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850" r:id="rId2"/>
    <p:sldId id="820" r:id="rId3"/>
    <p:sldId id="844" r:id="rId4"/>
    <p:sldId id="830" r:id="rId5"/>
    <p:sldId id="829" r:id="rId6"/>
    <p:sldId id="832" r:id="rId7"/>
    <p:sldId id="834" r:id="rId8"/>
    <p:sldId id="838" r:id="rId9"/>
    <p:sldId id="847" r:id="rId10"/>
    <p:sldId id="851" r:id="rId11"/>
    <p:sldId id="852" r:id="rId12"/>
    <p:sldId id="848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en Kar-Yee Ho" initials="K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00"/>
    <a:srgbClr val="FF0000"/>
    <a:srgbClr val="9CAAFF"/>
    <a:srgbClr val="9CB4FF"/>
    <a:srgbClr val="9CC3FF"/>
    <a:srgbClr val="9CC7FF"/>
    <a:srgbClr val="9CC7FE"/>
    <a:srgbClr val="9CC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34" autoAdjust="0"/>
    <p:restoredTop sz="94081" autoAdjust="0"/>
  </p:normalViewPr>
  <p:slideViewPr>
    <p:cSldViewPr>
      <p:cViewPr varScale="1">
        <p:scale>
          <a:sx n="67" d="100"/>
          <a:sy n="67" d="100"/>
        </p:scale>
        <p:origin x="-1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75" d="100"/>
          <a:sy n="75" d="100"/>
        </p:scale>
        <p:origin x="-438" y="792"/>
      </p:cViewPr>
      <p:guideLst>
        <p:guide orient="horz" pos="2927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3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4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noFill/>
              </a:ln>
            </c:spPr>
          </c:marke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Sheet1!$B$2:$F$2</c:f>
              <c:numCache>
                <c:formatCode>0.0</c:formatCode>
                <c:ptCount val="5"/>
                <c:pt idx="0">
                  <c:v>81.599999999999994</c:v>
                </c:pt>
                <c:pt idx="1">
                  <c:v>85</c:v>
                </c:pt>
                <c:pt idx="2">
                  <c:v>89.257000000000005</c:v>
                </c:pt>
                <c:pt idx="3">
                  <c:v>93.30056891000001</c:v>
                </c:pt>
                <c:pt idx="4">
                  <c:v>96.21960438000005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solidFill>
                <a:srgbClr val="FFFF00"/>
              </a:solidFill>
              <a:ln>
                <a:noFill/>
              </a:ln>
            </c:spPr>
          </c:marke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Sheet1!$B$3:$F$3</c:f>
              <c:numCache>
                <c:formatCode>0.0</c:formatCode>
                <c:ptCount val="5"/>
                <c:pt idx="0">
                  <c:v>80.099999999999994</c:v>
                </c:pt>
                <c:pt idx="1">
                  <c:v>83.8</c:v>
                </c:pt>
                <c:pt idx="2">
                  <c:v>88.165999999999983</c:v>
                </c:pt>
                <c:pt idx="3">
                  <c:v>92.921474230000001</c:v>
                </c:pt>
                <c:pt idx="4">
                  <c:v>95.977896549999983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Hispanic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noFill/>
              </a:ln>
            </c:spPr>
          </c:marke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Sheet1!$B$4:$F$4</c:f>
              <c:numCache>
                <c:formatCode>0.0</c:formatCode>
                <c:ptCount val="5"/>
                <c:pt idx="0">
                  <c:v>74.099999999999994</c:v>
                </c:pt>
                <c:pt idx="1">
                  <c:v>78</c:v>
                </c:pt>
                <c:pt idx="2">
                  <c:v>84.537999999999997</c:v>
                </c:pt>
                <c:pt idx="3">
                  <c:v>89.952401699999982</c:v>
                </c:pt>
                <c:pt idx="4">
                  <c:v>95.797375990000006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AI/AN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Sheet1!$B$5:$F$5</c:f>
              <c:numCache>
                <c:formatCode>0.0</c:formatCode>
                <c:ptCount val="5"/>
                <c:pt idx="0">
                  <c:v>79.5</c:v>
                </c:pt>
                <c:pt idx="1">
                  <c:v>82.9</c:v>
                </c:pt>
                <c:pt idx="2">
                  <c:v>85.274000000000001</c:v>
                </c:pt>
                <c:pt idx="3">
                  <c:v>90.520231209999963</c:v>
                </c:pt>
                <c:pt idx="4">
                  <c:v>93.341040460000045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Asian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noFill/>
            </c:spPr>
          </c:marke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Sheet1!$B$6:$F$6</c:f>
              <c:numCache>
                <c:formatCode>0.0</c:formatCode>
                <c:ptCount val="5"/>
                <c:pt idx="0">
                  <c:v>76</c:v>
                </c:pt>
                <c:pt idx="1">
                  <c:v>82.7</c:v>
                </c:pt>
                <c:pt idx="2">
                  <c:v>87.944000000000045</c:v>
                </c:pt>
                <c:pt idx="3">
                  <c:v>93.512740509999958</c:v>
                </c:pt>
                <c:pt idx="4">
                  <c:v>96.479287999999983</c:v>
                </c:pt>
              </c:numCache>
            </c:numRef>
          </c:val>
        </c:ser>
        <c:marker val="1"/>
        <c:axId val="407272832"/>
        <c:axId val="407505536"/>
      </c:lineChart>
      <c:catAx>
        <c:axId val="407272832"/>
        <c:scaling>
          <c:orientation val="minMax"/>
        </c:scaling>
        <c:axPos val="b"/>
        <c:tickLblPos val="nextTo"/>
        <c:crossAx val="407505536"/>
        <c:crosses val="autoZero"/>
        <c:auto val="1"/>
        <c:lblAlgn val="ctr"/>
        <c:lblOffset val="100"/>
      </c:catAx>
      <c:valAx>
        <c:axId val="407505536"/>
        <c:scaling>
          <c:orientation val="minMax"/>
          <c:max val="100"/>
          <c:min val="50"/>
        </c:scaling>
        <c:axPos val="l"/>
        <c:majorGridlines/>
        <c:numFmt formatCode="0" sourceLinked="0"/>
        <c:tickLblPos val="nextTo"/>
        <c:crossAx val="407272832"/>
        <c:crosses val="autoZero"/>
        <c:crossBetween val="between"/>
        <c:majorUnit val="10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noFill/>
              </a:ln>
            </c:spPr>
          </c:marke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Sheet1!$B$2:$F$2</c:f>
              <c:numCache>
                <c:formatCode>0.0</c:formatCode>
                <c:ptCount val="5"/>
                <c:pt idx="0">
                  <c:v>68.5</c:v>
                </c:pt>
                <c:pt idx="1">
                  <c:v>76.2</c:v>
                </c:pt>
                <c:pt idx="2">
                  <c:v>84.192999999999998</c:v>
                </c:pt>
                <c:pt idx="3">
                  <c:v>90.152660319999924</c:v>
                </c:pt>
                <c:pt idx="4">
                  <c:v>93.51678090999998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solidFill>
                <a:srgbClr val="FFFF00"/>
              </a:solidFill>
              <a:ln>
                <a:noFill/>
              </a:ln>
            </c:spPr>
          </c:marke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Sheet1!$B$3:$F$3</c:f>
              <c:numCache>
                <c:formatCode>0.0</c:formatCode>
                <c:ptCount val="5"/>
                <c:pt idx="0">
                  <c:v>70</c:v>
                </c:pt>
                <c:pt idx="1">
                  <c:v>75.900000000000006</c:v>
                </c:pt>
                <c:pt idx="2">
                  <c:v>83.268000000000001</c:v>
                </c:pt>
                <c:pt idx="3">
                  <c:v>88.982540639999982</c:v>
                </c:pt>
                <c:pt idx="4">
                  <c:v>92.459012920000006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Hispanic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noFill/>
              </a:ln>
            </c:spPr>
          </c:marke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Sheet1!$B$4:$F$4</c:f>
              <c:numCache>
                <c:formatCode>0.0</c:formatCode>
                <c:ptCount val="5"/>
                <c:pt idx="0">
                  <c:v>65.099999999999994</c:v>
                </c:pt>
                <c:pt idx="1">
                  <c:v>71.3</c:v>
                </c:pt>
                <c:pt idx="2">
                  <c:v>77.02</c:v>
                </c:pt>
                <c:pt idx="3">
                  <c:v>83.50898836999994</c:v>
                </c:pt>
                <c:pt idx="4">
                  <c:v>91.622532499999906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AI/AN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Sheet1!$B$5:$F$5</c:f>
              <c:numCache>
                <c:formatCode>0.0</c:formatCode>
                <c:ptCount val="5"/>
                <c:pt idx="0">
                  <c:v>75.3</c:v>
                </c:pt>
                <c:pt idx="1">
                  <c:v>78.599999999999994</c:v>
                </c:pt>
                <c:pt idx="2">
                  <c:v>85.025999999999982</c:v>
                </c:pt>
                <c:pt idx="3">
                  <c:v>89.097103919999995</c:v>
                </c:pt>
                <c:pt idx="4">
                  <c:v>92.907628560000049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Asian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noFill/>
            </c:spPr>
          </c:marker>
          <c:cat>
            <c:strRef>
              <c:f>Sheet1!$B$1:$F$1</c:f>
              <c:strCach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strCache>
            </c:strRef>
          </c:cat>
          <c:val>
            <c:numRef>
              <c:f>Sheet1!$B$6:$F$6</c:f>
              <c:numCache>
                <c:formatCode>0.0</c:formatCode>
                <c:ptCount val="5"/>
                <c:pt idx="0">
                  <c:v>65.099999999999994</c:v>
                </c:pt>
                <c:pt idx="1">
                  <c:v>73.099999999999994</c:v>
                </c:pt>
                <c:pt idx="2">
                  <c:v>81.141000000000005</c:v>
                </c:pt>
                <c:pt idx="3">
                  <c:v>87.565734849999956</c:v>
                </c:pt>
                <c:pt idx="4">
                  <c:v>92.059622480000044</c:v>
                </c:pt>
              </c:numCache>
            </c:numRef>
          </c:val>
        </c:ser>
        <c:marker val="1"/>
        <c:axId val="297396864"/>
        <c:axId val="297485056"/>
      </c:lineChart>
      <c:catAx>
        <c:axId val="297396864"/>
        <c:scaling>
          <c:orientation val="minMax"/>
        </c:scaling>
        <c:axPos val="b"/>
        <c:tickLblPos val="nextTo"/>
        <c:crossAx val="297485056"/>
        <c:crosses val="autoZero"/>
        <c:auto val="1"/>
        <c:lblAlgn val="ctr"/>
        <c:lblOffset val="100"/>
      </c:catAx>
      <c:valAx>
        <c:axId val="297485056"/>
        <c:scaling>
          <c:orientation val="minMax"/>
          <c:max val="100"/>
          <c:min val="50"/>
        </c:scaling>
        <c:axPos val="l"/>
        <c:majorGridlines/>
        <c:numFmt formatCode="0" sourceLinked="0"/>
        <c:tickLblPos val="nextTo"/>
        <c:crossAx val="297396864"/>
        <c:crosses val="autoZero"/>
        <c:crossBetween val="between"/>
        <c:majorUnit val="10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8.997479718444297E-2"/>
          <c:y val="0.10939559638378542"/>
          <c:w val="0.89108580887616318"/>
          <c:h val="0.78137594779819219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noFill/>
              </a:ln>
            </c:spPr>
          </c:marker>
          <c:cat>
            <c:strRef>
              <c:f>Sheet1!$B$1:$C$1</c:f>
              <c:strCache>
                <c:ptCount val="2"/>
                <c:pt idx="0">
                  <c:v>2008</c:v>
                </c:pt>
                <c:pt idx="1">
                  <c:v>2009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14.827</c:v>
                </c:pt>
                <c:pt idx="1">
                  <c:v>15.57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solidFill>
                <a:srgbClr val="FFFF00"/>
              </a:solidFill>
              <a:ln>
                <a:noFill/>
              </a:ln>
            </c:spPr>
          </c:marker>
          <c:cat>
            <c:strRef>
              <c:f>Sheet1!$B$1:$C$1</c:f>
              <c:strCache>
                <c:ptCount val="2"/>
                <c:pt idx="0">
                  <c:v>2008</c:v>
                </c:pt>
                <c:pt idx="1">
                  <c:v>2009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19.638000000000005</c:v>
                </c:pt>
                <c:pt idx="1">
                  <c:v>18.896000000000001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Hispanic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noFill/>
              </a:ln>
            </c:spPr>
          </c:marker>
          <c:cat>
            <c:strRef>
              <c:f>Sheet1!$B$1:$C$1</c:f>
              <c:strCache>
                <c:ptCount val="2"/>
                <c:pt idx="0">
                  <c:v>2008</c:v>
                </c:pt>
                <c:pt idx="1">
                  <c:v>2009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16.86</c:v>
                </c:pt>
                <c:pt idx="1">
                  <c:v>17.672999999999988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Asian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cat>
            <c:strRef>
              <c:f>Sheet1!$B$1:$C$1</c:f>
              <c:strCache>
                <c:ptCount val="2"/>
                <c:pt idx="0">
                  <c:v>2008</c:v>
                </c:pt>
                <c:pt idx="1">
                  <c:v>2009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  <c:pt idx="0">
                  <c:v>14.713000000000001</c:v>
                </c:pt>
                <c:pt idx="1">
                  <c:v>18.981000000000002</c:v>
                </c:pt>
              </c:numCache>
            </c:numRef>
          </c:val>
        </c:ser>
        <c:marker val="1"/>
        <c:axId val="297724544"/>
        <c:axId val="297726336"/>
      </c:lineChart>
      <c:catAx>
        <c:axId val="297724544"/>
        <c:scaling>
          <c:orientation val="minMax"/>
        </c:scaling>
        <c:axPos val="b"/>
        <c:tickLblPos val="nextTo"/>
        <c:crossAx val="297726336"/>
        <c:crosses val="autoZero"/>
        <c:auto val="1"/>
        <c:lblAlgn val="ctr"/>
        <c:lblOffset val="100"/>
      </c:catAx>
      <c:valAx>
        <c:axId val="297726336"/>
        <c:scaling>
          <c:orientation val="minMax"/>
        </c:scaling>
        <c:axPos val="l"/>
        <c:majorGridlines/>
        <c:numFmt formatCode="0" sourceLinked="0"/>
        <c:tickLblPos val="nextTo"/>
        <c:crossAx val="297724544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dk2" tx1="lt1" bg2="dk1" tx2="lt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noFill/>
              </a:ln>
            </c:spPr>
          </c:marker>
          <c:cat>
            <c:strRef>
              <c:f>Sheet1!$B$1:$C$1</c:f>
              <c:strCache>
                <c:ptCount val="2"/>
                <c:pt idx="0">
                  <c:v>2008</c:v>
                </c:pt>
                <c:pt idx="1">
                  <c:v>2009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2.669</c:v>
                </c:pt>
                <c:pt idx="1">
                  <c:v>2.758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solidFill>
                <a:srgbClr val="FFFF00"/>
              </a:solidFill>
              <a:ln>
                <a:noFill/>
              </a:ln>
            </c:spPr>
          </c:marker>
          <c:cat>
            <c:strRef>
              <c:f>Sheet1!$B$1:$C$1</c:f>
              <c:strCache>
                <c:ptCount val="2"/>
                <c:pt idx="0">
                  <c:v>2008</c:v>
                </c:pt>
                <c:pt idx="1">
                  <c:v>2009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3.7850000000000001</c:v>
                </c:pt>
                <c:pt idx="1">
                  <c:v>4.3229999999999977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Hispanic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noFill/>
              </a:ln>
            </c:spPr>
          </c:marker>
          <c:cat>
            <c:strRef>
              <c:f>Sheet1!$B$1:$C$1</c:f>
              <c:strCache>
                <c:ptCount val="2"/>
                <c:pt idx="0">
                  <c:v>2008</c:v>
                </c:pt>
                <c:pt idx="1">
                  <c:v>2009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2.5519999999999987</c:v>
                </c:pt>
                <c:pt idx="1">
                  <c:v>2.5449999999999999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Asian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cat>
            <c:strRef>
              <c:f>Sheet1!$B$1:$C$1</c:f>
              <c:strCache>
                <c:ptCount val="2"/>
                <c:pt idx="0">
                  <c:v>2008</c:v>
                </c:pt>
                <c:pt idx="1">
                  <c:v>2009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  <c:pt idx="0">
                  <c:v>2.5049999999999999</c:v>
                </c:pt>
                <c:pt idx="1">
                  <c:v>1.9339999999999993</c:v>
                </c:pt>
              </c:numCache>
            </c:numRef>
          </c:val>
        </c:ser>
        <c:marker val="1"/>
        <c:axId val="404052224"/>
        <c:axId val="404058112"/>
      </c:lineChart>
      <c:catAx>
        <c:axId val="404052224"/>
        <c:scaling>
          <c:orientation val="minMax"/>
        </c:scaling>
        <c:axPos val="b"/>
        <c:tickLblPos val="nextTo"/>
        <c:crossAx val="404058112"/>
        <c:crosses val="autoZero"/>
        <c:auto val="1"/>
        <c:lblAlgn val="ctr"/>
        <c:lblOffset val="100"/>
      </c:catAx>
      <c:valAx>
        <c:axId val="404058112"/>
        <c:scaling>
          <c:orientation val="minMax"/>
        </c:scaling>
        <c:axPos val="l"/>
        <c:majorGridlines/>
        <c:numFmt formatCode="0" sourceLinked="0"/>
        <c:tickLblPos val="nextTo"/>
        <c:crossAx val="404052224"/>
        <c:crosses val="autoZero"/>
        <c:crossBetween val="between"/>
        <c:majorUnit val="1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dk2" tx1="lt1" bg2="dk1" tx2="lt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cat>
            <c:strRef>
              <c:f>Sheet1!$B$1:$C$1</c:f>
              <c:strCache>
                <c:ptCount val="2"/>
                <c:pt idx="0">
                  <c:v>Private insurance</c:v>
                </c:pt>
                <c:pt idx="1">
                  <c:v>Medicaid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48.105000000000011</c:v>
                </c:pt>
                <c:pt idx="1">
                  <c:v>55.243000000000002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FFFF00"/>
              </a:solidFill>
            </a:ln>
          </c:spPr>
          <c:cat>
            <c:strRef>
              <c:f>Sheet1!$B$1:$C$1</c:f>
              <c:strCache>
                <c:ptCount val="2"/>
                <c:pt idx="0">
                  <c:v>Private insurance</c:v>
                </c:pt>
                <c:pt idx="1">
                  <c:v>Medicaid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58.326000000000001</c:v>
                </c:pt>
                <c:pt idx="1">
                  <c:v>63.933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Hispanic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Sheet1!$B$1:$C$1</c:f>
              <c:strCache>
                <c:ptCount val="2"/>
                <c:pt idx="0">
                  <c:v>Private insurance</c:v>
                </c:pt>
                <c:pt idx="1">
                  <c:v>Medicaid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69.251999999999995</c:v>
                </c:pt>
                <c:pt idx="1">
                  <c:v>70.015000000000001</c:v>
                </c:pt>
              </c:numCache>
            </c:numRef>
          </c:val>
        </c:ser>
        <c:axId val="400684160"/>
        <c:axId val="400685696"/>
      </c:barChart>
      <c:catAx>
        <c:axId val="400684160"/>
        <c:scaling>
          <c:orientation val="minMax"/>
        </c:scaling>
        <c:axPos val="b"/>
        <c:tickLblPos val="nextTo"/>
        <c:crossAx val="400685696"/>
        <c:crosses val="autoZero"/>
        <c:auto val="1"/>
        <c:lblAlgn val="ctr"/>
        <c:lblOffset val="100"/>
      </c:catAx>
      <c:valAx>
        <c:axId val="400685696"/>
        <c:scaling>
          <c:orientation val="minMax"/>
          <c:max val="100"/>
        </c:scaling>
        <c:axPos val="l"/>
        <c:majorGridlines/>
        <c:numFmt formatCode="0" sourceLinked="0"/>
        <c:tickLblPos val="nextTo"/>
        <c:crossAx val="400684160"/>
        <c:crosses val="autoZero"/>
        <c:crossBetween val="between"/>
        <c:majorUnit val="20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dk2" tx1="lt1" bg2="dk1" tx2="lt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White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val>
            <c:numRef>
              <c:f>Sheet1!$B$2:$B$23</c:f>
              <c:numCache>
                <c:formatCode>General</c:formatCode>
                <c:ptCount val="22"/>
                <c:pt idx="0">
                  <c:v>11.503</c:v>
                </c:pt>
                <c:pt idx="1">
                  <c:v>13.206</c:v>
                </c:pt>
                <c:pt idx="2">
                  <c:v>14.16</c:v>
                </c:pt>
                <c:pt idx="3">
                  <c:v>14.263</c:v>
                </c:pt>
                <c:pt idx="4">
                  <c:v>14.38</c:v>
                </c:pt>
                <c:pt idx="5">
                  <c:v>14.527000000000001</c:v>
                </c:pt>
                <c:pt idx="6">
                  <c:v>15.137999999999998</c:v>
                </c:pt>
                <c:pt idx="7">
                  <c:v>15.26</c:v>
                </c:pt>
                <c:pt idx="8">
                  <c:v>15.451000000000002</c:v>
                </c:pt>
                <c:pt idx="9">
                  <c:v>15.452000000000005</c:v>
                </c:pt>
                <c:pt idx="10">
                  <c:v>15.455000000000005</c:v>
                </c:pt>
                <c:pt idx="11">
                  <c:v>16.027999999999999</c:v>
                </c:pt>
                <c:pt idx="12">
                  <c:v>16.085999999999984</c:v>
                </c:pt>
                <c:pt idx="13">
                  <c:v>16.210999999999999</c:v>
                </c:pt>
                <c:pt idx="14">
                  <c:v>16.24499999999999</c:v>
                </c:pt>
                <c:pt idx="15">
                  <c:v>16.440999999999985</c:v>
                </c:pt>
                <c:pt idx="16">
                  <c:v>16.684000000000001</c:v>
                </c:pt>
                <c:pt idx="17">
                  <c:v>16.753</c:v>
                </c:pt>
                <c:pt idx="18">
                  <c:v>17.806000000000001</c:v>
                </c:pt>
                <c:pt idx="19">
                  <c:v>18.568999999999988</c:v>
                </c:pt>
                <c:pt idx="20">
                  <c:v>21.62</c:v>
                </c:pt>
                <c:pt idx="21">
                  <c:v>29.652000000000001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Black</c:v>
                </c:pt>
              </c:strCache>
            </c:strRef>
          </c:tx>
          <c:spPr>
            <a:solidFill>
              <a:srgbClr val="FFFF00"/>
            </a:solidFill>
          </c:spPr>
          <c:val>
            <c:numRef>
              <c:f>Sheet1!$C$2:$C$23</c:f>
              <c:numCache>
                <c:formatCode>General</c:formatCode>
                <c:ptCount val="22"/>
                <c:pt idx="0">
                  <c:v>13.117000000000001</c:v>
                </c:pt>
                <c:pt idx="1">
                  <c:v>16.26799999999999</c:v>
                </c:pt>
                <c:pt idx="2">
                  <c:v>12.881</c:v>
                </c:pt>
                <c:pt idx="3">
                  <c:v>17.562999999999985</c:v>
                </c:pt>
                <c:pt idx="4">
                  <c:v>19.919</c:v>
                </c:pt>
                <c:pt idx="5" formatCode="0.000">
                  <c:v>0</c:v>
                </c:pt>
                <c:pt idx="6">
                  <c:v>17.800999999999988</c:v>
                </c:pt>
                <c:pt idx="7">
                  <c:v>19.202000000000002</c:v>
                </c:pt>
                <c:pt idx="8">
                  <c:v>16.771000000000001</c:v>
                </c:pt>
                <c:pt idx="9">
                  <c:v>16.491</c:v>
                </c:pt>
                <c:pt idx="10">
                  <c:v>21.210999999999999</c:v>
                </c:pt>
                <c:pt idx="11">
                  <c:v>67.467000000000027</c:v>
                </c:pt>
                <c:pt idx="12">
                  <c:v>19.536000000000001</c:v>
                </c:pt>
                <c:pt idx="13">
                  <c:v>25.594000000000001</c:v>
                </c:pt>
                <c:pt idx="14">
                  <c:v>18.995999999999984</c:v>
                </c:pt>
                <c:pt idx="15">
                  <c:v>22.117000000000012</c:v>
                </c:pt>
                <c:pt idx="16">
                  <c:v>16.279</c:v>
                </c:pt>
                <c:pt idx="17">
                  <c:v>18.584</c:v>
                </c:pt>
                <c:pt idx="18">
                  <c:v>23.977</c:v>
                </c:pt>
                <c:pt idx="19">
                  <c:v>15.447000000000001</c:v>
                </c:pt>
                <c:pt idx="20">
                  <c:v>22.082999999999981</c:v>
                </c:pt>
                <c:pt idx="21">
                  <c:v>26.027999999999999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Hispanic</c:v>
                </c:pt>
              </c:strCache>
            </c:strRef>
          </c:tx>
          <c:spPr>
            <a:solidFill>
              <a:srgbClr val="00B050"/>
            </a:solidFill>
          </c:spPr>
          <c:val>
            <c:numRef>
              <c:f>Sheet1!$D$2:$D$23</c:f>
              <c:numCache>
                <c:formatCode>0.000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General">
                  <c:v>16.29</c:v>
                </c:pt>
                <c:pt idx="5" formatCode="General">
                  <c:v>16.001999999999999</c:v>
                </c:pt>
                <c:pt idx="6" formatCode="General">
                  <c:v>18.44199999999999</c:v>
                </c:pt>
                <c:pt idx="7">
                  <c:v>0</c:v>
                </c:pt>
                <c:pt idx="8">
                  <c:v>0</c:v>
                </c:pt>
                <c:pt idx="9" formatCode="General">
                  <c:v>37.160000000000011</c:v>
                </c:pt>
                <c:pt idx="10">
                  <c:v>0</c:v>
                </c:pt>
                <c:pt idx="11" formatCode="General">
                  <c:v>17.344999999999999</c:v>
                </c:pt>
                <c:pt idx="12" formatCode="General">
                  <c:v>17.724</c:v>
                </c:pt>
                <c:pt idx="13" formatCode="General">
                  <c:v>31.454999999999988</c:v>
                </c:pt>
                <c:pt idx="14" formatCode="General">
                  <c:v>16.97</c:v>
                </c:pt>
                <c:pt idx="15">
                  <c:v>0</c:v>
                </c:pt>
                <c:pt idx="16" formatCode="General">
                  <c:v>22.084</c:v>
                </c:pt>
                <c:pt idx="17" formatCode="General">
                  <c:v>27.597000000000001</c:v>
                </c:pt>
                <c:pt idx="18" formatCode="General">
                  <c:v>19.971999999999991</c:v>
                </c:pt>
                <c:pt idx="19">
                  <c:v>0</c:v>
                </c:pt>
                <c:pt idx="20">
                  <c:v>0</c:v>
                </c:pt>
                <c:pt idx="21" formatCode="General">
                  <c:v>35.863</c:v>
                </c:pt>
              </c:numCache>
            </c:numRef>
          </c:val>
        </c:ser>
        <c:axId val="404169856"/>
        <c:axId val="404171392"/>
      </c:barChart>
      <c:catAx>
        <c:axId val="404169856"/>
        <c:scaling>
          <c:orientation val="minMax"/>
        </c:scaling>
        <c:delete val="1"/>
        <c:axPos val="b"/>
        <c:tickLblPos val="none"/>
        <c:crossAx val="404171392"/>
        <c:crosses val="autoZero"/>
        <c:auto val="1"/>
        <c:lblAlgn val="ctr"/>
        <c:lblOffset val="100"/>
      </c:catAx>
      <c:valAx>
        <c:axId val="404171392"/>
        <c:scaling>
          <c:orientation val="minMax"/>
          <c:max val="75"/>
        </c:scaling>
        <c:axPos val="l"/>
        <c:majorGridlines/>
        <c:numFmt formatCode="0" sourceLinked="0"/>
        <c:tickLblPos val="nextTo"/>
        <c:crossAx val="404169856"/>
        <c:crosses val="autoZero"/>
        <c:crossBetween val="between"/>
        <c:majorUnit val="25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dk2" tx1="lt1" bg2="dk1" tx2="lt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White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cat>
            <c:strRef>
              <c:f>Sheet1!$B$1:$C$1</c:f>
              <c:strCache>
                <c:ptCount val="2"/>
                <c:pt idx="0">
                  <c:v>Healthcare-Associated Infections</c:v>
                </c:pt>
                <c:pt idx="1">
                  <c:v>Adverse Drug Events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1.8</c:v>
                </c:pt>
                <c:pt idx="1">
                  <c:v>8.3000000000000007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FFFF00"/>
              </a:solidFill>
            </a:ln>
          </c:spPr>
          <c:cat>
            <c:strRef>
              <c:f>Sheet1!$B$1:$C$1</c:f>
              <c:strCache>
                <c:ptCount val="2"/>
                <c:pt idx="0">
                  <c:v>Healthcare-Associated Infections</c:v>
                </c:pt>
                <c:pt idx="1">
                  <c:v>Adverse Drug Events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2.6</c:v>
                </c:pt>
                <c:pt idx="1">
                  <c:v>11.2</c:v>
                </c:pt>
              </c:numCache>
            </c:numRef>
          </c:val>
        </c:ser>
        <c:axId val="404220160"/>
        <c:axId val="404307968"/>
      </c:barChart>
      <c:catAx>
        <c:axId val="404220160"/>
        <c:scaling>
          <c:orientation val="minMax"/>
        </c:scaling>
        <c:axPos val="b"/>
        <c:tickLblPos val="nextTo"/>
        <c:crossAx val="404307968"/>
        <c:crosses val="autoZero"/>
        <c:auto val="1"/>
        <c:lblAlgn val="ctr"/>
        <c:lblOffset val="100"/>
      </c:catAx>
      <c:valAx>
        <c:axId val="404307968"/>
        <c:scaling>
          <c:orientation val="minMax"/>
        </c:scaling>
        <c:axPos val="l"/>
        <c:majorGridlines/>
        <c:numFmt formatCode="0" sourceLinked="0"/>
        <c:tickLblPos val="nextTo"/>
        <c:crossAx val="404220160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dk2" tx1="lt1" bg2="dk1" tx2="lt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Low Black % (0.3%)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cat>
            <c:strRef>
              <c:f>Sheet1!$B$1:$C$1</c:f>
              <c:strCache>
                <c:ptCount val="2"/>
                <c:pt idx="0">
                  <c:v>Healthcare-Associated Infections</c:v>
                </c:pt>
                <c:pt idx="1">
                  <c:v>Adverse Drug Events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1.7</c:v>
                </c:pt>
                <c:pt idx="1">
                  <c:v>8.2000000000000011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Middle Black % (4.8%)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FFFF00"/>
              </a:solidFill>
            </a:ln>
          </c:spPr>
          <c:cat>
            <c:strRef>
              <c:f>Sheet1!$B$1:$C$1</c:f>
              <c:strCache>
                <c:ptCount val="2"/>
                <c:pt idx="0">
                  <c:v>Healthcare-Associated Infections</c:v>
                </c:pt>
                <c:pt idx="1">
                  <c:v>Adverse Drug Events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1.9000000000000001</c:v>
                </c:pt>
                <c:pt idx="1">
                  <c:v>8.4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High Black % (30.9%)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Healthcare-Associated Infections</c:v>
                </c:pt>
                <c:pt idx="1">
                  <c:v>Adverse Drug Events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2</c:v>
                </c:pt>
                <c:pt idx="1">
                  <c:v>9.1</c:v>
                </c:pt>
              </c:numCache>
            </c:numRef>
          </c:val>
        </c:ser>
        <c:axId val="404423808"/>
        <c:axId val="404425344"/>
      </c:barChart>
      <c:catAx>
        <c:axId val="404423808"/>
        <c:scaling>
          <c:orientation val="minMax"/>
        </c:scaling>
        <c:axPos val="b"/>
        <c:tickLblPos val="nextTo"/>
        <c:crossAx val="404425344"/>
        <c:crosses val="autoZero"/>
        <c:auto val="1"/>
        <c:lblAlgn val="ctr"/>
        <c:lblOffset val="100"/>
      </c:catAx>
      <c:valAx>
        <c:axId val="404425344"/>
        <c:scaling>
          <c:orientation val="minMax"/>
          <c:max val="12"/>
        </c:scaling>
        <c:axPos val="l"/>
        <c:majorGridlines/>
        <c:numFmt formatCode="0" sourceLinked="0"/>
        <c:tickLblPos val="nextTo"/>
        <c:crossAx val="404423808"/>
        <c:crosses val="autoZero"/>
        <c:crossBetween val="between"/>
        <c:majorUnit val="2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0.38636</cdr:x>
      <cdr:y>0.63889</cdr:y>
    </cdr:from>
    <cdr:to>
      <cdr:x>0.72727</cdr:x>
      <cdr:y>0.68056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90800" y="3505200"/>
          <a:ext cx="22860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2008 Achievable Benchmark = 8.7</a:t>
          </a:r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43040" y="8896952"/>
            <a:ext cx="395958" cy="3064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3630" tIns="45992" rIns="93630" bIns="45992" anchor="ctr">
            <a:spAutoFit/>
          </a:bodyPr>
          <a:lstStyle/>
          <a:p>
            <a:pPr algn="r" defTabSz="946288">
              <a:defRPr/>
            </a:pPr>
            <a:fld id="{258C2110-EA5E-4EEC-BEFF-254FE644BA32}" type="slidenum">
              <a:rPr lang="en-US" sz="1400"/>
              <a:pPr algn="r" defTabSz="946288">
                <a:defRPr/>
              </a:pPr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4788"/>
            <a:ext cx="5140960" cy="41837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3630" tIns="45992" rIns="93630" bIns="459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41850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1833" y="8895292"/>
            <a:ext cx="397165" cy="3081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3630" tIns="45992" rIns="93630" bIns="45992" anchor="ctr">
            <a:spAutoFit/>
          </a:bodyPr>
          <a:lstStyle/>
          <a:p>
            <a:pPr algn="r" defTabSz="946288">
              <a:defRPr/>
            </a:pPr>
            <a:fld id="{264B63AD-FE61-4A99-8769-5913D85AAD03}" type="slidenum">
              <a:rPr lang="en-US" sz="1400"/>
              <a:pPr algn="r" defTabSz="946288">
                <a:defRPr/>
              </a:pPr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50178" name="Photo Editor Photo" r:id="rId3" imgW="6400000" imgH="1514686" progId="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1538" y="1676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1538" y="3200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93"/>
          <p:cNvGrpSpPr>
            <a:grpSpLocks/>
          </p:cNvGrpSpPr>
          <p:nvPr/>
        </p:nvGrpSpPr>
        <p:grpSpPr bwMode="auto">
          <a:xfrm>
            <a:off x="0" y="1333500"/>
            <a:ext cx="9086850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7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qual/qrdr09.htm" TargetMode="External"/><Relationship Id="rId2" Type="http://schemas.openxmlformats.org/officeDocument/2006/relationships/hyperlink" Target="mailto:Ernest.moy@ahrq.hhs.gov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statesnapshots.ahrq.gov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09800"/>
            <a:ext cx="9144000" cy="8382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Measuring Disparities in Patient Safety</a:t>
            </a:r>
            <a:endParaRPr lang="en-US" sz="3600" dirty="0"/>
          </a:p>
        </p:txBody>
      </p:sp>
      <p:sp>
        <p:nvSpPr>
          <p:cNvPr id="1274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4800" b="1" dirty="0"/>
          </a:p>
          <a:p>
            <a:endParaRPr lang="en-US" dirty="0"/>
          </a:p>
        </p:txBody>
      </p:sp>
      <p:sp>
        <p:nvSpPr>
          <p:cNvPr id="1274884" name="Text Box 4"/>
          <p:cNvSpPr txBox="1">
            <a:spLocks noChangeArrowheads="1"/>
          </p:cNvSpPr>
          <p:nvPr/>
        </p:nvSpPr>
        <p:spPr bwMode="auto">
          <a:xfrm>
            <a:off x="381000" y="4419600"/>
            <a:ext cx="8382000" cy="189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Ernest Moy</a:t>
            </a:r>
          </a:p>
          <a:p>
            <a:pPr algn="ctr"/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hlinkClick r:id="rId2"/>
              </a:rPr>
              <a:t>Ernest.moy@ahrq.hhs.gov</a:t>
            </a:r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301-427-1329</a:t>
            </a:r>
          </a:p>
          <a:p>
            <a:pPr algn="ctr"/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hlinkClick r:id="rId3"/>
              </a:rPr>
              <a:t>www.ahrq.gov/qual/qrdr11.htm</a:t>
            </a:r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hlinkClick r:id="rId4"/>
              </a:rPr>
              <a:t>http://statesnapshots.ahrq.gov</a:t>
            </a:r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9523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92304"/>
            <a:ext cx="2842451" cy="366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1549" y="3208687"/>
            <a:ext cx="2842451" cy="36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696200" cy="990600"/>
          </a:xfrm>
        </p:spPr>
        <p:txBody>
          <a:bodyPr/>
          <a:lstStyle/>
          <a:p>
            <a:r>
              <a:rPr lang="en-US" dirty="0" smtClean="0"/>
              <a:t>MPSMS: </a:t>
            </a:r>
            <a:br>
              <a:rPr lang="en-US" dirty="0" smtClean="0"/>
            </a:br>
            <a:r>
              <a:rPr lang="en-US" dirty="0" smtClean="0"/>
              <a:t>Composites, 2002-2007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0" y="1676400"/>
            <a:ext cx="3505200" cy="4876800"/>
          </a:xfrm>
        </p:spPr>
        <p:txBody>
          <a:bodyPr/>
          <a:lstStyle/>
          <a:p>
            <a:r>
              <a:rPr lang="en-US" dirty="0" smtClean="0"/>
              <a:t>Blacks had higher rates than Whites of</a:t>
            </a:r>
          </a:p>
          <a:p>
            <a:pPr lvl="1"/>
            <a:r>
              <a:rPr lang="en-US" dirty="0" smtClean="0"/>
              <a:t>HAIs (adjusted OR = 1.34)</a:t>
            </a:r>
          </a:p>
          <a:p>
            <a:pPr lvl="1"/>
            <a:r>
              <a:rPr lang="en-US" dirty="0" smtClean="0"/>
              <a:t>ADEs (adjusted    OR = 1.29)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3276600" y="1371600"/>
          <a:ext cx="58674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696200" cy="990600"/>
          </a:xfrm>
        </p:spPr>
        <p:txBody>
          <a:bodyPr/>
          <a:lstStyle/>
          <a:p>
            <a:r>
              <a:rPr lang="en-US" dirty="0" smtClean="0"/>
              <a:t>MPSMS: </a:t>
            </a:r>
            <a:br>
              <a:rPr lang="en-US" dirty="0" smtClean="0"/>
            </a:br>
            <a:r>
              <a:rPr lang="en-US" dirty="0" smtClean="0"/>
              <a:t>Composites, 2002-2007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0" y="1676400"/>
            <a:ext cx="3505200" cy="4876800"/>
          </a:xfrm>
        </p:spPr>
        <p:txBody>
          <a:bodyPr/>
          <a:lstStyle/>
          <a:p>
            <a:r>
              <a:rPr lang="en-US" dirty="0" smtClean="0"/>
              <a:t>Patients in hospitals with higher % of patients who are black had higher rates of HAIs and ADEs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3276600" y="1371600"/>
          <a:ext cx="58674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696200" cy="876300"/>
          </a:xfrm>
        </p:spPr>
        <p:txBody>
          <a:bodyPr/>
          <a:lstStyle/>
          <a:p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93063" cy="5486400"/>
          </a:xfrm>
        </p:spPr>
        <p:txBody>
          <a:bodyPr/>
          <a:lstStyle/>
          <a:p>
            <a:r>
              <a:rPr lang="en-US" dirty="0" smtClean="0"/>
              <a:t>Disparities in patient safety are common, especially related to </a:t>
            </a:r>
          </a:p>
          <a:p>
            <a:pPr lvl="1"/>
            <a:r>
              <a:rPr lang="en-US" dirty="0" smtClean="0"/>
              <a:t>Healthcare-associated infections</a:t>
            </a:r>
          </a:p>
          <a:p>
            <a:pPr lvl="1"/>
            <a:r>
              <a:rPr lang="en-US" dirty="0" smtClean="0"/>
              <a:t>Adverse drug events.</a:t>
            </a:r>
          </a:p>
          <a:p>
            <a:r>
              <a:rPr lang="en-US" dirty="0" smtClean="0"/>
              <a:t>Process measures improve;     outcomes and disparities often do not.</a:t>
            </a:r>
          </a:p>
          <a:p>
            <a:r>
              <a:rPr lang="en-US" dirty="0" smtClean="0"/>
              <a:t>Disparities are attributable to variation</a:t>
            </a:r>
          </a:p>
          <a:p>
            <a:pPr lvl="1"/>
            <a:r>
              <a:rPr lang="en-US" dirty="0" smtClean="0"/>
              <a:t>Within and between payer groups</a:t>
            </a:r>
          </a:p>
          <a:p>
            <a:pPr lvl="1"/>
            <a:r>
              <a:rPr lang="en-US" dirty="0" smtClean="0"/>
              <a:t>Within and between States</a:t>
            </a:r>
          </a:p>
          <a:p>
            <a:pPr lvl="1"/>
            <a:r>
              <a:rPr lang="en-US" dirty="0" smtClean="0"/>
              <a:t>Within and between hospitals.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315200" cy="914400"/>
          </a:xfrm>
        </p:spPr>
        <p:txBody>
          <a:bodyPr/>
          <a:lstStyle/>
          <a:p>
            <a:r>
              <a:rPr lang="en-US" sz="3600" dirty="0" smtClean="0"/>
              <a:t>National Healthcare Reports</a:t>
            </a:r>
            <a:endParaRPr lang="en-US" sz="3600" dirty="0"/>
          </a:p>
        </p:txBody>
      </p:sp>
      <p:graphicFrame>
        <p:nvGraphicFramePr>
          <p:cNvPr id="1293315" name="Group 3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200" cy="5257803"/>
        </p:xfrm>
        <a:graphic>
          <a:graphicData uri="http://schemas.openxmlformats.org/drawingml/2006/table">
            <a:tbl>
              <a:tblPr/>
              <a:tblGrid>
                <a:gridCol w="4572000"/>
                <a:gridCol w="4267200"/>
              </a:tblGrid>
              <a:tr h="941388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Annual reports to Congress from Secretary since 2003 mandated by 1999 Healthcare Research and Quality Act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1388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Unified team, Interagency Work Group, framework, data, methods, quality measures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Quality Report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Disparities Report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1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Snapshot &amp; trends in quality of health care in America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Snapshot &amp; trends in disparities in health care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1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Effectiveness,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safety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timeliness, patient centeredness, care coordination, efficiency, health system infrastructure, access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Differences across race, ethnicity, &amp; socioeconomic status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Variation across states 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Variation across populations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696200" cy="876300"/>
          </a:xfrm>
        </p:spPr>
        <p:txBody>
          <a:bodyPr/>
          <a:lstStyle/>
          <a:p>
            <a:r>
              <a:rPr lang="en-US" sz="3600" dirty="0" smtClean="0"/>
              <a:t>QRDR Patient Safety Data</a:t>
            </a:r>
            <a:endParaRPr lang="en-US" sz="3600" dirty="0"/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562600"/>
          </a:xfrm>
        </p:spPr>
        <p:txBody>
          <a:bodyPr/>
          <a:lstStyle/>
          <a:p>
            <a:r>
              <a:rPr lang="en-US" dirty="0" smtClean="0"/>
              <a:t>QIO Surgical Infection Prophylaxis</a:t>
            </a:r>
          </a:p>
          <a:p>
            <a:pPr lvl="1"/>
            <a:r>
              <a:rPr lang="en-US" dirty="0" smtClean="0"/>
              <a:t>‘Voluntary’ reporting by hospitals</a:t>
            </a:r>
          </a:p>
          <a:p>
            <a:pPr lvl="1"/>
            <a:r>
              <a:rPr lang="en-US" dirty="0" smtClean="0"/>
              <a:t>~1 million surgical cases per year</a:t>
            </a:r>
          </a:p>
          <a:p>
            <a:r>
              <a:rPr lang="en-US" dirty="0" smtClean="0"/>
              <a:t>HCUP </a:t>
            </a:r>
            <a:r>
              <a:rPr lang="en-US" dirty="0"/>
              <a:t>SID Disparities Analytic </a:t>
            </a:r>
            <a:r>
              <a:rPr lang="en-US" dirty="0" smtClean="0"/>
              <a:t>File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All-payer hospital discharge abstract data </a:t>
            </a:r>
          </a:p>
          <a:p>
            <a:pPr lvl="1"/>
            <a:r>
              <a:rPr lang="en-US" dirty="0" smtClean="0"/>
              <a:t>Sample from 36 HCUP-SID ‘good race data’ States = &gt;15 million records</a:t>
            </a:r>
          </a:p>
          <a:p>
            <a:r>
              <a:rPr lang="en-US" dirty="0" smtClean="0"/>
              <a:t>Medicare </a:t>
            </a:r>
            <a:r>
              <a:rPr lang="en-US" dirty="0"/>
              <a:t>Patient Safety Monitoring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Structured inpatient chart abstraction</a:t>
            </a:r>
          </a:p>
          <a:p>
            <a:pPr lvl="1"/>
            <a:r>
              <a:rPr lang="en-US" dirty="0" smtClean="0"/>
              <a:t>Sample from charts requested by CMS = ~25,000 charts per year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67600" cy="990600"/>
          </a:xfrm>
        </p:spPr>
        <p:txBody>
          <a:bodyPr/>
          <a:lstStyle/>
          <a:p>
            <a:r>
              <a:rPr lang="en-US" dirty="0" smtClean="0"/>
              <a:t>QIO: Prophylactic Antibiotics Started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0" y="1676400"/>
            <a:ext cx="2590800" cy="4876800"/>
          </a:xfrm>
        </p:spPr>
        <p:txBody>
          <a:bodyPr/>
          <a:lstStyle/>
          <a:p>
            <a:r>
              <a:rPr lang="en-US" dirty="0" smtClean="0"/>
              <a:t>All groups improving</a:t>
            </a:r>
          </a:p>
          <a:p>
            <a:r>
              <a:rPr lang="en-US" dirty="0" smtClean="0"/>
              <a:t>In all years, Hispanics and AI/ANs had lower rates than Whites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2438400" y="1371600"/>
          <a:ext cx="6705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/>
          <p:cNvCxnSpPr/>
          <p:nvPr/>
        </p:nvCxnSpPr>
        <p:spPr bwMode="auto">
          <a:xfrm>
            <a:off x="3048000" y="2362200"/>
            <a:ext cx="59436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1"/>
          <p:cNvSpPr txBox="1"/>
          <p:nvPr/>
        </p:nvSpPr>
        <p:spPr>
          <a:xfrm>
            <a:off x="4800600" y="2057400"/>
            <a:ext cx="2362200" cy="228600"/>
          </a:xfrm>
          <a:prstGeom prst="rect">
            <a:avLst/>
          </a:prstGeom>
          <a:solidFill>
            <a:schemeClr val="tx1"/>
          </a:solidFill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rgbClr val="000000"/>
                </a:solidFill>
              </a:rPr>
              <a:t>2008 Achievable Benchmark = 96%</a:t>
            </a:r>
            <a:endParaRPr lang="en-US" sz="11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67600" cy="990600"/>
          </a:xfrm>
        </p:spPr>
        <p:txBody>
          <a:bodyPr/>
          <a:lstStyle/>
          <a:p>
            <a:r>
              <a:rPr lang="en-US" dirty="0" smtClean="0"/>
              <a:t>QIO: Prophylactic Antibiotics Discontinued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0" y="1676400"/>
            <a:ext cx="2590800" cy="4876800"/>
          </a:xfrm>
        </p:spPr>
        <p:txBody>
          <a:bodyPr/>
          <a:lstStyle/>
          <a:p>
            <a:r>
              <a:rPr lang="en-US" dirty="0" smtClean="0"/>
              <a:t>All groups improving</a:t>
            </a:r>
          </a:p>
          <a:p>
            <a:r>
              <a:rPr lang="en-US" dirty="0" smtClean="0"/>
              <a:t>In all years, Hispanics and Asians had lower rates than Whites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2438400" y="1371600"/>
          <a:ext cx="6705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 bwMode="auto">
          <a:xfrm>
            <a:off x="3048000" y="2438400"/>
            <a:ext cx="59436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1"/>
          <p:cNvSpPr txBox="1"/>
          <p:nvPr/>
        </p:nvSpPr>
        <p:spPr>
          <a:xfrm>
            <a:off x="4800600" y="2133600"/>
            <a:ext cx="2362200" cy="228600"/>
          </a:xfrm>
          <a:prstGeom prst="rect">
            <a:avLst/>
          </a:prstGeom>
          <a:solidFill>
            <a:schemeClr val="tx1"/>
          </a:solidFill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rgbClr val="000000"/>
                </a:solidFill>
              </a:rPr>
              <a:t>2008 Achievable Benchmark = 95%</a:t>
            </a:r>
            <a:endParaRPr lang="en-US" sz="11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67600" cy="990600"/>
          </a:xfrm>
        </p:spPr>
        <p:txBody>
          <a:bodyPr/>
          <a:lstStyle/>
          <a:p>
            <a:r>
              <a:rPr lang="en-US" dirty="0" smtClean="0"/>
              <a:t>HCUP: Postoperative Sepsis, Adults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0" y="1676400"/>
            <a:ext cx="2590800" cy="4876800"/>
          </a:xfrm>
        </p:spPr>
        <p:txBody>
          <a:bodyPr/>
          <a:lstStyle/>
          <a:p>
            <a:r>
              <a:rPr lang="en-US" dirty="0" smtClean="0"/>
              <a:t>In both years, Blacks and Hispanics had higher rates than Whites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2438400" y="1371600"/>
          <a:ext cx="6705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>
            <a:off x="3048000" y="4800600"/>
            <a:ext cx="59436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67600" cy="990600"/>
          </a:xfrm>
        </p:spPr>
        <p:txBody>
          <a:bodyPr/>
          <a:lstStyle/>
          <a:p>
            <a:r>
              <a:rPr lang="en-US" dirty="0" smtClean="0"/>
              <a:t>HCUP: Catheter-Related Bloodstream Infection, Adults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0" y="1676400"/>
            <a:ext cx="2590800" cy="4876800"/>
          </a:xfrm>
        </p:spPr>
        <p:txBody>
          <a:bodyPr/>
          <a:lstStyle/>
          <a:p>
            <a:r>
              <a:rPr lang="en-US" dirty="0" smtClean="0"/>
              <a:t>In both years, Blacks had higher rates than Whites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2438400" y="1371600"/>
          <a:ext cx="6705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/>
          <p:cNvCxnSpPr/>
          <p:nvPr/>
        </p:nvCxnSpPr>
        <p:spPr bwMode="auto">
          <a:xfrm>
            <a:off x="2895600" y="4953000"/>
            <a:ext cx="59436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1"/>
          <p:cNvSpPr txBox="1"/>
          <p:nvPr/>
        </p:nvSpPr>
        <p:spPr>
          <a:xfrm>
            <a:off x="4953000" y="5029200"/>
            <a:ext cx="2286000" cy="228600"/>
          </a:xfrm>
          <a:prstGeom prst="rect">
            <a:avLst/>
          </a:prstGeom>
          <a:solidFill>
            <a:schemeClr val="tx1"/>
          </a:solidFill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rgbClr val="000000"/>
                </a:solidFill>
              </a:rPr>
              <a:t>2008 Achievable Benchmark = 1.5</a:t>
            </a:r>
            <a:endParaRPr lang="en-US" sz="11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696200" cy="990600"/>
          </a:xfrm>
        </p:spPr>
        <p:txBody>
          <a:bodyPr/>
          <a:lstStyle/>
          <a:p>
            <a:r>
              <a:rPr lang="en-US" dirty="0" smtClean="0"/>
              <a:t>HCUP: Catheter-Related BSI, Neonates, 2009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0" y="1676400"/>
            <a:ext cx="3505200" cy="4876800"/>
          </a:xfrm>
        </p:spPr>
        <p:txBody>
          <a:bodyPr/>
          <a:lstStyle/>
          <a:p>
            <a:r>
              <a:rPr lang="en-US" dirty="0" smtClean="0"/>
              <a:t>Among both neonates with private health insurance and with Medicaid, Blacks and Hispanics had higher rates than Whites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3276600" y="1371600"/>
          <a:ext cx="58674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/>
          <p:cNvCxnSpPr/>
          <p:nvPr/>
        </p:nvCxnSpPr>
        <p:spPr bwMode="auto">
          <a:xfrm>
            <a:off x="3962400" y="5562600"/>
            <a:ext cx="5029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1"/>
          <p:cNvSpPr txBox="1"/>
          <p:nvPr/>
        </p:nvSpPr>
        <p:spPr>
          <a:xfrm>
            <a:off x="5638800" y="5638800"/>
            <a:ext cx="2286000" cy="228600"/>
          </a:xfrm>
          <a:prstGeom prst="rect">
            <a:avLst/>
          </a:prstGeom>
          <a:solidFill>
            <a:schemeClr val="tx1"/>
          </a:solidFill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rgbClr val="000000"/>
                </a:solidFill>
              </a:rPr>
              <a:t>2008 Achievable Benchmark = 17</a:t>
            </a:r>
            <a:endParaRPr lang="en-US" sz="11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696200" cy="990600"/>
          </a:xfrm>
        </p:spPr>
        <p:txBody>
          <a:bodyPr/>
          <a:lstStyle/>
          <a:p>
            <a:r>
              <a:rPr lang="en-US" dirty="0" smtClean="0"/>
              <a:t>HCUP: Postoperative Sepsis, Adults, 2009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0" y="1676400"/>
            <a:ext cx="3505200" cy="4876800"/>
          </a:xfrm>
        </p:spPr>
        <p:txBody>
          <a:bodyPr/>
          <a:lstStyle/>
          <a:p>
            <a:r>
              <a:rPr lang="en-US" dirty="0" smtClean="0"/>
              <a:t>In most States, Blacks and Hispanics had higher rates than Whites, but this is often not statistically significant at the State level.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3276600" y="1371600"/>
          <a:ext cx="58674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/>
          <p:cNvCxnSpPr/>
          <p:nvPr/>
        </p:nvCxnSpPr>
        <p:spPr bwMode="auto">
          <a:xfrm>
            <a:off x="3886200" y="6324600"/>
            <a:ext cx="51054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1"/>
          <p:cNvSpPr txBox="1"/>
          <p:nvPr/>
        </p:nvSpPr>
        <p:spPr>
          <a:xfrm>
            <a:off x="5562600" y="6400800"/>
            <a:ext cx="2286000" cy="228600"/>
          </a:xfrm>
          <a:prstGeom prst="rect">
            <a:avLst/>
          </a:prstGeom>
          <a:solidFill>
            <a:schemeClr val="tx1"/>
          </a:solidFill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rgbClr val="000000"/>
                </a:solidFill>
              </a:rPr>
              <a:t>2008 Achievable Benchmark = </a:t>
            </a:r>
            <a:r>
              <a:rPr lang="en-US" dirty="0" smtClean="0">
                <a:solidFill>
                  <a:srgbClr val="000000"/>
                </a:solidFill>
              </a:rPr>
              <a:t>8.</a:t>
            </a:r>
            <a:r>
              <a:rPr lang="en-US" sz="1100" dirty="0" smtClean="0">
                <a:solidFill>
                  <a:srgbClr val="000000"/>
                </a:solidFill>
              </a:rPr>
              <a:t>7</a:t>
            </a:r>
            <a:endParaRPr lang="en-US" sz="11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hpc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279F"/>
    </a:dk1>
    <a:lt1>
      <a:srgbClr val="FFFFFF"/>
    </a:lt1>
    <a:dk2>
      <a:srgbClr val="0000FF"/>
    </a:dk2>
    <a:lt2>
      <a:srgbClr val="FFFF00"/>
    </a:lt2>
    <a:accent1>
      <a:srgbClr val="8CF4EA"/>
    </a:accent1>
    <a:accent2>
      <a:srgbClr val="FF00FF"/>
    </a:accent2>
    <a:accent3>
      <a:srgbClr val="AAAAFF"/>
    </a:accent3>
    <a:accent4>
      <a:srgbClr val="DADADA"/>
    </a:accent4>
    <a:accent5>
      <a:srgbClr val="C5F8F3"/>
    </a:accent5>
    <a:accent6>
      <a:srgbClr val="E700E7"/>
    </a:accent6>
    <a:hlink>
      <a:srgbClr val="FAFD00"/>
    </a:hlink>
    <a:folHlink>
      <a:srgbClr val="51D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00279F"/>
    </a:dk1>
    <a:lt1>
      <a:srgbClr val="FFFFFF"/>
    </a:lt1>
    <a:dk2>
      <a:srgbClr val="0000FF"/>
    </a:dk2>
    <a:lt2>
      <a:srgbClr val="FFFF00"/>
    </a:lt2>
    <a:accent1>
      <a:srgbClr val="8CF4EA"/>
    </a:accent1>
    <a:accent2>
      <a:srgbClr val="FF00FF"/>
    </a:accent2>
    <a:accent3>
      <a:srgbClr val="AAAAFF"/>
    </a:accent3>
    <a:accent4>
      <a:srgbClr val="DADADA"/>
    </a:accent4>
    <a:accent5>
      <a:srgbClr val="C5F8F3"/>
    </a:accent5>
    <a:accent6>
      <a:srgbClr val="E700E7"/>
    </a:accent6>
    <a:hlink>
      <a:srgbClr val="FAFD00"/>
    </a:hlink>
    <a:folHlink>
      <a:srgbClr val="51D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00279F"/>
    </a:dk1>
    <a:lt1>
      <a:srgbClr val="FFFFFF"/>
    </a:lt1>
    <a:dk2>
      <a:srgbClr val="0000FF"/>
    </a:dk2>
    <a:lt2>
      <a:srgbClr val="FFFF00"/>
    </a:lt2>
    <a:accent1>
      <a:srgbClr val="8CF4EA"/>
    </a:accent1>
    <a:accent2>
      <a:srgbClr val="FF00FF"/>
    </a:accent2>
    <a:accent3>
      <a:srgbClr val="AAAAFF"/>
    </a:accent3>
    <a:accent4>
      <a:srgbClr val="DADADA"/>
    </a:accent4>
    <a:accent5>
      <a:srgbClr val="C5F8F3"/>
    </a:accent5>
    <a:accent6>
      <a:srgbClr val="E700E7"/>
    </a:accent6>
    <a:hlink>
      <a:srgbClr val="FAFD00"/>
    </a:hlink>
    <a:folHlink>
      <a:srgbClr val="51D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00279F"/>
    </a:dk1>
    <a:lt1>
      <a:srgbClr val="FFFFFF"/>
    </a:lt1>
    <a:dk2>
      <a:srgbClr val="0000FF"/>
    </a:dk2>
    <a:lt2>
      <a:srgbClr val="FFFF00"/>
    </a:lt2>
    <a:accent1>
      <a:srgbClr val="8CF4EA"/>
    </a:accent1>
    <a:accent2>
      <a:srgbClr val="FF00FF"/>
    </a:accent2>
    <a:accent3>
      <a:srgbClr val="AAAAFF"/>
    </a:accent3>
    <a:accent4>
      <a:srgbClr val="DADADA"/>
    </a:accent4>
    <a:accent5>
      <a:srgbClr val="C5F8F3"/>
    </a:accent5>
    <a:accent6>
      <a:srgbClr val="E700E7"/>
    </a:accent6>
    <a:hlink>
      <a:srgbClr val="FAFD00"/>
    </a:hlink>
    <a:folHlink>
      <a:srgbClr val="51D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">
    <a:dk1>
      <a:srgbClr val="00279F"/>
    </a:dk1>
    <a:lt1>
      <a:srgbClr val="FFFFFF"/>
    </a:lt1>
    <a:dk2>
      <a:srgbClr val="0000FF"/>
    </a:dk2>
    <a:lt2>
      <a:srgbClr val="FFFF00"/>
    </a:lt2>
    <a:accent1>
      <a:srgbClr val="8CF4EA"/>
    </a:accent1>
    <a:accent2>
      <a:srgbClr val="FF00FF"/>
    </a:accent2>
    <a:accent3>
      <a:srgbClr val="AAAAFF"/>
    </a:accent3>
    <a:accent4>
      <a:srgbClr val="DADADA"/>
    </a:accent4>
    <a:accent5>
      <a:srgbClr val="C5F8F3"/>
    </a:accent5>
    <a:accent6>
      <a:srgbClr val="E700E7"/>
    </a:accent6>
    <a:hlink>
      <a:srgbClr val="FAFD00"/>
    </a:hlink>
    <a:folHlink>
      <a:srgbClr val="51D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nhpc</Template>
  <TotalTime>4694</TotalTime>
  <Pages>1</Pages>
  <Words>427</Words>
  <Application>Microsoft Office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nhpc</vt:lpstr>
      <vt:lpstr>Photo Editor Photo</vt:lpstr>
      <vt:lpstr>Measuring Disparities in Patient Safety</vt:lpstr>
      <vt:lpstr>National Healthcare Reports</vt:lpstr>
      <vt:lpstr>QRDR Patient Safety Data</vt:lpstr>
      <vt:lpstr>QIO: Prophylactic Antibiotics Started</vt:lpstr>
      <vt:lpstr>QIO: Prophylactic Antibiotics Discontinued</vt:lpstr>
      <vt:lpstr>HCUP: Postoperative Sepsis, Adults</vt:lpstr>
      <vt:lpstr>HCUP: Catheter-Related Bloodstream Infection, Adults</vt:lpstr>
      <vt:lpstr>HCUP: Catheter-Related BSI, Neonates, 2009</vt:lpstr>
      <vt:lpstr>HCUP: Postoperative Sepsis, Adults, 2009</vt:lpstr>
      <vt:lpstr>MPSMS:  Composites, 2002-2007</vt:lpstr>
      <vt:lpstr>MPSMS:  Composites, 2002-2007</vt:lpstr>
      <vt:lpstr>Conclusions</vt:lpstr>
    </vt:vector>
  </TitlesOfParts>
  <Manager>Kevin Murray</Manager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Healthcare Quality and Disparities Reports and State Snapshots</dc:title>
  <dc:subject>Health care disparities</dc:subject>
  <dc:creator>DHHS</dc:creator>
  <cp:keywords/>
  <dc:description>2nd Annual Conference on Disparties and Quality of Care, Robert Wood Johnson Foundation, June 22, 2006, Arlington, VA</dc:description>
  <cp:lastModifiedBy>DHHS</cp:lastModifiedBy>
  <cp:revision>77</cp:revision>
  <cp:lastPrinted>2003-01-21T20:19:23Z</cp:lastPrinted>
  <dcterms:created xsi:type="dcterms:W3CDTF">2011-07-20T15:49:41Z</dcterms:created>
  <dcterms:modified xsi:type="dcterms:W3CDTF">2012-08-23T12:09:49Z</dcterms:modified>
  <cp:category/>
</cp:coreProperties>
</file>