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899" r:id="rId3"/>
    <p:sldId id="900" r:id="rId4"/>
    <p:sldId id="883" r:id="rId5"/>
    <p:sldId id="884" r:id="rId6"/>
    <p:sldId id="901" r:id="rId7"/>
    <p:sldId id="892" r:id="rId8"/>
    <p:sldId id="893" r:id="rId9"/>
    <p:sldId id="894" r:id="rId10"/>
    <p:sldId id="895" r:id="rId11"/>
    <p:sldId id="896" r:id="rId12"/>
    <p:sldId id="880" r:id="rId13"/>
    <p:sldId id="904" r:id="rId14"/>
    <p:sldId id="905" r:id="rId15"/>
    <p:sldId id="902" r:id="rId16"/>
    <p:sldId id="903" r:id="rId17"/>
  </p:sldIdLst>
  <p:sldSz cx="96012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1B8DFF"/>
    <a:srgbClr val="0000A8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951" autoAdjust="0"/>
    <p:restoredTop sz="82826" autoAdjust="0"/>
  </p:normalViewPr>
  <p:slideViewPr>
    <p:cSldViewPr>
      <p:cViewPr varScale="1">
        <p:scale>
          <a:sx n="110" d="100"/>
          <a:sy n="110" d="100"/>
        </p:scale>
        <p:origin x="-438" y="-48"/>
      </p:cViewPr>
      <p:guideLst>
        <p:guide orient="horz" pos="2160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8"/>
    </p:cViewPr>
  </p:sorterViewPr>
  <p:notesViewPr>
    <p:cSldViewPr>
      <p:cViewPr varScale="1">
        <p:scale>
          <a:sx n="75" d="100"/>
          <a:sy n="75" d="100"/>
        </p:scale>
        <p:origin x="-2058" y="-84"/>
      </p:cViewPr>
      <p:guideLst>
        <p:guide orient="horz" pos="2929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0500" y="8894763"/>
            <a:ext cx="398463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83" tIns="45283" rIns="92183" bIns="45283" anchor="ctr">
            <a:spAutoFit/>
          </a:bodyPr>
          <a:lstStyle/>
          <a:p>
            <a:pPr algn="r" defTabSz="932330" eaLnBrk="0" hangingPunct="0">
              <a:buFont typeface="Wingdings" pitchFamily="2" charset="2"/>
              <a:buNone/>
              <a:defRPr/>
            </a:pPr>
            <a:fld id="{26881D83-B012-4351-B825-8E1AB586193B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defTabSz="932330" eaLnBrk="0" hangingPunct="0">
                <a:buFont typeface="Wingdings" pitchFamily="2" charset="2"/>
                <a:buNone/>
                <a:defRPr/>
              </a:pPr>
              <a:t>‹#›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4838"/>
            <a:ext cx="5140325" cy="4183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183" tIns="45283" rIns="92183" bIns="452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8388" y="700088"/>
            <a:ext cx="4873625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2088" y="8896350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83" tIns="45283" rIns="92183" bIns="45283" anchor="ctr">
            <a:spAutoFit/>
          </a:bodyPr>
          <a:lstStyle/>
          <a:p>
            <a:pPr algn="r" defTabSz="932330" eaLnBrk="0" hangingPunct="0">
              <a:defRPr/>
            </a:pPr>
            <a:fld id="{6B5A8674-7477-44DE-A4C9-5F89EBD88C0C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defTabSz="932330" eaLnBrk="0" hangingPunct="0">
                <a:defRPr/>
              </a:pPr>
              <a:t>‹#›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8388" y="700088"/>
            <a:ext cx="4873625" cy="3481387"/>
          </a:xfrm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8388" y="700088"/>
            <a:ext cx="4873625" cy="3481387"/>
          </a:xfrm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4141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466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8388" y="700088"/>
            <a:ext cx="487362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F92F2649-9DC3-4C30-A42F-41A3582F62E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31268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7548570" y="304814"/>
            <a:ext cx="1671637" cy="849313"/>
            <a:chOff x="2040" y="108"/>
            <a:chExt cx="2256" cy="1070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2053" y="111"/>
              <a:ext cx="2239" cy="1051"/>
              <a:chOff x="5232" y="3640"/>
              <a:chExt cx="1102" cy="519"/>
            </a:xfrm>
          </p:grpSpPr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5338" y="3640"/>
                <a:ext cx="870" cy="376"/>
              </a:xfrm>
              <a:custGeom>
                <a:avLst/>
                <a:gdLst/>
                <a:ahLst/>
                <a:cxnLst>
                  <a:cxn ang="0">
                    <a:pos x="552" y="263"/>
                  </a:cxn>
                  <a:cxn ang="0">
                    <a:pos x="0" y="136"/>
                  </a:cxn>
                  <a:cxn ang="0">
                    <a:pos x="600" y="263"/>
                  </a:cxn>
                  <a:cxn ang="0">
                    <a:pos x="552" y="263"/>
                  </a:cxn>
                </a:cxnLst>
                <a:rect l="0" t="0" r="r" b="b"/>
                <a:pathLst>
                  <a:path w="600" h="263">
                    <a:moveTo>
                      <a:pt x="552" y="263"/>
                    </a:moveTo>
                    <a:cubicBezTo>
                      <a:pt x="397" y="38"/>
                      <a:pt x="163" y="33"/>
                      <a:pt x="0" y="136"/>
                    </a:cubicBezTo>
                    <a:cubicBezTo>
                      <a:pt x="125" y="24"/>
                      <a:pt x="383" y="0"/>
                      <a:pt x="600" y="263"/>
                    </a:cubicBezTo>
                    <a:cubicBezTo>
                      <a:pt x="553" y="263"/>
                      <a:pt x="552" y="263"/>
                      <a:pt x="552" y="263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5548" y="3905"/>
                <a:ext cx="264" cy="23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5263" y="3841"/>
                <a:ext cx="308" cy="299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5343" y="3921"/>
                <a:ext cx="112" cy="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5319" y="3959"/>
                <a:ext cx="115" cy="2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5232" y="4095"/>
                <a:ext cx="121" cy="4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5802" y="3905"/>
                <a:ext cx="247" cy="237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Freeform 60"/>
              <p:cNvSpPr>
                <a:spLocks/>
              </p:cNvSpPr>
              <p:nvPr/>
            </p:nvSpPr>
            <p:spPr bwMode="auto">
              <a:xfrm>
                <a:off x="6154" y="4039"/>
                <a:ext cx="180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Freeform 61"/>
              <p:cNvSpPr>
                <a:spLocks/>
              </p:cNvSpPr>
              <p:nvPr/>
            </p:nvSpPr>
            <p:spPr bwMode="auto">
              <a:xfrm>
                <a:off x="6034" y="3889"/>
                <a:ext cx="273" cy="263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62"/>
            <p:cNvSpPr>
              <a:spLocks/>
            </p:cNvSpPr>
            <p:nvPr/>
          </p:nvSpPr>
          <p:spPr bwMode="auto">
            <a:xfrm>
              <a:off x="2256" y="108"/>
              <a:ext cx="1776" cy="778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oup 63"/>
            <p:cNvGrpSpPr>
              <a:grpSpLocks/>
            </p:cNvGrpSpPr>
            <p:nvPr/>
          </p:nvGrpSpPr>
          <p:grpSpPr bwMode="auto">
            <a:xfrm>
              <a:off x="2035" y="465"/>
              <a:ext cx="2242" cy="647"/>
              <a:chOff x="5280" y="3849"/>
              <a:chExt cx="1050" cy="305"/>
            </a:xfrm>
          </p:grpSpPr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5579" y="3915"/>
                <a:ext cx="249" cy="221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>
                <a:off x="5312" y="3849"/>
                <a:ext cx="289" cy="282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66"/>
              <p:cNvSpPr>
                <a:spLocks/>
              </p:cNvSpPr>
              <p:nvPr/>
            </p:nvSpPr>
            <p:spPr bwMode="auto">
              <a:xfrm>
                <a:off x="5397" y="3931"/>
                <a:ext cx="95" cy="2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>
                <a:off x="5373" y="3964"/>
                <a:ext cx="98" cy="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>
                <a:off x="5280" y="4090"/>
                <a:ext cx="115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Freeform 69"/>
              <p:cNvSpPr>
                <a:spLocks/>
              </p:cNvSpPr>
              <p:nvPr/>
            </p:nvSpPr>
            <p:spPr bwMode="auto">
              <a:xfrm>
                <a:off x="5822" y="3915"/>
                <a:ext cx="233" cy="223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>
                <a:off x="6158" y="4040"/>
                <a:ext cx="172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6046" y="3898"/>
                <a:ext cx="264" cy="250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5" name="Group 72"/>
          <p:cNvGrpSpPr>
            <a:grpSpLocks/>
          </p:cNvGrpSpPr>
          <p:nvPr/>
        </p:nvGrpSpPr>
        <p:grpSpPr bwMode="auto">
          <a:xfrm>
            <a:off x="8" y="3714750"/>
            <a:ext cx="8386763" cy="19050"/>
            <a:chOff x="0" y="840"/>
            <a:chExt cx="5660" cy="12"/>
          </a:xfrm>
        </p:grpSpPr>
        <p:sp>
          <p:nvSpPr>
            <p:cNvPr id="26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600200" cy="163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7" y="2362200"/>
            <a:ext cx="8178800" cy="1143000"/>
          </a:xfrm>
        </p:spPr>
        <p:txBody>
          <a:bodyPr anchor="ctr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1" y="4191000"/>
            <a:ext cx="7315200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793" y="349250"/>
            <a:ext cx="2097087" cy="4298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71" y="349250"/>
            <a:ext cx="6143625" cy="4298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608" y="349250"/>
            <a:ext cx="7788275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9763" y="1752600"/>
            <a:ext cx="8393112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 sz="2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>
              <a:spcBef>
                <a:spcPts val="600"/>
              </a:spcBef>
              <a:spcAft>
                <a:spcPts val="1200"/>
              </a:spcAft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2pPr>
            <a:lvl3pPr>
              <a:spcBef>
                <a:spcPts val="600"/>
              </a:spcBef>
              <a:spcAft>
                <a:spcPts val="1200"/>
              </a:spcAft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3pPr>
            <a:lvl4pPr>
              <a:spcBef>
                <a:spcPts val="600"/>
              </a:spcBef>
              <a:spcAft>
                <a:spcPts val="1200"/>
              </a:spcAft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4pPr>
            <a:lvl5pPr>
              <a:spcBef>
                <a:spcPts val="600"/>
              </a:spcBef>
              <a:spcAft>
                <a:spcPts val="1200"/>
              </a:spcAft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406914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1752600"/>
            <a:ext cx="4119562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1725" y="1752600"/>
            <a:ext cx="412115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31" y="274638"/>
            <a:ext cx="86423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7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7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32" y="273050"/>
            <a:ext cx="315912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73062"/>
            <a:ext cx="53673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32" y="1435103"/>
            <a:ext cx="31591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4800600"/>
            <a:ext cx="576103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44608" y="349250"/>
            <a:ext cx="7788275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1752600"/>
            <a:ext cx="8393112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59396" name="Group 34"/>
          <p:cNvGrpSpPr>
            <a:grpSpLocks/>
          </p:cNvGrpSpPr>
          <p:nvPr/>
        </p:nvGrpSpPr>
        <p:grpSpPr bwMode="auto">
          <a:xfrm>
            <a:off x="8" y="1333500"/>
            <a:ext cx="8386763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9397" name="Group 44"/>
          <p:cNvGrpSpPr>
            <a:grpSpLocks/>
          </p:cNvGrpSpPr>
          <p:nvPr/>
        </p:nvGrpSpPr>
        <p:grpSpPr bwMode="auto">
          <a:xfrm>
            <a:off x="8078796" y="6219825"/>
            <a:ext cx="1201737" cy="369888"/>
            <a:chOff x="5280" y="3849"/>
            <a:chExt cx="1050" cy="302"/>
          </a:xfrm>
        </p:grpSpPr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5388" y="3925"/>
              <a:ext cx="104" cy="1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5365" y="3960"/>
              <a:ext cx="107" cy="2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6046" y="3894"/>
              <a:ext cx="265" cy="250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77" name="Freeform 53"/>
          <p:cNvSpPr>
            <a:spLocks/>
          </p:cNvSpPr>
          <p:nvPr/>
        </p:nvSpPr>
        <p:spPr bwMode="auto">
          <a:xfrm>
            <a:off x="8199439" y="5986477"/>
            <a:ext cx="952500" cy="446087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399" name="Picture 6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7808" y="152414"/>
            <a:ext cx="923925" cy="94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228601" y="6400800"/>
            <a:ext cx="425116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fld id="{C573BC75-AADA-435A-AA92-D5B12EA8AE4B}" type="slidenum">
              <a:rPr lang="en-US" sz="1600">
                <a:solidFill>
                  <a:schemeClr val="bg1"/>
                </a:solidFill>
                <a:latin typeface="Times New Roman" pitchFamily="18" charset="0"/>
              </a:rPr>
              <a:pPr eaLnBrk="0" hangingPunct="0">
                <a:defRPr/>
              </a:pPr>
              <a:t>‹#›</a:t>
            </a:fld>
            <a:endParaRPr lang="en-US" sz="16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61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Font typeface="Wingdings" pitchFamily="2" charset="2"/>
        <a:buChar char="n"/>
        <a:defRPr sz="2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976313" indent="-396875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439863" indent="-34925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Font typeface="Wingdings" pitchFamily="2" charset="2"/>
        <a:buChar char="n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7827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65000"/>
        <a:buFont typeface="Arial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1256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828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oppc.org/web/patientsafety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09601" y="4038600"/>
            <a:ext cx="8382000" cy="2819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William B Munier, MD, MBA, Director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Center for Quality Improvement and Patient Safety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Agency for Healthcare Research and Quality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1000" dirty="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5000"/>
              </a:spcAft>
              <a:defRPr/>
            </a:pPr>
            <a:r>
              <a:rPr lang="en-US" sz="22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AHRQ Annual Conference</a:t>
            </a: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5000"/>
              </a:spcAft>
              <a:defRPr/>
            </a:pPr>
            <a:r>
              <a:rPr lang="en-US" sz="22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10 September 2012</a:t>
            </a:r>
          </a:p>
        </p:txBody>
      </p:sp>
      <p:sp>
        <p:nvSpPr>
          <p:cNvPr id="27136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36607" y="1676400"/>
            <a:ext cx="8178800" cy="1752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2400"/>
              </a:spcAft>
              <a:defRPr/>
            </a:pPr>
            <a:r>
              <a:rPr lang="en-US" dirty="0" smtClean="0"/>
              <a:t>AHRQ’s Work in Quality Measurement for Patient Safety</a:t>
            </a:r>
            <a:br>
              <a:rPr lang="en-US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4000" dirty="0" smtClean="0"/>
              <a:t>Common Formats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Rectangle 12"/>
          <p:cNvSpPr>
            <a:spLocks noChangeArrowheads="1"/>
          </p:cNvSpPr>
          <p:nvPr/>
        </p:nvSpPr>
        <p:spPr bwMode="auto">
          <a:xfrm>
            <a:off x="1955807" y="304801"/>
            <a:ext cx="628729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Hospital Common Formats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2779" name="Text Box 13"/>
          <p:cNvSpPr txBox="1">
            <a:spLocks noChangeArrowheads="1"/>
          </p:cNvSpPr>
          <p:nvPr/>
        </p:nvSpPr>
        <p:spPr bwMode="auto">
          <a:xfrm>
            <a:off x="1012556" y="1676401"/>
            <a:ext cx="7576113" cy="8617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Narratives are collected on all adverse events. While they are not</a:t>
            </a:r>
          </a:p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useful at a national level, they are invaluable at the local level.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1336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9530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82" name="Rectangle 12"/>
          <p:cNvSpPr>
            <a:spLocks noChangeArrowheads="1"/>
          </p:cNvSpPr>
          <p:nvPr/>
        </p:nvSpPr>
        <p:spPr bwMode="auto">
          <a:xfrm>
            <a:off x="2514600" y="4495800"/>
            <a:ext cx="16002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Medication</a:t>
            </a:r>
          </a:p>
        </p:txBody>
      </p:sp>
      <p:sp>
        <p:nvSpPr>
          <p:cNvPr id="32783" name="Rectangle 13"/>
          <p:cNvSpPr>
            <a:spLocks noChangeArrowheads="1"/>
          </p:cNvSpPr>
          <p:nvPr/>
        </p:nvSpPr>
        <p:spPr bwMode="auto">
          <a:xfrm>
            <a:off x="5578395" y="4495800"/>
            <a:ext cx="97013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Device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3581400" y="32766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85" name="Rectangle 13"/>
          <p:cNvSpPr>
            <a:spLocks noChangeArrowheads="1"/>
          </p:cNvSpPr>
          <p:nvPr/>
        </p:nvSpPr>
        <p:spPr bwMode="auto">
          <a:xfrm>
            <a:off x="3962400" y="3505200"/>
            <a:ext cx="1589088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Narrative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760545" y="5029200"/>
            <a:ext cx="20796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6000757" y="5257800"/>
            <a:ext cx="960438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8794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367982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64801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914400" y="5486400"/>
            <a:ext cx="24384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Event Type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3695700" y="5486400"/>
            <a:ext cx="24003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Patient Information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6477000" y="5486400"/>
            <a:ext cx="2438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Level of Harm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802" name="Rectangle 12"/>
          <p:cNvSpPr>
            <a:spLocks noChangeArrowheads="1"/>
          </p:cNvSpPr>
          <p:nvPr/>
        </p:nvSpPr>
        <p:spPr bwMode="auto">
          <a:xfrm>
            <a:off x="1955807" y="304801"/>
            <a:ext cx="628729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Hospital Common Formats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1336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9530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805" name="Rectangle 12"/>
          <p:cNvSpPr>
            <a:spLocks noChangeArrowheads="1"/>
          </p:cNvSpPr>
          <p:nvPr/>
        </p:nvSpPr>
        <p:spPr bwMode="auto">
          <a:xfrm>
            <a:off x="2514600" y="4495800"/>
            <a:ext cx="16002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latin typeface="Arial" charset="0"/>
                <a:cs typeface="Arial" charset="0"/>
              </a:rPr>
              <a:t>Medication</a:t>
            </a:r>
          </a:p>
        </p:txBody>
      </p:sp>
      <p:sp>
        <p:nvSpPr>
          <p:cNvPr id="33806" name="Rectangle 13"/>
          <p:cNvSpPr>
            <a:spLocks noChangeArrowheads="1"/>
          </p:cNvSpPr>
          <p:nvPr/>
        </p:nvSpPr>
        <p:spPr bwMode="auto">
          <a:xfrm>
            <a:off x="5578395" y="4495800"/>
            <a:ext cx="97013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latin typeface="Arial" charset="0"/>
                <a:cs typeface="Arial" charset="0"/>
              </a:rPr>
              <a:t>Device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3581400" y="32766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808" name="Rectangle 13"/>
          <p:cNvSpPr>
            <a:spLocks noChangeArrowheads="1"/>
          </p:cNvSpPr>
          <p:nvPr/>
        </p:nvSpPr>
        <p:spPr bwMode="auto">
          <a:xfrm>
            <a:off x="3962400" y="3505200"/>
            <a:ext cx="1589088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latin typeface="Arial" charset="0"/>
                <a:cs typeface="Arial" charset="0"/>
              </a:rPr>
              <a:t>Narrative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3600457" y="2286000"/>
            <a:ext cx="241935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810" name="Rectangle 26"/>
          <p:cNvSpPr>
            <a:spLocks noChangeArrowheads="1"/>
          </p:cNvSpPr>
          <p:nvPr/>
        </p:nvSpPr>
        <p:spPr bwMode="auto">
          <a:xfrm>
            <a:off x="3886200" y="2339982"/>
            <a:ext cx="16954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1800" dirty="0">
                <a:solidFill>
                  <a:schemeClr val="tx2"/>
                </a:solidFill>
                <a:latin typeface="Arial" charset="0"/>
                <a:cs typeface="Arial" charset="0"/>
              </a:rPr>
              <a:t>User </a:t>
            </a:r>
            <a:r>
              <a:rPr lang="en-US" sz="1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Defined Customization</a:t>
            </a:r>
            <a:endParaRPr lang="en-US" sz="180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33811" name="Rectangle 27"/>
          <p:cNvSpPr>
            <a:spLocks noChangeArrowheads="1"/>
          </p:cNvSpPr>
          <p:nvPr/>
        </p:nvSpPr>
        <p:spPr bwMode="auto">
          <a:xfrm>
            <a:off x="420688" y="1716088"/>
            <a:ext cx="2246312" cy="2246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latin typeface="Arial" charset="0"/>
                <a:cs typeface="Arial" charset="0"/>
              </a:rPr>
              <a:t>Each institution, vendor, or PSO can add an unlimited number of additional questions of its own choosing.</a:t>
            </a:r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2079625" y="1752600"/>
            <a:ext cx="1200150" cy="0"/>
          </a:xfrm>
          <a:prstGeom prst="line">
            <a:avLst/>
          </a:prstGeom>
          <a:noFill/>
          <a:ln w="12700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>
            <a:off x="2160588" y="1752600"/>
            <a:ext cx="960437" cy="0"/>
          </a:xfrm>
          <a:prstGeom prst="line">
            <a:avLst/>
          </a:prstGeom>
          <a:noFill/>
          <a:ln w="12700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>
            <a:off x="2133607" y="2590800"/>
            <a:ext cx="1219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1760545" y="5029200"/>
            <a:ext cx="20796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6000757" y="5257800"/>
            <a:ext cx="960438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8794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367982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64801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914400" y="5486400"/>
            <a:ext cx="24384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Event Type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3695700" y="5486400"/>
            <a:ext cx="24003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Patient Information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6477000" y="5486400"/>
            <a:ext cx="2438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Level of Harm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Harmonization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764" y="1600200"/>
            <a:ext cx="8504237" cy="2895600"/>
          </a:xfrm>
        </p:spPr>
        <p:txBody>
          <a:bodyPr/>
          <a:lstStyle/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Current Medicare HACs &amp; PSIs – administrative data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Partnership for Patients HACs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CDC’s NHSN</a:t>
            </a:r>
          </a:p>
          <a:p>
            <a:pPr>
              <a:defRPr/>
            </a:pPr>
            <a:r>
              <a:rPr lang="en-US" sz="2400" dirty="0" smtClean="0"/>
              <a:t>FDA’s MedSun</a:t>
            </a:r>
            <a:endParaRPr lang="en-US" sz="26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NQF Serious Reportable Events (SREs)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State reporting system requirements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Event reporting vs. surveillance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EHRs &amp; </a:t>
            </a:r>
            <a:r>
              <a:rPr lang="en-US" sz="2600" dirty="0" smtClean="0">
                <a:latin typeface="Arial" charset="0"/>
                <a:cs typeface="Arial" charset="0"/>
              </a:rPr>
              <a:t>ONC</a:t>
            </a:r>
            <a:r>
              <a:rPr lang="en-US" dirty="0" smtClean="0">
                <a:latin typeface="Arial" charset="0"/>
                <a:cs typeface="Arial" charset="0"/>
              </a:rPr>
              <a:t>/CMS</a:t>
            </a:r>
            <a:r>
              <a:rPr lang="en-US" sz="2600" dirty="0" smtClean="0">
                <a:latin typeface="Arial" charset="0"/>
                <a:cs typeface="Arial" charset="0"/>
              </a:rPr>
              <a:t> </a:t>
            </a:r>
            <a:r>
              <a:rPr lang="en-US" sz="2600" dirty="0" smtClean="0">
                <a:latin typeface="Arial" charset="0"/>
                <a:cs typeface="Arial" charset="0"/>
              </a:rPr>
              <a:t>meaningful use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National Drivers for</a:t>
            </a:r>
            <a:br>
              <a:rPr lang="en-US" sz="3200" dirty="0" smtClean="0"/>
            </a:br>
            <a:r>
              <a:rPr lang="en-US" sz="3200" dirty="0" smtClean="0"/>
              <a:t>Adoption of the Common Formats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030" y="1447800"/>
            <a:ext cx="8632825" cy="4953000"/>
          </a:xfrm>
        </p:spPr>
        <p:txBody>
          <a:bodyPr/>
          <a:lstStyle/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Institute of </a:t>
            </a:r>
            <a:r>
              <a:rPr lang="en-US" sz="2000" b="1" dirty="0" smtClean="0">
                <a:solidFill>
                  <a:srgbClr val="FFFF00"/>
                </a:solidFill>
              </a:rPr>
              <a:t>Medicine </a:t>
            </a:r>
            <a:r>
              <a:rPr lang="en-US" sz="2000" dirty="0" smtClean="0"/>
              <a:t>Report </a:t>
            </a:r>
            <a:r>
              <a:rPr lang="en-US" sz="2000" dirty="0" smtClean="0"/>
              <a:t>on Health IT and Patient </a:t>
            </a:r>
            <a:r>
              <a:rPr lang="en-US" sz="2000" dirty="0" smtClean="0"/>
              <a:t>Safety, November 2011 – recommends </a:t>
            </a:r>
            <a:r>
              <a:rPr lang="en-US" sz="2000" dirty="0" smtClean="0"/>
              <a:t>use of the Common Formats, as well as PSOs, for reporting IT-related adverse events</a:t>
            </a: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Office of the Inspector </a:t>
            </a:r>
            <a:r>
              <a:rPr lang="en-US" sz="2000" b="1" dirty="0" smtClean="0">
                <a:solidFill>
                  <a:srgbClr val="FFFF00"/>
                </a:solidFill>
              </a:rPr>
              <a:t>General</a:t>
            </a:r>
            <a:r>
              <a:rPr lang="en-US" sz="2000" dirty="0" smtClean="0"/>
              <a:t> (</a:t>
            </a:r>
            <a:r>
              <a:rPr lang="en-US" sz="2000" dirty="0" smtClean="0"/>
              <a:t>HHS</a:t>
            </a:r>
            <a:r>
              <a:rPr lang="en-US" sz="2000" dirty="0" smtClean="0"/>
              <a:t>) </a:t>
            </a:r>
            <a:r>
              <a:rPr lang="en-US" sz="2000" dirty="0" smtClean="0"/>
              <a:t>– 2011 and 2012 reports on adverse events in </a:t>
            </a:r>
            <a:r>
              <a:rPr lang="en-US" sz="2000" dirty="0" smtClean="0"/>
              <a:t>hospitals recommend </a:t>
            </a:r>
            <a:r>
              <a:rPr lang="en-US" sz="2000" dirty="0" smtClean="0"/>
              <a:t>surveyors/accreditors evaluate hospitals </a:t>
            </a:r>
            <a:r>
              <a:rPr lang="en-US" sz="2000" dirty="0" smtClean="0"/>
              <a:t>regarding their </a:t>
            </a:r>
            <a:r>
              <a:rPr lang="en-US" sz="2000" dirty="0" smtClean="0"/>
              <a:t>use of the Common Formats</a:t>
            </a: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CMS</a:t>
            </a:r>
            <a:r>
              <a:rPr lang="en-US" sz="2000" dirty="0" smtClean="0"/>
              <a:t> </a:t>
            </a:r>
            <a:r>
              <a:rPr lang="en-US" sz="2000" dirty="0" smtClean="0"/>
              <a:t>– </a:t>
            </a:r>
            <a:r>
              <a:rPr lang="en-US" sz="2000" dirty="0" smtClean="0"/>
              <a:t>i</a:t>
            </a:r>
            <a:r>
              <a:rPr lang="en-US" sz="2000" dirty="0" smtClean="0"/>
              <a:t>s working </a:t>
            </a:r>
            <a:r>
              <a:rPr lang="en-US" sz="2000" dirty="0" smtClean="0"/>
              <a:t>with AHRQ to align CMS programs, including survey &amp; certification, with the Common Formats</a:t>
            </a:r>
            <a:endParaRPr lang="en-US" sz="1400" dirty="0" smtClean="0">
              <a:solidFill>
                <a:srgbClr val="FFFF00"/>
              </a:solidFill>
            </a:endParaRP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FDA</a:t>
            </a:r>
            <a:r>
              <a:rPr lang="en-US" sz="2000" dirty="0" smtClean="0"/>
              <a:t> </a:t>
            </a:r>
            <a:r>
              <a:rPr lang="en-US" sz="2000" dirty="0" smtClean="0"/>
              <a:t>– has </a:t>
            </a:r>
            <a:r>
              <a:rPr lang="en-US" sz="2000" dirty="0" smtClean="0"/>
              <a:t>been working for nearly two years with AHRQ to align its device-reporting system, </a:t>
            </a:r>
            <a:r>
              <a:rPr lang="en-US" sz="2000" i="1" dirty="0" smtClean="0"/>
              <a:t>MedSun</a:t>
            </a:r>
            <a:r>
              <a:rPr lang="en-US" sz="2000" dirty="0" smtClean="0"/>
              <a:t>, with Common Formats.</a:t>
            </a:r>
          </a:p>
          <a:p>
            <a:pPr>
              <a:spcAft>
                <a:spcPts val="900"/>
              </a:spcAft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Office of the National Coordinator for </a:t>
            </a:r>
            <a:r>
              <a:rPr lang="en-US" sz="2000" b="1" dirty="0" smtClean="0">
                <a:solidFill>
                  <a:srgbClr val="FFFF00"/>
                </a:solidFill>
              </a:rPr>
              <a:t>HIT</a:t>
            </a:r>
            <a:r>
              <a:rPr lang="en-US" sz="2000" dirty="0" smtClean="0"/>
              <a:t> </a:t>
            </a:r>
            <a:r>
              <a:rPr lang="en-US" sz="2000" dirty="0" smtClean="0"/>
              <a:t>– </a:t>
            </a:r>
            <a:r>
              <a:rPr lang="en-US" sz="2000" dirty="0" smtClean="0"/>
              <a:t>requested </a:t>
            </a:r>
            <a:r>
              <a:rPr lang="en-US" sz="2000" dirty="0" smtClean="0"/>
              <a:t>challenge award proposals for adverse event reporting using Common Formats &amp; PSOs; plan to integrate Common Formats in stage 3 Meaningful Use </a:t>
            </a:r>
            <a:r>
              <a:rPr lang="en-US" sz="2000" dirty="0" smtClean="0"/>
              <a:t>criteria</a:t>
            </a:r>
            <a:endParaRPr lang="en-US" sz="20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Reporting vs.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Common Formats are currently designed as a concurrent event-reporting system</a:t>
            </a:r>
          </a:p>
          <a:p>
            <a:pPr lvl="1"/>
            <a:r>
              <a:rPr lang="en-US" dirty="0" smtClean="0"/>
              <a:t>Contain information in the EHR &amp; more</a:t>
            </a:r>
          </a:p>
          <a:p>
            <a:pPr lvl="1"/>
            <a:r>
              <a:rPr lang="en-US" dirty="0" smtClean="0"/>
              <a:t>Do not include denominators</a:t>
            </a:r>
          </a:p>
          <a:p>
            <a:r>
              <a:rPr lang="en-US" dirty="0" smtClean="0"/>
              <a:t>The Formats are being adapted to be used as a retrospective surveillance system – </a:t>
            </a:r>
            <a:r>
              <a:rPr lang="en-US" i="1" dirty="0" smtClean="0"/>
              <a:t>Safer Care</a:t>
            </a:r>
          </a:p>
          <a:p>
            <a:pPr lvl="1"/>
            <a:r>
              <a:rPr lang="en-US" dirty="0" smtClean="0"/>
              <a:t>Will include denominators; will generate rates</a:t>
            </a:r>
          </a:p>
          <a:p>
            <a:pPr lvl="1"/>
            <a:r>
              <a:rPr lang="en-US" dirty="0" smtClean="0"/>
              <a:t>Will not address near misses &amp; unsafe conditions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patient safety events (Common Formats) ultimately needs to support operational systems at three levels: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Adverse event reporting (not part of medical record)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Surveillance (derived from medical records)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Use of electronic health records (recording of data directly into EHRs)</a:t>
            </a:r>
          </a:p>
          <a:p>
            <a:pPr marL="514350" indent="-514350"/>
            <a:r>
              <a:rPr lang="en-US" dirty="0" smtClean="0"/>
              <a:t>Clinical &amp; electronic definitions must be consistent throughout all levels, &amp; be interoperable where appropriate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Common Formats on the Web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457200" y="1752600"/>
            <a:ext cx="8763000" cy="2895600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 view sample reports, event descriptions, user guide, and programming instructions for electronic implementation visit:</a:t>
            </a:r>
          </a:p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sz="3600" u="sng" dirty="0" smtClean="0">
                <a:latin typeface="Arial" pitchFamily="34" charset="0"/>
                <a:cs typeface="Arial" pitchFamily="34" charset="0"/>
                <a:hlinkClick r:id="rId2"/>
              </a:rPr>
              <a:t>https://www.psoppc.org/web/patientsafety</a:t>
            </a:r>
            <a:endParaRPr lang="en-US" sz="3600" u="sng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en-US" sz="3600" u="sng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Measurement Issue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Highlighted by the Partnership for </a:t>
            </a:r>
            <a:r>
              <a:rPr lang="en-US" sz="2800" dirty="0" smtClean="0"/>
              <a:t>Patients</a:t>
            </a:r>
          </a:p>
          <a:p>
            <a:pPr lvl="1"/>
            <a:r>
              <a:rPr lang="en-US" dirty="0" smtClean="0"/>
              <a:t>No way to know precisely how many patient safety events have occurred or are occurring in the US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way to measure actual performance nationally</a:t>
            </a:r>
          </a:p>
          <a:p>
            <a:pPr lvl="1"/>
            <a:r>
              <a:rPr lang="en-US" dirty="0" smtClean="0"/>
              <a:t>Sampling &amp; extrapolation only way to establish a baseline &amp; subsequently establish national trends</a:t>
            </a:r>
          </a:p>
          <a:p>
            <a:r>
              <a:rPr lang="en-US" sz="2800" dirty="0" smtClean="0"/>
              <a:t>Without measurement, it is virtually impossible to know if progress is being made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Common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764" y="1752600"/>
            <a:ext cx="8275637" cy="2895600"/>
          </a:xfrm>
        </p:spPr>
        <p:txBody>
          <a:bodyPr/>
          <a:lstStyle/>
          <a:p>
            <a:r>
              <a:rPr lang="en-US" sz="2600" dirty="0" smtClean="0">
                <a:latin typeface="Arial" charset="0"/>
                <a:cs typeface="Arial" charset="0"/>
              </a:rPr>
              <a:t>Authorized by Patient Safety Act in 2005     PSOs</a:t>
            </a:r>
          </a:p>
          <a:p>
            <a:r>
              <a:rPr lang="en-US" sz="2600" dirty="0" smtClean="0">
                <a:latin typeface="Arial" charset="0"/>
                <a:cs typeface="Arial" charset="0"/>
              </a:rPr>
              <a:t>Developed with a Federal work group comprising major health agencies (</a:t>
            </a:r>
            <a:r>
              <a:rPr lang="en-US" sz="1900" dirty="0" smtClean="0">
                <a:latin typeface="Arial" charset="0"/>
                <a:cs typeface="Arial" charset="0"/>
              </a:rPr>
              <a:t>e.g., CDC, CMS, FDA, DOD, VA</a:t>
            </a:r>
            <a:r>
              <a:rPr lang="en-US" sz="2600" dirty="0" smtClean="0">
                <a:latin typeface="Arial" charset="0"/>
                <a:cs typeface="Arial" charset="0"/>
              </a:rPr>
              <a:t>)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Incorporates input from public, industry</a:t>
            </a:r>
          </a:p>
          <a:p>
            <a:r>
              <a:rPr lang="en-US" sz="2600" dirty="0" smtClean="0">
                <a:latin typeface="Arial" charset="0"/>
                <a:cs typeface="Arial" charset="0"/>
              </a:rPr>
              <a:t>Reviewed by an NQF expert panel, which provides advice to AHRQ</a:t>
            </a:r>
          </a:p>
          <a:p>
            <a:r>
              <a:rPr lang="en-US" sz="2600" dirty="0" smtClean="0">
                <a:latin typeface="Arial" charset="0"/>
                <a:cs typeface="Arial" charset="0"/>
              </a:rPr>
              <a:t>Promulgated as </a:t>
            </a:r>
            <a:r>
              <a:rPr lang="en-US" sz="2600" dirty="0" smtClean="0">
                <a:latin typeface="Arial" charset="0"/>
                <a:cs typeface="Arial" charset="0"/>
              </a:rPr>
              <a:t>“guidance” </a:t>
            </a:r>
            <a:r>
              <a:rPr lang="en-US" sz="2600" dirty="0" smtClean="0">
                <a:latin typeface="Arial" charset="0"/>
                <a:cs typeface="Arial" charset="0"/>
              </a:rPr>
              <a:t>announced in the Federal Register</a:t>
            </a:r>
          </a:p>
          <a:p>
            <a:r>
              <a:rPr lang="en-US" sz="2600" dirty="0" smtClean="0">
                <a:latin typeface="Arial" charset="0"/>
                <a:cs typeface="Arial" charset="0"/>
              </a:rPr>
              <a:t>Approved by OMB (process &amp; Formats)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7162800" y="19812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>
            <a:off x="7315200" y="1981200"/>
            <a:ext cx="152400" cy="1588"/>
          </a:xfrm>
          <a:prstGeom prst="straightConnector1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Formats</a:t>
            </a:r>
          </a:p>
        </p:txBody>
      </p:sp>
      <p:sp>
        <p:nvSpPr>
          <p:cNvPr id="2765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patient safety reporting scheme designed to meet three goals:</a:t>
            </a:r>
          </a:p>
          <a:p>
            <a:pPr lvl="1"/>
            <a:r>
              <a:rPr lang="en-US" dirty="0" smtClean="0"/>
              <a:t>Provide information on harms from all causes</a:t>
            </a:r>
          </a:p>
          <a:p>
            <a:pPr lvl="1"/>
            <a:r>
              <a:rPr lang="en-US" dirty="0" smtClean="0"/>
              <a:t>Support local quality/safety improvement</a:t>
            </a:r>
          </a:p>
          <a:p>
            <a:pPr lvl="1"/>
            <a:r>
              <a:rPr lang="en-US" dirty="0" smtClean="0"/>
              <a:t>Allow the end user – to collect information once &amp; supply it to whoever needs it (harmonization)</a:t>
            </a:r>
          </a:p>
          <a:p>
            <a:r>
              <a:rPr lang="en-US" dirty="0" smtClean="0"/>
              <a:t>Designed to serve IOM goals for national patient safety measurement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Formats</a:t>
            </a:r>
          </a:p>
        </p:txBody>
      </p:sp>
      <p:sp>
        <p:nvSpPr>
          <p:cNvPr id="28674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Formats are site-specific (e.g., hospital)</a:t>
            </a:r>
          </a:p>
          <a:p>
            <a:r>
              <a:rPr lang="en-US" dirty="0" smtClean="0"/>
              <a:t>They apply to all patient safety concerns: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Incidents</a:t>
            </a:r>
            <a:r>
              <a:rPr lang="en-US" dirty="0" smtClean="0"/>
              <a:t> – patient safety events that reached the patient, whether or not there was harm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Near misses </a:t>
            </a:r>
            <a:r>
              <a:rPr lang="en-US" dirty="0" smtClean="0"/>
              <a:t>(or close calls) – patient safety events that did not reach the patient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Unsafe conditions </a:t>
            </a:r>
            <a:r>
              <a:rPr lang="en-US" dirty="0" smtClean="0"/>
              <a:t>– any circumstance that increases the probability of a patient safety event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Modular Focus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Hospital Version 1.2</a:t>
            </a:r>
            <a:endParaRPr lang="en-US" sz="3600" dirty="0"/>
          </a:p>
        </p:txBody>
      </p:sp>
      <p:sp>
        <p:nvSpPr>
          <p:cNvPr id="8089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93112" cy="2895600"/>
          </a:xfrm>
        </p:spPr>
        <p:txBody>
          <a:bodyPr/>
          <a:lstStyle/>
          <a:p>
            <a:pPr lvl="2">
              <a:spcAft>
                <a:spcPts val="900"/>
              </a:spcAft>
            </a:pPr>
            <a:r>
              <a:rPr lang="en-US" sz="1800" dirty="0"/>
              <a:t>Blood &amp; Blood </a:t>
            </a:r>
            <a:r>
              <a:rPr lang="en-US" sz="1800" dirty="0" smtClean="0"/>
              <a:t>Products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Device &amp; Medical or Surgical </a:t>
            </a:r>
            <a:r>
              <a:rPr lang="en-US" sz="1800" dirty="0" smtClean="0"/>
              <a:t>Supply, Including HIT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Fall</a:t>
            </a:r>
          </a:p>
          <a:p>
            <a:pPr lvl="2">
              <a:spcAft>
                <a:spcPts val="900"/>
              </a:spcAft>
            </a:pPr>
            <a:r>
              <a:rPr lang="en-US" sz="1800" dirty="0"/>
              <a:t>Healthcare-Associated Infection</a:t>
            </a:r>
          </a:p>
          <a:p>
            <a:pPr lvl="2">
              <a:spcAft>
                <a:spcPts val="900"/>
              </a:spcAft>
            </a:pPr>
            <a:r>
              <a:rPr lang="en-US" sz="1800" dirty="0"/>
              <a:t>Medication &amp; Other </a:t>
            </a:r>
            <a:r>
              <a:rPr lang="en-US" sz="1800" dirty="0" smtClean="0"/>
              <a:t>Substances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Perinatal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Pressure Ulcer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Surgery </a:t>
            </a:r>
            <a:r>
              <a:rPr lang="en-US" sz="1800" dirty="0"/>
              <a:t>&amp; </a:t>
            </a:r>
            <a:r>
              <a:rPr lang="en-US" sz="1800" dirty="0" smtClean="0"/>
              <a:t>Anesthesia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Venous thromboembolism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 smtClean="0"/>
              <a:t>All </a:t>
            </a:r>
            <a:r>
              <a:rPr lang="en-US" sz="1800" dirty="0"/>
              <a:t>others via generic forms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8089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1760545" y="5029200"/>
            <a:ext cx="20796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6000757" y="5257800"/>
            <a:ext cx="960438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8794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367982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64801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914400" y="5486400"/>
            <a:ext cx="24384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Event Type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9704" name="Text Box 10"/>
          <p:cNvSpPr txBox="1">
            <a:spLocks noChangeArrowheads="1"/>
          </p:cNvSpPr>
          <p:nvPr/>
        </p:nvSpPr>
        <p:spPr bwMode="auto">
          <a:xfrm>
            <a:off x="3695700" y="5486400"/>
            <a:ext cx="24003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Patient Information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9705" name="Rectangle 11"/>
          <p:cNvSpPr>
            <a:spLocks noChangeArrowheads="1"/>
          </p:cNvSpPr>
          <p:nvPr/>
        </p:nvSpPr>
        <p:spPr bwMode="auto">
          <a:xfrm>
            <a:off x="6477000" y="5486400"/>
            <a:ext cx="2438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Level of Harm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9706" name="Rectangle 12"/>
          <p:cNvSpPr>
            <a:spLocks noChangeArrowheads="1"/>
          </p:cNvSpPr>
          <p:nvPr/>
        </p:nvSpPr>
        <p:spPr bwMode="auto">
          <a:xfrm>
            <a:off x="1955807" y="304801"/>
            <a:ext cx="628729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Hospital Common Formats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9707" name="Text Box 13"/>
          <p:cNvSpPr txBox="1">
            <a:spLocks noChangeArrowheads="1"/>
          </p:cNvSpPr>
          <p:nvPr/>
        </p:nvSpPr>
        <p:spPr bwMode="auto">
          <a:xfrm>
            <a:off x="2089986" y="1676401"/>
            <a:ext cx="55402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For all events, CFs assess general information.</a:t>
            </a:r>
            <a:endParaRPr lang="en-US" sz="2000" dirty="0">
              <a:solidFill>
                <a:srgbClr val="081D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0" name="Rectangle 12"/>
          <p:cNvSpPr>
            <a:spLocks noChangeArrowheads="1"/>
          </p:cNvSpPr>
          <p:nvPr/>
        </p:nvSpPr>
        <p:spPr bwMode="auto">
          <a:xfrm>
            <a:off x="1955807" y="304801"/>
            <a:ext cx="628729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Hospital Common Formats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0731" name="Text Box 13"/>
          <p:cNvSpPr txBox="1">
            <a:spLocks noChangeArrowheads="1"/>
          </p:cNvSpPr>
          <p:nvPr/>
        </p:nvSpPr>
        <p:spPr bwMode="auto">
          <a:xfrm>
            <a:off x="1776381" y="1676401"/>
            <a:ext cx="6048451" cy="8617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If the event is covered by an Event-Specific Format,</a:t>
            </a:r>
          </a:p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additional information will be requested.</a:t>
            </a:r>
            <a:endParaRPr lang="en-US" sz="2000" dirty="0">
              <a:solidFill>
                <a:srgbClr val="081D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1336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33" name="Rectangle 12"/>
          <p:cNvSpPr>
            <a:spLocks noChangeArrowheads="1"/>
          </p:cNvSpPr>
          <p:nvPr/>
        </p:nvSpPr>
        <p:spPr bwMode="auto">
          <a:xfrm>
            <a:off x="2514600" y="4495800"/>
            <a:ext cx="16002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Medication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760545" y="5029200"/>
            <a:ext cx="20796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00757" y="5257800"/>
            <a:ext cx="960438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8794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367982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64801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914400" y="5486400"/>
            <a:ext cx="24384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Event Type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695700" y="5486400"/>
            <a:ext cx="24003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Patient Information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6477000" y="5486400"/>
            <a:ext cx="2438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Level of Harm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1760545" y="5029200"/>
            <a:ext cx="20796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1955807" y="304801"/>
            <a:ext cx="628729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Hospital Common Formats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1755" name="Text Box 13"/>
          <p:cNvSpPr txBox="1">
            <a:spLocks noChangeArrowheads="1"/>
          </p:cNvSpPr>
          <p:nvPr/>
        </p:nvSpPr>
        <p:spPr bwMode="auto">
          <a:xfrm>
            <a:off x="750461" y="1676414"/>
            <a:ext cx="8100294" cy="1323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If the event involves more than one type of adverse action, e.g., a</a:t>
            </a:r>
          </a:p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malfunctioning device that administers too much drug, then more than</a:t>
            </a:r>
          </a:p>
          <a:p>
            <a:pPr algn="ctr"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one event-specific Format will be invoked.</a:t>
            </a:r>
            <a:endParaRPr lang="en-US" sz="2000" dirty="0">
              <a:solidFill>
                <a:srgbClr val="081D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1336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953000" y="4267200"/>
            <a:ext cx="2438400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758" name="Rectangle 12"/>
          <p:cNvSpPr>
            <a:spLocks noChangeArrowheads="1"/>
          </p:cNvSpPr>
          <p:nvPr/>
        </p:nvSpPr>
        <p:spPr bwMode="auto">
          <a:xfrm>
            <a:off x="2514600" y="4495800"/>
            <a:ext cx="16002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Medication</a:t>
            </a:r>
          </a:p>
        </p:txBody>
      </p:sp>
      <p:sp>
        <p:nvSpPr>
          <p:cNvPr id="31759" name="Rectangle 13"/>
          <p:cNvSpPr>
            <a:spLocks noChangeArrowheads="1"/>
          </p:cNvSpPr>
          <p:nvPr/>
        </p:nvSpPr>
        <p:spPr bwMode="auto">
          <a:xfrm>
            <a:off x="5578395" y="4495800"/>
            <a:ext cx="97013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Device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760545" y="5029200"/>
            <a:ext cx="20796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000757" y="5257800"/>
            <a:ext cx="960438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600200" y="4876800"/>
            <a:ext cx="24003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8794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367982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6480175" y="5257800"/>
            <a:ext cx="2560638" cy="76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914400" y="5486400"/>
            <a:ext cx="24384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Event Type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3695700" y="5486400"/>
            <a:ext cx="24003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Patient Information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6477000" y="5486400"/>
            <a:ext cx="2438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Level of Harm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465138" marR="0" indent="-46513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30000"/>
          </a:spcAft>
          <a:buClr>
            <a:schemeClr val="tx2"/>
          </a:buClr>
          <a:buSzPct val="95000"/>
          <a:buFont typeface="Wingdings" pitchFamily="2" charset="2"/>
          <a:buChar char="n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465138" marR="0" indent="-46513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30000"/>
          </a:spcAft>
          <a:buClr>
            <a:schemeClr val="tx2"/>
          </a:buClr>
          <a:buSzPct val="95000"/>
          <a:buFont typeface="Wingdings" pitchFamily="2" charset="2"/>
          <a:buChar char="n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93875</TotalTime>
  <Pages>1</Pages>
  <Words>820</Words>
  <Application>Microsoft Office PowerPoint</Application>
  <PresentationFormat>Custom</PresentationFormat>
  <Paragraphs>117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AHRQ’s Work in Quality Measurement for Patient Safety  Common Formats</vt:lpstr>
      <vt:lpstr>The Measurement Issue</vt:lpstr>
      <vt:lpstr>Common Formats</vt:lpstr>
      <vt:lpstr>Common Formats</vt:lpstr>
      <vt:lpstr>Common Formats</vt:lpstr>
      <vt:lpstr>Modular Focus Hospital Version 1.2</vt:lpstr>
      <vt:lpstr>Slide 7</vt:lpstr>
      <vt:lpstr>Slide 8</vt:lpstr>
      <vt:lpstr>Slide 9</vt:lpstr>
      <vt:lpstr>Slide 10</vt:lpstr>
      <vt:lpstr>Slide 11</vt:lpstr>
      <vt:lpstr>Harmonization Issues</vt:lpstr>
      <vt:lpstr>National Drivers for Adoption of the Common Formats</vt:lpstr>
      <vt:lpstr>Event Reporting vs. Surveillance</vt:lpstr>
      <vt:lpstr>The Future</vt:lpstr>
      <vt:lpstr>Common Formats on the Web</vt:lpstr>
    </vt:vector>
  </TitlesOfParts>
  <Company>DHHS/AHRQ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Formats</dc:title>
  <dc:subject>AHRQ's Work in Quality Measurement for Patient Safety</dc:subject>
  <dc:creator>Munier</dc:creator>
  <cp:keywords/>
  <dc:description>Presented by WBM at AHRQ Annual Conference on 10Sep12.</dc:description>
  <cp:lastModifiedBy>DHHS</cp:lastModifiedBy>
  <cp:revision>1162</cp:revision>
  <cp:lastPrinted>2003-01-21T20:19:23Z</cp:lastPrinted>
  <dcterms:created xsi:type="dcterms:W3CDTF">1998-03-10T09:05:00Z</dcterms:created>
  <dcterms:modified xsi:type="dcterms:W3CDTF">2012-09-06T23:17:24Z</dcterms:modified>
  <cp:category>CQuIPS/AHRQ</cp:category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