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72" r:id="rId3"/>
    <p:sldId id="259" r:id="rId4"/>
    <p:sldId id="260" r:id="rId5"/>
    <p:sldId id="261" r:id="rId6"/>
    <p:sldId id="262" r:id="rId7"/>
    <p:sldId id="263" r:id="rId8"/>
    <p:sldId id="271" r:id="rId9"/>
    <p:sldId id="258" r:id="rId10"/>
    <p:sldId id="264" r:id="rId11"/>
    <p:sldId id="266" r:id="rId12"/>
    <p:sldId id="268" r:id="rId13"/>
    <p:sldId id="269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5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8D7C47-CBC4-4EEE-9014-D849E56570CA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8AB8C14B-3B67-4803-99E5-1F5D68A236F9}">
      <dgm:prSet phldrT="[Text]"/>
      <dgm:spPr>
        <a:solidFill>
          <a:srgbClr val="FFC000"/>
        </a:solidFill>
      </dgm:spPr>
      <dgm:t>
        <a:bodyPr/>
        <a:lstStyle/>
        <a:p>
          <a:r>
            <a:rPr lang="en-US" dirty="0" smtClean="0"/>
            <a:t>Assess measures (Summer – Fall)</a:t>
          </a:r>
          <a:endParaRPr lang="en-US" dirty="0"/>
        </a:p>
      </dgm:t>
    </dgm:pt>
    <dgm:pt modelId="{CB85EFB9-F47C-4214-A1BE-8DDB0536BBF6}" type="parTrans" cxnId="{7E1152E3-574A-41E9-91F9-C542389AFD06}">
      <dgm:prSet/>
      <dgm:spPr/>
      <dgm:t>
        <a:bodyPr/>
        <a:lstStyle/>
        <a:p>
          <a:endParaRPr lang="en-US"/>
        </a:p>
      </dgm:t>
    </dgm:pt>
    <dgm:pt modelId="{9B850A0F-FD07-4625-B581-5ECCCF98688F}" type="sibTrans" cxnId="{7E1152E3-574A-41E9-91F9-C542389AFD06}">
      <dgm:prSet/>
      <dgm:spPr/>
      <dgm:t>
        <a:bodyPr/>
        <a:lstStyle/>
        <a:p>
          <a:endParaRPr lang="en-US"/>
        </a:p>
      </dgm:t>
    </dgm:pt>
    <dgm:pt modelId="{C20FEADC-356B-4696-B967-1A720D29C2F0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 smtClean="0"/>
            <a:t>Recommend measures (Winter)</a:t>
          </a:r>
          <a:endParaRPr lang="en-US" dirty="0"/>
        </a:p>
      </dgm:t>
    </dgm:pt>
    <dgm:pt modelId="{A37923DB-A6B2-4B07-9EBD-3212C1E618EE}" type="parTrans" cxnId="{74FC849C-5AC7-4D6B-956F-A9FFF6A22A66}">
      <dgm:prSet/>
      <dgm:spPr/>
      <dgm:t>
        <a:bodyPr/>
        <a:lstStyle/>
        <a:p>
          <a:endParaRPr lang="en-US"/>
        </a:p>
      </dgm:t>
    </dgm:pt>
    <dgm:pt modelId="{00A547A1-5185-4DFC-9364-FA2C840FB86D}" type="sibTrans" cxnId="{74FC849C-5AC7-4D6B-956F-A9FFF6A22A66}">
      <dgm:prSet/>
      <dgm:spPr/>
      <dgm:t>
        <a:bodyPr/>
        <a:lstStyle/>
        <a:p>
          <a:endParaRPr lang="en-US"/>
        </a:p>
      </dgm:t>
    </dgm:pt>
    <dgm:pt modelId="{531DB381-F619-4BE7-9B83-294ECF65DA2C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 smtClean="0"/>
            <a:t>Receive measures (Spring)</a:t>
          </a:r>
          <a:endParaRPr lang="en-US" dirty="0"/>
        </a:p>
      </dgm:t>
    </dgm:pt>
    <dgm:pt modelId="{EE057ED8-ED43-4DC2-A8DE-AF56D0183036}" type="parTrans" cxnId="{0FB5E280-79A0-42A3-A4FB-D67832DDE042}">
      <dgm:prSet/>
      <dgm:spPr/>
      <dgm:t>
        <a:bodyPr/>
        <a:lstStyle/>
        <a:p>
          <a:endParaRPr lang="en-US"/>
        </a:p>
      </dgm:t>
    </dgm:pt>
    <dgm:pt modelId="{113479CF-0441-4D38-B171-4E5A351816A0}" type="sibTrans" cxnId="{0FB5E280-79A0-42A3-A4FB-D67832DDE042}">
      <dgm:prSet/>
      <dgm:spPr/>
      <dgm:t>
        <a:bodyPr/>
        <a:lstStyle/>
        <a:p>
          <a:endParaRPr lang="en-US"/>
        </a:p>
      </dgm:t>
    </dgm:pt>
    <dgm:pt modelId="{D47336CD-649E-4CF9-8F04-C0F0E2D2B8B8}" type="pres">
      <dgm:prSet presAssocID="{A08D7C47-CBC4-4EEE-9014-D849E56570CA}" presName="compositeShape" presStyleCnt="0">
        <dgm:presLayoutVars>
          <dgm:chMax val="7"/>
          <dgm:dir/>
          <dgm:resizeHandles val="exact"/>
        </dgm:presLayoutVars>
      </dgm:prSet>
      <dgm:spPr/>
    </dgm:pt>
    <dgm:pt modelId="{0CF7BC19-1C09-41A6-B32D-F49CC9D0CE08}" type="pres">
      <dgm:prSet presAssocID="{A08D7C47-CBC4-4EEE-9014-D849E56570CA}" presName="wedge1" presStyleLbl="node1" presStyleIdx="0" presStyleCnt="3"/>
      <dgm:spPr/>
      <dgm:t>
        <a:bodyPr/>
        <a:lstStyle/>
        <a:p>
          <a:endParaRPr lang="en-US"/>
        </a:p>
      </dgm:t>
    </dgm:pt>
    <dgm:pt modelId="{06424B00-54FD-4FFE-AD2D-75A7B1E285FA}" type="pres">
      <dgm:prSet presAssocID="{A08D7C47-CBC4-4EEE-9014-D849E56570CA}" presName="dummy1a" presStyleCnt="0"/>
      <dgm:spPr/>
    </dgm:pt>
    <dgm:pt modelId="{3851D54A-631F-4ECF-B879-91DA269D6542}" type="pres">
      <dgm:prSet presAssocID="{A08D7C47-CBC4-4EEE-9014-D849E56570CA}" presName="dummy1b" presStyleCnt="0"/>
      <dgm:spPr/>
    </dgm:pt>
    <dgm:pt modelId="{D056CACD-A134-4B20-8307-436C8C3B50F1}" type="pres">
      <dgm:prSet presAssocID="{A08D7C47-CBC4-4EEE-9014-D849E56570CA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24C403-1091-4329-9205-D23B8930A589}" type="pres">
      <dgm:prSet presAssocID="{A08D7C47-CBC4-4EEE-9014-D849E56570CA}" presName="wedge2" presStyleLbl="node1" presStyleIdx="1" presStyleCnt="3"/>
      <dgm:spPr/>
      <dgm:t>
        <a:bodyPr/>
        <a:lstStyle/>
        <a:p>
          <a:endParaRPr lang="en-US"/>
        </a:p>
      </dgm:t>
    </dgm:pt>
    <dgm:pt modelId="{2A31F349-005A-4E92-867B-16987DB4B7B0}" type="pres">
      <dgm:prSet presAssocID="{A08D7C47-CBC4-4EEE-9014-D849E56570CA}" presName="dummy2a" presStyleCnt="0"/>
      <dgm:spPr/>
    </dgm:pt>
    <dgm:pt modelId="{96F14ECA-5EB5-4119-AA7E-8484A6FFC3F8}" type="pres">
      <dgm:prSet presAssocID="{A08D7C47-CBC4-4EEE-9014-D849E56570CA}" presName="dummy2b" presStyleCnt="0"/>
      <dgm:spPr/>
    </dgm:pt>
    <dgm:pt modelId="{1330C07B-FFFE-43B9-875E-3CB2BE2E5E55}" type="pres">
      <dgm:prSet presAssocID="{A08D7C47-CBC4-4EEE-9014-D849E56570CA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789CFD-54D1-4F49-BB48-4197884B4434}" type="pres">
      <dgm:prSet presAssocID="{A08D7C47-CBC4-4EEE-9014-D849E56570CA}" presName="wedge3" presStyleLbl="node1" presStyleIdx="2" presStyleCnt="3"/>
      <dgm:spPr/>
      <dgm:t>
        <a:bodyPr/>
        <a:lstStyle/>
        <a:p>
          <a:endParaRPr lang="en-US"/>
        </a:p>
      </dgm:t>
    </dgm:pt>
    <dgm:pt modelId="{F3F939EC-FFEC-4DA3-AF02-61C928594302}" type="pres">
      <dgm:prSet presAssocID="{A08D7C47-CBC4-4EEE-9014-D849E56570CA}" presName="dummy3a" presStyleCnt="0"/>
      <dgm:spPr/>
    </dgm:pt>
    <dgm:pt modelId="{59F1EF30-AAC0-4661-A294-52633C80E4D0}" type="pres">
      <dgm:prSet presAssocID="{A08D7C47-CBC4-4EEE-9014-D849E56570CA}" presName="dummy3b" presStyleCnt="0"/>
      <dgm:spPr/>
    </dgm:pt>
    <dgm:pt modelId="{58A0EBFD-544F-495B-AC75-9595F72F15E9}" type="pres">
      <dgm:prSet presAssocID="{A08D7C47-CBC4-4EEE-9014-D849E56570CA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1D296A-DFB4-4276-BCA4-EEF45C78372E}" type="pres">
      <dgm:prSet presAssocID="{9B850A0F-FD07-4625-B581-5ECCCF98688F}" presName="arrowWedge1" presStyleLbl="fgSibTrans2D1" presStyleIdx="0" presStyleCnt="3"/>
      <dgm:spPr/>
    </dgm:pt>
    <dgm:pt modelId="{AC5E2777-7CAE-4126-A5BF-E56D7D044AB9}" type="pres">
      <dgm:prSet presAssocID="{00A547A1-5185-4DFC-9364-FA2C840FB86D}" presName="arrowWedge2" presStyleLbl="fgSibTrans2D1" presStyleIdx="1" presStyleCnt="3"/>
      <dgm:spPr/>
    </dgm:pt>
    <dgm:pt modelId="{E8FDDDCA-BE2F-426D-B39E-BDFBD551020A}" type="pres">
      <dgm:prSet presAssocID="{113479CF-0441-4D38-B171-4E5A351816A0}" presName="arrowWedge3" presStyleLbl="fgSibTrans2D1" presStyleIdx="2" presStyleCnt="3"/>
      <dgm:spPr/>
    </dgm:pt>
  </dgm:ptLst>
  <dgm:cxnLst>
    <dgm:cxn modelId="{BFF9DA01-CA5C-4D57-A7F8-0A478C9BAD23}" type="presOf" srcId="{531DB381-F619-4BE7-9B83-294ECF65DA2C}" destId="{58A0EBFD-544F-495B-AC75-9595F72F15E9}" srcOrd="1" destOrd="0" presId="urn:microsoft.com/office/officeart/2005/8/layout/cycle8"/>
    <dgm:cxn modelId="{7E1152E3-574A-41E9-91F9-C542389AFD06}" srcId="{A08D7C47-CBC4-4EEE-9014-D849E56570CA}" destId="{8AB8C14B-3B67-4803-99E5-1F5D68A236F9}" srcOrd="0" destOrd="0" parTransId="{CB85EFB9-F47C-4214-A1BE-8DDB0536BBF6}" sibTransId="{9B850A0F-FD07-4625-B581-5ECCCF98688F}"/>
    <dgm:cxn modelId="{E7483E62-353C-47D9-B33E-7276CAC07C88}" type="presOf" srcId="{8AB8C14B-3B67-4803-99E5-1F5D68A236F9}" destId="{D056CACD-A134-4B20-8307-436C8C3B50F1}" srcOrd="1" destOrd="0" presId="urn:microsoft.com/office/officeart/2005/8/layout/cycle8"/>
    <dgm:cxn modelId="{D8FE0A80-88F3-4372-B2C4-6F8C0679CB0A}" type="presOf" srcId="{C20FEADC-356B-4696-B967-1A720D29C2F0}" destId="{1330C07B-FFFE-43B9-875E-3CB2BE2E5E55}" srcOrd="1" destOrd="0" presId="urn:microsoft.com/office/officeart/2005/8/layout/cycle8"/>
    <dgm:cxn modelId="{93404624-1952-4283-9D94-A067A06B9CCB}" type="presOf" srcId="{C20FEADC-356B-4696-B967-1A720D29C2F0}" destId="{6F24C403-1091-4329-9205-D23B8930A589}" srcOrd="0" destOrd="0" presId="urn:microsoft.com/office/officeart/2005/8/layout/cycle8"/>
    <dgm:cxn modelId="{0FB5E280-79A0-42A3-A4FB-D67832DDE042}" srcId="{A08D7C47-CBC4-4EEE-9014-D849E56570CA}" destId="{531DB381-F619-4BE7-9B83-294ECF65DA2C}" srcOrd="2" destOrd="0" parTransId="{EE057ED8-ED43-4DC2-A8DE-AF56D0183036}" sibTransId="{113479CF-0441-4D38-B171-4E5A351816A0}"/>
    <dgm:cxn modelId="{3FBFB0AE-4328-45B5-8138-7F845055DD4E}" type="presOf" srcId="{8AB8C14B-3B67-4803-99E5-1F5D68A236F9}" destId="{0CF7BC19-1C09-41A6-B32D-F49CC9D0CE08}" srcOrd="0" destOrd="0" presId="urn:microsoft.com/office/officeart/2005/8/layout/cycle8"/>
    <dgm:cxn modelId="{03F38AFF-30D3-4FE5-8F3F-AA27389C9C76}" type="presOf" srcId="{A08D7C47-CBC4-4EEE-9014-D849E56570CA}" destId="{D47336CD-649E-4CF9-8F04-C0F0E2D2B8B8}" srcOrd="0" destOrd="0" presId="urn:microsoft.com/office/officeart/2005/8/layout/cycle8"/>
    <dgm:cxn modelId="{74FC849C-5AC7-4D6B-956F-A9FFF6A22A66}" srcId="{A08D7C47-CBC4-4EEE-9014-D849E56570CA}" destId="{C20FEADC-356B-4696-B967-1A720D29C2F0}" srcOrd="1" destOrd="0" parTransId="{A37923DB-A6B2-4B07-9EBD-3212C1E618EE}" sibTransId="{00A547A1-5185-4DFC-9364-FA2C840FB86D}"/>
    <dgm:cxn modelId="{C65A4041-A351-443E-9B4F-DE922C0C18B1}" type="presOf" srcId="{531DB381-F619-4BE7-9B83-294ECF65DA2C}" destId="{7E789CFD-54D1-4F49-BB48-4197884B4434}" srcOrd="0" destOrd="0" presId="urn:microsoft.com/office/officeart/2005/8/layout/cycle8"/>
    <dgm:cxn modelId="{9120B3F3-23AE-4672-8B4B-82E2092E9641}" type="presParOf" srcId="{D47336CD-649E-4CF9-8F04-C0F0E2D2B8B8}" destId="{0CF7BC19-1C09-41A6-B32D-F49CC9D0CE08}" srcOrd="0" destOrd="0" presId="urn:microsoft.com/office/officeart/2005/8/layout/cycle8"/>
    <dgm:cxn modelId="{E233349B-54CD-4F15-A75B-B429D4B9E8A2}" type="presParOf" srcId="{D47336CD-649E-4CF9-8F04-C0F0E2D2B8B8}" destId="{06424B00-54FD-4FFE-AD2D-75A7B1E285FA}" srcOrd="1" destOrd="0" presId="urn:microsoft.com/office/officeart/2005/8/layout/cycle8"/>
    <dgm:cxn modelId="{841E3224-3375-40F6-B318-4A098F40D7D3}" type="presParOf" srcId="{D47336CD-649E-4CF9-8F04-C0F0E2D2B8B8}" destId="{3851D54A-631F-4ECF-B879-91DA269D6542}" srcOrd="2" destOrd="0" presId="urn:microsoft.com/office/officeart/2005/8/layout/cycle8"/>
    <dgm:cxn modelId="{CF7C381F-52B7-4C51-8A5E-EE01B3343C7E}" type="presParOf" srcId="{D47336CD-649E-4CF9-8F04-C0F0E2D2B8B8}" destId="{D056CACD-A134-4B20-8307-436C8C3B50F1}" srcOrd="3" destOrd="0" presId="urn:microsoft.com/office/officeart/2005/8/layout/cycle8"/>
    <dgm:cxn modelId="{2BEF9B23-AF32-4B3F-8F8B-4362BC9BA323}" type="presParOf" srcId="{D47336CD-649E-4CF9-8F04-C0F0E2D2B8B8}" destId="{6F24C403-1091-4329-9205-D23B8930A589}" srcOrd="4" destOrd="0" presId="urn:microsoft.com/office/officeart/2005/8/layout/cycle8"/>
    <dgm:cxn modelId="{B6BD0270-DB3C-4A65-A53A-12AD1EBDB34C}" type="presParOf" srcId="{D47336CD-649E-4CF9-8F04-C0F0E2D2B8B8}" destId="{2A31F349-005A-4E92-867B-16987DB4B7B0}" srcOrd="5" destOrd="0" presId="urn:microsoft.com/office/officeart/2005/8/layout/cycle8"/>
    <dgm:cxn modelId="{E084C7CA-2085-4F09-A7AD-A9560A7DB31F}" type="presParOf" srcId="{D47336CD-649E-4CF9-8F04-C0F0E2D2B8B8}" destId="{96F14ECA-5EB5-4119-AA7E-8484A6FFC3F8}" srcOrd="6" destOrd="0" presId="urn:microsoft.com/office/officeart/2005/8/layout/cycle8"/>
    <dgm:cxn modelId="{929254A0-B25C-498B-B202-C83DD07FF2D2}" type="presParOf" srcId="{D47336CD-649E-4CF9-8F04-C0F0E2D2B8B8}" destId="{1330C07B-FFFE-43B9-875E-3CB2BE2E5E55}" srcOrd="7" destOrd="0" presId="urn:microsoft.com/office/officeart/2005/8/layout/cycle8"/>
    <dgm:cxn modelId="{90F6D9D0-5A26-47F7-8774-2DE638CEC914}" type="presParOf" srcId="{D47336CD-649E-4CF9-8F04-C0F0E2D2B8B8}" destId="{7E789CFD-54D1-4F49-BB48-4197884B4434}" srcOrd="8" destOrd="0" presId="urn:microsoft.com/office/officeart/2005/8/layout/cycle8"/>
    <dgm:cxn modelId="{E817960A-57DC-4EF2-A6E1-729D3AFD2D3E}" type="presParOf" srcId="{D47336CD-649E-4CF9-8F04-C0F0E2D2B8B8}" destId="{F3F939EC-FFEC-4DA3-AF02-61C928594302}" srcOrd="9" destOrd="0" presId="urn:microsoft.com/office/officeart/2005/8/layout/cycle8"/>
    <dgm:cxn modelId="{CC553860-8FF4-4E6F-83F0-40733BD860BD}" type="presParOf" srcId="{D47336CD-649E-4CF9-8F04-C0F0E2D2B8B8}" destId="{59F1EF30-AAC0-4661-A294-52633C80E4D0}" srcOrd="10" destOrd="0" presId="urn:microsoft.com/office/officeart/2005/8/layout/cycle8"/>
    <dgm:cxn modelId="{04495157-B1B5-41A4-8EFF-1897EEA98546}" type="presParOf" srcId="{D47336CD-649E-4CF9-8F04-C0F0E2D2B8B8}" destId="{58A0EBFD-544F-495B-AC75-9595F72F15E9}" srcOrd="11" destOrd="0" presId="urn:microsoft.com/office/officeart/2005/8/layout/cycle8"/>
    <dgm:cxn modelId="{4DD1CD82-55CF-4765-8117-ED61565AEE59}" type="presParOf" srcId="{D47336CD-649E-4CF9-8F04-C0F0E2D2B8B8}" destId="{BC1D296A-DFB4-4276-BCA4-EEF45C78372E}" srcOrd="12" destOrd="0" presId="urn:microsoft.com/office/officeart/2005/8/layout/cycle8"/>
    <dgm:cxn modelId="{C344FA9A-0AC9-4C4D-92B1-431F481BAB7C}" type="presParOf" srcId="{D47336CD-649E-4CF9-8F04-C0F0E2D2B8B8}" destId="{AC5E2777-7CAE-4126-A5BF-E56D7D044AB9}" srcOrd="13" destOrd="0" presId="urn:microsoft.com/office/officeart/2005/8/layout/cycle8"/>
    <dgm:cxn modelId="{60ACBC79-2F07-4C0C-AE8E-F213E94BE1F4}" type="presParOf" srcId="{D47336CD-649E-4CF9-8F04-C0F0E2D2B8B8}" destId="{E8FDDDCA-BE2F-426D-B39E-BDFBD551020A}" srcOrd="14" destOrd="0" presId="urn:microsoft.com/office/officeart/2005/8/layout/cycle8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F7BC19-1C09-41A6-B32D-F49CC9D0CE08}">
      <dsp:nvSpPr>
        <dsp:cNvPr id="0" name=""/>
        <dsp:cNvSpPr/>
      </dsp:nvSpPr>
      <dsp:spPr>
        <a:xfrm>
          <a:off x="1411427" y="264159"/>
          <a:ext cx="3413760" cy="3413760"/>
        </a:xfrm>
        <a:prstGeom prst="pie">
          <a:avLst>
            <a:gd name="adj1" fmla="val 16200000"/>
            <a:gd name="adj2" fmla="val 180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Assess measures (Summer – Fall)</a:t>
          </a:r>
          <a:endParaRPr lang="en-US" sz="1800" kern="1200" dirty="0"/>
        </a:p>
      </dsp:txBody>
      <dsp:txXfrm>
        <a:off x="3210560" y="987551"/>
        <a:ext cx="1219200" cy="1016000"/>
      </dsp:txXfrm>
    </dsp:sp>
    <dsp:sp modelId="{6F24C403-1091-4329-9205-D23B8930A589}">
      <dsp:nvSpPr>
        <dsp:cNvPr id="0" name=""/>
        <dsp:cNvSpPr/>
      </dsp:nvSpPr>
      <dsp:spPr>
        <a:xfrm>
          <a:off x="1341120" y="386079"/>
          <a:ext cx="3413760" cy="3413760"/>
        </a:xfrm>
        <a:prstGeom prst="pie">
          <a:avLst>
            <a:gd name="adj1" fmla="val 1800000"/>
            <a:gd name="adj2" fmla="val 900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Recommend measures (Winter)</a:t>
          </a:r>
          <a:endParaRPr lang="en-US" sz="1800" kern="1200" dirty="0"/>
        </a:p>
      </dsp:txBody>
      <dsp:txXfrm>
        <a:off x="2153920" y="2600960"/>
        <a:ext cx="1828800" cy="894080"/>
      </dsp:txXfrm>
    </dsp:sp>
    <dsp:sp modelId="{7E789CFD-54D1-4F49-BB48-4197884B4434}">
      <dsp:nvSpPr>
        <dsp:cNvPr id="0" name=""/>
        <dsp:cNvSpPr/>
      </dsp:nvSpPr>
      <dsp:spPr>
        <a:xfrm>
          <a:off x="1270812" y="264159"/>
          <a:ext cx="3413760" cy="3413760"/>
        </a:xfrm>
        <a:prstGeom prst="pie">
          <a:avLst>
            <a:gd name="adj1" fmla="val 9000000"/>
            <a:gd name="adj2" fmla="val 1620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Receive measures (Spring)</a:t>
          </a:r>
          <a:endParaRPr lang="en-US" sz="1800" kern="1200" dirty="0"/>
        </a:p>
      </dsp:txBody>
      <dsp:txXfrm>
        <a:off x="1666240" y="987551"/>
        <a:ext cx="1219200" cy="1016000"/>
      </dsp:txXfrm>
    </dsp:sp>
    <dsp:sp modelId="{BC1D296A-DFB4-4276-BCA4-EEF45C78372E}">
      <dsp:nvSpPr>
        <dsp:cNvPr id="0" name=""/>
        <dsp:cNvSpPr/>
      </dsp:nvSpPr>
      <dsp:spPr>
        <a:xfrm>
          <a:off x="1200380" y="52831"/>
          <a:ext cx="3836416" cy="383641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5E2777-7CAE-4126-A5BF-E56D7D044AB9}">
      <dsp:nvSpPr>
        <dsp:cNvPr id="0" name=""/>
        <dsp:cNvSpPr/>
      </dsp:nvSpPr>
      <dsp:spPr>
        <a:xfrm>
          <a:off x="1129792" y="174536"/>
          <a:ext cx="3836416" cy="383641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FDDDCA-BE2F-426D-B39E-BDFBD551020A}">
      <dsp:nvSpPr>
        <dsp:cNvPr id="0" name=""/>
        <dsp:cNvSpPr/>
      </dsp:nvSpPr>
      <dsp:spPr>
        <a:xfrm>
          <a:off x="1059203" y="52831"/>
          <a:ext cx="3836416" cy="383641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809814-EF42-4805-942E-98BBA82B3309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D6AAA7-995D-4A2E-A6DA-E15E30731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1"/>
          <p:cNvGrpSpPr>
            <a:grpSpLocks/>
          </p:cNvGrpSpPr>
          <p:nvPr userDrawn="1"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102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6" name="Line 103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graphicFrame>
        <p:nvGraphicFramePr>
          <p:cNvPr id="7" name="Object 111"/>
          <p:cNvGraphicFramePr>
            <a:graphicFrameLocks noChangeAspect="1"/>
          </p:cNvGraphicFramePr>
          <p:nvPr/>
        </p:nvGraphicFramePr>
        <p:xfrm>
          <a:off x="152400" y="381000"/>
          <a:ext cx="5875105" cy="1390650"/>
        </p:xfrm>
        <a:graphic>
          <a:graphicData uri="http://schemas.openxmlformats.org/presentationml/2006/ole">
            <p:oleObj spid="_x0000_s2050" name="Photo Editor Photo" r:id="rId3" imgW="6400000" imgH="1514686" progId="">
              <p:embed/>
            </p:oleObj>
          </a:graphicData>
        </a:graphic>
      </p:graphicFrame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 and use in 1 or 2 lines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  <p:pic>
        <p:nvPicPr>
          <p:cNvPr id="9" name="Picture 8" descr="PQMP_finallogo_color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172200" y="228600"/>
            <a:ext cx="2819993" cy="15653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28600"/>
            <a:ext cx="7993063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239000" cy="8763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7391400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and use use in 1 or more lines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2" name="Group 93"/>
          <p:cNvGrpSpPr>
            <a:grpSpLocks/>
          </p:cNvGrpSpPr>
          <p:nvPr userDrawn="1"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1118" name="Line 94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119" name="Line 95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graphicFrame>
        <p:nvGraphicFramePr>
          <p:cNvPr id="1026" name="Object 109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026" name="Photo Editor Photo" r:id="rId15" imgW="3486637" imgH="1638529" progId="">
              <p:embed/>
            </p:oleObj>
          </a:graphicData>
        </a:graphic>
      </p:graphicFrame>
      <p:pic>
        <p:nvPicPr>
          <p:cNvPr id="8" name="Picture 7" descr="PQMP_finallogo_color.jp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7467600" y="5867400"/>
            <a:ext cx="1510065" cy="838200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pitchFamily="28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chipra/pqmpmeasures.htm" TargetMode="External"/><Relationship Id="rId2" Type="http://schemas.openxmlformats.org/officeDocument/2006/relationships/hyperlink" Target="http://www.ahrq.gov/chipra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hrq.gov/chipra/ehrformatfaq.htm" TargetMode="External"/><Relationship Id="rId5" Type="http://schemas.openxmlformats.org/officeDocument/2006/relationships/hyperlink" Target="http://www.insurekidsnow.gov/" TargetMode="External"/><Relationship Id="rId4" Type="http://schemas.openxmlformats.org/officeDocument/2006/relationships/hyperlink" Target="http://www.medicaid.gov/Medicaid-CHIP-Program-Information/By-Topics/Childrens-Health-Insurance-Program-CHIP/CHIPRA.html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edwin.lomotan@ahrq.hhs.gov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5908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sz="3000" dirty="0" smtClean="0"/>
              <a:t>The CHIPRA Pediatric Quality Measures Program:</a:t>
            </a:r>
            <a:br>
              <a:rPr lang="en-US" sz="3000" dirty="0" smtClean="0"/>
            </a:br>
            <a:r>
              <a:rPr lang="en-US" sz="3000" dirty="0" smtClean="0"/>
              <a:t>Health Information Technology and</a:t>
            </a:r>
            <a:br>
              <a:rPr lang="en-US" sz="3000" dirty="0" smtClean="0"/>
            </a:br>
            <a:r>
              <a:rPr lang="en-US" sz="3000" dirty="0" smtClean="0"/>
              <a:t>Patient Safety</a:t>
            </a:r>
            <a:endParaRPr lang="en-US" sz="3000" dirty="0"/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114800"/>
            <a:ext cx="8610600" cy="2438400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Edwin Lomotan, MD, FAAP</a:t>
            </a:r>
          </a:p>
          <a:p>
            <a:pPr>
              <a:defRPr/>
            </a:pPr>
            <a:r>
              <a:rPr lang="en-US" sz="2800" dirty="0" smtClean="0"/>
              <a:t>Office of Extramural Research, Education, and Priority Populations</a:t>
            </a:r>
          </a:p>
          <a:p>
            <a:pPr>
              <a:defRPr/>
            </a:pPr>
            <a:r>
              <a:rPr lang="en-US" sz="2800" dirty="0" smtClean="0"/>
              <a:t>AHRQ Annual Conference</a:t>
            </a:r>
          </a:p>
          <a:p>
            <a:pPr>
              <a:defRPr/>
            </a:pPr>
            <a:r>
              <a:rPr lang="en-US" sz="2800" dirty="0" smtClean="0"/>
              <a:t>September 10,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0"/>
            <a:ext cx="6553200" cy="876300"/>
          </a:xfrm>
        </p:spPr>
        <p:txBody>
          <a:bodyPr/>
          <a:lstStyle/>
          <a:p>
            <a:r>
              <a:rPr lang="en-US" dirty="0" smtClean="0"/>
              <a:t>Health IT: CHIPRA and Meaningful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 measures appear in both Meaningful Use and in the CHIPRA initial core set</a:t>
            </a:r>
          </a:p>
          <a:p>
            <a:pPr lvl="1"/>
            <a:r>
              <a:rPr lang="en-US" dirty="0" smtClean="0"/>
              <a:t>Weight assessment/counseling for children and adolescents</a:t>
            </a:r>
          </a:p>
          <a:p>
            <a:pPr lvl="1"/>
            <a:r>
              <a:rPr lang="en-US" dirty="0" smtClean="0"/>
              <a:t>Childhood immunization status</a:t>
            </a:r>
          </a:p>
          <a:p>
            <a:pPr lvl="1"/>
            <a:r>
              <a:rPr lang="en-US" dirty="0" smtClean="0"/>
              <a:t>Chlamydia screening for women</a:t>
            </a:r>
          </a:p>
          <a:p>
            <a:pPr lvl="1"/>
            <a:r>
              <a:rPr lang="en-US" dirty="0" smtClean="0"/>
              <a:t>Appropriate testing for children with </a:t>
            </a:r>
            <a:r>
              <a:rPr lang="en-US" dirty="0" err="1" smtClean="0"/>
              <a:t>pharyngitis</a:t>
            </a:r>
            <a:endParaRPr lang="en-US" dirty="0" smtClean="0"/>
          </a:p>
          <a:p>
            <a:pPr lvl="1"/>
            <a:r>
              <a:rPr lang="en-US" dirty="0" smtClean="0"/>
              <a:t>Follow-up care for children prescribed ADHD medication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705600" cy="876300"/>
          </a:xfrm>
        </p:spPr>
        <p:txBody>
          <a:bodyPr/>
          <a:lstStyle/>
          <a:p>
            <a:r>
              <a:rPr lang="en-US" dirty="0" smtClean="0"/>
              <a:t>PQMP Informatics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Presentation by NQF on the Quality Data Model at kick-off meeting </a:t>
            </a:r>
          </a:p>
          <a:p>
            <a:r>
              <a:rPr lang="en-US" dirty="0" smtClean="0"/>
              <a:t>Informatics Workgroup</a:t>
            </a:r>
          </a:p>
          <a:p>
            <a:pPr lvl="1"/>
            <a:r>
              <a:rPr lang="en-US" dirty="0" smtClean="0"/>
              <a:t>Co-chaired by Marjorie Rallins (AMA-PCPI) and Aldo Tinoco (NCQA)</a:t>
            </a:r>
          </a:p>
          <a:p>
            <a:r>
              <a:rPr lang="en-US" dirty="0" smtClean="0"/>
              <a:t>Working with ONC and CMS</a:t>
            </a:r>
          </a:p>
          <a:p>
            <a:pPr lvl="1"/>
            <a:r>
              <a:rPr lang="en-US" dirty="0" smtClean="0"/>
              <a:t>Measures for potential use in future stages of Meaningful use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81000"/>
            <a:ext cx="6697663" cy="876300"/>
          </a:xfrm>
        </p:spPr>
        <p:txBody>
          <a:bodyPr/>
          <a:lstStyle/>
          <a:p>
            <a:r>
              <a:rPr lang="en-US" dirty="0" smtClean="0"/>
              <a:t>Moving the PQMP and Health IT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Sample challenges</a:t>
            </a:r>
          </a:p>
          <a:p>
            <a:pPr lvl="1"/>
            <a:r>
              <a:rPr lang="en-US" sz="2400" dirty="0" smtClean="0"/>
              <a:t>Re-tooling vs. developing de novo measures</a:t>
            </a:r>
          </a:p>
          <a:p>
            <a:pPr lvl="1"/>
            <a:r>
              <a:rPr lang="en-US" sz="2400" dirty="0" smtClean="0"/>
              <a:t>Applying standards vs. conventions</a:t>
            </a:r>
          </a:p>
          <a:p>
            <a:pPr lvl="1"/>
            <a:r>
              <a:rPr lang="en-US" sz="2400" dirty="0" smtClean="0"/>
              <a:t>Testing for validity and feasibility</a:t>
            </a:r>
          </a:p>
          <a:p>
            <a:pPr lvl="1"/>
            <a:r>
              <a:rPr lang="en-US" sz="2400" dirty="0" smtClean="0"/>
              <a:t>Realizing that e-measurement depends heavily on local implementation </a:t>
            </a:r>
          </a:p>
          <a:p>
            <a:pPr lvl="1"/>
            <a:r>
              <a:rPr lang="en-US" sz="2400" dirty="0" smtClean="0"/>
              <a:t>Getting to common value sets</a:t>
            </a:r>
          </a:p>
          <a:p>
            <a:pPr lvl="1"/>
            <a:r>
              <a:rPr lang="en-US" sz="2400" dirty="0" smtClean="0"/>
              <a:t>Building an evidence base and eventually a set of best practices</a:t>
            </a:r>
          </a:p>
          <a:p>
            <a:pPr lvl="1"/>
            <a:r>
              <a:rPr lang="en-US" sz="2400" dirty="0" smtClean="0"/>
              <a:t>Staying focused on kids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400800" cy="876300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AHRQ CHIPRA</a:t>
            </a:r>
          </a:p>
          <a:p>
            <a:pPr lvl="1"/>
            <a:r>
              <a:rPr lang="en-US" sz="2000" dirty="0" smtClean="0">
                <a:hlinkClick r:id="rId2"/>
              </a:rPr>
              <a:t>http://www.ahrq.gov/chipra/</a:t>
            </a:r>
            <a:endParaRPr lang="en-US" sz="2000" dirty="0" smtClean="0"/>
          </a:p>
          <a:p>
            <a:r>
              <a:rPr lang="en-US" sz="2400" dirty="0" smtClean="0"/>
              <a:t>CHIPRA Initial Core Set and Centers of Excellence Measure assignments</a:t>
            </a:r>
          </a:p>
          <a:p>
            <a:pPr lvl="1"/>
            <a:r>
              <a:rPr lang="en-US" sz="2000" dirty="0" smtClean="0">
                <a:hlinkClick r:id="rId3"/>
              </a:rPr>
              <a:t>http://www.ahrq.gov/chipra/pqmpmeasures.htm</a:t>
            </a:r>
            <a:endParaRPr lang="en-US" sz="2000" dirty="0" smtClean="0"/>
          </a:p>
          <a:p>
            <a:r>
              <a:rPr lang="en-US" sz="2400" dirty="0" smtClean="0"/>
              <a:t>CMS CHIPRA</a:t>
            </a:r>
          </a:p>
          <a:p>
            <a:pPr lvl="1"/>
            <a:r>
              <a:rPr lang="en-US" sz="2000" dirty="0" smtClean="0">
                <a:hlinkClick r:id="rId4"/>
              </a:rPr>
              <a:t>http://www.medicaid.gov/Medicaid-CHIP-Program-Information/By-Topics/Childrens-Health-Insurance-Program-CHIP/CHIPRA.html</a:t>
            </a:r>
            <a:endParaRPr lang="en-US" sz="2000" dirty="0" smtClean="0"/>
          </a:p>
          <a:p>
            <a:pPr lvl="1"/>
            <a:r>
              <a:rPr lang="en-US" sz="2000" dirty="0" smtClean="0">
                <a:hlinkClick r:id="rId5"/>
              </a:rPr>
              <a:t>http://www.insurekidsnow.gov/</a:t>
            </a:r>
            <a:endParaRPr lang="en-US" sz="2000" dirty="0" smtClean="0"/>
          </a:p>
          <a:p>
            <a:r>
              <a:rPr lang="en-US" sz="2400" dirty="0" smtClean="0"/>
              <a:t>Model children’s EHR format</a:t>
            </a:r>
          </a:p>
          <a:p>
            <a:pPr lvl="1"/>
            <a:r>
              <a:rPr lang="en-US" sz="2000" dirty="0" smtClean="0">
                <a:hlinkClick r:id="rId6"/>
              </a:rPr>
              <a:t>http://www.ahrq.gov/chipra/ehrformatfaq.htm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</a:p>
          <a:p>
            <a:pPr lvl="1"/>
            <a:r>
              <a:rPr lang="en-US" dirty="0" smtClean="0">
                <a:hlinkClick r:id="rId2"/>
              </a:rPr>
              <a:t>edwin.lomotan@ahrq.hhs.gov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2012 SNAC Meeting</a:t>
            </a:r>
          </a:p>
          <a:p>
            <a:pPr lvl="1"/>
            <a:r>
              <a:rPr lang="en-US" dirty="0" smtClean="0"/>
              <a:t>Wednesday, September 12, 2012</a:t>
            </a:r>
          </a:p>
          <a:p>
            <a:pPr lvl="1"/>
            <a:r>
              <a:rPr lang="en-US" dirty="0" smtClean="0"/>
              <a:t>Bethesda Marriott Hotel, 5151 </a:t>
            </a:r>
            <a:r>
              <a:rPr lang="en-US" dirty="0" err="1" smtClean="0"/>
              <a:t>Pooks</a:t>
            </a:r>
            <a:r>
              <a:rPr lang="en-US" dirty="0" smtClean="0"/>
              <a:t> Hill Road, Bethesda, Maryland 20814</a:t>
            </a:r>
          </a:p>
          <a:p>
            <a:pPr lvl="1"/>
            <a:r>
              <a:rPr lang="en-US" dirty="0" smtClean="0"/>
              <a:t>Begins at 7:45 am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the patient safety measures being developed by the Centers of Excellence</a:t>
            </a:r>
          </a:p>
          <a:p>
            <a:r>
              <a:rPr lang="en-US" dirty="0" smtClean="0"/>
              <a:t>Describe challenges to developing pediatric quality measures designed for implementation within electronic health records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5181600" cy="876300"/>
          </a:xfrm>
        </p:spPr>
        <p:txBody>
          <a:bodyPr/>
          <a:lstStyle/>
          <a:p>
            <a:r>
              <a:rPr lang="en-US" dirty="0" smtClean="0"/>
              <a:t>CHIPRA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Children’s Health Insurance Program Reauthorization Act of 2009</a:t>
            </a:r>
          </a:p>
          <a:p>
            <a:r>
              <a:rPr lang="en-US" sz="2800" dirty="0" smtClean="0"/>
              <a:t>Title IV – Strengthening Quality of Care and Health Outcomes</a:t>
            </a:r>
          </a:p>
          <a:p>
            <a:pPr lvl="1"/>
            <a:r>
              <a:rPr lang="en-US" sz="2400" dirty="0" smtClean="0"/>
              <a:t>Section 401 (a) – Development of Child Health Quality Measures for Children Enrolled in Medicaid or CHIP</a:t>
            </a:r>
          </a:p>
          <a:p>
            <a:pPr lvl="2"/>
            <a:r>
              <a:rPr lang="en-US" sz="2000" dirty="0" smtClean="0"/>
              <a:t>Initial core set of measures</a:t>
            </a:r>
          </a:p>
          <a:p>
            <a:pPr lvl="1"/>
            <a:r>
              <a:rPr lang="en-US" sz="2400" dirty="0" smtClean="0"/>
              <a:t>Section 401 (b) – Advancing and Improving Pediatric Quality Measures</a:t>
            </a:r>
          </a:p>
          <a:p>
            <a:pPr lvl="2"/>
            <a:r>
              <a:rPr lang="en-US" sz="2000" dirty="0" smtClean="0"/>
              <a:t>Creation of the Pediatric Quality Measures Program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CHIPRA – Initial Core 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Identified by AHRQ National Advisory Council Subcommittee on Children's Healthcare Quality Measures for Medicaid and CHIP</a:t>
            </a:r>
          </a:p>
          <a:p>
            <a:pPr>
              <a:defRPr/>
            </a:pPr>
            <a:r>
              <a:rPr lang="en-US" dirty="0" smtClean="0"/>
              <a:t>Required consideration of existing measures</a:t>
            </a:r>
          </a:p>
          <a:p>
            <a:pPr>
              <a:defRPr/>
            </a:pPr>
            <a:r>
              <a:rPr lang="en-US" dirty="0" smtClean="0"/>
              <a:t>24 recommended measures covering a wide range of topics and ages</a:t>
            </a:r>
          </a:p>
          <a:p>
            <a:pPr>
              <a:defRPr/>
            </a:pPr>
            <a:r>
              <a:rPr lang="en-US" dirty="0" smtClean="0"/>
              <a:t>Released December 2009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Initial Core Set: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4648200"/>
          </a:xfrm>
        </p:spPr>
        <p:txBody>
          <a:bodyPr/>
          <a:lstStyle/>
          <a:p>
            <a:pPr>
              <a:defRPr/>
            </a:pPr>
            <a:r>
              <a:rPr lang="en-US" sz="2000" dirty="0" smtClean="0"/>
              <a:t>Prevention and health promotion</a:t>
            </a:r>
          </a:p>
          <a:p>
            <a:pPr lvl="1">
              <a:defRPr/>
            </a:pPr>
            <a:r>
              <a:rPr lang="en-US" sz="1800" dirty="0" smtClean="0"/>
              <a:t>Prenatal/</a:t>
            </a:r>
            <a:r>
              <a:rPr lang="en-US" sz="1800" dirty="0" err="1" smtClean="0"/>
              <a:t>perinatal</a:t>
            </a:r>
            <a:r>
              <a:rPr lang="en-US" sz="1800" dirty="0" smtClean="0"/>
              <a:t> (4)</a:t>
            </a:r>
          </a:p>
          <a:p>
            <a:pPr lvl="1">
              <a:defRPr/>
            </a:pPr>
            <a:r>
              <a:rPr lang="en-US" sz="1800" dirty="0" smtClean="0"/>
              <a:t>Immunizations (2)</a:t>
            </a:r>
          </a:p>
          <a:p>
            <a:pPr lvl="1">
              <a:defRPr/>
            </a:pPr>
            <a:r>
              <a:rPr lang="en-US" sz="1800" dirty="0" smtClean="0"/>
              <a:t>Screening (3)</a:t>
            </a:r>
          </a:p>
          <a:p>
            <a:pPr lvl="1">
              <a:defRPr/>
            </a:pPr>
            <a:r>
              <a:rPr lang="en-US" sz="1800" dirty="0" smtClean="0"/>
              <a:t>Well child care visits (3)</a:t>
            </a:r>
          </a:p>
          <a:p>
            <a:pPr lvl="1">
              <a:defRPr/>
            </a:pPr>
            <a:r>
              <a:rPr lang="en-US" sz="1800" dirty="0" smtClean="0"/>
              <a:t>Dental (1)</a:t>
            </a:r>
          </a:p>
          <a:p>
            <a:pPr>
              <a:defRPr/>
            </a:pPr>
            <a:r>
              <a:rPr lang="en-US" sz="2000" dirty="0" smtClean="0"/>
              <a:t>Management of acute conditions</a:t>
            </a:r>
          </a:p>
          <a:p>
            <a:pPr lvl="1">
              <a:defRPr/>
            </a:pPr>
            <a:r>
              <a:rPr lang="en-US" sz="1800" dirty="0" smtClean="0"/>
              <a:t>Appropriate use of antibiotics (2)</a:t>
            </a:r>
          </a:p>
          <a:p>
            <a:pPr lvl="1">
              <a:defRPr/>
            </a:pPr>
            <a:r>
              <a:rPr lang="en-US" sz="1800" dirty="0" smtClean="0"/>
              <a:t>Dental (1)</a:t>
            </a:r>
          </a:p>
          <a:p>
            <a:pPr lvl="1">
              <a:defRPr/>
            </a:pPr>
            <a:r>
              <a:rPr lang="en-US" sz="1800" dirty="0" smtClean="0"/>
              <a:t>Emergency department (1)</a:t>
            </a:r>
          </a:p>
          <a:p>
            <a:pPr lvl="1">
              <a:defRPr/>
            </a:pPr>
            <a:r>
              <a:rPr lang="en-US" sz="1800" dirty="0" smtClean="0">
                <a:solidFill>
                  <a:srgbClr val="FFFF00"/>
                </a:solidFill>
              </a:rPr>
              <a:t>Inpatient safety (1): CLABSI rates in PICU and NICU</a:t>
            </a:r>
          </a:p>
          <a:p>
            <a:pPr lvl="1">
              <a:defRPr/>
            </a:pPr>
            <a:endParaRPr lang="en-US" sz="18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3886200"/>
          </a:xfrm>
        </p:spPr>
        <p:txBody>
          <a:bodyPr/>
          <a:lstStyle/>
          <a:p>
            <a:pPr>
              <a:defRPr/>
            </a:pPr>
            <a:r>
              <a:rPr lang="en-US" sz="2000" dirty="0" smtClean="0"/>
              <a:t>Management of chronic conditions</a:t>
            </a:r>
          </a:p>
          <a:p>
            <a:pPr lvl="1">
              <a:defRPr/>
            </a:pPr>
            <a:r>
              <a:rPr lang="en-US" sz="1800" dirty="0" smtClean="0"/>
              <a:t>Asthma (1)</a:t>
            </a:r>
          </a:p>
          <a:p>
            <a:pPr lvl="1">
              <a:defRPr/>
            </a:pPr>
            <a:r>
              <a:rPr lang="en-US" sz="1800" dirty="0" smtClean="0"/>
              <a:t>ADHD (1)</a:t>
            </a:r>
          </a:p>
          <a:p>
            <a:pPr lvl="1">
              <a:defRPr/>
            </a:pPr>
            <a:r>
              <a:rPr lang="en-US" sz="1800" dirty="0" smtClean="0"/>
              <a:t>Mental health (1)</a:t>
            </a:r>
          </a:p>
          <a:p>
            <a:pPr lvl="1">
              <a:defRPr/>
            </a:pPr>
            <a:r>
              <a:rPr lang="en-US" sz="1800" dirty="0" smtClean="0"/>
              <a:t>Diabetes (1)</a:t>
            </a:r>
          </a:p>
          <a:p>
            <a:pPr>
              <a:defRPr/>
            </a:pPr>
            <a:r>
              <a:rPr lang="en-US" sz="2000" dirty="0" smtClean="0"/>
              <a:t>Family experiences of care</a:t>
            </a:r>
          </a:p>
          <a:p>
            <a:pPr lvl="1">
              <a:defRPr/>
            </a:pPr>
            <a:r>
              <a:rPr lang="en-US" sz="1800" dirty="0" smtClean="0"/>
              <a:t>CAHPS , child version (1)</a:t>
            </a:r>
          </a:p>
          <a:p>
            <a:pPr>
              <a:defRPr/>
            </a:pPr>
            <a:r>
              <a:rPr lang="en-US" sz="2000" dirty="0" smtClean="0"/>
              <a:t>Availability</a:t>
            </a:r>
          </a:p>
          <a:p>
            <a:pPr lvl="1">
              <a:defRPr/>
            </a:pPr>
            <a:r>
              <a:rPr lang="en-US" sz="1800" dirty="0" smtClean="0"/>
              <a:t>Children and adolescent access to PCPs (1)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697663" cy="87630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Pediatric Quality Measures Program (PQMP)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993063" cy="4419600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Purpose</a:t>
            </a:r>
          </a:p>
          <a:p>
            <a:pPr lvl="1">
              <a:defRPr/>
            </a:pPr>
            <a:r>
              <a:rPr lang="en-US" sz="2400" dirty="0" smtClean="0"/>
              <a:t>To identify new recommended core sets annually beginning January 1, 2013</a:t>
            </a:r>
          </a:p>
          <a:p>
            <a:pPr lvl="1">
              <a:defRPr/>
            </a:pPr>
            <a:r>
              <a:rPr lang="en-US" sz="2400" dirty="0" smtClean="0"/>
              <a:t>To fill gaps left by the initial core set</a:t>
            </a:r>
          </a:p>
          <a:p>
            <a:pPr>
              <a:defRPr/>
            </a:pPr>
            <a:r>
              <a:rPr lang="en-US" sz="2400" dirty="0" smtClean="0"/>
              <a:t>Core measure requirements</a:t>
            </a:r>
          </a:p>
          <a:p>
            <a:pPr lvl="1">
              <a:defRPr/>
            </a:pPr>
            <a:r>
              <a:rPr lang="en-US" sz="2400" dirty="0" smtClean="0"/>
              <a:t>Full range of services, conditions, and ages</a:t>
            </a:r>
          </a:p>
          <a:p>
            <a:pPr lvl="1">
              <a:defRPr/>
            </a:pPr>
            <a:r>
              <a:rPr lang="en-US" sz="2400" dirty="0" smtClean="0"/>
              <a:t>Enable assessment of health care disparities</a:t>
            </a:r>
          </a:p>
          <a:p>
            <a:pPr lvl="1">
              <a:defRPr/>
            </a:pPr>
            <a:r>
              <a:rPr lang="en-US" sz="2400" dirty="0" smtClean="0"/>
              <a:t>Leverage health IT and collected in a standard format</a:t>
            </a:r>
          </a:p>
          <a:p>
            <a:pPr lvl="1">
              <a:defRPr/>
            </a:pPr>
            <a:r>
              <a:rPr lang="en-US" sz="2400" dirty="0" smtClean="0"/>
              <a:t>For broad public and private use</a:t>
            </a:r>
          </a:p>
          <a:p>
            <a:pPr lvl="1">
              <a:defRPr/>
            </a:pPr>
            <a:r>
              <a:rPr lang="en-US" sz="2400" dirty="0" smtClean="0"/>
              <a:t>Publicly-informed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PQMP –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993063" cy="4648200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7 Centers of Excellence</a:t>
            </a:r>
          </a:p>
          <a:p>
            <a:pPr lvl="1">
              <a:defRPr/>
            </a:pPr>
            <a:r>
              <a:rPr lang="en-US" sz="2400" dirty="0" smtClean="0"/>
              <a:t>Cooperative agreement grants (U18)</a:t>
            </a:r>
          </a:p>
          <a:p>
            <a:pPr lvl="1">
              <a:defRPr/>
            </a:pPr>
            <a:r>
              <a:rPr lang="en-US" sz="2400" dirty="0" smtClean="0"/>
              <a:t>Each is a consortium of academic institutions, State partners, consumers, and others</a:t>
            </a:r>
          </a:p>
          <a:p>
            <a:pPr>
              <a:defRPr/>
            </a:pPr>
            <a:r>
              <a:rPr lang="en-US" sz="2400" dirty="0" smtClean="0"/>
              <a:t>2 CMS Quality Demonstration Grantee States (IL, MA)</a:t>
            </a:r>
          </a:p>
          <a:p>
            <a:pPr>
              <a:defRPr/>
            </a:pPr>
            <a:r>
              <a:rPr lang="en-US" sz="2400" dirty="0" smtClean="0"/>
              <a:t>Coordinating and Technical Assistance Center contract (RTI)</a:t>
            </a:r>
          </a:p>
          <a:p>
            <a:pPr>
              <a:defRPr/>
            </a:pPr>
            <a:r>
              <a:rPr lang="en-US" sz="2400" dirty="0" smtClean="0"/>
              <a:t>AHRQ-CMS collaboration</a:t>
            </a:r>
          </a:p>
          <a:p>
            <a:pPr>
              <a:defRPr/>
            </a:pPr>
            <a:r>
              <a:rPr lang="en-US" sz="2400" dirty="0" smtClean="0"/>
              <a:t>Public input</a:t>
            </a:r>
          </a:p>
          <a:p>
            <a:pPr>
              <a:defRPr/>
            </a:pPr>
            <a:r>
              <a:rPr lang="en-US" sz="2400" dirty="0" smtClean="0"/>
              <a:t>4 year program beginning March 2011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0"/>
            <a:ext cx="6477000" cy="876300"/>
          </a:xfrm>
        </p:spPr>
        <p:txBody>
          <a:bodyPr/>
          <a:lstStyle/>
          <a:p>
            <a:r>
              <a:rPr lang="en-US" dirty="0" smtClean="0"/>
              <a:t>Getting to Improved </a:t>
            </a:r>
            <a:br>
              <a:rPr lang="en-US" dirty="0" smtClean="0"/>
            </a:br>
            <a:r>
              <a:rPr lang="en-US" dirty="0" smtClean="0"/>
              <a:t>Core Sets</a:t>
            </a:r>
            <a:endParaRPr lang="en-US" dirty="0"/>
          </a:p>
        </p:txBody>
      </p:sp>
      <p:graphicFrame>
        <p:nvGraphicFramePr>
          <p:cNvPr id="10" name="Diagram 9"/>
          <p:cNvGraphicFramePr/>
          <p:nvPr/>
        </p:nvGraphicFramePr>
        <p:xfrm>
          <a:off x="1600200" y="2057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U-Turn Arrow 11"/>
          <p:cNvSpPr/>
          <p:nvPr/>
        </p:nvSpPr>
        <p:spPr bwMode="auto">
          <a:xfrm>
            <a:off x="2438400" y="1600200"/>
            <a:ext cx="4267200" cy="914400"/>
          </a:xfrm>
          <a:prstGeom prst="uturnArrow">
            <a:avLst>
              <a:gd name="adj1" fmla="val 42464"/>
              <a:gd name="adj2" fmla="val 25000"/>
              <a:gd name="adj3" fmla="val 24059"/>
              <a:gd name="adj4" fmla="val 57879"/>
              <a:gd name="adj5" fmla="val 100000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8" charset="0"/>
              </a:rPr>
              <a:t>Centers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8" charset="0"/>
              </a:rPr>
              <a:t> of Excellence</a:t>
            </a:r>
            <a:r>
              <a:rPr lang="en-US" sz="2000" dirty="0" smtClean="0">
                <a:solidFill>
                  <a:schemeClr val="accent6"/>
                </a:solidFill>
                <a:latin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8" charset="0"/>
              </a:rPr>
              <a:t>submissions</a:t>
            </a:r>
          </a:p>
        </p:txBody>
      </p:sp>
      <p:sp>
        <p:nvSpPr>
          <p:cNvPr id="13" name="Horizontal Scroll 12"/>
          <p:cNvSpPr/>
          <p:nvPr/>
        </p:nvSpPr>
        <p:spPr bwMode="auto">
          <a:xfrm>
            <a:off x="152400" y="4800600"/>
            <a:ext cx="2743200" cy="762000"/>
          </a:xfrm>
          <a:prstGeom prst="horizontalScroll">
            <a:avLst/>
          </a:prstGeom>
          <a:solidFill>
            <a:schemeClr val="tx1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Improved core set (annually on January 1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st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)</a:t>
            </a:r>
          </a:p>
        </p:txBody>
      </p:sp>
      <p:sp>
        <p:nvSpPr>
          <p:cNvPr id="8" name="Line Callout 2 (Border and Accent Bar) 7"/>
          <p:cNvSpPr/>
          <p:nvPr/>
        </p:nvSpPr>
        <p:spPr bwMode="auto">
          <a:xfrm>
            <a:off x="7086600" y="2590800"/>
            <a:ext cx="1752600" cy="1524000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9345"/>
              <a:gd name="adj6" fmla="val -34129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Subcommittee to AHRQ’s National Advisory Council (SNAC)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0"/>
            <a:ext cx="7010400" cy="876300"/>
          </a:xfrm>
        </p:spPr>
        <p:txBody>
          <a:bodyPr/>
          <a:lstStyle/>
          <a:p>
            <a:r>
              <a:rPr lang="en-US" dirty="0" smtClean="0"/>
              <a:t>Patient Safety Measure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Global patient safety tool</a:t>
            </a:r>
          </a:p>
          <a:p>
            <a:r>
              <a:rPr lang="en-US" dirty="0" smtClean="0"/>
              <a:t>Imaging for seizures and headache</a:t>
            </a:r>
          </a:p>
          <a:p>
            <a:r>
              <a:rPr lang="en-US" dirty="0" smtClean="0"/>
              <a:t>Medication reconciliation</a:t>
            </a:r>
          </a:p>
          <a:p>
            <a:r>
              <a:rPr lang="en-US" dirty="0" smtClean="0"/>
              <a:t>Psychotropic medication use</a:t>
            </a:r>
          </a:p>
          <a:p>
            <a:r>
              <a:rPr lang="en-US" dirty="0" smtClean="0"/>
              <a:t>Alcohol and substance use screening, diagnosis, treatment, and follow up</a:t>
            </a:r>
          </a:p>
          <a:p>
            <a:r>
              <a:rPr lang="en-US" dirty="0" smtClean="0"/>
              <a:t>Temperature on admission to NICU</a:t>
            </a:r>
          </a:p>
          <a:p>
            <a:r>
              <a:rPr lang="en-US" dirty="0" smtClean="0"/>
              <a:t>Pediatric Intensive Care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677</Words>
  <Application>Microsoft Office PowerPoint</Application>
  <PresentationFormat>On-screen Show (4:3)</PresentationFormat>
  <Paragraphs>114</Paragraphs>
  <Slides>14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Default Design</vt:lpstr>
      <vt:lpstr>Photo Editor Photo</vt:lpstr>
      <vt:lpstr>The CHIPRA Pediatric Quality Measures Program: Health Information Technology and Patient Safety</vt:lpstr>
      <vt:lpstr>Learning Objectives</vt:lpstr>
      <vt:lpstr>CHIPRA</vt:lpstr>
      <vt:lpstr>CHIPRA – Initial Core Set</vt:lpstr>
      <vt:lpstr>Initial Core Set: Summary</vt:lpstr>
      <vt:lpstr>Pediatric Quality Measures Program (PQMP)</vt:lpstr>
      <vt:lpstr>PQMP – Components</vt:lpstr>
      <vt:lpstr>Getting to Improved  Core Sets</vt:lpstr>
      <vt:lpstr>Patient Safety Measure Assignments</vt:lpstr>
      <vt:lpstr>Health IT: CHIPRA and Meaningful Use</vt:lpstr>
      <vt:lpstr>PQMP Informatics</vt:lpstr>
      <vt:lpstr>Moving the PQMP and Health IT Forward</vt:lpstr>
      <vt:lpstr>Resources</vt:lpstr>
      <vt:lpstr>Slide 14</vt:lpstr>
    </vt:vector>
  </TitlesOfParts>
  <Company>DHHS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CHIPRA Pediatric Quality  Measures Program</dc:title>
  <dc:creator>Edwin Lomotan</dc:creator>
  <cp:lastModifiedBy>DHHS</cp:lastModifiedBy>
  <cp:revision>27</cp:revision>
  <dcterms:created xsi:type="dcterms:W3CDTF">2012-08-03T12:29:01Z</dcterms:created>
  <dcterms:modified xsi:type="dcterms:W3CDTF">2012-10-05T21:21:42Z</dcterms:modified>
</cp:coreProperties>
</file>