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449" r:id="rId3"/>
    <p:sldId id="452" r:id="rId4"/>
    <p:sldId id="435" r:id="rId5"/>
    <p:sldId id="446" r:id="rId6"/>
    <p:sldId id="437" r:id="rId7"/>
    <p:sldId id="439" r:id="rId8"/>
    <p:sldId id="453" r:id="rId9"/>
    <p:sldId id="448" r:id="rId10"/>
    <p:sldId id="430" r:id="rId11"/>
    <p:sldId id="450" r:id="rId12"/>
    <p:sldId id="451" r:id="rId13"/>
    <p:sldId id="447" r:id="rId14"/>
    <p:sldId id="444" r:id="rId15"/>
    <p:sldId id="441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71" autoAdjust="0"/>
  </p:normalViewPr>
  <p:slideViewPr>
    <p:cSldViewPr showGuides="1">
      <p:cViewPr varScale="1">
        <p:scale>
          <a:sx n="105" d="100"/>
          <a:sy n="105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292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algn="r"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292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C85DA5E-83AA-4EEC-985B-C454F0B4F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1896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292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algn="r"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23" y="4415077"/>
            <a:ext cx="5608954" cy="418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292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 defTabSz="93233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888D140-530C-4292-B345-793C981AD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8899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CB3986-C177-4C5B-B27D-E56C16401F3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700088"/>
            <a:ext cx="4641850" cy="3481387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354" y="4416663"/>
            <a:ext cx="5139692" cy="4181952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QI software is an important dissemination tool.  Few (if any?) other measure developers supply such a tool.</a:t>
            </a:r>
          </a:p>
          <a:p>
            <a:r>
              <a:rPr lang="en-US" smtClean="0"/>
              <a:t>Lets QI users calculate QIs using their own data.</a:t>
            </a:r>
          </a:p>
          <a:p>
            <a:r>
              <a:rPr lang="en-US" smtClean="0"/>
              <a:t>	-- Helps organizations use their own data.</a:t>
            </a:r>
          </a:p>
          <a:p>
            <a:r>
              <a:rPr lang="en-US" smtClean="0"/>
              <a:t>	-- Calculates QIs locally – AHRQ does not handle data or measure results.</a:t>
            </a:r>
          </a:p>
          <a:p>
            <a:r>
              <a:rPr lang="en-US" smtClean="0"/>
              <a:t>	-- Minimizes resources needed to calculate QIs.</a:t>
            </a:r>
          </a:p>
          <a:p>
            <a:r>
              <a:rPr lang="en-US" smtClean="0"/>
              <a:t>	-- Helps ensure QIs are calculated correctly and consistently.</a:t>
            </a:r>
          </a:p>
          <a:p>
            <a:r>
              <a:rPr lang="en-US" smtClean="0"/>
              <a:t>	-- Helps ensure use of state-of-the-art measures: AHRQ is responsible for research and updates, all users benefit.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63506" name="Photo Editor Photo" r:id="rId3" imgW="6400000" imgH="1514686" progId="">
              <p:embed/>
            </p:oleObj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43" name="Photo Editor Photo" r:id="rId16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6" r:id="rId1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hrq.gov/qual/qitoolki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AHRQ Patient Safety Measurement: </a:t>
            </a:r>
            <a:br>
              <a:rPr lang="en-US" sz="3200" dirty="0" smtClean="0"/>
            </a:br>
            <a:r>
              <a:rPr lang="en-US" sz="3200" dirty="0" smtClean="0"/>
              <a:t>Overview; </a:t>
            </a:r>
            <a:br>
              <a:rPr lang="en-US" sz="3200" dirty="0" smtClean="0"/>
            </a:br>
            <a:r>
              <a:rPr lang="en-US" sz="3200" dirty="0" smtClean="0"/>
              <a:t>Patient Safety Indicators Example</a:t>
            </a:r>
            <a:endParaRPr lang="en-US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>Irene </a:t>
            </a:r>
            <a:r>
              <a:rPr lang="en-US" sz="2400" dirty="0" smtClean="0"/>
              <a:t>Fraser, Ph.D., Director</a:t>
            </a:r>
          </a:p>
          <a:p>
            <a:pPr>
              <a:defRPr/>
            </a:pPr>
            <a:r>
              <a:rPr lang="en-US" sz="2400" dirty="0" smtClean="0"/>
              <a:t>Center for Delivery, Organization and Markets</a:t>
            </a:r>
          </a:p>
          <a:p>
            <a:pPr>
              <a:defRPr/>
            </a:pPr>
            <a:r>
              <a:rPr lang="en-US" sz="2400" dirty="0" smtClean="0"/>
              <a:t>AHRQ Annual Meeting</a:t>
            </a:r>
          </a:p>
          <a:p>
            <a:pPr>
              <a:defRPr/>
            </a:pPr>
            <a:r>
              <a:rPr lang="en-US" sz="2400" dirty="0" smtClean="0"/>
              <a:t>September 10,  2012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7696200" cy="3048000"/>
          </a:xfrm>
        </p:spPr>
        <p:txBody>
          <a:bodyPr/>
          <a:lstStyle/>
          <a:p>
            <a:pPr indent="-365125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Guides hospitals in using the AHRQ Inpatient and Patient Safety Quality Indicators™ to improve care </a:t>
            </a:r>
          </a:p>
          <a:p>
            <a:pPr indent="-365125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Explains the quality improvement </a:t>
            </a:r>
          </a:p>
          <a:p>
            <a:pPr indent="-365125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process and offers tools</a:t>
            </a:r>
          </a:p>
          <a:p>
            <a:pPr indent="-365125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2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5125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“Introduction and Roadmap” helps various users identify the best resources for their needs</a:t>
            </a:r>
          </a:p>
          <a:p>
            <a:pPr indent="-365125">
              <a:lnSpc>
                <a:spcPct val="100000"/>
              </a:lnSpc>
              <a:spcBef>
                <a:spcPct val="0"/>
              </a:spcBef>
              <a:defRPr/>
            </a:pPr>
            <a:endParaRPr lang="en-US" sz="2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5125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at </a:t>
            </a: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www.ahrq.gov/qual/qitoolkit</a:t>
            </a:r>
            <a:endParaRPr lang="en-US" sz="2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5125">
              <a:buFont typeface="Wingdings" pitchFamily="2" charset="2"/>
              <a:buNone/>
              <a:defRPr/>
            </a:pP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</a:t>
            </a:r>
          </a:p>
        </p:txBody>
      </p:sp>
      <p:pic>
        <p:nvPicPr>
          <p:cNvPr id="4099" name="Picture 6" descr="qi_toolki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133600"/>
            <a:ext cx="179070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Toolkit Supports Efforts To Improve Quality and Safety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200" dirty="0" smtClean="0">
                <a:effectLst/>
              </a:rPr>
              <a:t>Meeting Challenge Requires Multiple Bridges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</p:spPr>
        <p:txBody>
          <a:bodyPr/>
          <a:lstStyle/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chemeClr val="tx2"/>
                </a:solidFill>
                <a:effectLst/>
              </a:rPr>
              <a:t>Between…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HIT World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EMR World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Clinical data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Health Info. Exchanges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Measure developers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Medicare and Medicaid data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2400" smtClean="0">
              <a:effectLst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</p:spPr>
        <p:txBody>
          <a:bodyPr/>
          <a:lstStyle/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chemeClr val="hlink"/>
                </a:solidFill>
                <a:effectLst/>
              </a:rPr>
              <a:t>And…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Quality world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Claims data world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Claims data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State data orgs.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Data developers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Private payer data</a:t>
            </a:r>
          </a:p>
        </p:txBody>
      </p:sp>
      <p:pic>
        <p:nvPicPr>
          <p:cNvPr id="23557" name="Picture 5" descr="MPj043643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0"/>
            <a:ext cx="5181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AHRQ Work to Bridge these Divides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76400"/>
            <a:ext cx="3919538" cy="3810000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sz="2400" dirty="0"/>
              <a:t>Work w/ NQF to add measures to EMR, clinically enrich current measures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/>
              <a:t>Support HIEs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/>
              <a:t>Research, </a:t>
            </a:r>
            <a:r>
              <a:rPr lang="en-US" sz="2400" dirty="0" smtClean="0"/>
              <a:t>pilots </a:t>
            </a:r>
            <a:r>
              <a:rPr lang="en-US" sz="2400" dirty="0"/>
              <a:t>on adding clinical to claims data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/>
              <a:t>ARRA grants to continue this work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 smtClean="0"/>
              <a:t>HIT-Value </a:t>
            </a:r>
            <a:r>
              <a:rPr lang="en-US" sz="2400" dirty="0"/>
              <a:t>Conference: “Creating a Plan to Get the Best from Both Worlds”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/>
              <a:t>New measures for using enhanced data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98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000"/>
          </a:p>
        </p:txBody>
      </p:sp>
      <p:pic>
        <p:nvPicPr>
          <p:cNvPr id="24581" name="Picture 5" descr="MPj043653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39624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228600"/>
            <a:ext cx="7239000" cy="10668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Enhancing Clinical Robustness of Billing Data </a:t>
            </a:r>
            <a:endParaRPr lang="en-US" sz="2800" dirty="0"/>
          </a:p>
        </p:txBody>
      </p:sp>
      <p:sp>
        <p:nvSpPr>
          <p:cNvPr id="580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447800"/>
            <a:ext cx="8610600" cy="51816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b="1" u="sng" dirty="0" smtClean="0"/>
              <a:t>Research</a:t>
            </a:r>
            <a:r>
              <a:rPr lang="en-US" sz="1800" u="sng" dirty="0" smtClean="0"/>
              <a:t>: 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Adding a few clinical data elements (especially POA and lab values) significantly improves quality assessment using billing data (Pine, et al, JAMA 2007)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800" dirty="0" smtClean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u="sng" dirty="0" smtClean="0"/>
              <a:t>Data Pilots (2007-2009)  </a:t>
            </a:r>
            <a:r>
              <a:rPr lang="en-US" sz="1800" dirty="0" smtClean="0"/>
              <a:t>Established feasibility </a:t>
            </a:r>
            <a:r>
              <a:rPr lang="en-US" sz="1800" dirty="0"/>
              <a:t>of linking electronic clinical lab data to </a:t>
            </a:r>
            <a:r>
              <a:rPr lang="en-US" sz="1800" dirty="0" smtClean="0"/>
              <a:t>billing </a:t>
            </a:r>
            <a:r>
              <a:rPr lang="en-US" sz="1800" dirty="0"/>
              <a:t>data and collecting POA in 3 states (FL, MN, </a:t>
            </a:r>
            <a:r>
              <a:rPr lang="en-US" sz="1800" dirty="0" smtClean="0"/>
              <a:t>VA)</a:t>
            </a:r>
          </a:p>
          <a:p>
            <a:pPr>
              <a:lnSpc>
                <a:spcPct val="80000"/>
              </a:lnSpc>
              <a:spcBef>
                <a:spcPct val="20000"/>
              </a:spcBef>
              <a:buNone/>
            </a:pPr>
            <a:endParaRPr lang="en-US" sz="1800" u="sng" dirty="0" smtClean="0"/>
          </a:p>
          <a:p>
            <a:pPr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1800" b="1" u="sng" dirty="0" smtClean="0"/>
              <a:t>Toolkits for other states</a:t>
            </a:r>
            <a:r>
              <a:rPr lang="en-US" sz="1800" b="1" dirty="0" smtClean="0"/>
              <a:t> </a:t>
            </a:r>
            <a:endParaRPr lang="en-US" sz="1800" b="1" dirty="0"/>
          </a:p>
          <a:p>
            <a:pPr eaLnBrk="1" hangingPunct="1">
              <a:buSzPct val="90000"/>
              <a:defRPr/>
            </a:pPr>
            <a:r>
              <a:rPr lang="en-US" sz="1800" dirty="0" smtClean="0"/>
              <a:t>Lab </a:t>
            </a:r>
            <a:r>
              <a:rPr lang="en-US" sz="1800" dirty="0"/>
              <a:t>data toolkit addresses all facets of the data collection </a:t>
            </a:r>
            <a:r>
              <a:rPr lang="en-US" sz="1800" dirty="0" smtClean="0"/>
              <a:t>process.  </a:t>
            </a:r>
            <a:endParaRPr lang="en-US" sz="1800" dirty="0"/>
          </a:p>
          <a:p>
            <a:pPr lvl="1">
              <a:buFontTx/>
              <a:buNone/>
              <a:defRPr/>
            </a:pPr>
            <a:r>
              <a:rPr lang="en-US" sz="1800" dirty="0"/>
              <a:t>	http://www.hcup-us.ahrq.gov/datainnovations/clinicaldata/lvback.jsp</a:t>
            </a:r>
          </a:p>
          <a:p>
            <a:pPr>
              <a:lnSpc>
                <a:spcPct val="70000"/>
              </a:lnSpc>
              <a:spcBef>
                <a:spcPct val="70000"/>
              </a:spcBef>
              <a:defRPr/>
            </a:pPr>
            <a:r>
              <a:rPr lang="en-US" sz="1800" dirty="0"/>
              <a:t>POA toolkit will </a:t>
            </a:r>
            <a:r>
              <a:rPr lang="en-US" sz="1800" dirty="0" smtClean="0"/>
              <a:t>include business case for POA </a:t>
            </a:r>
            <a:r>
              <a:rPr lang="en-US" sz="1800" dirty="0"/>
              <a:t>(including example HAC reports</a:t>
            </a:r>
            <a:r>
              <a:rPr lang="en-US" sz="1800" dirty="0" smtClean="0"/>
              <a:t>), and tools </a:t>
            </a:r>
            <a:r>
              <a:rPr lang="en-US" sz="1800" dirty="0"/>
              <a:t>to improve quality of </a:t>
            </a:r>
            <a:r>
              <a:rPr lang="en-US" sz="1800" dirty="0" smtClean="0"/>
              <a:t>data</a:t>
            </a:r>
          </a:p>
          <a:p>
            <a:pPr>
              <a:lnSpc>
                <a:spcPct val="80000"/>
              </a:lnSpc>
              <a:buNone/>
            </a:pPr>
            <a:endParaRPr lang="en-US" sz="1800" u="sng" dirty="0" smtClean="0"/>
          </a:p>
          <a:p>
            <a:pPr>
              <a:lnSpc>
                <a:spcPct val="80000"/>
              </a:lnSpc>
              <a:buNone/>
            </a:pPr>
            <a:r>
              <a:rPr lang="en-US" sz="1800" b="1" u="sng" dirty="0" smtClean="0"/>
              <a:t>State-wide grant initiatives</a:t>
            </a:r>
          </a:p>
          <a:p>
            <a:pPr>
              <a:defRPr/>
            </a:pPr>
            <a:r>
              <a:rPr lang="en-US" sz="1800" dirty="0" smtClean="0"/>
              <a:t> Six projects will expand clinical linkages and improve race and ethnicity data funded under ARRA</a:t>
            </a:r>
          </a:p>
          <a:p>
            <a:pPr>
              <a:buNone/>
              <a:defRPr/>
            </a:pPr>
            <a:r>
              <a:rPr lang="en-US" sz="1800" b="1" u="sng" dirty="0" smtClean="0"/>
              <a:t>Measures</a:t>
            </a:r>
            <a:r>
              <a:rPr lang="en-US" sz="1800" b="1" dirty="0" smtClean="0"/>
              <a:t>: </a:t>
            </a:r>
            <a:r>
              <a:rPr lang="en-US" sz="1800" dirty="0" smtClean="0"/>
              <a:t>Enhancing Quality Indicators to include POA and Lab Values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315200" cy="876300"/>
          </a:xfrm>
        </p:spPr>
        <p:txBody>
          <a:bodyPr/>
          <a:lstStyle/>
          <a:p>
            <a:r>
              <a:rPr lang="en-US" sz="2800" dirty="0" smtClean="0"/>
              <a:t>Process for Developing and Maintaining an AHRQ Quality Indicator</a:t>
            </a:r>
            <a:endParaRPr lang="en-US" sz="2800" dirty="0"/>
          </a:p>
        </p:txBody>
      </p:sp>
      <p:sp>
        <p:nvSpPr>
          <p:cNvPr id="431107" name="Line 3"/>
          <p:cNvSpPr>
            <a:spLocks noChangeShapeType="1"/>
          </p:cNvSpPr>
          <p:nvPr/>
        </p:nvSpPr>
        <p:spPr bwMode="auto">
          <a:xfrm>
            <a:off x="1447800" y="21336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1116" name="Oval 12"/>
          <p:cNvSpPr>
            <a:spLocks noChangeArrowheads="1"/>
          </p:cNvSpPr>
          <p:nvPr/>
        </p:nvSpPr>
        <p:spPr bwMode="auto">
          <a:xfrm>
            <a:off x="4876800" y="1371600"/>
            <a:ext cx="2132013" cy="12954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24" name="Line 20"/>
          <p:cNvSpPr>
            <a:spLocks noChangeShapeType="1"/>
          </p:cNvSpPr>
          <p:nvPr/>
        </p:nvSpPr>
        <p:spPr bwMode="auto">
          <a:xfrm flipV="1">
            <a:off x="4114800" y="3905656"/>
            <a:ext cx="0" cy="337732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25" name="Line 21"/>
          <p:cNvSpPr>
            <a:spLocks noChangeShapeType="1"/>
          </p:cNvSpPr>
          <p:nvPr/>
        </p:nvSpPr>
        <p:spPr bwMode="auto">
          <a:xfrm rot="10800000" flipH="1" flipV="1">
            <a:off x="7848600" y="3886199"/>
            <a:ext cx="0" cy="385763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26" name="Line 22"/>
          <p:cNvSpPr>
            <a:spLocks noChangeShapeType="1"/>
          </p:cNvSpPr>
          <p:nvPr/>
        </p:nvSpPr>
        <p:spPr bwMode="auto">
          <a:xfrm rot="17756127" flipH="1" flipV="1">
            <a:off x="2620247" y="2239832"/>
            <a:ext cx="38569" cy="767490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29" name="Line 25"/>
          <p:cNvSpPr>
            <a:spLocks noChangeShapeType="1"/>
          </p:cNvSpPr>
          <p:nvPr/>
        </p:nvSpPr>
        <p:spPr bwMode="auto">
          <a:xfrm rot="14273917" flipH="1" flipV="1">
            <a:off x="7330694" y="5575447"/>
            <a:ext cx="17803" cy="470952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30" name="Line 26"/>
          <p:cNvSpPr>
            <a:spLocks noChangeShapeType="1"/>
          </p:cNvSpPr>
          <p:nvPr/>
        </p:nvSpPr>
        <p:spPr bwMode="auto">
          <a:xfrm rot="8100000" flipV="1">
            <a:off x="7229193" y="2218813"/>
            <a:ext cx="0" cy="458788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31" name="Line 27"/>
          <p:cNvSpPr>
            <a:spLocks noChangeShapeType="1"/>
          </p:cNvSpPr>
          <p:nvPr/>
        </p:nvSpPr>
        <p:spPr bwMode="auto">
          <a:xfrm rot="7256783" flipH="1" flipV="1">
            <a:off x="2514685" y="4544672"/>
            <a:ext cx="206373" cy="701606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32" name="Line 28"/>
          <p:cNvSpPr>
            <a:spLocks noChangeShapeType="1"/>
          </p:cNvSpPr>
          <p:nvPr/>
        </p:nvSpPr>
        <p:spPr bwMode="auto">
          <a:xfrm rot="13877809" flipV="1">
            <a:off x="2309942" y="2871191"/>
            <a:ext cx="583771" cy="536945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36" name="Line 32"/>
          <p:cNvSpPr>
            <a:spLocks noChangeShapeType="1"/>
          </p:cNvSpPr>
          <p:nvPr/>
        </p:nvSpPr>
        <p:spPr bwMode="auto">
          <a:xfrm rot="18375637" flipV="1">
            <a:off x="4604244" y="5577889"/>
            <a:ext cx="1587" cy="458787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37" name="Text Box 33"/>
          <p:cNvSpPr txBox="1">
            <a:spLocks noChangeArrowheads="1"/>
          </p:cNvSpPr>
          <p:nvPr/>
        </p:nvSpPr>
        <p:spPr bwMode="auto">
          <a:xfrm>
            <a:off x="5029201" y="1676400"/>
            <a:ext cx="1752600" cy="120032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</a:rPr>
              <a:t>1. Development of  New QI Measure Sets (</a:t>
            </a:r>
            <a:r>
              <a:rPr lang="en-US" sz="1200" dirty="0">
                <a:solidFill>
                  <a:srgbClr val="080808"/>
                </a:solidFill>
              </a:rPr>
              <a:t>or </a:t>
            </a:r>
            <a:r>
              <a:rPr lang="en-US" sz="1200" dirty="0" smtClean="0">
                <a:solidFill>
                  <a:srgbClr val="080808"/>
                </a:solidFill>
              </a:rPr>
              <a:t>Improvement </a:t>
            </a:r>
            <a:r>
              <a:rPr lang="en-US" sz="1200" dirty="0">
                <a:solidFill>
                  <a:srgbClr val="080808"/>
                </a:solidFill>
              </a:rPr>
              <a:t>of </a:t>
            </a:r>
            <a:r>
              <a:rPr lang="en-US" sz="1200" dirty="0" smtClean="0">
                <a:solidFill>
                  <a:srgbClr val="080808"/>
                </a:solidFill>
              </a:rPr>
              <a:t>Existing Sets</a:t>
            </a:r>
            <a:r>
              <a:rPr lang="en-US" sz="1200" dirty="0">
                <a:solidFill>
                  <a:srgbClr val="080808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431138" name="Oval 34"/>
          <p:cNvSpPr>
            <a:spLocks noChangeArrowheads="1"/>
          </p:cNvSpPr>
          <p:nvPr/>
        </p:nvSpPr>
        <p:spPr bwMode="auto">
          <a:xfrm>
            <a:off x="6783387" y="2590800"/>
            <a:ext cx="2132013" cy="12954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39" name="Text Box 35"/>
          <p:cNvSpPr txBox="1">
            <a:spLocks noChangeArrowheads="1"/>
          </p:cNvSpPr>
          <p:nvPr/>
        </p:nvSpPr>
        <p:spPr bwMode="auto">
          <a:xfrm>
            <a:off x="6858000" y="2971800"/>
            <a:ext cx="2133600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</a:rPr>
              <a:t>2. Validation of New QI Measure Sets</a:t>
            </a:r>
          </a:p>
          <a:p>
            <a:endParaRPr lang="en-US" sz="1200" dirty="0"/>
          </a:p>
        </p:txBody>
      </p:sp>
      <p:sp>
        <p:nvSpPr>
          <p:cNvPr id="431140" name="Oval 36"/>
          <p:cNvSpPr>
            <a:spLocks noChangeArrowheads="1"/>
          </p:cNvSpPr>
          <p:nvPr/>
        </p:nvSpPr>
        <p:spPr bwMode="auto">
          <a:xfrm>
            <a:off x="6750050" y="4243388"/>
            <a:ext cx="2132012" cy="12954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41" name="Oval 37"/>
          <p:cNvSpPr>
            <a:spLocks noChangeArrowheads="1"/>
          </p:cNvSpPr>
          <p:nvPr/>
        </p:nvSpPr>
        <p:spPr bwMode="auto">
          <a:xfrm>
            <a:off x="4878388" y="5334000"/>
            <a:ext cx="2132012" cy="12954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42" name="Oval 38"/>
          <p:cNvSpPr>
            <a:spLocks noChangeArrowheads="1"/>
          </p:cNvSpPr>
          <p:nvPr/>
        </p:nvSpPr>
        <p:spPr bwMode="auto">
          <a:xfrm>
            <a:off x="3124200" y="4191000"/>
            <a:ext cx="2133600" cy="12954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43" name="Oval 39"/>
          <p:cNvSpPr>
            <a:spLocks noChangeArrowheads="1"/>
          </p:cNvSpPr>
          <p:nvPr/>
        </p:nvSpPr>
        <p:spPr bwMode="auto">
          <a:xfrm>
            <a:off x="457200" y="1905000"/>
            <a:ext cx="1600200" cy="6858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31144" name="Oval 40"/>
          <p:cNvSpPr>
            <a:spLocks noChangeArrowheads="1"/>
          </p:cNvSpPr>
          <p:nvPr/>
        </p:nvSpPr>
        <p:spPr bwMode="auto">
          <a:xfrm>
            <a:off x="3125787" y="2590800"/>
            <a:ext cx="2132013" cy="12954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 sz="1050" dirty="0"/>
          </a:p>
        </p:txBody>
      </p:sp>
      <p:sp>
        <p:nvSpPr>
          <p:cNvPr id="431145" name="Text Box 41"/>
          <p:cNvSpPr txBox="1">
            <a:spLocks noChangeArrowheads="1"/>
          </p:cNvSpPr>
          <p:nvPr/>
        </p:nvSpPr>
        <p:spPr bwMode="auto">
          <a:xfrm>
            <a:off x="6934201" y="4572000"/>
            <a:ext cx="1752600" cy="8309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</a:rPr>
              <a:t>3. Submission of New </a:t>
            </a:r>
            <a:r>
              <a:rPr lang="en-US" sz="1200" dirty="0" smtClean="0">
                <a:solidFill>
                  <a:srgbClr val="080808"/>
                </a:solidFill>
              </a:rPr>
              <a:t>QI </a:t>
            </a:r>
            <a:r>
              <a:rPr lang="en-US" sz="1200" dirty="0">
                <a:solidFill>
                  <a:srgbClr val="080808"/>
                </a:solidFill>
              </a:rPr>
              <a:t>Measures to NQF*</a:t>
            </a:r>
          </a:p>
          <a:p>
            <a:endParaRPr lang="en-US" dirty="0"/>
          </a:p>
        </p:txBody>
      </p:sp>
      <p:sp>
        <p:nvSpPr>
          <p:cNvPr id="431146" name="Text Box 42"/>
          <p:cNvSpPr txBox="1">
            <a:spLocks noChangeArrowheads="1"/>
          </p:cNvSpPr>
          <p:nvPr/>
        </p:nvSpPr>
        <p:spPr bwMode="auto">
          <a:xfrm>
            <a:off x="4953379" y="5807075"/>
            <a:ext cx="1487202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80808"/>
                </a:solidFill>
              </a:rPr>
              <a:t>4. Tool Development</a:t>
            </a:r>
          </a:p>
          <a:p>
            <a:endParaRPr lang="en-US" dirty="0"/>
          </a:p>
        </p:txBody>
      </p:sp>
      <p:sp>
        <p:nvSpPr>
          <p:cNvPr id="431147" name="Text Box 43"/>
          <p:cNvSpPr txBox="1">
            <a:spLocks noChangeArrowheads="1"/>
          </p:cNvSpPr>
          <p:nvPr/>
        </p:nvSpPr>
        <p:spPr bwMode="auto">
          <a:xfrm>
            <a:off x="3276600" y="4419600"/>
            <a:ext cx="1828800" cy="8002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</a:rPr>
              <a:t>5. Maintenance, Enhancement &amp; Technical Support Measure of Sets  </a:t>
            </a:r>
          </a:p>
          <a:p>
            <a:endParaRPr lang="en-US" sz="1000" dirty="0"/>
          </a:p>
        </p:txBody>
      </p:sp>
      <p:sp>
        <p:nvSpPr>
          <p:cNvPr id="431148" name="Text Box 44"/>
          <p:cNvSpPr txBox="1">
            <a:spLocks noChangeArrowheads="1"/>
          </p:cNvSpPr>
          <p:nvPr/>
        </p:nvSpPr>
        <p:spPr bwMode="auto">
          <a:xfrm>
            <a:off x="3581400" y="3063875"/>
            <a:ext cx="1056251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</a:rPr>
              <a:t>6. Assessment</a:t>
            </a:r>
          </a:p>
          <a:p>
            <a:endParaRPr lang="en-US" dirty="0"/>
          </a:p>
        </p:txBody>
      </p:sp>
      <p:sp>
        <p:nvSpPr>
          <p:cNvPr id="431150" name="Text Box 46"/>
          <p:cNvSpPr txBox="1">
            <a:spLocks noChangeArrowheads="1"/>
          </p:cNvSpPr>
          <p:nvPr/>
        </p:nvSpPr>
        <p:spPr bwMode="auto">
          <a:xfrm>
            <a:off x="1157288" y="3978275"/>
            <a:ext cx="184150" cy="5175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431151" name="Text Box 47"/>
          <p:cNvSpPr txBox="1">
            <a:spLocks noChangeArrowheads="1"/>
          </p:cNvSpPr>
          <p:nvPr/>
        </p:nvSpPr>
        <p:spPr bwMode="auto">
          <a:xfrm>
            <a:off x="942975" y="2133600"/>
            <a:ext cx="657225" cy="30777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80808"/>
                </a:solidFill>
              </a:rPr>
              <a:t>Retire</a:t>
            </a:r>
          </a:p>
        </p:txBody>
      </p:sp>
      <p:sp>
        <p:nvSpPr>
          <p:cNvPr id="38" name="Line 28"/>
          <p:cNvSpPr>
            <a:spLocks noChangeShapeType="1"/>
          </p:cNvSpPr>
          <p:nvPr/>
        </p:nvSpPr>
        <p:spPr bwMode="auto">
          <a:xfrm rot="13877809" flipV="1">
            <a:off x="2457656" y="3293804"/>
            <a:ext cx="288341" cy="773655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45" name="Line 3"/>
          <p:cNvSpPr>
            <a:spLocks noChangeShapeType="1"/>
          </p:cNvSpPr>
          <p:nvPr/>
        </p:nvSpPr>
        <p:spPr bwMode="auto">
          <a:xfrm>
            <a:off x="1447801" y="5540375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Oval 39"/>
          <p:cNvSpPr>
            <a:spLocks noChangeArrowheads="1"/>
          </p:cNvSpPr>
          <p:nvPr/>
        </p:nvSpPr>
        <p:spPr bwMode="auto">
          <a:xfrm>
            <a:off x="457200" y="4305300"/>
            <a:ext cx="1600200" cy="6858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47" name="Text Box 47"/>
          <p:cNvSpPr txBox="1">
            <a:spLocks noChangeArrowheads="1"/>
          </p:cNvSpPr>
          <p:nvPr/>
        </p:nvSpPr>
        <p:spPr bwMode="auto">
          <a:xfrm>
            <a:off x="685800" y="4419600"/>
            <a:ext cx="1143000" cy="52322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80808"/>
                </a:solidFill>
              </a:rPr>
              <a:t>Maintain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80808"/>
                </a:solidFill>
              </a:rPr>
              <a:t>&amp; Enhance</a:t>
            </a:r>
            <a:endParaRPr lang="en-US" sz="1400" dirty="0">
              <a:solidFill>
                <a:srgbClr val="080808"/>
              </a:solidFill>
            </a:endParaRPr>
          </a:p>
        </p:txBody>
      </p:sp>
      <p:sp>
        <p:nvSpPr>
          <p:cNvPr id="48" name="Line 3"/>
          <p:cNvSpPr>
            <a:spLocks noChangeShapeType="1"/>
          </p:cNvSpPr>
          <p:nvPr/>
        </p:nvSpPr>
        <p:spPr bwMode="auto">
          <a:xfrm>
            <a:off x="1447799" y="4572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Oval 39"/>
          <p:cNvSpPr>
            <a:spLocks noChangeArrowheads="1"/>
          </p:cNvSpPr>
          <p:nvPr/>
        </p:nvSpPr>
        <p:spPr bwMode="auto">
          <a:xfrm>
            <a:off x="457200" y="3505200"/>
            <a:ext cx="1600200" cy="6858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50" name="Text Box 47"/>
          <p:cNvSpPr txBox="1">
            <a:spLocks noChangeArrowheads="1"/>
          </p:cNvSpPr>
          <p:nvPr/>
        </p:nvSpPr>
        <p:spPr bwMode="auto">
          <a:xfrm>
            <a:off x="685799" y="3730823"/>
            <a:ext cx="1143001" cy="30777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80808"/>
                </a:solidFill>
              </a:rPr>
              <a:t>Harmonize</a:t>
            </a:r>
            <a:endParaRPr lang="en-US" sz="1400" dirty="0">
              <a:solidFill>
                <a:srgbClr val="080808"/>
              </a:solidFill>
            </a:endParaRPr>
          </a:p>
        </p:txBody>
      </p:sp>
      <p:sp>
        <p:nvSpPr>
          <p:cNvPr id="51" name="Line 3"/>
          <p:cNvSpPr>
            <a:spLocks noChangeShapeType="1"/>
          </p:cNvSpPr>
          <p:nvPr/>
        </p:nvSpPr>
        <p:spPr bwMode="auto">
          <a:xfrm>
            <a:off x="1447799" y="3810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Oval 39"/>
          <p:cNvSpPr>
            <a:spLocks noChangeArrowheads="1"/>
          </p:cNvSpPr>
          <p:nvPr/>
        </p:nvSpPr>
        <p:spPr bwMode="auto">
          <a:xfrm>
            <a:off x="457200" y="2743200"/>
            <a:ext cx="1600200" cy="685800"/>
          </a:xfrm>
          <a:prstGeom prst="ellipse">
            <a:avLst/>
          </a:prstGeom>
          <a:solidFill>
            <a:srgbClr val="FFCC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 sz="1400" i="1" dirty="0"/>
          </a:p>
        </p:txBody>
      </p:sp>
      <p:sp>
        <p:nvSpPr>
          <p:cNvPr id="53" name="Text Box 47"/>
          <p:cNvSpPr txBox="1">
            <a:spLocks noChangeArrowheads="1"/>
          </p:cNvSpPr>
          <p:nvPr/>
        </p:nvSpPr>
        <p:spPr bwMode="auto">
          <a:xfrm>
            <a:off x="609600" y="2968823"/>
            <a:ext cx="1295401" cy="30777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80808"/>
                </a:solidFill>
              </a:rPr>
              <a:t>Co-steward</a:t>
            </a:r>
            <a:endParaRPr lang="en-US" sz="1400" dirty="0">
              <a:solidFill>
                <a:srgbClr val="080808"/>
              </a:solidFill>
            </a:endParaRPr>
          </a:p>
        </p:txBody>
      </p:sp>
      <p:sp>
        <p:nvSpPr>
          <p:cNvPr id="54" name="Line 28"/>
          <p:cNvSpPr>
            <a:spLocks noChangeShapeType="1"/>
          </p:cNvSpPr>
          <p:nvPr/>
        </p:nvSpPr>
        <p:spPr bwMode="auto">
          <a:xfrm rot="13877809" flipV="1">
            <a:off x="2603007" y="3718497"/>
            <a:ext cx="150040" cy="884468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25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Safety Indicators: Looking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Major goals</a:t>
            </a:r>
          </a:p>
          <a:p>
            <a:r>
              <a:rPr lang="en-US" dirty="0" smtClean="0"/>
              <a:t>Continue to improve existing measures</a:t>
            </a:r>
          </a:p>
          <a:p>
            <a:r>
              <a:rPr lang="en-US" dirty="0" smtClean="0"/>
              <a:t>Add new ones (e.g. Emergency Department)</a:t>
            </a:r>
          </a:p>
          <a:p>
            <a:r>
              <a:rPr lang="en-US" dirty="0" smtClean="0"/>
              <a:t>Move to ICD10 provides opportunity for further precision, advances</a:t>
            </a:r>
          </a:p>
          <a:p>
            <a:r>
              <a:rPr lang="en-US" dirty="0" smtClean="0"/>
              <a:t>Work to mobilize best of all measurement approaches in aligned effort.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697663" cy="1143000"/>
          </a:xfrm>
          <a:noFill/>
        </p:spPr>
        <p:txBody>
          <a:bodyPr/>
          <a:lstStyle/>
          <a:p>
            <a:r>
              <a:rPr lang="en-US" sz="2800" dirty="0" smtClean="0">
                <a:effectLst/>
              </a:rPr>
              <a:t>Three Paths to Safety, Quality and Value– Good Measures and Data Are Central for Each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Transparency and public reporting</a:t>
            </a:r>
          </a:p>
          <a:p>
            <a:r>
              <a:rPr lang="en-US" smtClean="0">
                <a:effectLst/>
              </a:rPr>
              <a:t>Pay-for-performance and payment reform</a:t>
            </a:r>
          </a:p>
          <a:p>
            <a:r>
              <a:rPr lang="en-US" smtClean="0">
                <a:effectLst/>
              </a:rPr>
              <a:t>Provider-based redesign and quality improvement</a:t>
            </a:r>
          </a:p>
          <a:p>
            <a:endParaRPr lang="en-US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000" i="1" smtClean="0">
                <a:solidFill>
                  <a:schemeClr val="tx2"/>
                </a:solidFill>
                <a:effectLst/>
              </a:rPr>
              <a:t>Also important for state and national tracking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600200"/>
            <a:ext cx="3463925" cy="30480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en-US" smtClean="0">
              <a:effectLst/>
            </a:endParaRPr>
          </a:p>
        </p:txBody>
      </p:sp>
      <p:pic>
        <p:nvPicPr>
          <p:cNvPr id="19461" name="Picture 5" descr="dglxasset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95400"/>
            <a:ext cx="4572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AHRQ Roles in Patient Safety Measures and Data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371600"/>
            <a:ext cx="7993063" cy="3200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Develops and maintains measures 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Quality Indicators (Patient Safety module)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Patient Safety Organizations and Common Formats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CHIPRA</a:t>
            </a:r>
          </a:p>
          <a:p>
            <a:pPr>
              <a:buNone/>
            </a:pPr>
            <a:r>
              <a:rPr lang="en-US" sz="2400" dirty="0" smtClean="0"/>
              <a:t>Tracks progress, provides data for analysis</a:t>
            </a:r>
          </a:p>
          <a:p>
            <a:pPr lvl="1"/>
            <a:r>
              <a:rPr lang="en-US" sz="2000" dirty="0" smtClean="0"/>
              <a:t>Healthcare Cost and Utilization Project (HCUP)</a:t>
            </a:r>
          </a:p>
          <a:p>
            <a:pPr lvl="1"/>
            <a:r>
              <a:rPr lang="en-US" sz="2000" dirty="0" smtClean="0"/>
              <a:t>National Healthcare Quality and Disparities Reports</a:t>
            </a:r>
          </a:p>
          <a:p>
            <a:pPr lvl="1"/>
            <a:r>
              <a:rPr lang="en-US" sz="2000" dirty="0" smtClean="0"/>
              <a:t>State Snapshots</a:t>
            </a:r>
          </a:p>
          <a:p>
            <a:pPr>
              <a:buNone/>
            </a:pPr>
            <a:r>
              <a:rPr lang="en-US" sz="2400" dirty="0" smtClean="0"/>
              <a:t>Maintains Measure Clearinghouse</a:t>
            </a:r>
          </a:p>
          <a:p>
            <a:pPr>
              <a:buNone/>
            </a:pPr>
            <a:r>
              <a:rPr lang="en-US" sz="2400" dirty="0" smtClean="0"/>
              <a:t>Creates tools:  e.g. MONAHRQ </a:t>
            </a:r>
          </a:p>
          <a:p>
            <a:pPr>
              <a:buNone/>
            </a:pPr>
            <a:r>
              <a:rPr lang="en-US" sz="2400" dirty="0" smtClean="0"/>
              <a:t>Applies tools to quality improvement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Partnership for Patients</a:t>
            </a:r>
          </a:p>
          <a:p>
            <a:pPr lvl="1"/>
            <a:r>
              <a:rPr lang="en-US" sz="1600" dirty="0" smtClean="0"/>
              <a:t>Million Hearts Campaign</a:t>
            </a:r>
          </a:p>
          <a:p>
            <a:pPr>
              <a:buNone/>
            </a:pPr>
            <a:r>
              <a:rPr lang="en-US" sz="2000" dirty="0" smtClean="0"/>
              <a:t>Collaborates to align measures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697663" cy="1066800"/>
          </a:xfrm>
        </p:spPr>
        <p:txBody>
          <a:bodyPr/>
          <a:lstStyle/>
          <a:p>
            <a:r>
              <a:rPr lang="en-US" sz="3200" dirty="0" smtClean="0"/>
              <a:t>Challenge for Measures &amp; Data:  Need to Integrate Best from 3 Worlds</a:t>
            </a:r>
            <a:endParaRPr lang="en-US" sz="32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4419600" cy="2895600"/>
          </a:xfrm>
        </p:spPr>
        <p:txBody>
          <a:bodyPr/>
          <a:lstStyle/>
          <a:p>
            <a:r>
              <a:rPr lang="en-US" dirty="0" smtClean="0"/>
              <a:t>Scope, uniformity, affordability of enhanced claims data</a:t>
            </a:r>
          </a:p>
          <a:p>
            <a:r>
              <a:rPr lang="en-US" dirty="0" smtClean="0"/>
              <a:t>Clinical depth of medical records</a:t>
            </a:r>
          </a:p>
          <a:p>
            <a:r>
              <a:rPr lang="en-US" dirty="0" smtClean="0"/>
              <a:t>Potential “new world” of the EHR</a:t>
            </a:r>
          </a:p>
          <a:p>
            <a:r>
              <a:rPr lang="en-US" dirty="0" smtClean="0"/>
              <a:t>But 3 need to join the same universe </a:t>
            </a:r>
            <a:endParaRPr lang="en-US" dirty="0"/>
          </a:p>
        </p:txBody>
      </p:sp>
      <p:pic>
        <p:nvPicPr>
          <p:cNvPr id="104450" name="Picture 2" descr="C:\Program Files\Microsoft Office\MEDIA\CAGCAT10\j0301076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057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Indicators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developed by AHRQ for use with all-payer billing data</a:t>
            </a:r>
          </a:p>
          <a:p>
            <a:r>
              <a:rPr lang="en-US" dirty="0" smtClean="0"/>
              <a:t>About 50 endorsed by NQF</a:t>
            </a:r>
          </a:p>
          <a:p>
            <a:r>
              <a:rPr lang="en-US" dirty="0" smtClean="0"/>
              <a:t>Under continuous review and improvement</a:t>
            </a:r>
          </a:p>
          <a:p>
            <a:r>
              <a:rPr lang="en-US" dirty="0" smtClean="0"/>
              <a:t>Used extensively by states</a:t>
            </a:r>
          </a:p>
          <a:p>
            <a:r>
              <a:rPr lang="en-US" dirty="0" smtClean="0"/>
              <a:t>CMS using in Hospital Compare, VBP</a:t>
            </a:r>
          </a:p>
          <a:p>
            <a:r>
              <a:rPr lang="en-US" dirty="0" smtClean="0"/>
              <a:t>Used in Partnership for Patients, Million Hearts Campaign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25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1905000" y="2438400"/>
            <a:ext cx="990600" cy="990600"/>
          </a:xfrm>
          <a:prstGeom prst="ellipse">
            <a:avLst/>
          </a:prstGeom>
          <a:gradFill rotWithShape="1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2869" name="Oval 5"/>
          <p:cNvSpPr>
            <a:spLocks noChangeArrowheads="1"/>
          </p:cNvSpPr>
          <p:nvPr/>
        </p:nvSpPr>
        <p:spPr bwMode="auto">
          <a:xfrm>
            <a:off x="1447800" y="1447800"/>
            <a:ext cx="2590800" cy="2286000"/>
          </a:xfrm>
          <a:prstGeom prst="ellipse">
            <a:avLst/>
          </a:prstGeom>
          <a:gradFill rotWithShape="1">
            <a:gsLst>
              <a:gs pos="0">
                <a:srgbClr val="FFCC66"/>
              </a:gs>
              <a:gs pos="100000">
                <a:srgbClr val="FFCC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Inpatient QIs</a:t>
            </a:r>
          </a:p>
          <a:p>
            <a:pPr algn="ctr">
              <a:defRPr/>
            </a:pPr>
            <a:endParaRPr lang="en-US" sz="1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Mortality,</a:t>
            </a: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Utilization,</a:t>
            </a: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Volume</a:t>
            </a:r>
          </a:p>
        </p:txBody>
      </p:sp>
      <p:sp>
        <p:nvSpPr>
          <p:cNvPr id="292870" name="Rectangle 6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5334000" cy="663575"/>
          </a:xfrm>
        </p:spPr>
        <p:txBody>
          <a:bodyPr/>
          <a:lstStyle/>
          <a:p>
            <a:pPr algn="l">
              <a:defRPr/>
            </a:pPr>
            <a:r>
              <a:rPr lang="en-US" b="0" smtClean="0"/>
              <a:t>AHRQ QI Modules </a:t>
            </a:r>
          </a:p>
        </p:txBody>
      </p:sp>
      <p:sp>
        <p:nvSpPr>
          <p:cNvPr id="292871" name="Oval 7"/>
          <p:cNvSpPr>
            <a:spLocks noChangeArrowheads="1"/>
          </p:cNvSpPr>
          <p:nvPr/>
        </p:nvSpPr>
        <p:spPr bwMode="auto">
          <a:xfrm>
            <a:off x="4724400" y="1447800"/>
            <a:ext cx="2590800" cy="2286000"/>
          </a:xfrm>
          <a:prstGeom prst="ellipse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/>
          <a:lstStyle/>
          <a:p>
            <a:pPr algn="ctr">
              <a:defRPr/>
            </a:pPr>
            <a:endParaRPr lang="en-US" sz="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Prevention QIs</a:t>
            </a:r>
            <a:endParaRPr lang="en-US" sz="2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n-US" sz="1600" i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Avoidable </a:t>
            </a: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Hospitalizations /</a:t>
            </a: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Other Avoidable </a:t>
            </a: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Conditions</a:t>
            </a:r>
            <a:endParaRPr lang="en-US" sz="1600" i="1" dirty="0">
              <a:latin typeface="Arial" charset="0"/>
            </a:endParaRPr>
          </a:p>
        </p:txBody>
      </p:sp>
      <p:sp>
        <p:nvSpPr>
          <p:cNvPr id="292872" name="Oval 8"/>
          <p:cNvSpPr>
            <a:spLocks noChangeArrowheads="1"/>
          </p:cNvSpPr>
          <p:nvPr/>
        </p:nvSpPr>
        <p:spPr bwMode="auto">
          <a:xfrm>
            <a:off x="4724400" y="4267200"/>
            <a:ext cx="2590800" cy="24384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/>
          <a:lstStyle/>
          <a:p>
            <a:pPr algn="ctr">
              <a:defRPr/>
            </a:pPr>
            <a:endParaRPr lang="en-US" sz="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Patient </a:t>
            </a:r>
          </a:p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Safety QIs</a:t>
            </a:r>
          </a:p>
          <a:p>
            <a:pPr algn="ctr">
              <a:defRPr/>
            </a:pPr>
            <a:endParaRPr lang="en-US" sz="2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Complications,</a:t>
            </a: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Unexpected Death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47800" y="4267200"/>
            <a:ext cx="2590800" cy="2362200"/>
            <a:chOff x="2256" y="1008"/>
            <a:chExt cx="1152" cy="1152"/>
          </a:xfrm>
        </p:grpSpPr>
        <p:sp>
          <p:nvSpPr>
            <p:cNvPr id="8218" name="Oval 10"/>
            <p:cNvSpPr>
              <a:spLocks noChangeArrowheads="1"/>
            </p:cNvSpPr>
            <p:nvPr/>
          </p:nvSpPr>
          <p:spPr bwMode="auto">
            <a:xfrm>
              <a:off x="2256" y="1008"/>
              <a:ext cx="1152" cy="1152"/>
            </a:xfrm>
            <a:prstGeom prst="ellipse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76475E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75" name="Text Box 11"/>
            <p:cNvSpPr txBox="1">
              <a:spLocks noChangeArrowheads="1"/>
            </p:cNvSpPr>
            <p:nvPr/>
          </p:nvSpPr>
          <p:spPr bwMode="auto">
            <a:xfrm>
              <a:off x="2304" y="1248"/>
              <a:ext cx="1104" cy="2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92879" name="Text Box 15"/>
          <p:cNvSpPr txBox="1">
            <a:spLocks noChangeArrowheads="1"/>
          </p:cNvSpPr>
          <p:nvPr/>
        </p:nvSpPr>
        <p:spPr bwMode="auto">
          <a:xfrm>
            <a:off x="1600200" y="4511675"/>
            <a:ext cx="2351088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Pediatric </a:t>
            </a:r>
          </a:p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&amp; Neonatal QIs</a:t>
            </a:r>
          </a:p>
        </p:txBody>
      </p:sp>
      <p:sp>
        <p:nvSpPr>
          <p:cNvPr id="292880" name="Rectangle 16"/>
          <p:cNvSpPr>
            <a:spLocks noChangeArrowheads="1"/>
          </p:cNvSpPr>
          <p:nvPr/>
        </p:nvSpPr>
        <p:spPr bwMode="auto">
          <a:xfrm>
            <a:off x="1752600" y="5591175"/>
            <a:ext cx="19812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Complications,</a:t>
            </a:r>
          </a:p>
          <a:p>
            <a:pPr algn="ctr">
              <a:defRPr/>
            </a:pPr>
            <a:r>
              <a:rPr lang="en-US" sz="1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Unexpected Death</a:t>
            </a:r>
          </a:p>
        </p:txBody>
      </p:sp>
      <p:sp>
        <p:nvSpPr>
          <p:cNvPr id="8202" name="Text Box 17"/>
          <p:cNvSpPr txBox="1">
            <a:spLocks noChangeArrowheads="1"/>
          </p:cNvSpPr>
          <p:nvPr/>
        </p:nvSpPr>
        <p:spPr bwMode="auto">
          <a:xfrm>
            <a:off x="136525" y="1600200"/>
            <a:ext cx="1239442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32 hospital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&amp; area level 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m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easures,</a:t>
            </a:r>
            <a:endParaRPr lang="en-US" sz="1400" i="1" dirty="0" smtClean="0">
              <a:solidFill>
                <a:srgbClr val="FFCC00"/>
              </a:solidFill>
              <a:latin typeface="Arial" charset="0"/>
            </a:endParaRP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2 composites</a:t>
            </a:r>
            <a:endParaRPr lang="en-US" sz="1400" i="1" dirty="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8203" name="Text Box 18"/>
          <p:cNvSpPr txBox="1">
            <a:spLocks noChangeArrowheads="1"/>
          </p:cNvSpPr>
          <p:nvPr/>
        </p:nvSpPr>
        <p:spPr bwMode="auto">
          <a:xfrm>
            <a:off x="152400" y="2971800"/>
            <a:ext cx="1149674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13 NQF</a:t>
            </a:r>
            <a:endParaRPr lang="en-US" sz="1400" i="1" dirty="0">
              <a:solidFill>
                <a:srgbClr val="FFCC00"/>
              </a:solidFill>
              <a:latin typeface="Arial" charset="0"/>
            </a:endParaRP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endorsed 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measures &amp;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1 composite</a:t>
            </a:r>
          </a:p>
        </p:txBody>
      </p:sp>
      <p:sp>
        <p:nvSpPr>
          <p:cNvPr id="8204" name="Line 19"/>
          <p:cNvSpPr>
            <a:spLocks noChangeShapeType="1"/>
          </p:cNvSpPr>
          <p:nvPr/>
        </p:nvSpPr>
        <p:spPr bwMode="auto">
          <a:xfrm>
            <a:off x="1295400" y="2057400"/>
            <a:ext cx="3810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5" name="Line 20"/>
          <p:cNvSpPr>
            <a:spLocks noChangeShapeType="1"/>
          </p:cNvSpPr>
          <p:nvPr/>
        </p:nvSpPr>
        <p:spPr bwMode="auto">
          <a:xfrm flipV="1">
            <a:off x="1371600" y="3048000"/>
            <a:ext cx="3810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6" name="Text Box 21"/>
          <p:cNvSpPr txBox="1">
            <a:spLocks noChangeArrowheads="1"/>
          </p:cNvSpPr>
          <p:nvPr/>
        </p:nvSpPr>
        <p:spPr bwMode="auto">
          <a:xfrm>
            <a:off x="7696200" y="4222750"/>
            <a:ext cx="1180131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25 hospital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&amp; area level 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m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easures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,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1 composite</a:t>
            </a:r>
            <a:endParaRPr lang="en-US" sz="1400" i="1" dirty="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8207" name="Text Box 22"/>
          <p:cNvSpPr txBox="1">
            <a:spLocks noChangeArrowheads="1"/>
          </p:cNvSpPr>
          <p:nvPr/>
        </p:nvSpPr>
        <p:spPr bwMode="auto">
          <a:xfrm>
            <a:off x="7696200" y="5534025"/>
            <a:ext cx="1217613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10 NQF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endorsed 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measures &amp;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1 composite</a:t>
            </a:r>
          </a:p>
        </p:txBody>
      </p:sp>
      <p:sp>
        <p:nvSpPr>
          <p:cNvPr id="8208" name="Line 23"/>
          <p:cNvSpPr>
            <a:spLocks noChangeShapeType="1"/>
          </p:cNvSpPr>
          <p:nvPr/>
        </p:nvSpPr>
        <p:spPr bwMode="auto">
          <a:xfrm flipH="1">
            <a:off x="7010400" y="4724400"/>
            <a:ext cx="457200" cy="3048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9" name="Line 24"/>
          <p:cNvSpPr>
            <a:spLocks noChangeShapeType="1"/>
          </p:cNvSpPr>
          <p:nvPr/>
        </p:nvSpPr>
        <p:spPr bwMode="auto">
          <a:xfrm flipH="1" flipV="1">
            <a:off x="7086600" y="5562600"/>
            <a:ext cx="5334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0" name="Text Box 25"/>
          <p:cNvSpPr txBox="1">
            <a:spLocks noChangeArrowheads="1"/>
          </p:cNvSpPr>
          <p:nvPr/>
        </p:nvSpPr>
        <p:spPr bwMode="auto">
          <a:xfrm>
            <a:off x="152400" y="4495800"/>
            <a:ext cx="1180131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20 </a:t>
            </a:r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hospital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&amp; area level 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m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easures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,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1 composite</a:t>
            </a:r>
            <a:endParaRPr lang="en-US" sz="1400" i="1" dirty="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8211" name="Text Box 26"/>
          <p:cNvSpPr txBox="1">
            <a:spLocks noChangeArrowheads="1"/>
          </p:cNvSpPr>
          <p:nvPr/>
        </p:nvSpPr>
        <p:spPr bwMode="auto">
          <a:xfrm>
            <a:off x="152400" y="5534025"/>
            <a:ext cx="1149674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11 NQF</a:t>
            </a:r>
            <a:endParaRPr lang="en-US" sz="1400" i="1" dirty="0">
              <a:solidFill>
                <a:srgbClr val="FFCC00"/>
              </a:solidFill>
              <a:latin typeface="Arial" charset="0"/>
            </a:endParaRP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endorsed 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measures &amp;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1 composite</a:t>
            </a:r>
          </a:p>
        </p:txBody>
      </p:sp>
      <p:sp>
        <p:nvSpPr>
          <p:cNvPr id="8212" name="Line 27"/>
          <p:cNvSpPr>
            <a:spLocks noChangeShapeType="1"/>
          </p:cNvSpPr>
          <p:nvPr/>
        </p:nvSpPr>
        <p:spPr bwMode="auto">
          <a:xfrm>
            <a:off x="1295400" y="5029200"/>
            <a:ext cx="3810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3" name="Line 28"/>
          <p:cNvSpPr>
            <a:spLocks noChangeShapeType="1"/>
          </p:cNvSpPr>
          <p:nvPr/>
        </p:nvSpPr>
        <p:spPr bwMode="auto">
          <a:xfrm flipV="1">
            <a:off x="1371600" y="5867400"/>
            <a:ext cx="3810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4" name="Text Box 29"/>
          <p:cNvSpPr txBox="1">
            <a:spLocks noChangeArrowheads="1"/>
          </p:cNvSpPr>
          <p:nvPr/>
        </p:nvSpPr>
        <p:spPr bwMode="auto">
          <a:xfrm>
            <a:off x="7704138" y="1768475"/>
            <a:ext cx="1258678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14 area level 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m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easures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,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3 composites</a:t>
            </a:r>
            <a:endParaRPr lang="en-US" sz="1400" i="1" dirty="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8215" name="Text Box 30"/>
          <p:cNvSpPr txBox="1">
            <a:spLocks noChangeArrowheads="1"/>
          </p:cNvSpPr>
          <p:nvPr/>
        </p:nvSpPr>
        <p:spPr bwMode="auto">
          <a:xfrm>
            <a:off x="7696200" y="2743200"/>
            <a:ext cx="1289135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14 NQF</a:t>
            </a:r>
          </a:p>
          <a:p>
            <a:r>
              <a:rPr lang="en-US" sz="1400" i="1" dirty="0">
                <a:solidFill>
                  <a:srgbClr val="FFCC00"/>
                </a:solidFill>
                <a:latin typeface="Arial" charset="0"/>
              </a:rPr>
              <a:t>endorsed 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m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easures</a:t>
            </a:r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,</a:t>
            </a:r>
          </a:p>
          <a:p>
            <a:r>
              <a:rPr lang="en-US" sz="1400" i="1" dirty="0" smtClean="0">
                <a:solidFill>
                  <a:srgbClr val="FFCC00"/>
                </a:solidFill>
                <a:latin typeface="Arial" charset="0"/>
              </a:rPr>
              <a:t>3 composites</a:t>
            </a:r>
            <a:r>
              <a:rPr lang="en-US" sz="1400" i="1" dirty="0" smtClean="0">
                <a:latin typeface="Arial" charset="0"/>
              </a:rPr>
              <a:t> </a:t>
            </a:r>
            <a:endParaRPr lang="en-US" sz="1400" i="1" dirty="0">
              <a:latin typeface="Arial" charset="0"/>
            </a:endParaRPr>
          </a:p>
        </p:txBody>
      </p:sp>
      <p:sp>
        <p:nvSpPr>
          <p:cNvPr id="8216" name="Line 31"/>
          <p:cNvSpPr>
            <a:spLocks noChangeShapeType="1"/>
          </p:cNvSpPr>
          <p:nvPr/>
        </p:nvSpPr>
        <p:spPr bwMode="auto">
          <a:xfrm flipH="1">
            <a:off x="7086600" y="2057400"/>
            <a:ext cx="457200" cy="3048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7" name="Line 32"/>
          <p:cNvSpPr>
            <a:spLocks noChangeShapeType="1"/>
          </p:cNvSpPr>
          <p:nvPr/>
        </p:nvSpPr>
        <p:spPr bwMode="auto">
          <a:xfrm flipH="1" flipV="1">
            <a:off x="7086600" y="2819400"/>
            <a:ext cx="533400" cy="228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95400" y="1981200"/>
            <a:ext cx="6477000" cy="4037013"/>
            <a:chOff x="768" y="1296"/>
            <a:chExt cx="4080" cy="2543"/>
          </a:xfrm>
        </p:grpSpPr>
        <p:sp>
          <p:nvSpPr>
            <p:cNvPr id="7227" name="AutoShape 4"/>
            <p:cNvSpPr>
              <a:spLocks noChangeAspect="1" noChangeArrowheads="1" noTextEdit="1"/>
            </p:cNvSpPr>
            <p:nvPr/>
          </p:nvSpPr>
          <p:spPr bwMode="auto">
            <a:xfrm>
              <a:off x="768" y="1296"/>
              <a:ext cx="4080" cy="2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8" name="Freeform 5"/>
            <p:cNvSpPr>
              <a:spLocks/>
            </p:cNvSpPr>
            <p:nvPr/>
          </p:nvSpPr>
          <p:spPr bwMode="auto">
            <a:xfrm>
              <a:off x="982" y="1343"/>
              <a:ext cx="515" cy="365"/>
            </a:xfrm>
            <a:custGeom>
              <a:avLst/>
              <a:gdLst>
                <a:gd name="T0" fmla="*/ 18 w 515"/>
                <a:gd name="T1" fmla="*/ 79 h 365"/>
                <a:gd name="T2" fmla="*/ 12 w 515"/>
                <a:gd name="T3" fmla="*/ 180 h 365"/>
                <a:gd name="T4" fmla="*/ 24 w 515"/>
                <a:gd name="T5" fmla="*/ 180 h 365"/>
                <a:gd name="T6" fmla="*/ 17 w 515"/>
                <a:gd name="T7" fmla="*/ 202 h 365"/>
                <a:gd name="T8" fmla="*/ 8 w 515"/>
                <a:gd name="T9" fmla="*/ 188 h 365"/>
                <a:gd name="T10" fmla="*/ 0 w 515"/>
                <a:gd name="T11" fmla="*/ 215 h 365"/>
                <a:gd name="T12" fmla="*/ 36 w 515"/>
                <a:gd name="T13" fmla="*/ 235 h 365"/>
                <a:gd name="T14" fmla="*/ 37 w 515"/>
                <a:gd name="T15" fmla="*/ 245 h 365"/>
                <a:gd name="T16" fmla="*/ 47 w 515"/>
                <a:gd name="T17" fmla="*/ 246 h 365"/>
                <a:gd name="T18" fmla="*/ 94 w 515"/>
                <a:gd name="T19" fmla="*/ 320 h 365"/>
                <a:gd name="T20" fmla="*/ 146 w 515"/>
                <a:gd name="T21" fmla="*/ 317 h 365"/>
                <a:gd name="T22" fmla="*/ 185 w 515"/>
                <a:gd name="T23" fmla="*/ 335 h 365"/>
                <a:gd name="T24" fmla="*/ 204 w 515"/>
                <a:gd name="T25" fmla="*/ 332 h 365"/>
                <a:gd name="T26" fmla="*/ 322 w 515"/>
                <a:gd name="T27" fmla="*/ 335 h 365"/>
                <a:gd name="T28" fmla="*/ 456 w 515"/>
                <a:gd name="T29" fmla="*/ 365 h 365"/>
                <a:gd name="T30" fmla="*/ 459 w 515"/>
                <a:gd name="T31" fmla="*/ 325 h 365"/>
                <a:gd name="T32" fmla="*/ 515 w 515"/>
                <a:gd name="T33" fmla="*/ 90 h 365"/>
                <a:gd name="T34" fmla="*/ 158 w 515"/>
                <a:gd name="T35" fmla="*/ 0 h 365"/>
                <a:gd name="T36" fmla="*/ 161 w 515"/>
                <a:gd name="T37" fmla="*/ 69 h 365"/>
                <a:gd name="T38" fmla="*/ 143 w 515"/>
                <a:gd name="T39" fmla="*/ 125 h 365"/>
                <a:gd name="T40" fmla="*/ 141 w 515"/>
                <a:gd name="T41" fmla="*/ 155 h 365"/>
                <a:gd name="T42" fmla="*/ 103 w 515"/>
                <a:gd name="T43" fmla="*/ 164 h 365"/>
                <a:gd name="T44" fmla="*/ 100 w 515"/>
                <a:gd name="T45" fmla="*/ 150 h 365"/>
                <a:gd name="T46" fmla="*/ 131 w 515"/>
                <a:gd name="T47" fmla="*/ 132 h 365"/>
                <a:gd name="T48" fmla="*/ 129 w 515"/>
                <a:gd name="T49" fmla="*/ 116 h 365"/>
                <a:gd name="T50" fmla="*/ 100 w 515"/>
                <a:gd name="T51" fmla="*/ 120 h 365"/>
                <a:gd name="T52" fmla="*/ 122 w 515"/>
                <a:gd name="T53" fmla="*/ 102 h 365"/>
                <a:gd name="T54" fmla="*/ 137 w 515"/>
                <a:gd name="T55" fmla="*/ 90 h 365"/>
                <a:gd name="T56" fmla="*/ 21 w 515"/>
                <a:gd name="T57" fmla="*/ 17 h 365"/>
                <a:gd name="T58" fmla="*/ 12 w 515"/>
                <a:gd name="T59" fmla="*/ 38 h 365"/>
                <a:gd name="T60" fmla="*/ 18 w 515"/>
                <a:gd name="T61" fmla="*/ 79 h 365"/>
                <a:gd name="T62" fmla="*/ 18 w 515"/>
                <a:gd name="T63" fmla="*/ 79 h 36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15"/>
                <a:gd name="T97" fmla="*/ 0 h 365"/>
                <a:gd name="T98" fmla="*/ 515 w 515"/>
                <a:gd name="T99" fmla="*/ 365 h 36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15" h="365">
                  <a:moveTo>
                    <a:pt x="18" y="79"/>
                  </a:moveTo>
                  <a:lnTo>
                    <a:pt x="12" y="180"/>
                  </a:lnTo>
                  <a:lnTo>
                    <a:pt x="24" y="180"/>
                  </a:lnTo>
                  <a:lnTo>
                    <a:pt x="17" y="202"/>
                  </a:lnTo>
                  <a:lnTo>
                    <a:pt x="8" y="188"/>
                  </a:lnTo>
                  <a:lnTo>
                    <a:pt x="0" y="215"/>
                  </a:lnTo>
                  <a:lnTo>
                    <a:pt x="36" y="235"/>
                  </a:lnTo>
                  <a:lnTo>
                    <a:pt x="37" y="245"/>
                  </a:lnTo>
                  <a:lnTo>
                    <a:pt x="47" y="246"/>
                  </a:lnTo>
                  <a:lnTo>
                    <a:pt x="94" y="320"/>
                  </a:lnTo>
                  <a:lnTo>
                    <a:pt x="146" y="317"/>
                  </a:lnTo>
                  <a:lnTo>
                    <a:pt x="185" y="335"/>
                  </a:lnTo>
                  <a:lnTo>
                    <a:pt x="204" y="332"/>
                  </a:lnTo>
                  <a:lnTo>
                    <a:pt x="322" y="335"/>
                  </a:lnTo>
                  <a:lnTo>
                    <a:pt x="456" y="365"/>
                  </a:lnTo>
                  <a:lnTo>
                    <a:pt x="459" y="325"/>
                  </a:lnTo>
                  <a:lnTo>
                    <a:pt x="515" y="90"/>
                  </a:lnTo>
                  <a:lnTo>
                    <a:pt x="158" y="0"/>
                  </a:lnTo>
                  <a:lnTo>
                    <a:pt x="161" y="69"/>
                  </a:lnTo>
                  <a:lnTo>
                    <a:pt x="143" y="125"/>
                  </a:lnTo>
                  <a:lnTo>
                    <a:pt x="141" y="155"/>
                  </a:lnTo>
                  <a:lnTo>
                    <a:pt x="103" y="164"/>
                  </a:lnTo>
                  <a:lnTo>
                    <a:pt x="100" y="150"/>
                  </a:lnTo>
                  <a:lnTo>
                    <a:pt x="131" y="132"/>
                  </a:lnTo>
                  <a:lnTo>
                    <a:pt x="129" y="116"/>
                  </a:lnTo>
                  <a:lnTo>
                    <a:pt x="100" y="120"/>
                  </a:lnTo>
                  <a:lnTo>
                    <a:pt x="122" y="102"/>
                  </a:lnTo>
                  <a:lnTo>
                    <a:pt x="137" y="90"/>
                  </a:lnTo>
                  <a:lnTo>
                    <a:pt x="21" y="17"/>
                  </a:lnTo>
                  <a:lnTo>
                    <a:pt x="12" y="38"/>
                  </a:lnTo>
                  <a:lnTo>
                    <a:pt x="18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9" name="Freeform 6"/>
            <p:cNvSpPr>
              <a:spLocks/>
            </p:cNvSpPr>
            <p:nvPr/>
          </p:nvSpPr>
          <p:spPr bwMode="auto">
            <a:xfrm>
              <a:off x="1103" y="1365"/>
              <a:ext cx="24" cy="26"/>
            </a:xfrm>
            <a:custGeom>
              <a:avLst/>
              <a:gdLst>
                <a:gd name="T0" fmla="*/ 0 w 24"/>
                <a:gd name="T1" fmla="*/ 12 h 26"/>
                <a:gd name="T2" fmla="*/ 18 w 24"/>
                <a:gd name="T3" fmla="*/ 0 h 26"/>
                <a:gd name="T4" fmla="*/ 24 w 24"/>
                <a:gd name="T5" fmla="*/ 12 h 26"/>
                <a:gd name="T6" fmla="*/ 20 w 24"/>
                <a:gd name="T7" fmla="*/ 26 h 26"/>
                <a:gd name="T8" fmla="*/ 0 w 24"/>
                <a:gd name="T9" fmla="*/ 12 h 26"/>
                <a:gd name="T10" fmla="*/ 0 w 24"/>
                <a:gd name="T11" fmla="*/ 12 h 26"/>
                <a:gd name="T12" fmla="*/ 0 w 24"/>
                <a:gd name="T13" fmla="*/ 12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6"/>
                <a:gd name="T23" fmla="*/ 24 w 2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6">
                  <a:moveTo>
                    <a:pt x="0" y="12"/>
                  </a:moveTo>
                  <a:lnTo>
                    <a:pt x="18" y="0"/>
                  </a:lnTo>
                  <a:lnTo>
                    <a:pt x="24" y="12"/>
                  </a:lnTo>
                  <a:lnTo>
                    <a:pt x="20" y="2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0" name="Freeform 7"/>
            <p:cNvSpPr>
              <a:spLocks/>
            </p:cNvSpPr>
            <p:nvPr/>
          </p:nvSpPr>
          <p:spPr bwMode="auto">
            <a:xfrm>
              <a:off x="1459" y="2119"/>
              <a:ext cx="436" cy="532"/>
            </a:xfrm>
            <a:custGeom>
              <a:avLst/>
              <a:gdLst>
                <a:gd name="T0" fmla="*/ 94 w 436"/>
                <a:gd name="T1" fmla="*/ 0 h 532"/>
                <a:gd name="T2" fmla="*/ 306 w 436"/>
                <a:gd name="T3" fmla="*/ 39 h 532"/>
                <a:gd name="T4" fmla="*/ 290 w 436"/>
                <a:gd name="T5" fmla="*/ 132 h 532"/>
                <a:gd name="T6" fmla="*/ 436 w 436"/>
                <a:gd name="T7" fmla="*/ 155 h 532"/>
                <a:gd name="T8" fmla="*/ 380 w 436"/>
                <a:gd name="T9" fmla="*/ 532 h 532"/>
                <a:gd name="T10" fmla="*/ 0 w 436"/>
                <a:gd name="T11" fmla="*/ 469 h 532"/>
                <a:gd name="T12" fmla="*/ 94 w 436"/>
                <a:gd name="T13" fmla="*/ 0 h 532"/>
                <a:gd name="T14" fmla="*/ 94 w 436"/>
                <a:gd name="T15" fmla="*/ 0 h 5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6"/>
                <a:gd name="T25" fmla="*/ 0 h 532"/>
                <a:gd name="T26" fmla="*/ 436 w 436"/>
                <a:gd name="T27" fmla="*/ 532 h 5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6" h="532">
                  <a:moveTo>
                    <a:pt x="94" y="0"/>
                  </a:moveTo>
                  <a:lnTo>
                    <a:pt x="306" y="39"/>
                  </a:lnTo>
                  <a:lnTo>
                    <a:pt x="290" y="132"/>
                  </a:lnTo>
                  <a:lnTo>
                    <a:pt x="436" y="155"/>
                  </a:lnTo>
                  <a:lnTo>
                    <a:pt x="380" y="532"/>
                  </a:lnTo>
                  <a:lnTo>
                    <a:pt x="0" y="46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1" name="Freeform 8"/>
            <p:cNvSpPr>
              <a:spLocks/>
            </p:cNvSpPr>
            <p:nvPr/>
          </p:nvSpPr>
          <p:spPr bwMode="auto">
            <a:xfrm>
              <a:off x="846" y="1566"/>
              <a:ext cx="615" cy="509"/>
            </a:xfrm>
            <a:custGeom>
              <a:avLst/>
              <a:gdLst>
                <a:gd name="T0" fmla="*/ 0 w 615"/>
                <a:gd name="T1" fmla="*/ 380 h 509"/>
                <a:gd name="T2" fmla="*/ 27 w 615"/>
                <a:gd name="T3" fmla="*/ 251 h 509"/>
                <a:gd name="T4" fmla="*/ 58 w 615"/>
                <a:gd name="T5" fmla="*/ 214 h 509"/>
                <a:gd name="T6" fmla="*/ 133 w 615"/>
                <a:gd name="T7" fmla="*/ 0 h 509"/>
                <a:gd name="T8" fmla="*/ 172 w 615"/>
                <a:gd name="T9" fmla="*/ 11 h 509"/>
                <a:gd name="T10" fmla="*/ 173 w 615"/>
                <a:gd name="T11" fmla="*/ 20 h 509"/>
                <a:gd name="T12" fmla="*/ 183 w 615"/>
                <a:gd name="T13" fmla="*/ 22 h 509"/>
                <a:gd name="T14" fmla="*/ 230 w 615"/>
                <a:gd name="T15" fmla="*/ 95 h 509"/>
                <a:gd name="T16" fmla="*/ 282 w 615"/>
                <a:gd name="T17" fmla="*/ 93 h 509"/>
                <a:gd name="T18" fmla="*/ 321 w 615"/>
                <a:gd name="T19" fmla="*/ 110 h 509"/>
                <a:gd name="T20" fmla="*/ 340 w 615"/>
                <a:gd name="T21" fmla="*/ 107 h 509"/>
                <a:gd name="T22" fmla="*/ 458 w 615"/>
                <a:gd name="T23" fmla="*/ 110 h 509"/>
                <a:gd name="T24" fmla="*/ 592 w 615"/>
                <a:gd name="T25" fmla="*/ 141 h 509"/>
                <a:gd name="T26" fmla="*/ 599 w 615"/>
                <a:gd name="T27" fmla="*/ 157 h 509"/>
                <a:gd name="T28" fmla="*/ 615 w 615"/>
                <a:gd name="T29" fmla="*/ 180 h 509"/>
                <a:gd name="T30" fmla="*/ 570 w 615"/>
                <a:gd name="T31" fmla="*/ 250 h 509"/>
                <a:gd name="T32" fmla="*/ 540 w 615"/>
                <a:gd name="T33" fmla="*/ 275 h 509"/>
                <a:gd name="T34" fmla="*/ 536 w 615"/>
                <a:gd name="T35" fmla="*/ 294 h 509"/>
                <a:gd name="T36" fmla="*/ 553 w 615"/>
                <a:gd name="T37" fmla="*/ 313 h 509"/>
                <a:gd name="T38" fmla="*/ 535 w 615"/>
                <a:gd name="T39" fmla="*/ 356 h 509"/>
                <a:gd name="T40" fmla="*/ 497 w 615"/>
                <a:gd name="T41" fmla="*/ 509 h 509"/>
                <a:gd name="T42" fmla="*/ 289 w 615"/>
                <a:gd name="T43" fmla="*/ 459 h 509"/>
                <a:gd name="T44" fmla="*/ 0 w 615"/>
                <a:gd name="T45" fmla="*/ 380 h 509"/>
                <a:gd name="T46" fmla="*/ 0 w 615"/>
                <a:gd name="T47" fmla="*/ 380 h 50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15"/>
                <a:gd name="T73" fmla="*/ 0 h 509"/>
                <a:gd name="T74" fmla="*/ 615 w 615"/>
                <a:gd name="T75" fmla="*/ 509 h 50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15" h="509">
                  <a:moveTo>
                    <a:pt x="0" y="380"/>
                  </a:moveTo>
                  <a:lnTo>
                    <a:pt x="27" y="251"/>
                  </a:lnTo>
                  <a:lnTo>
                    <a:pt x="58" y="214"/>
                  </a:lnTo>
                  <a:lnTo>
                    <a:pt x="133" y="0"/>
                  </a:lnTo>
                  <a:lnTo>
                    <a:pt x="172" y="11"/>
                  </a:lnTo>
                  <a:lnTo>
                    <a:pt x="173" y="20"/>
                  </a:lnTo>
                  <a:lnTo>
                    <a:pt x="183" y="22"/>
                  </a:lnTo>
                  <a:lnTo>
                    <a:pt x="230" y="95"/>
                  </a:lnTo>
                  <a:lnTo>
                    <a:pt x="282" y="93"/>
                  </a:lnTo>
                  <a:lnTo>
                    <a:pt x="321" y="110"/>
                  </a:lnTo>
                  <a:lnTo>
                    <a:pt x="340" y="107"/>
                  </a:lnTo>
                  <a:lnTo>
                    <a:pt x="458" y="110"/>
                  </a:lnTo>
                  <a:lnTo>
                    <a:pt x="592" y="141"/>
                  </a:lnTo>
                  <a:lnTo>
                    <a:pt x="599" y="157"/>
                  </a:lnTo>
                  <a:lnTo>
                    <a:pt x="615" y="180"/>
                  </a:lnTo>
                  <a:lnTo>
                    <a:pt x="570" y="250"/>
                  </a:lnTo>
                  <a:lnTo>
                    <a:pt x="540" y="275"/>
                  </a:lnTo>
                  <a:lnTo>
                    <a:pt x="536" y="294"/>
                  </a:lnTo>
                  <a:lnTo>
                    <a:pt x="553" y="313"/>
                  </a:lnTo>
                  <a:lnTo>
                    <a:pt x="535" y="356"/>
                  </a:lnTo>
                  <a:lnTo>
                    <a:pt x="497" y="509"/>
                  </a:lnTo>
                  <a:lnTo>
                    <a:pt x="289" y="459"/>
                  </a:lnTo>
                  <a:lnTo>
                    <a:pt x="0" y="3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2" name="Freeform 9"/>
            <p:cNvSpPr>
              <a:spLocks/>
            </p:cNvSpPr>
            <p:nvPr/>
          </p:nvSpPr>
          <p:spPr bwMode="auto">
            <a:xfrm>
              <a:off x="787" y="1946"/>
              <a:ext cx="612" cy="1020"/>
            </a:xfrm>
            <a:custGeom>
              <a:avLst/>
              <a:gdLst>
                <a:gd name="T0" fmla="*/ 21 w 612"/>
                <a:gd name="T1" fmla="*/ 207 h 1020"/>
                <a:gd name="T2" fmla="*/ 4 w 612"/>
                <a:gd name="T3" fmla="*/ 286 h 1020"/>
                <a:gd name="T4" fmla="*/ 63 w 612"/>
                <a:gd name="T5" fmla="*/ 414 h 1020"/>
                <a:gd name="T6" fmla="*/ 74 w 612"/>
                <a:gd name="T7" fmla="*/ 406 h 1020"/>
                <a:gd name="T8" fmla="*/ 91 w 612"/>
                <a:gd name="T9" fmla="*/ 460 h 1020"/>
                <a:gd name="T10" fmla="*/ 63 w 612"/>
                <a:gd name="T11" fmla="*/ 422 h 1020"/>
                <a:gd name="T12" fmla="*/ 56 w 612"/>
                <a:gd name="T13" fmla="*/ 481 h 1020"/>
                <a:gd name="T14" fmla="*/ 88 w 612"/>
                <a:gd name="T15" fmla="*/ 517 h 1020"/>
                <a:gd name="T16" fmla="*/ 67 w 612"/>
                <a:gd name="T17" fmla="*/ 567 h 1020"/>
                <a:gd name="T18" fmla="*/ 131 w 612"/>
                <a:gd name="T19" fmla="*/ 703 h 1020"/>
                <a:gd name="T20" fmla="*/ 117 w 612"/>
                <a:gd name="T21" fmla="*/ 752 h 1020"/>
                <a:gd name="T22" fmla="*/ 201 w 612"/>
                <a:gd name="T23" fmla="*/ 791 h 1020"/>
                <a:gd name="T24" fmla="*/ 232 w 612"/>
                <a:gd name="T25" fmla="*/ 832 h 1020"/>
                <a:gd name="T26" fmla="*/ 267 w 612"/>
                <a:gd name="T27" fmla="*/ 845 h 1020"/>
                <a:gd name="T28" fmla="*/ 268 w 612"/>
                <a:gd name="T29" fmla="*/ 869 h 1020"/>
                <a:gd name="T30" fmla="*/ 291 w 612"/>
                <a:gd name="T31" fmla="*/ 875 h 1020"/>
                <a:gd name="T32" fmla="*/ 341 w 612"/>
                <a:gd name="T33" fmla="*/ 953 h 1020"/>
                <a:gd name="T34" fmla="*/ 341 w 612"/>
                <a:gd name="T35" fmla="*/ 1008 h 1020"/>
                <a:gd name="T36" fmla="*/ 559 w 612"/>
                <a:gd name="T37" fmla="*/ 1020 h 1020"/>
                <a:gd name="T38" fmla="*/ 545 w 612"/>
                <a:gd name="T39" fmla="*/ 997 h 1020"/>
                <a:gd name="T40" fmla="*/ 552 w 612"/>
                <a:gd name="T41" fmla="*/ 965 h 1020"/>
                <a:gd name="T42" fmla="*/ 587 w 612"/>
                <a:gd name="T43" fmla="*/ 908 h 1020"/>
                <a:gd name="T44" fmla="*/ 612 w 612"/>
                <a:gd name="T45" fmla="*/ 894 h 1020"/>
                <a:gd name="T46" fmla="*/ 598 w 612"/>
                <a:gd name="T47" fmla="*/ 873 h 1020"/>
                <a:gd name="T48" fmla="*/ 587 w 612"/>
                <a:gd name="T49" fmla="*/ 818 h 1020"/>
                <a:gd name="T50" fmla="*/ 275 w 612"/>
                <a:gd name="T51" fmla="*/ 351 h 1020"/>
                <a:gd name="T52" fmla="*/ 348 w 612"/>
                <a:gd name="T53" fmla="*/ 79 h 1020"/>
                <a:gd name="T54" fmla="*/ 59 w 612"/>
                <a:gd name="T55" fmla="*/ 0 h 1020"/>
                <a:gd name="T56" fmla="*/ 51 w 612"/>
                <a:gd name="T57" fmla="*/ 16 h 1020"/>
                <a:gd name="T58" fmla="*/ 0 w 612"/>
                <a:gd name="T59" fmla="*/ 136 h 1020"/>
                <a:gd name="T60" fmla="*/ 21 w 612"/>
                <a:gd name="T61" fmla="*/ 207 h 1020"/>
                <a:gd name="T62" fmla="*/ 21 w 612"/>
                <a:gd name="T63" fmla="*/ 207 h 10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12"/>
                <a:gd name="T97" fmla="*/ 0 h 1020"/>
                <a:gd name="T98" fmla="*/ 612 w 612"/>
                <a:gd name="T99" fmla="*/ 1020 h 10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12" h="1020">
                  <a:moveTo>
                    <a:pt x="21" y="207"/>
                  </a:moveTo>
                  <a:lnTo>
                    <a:pt x="4" y="286"/>
                  </a:lnTo>
                  <a:lnTo>
                    <a:pt x="63" y="414"/>
                  </a:lnTo>
                  <a:lnTo>
                    <a:pt x="74" y="406"/>
                  </a:lnTo>
                  <a:lnTo>
                    <a:pt x="91" y="460"/>
                  </a:lnTo>
                  <a:lnTo>
                    <a:pt x="63" y="422"/>
                  </a:lnTo>
                  <a:lnTo>
                    <a:pt x="56" y="481"/>
                  </a:lnTo>
                  <a:lnTo>
                    <a:pt x="88" y="517"/>
                  </a:lnTo>
                  <a:lnTo>
                    <a:pt x="67" y="567"/>
                  </a:lnTo>
                  <a:lnTo>
                    <a:pt x="131" y="703"/>
                  </a:lnTo>
                  <a:lnTo>
                    <a:pt x="117" y="752"/>
                  </a:lnTo>
                  <a:lnTo>
                    <a:pt x="201" y="791"/>
                  </a:lnTo>
                  <a:lnTo>
                    <a:pt x="232" y="832"/>
                  </a:lnTo>
                  <a:lnTo>
                    <a:pt x="267" y="845"/>
                  </a:lnTo>
                  <a:lnTo>
                    <a:pt x="268" y="869"/>
                  </a:lnTo>
                  <a:lnTo>
                    <a:pt x="291" y="875"/>
                  </a:lnTo>
                  <a:lnTo>
                    <a:pt x="341" y="953"/>
                  </a:lnTo>
                  <a:lnTo>
                    <a:pt x="341" y="1008"/>
                  </a:lnTo>
                  <a:lnTo>
                    <a:pt x="559" y="1020"/>
                  </a:lnTo>
                  <a:lnTo>
                    <a:pt x="545" y="997"/>
                  </a:lnTo>
                  <a:lnTo>
                    <a:pt x="552" y="965"/>
                  </a:lnTo>
                  <a:lnTo>
                    <a:pt x="587" y="908"/>
                  </a:lnTo>
                  <a:lnTo>
                    <a:pt x="612" y="894"/>
                  </a:lnTo>
                  <a:lnTo>
                    <a:pt x="598" y="873"/>
                  </a:lnTo>
                  <a:lnTo>
                    <a:pt x="587" y="818"/>
                  </a:lnTo>
                  <a:lnTo>
                    <a:pt x="275" y="351"/>
                  </a:lnTo>
                  <a:lnTo>
                    <a:pt x="348" y="79"/>
                  </a:lnTo>
                  <a:lnTo>
                    <a:pt x="59" y="0"/>
                  </a:lnTo>
                  <a:lnTo>
                    <a:pt x="51" y="16"/>
                  </a:lnTo>
                  <a:lnTo>
                    <a:pt x="0" y="136"/>
                  </a:lnTo>
                  <a:lnTo>
                    <a:pt x="21" y="2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3" name="Freeform 10"/>
            <p:cNvSpPr>
              <a:spLocks/>
            </p:cNvSpPr>
            <p:nvPr/>
          </p:nvSpPr>
          <p:spPr bwMode="auto">
            <a:xfrm>
              <a:off x="1062" y="2025"/>
              <a:ext cx="491" cy="739"/>
            </a:xfrm>
            <a:custGeom>
              <a:avLst/>
              <a:gdLst>
                <a:gd name="T0" fmla="*/ 0 w 491"/>
                <a:gd name="T1" fmla="*/ 272 h 739"/>
                <a:gd name="T2" fmla="*/ 312 w 491"/>
                <a:gd name="T3" fmla="*/ 739 h 739"/>
                <a:gd name="T4" fmla="*/ 324 w 491"/>
                <a:gd name="T5" fmla="*/ 640 h 739"/>
                <a:gd name="T6" fmla="*/ 341 w 491"/>
                <a:gd name="T7" fmla="*/ 635 h 739"/>
                <a:gd name="T8" fmla="*/ 371 w 491"/>
                <a:gd name="T9" fmla="*/ 652 h 739"/>
                <a:gd name="T10" fmla="*/ 397 w 491"/>
                <a:gd name="T11" fmla="*/ 563 h 739"/>
                <a:gd name="T12" fmla="*/ 491 w 491"/>
                <a:gd name="T13" fmla="*/ 94 h 739"/>
                <a:gd name="T14" fmla="*/ 281 w 491"/>
                <a:gd name="T15" fmla="*/ 50 h 739"/>
                <a:gd name="T16" fmla="*/ 73 w 491"/>
                <a:gd name="T17" fmla="*/ 0 h 739"/>
                <a:gd name="T18" fmla="*/ 0 w 491"/>
                <a:gd name="T19" fmla="*/ 272 h 739"/>
                <a:gd name="T20" fmla="*/ 0 w 491"/>
                <a:gd name="T21" fmla="*/ 272 h 7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1"/>
                <a:gd name="T34" fmla="*/ 0 h 739"/>
                <a:gd name="T35" fmla="*/ 491 w 491"/>
                <a:gd name="T36" fmla="*/ 739 h 73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1" h="739">
                  <a:moveTo>
                    <a:pt x="0" y="272"/>
                  </a:moveTo>
                  <a:lnTo>
                    <a:pt x="312" y="739"/>
                  </a:lnTo>
                  <a:lnTo>
                    <a:pt x="324" y="640"/>
                  </a:lnTo>
                  <a:lnTo>
                    <a:pt x="341" y="635"/>
                  </a:lnTo>
                  <a:lnTo>
                    <a:pt x="371" y="652"/>
                  </a:lnTo>
                  <a:lnTo>
                    <a:pt x="397" y="563"/>
                  </a:lnTo>
                  <a:lnTo>
                    <a:pt x="491" y="94"/>
                  </a:lnTo>
                  <a:lnTo>
                    <a:pt x="281" y="50"/>
                  </a:lnTo>
                  <a:lnTo>
                    <a:pt x="73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4" name="Freeform 11"/>
            <p:cNvSpPr>
              <a:spLocks/>
            </p:cNvSpPr>
            <p:nvPr/>
          </p:nvSpPr>
          <p:spPr bwMode="auto">
            <a:xfrm>
              <a:off x="1343" y="1433"/>
              <a:ext cx="462" cy="724"/>
            </a:xfrm>
            <a:custGeom>
              <a:avLst/>
              <a:gdLst>
                <a:gd name="T0" fmla="*/ 0 w 462"/>
                <a:gd name="T1" fmla="*/ 642 h 724"/>
                <a:gd name="T2" fmla="*/ 38 w 462"/>
                <a:gd name="T3" fmla="*/ 489 h 724"/>
                <a:gd name="T4" fmla="*/ 56 w 462"/>
                <a:gd name="T5" fmla="*/ 446 h 724"/>
                <a:gd name="T6" fmla="*/ 39 w 462"/>
                <a:gd name="T7" fmla="*/ 427 h 724"/>
                <a:gd name="T8" fmla="*/ 43 w 462"/>
                <a:gd name="T9" fmla="*/ 408 h 724"/>
                <a:gd name="T10" fmla="*/ 73 w 462"/>
                <a:gd name="T11" fmla="*/ 383 h 724"/>
                <a:gd name="T12" fmla="*/ 118 w 462"/>
                <a:gd name="T13" fmla="*/ 313 h 724"/>
                <a:gd name="T14" fmla="*/ 102 w 462"/>
                <a:gd name="T15" fmla="*/ 290 h 724"/>
                <a:gd name="T16" fmla="*/ 95 w 462"/>
                <a:gd name="T17" fmla="*/ 274 h 724"/>
                <a:gd name="T18" fmla="*/ 98 w 462"/>
                <a:gd name="T19" fmla="*/ 235 h 724"/>
                <a:gd name="T20" fmla="*/ 154 w 462"/>
                <a:gd name="T21" fmla="*/ 0 h 724"/>
                <a:gd name="T22" fmla="*/ 215 w 462"/>
                <a:gd name="T23" fmla="*/ 12 h 724"/>
                <a:gd name="T24" fmla="*/ 195 w 462"/>
                <a:gd name="T25" fmla="*/ 105 h 724"/>
                <a:gd name="T26" fmla="*/ 208 w 462"/>
                <a:gd name="T27" fmla="*/ 137 h 724"/>
                <a:gd name="T28" fmla="*/ 210 w 462"/>
                <a:gd name="T29" fmla="*/ 157 h 724"/>
                <a:gd name="T30" fmla="*/ 203 w 462"/>
                <a:gd name="T31" fmla="*/ 161 h 724"/>
                <a:gd name="T32" fmla="*/ 226 w 462"/>
                <a:gd name="T33" fmla="*/ 183 h 724"/>
                <a:gd name="T34" fmla="*/ 250 w 462"/>
                <a:gd name="T35" fmla="*/ 242 h 724"/>
                <a:gd name="T36" fmla="*/ 258 w 462"/>
                <a:gd name="T37" fmla="*/ 294 h 724"/>
                <a:gd name="T38" fmla="*/ 262 w 462"/>
                <a:gd name="T39" fmla="*/ 322 h 724"/>
                <a:gd name="T40" fmla="*/ 244 w 462"/>
                <a:gd name="T41" fmla="*/ 349 h 724"/>
                <a:gd name="T42" fmla="*/ 257 w 462"/>
                <a:gd name="T43" fmla="*/ 361 h 724"/>
                <a:gd name="T44" fmla="*/ 289 w 462"/>
                <a:gd name="T45" fmla="*/ 344 h 724"/>
                <a:gd name="T46" fmla="*/ 310 w 462"/>
                <a:gd name="T47" fmla="*/ 437 h 724"/>
                <a:gd name="T48" fmla="*/ 325 w 462"/>
                <a:gd name="T49" fmla="*/ 441 h 724"/>
                <a:gd name="T50" fmla="*/ 328 w 462"/>
                <a:gd name="T51" fmla="*/ 468 h 724"/>
                <a:gd name="T52" fmla="*/ 369 w 462"/>
                <a:gd name="T53" fmla="*/ 478 h 724"/>
                <a:gd name="T54" fmla="*/ 434 w 462"/>
                <a:gd name="T55" fmla="*/ 480 h 724"/>
                <a:gd name="T56" fmla="*/ 462 w 462"/>
                <a:gd name="T57" fmla="*/ 492 h 724"/>
                <a:gd name="T58" fmla="*/ 422 w 462"/>
                <a:gd name="T59" fmla="*/ 724 h 724"/>
                <a:gd name="T60" fmla="*/ 210 w 462"/>
                <a:gd name="T61" fmla="*/ 686 h 724"/>
                <a:gd name="T62" fmla="*/ 0 w 462"/>
                <a:gd name="T63" fmla="*/ 642 h 724"/>
                <a:gd name="T64" fmla="*/ 0 w 462"/>
                <a:gd name="T65" fmla="*/ 642 h 7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2"/>
                <a:gd name="T100" fmla="*/ 0 h 724"/>
                <a:gd name="T101" fmla="*/ 462 w 462"/>
                <a:gd name="T102" fmla="*/ 724 h 7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2" h="724">
                  <a:moveTo>
                    <a:pt x="0" y="642"/>
                  </a:moveTo>
                  <a:lnTo>
                    <a:pt x="38" y="489"/>
                  </a:lnTo>
                  <a:lnTo>
                    <a:pt x="56" y="446"/>
                  </a:lnTo>
                  <a:lnTo>
                    <a:pt x="39" y="427"/>
                  </a:lnTo>
                  <a:lnTo>
                    <a:pt x="43" y="408"/>
                  </a:lnTo>
                  <a:lnTo>
                    <a:pt x="73" y="383"/>
                  </a:lnTo>
                  <a:lnTo>
                    <a:pt x="118" y="313"/>
                  </a:lnTo>
                  <a:lnTo>
                    <a:pt x="102" y="290"/>
                  </a:lnTo>
                  <a:lnTo>
                    <a:pt x="95" y="274"/>
                  </a:lnTo>
                  <a:lnTo>
                    <a:pt x="98" y="235"/>
                  </a:lnTo>
                  <a:lnTo>
                    <a:pt x="154" y="0"/>
                  </a:lnTo>
                  <a:lnTo>
                    <a:pt x="215" y="12"/>
                  </a:lnTo>
                  <a:lnTo>
                    <a:pt x="195" y="105"/>
                  </a:lnTo>
                  <a:lnTo>
                    <a:pt x="208" y="137"/>
                  </a:lnTo>
                  <a:lnTo>
                    <a:pt x="210" y="157"/>
                  </a:lnTo>
                  <a:lnTo>
                    <a:pt x="203" y="161"/>
                  </a:lnTo>
                  <a:lnTo>
                    <a:pt x="226" y="183"/>
                  </a:lnTo>
                  <a:lnTo>
                    <a:pt x="250" y="242"/>
                  </a:lnTo>
                  <a:lnTo>
                    <a:pt x="258" y="294"/>
                  </a:lnTo>
                  <a:lnTo>
                    <a:pt x="262" y="322"/>
                  </a:lnTo>
                  <a:lnTo>
                    <a:pt x="244" y="349"/>
                  </a:lnTo>
                  <a:lnTo>
                    <a:pt x="257" y="361"/>
                  </a:lnTo>
                  <a:lnTo>
                    <a:pt x="289" y="344"/>
                  </a:lnTo>
                  <a:lnTo>
                    <a:pt x="310" y="437"/>
                  </a:lnTo>
                  <a:lnTo>
                    <a:pt x="325" y="441"/>
                  </a:lnTo>
                  <a:lnTo>
                    <a:pt x="328" y="468"/>
                  </a:lnTo>
                  <a:lnTo>
                    <a:pt x="369" y="478"/>
                  </a:lnTo>
                  <a:lnTo>
                    <a:pt x="434" y="480"/>
                  </a:lnTo>
                  <a:lnTo>
                    <a:pt x="462" y="492"/>
                  </a:lnTo>
                  <a:lnTo>
                    <a:pt x="422" y="724"/>
                  </a:lnTo>
                  <a:lnTo>
                    <a:pt x="210" y="686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Freeform 12"/>
            <p:cNvSpPr>
              <a:spLocks/>
            </p:cNvSpPr>
            <p:nvPr/>
          </p:nvSpPr>
          <p:spPr bwMode="auto">
            <a:xfrm>
              <a:off x="1538" y="1445"/>
              <a:ext cx="790" cy="490"/>
            </a:xfrm>
            <a:custGeom>
              <a:avLst/>
              <a:gdLst>
                <a:gd name="T0" fmla="*/ 13 w 790"/>
                <a:gd name="T1" fmla="*/ 125 h 490"/>
                <a:gd name="T2" fmla="*/ 15 w 790"/>
                <a:gd name="T3" fmla="*/ 145 h 490"/>
                <a:gd name="T4" fmla="*/ 8 w 790"/>
                <a:gd name="T5" fmla="*/ 149 h 490"/>
                <a:gd name="T6" fmla="*/ 31 w 790"/>
                <a:gd name="T7" fmla="*/ 171 h 490"/>
                <a:gd name="T8" fmla="*/ 55 w 790"/>
                <a:gd name="T9" fmla="*/ 230 h 490"/>
                <a:gd name="T10" fmla="*/ 63 w 790"/>
                <a:gd name="T11" fmla="*/ 282 h 490"/>
                <a:gd name="T12" fmla="*/ 67 w 790"/>
                <a:gd name="T13" fmla="*/ 310 h 490"/>
                <a:gd name="T14" fmla="*/ 49 w 790"/>
                <a:gd name="T15" fmla="*/ 337 h 490"/>
                <a:gd name="T16" fmla="*/ 62 w 790"/>
                <a:gd name="T17" fmla="*/ 349 h 490"/>
                <a:gd name="T18" fmla="*/ 94 w 790"/>
                <a:gd name="T19" fmla="*/ 332 h 490"/>
                <a:gd name="T20" fmla="*/ 115 w 790"/>
                <a:gd name="T21" fmla="*/ 425 h 490"/>
                <a:gd name="T22" fmla="*/ 130 w 790"/>
                <a:gd name="T23" fmla="*/ 429 h 490"/>
                <a:gd name="T24" fmla="*/ 133 w 790"/>
                <a:gd name="T25" fmla="*/ 456 h 490"/>
                <a:gd name="T26" fmla="*/ 144 w 790"/>
                <a:gd name="T27" fmla="*/ 469 h 490"/>
                <a:gd name="T28" fmla="*/ 174 w 790"/>
                <a:gd name="T29" fmla="*/ 466 h 490"/>
                <a:gd name="T30" fmla="*/ 239 w 790"/>
                <a:gd name="T31" fmla="*/ 468 h 490"/>
                <a:gd name="T32" fmla="*/ 267 w 790"/>
                <a:gd name="T33" fmla="*/ 480 h 490"/>
                <a:gd name="T34" fmla="*/ 275 w 790"/>
                <a:gd name="T35" fmla="*/ 431 h 490"/>
                <a:gd name="T36" fmla="*/ 490 w 790"/>
                <a:gd name="T37" fmla="*/ 464 h 490"/>
                <a:gd name="T38" fmla="*/ 753 w 790"/>
                <a:gd name="T39" fmla="*/ 490 h 490"/>
                <a:gd name="T40" fmla="*/ 763 w 790"/>
                <a:gd name="T41" fmla="*/ 402 h 490"/>
                <a:gd name="T42" fmla="*/ 790 w 790"/>
                <a:gd name="T43" fmla="*/ 116 h 490"/>
                <a:gd name="T44" fmla="*/ 439 w 790"/>
                <a:gd name="T45" fmla="*/ 75 h 490"/>
                <a:gd name="T46" fmla="*/ 266 w 790"/>
                <a:gd name="T47" fmla="*/ 47 h 490"/>
                <a:gd name="T48" fmla="*/ 20 w 790"/>
                <a:gd name="T49" fmla="*/ 0 h 490"/>
                <a:gd name="T50" fmla="*/ 0 w 790"/>
                <a:gd name="T51" fmla="*/ 93 h 490"/>
                <a:gd name="T52" fmla="*/ 13 w 790"/>
                <a:gd name="T53" fmla="*/ 125 h 490"/>
                <a:gd name="T54" fmla="*/ 13 w 790"/>
                <a:gd name="T55" fmla="*/ 125 h 49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90"/>
                <a:gd name="T85" fmla="*/ 0 h 490"/>
                <a:gd name="T86" fmla="*/ 790 w 790"/>
                <a:gd name="T87" fmla="*/ 490 h 49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90" h="490">
                  <a:moveTo>
                    <a:pt x="13" y="125"/>
                  </a:moveTo>
                  <a:lnTo>
                    <a:pt x="15" y="145"/>
                  </a:lnTo>
                  <a:lnTo>
                    <a:pt x="8" y="149"/>
                  </a:lnTo>
                  <a:lnTo>
                    <a:pt x="31" y="171"/>
                  </a:lnTo>
                  <a:lnTo>
                    <a:pt x="55" y="230"/>
                  </a:lnTo>
                  <a:lnTo>
                    <a:pt x="63" y="282"/>
                  </a:lnTo>
                  <a:lnTo>
                    <a:pt x="67" y="310"/>
                  </a:lnTo>
                  <a:lnTo>
                    <a:pt x="49" y="337"/>
                  </a:lnTo>
                  <a:lnTo>
                    <a:pt x="62" y="349"/>
                  </a:lnTo>
                  <a:lnTo>
                    <a:pt x="94" y="332"/>
                  </a:lnTo>
                  <a:lnTo>
                    <a:pt x="115" y="425"/>
                  </a:lnTo>
                  <a:lnTo>
                    <a:pt x="130" y="429"/>
                  </a:lnTo>
                  <a:lnTo>
                    <a:pt x="133" y="456"/>
                  </a:lnTo>
                  <a:lnTo>
                    <a:pt x="144" y="469"/>
                  </a:lnTo>
                  <a:lnTo>
                    <a:pt x="174" y="466"/>
                  </a:lnTo>
                  <a:lnTo>
                    <a:pt x="239" y="468"/>
                  </a:lnTo>
                  <a:lnTo>
                    <a:pt x="267" y="480"/>
                  </a:lnTo>
                  <a:lnTo>
                    <a:pt x="275" y="431"/>
                  </a:lnTo>
                  <a:lnTo>
                    <a:pt x="490" y="464"/>
                  </a:lnTo>
                  <a:lnTo>
                    <a:pt x="753" y="490"/>
                  </a:lnTo>
                  <a:lnTo>
                    <a:pt x="763" y="402"/>
                  </a:lnTo>
                  <a:lnTo>
                    <a:pt x="790" y="116"/>
                  </a:lnTo>
                  <a:lnTo>
                    <a:pt x="439" y="75"/>
                  </a:lnTo>
                  <a:lnTo>
                    <a:pt x="266" y="47"/>
                  </a:lnTo>
                  <a:lnTo>
                    <a:pt x="20" y="0"/>
                  </a:lnTo>
                  <a:lnTo>
                    <a:pt x="0" y="93"/>
                  </a:lnTo>
                  <a:lnTo>
                    <a:pt x="13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6" name="Freeform 13"/>
            <p:cNvSpPr>
              <a:spLocks/>
            </p:cNvSpPr>
            <p:nvPr/>
          </p:nvSpPr>
          <p:spPr bwMode="auto">
            <a:xfrm>
              <a:off x="1312" y="2588"/>
              <a:ext cx="527" cy="594"/>
            </a:xfrm>
            <a:custGeom>
              <a:avLst/>
              <a:gdLst>
                <a:gd name="T0" fmla="*/ 34 w 527"/>
                <a:gd name="T1" fmla="*/ 378 h 594"/>
                <a:gd name="T2" fmla="*/ 20 w 527"/>
                <a:gd name="T3" fmla="*/ 355 h 594"/>
                <a:gd name="T4" fmla="*/ 27 w 527"/>
                <a:gd name="T5" fmla="*/ 323 h 594"/>
                <a:gd name="T6" fmla="*/ 62 w 527"/>
                <a:gd name="T7" fmla="*/ 266 h 594"/>
                <a:gd name="T8" fmla="*/ 87 w 527"/>
                <a:gd name="T9" fmla="*/ 252 h 594"/>
                <a:gd name="T10" fmla="*/ 73 w 527"/>
                <a:gd name="T11" fmla="*/ 231 h 594"/>
                <a:gd name="T12" fmla="*/ 62 w 527"/>
                <a:gd name="T13" fmla="*/ 176 h 594"/>
                <a:gd name="T14" fmla="*/ 74 w 527"/>
                <a:gd name="T15" fmla="*/ 77 h 594"/>
                <a:gd name="T16" fmla="*/ 91 w 527"/>
                <a:gd name="T17" fmla="*/ 72 h 594"/>
                <a:gd name="T18" fmla="*/ 121 w 527"/>
                <a:gd name="T19" fmla="*/ 89 h 594"/>
                <a:gd name="T20" fmla="*/ 147 w 527"/>
                <a:gd name="T21" fmla="*/ 0 h 594"/>
                <a:gd name="T22" fmla="*/ 527 w 527"/>
                <a:gd name="T23" fmla="*/ 63 h 594"/>
                <a:gd name="T24" fmla="*/ 447 w 527"/>
                <a:gd name="T25" fmla="*/ 594 h 594"/>
                <a:gd name="T26" fmla="*/ 331 w 527"/>
                <a:gd name="T27" fmla="*/ 578 h 594"/>
                <a:gd name="T28" fmla="*/ 258 w 527"/>
                <a:gd name="T29" fmla="*/ 558 h 594"/>
                <a:gd name="T30" fmla="*/ 109 w 527"/>
                <a:gd name="T31" fmla="*/ 499 h 594"/>
                <a:gd name="T32" fmla="*/ 0 w 527"/>
                <a:gd name="T33" fmla="*/ 407 h 594"/>
                <a:gd name="T34" fmla="*/ 34 w 527"/>
                <a:gd name="T35" fmla="*/ 378 h 594"/>
                <a:gd name="T36" fmla="*/ 34 w 527"/>
                <a:gd name="T37" fmla="*/ 378 h 5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27"/>
                <a:gd name="T58" fmla="*/ 0 h 594"/>
                <a:gd name="T59" fmla="*/ 527 w 527"/>
                <a:gd name="T60" fmla="*/ 594 h 59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27" h="594">
                  <a:moveTo>
                    <a:pt x="34" y="378"/>
                  </a:moveTo>
                  <a:lnTo>
                    <a:pt x="20" y="355"/>
                  </a:lnTo>
                  <a:lnTo>
                    <a:pt x="27" y="323"/>
                  </a:lnTo>
                  <a:lnTo>
                    <a:pt x="62" y="266"/>
                  </a:lnTo>
                  <a:lnTo>
                    <a:pt x="87" y="252"/>
                  </a:lnTo>
                  <a:lnTo>
                    <a:pt x="73" y="231"/>
                  </a:lnTo>
                  <a:lnTo>
                    <a:pt x="62" y="176"/>
                  </a:lnTo>
                  <a:lnTo>
                    <a:pt x="74" y="77"/>
                  </a:lnTo>
                  <a:lnTo>
                    <a:pt x="91" y="72"/>
                  </a:lnTo>
                  <a:lnTo>
                    <a:pt x="121" y="89"/>
                  </a:lnTo>
                  <a:lnTo>
                    <a:pt x="147" y="0"/>
                  </a:lnTo>
                  <a:lnTo>
                    <a:pt x="527" y="63"/>
                  </a:lnTo>
                  <a:lnTo>
                    <a:pt x="447" y="594"/>
                  </a:lnTo>
                  <a:lnTo>
                    <a:pt x="331" y="578"/>
                  </a:lnTo>
                  <a:lnTo>
                    <a:pt x="258" y="558"/>
                  </a:lnTo>
                  <a:lnTo>
                    <a:pt x="109" y="499"/>
                  </a:lnTo>
                  <a:lnTo>
                    <a:pt x="0" y="407"/>
                  </a:lnTo>
                  <a:lnTo>
                    <a:pt x="34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7" name="Freeform 14"/>
            <p:cNvSpPr>
              <a:spLocks/>
            </p:cNvSpPr>
            <p:nvPr/>
          </p:nvSpPr>
          <p:spPr bwMode="auto">
            <a:xfrm>
              <a:off x="1749" y="1876"/>
              <a:ext cx="542" cy="437"/>
            </a:xfrm>
            <a:custGeom>
              <a:avLst/>
              <a:gdLst>
                <a:gd name="T0" fmla="*/ 0 w 542"/>
                <a:gd name="T1" fmla="*/ 375 h 437"/>
                <a:gd name="T2" fmla="*/ 64 w 542"/>
                <a:gd name="T3" fmla="*/ 0 h 437"/>
                <a:gd name="T4" fmla="*/ 279 w 542"/>
                <a:gd name="T5" fmla="*/ 33 h 437"/>
                <a:gd name="T6" fmla="*/ 542 w 542"/>
                <a:gd name="T7" fmla="*/ 59 h 437"/>
                <a:gd name="T8" fmla="*/ 525 w 542"/>
                <a:gd name="T9" fmla="*/ 249 h 437"/>
                <a:gd name="T10" fmla="*/ 508 w 542"/>
                <a:gd name="T11" fmla="*/ 437 h 437"/>
                <a:gd name="T12" fmla="*/ 146 w 542"/>
                <a:gd name="T13" fmla="*/ 398 h 437"/>
                <a:gd name="T14" fmla="*/ 0 w 542"/>
                <a:gd name="T15" fmla="*/ 375 h 437"/>
                <a:gd name="T16" fmla="*/ 0 w 542"/>
                <a:gd name="T17" fmla="*/ 375 h 4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2"/>
                <a:gd name="T28" fmla="*/ 0 h 437"/>
                <a:gd name="T29" fmla="*/ 542 w 542"/>
                <a:gd name="T30" fmla="*/ 437 h 4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2" h="437">
                  <a:moveTo>
                    <a:pt x="0" y="375"/>
                  </a:moveTo>
                  <a:lnTo>
                    <a:pt x="64" y="0"/>
                  </a:lnTo>
                  <a:lnTo>
                    <a:pt x="279" y="33"/>
                  </a:lnTo>
                  <a:lnTo>
                    <a:pt x="542" y="59"/>
                  </a:lnTo>
                  <a:lnTo>
                    <a:pt x="525" y="249"/>
                  </a:lnTo>
                  <a:lnTo>
                    <a:pt x="508" y="437"/>
                  </a:lnTo>
                  <a:lnTo>
                    <a:pt x="146" y="398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8" name="Freeform 15"/>
            <p:cNvSpPr>
              <a:spLocks/>
            </p:cNvSpPr>
            <p:nvPr/>
          </p:nvSpPr>
          <p:spPr bwMode="auto">
            <a:xfrm>
              <a:off x="1839" y="2274"/>
              <a:ext cx="563" cy="433"/>
            </a:xfrm>
            <a:custGeom>
              <a:avLst/>
              <a:gdLst>
                <a:gd name="T0" fmla="*/ 56 w 563"/>
                <a:gd name="T1" fmla="*/ 0 h 433"/>
                <a:gd name="T2" fmla="*/ 418 w 563"/>
                <a:gd name="T3" fmla="*/ 39 h 433"/>
                <a:gd name="T4" fmla="*/ 563 w 563"/>
                <a:gd name="T5" fmla="*/ 52 h 433"/>
                <a:gd name="T6" fmla="*/ 556 w 563"/>
                <a:gd name="T7" fmla="*/ 145 h 433"/>
                <a:gd name="T8" fmla="*/ 537 w 563"/>
                <a:gd name="T9" fmla="*/ 433 h 433"/>
                <a:gd name="T10" fmla="*/ 463 w 563"/>
                <a:gd name="T11" fmla="*/ 427 h 433"/>
                <a:gd name="T12" fmla="*/ 232 w 563"/>
                <a:gd name="T13" fmla="*/ 407 h 433"/>
                <a:gd name="T14" fmla="*/ 0 w 563"/>
                <a:gd name="T15" fmla="*/ 377 h 433"/>
                <a:gd name="T16" fmla="*/ 56 w 563"/>
                <a:gd name="T17" fmla="*/ 0 h 433"/>
                <a:gd name="T18" fmla="*/ 56 w 563"/>
                <a:gd name="T19" fmla="*/ 0 h 4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3"/>
                <a:gd name="T31" fmla="*/ 0 h 433"/>
                <a:gd name="T32" fmla="*/ 563 w 563"/>
                <a:gd name="T33" fmla="*/ 433 h 4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3" h="433">
                  <a:moveTo>
                    <a:pt x="56" y="0"/>
                  </a:moveTo>
                  <a:lnTo>
                    <a:pt x="418" y="39"/>
                  </a:lnTo>
                  <a:lnTo>
                    <a:pt x="563" y="52"/>
                  </a:lnTo>
                  <a:lnTo>
                    <a:pt x="556" y="145"/>
                  </a:lnTo>
                  <a:lnTo>
                    <a:pt x="537" y="433"/>
                  </a:lnTo>
                  <a:lnTo>
                    <a:pt x="463" y="427"/>
                  </a:lnTo>
                  <a:lnTo>
                    <a:pt x="232" y="407"/>
                  </a:lnTo>
                  <a:lnTo>
                    <a:pt x="0" y="37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9" name="Freeform 16"/>
            <p:cNvSpPr>
              <a:spLocks/>
            </p:cNvSpPr>
            <p:nvPr/>
          </p:nvSpPr>
          <p:spPr bwMode="auto">
            <a:xfrm>
              <a:off x="1759" y="2651"/>
              <a:ext cx="543" cy="540"/>
            </a:xfrm>
            <a:custGeom>
              <a:avLst/>
              <a:gdLst>
                <a:gd name="T0" fmla="*/ 69 w 543"/>
                <a:gd name="T1" fmla="*/ 540 h 540"/>
                <a:gd name="T2" fmla="*/ 76 w 543"/>
                <a:gd name="T3" fmla="*/ 500 h 540"/>
                <a:gd name="T4" fmla="*/ 211 w 543"/>
                <a:gd name="T5" fmla="*/ 518 h 540"/>
                <a:gd name="T6" fmla="*/ 205 w 543"/>
                <a:gd name="T7" fmla="*/ 498 h 540"/>
                <a:gd name="T8" fmla="*/ 499 w 543"/>
                <a:gd name="T9" fmla="*/ 524 h 540"/>
                <a:gd name="T10" fmla="*/ 543 w 543"/>
                <a:gd name="T11" fmla="*/ 50 h 540"/>
                <a:gd name="T12" fmla="*/ 312 w 543"/>
                <a:gd name="T13" fmla="*/ 30 h 540"/>
                <a:gd name="T14" fmla="*/ 80 w 543"/>
                <a:gd name="T15" fmla="*/ 0 h 540"/>
                <a:gd name="T16" fmla="*/ 0 w 543"/>
                <a:gd name="T17" fmla="*/ 531 h 540"/>
                <a:gd name="T18" fmla="*/ 69 w 543"/>
                <a:gd name="T19" fmla="*/ 540 h 540"/>
                <a:gd name="T20" fmla="*/ 69 w 543"/>
                <a:gd name="T21" fmla="*/ 540 h 5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43"/>
                <a:gd name="T34" fmla="*/ 0 h 540"/>
                <a:gd name="T35" fmla="*/ 543 w 543"/>
                <a:gd name="T36" fmla="*/ 540 h 5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43" h="540">
                  <a:moveTo>
                    <a:pt x="69" y="540"/>
                  </a:moveTo>
                  <a:lnTo>
                    <a:pt x="76" y="500"/>
                  </a:lnTo>
                  <a:lnTo>
                    <a:pt x="211" y="518"/>
                  </a:lnTo>
                  <a:lnTo>
                    <a:pt x="205" y="498"/>
                  </a:lnTo>
                  <a:lnTo>
                    <a:pt x="499" y="524"/>
                  </a:lnTo>
                  <a:lnTo>
                    <a:pt x="543" y="50"/>
                  </a:lnTo>
                  <a:lnTo>
                    <a:pt x="312" y="30"/>
                  </a:lnTo>
                  <a:lnTo>
                    <a:pt x="80" y="0"/>
                  </a:lnTo>
                  <a:lnTo>
                    <a:pt x="0" y="531"/>
                  </a:lnTo>
                  <a:lnTo>
                    <a:pt x="69" y="5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0" name="Freeform 17"/>
            <p:cNvSpPr>
              <a:spLocks/>
            </p:cNvSpPr>
            <p:nvPr/>
          </p:nvSpPr>
          <p:spPr bwMode="auto">
            <a:xfrm>
              <a:off x="1964" y="2751"/>
              <a:ext cx="1080" cy="1017"/>
            </a:xfrm>
            <a:custGeom>
              <a:avLst/>
              <a:gdLst>
                <a:gd name="T0" fmla="*/ 0 w 1080"/>
                <a:gd name="T1" fmla="*/ 398 h 1017"/>
                <a:gd name="T2" fmla="*/ 294 w 1080"/>
                <a:gd name="T3" fmla="*/ 424 h 1017"/>
                <a:gd name="T4" fmla="*/ 334 w 1080"/>
                <a:gd name="T5" fmla="*/ 0 h 1017"/>
                <a:gd name="T6" fmla="*/ 568 w 1080"/>
                <a:gd name="T7" fmla="*/ 13 h 1017"/>
                <a:gd name="T8" fmla="*/ 560 w 1080"/>
                <a:gd name="T9" fmla="*/ 196 h 1017"/>
                <a:gd name="T10" fmla="*/ 583 w 1080"/>
                <a:gd name="T11" fmla="*/ 215 h 1017"/>
                <a:gd name="T12" fmla="*/ 604 w 1080"/>
                <a:gd name="T13" fmla="*/ 215 h 1017"/>
                <a:gd name="T14" fmla="*/ 622 w 1080"/>
                <a:gd name="T15" fmla="*/ 232 h 1017"/>
                <a:gd name="T16" fmla="*/ 657 w 1080"/>
                <a:gd name="T17" fmla="*/ 240 h 1017"/>
                <a:gd name="T18" fmla="*/ 726 w 1080"/>
                <a:gd name="T19" fmla="*/ 271 h 1017"/>
                <a:gd name="T20" fmla="*/ 740 w 1080"/>
                <a:gd name="T21" fmla="*/ 258 h 1017"/>
                <a:gd name="T22" fmla="*/ 786 w 1080"/>
                <a:gd name="T23" fmla="*/ 283 h 1017"/>
                <a:gd name="T24" fmla="*/ 846 w 1080"/>
                <a:gd name="T25" fmla="*/ 283 h 1017"/>
                <a:gd name="T26" fmla="*/ 888 w 1080"/>
                <a:gd name="T27" fmla="*/ 271 h 1017"/>
                <a:gd name="T28" fmla="*/ 944 w 1080"/>
                <a:gd name="T29" fmla="*/ 260 h 1017"/>
                <a:gd name="T30" fmla="*/ 998 w 1080"/>
                <a:gd name="T31" fmla="*/ 289 h 1017"/>
                <a:gd name="T32" fmla="*/ 1006 w 1080"/>
                <a:gd name="T33" fmla="*/ 298 h 1017"/>
                <a:gd name="T34" fmla="*/ 1033 w 1080"/>
                <a:gd name="T35" fmla="*/ 298 h 1017"/>
                <a:gd name="T36" fmla="*/ 1039 w 1080"/>
                <a:gd name="T37" fmla="*/ 449 h 1017"/>
                <a:gd name="T38" fmla="*/ 1080 w 1080"/>
                <a:gd name="T39" fmla="*/ 522 h 1017"/>
                <a:gd name="T40" fmla="*/ 1065 w 1080"/>
                <a:gd name="T41" fmla="*/ 580 h 1017"/>
                <a:gd name="T42" fmla="*/ 1068 w 1080"/>
                <a:gd name="T43" fmla="*/ 629 h 1017"/>
                <a:gd name="T44" fmla="*/ 1049 w 1080"/>
                <a:gd name="T45" fmla="*/ 653 h 1017"/>
                <a:gd name="T46" fmla="*/ 1057 w 1080"/>
                <a:gd name="T47" fmla="*/ 661 h 1017"/>
                <a:gd name="T48" fmla="*/ 1013 w 1080"/>
                <a:gd name="T49" fmla="*/ 674 h 1017"/>
                <a:gd name="T50" fmla="*/ 978 w 1080"/>
                <a:gd name="T51" fmla="*/ 678 h 1017"/>
                <a:gd name="T52" fmla="*/ 984 w 1080"/>
                <a:gd name="T53" fmla="*/ 651 h 1017"/>
                <a:gd name="T54" fmla="*/ 964 w 1080"/>
                <a:gd name="T55" fmla="*/ 666 h 1017"/>
                <a:gd name="T56" fmla="*/ 966 w 1080"/>
                <a:gd name="T57" fmla="*/ 697 h 1017"/>
                <a:gd name="T58" fmla="*/ 943 w 1080"/>
                <a:gd name="T59" fmla="*/ 728 h 1017"/>
                <a:gd name="T60" fmla="*/ 815 w 1080"/>
                <a:gd name="T61" fmla="*/ 792 h 1017"/>
                <a:gd name="T62" fmla="*/ 773 w 1080"/>
                <a:gd name="T63" fmla="*/ 834 h 1017"/>
                <a:gd name="T64" fmla="*/ 737 w 1080"/>
                <a:gd name="T65" fmla="*/ 923 h 1017"/>
                <a:gd name="T66" fmla="*/ 768 w 1080"/>
                <a:gd name="T67" fmla="*/ 1017 h 1017"/>
                <a:gd name="T68" fmla="*/ 737 w 1080"/>
                <a:gd name="T69" fmla="*/ 1017 h 1017"/>
                <a:gd name="T70" fmla="*/ 600 w 1080"/>
                <a:gd name="T71" fmla="*/ 968 h 1017"/>
                <a:gd name="T72" fmla="*/ 585 w 1080"/>
                <a:gd name="T73" fmla="*/ 928 h 1017"/>
                <a:gd name="T74" fmla="*/ 571 w 1080"/>
                <a:gd name="T75" fmla="*/ 909 h 1017"/>
                <a:gd name="T76" fmla="*/ 565 w 1080"/>
                <a:gd name="T77" fmla="*/ 857 h 1017"/>
                <a:gd name="T78" fmla="*/ 540 w 1080"/>
                <a:gd name="T79" fmla="*/ 837 h 1017"/>
                <a:gd name="T80" fmla="*/ 464 w 1080"/>
                <a:gd name="T81" fmla="*/ 696 h 1017"/>
                <a:gd name="T82" fmla="*/ 430 w 1080"/>
                <a:gd name="T83" fmla="*/ 669 h 1017"/>
                <a:gd name="T84" fmla="*/ 419 w 1080"/>
                <a:gd name="T85" fmla="*/ 646 h 1017"/>
                <a:gd name="T86" fmla="*/ 310 w 1080"/>
                <a:gd name="T87" fmla="*/ 641 h 1017"/>
                <a:gd name="T88" fmla="*/ 252 w 1080"/>
                <a:gd name="T89" fmla="*/ 708 h 1017"/>
                <a:gd name="T90" fmla="*/ 153 w 1080"/>
                <a:gd name="T91" fmla="*/ 638 h 1017"/>
                <a:gd name="T92" fmla="*/ 125 w 1080"/>
                <a:gd name="T93" fmla="*/ 541 h 1017"/>
                <a:gd name="T94" fmla="*/ 31 w 1080"/>
                <a:gd name="T95" fmla="*/ 450 h 1017"/>
                <a:gd name="T96" fmla="*/ 18 w 1080"/>
                <a:gd name="T97" fmla="*/ 422 h 1017"/>
                <a:gd name="T98" fmla="*/ 6 w 1080"/>
                <a:gd name="T99" fmla="*/ 418 h 1017"/>
                <a:gd name="T100" fmla="*/ 0 w 1080"/>
                <a:gd name="T101" fmla="*/ 398 h 1017"/>
                <a:gd name="T102" fmla="*/ 0 w 1080"/>
                <a:gd name="T103" fmla="*/ 398 h 101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80"/>
                <a:gd name="T157" fmla="*/ 0 h 1017"/>
                <a:gd name="T158" fmla="*/ 1080 w 1080"/>
                <a:gd name="T159" fmla="*/ 1017 h 101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80" h="1017">
                  <a:moveTo>
                    <a:pt x="0" y="398"/>
                  </a:moveTo>
                  <a:lnTo>
                    <a:pt x="294" y="424"/>
                  </a:lnTo>
                  <a:lnTo>
                    <a:pt x="334" y="0"/>
                  </a:lnTo>
                  <a:lnTo>
                    <a:pt x="568" y="13"/>
                  </a:lnTo>
                  <a:lnTo>
                    <a:pt x="560" y="196"/>
                  </a:lnTo>
                  <a:lnTo>
                    <a:pt x="583" y="215"/>
                  </a:lnTo>
                  <a:lnTo>
                    <a:pt x="604" y="215"/>
                  </a:lnTo>
                  <a:lnTo>
                    <a:pt x="622" y="232"/>
                  </a:lnTo>
                  <a:lnTo>
                    <a:pt x="657" y="240"/>
                  </a:lnTo>
                  <a:lnTo>
                    <a:pt x="726" y="271"/>
                  </a:lnTo>
                  <a:lnTo>
                    <a:pt x="740" y="258"/>
                  </a:lnTo>
                  <a:lnTo>
                    <a:pt x="786" y="283"/>
                  </a:lnTo>
                  <a:lnTo>
                    <a:pt x="846" y="283"/>
                  </a:lnTo>
                  <a:lnTo>
                    <a:pt x="888" y="271"/>
                  </a:lnTo>
                  <a:lnTo>
                    <a:pt x="944" y="260"/>
                  </a:lnTo>
                  <a:lnTo>
                    <a:pt x="998" y="289"/>
                  </a:lnTo>
                  <a:lnTo>
                    <a:pt x="1006" y="298"/>
                  </a:lnTo>
                  <a:lnTo>
                    <a:pt x="1033" y="298"/>
                  </a:lnTo>
                  <a:lnTo>
                    <a:pt x="1039" y="449"/>
                  </a:lnTo>
                  <a:lnTo>
                    <a:pt x="1080" y="522"/>
                  </a:lnTo>
                  <a:lnTo>
                    <a:pt x="1065" y="580"/>
                  </a:lnTo>
                  <a:lnTo>
                    <a:pt x="1068" y="629"/>
                  </a:lnTo>
                  <a:lnTo>
                    <a:pt x="1049" y="653"/>
                  </a:lnTo>
                  <a:lnTo>
                    <a:pt x="1057" y="661"/>
                  </a:lnTo>
                  <a:lnTo>
                    <a:pt x="1013" y="674"/>
                  </a:lnTo>
                  <a:lnTo>
                    <a:pt x="978" y="678"/>
                  </a:lnTo>
                  <a:lnTo>
                    <a:pt x="984" y="651"/>
                  </a:lnTo>
                  <a:lnTo>
                    <a:pt x="964" y="666"/>
                  </a:lnTo>
                  <a:lnTo>
                    <a:pt x="966" y="697"/>
                  </a:lnTo>
                  <a:lnTo>
                    <a:pt x="943" y="728"/>
                  </a:lnTo>
                  <a:lnTo>
                    <a:pt x="815" y="792"/>
                  </a:lnTo>
                  <a:lnTo>
                    <a:pt x="773" y="834"/>
                  </a:lnTo>
                  <a:lnTo>
                    <a:pt x="737" y="923"/>
                  </a:lnTo>
                  <a:lnTo>
                    <a:pt x="768" y="1017"/>
                  </a:lnTo>
                  <a:lnTo>
                    <a:pt x="737" y="1017"/>
                  </a:lnTo>
                  <a:lnTo>
                    <a:pt x="600" y="968"/>
                  </a:lnTo>
                  <a:lnTo>
                    <a:pt x="585" y="928"/>
                  </a:lnTo>
                  <a:lnTo>
                    <a:pt x="571" y="909"/>
                  </a:lnTo>
                  <a:lnTo>
                    <a:pt x="565" y="857"/>
                  </a:lnTo>
                  <a:lnTo>
                    <a:pt x="540" y="837"/>
                  </a:lnTo>
                  <a:lnTo>
                    <a:pt x="464" y="696"/>
                  </a:lnTo>
                  <a:lnTo>
                    <a:pt x="430" y="669"/>
                  </a:lnTo>
                  <a:lnTo>
                    <a:pt x="419" y="646"/>
                  </a:lnTo>
                  <a:lnTo>
                    <a:pt x="310" y="641"/>
                  </a:lnTo>
                  <a:lnTo>
                    <a:pt x="252" y="708"/>
                  </a:lnTo>
                  <a:lnTo>
                    <a:pt x="153" y="638"/>
                  </a:lnTo>
                  <a:lnTo>
                    <a:pt x="125" y="541"/>
                  </a:lnTo>
                  <a:lnTo>
                    <a:pt x="31" y="450"/>
                  </a:lnTo>
                  <a:lnTo>
                    <a:pt x="18" y="422"/>
                  </a:lnTo>
                  <a:lnTo>
                    <a:pt x="6" y="418"/>
                  </a:lnTo>
                  <a:lnTo>
                    <a:pt x="0" y="3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1" name="Freeform 18"/>
            <p:cNvSpPr>
              <a:spLocks/>
            </p:cNvSpPr>
            <p:nvPr/>
          </p:nvSpPr>
          <p:spPr bwMode="auto">
            <a:xfrm>
              <a:off x="2301" y="1561"/>
              <a:ext cx="508" cy="311"/>
            </a:xfrm>
            <a:custGeom>
              <a:avLst/>
              <a:gdLst>
                <a:gd name="T0" fmla="*/ 27 w 508"/>
                <a:gd name="T1" fmla="*/ 0 h 311"/>
                <a:gd name="T2" fmla="*/ 469 w 508"/>
                <a:gd name="T3" fmla="*/ 22 h 311"/>
                <a:gd name="T4" fmla="*/ 471 w 508"/>
                <a:gd name="T5" fmla="*/ 100 h 311"/>
                <a:gd name="T6" fmla="*/ 492 w 508"/>
                <a:gd name="T7" fmla="*/ 164 h 311"/>
                <a:gd name="T8" fmla="*/ 494 w 508"/>
                <a:gd name="T9" fmla="*/ 245 h 311"/>
                <a:gd name="T10" fmla="*/ 508 w 508"/>
                <a:gd name="T11" fmla="*/ 311 h 311"/>
                <a:gd name="T12" fmla="*/ 240 w 508"/>
                <a:gd name="T13" fmla="*/ 303 h 311"/>
                <a:gd name="T14" fmla="*/ 0 w 508"/>
                <a:gd name="T15" fmla="*/ 286 h 311"/>
                <a:gd name="T16" fmla="*/ 27 w 508"/>
                <a:gd name="T17" fmla="*/ 0 h 311"/>
                <a:gd name="T18" fmla="*/ 27 w 508"/>
                <a:gd name="T19" fmla="*/ 0 h 3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8"/>
                <a:gd name="T31" fmla="*/ 0 h 311"/>
                <a:gd name="T32" fmla="*/ 508 w 508"/>
                <a:gd name="T33" fmla="*/ 311 h 3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8" h="311">
                  <a:moveTo>
                    <a:pt x="27" y="0"/>
                  </a:moveTo>
                  <a:lnTo>
                    <a:pt x="469" y="22"/>
                  </a:lnTo>
                  <a:lnTo>
                    <a:pt x="471" y="100"/>
                  </a:lnTo>
                  <a:lnTo>
                    <a:pt x="492" y="164"/>
                  </a:lnTo>
                  <a:lnTo>
                    <a:pt x="494" y="245"/>
                  </a:lnTo>
                  <a:lnTo>
                    <a:pt x="508" y="311"/>
                  </a:lnTo>
                  <a:lnTo>
                    <a:pt x="240" y="303"/>
                  </a:lnTo>
                  <a:lnTo>
                    <a:pt x="0" y="28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2" name="Freeform 19"/>
            <p:cNvSpPr>
              <a:spLocks/>
            </p:cNvSpPr>
            <p:nvPr/>
          </p:nvSpPr>
          <p:spPr bwMode="auto">
            <a:xfrm>
              <a:off x="2274" y="1847"/>
              <a:ext cx="543" cy="354"/>
            </a:xfrm>
            <a:custGeom>
              <a:avLst/>
              <a:gdLst>
                <a:gd name="T0" fmla="*/ 27 w 543"/>
                <a:gd name="T1" fmla="*/ 0 h 354"/>
                <a:gd name="T2" fmla="*/ 267 w 543"/>
                <a:gd name="T3" fmla="*/ 17 h 354"/>
                <a:gd name="T4" fmla="*/ 535 w 543"/>
                <a:gd name="T5" fmla="*/ 25 h 354"/>
                <a:gd name="T6" fmla="*/ 516 w 543"/>
                <a:gd name="T7" fmla="*/ 59 h 354"/>
                <a:gd name="T8" fmla="*/ 543 w 543"/>
                <a:gd name="T9" fmla="*/ 83 h 354"/>
                <a:gd name="T10" fmla="*/ 541 w 543"/>
                <a:gd name="T11" fmla="*/ 258 h 354"/>
                <a:gd name="T12" fmla="*/ 531 w 543"/>
                <a:gd name="T13" fmla="*/ 256 h 354"/>
                <a:gd name="T14" fmla="*/ 531 w 543"/>
                <a:gd name="T15" fmla="*/ 279 h 354"/>
                <a:gd name="T16" fmla="*/ 540 w 543"/>
                <a:gd name="T17" fmla="*/ 295 h 354"/>
                <a:gd name="T18" fmla="*/ 535 w 543"/>
                <a:gd name="T19" fmla="*/ 313 h 354"/>
                <a:gd name="T20" fmla="*/ 540 w 543"/>
                <a:gd name="T21" fmla="*/ 354 h 354"/>
                <a:gd name="T22" fmla="*/ 528 w 543"/>
                <a:gd name="T23" fmla="*/ 349 h 354"/>
                <a:gd name="T24" fmla="*/ 513 w 543"/>
                <a:gd name="T25" fmla="*/ 334 h 354"/>
                <a:gd name="T26" fmla="*/ 466 w 543"/>
                <a:gd name="T27" fmla="*/ 318 h 354"/>
                <a:gd name="T28" fmla="*/ 419 w 543"/>
                <a:gd name="T29" fmla="*/ 321 h 354"/>
                <a:gd name="T30" fmla="*/ 392 w 543"/>
                <a:gd name="T31" fmla="*/ 301 h 354"/>
                <a:gd name="T32" fmla="*/ 0 w 543"/>
                <a:gd name="T33" fmla="*/ 278 h 354"/>
                <a:gd name="T34" fmla="*/ 27 w 543"/>
                <a:gd name="T35" fmla="*/ 0 h 354"/>
                <a:gd name="T36" fmla="*/ 27 w 543"/>
                <a:gd name="T37" fmla="*/ 0 h 3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3"/>
                <a:gd name="T58" fmla="*/ 0 h 354"/>
                <a:gd name="T59" fmla="*/ 543 w 543"/>
                <a:gd name="T60" fmla="*/ 354 h 35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3" h="354">
                  <a:moveTo>
                    <a:pt x="27" y="0"/>
                  </a:moveTo>
                  <a:lnTo>
                    <a:pt x="267" y="17"/>
                  </a:lnTo>
                  <a:lnTo>
                    <a:pt x="535" y="25"/>
                  </a:lnTo>
                  <a:lnTo>
                    <a:pt x="516" y="59"/>
                  </a:lnTo>
                  <a:lnTo>
                    <a:pt x="543" y="83"/>
                  </a:lnTo>
                  <a:lnTo>
                    <a:pt x="541" y="258"/>
                  </a:lnTo>
                  <a:lnTo>
                    <a:pt x="531" y="256"/>
                  </a:lnTo>
                  <a:lnTo>
                    <a:pt x="531" y="279"/>
                  </a:lnTo>
                  <a:lnTo>
                    <a:pt x="540" y="295"/>
                  </a:lnTo>
                  <a:lnTo>
                    <a:pt x="535" y="313"/>
                  </a:lnTo>
                  <a:lnTo>
                    <a:pt x="540" y="354"/>
                  </a:lnTo>
                  <a:lnTo>
                    <a:pt x="528" y="349"/>
                  </a:lnTo>
                  <a:lnTo>
                    <a:pt x="513" y="334"/>
                  </a:lnTo>
                  <a:lnTo>
                    <a:pt x="466" y="318"/>
                  </a:lnTo>
                  <a:lnTo>
                    <a:pt x="419" y="321"/>
                  </a:lnTo>
                  <a:lnTo>
                    <a:pt x="392" y="301"/>
                  </a:lnTo>
                  <a:lnTo>
                    <a:pt x="0" y="278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3" name="Freeform 20"/>
            <p:cNvSpPr>
              <a:spLocks/>
            </p:cNvSpPr>
            <p:nvPr/>
          </p:nvSpPr>
          <p:spPr bwMode="auto">
            <a:xfrm>
              <a:off x="2257" y="2125"/>
              <a:ext cx="636" cy="310"/>
            </a:xfrm>
            <a:custGeom>
              <a:avLst/>
              <a:gdLst>
                <a:gd name="T0" fmla="*/ 17 w 636"/>
                <a:gd name="T1" fmla="*/ 0 h 310"/>
                <a:gd name="T2" fmla="*/ 409 w 636"/>
                <a:gd name="T3" fmla="*/ 23 h 310"/>
                <a:gd name="T4" fmla="*/ 436 w 636"/>
                <a:gd name="T5" fmla="*/ 43 h 310"/>
                <a:gd name="T6" fmla="*/ 483 w 636"/>
                <a:gd name="T7" fmla="*/ 40 h 310"/>
                <a:gd name="T8" fmla="*/ 530 w 636"/>
                <a:gd name="T9" fmla="*/ 56 h 310"/>
                <a:gd name="T10" fmla="*/ 545 w 636"/>
                <a:gd name="T11" fmla="*/ 71 h 310"/>
                <a:gd name="T12" fmla="*/ 557 w 636"/>
                <a:gd name="T13" fmla="*/ 76 h 310"/>
                <a:gd name="T14" fmla="*/ 579 w 636"/>
                <a:gd name="T15" fmla="*/ 136 h 310"/>
                <a:gd name="T16" fmla="*/ 579 w 636"/>
                <a:gd name="T17" fmla="*/ 153 h 310"/>
                <a:gd name="T18" fmla="*/ 593 w 636"/>
                <a:gd name="T19" fmla="*/ 181 h 310"/>
                <a:gd name="T20" fmla="*/ 600 w 636"/>
                <a:gd name="T21" fmla="*/ 226 h 310"/>
                <a:gd name="T22" fmla="*/ 596 w 636"/>
                <a:gd name="T23" fmla="*/ 239 h 310"/>
                <a:gd name="T24" fmla="*/ 605 w 636"/>
                <a:gd name="T25" fmla="*/ 254 h 310"/>
                <a:gd name="T26" fmla="*/ 636 w 636"/>
                <a:gd name="T27" fmla="*/ 310 h 310"/>
                <a:gd name="T28" fmla="*/ 353 w 636"/>
                <a:gd name="T29" fmla="*/ 307 h 310"/>
                <a:gd name="T30" fmla="*/ 138 w 636"/>
                <a:gd name="T31" fmla="*/ 294 h 310"/>
                <a:gd name="T32" fmla="*/ 145 w 636"/>
                <a:gd name="T33" fmla="*/ 201 h 310"/>
                <a:gd name="T34" fmla="*/ 0 w 636"/>
                <a:gd name="T35" fmla="*/ 188 h 310"/>
                <a:gd name="T36" fmla="*/ 17 w 636"/>
                <a:gd name="T37" fmla="*/ 0 h 310"/>
                <a:gd name="T38" fmla="*/ 17 w 636"/>
                <a:gd name="T39" fmla="*/ 0 h 3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36"/>
                <a:gd name="T61" fmla="*/ 0 h 310"/>
                <a:gd name="T62" fmla="*/ 636 w 636"/>
                <a:gd name="T63" fmla="*/ 310 h 31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36" h="310">
                  <a:moveTo>
                    <a:pt x="17" y="0"/>
                  </a:moveTo>
                  <a:lnTo>
                    <a:pt x="409" y="23"/>
                  </a:lnTo>
                  <a:lnTo>
                    <a:pt x="436" y="43"/>
                  </a:lnTo>
                  <a:lnTo>
                    <a:pt x="483" y="40"/>
                  </a:lnTo>
                  <a:lnTo>
                    <a:pt x="530" y="56"/>
                  </a:lnTo>
                  <a:lnTo>
                    <a:pt x="545" y="71"/>
                  </a:lnTo>
                  <a:lnTo>
                    <a:pt x="557" y="76"/>
                  </a:lnTo>
                  <a:lnTo>
                    <a:pt x="579" y="136"/>
                  </a:lnTo>
                  <a:lnTo>
                    <a:pt x="579" y="153"/>
                  </a:lnTo>
                  <a:lnTo>
                    <a:pt x="593" y="181"/>
                  </a:lnTo>
                  <a:lnTo>
                    <a:pt x="600" y="226"/>
                  </a:lnTo>
                  <a:lnTo>
                    <a:pt x="596" y="239"/>
                  </a:lnTo>
                  <a:lnTo>
                    <a:pt x="605" y="254"/>
                  </a:lnTo>
                  <a:lnTo>
                    <a:pt x="636" y="310"/>
                  </a:lnTo>
                  <a:lnTo>
                    <a:pt x="353" y="307"/>
                  </a:lnTo>
                  <a:lnTo>
                    <a:pt x="138" y="294"/>
                  </a:lnTo>
                  <a:lnTo>
                    <a:pt x="145" y="201"/>
                  </a:lnTo>
                  <a:lnTo>
                    <a:pt x="0" y="18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4" name="Freeform 21"/>
            <p:cNvSpPr>
              <a:spLocks/>
            </p:cNvSpPr>
            <p:nvPr/>
          </p:nvSpPr>
          <p:spPr bwMode="auto">
            <a:xfrm>
              <a:off x="2376" y="2419"/>
              <a:ext cx="574" cy="302"/>
            </a:xfrm>
            <a:custGeom>
              <a:avLst/>
              <a:gdLst>
                <a:gd name="T0" fmla="*/ 19 w 574"/>
                <a:gd name="T1" fmla="*/ 0 h 302"/>
                <a:gd name="T2" fmla="*/ 234 w 574"/>
                <a:gd name="T3" fmla="*/ 13 h 302"/>
                <a:gd name="T4" fmla="*/ 517 w 574"/>
                <a:gd name="T5" fmla="*/ 16 h 302"/>
                <a:gd name="T6" fmla="*/ 532 w 574"/>
                <a:gd name="T7" fmla="*/ 30 h 302"/>
                <a:gd name="T8" fmla="*/ 541 w 574"/>
                <a:gd name="T9" fmla="*/ 27 h 302"/>
                <a:gd name="T10" fmla="*/ 552 w 574"/>
                <a:gd name="T11" fmla="*/ 42 h 302"/>
                <a:gd name="T12" fmla="*/ 543 w 574"/>
                <a:gd name="T13" fmla="*/ 42 h 302"/>
                <a:gd name="T14" fmla="*/ 533 w 574"/>
                <a:gd name="T15" fmla="*/ 61 h 302"/>
                <a:gd name="T16" fmla="*/ 556 w 574"/>
                <a:gd name="T17" fmla="*/ 93 h 302"/>
                <a:gd name="T18" fmla="*/ 574 w 574"/>
                <a:gd name="T19" fmla="*/ 98 h 302"/>
                <a:gd name="T20" fmla="*/ 571 w 574"/>
                <a:gd name="T21" fmla="*/ 301 h 302"/>
                <a:gd name="T22" fmla="*/ 328 w 574"/>
                <a:gd name="T23" fmla="*/ 302 h 302"/>
                <a:gd name="T24" fmla="*/ 0 w 574"/>
                <a:gd name="T25" fmla="*/ 288 h 302"/>
                <a:gd name="T26" fmla="*/ 19 w 574"/>
                <a:gd name="T27" fmla="*/ 0 h 302"/>
                <a:gd name="T28" fmla="*/ 19 w 574"/>
                <a:gd name="T29" fmla="*/ 0 h 30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4"/>
                <a:gd name="T46" fmla="*/ 0 h 302"/>
                <a:gd name="T47" fmla="*/ 574 w 574"/>
                <a:gd name="T48" fmla="*/ 302 h 30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4" h="302">
                  <a:moveTo>
                    <a:pt x="19" y="0"/>
                  </a:moveTo>
                  <a:lnTo>
                    <a:pt x="234" y="13"/>
                  </a:lnTo>
                  <a:lnTo>
                    <a:pt x="517" y="16"/>
                  </a:lnTo>
                  <a:lnTo>
                    <a:pt x="532" y="30"/>
                  </a:lnTo>
                  <a:lnTo>
                    <a:pt x="541" y="27"/>
                  </a:lnTo>
                  <a:lnTo>
                    <a:pt x="552" y="42"/>
                  </a:lnTo>
                  <a:lnTo>
                    <a:pt x="543" y="42"/>
                  </a:lnTo>
                  <a:lnTo>
                    <a:pt x="533" y="61"/>
                  </a:lnTo>
                  <a:lnTo>
                    <a:pt x="556" y="93"/>
                  </a:lnTo>
                  <a:lnTo>
                    <a:pt x="574" y="98"/>
                  </a:lnTo>
                  <a:lnTo>
                    <a:pt x="571" y="301"/>
                  </a:lnTo>
                  <a:lnTo>
                    <a:pt x="328" y="302"/>
                  </a:lnTo>
                  <a:lnTo>
                    <a:pt x="0" y="28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5" name="Freeform 22"/>
            <p:cNvSpPr>
              <a:spLocks/>
            </p:cNvSpPr>
            <p:nvPr/>
          </p:nvSpPr>
          <p:spPr bwMode="auto">
            <a:xfrm>
              <a:off x="2298" y="2701"/>
              <a:ext cx="667" cy="339"/>
            </a:xfrm>
            <a:custGeom>
              <a:avLst/>
              <a:gdLst>
                <a:gd name="T0" fmla="*/ 4 w 667"/>
                <a:gd name="T1" fmla="*/ 0 h 339"/>
                <a:gd name="T2" fmla="*/ 78 w 667"/>
                <a:gd name="T3" fmla="*/ 6 h 339"/>
                <a:gd name="T4" fmla="*/ 406 w 667"/>
                <a:gd name="T5" fmla="*/ 20 h 339"/>
                <a:gd name="T6" fmla="*/ 649 w 667"/>
                <a:gd name="T7" fmla="*/ 19 h 339"/>
                <a:gd name="T8" fmla="*/ 652 w 667"/>
                <a:gd name="T9" fmla="*/ 69 h 339"/>
                <a:gd name="T10" fmla="*/ 667 w 667"/>
                <a:gd name="T11" fmla="*/ 173 h 339"/>
                <a:gd name="T12" fmla="*/ 664 w 667"/>
                <a:gd name="T13" fmla="*/ 339 h 339"/>
                <a:gd name="T14" fmla="*/ 610 w 667"/>
                <a:gd name="T15" fmla="*/ 310 h 339"/>
                <a:gd name="T16" fmla="*/ 554 w 667"/>
                <a:gd name="T17" fmla="*/ 321 h 339"/>
                <a:gd name="T18" fmla="*/ 512 w 667"/>
                <a:gd name="T19" fmla="*/ 333 h 339"/>
                <a:gd name="T20" fmla="*/ 452 w 667"/>
                <a:gd name="T21" fmla="*/ 333 h 339"/>
                <a:gd name="T22" fmla="*/ 406 w 667"/>
                <a:gd name="T23" fmla="*/ 308 h 339"/>
                <a:gd name="T24" fmla="*/ 392 w 667"/>
                <a:gd name="T25" fmla="*/ 321 h 339"/>
                <a:gd name="T26" fmla="*/ 323 w 667"/>
                <a:gd name="T27" fmla="*/ 290 h 339"/>
                <a:gd name="T28" fmla="*/ 288 w 667"/>
                <a:gd name="T29" fmla="*/ 282 h 339"/>
                <a:gd name="T30" fmla="*/ 270 w 667"/>
                <a:gd name="T31" fmla="*/ 265 h 339"/>
                <a:gd name="T32" fmla="*/ 249 w 667"/>
                <a:gd name="T33" fmla="*/ 265 h 339"/>
                <a:gd name="T34" fmla="*/ 226 w 667"/>
                <a:gd name="T35" fmla="*/ 246 h 339"/>
                <a:gd name="T36" fmla="*/ 234 w 667"/>
                <a:gd name="T37" fmla="*/ 63 h 339"/>
                <a:gd name="T38" fmla="*/ 0 w 667"/>
                <a:gd name="T39" fmla="*/ 50 h 339"/>
                <a:gd name="T40" fmla="*/ 4 w 667"/>
                <a:gd name="T41" fmla="*/ 0 h 339"/>
                <a:gd name="T42" fmla="*/ 4 w 667"/>
                <a:gd name="T43" fmla="*/ 0 h 3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67"/>
                <a:gd name="T67" fmla="*/ 0 h 339"/>
                <a:gd name="T68" fmla="*/ 667 w 667"/>
                <a:gd name="T69" fmla="*/ 339 h 33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67" h="339">
                  <a:moveTo>
                    <a:pt x="4" y="0"/>
                  </a:moveTo>
                  <a:lnTo>
                    <a:pt x="78" y="6"/>
                  </a:lnTo>
                  <a:lnTo>
                    <a:pt x="406" y="20"/>
                  </a:lnTo>
                  <a:lnTo>
                    <a:pt x="649" y="19"/>
                  </a:lnTo>
                  <a:lnTo>
                    <a:pt x="652" y="69"/>
                  </a:lnTo>
                  <a:lnTo>
                    <a:pt x="667" y="173"/>
                  </a:lnTo>
                  <a:lnTo>
                    <a:pt x="664" y="339"/>
                  </a:lnTo>
                  <a:lnTo>
                    <a:pt x="610" y="310"/>
                  </a:lnTo>
                  <a:lnTo>
                    <a:pt x="554" y="321"/>
                  </a:lnTo>
                  <a:lnTo>
                    <a:pt x="512" y="333"/>
                  </a:lnTo>
                  <a:lnTo>
                    <a:pt x="452" y="333"/>
                  </a:lnTo>
                  <a:lnTo>
                    <a:pt x="406" y="308"/>
                  </a:lnTo>
                  <a:lnTo>
                    <a:pt x="392" y="321"/>
                  </a:lnTo>
                  <a:lnTo>
                    <a:pt x="323" y="290"/>
                  </a:lnTo>
                  <a:lnTo>
                    <a:pt x="288" y="282"/>
                  </a:lnTo>
                  <a:lnTo>
                    <a:pt x="270" y="265"/>
                  </a:lnTo>
                  <a:lnTo>
                    <a:pt x="249" y="265"/>
                  </a:lnTo>
                  <a:lnTo>
                    <a:pt x="226" y="246"/>
                  </a:lnTo>
                  <a:lnTo>
                    <a:pt x="234" y="63"/>
                  </a:lnTo>
                  <a:lnTo>
                    <a:pt x="0" y="5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6" name="Freeform 23"/>
            <p:cNvSpPr>
              <a:spLocks/>
            </p:cNvSpPr>
            <p:nvPr/>
          </p:nvSpPr>
          <p:spPr bwMode="auto">
            <a:xfrm>
              <a:off x="2770" y="1558"/>
              <a:ext cx="502" cy="547"/>
            </a:xfrm>
            <a:custGeom>
              <a:avLst/>
              <a:gdLst>
                <a:gd name="T0" fmla="*/ 2 w 502"/>
                <a:gd name="T1" fmla="*/ 103 h 547"/>
                <a:gd name="T2" fmla="*/ 23 w 502"/>
                <a:gd name="T3" fmla="*/ 167 h 547"/>
                <a:gd name="T4" fmla="*/ 25 w 502"/>
                <a:gd name="T5" fmla="*/ 248 h 547"/>
                <a:gd name="T6" fmla="*/ 39 w 502"/>
                <a:gd name="T7" fmla="*/ 314 h 547"/>
                <a:gd name="T8" fmla="*/ 20 w 502"/>
                <a:gd name="T9" fmla="*/ 348 h 547"/>
                <a:gd name="T10" fmla="*/ 47 w 502"/>
                <a:gd name="T11" fmla="*/ 372 h 547"/>
                <a:gd name="T12" fmla="*/ 45 w 502"/>
                <a:gd name="T13" fmla="*/ 547 h 547"/>
                <a:gd name="T14" fmla="*/ 412 w 502"/>
                <a:gd name="T15" fmla="*/ 539 h 547"/>
                <a:gd name="T16" fmla="*/ 405 w 502"/>
                <a:gd name="T17" fmla="*/ 505 h 547"/>
                <a:gd name="T18" fmla="*/ 366 w 502"/>
                <a:gd name="T19" fmla="*/ 476 h 547"/>
                <a:gd name="T20" fmla="*/ 346 w 502"/>
                <a:gd name="T21" fmla="*/ 454 h 547"/>
                <a:gd name="T22" fmla="*/ 297 w 502"/>
                <a:gd name="T23" fmla="*/ 423 h 547"/>
                <a:gd name="T24" fmla="*/ 298 w 502"/>
                <a:gd name="T25" fmla="*/ 372 h 547"/>
                <a:gd name="T26" fmla="*/ 287 w 502"/>
                <a:gd name="T27" fmla="*/ 340 h 547"/>
                <a:gd name="T28" fmla="*/ 329 w 502"/>
                <a:gd name="T29" fmla="*/ 291 h 547"/>
                <a:gd name="T30" fmla="*/ 326 w 502"/>
                <a:gd name="T31" fmla="*/ 243 h 547"/>
                <a:gd name="T32" fmla="*/ 393 w 502"/>
                <a:gd name="T33" fmla="*/ 193 h 547"/>
                <a:gd name="T34" fmla="*/ 409 w 502"/>
                <a:gd name="T35" fmla="*/ 165 h 547"/>
                <a:gd name="T36" fmla="*/ 502 w 502"/>
                <a:gd name="T37" fmla="*/ 117 h 547"/>
                <a:gd name="T38" fmla="*/ 461 w 502"/>
                <a:gd name="T39" fmla="*/ 99 h 547"/>
                <a:gd name="T40" fmla="*/ 424 w 502"/>
                <a:gd name="T41" fmla="*/ 102 h 547"/>
                <a:gd name="T42" fmla="*/ 416 w 502"/>
                <a:gd name="T43" fmla="*/ 89 h 547"/>
                <a:gd name="T44" fmla="*/ 349 w 502"/>
                <a:gd name="T45" fmla="*/ 87 h 547"/>
                <a:gd name="T46" fmla="*/ 305 w 502"/>
                <a:gd name="T47" fmla="*/ 75 h 547"/>
                <a:gd name="T48" fmla="*/ 212 w 502"/>
                <a:gd name="T49" fmla="*/ 66 h 547"/>
                <a:gd name="T50" fmla="*/ 199 w 502"/>
                <a:gd name="T51" fmla="*/ 50 h 547"/>
                <a:gd name="T52" fmla="*/ 161 w 502"/>
                <a:gd name="T53" fmla="*/ 34 h 547"/>
                <a:gd name="T54" fmla="*/ 154 w 502"/>
                <a:gd name="T55" fmla="*/ 0 h 547"/>
                <a:gd name="T56" fmla="*/ 130 w 502"/>
                <a:gd name="T57" fmla="*/ 0 h 547"/>
                <a:gd name="T58" fmla="*/ 130 w 502"/>
                <a:gd name="T59" fmla="*/ 25 h 547"/>
                <a:gd name="T60" fmla="*/ 0 w 502"/>
                <a:gd name="T61" fmla="*/ 25 h 547"/>
                <a:gd name="T62" fmla="*/ 2 w 502"/>
                <a:gd name="T63" fmla="*/ 103 h 547"/>
                <a:gd name="T64" fmla="*/ 2 w 502"/>
                <a:gd name="T65" fmla="*/ 103 h 5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2"/>
                <a:gd name="T100" fmla="*/ 0 h 547"/>
                <a:gd name="T101" fmla="*/ 502 w 502"/>
                <a:gd name="T102" fmla="*/ 547 h 5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2" h="547">
                  <a:moveTo>
                    <a:pt x="2" y="103"/>
                  </a:moveTo>
                  <a:lnTo>
                    <a:pt x="23" y="167"/>
                  </a:lnTo>
                  <a:lnTo>
                    <a:pt x="25" y="248"/>
                  </a:lnTo>
                  <a:lnTo>
                    <a:pt x="39" y="314"/>
                  </a:lnTo>
                  <a:lnTo>
                    <a:pt x="20" y="348"/>
                  </a:lnTo>
                  <a:lnTo>
                    <a:pt x="47" y="372"/>
                  </a:lnTo>
                  <a:lnTo>
                    <a:pt x="45" y="547"/>
                  </a:lnTo>
                  <a:lnTo>
                    <a:pt x="412" y="539"/>
                  </a:lnTo>
                  <a:lnTo>
                    <a:pt x="405" y="505"/>
                  </a:lnTo>
                  <a:lnTo>
                    <a:pt x="366" y="476"/>
                  </a:lnTo>
                  <a:lnTo>
                    <a:pt x="346" y="454"/>
                  </a:lnTo>
                  <a:lnTo>
                    <a:pt x="297" y="423"/>
                  </a:lnTo>
                  <a:lnTo>
                    <a:pt x="298" y="372"/>
                  </a:lnTo>
                  <a:lnTo>
                    <a:pt x="287" y="340"/>
                  </a:lnTo>
                  <a:lnTo>
                    <a:pt x="329" y="291"/>
                  </a:lnTo>
                  <a:lnTo>
                    <a:pt x="326" y="243"/>
                  </a:lnTo>
                  <a:lnTo>
                    <a:pt x="393" y="193"/>
                  </a:lnTo>
                  <a:lnTo>
                    <a:pt x="409" y="165"/>
                  </a:lnTo>
                  <a:lnTo>
                    <a:pt x="502" y="117"/>
                  </a:lnTo>
                  <a:lnTo>
                    <a:pt x="461" y="99"/>
                  </a:lnTo>
                  <a:lnTo>
                    <a:pt x="424" y="102"/>
                  </a:lnTo>
                  <a:lnTo>
                    <a:pt x="416" y="89"/>
                  </a:lnTo>
                  <a:lnTo>
                    <a:pt x="349" y="87"/>
                  </a:lnTo>
                  <a:lnTo>
                    <a:pt x="305" y="75"/>
                  </a:lnTo>
                  <a:lnTo>
                    <a:pt x="212" y="66"/>
                  </a:lnTo>
                  <a:lnTo>
                    <a:pt x="199" y="50"/>
                  </a:lnTo>
                  <a:lnTo>
                    <a:pt x="161" y="34"/>
                  </a:lnTo>
                  <a:lnTo>
                    <a:pt x="154" y="0"/>
                  </a:lnTo>
                  <a:lnTo>
                    <a:pt x="130" y="0"/>
                  </a:lnTo>
                  <a:lnTo>
                    <a:pt x="130" y="25"/>
                  </a:lnTo>
                  <a:lnTo>
                    <a:pt x="0" y="25"/>
                  </a:lnTo>
                  <a:lnTo>
                    <a:pt x="2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7" name="Freeform 24"/>
            <p:cNvSpPr>
              <a:spLocks/>
            </p:cNvSpPr>
            <p:nvPr/>
          </p:nvSpPr>
          <p:spPr bwMode="auto">
            <a:xfrm>
              <a:off x="2805" y="2097"/>
              <a:ext cx="460" cy="298"/>
            </a:xfrm>
            <a:custGeom>
              <a:avLst/>
              <a:gdLst>
                <a:gd name="T0" fmla="*/ 0 w 460"/>
                <a:gd name="T1" fmla="*/ 29 h 298"/>
                <a:gd name="T2" fmla="*/ 9 w 460"/>
                <a:gd name="T3" fmla="*/ 45 h 298"/>
                <a:gd name="T4" fmla="*/ 4 w 460"/>
                <a:gd name="T5" fmla="*/ 63 h 298"/>
                <a:gd name="T6" fmla="*/ 9 w 460"/>
                <a:gd name="T7" fmla="*/ 104 h 298"/>
                <a:gd name="T8" fmla="*/ 31 w 460"/>
                <a:gd name="T9" fmla="*/ 164 h 298"/>
                <a:gd name="T10" fmla="*/ 31 w 460"/>
                <a:gd name="T11" fmla="*/ 181 h 298"/>
                <a:gd name="T12" fmla="*/ 45 w 460"/>
                <a:gd name="T13" fmla="*/ 209 h 298"/>
                <a:gd name="T14" fmla="*/ 52 w 460"/>
                <a:gd name="T15" fmla="*/ 254 h 298"/>
                <a:gd name="T16" fmla="*/ 48 w 460"/>
                <a:gd name="T17" fmla="*/ 267 h 298"/>
                <a:gd name="T18" fmla="*/ 57 w 460"/>
                <a:gd name="T19" fmla="*/ 282 h 298"/>
                <a:gd name="T20" fmla="*/ 356 w 460"/>
                <a:gd name="T21" fmla="*/ 275 h 298"/>
                <a:gd name="T22" fmla="*/ 377 w 460"/>
                <a:gd name="T23" fmla="*/ 298 h 298"/>
                <a:gd name="T24" fmla="*/ 408 w 460"/>
                <a:gd name="T25" fmla="*/ 231 h 298"/>
                <a:gd name="T26" fmla="*/ 399 w 460"/>
                <a:gd name="T27" fmla="*/ 205 h 298"/>
                <a:gd name="T28" fmla="*/ 450 w 460"/>
                <a:gd name="T29" fmla="*/ 165 h 298"/>
                <a:gd name="T30" fmla="*/ 460 w 460"/>
                <a:gd name="T31" fmla="*/ 135 h 298"/>
                <a:gd name="T32" fmla="*/ 423 w 460"/>
                <a:gd name="T33" fmla="*/ 92 h 298"/>
                <a:gd name="T34" fmla="*/ 384 w 460"/>
                <a:gd name="T35" fmla="*/ 48 h 298"/>
                <a:gd name="T36" fmla="*/ 377 w 460"/>
                <a:gd name="T37" fmla="*/ 0 h 298"/>
                <a:gd name="T38" fmla="*/ 10 w 460"/>
                <a:gd name="T39" fmla="*/ 8 h 298"/>
                <a:gd name="T40" fmla="*/ 0 w 460"/>
                <a:gd name="T41" fmla="*/ 6 h 298"/>
                <a:gd name="T42" fmla="*/ 0 w 460"/>
                <a:gd name="T43" fmla="*/ 29 h 298"/>
                <a:gd name="T44" fmla="*/ 0 w 460"/>
                <a:gd name="T45" fmla="*/ 29 h 2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60"/>
                <a:gd name="T70" fmla="*/ 0 h 298"/>
                <a:gd name="T71" fmla="*/ 460 w 460"/>
                <a:gd name="T72" fmla="*/ 298 h 29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60" h="298">
                  <a:moveTo>
                    <a:pt x="0" y="29"/>
                  </a:moveTo>
                  <a:lnTo>
                    <a:pt x="9" y="45"/>
                  </a:lnTo>
                  <a:lnTo>
                    <a:pt x="4" y="63"/>
                  </a:lnTo>
                  <a:lnTo>
                    <a:pt x="9" y="104"/>
                  </a:lnTo>
                  <a:lnTo>
                    <a:pt x="31" y="164"/>
                  </a:lnTo>
                  <a:lnTo>
                    <a:pt x="31" y="181"/>
                  </a:lnTo>
                  <a:lnTo>
                    <a:pt x="45" y="209"/>
                  </a:lnTo>
                  <a:lnTo>
                    <a:pt x="52" y="254"/>
                  </a:lnTo>
                  <a:lnTo>
                    <a:pt x="48" y="267"/>
                  </a:lnTo>
                  <a:lnTo>
                    <a:pt x="57" y="282"/>
                  </a:lnTo>
                  <a:lnTo>
                    <a:pt x="356" y="275"/>
                  </a:lnTo>
                  <a:lnTo>
                    <a:pt x="377" y="298"/>
                  </a:lnTo>
                  <a:lnTo>
                    <a:pt x="408" y="231"/>
                  </a:lnTo>
                  <a:lnTo>
                    <a:pt x="399" y="205"/>
                  </a:lnTo>
                  <a:lnTo>
                    <a:pt x="450" y="165"/>
                  </a:lnTo>
                  <a:lnTo>
                    <a:pt x="460" y="135"/>
                  </a:lnTo>
                  <a:lnTo>
                    <a:pt x="423" y="92"/>
                  </a:lnTo>
                  <a:lnTo>
                    <a:pt x="384" y="48"/>
                  </a:lnTo>
                  <a:lnTo>
                    <a:pt x="377" y="0"/>
                  </a:lnTo>
                  <a:lnTo>
                    <a:pt x="10" y="8"/>
                  </a:lnTo>
                  <a:lnTo>
                    <a:pt x="0" y="6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8" name="Freeform 25"/>
            <p:cNvSpPr>
              <a:spLocks/>
            </p:cNvSpPr>
            <p:nvPr/>
          </p:nvSpPr>
          <p:spPr bwMode="auto">
            <a:xfrm>
              <a:off x="2862" y="2372"/>
              <a:ext cx="514" cy="435"/>
            </a:xfrm>
            <a:custGeom>
              <a:avLst/>
              <a:gdLst>
                <a:gd name="T0" fmla="*/ 31 w 514"/>
                <a:gd name="T1" fmla="*/ 63 h 435"/>
                <a:gd name="T2" fmla="*/ 46 w 514"/>
                <a:gd name="T3" fmla="*/ 77 h 435"/>
                <a:gd name="T4" fmla="*/ 55 w 514"/>
                <a:gd name="T5" fmla="*/ 74 h 435"/>
                <a:gd name="T6" fmla="*/ 66 w 514"/>
                <a:gd name="T7" fmla="*/ 89 h 435"/>
                <a:gd name="T8" fmla="*/ 57 w 514"/>
                <a:gd name="T9" fmla="*/ 89 h 435"/>
                <a:gd name="T10" fmla="*/ 47 w 514"/>
                <a:gd name="T11" fmla="*/ 108 h 435"/>
                <a:gd name="T12" fmla="*/ 70 w 514"/>
                <a:gd name="T13" fmla="*/ 140 h 435"/>
                <a:gd name="T14" fmla="*/ 88 w 514"/>
                <a:gd name="T15" fmla="*/ 145 h 435"/>
                <a:gd name="T16" fmla="*/ 85 w 514"/>
                <a:gd name="T17" fmla="*/ 348 h 435"/>
                <a:gd name="T18" fmla="*/ 88 w 514"/>
                <a:gd name="T19" fmla="*/ 398 h 435"/>
                <a:gd name="T20" fmla="*/ 429 w 514"/>
                <a:gd name="T21" fmla="*/ 387 h 435"/>
                <a:gd name="T22" fmla="*/ 432 w 514"/>
                <a:gd name="T23" fmla="*/ 416 h 435"/>
                <a:gd name="T24" fmla="*/ 418 w 514"/>
                <a:gd name="T25" fmla="*/ 435 h 435"/>
                <a:gd name="T26" fmla="*/ 471 w 514"/>
                <a:gd name="T27" fmla="*/ 433 h 435"/>
                <a:gd name="T28" fmla="*/ 480 w 514"/>
                <a:gd name="T29" fmla="*/ 416 h 435"/>
                <a:gd name="T30" fmla="*/ 480 w 514"/>
                <a:gd name="T31" fmla="*/ 398 h 435"/>
                <a:gd name="T32" fmla="*/ 492 w 514"/>
                <a:gd name="T33" fmla="*/ 384 h 435"/>
                <a:gd name="T34" fmla="*/ 496 w 514"/>
                <a:gd name="T35" fmla="*/ 369 h 435"/>
                <a:gd name="T36" fmla="*/ 510 w 514"/>
                <a:gd name="T37" fmla="*/ 368 h 435"/>
                <a:gd name="T38" fmla="*/ 514 w 514"/>
                <a:gd name="T39" fmla="*/ 339 h 435"/>
                <a:gd name="T40" fmla="*/ 495 w 514"/>
                <a:gd name="T41" fmla="*/ 335 h 435"/>
                <a:gd name="T42" fmla="*/ 483 w 514"/>
                <a:gd name="T43" fmla="*/ 313 h 435"/>
                <a:gd name="T44" fmla="*/ 464 w 514"/>
                <a:gd name="T45" fmla="*/ 261 h 435"/>
                <a:gd name="T46" fmla="*/ 442 w 514"/>
                <a:gd name="T47" fmla="*/ 253 h 435"/>
                <a:gd name="T48" fmla="*/ 418 w 514"/>
                <a:gd name="T49" fmla="*/ 234 h 435"/>
                <a:gd name="T50" fmla="*/ 409 w 514"/>
                <a:gd name="T51" fmla="*/ 207 h 435"/>
                <a:gd name="T52" fmla="*/ 424 w 514"/>
                <a:gd name="T53" fmla="*/ 165 h 435"/>
                <a:gd name="T54" fmla="*/ 411 w 514"/>
                <a:gd name="T55" fmla="*/ 157 h 435"/>
                <a:gd name="T56" fmla="*/ 382 w 514"/>
                <a:gd name="T57" fmla="*/ 157 h 435"/>
                <a:gd name="T58" fmla="*/ 375 w 514"/>
                <a:gd name="T59" fmla="*/ 132 h 435"/>
                <a:gd name="T60" fmla="*/ 326 w 514"/>
                <a:gd name="T61" fmla="*/ 81 h 435"/>
                <a:gd name="T62" fmla="*/ 315 w 514"/>
                <a:gd name="T63" fmla="*/ 39 h 435"/>
                <a:gd name="T64" fmla="*/ 320 w 514"/>
                <a:gd name="T65" fmla="*/ 23 h 435"/>
                <a:gd name="T66" fmla="*/ 299 w 514"/>
                <a:gd name="T67" fmla="*/ 0 h 435"/>
                <a:gd name="T68" fmla="*/ 0 w 514"/>
                <a:gd name="T69" fmla="*/ 7 h 435"/>
                <a:gd name="T70" fmla="*/ 31 w 514"/>
                <a:gd name="T71" fmla="*/ 63 h 435"/>
                <a:gd name="T72" fmla="*/ 31 w 514"/>
                <a:gd name="T73" fmla="*/ 63 h 4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14"/>
                <a:gd name="T112" fmla="*/ 0 h 435"/>
                <a:gd name="T113" fmla="*/ 514 w 514"/>
                <a:gd name="T114" fmla="*/ 435 h 4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14" h="435">
                  <a:moveTo>
                    <a:pt x="31" y="63"/>
                  </a:moveTo>
                  <a:lnTo>
                    <a:pt x="46" y="77"/>
                  </a:lnTo>
                  <a:lnTo>
                    <a:pt x="55" y="74"/>
                  </a:lnTo>
                  <a:lnTo>
                    <a:pt x="66" y="89"/>
                  </a:lnTo>
                  <a:lnTo>
                    <a:pt x="57" y="89"/>
                  </a:lnTo>
                  <a:lnTo>
                    <a:pt x="47" y="108"/>
                  </a:lnTo>
                  <a:lnTo>
                    <a:pt x="70" y="140"/>
                  </a:lnTo>
                  <a:lnTo>
                    <a:pt x="88" y="145"/>
                  </a:lnTo>
                  <a:lnTo>
                    <a:pt x="85" y="348"/>
                  </a:lnTo>
                  <a:lnTo>
                    <a:pt x="88" y="398"/>
                  </a:lnTo>
                  <a:lnTo>
                    <a:pt x="429" y="387"/>
                  </a:lnTo>
                  <a:lnTo>
                    <a:pt x="432" y="416"/>
                  </a:lnTo>
                  <a:lnTo>
                    <a:pt x="418" y="435"/>
                  </a:lnTo>
                  <a:lnTo>
                    <a:pt x="471" y="433"/>
                  </a:lnTo>
                  <a:lnTo>
                    <a:pt x="480" y="416"/>
                  </a:lnTo>
                  <a:lnTo>
                    <a:pt x="480" y="398"/>
                  </a:lnTo>
                  <a:lnTo>
                    <a:pt x="492" y="384"/>
                  </a:lnTo>
                  <a:lnTo>
                    <a:pt x="496" y="369"/>
                  </a:lnTo>
                  <a:lnTo>
                    <a:pt x="510" y="368"/>
                  </a:lnTo>
                  <a:lnTo>
                    <a:pt x="514" y="339"/>
                  </a:lnTo>
                  <a:lnTo>
                    <a:pt x="495" y="335"/>
                  </a:lnTo>
                  <a:lnTo>
                    <a:pt x="483" y="313"/>
                  </a:lnTo>
                  <a:lnTo>
                    <a:pt x="464" y="261"/>
                  </a:lnTo>
                  <a:lnTo>
                    <a:pt x="442" y="253"/>
                  </a:lnTo>
                  <a:lnTo>
                    <a:pt x="418" y="234"/>
                  </a:lnTo>
                  <a:lnTo>
                    <a:pt x="409" y="207"/>
                  </a:lnTo>
                  <a:lnTo>
                    <a:pt x="424" y="165"/>
                  </a:lnTo>
                  <a:lnTo>
                    <a:pt x="411" y="157"/>
                  </a:lnTo>
                  <a:lnTo>
                    <a:pt x="382" y="157"/>
                  </a:lnTo>
                  <a:lnTo>
                    <a:pt x="375" y="132"/>
                  </a:lnTo>
                  <a:lnTo>
                    <a:pt x="326" y="81"/>
                  </a:lnTo>
                  <a:lnTo>
                    <a:pt x="315" y="39"/>
                  </a:lnTo>
                  <a:lnTo>
                    <a:pt x="320" y="23"/>
                  </a:lnTo>
                  <a:lnTo>
                    <a:pt x="299" y="0"/>
                  </a:lnTo>
                  <a:lnTo>
                    <a:pt x="0" y="7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9" name="Freeform 26"/>
            <p:cNvSpPr>
              <a:spLocks/>
            </p:cNvSpPr>
            <p:nvPr/>
          </p:nvSpPr>
          <p:spPr bwMode="auto">
            <a:xfrm>
              <a:off x="2950" y="2759"/>
              <a:ext cx="388" cy="340"/>
            </a:xfrm>
            <a:custGeom>
              <a:avLst/>
              <a:gdLst>
                <a:gd name="T0" fmla="*/ 15 w 388"/>
                <a:gd name="T1" fmla="*/ 115 h 340"/>
                <a:gd name="T2" fmla="*/ 12 w 388"/>
                <a:gd name="T3" fmla="*/ 281 h 340"/>
                <a:gd name="T4" fmla="*/ 20 w 388"/>
                <a:gd name="T5" fmla="*/ 290 h 340"/>
                <a:gd name="T6" fmla="*/ 47 w 388"/>
                <a:gd name="T7" fmla="*/ 290 h 340"/>
                <a:gd name="T8" fmla="*/ 48 w 388"/>
                <a:gd name="T9" fmla="*/ 340 h 340"/>
                <a:gd name="T10" fmla="*/ 281 w 388"/>
                <a:gd name="T11" fmla="*/ 337 h 340"/>
                <a:gd name="T12" fmla="*/ 275 w 388"/>
                <a:gd name="T13" fmla="*/ 286 h 340"/>
                <a:gd name="T14" fmla="*/ 295 w 388"/>
                <a:gd name="T15" fmla="*/ 230 h 340"/>
                <a:gd name="T16" fmla="*/ 325 w 388"/>
                <a:gd name="T17" fmla="*/ 189 h 340"/>
                <a:gd name="T18" fmla="*/ 322 w 388"/>
                <a:gd name="T19" fmla="*/ 179 h 340"/>
                <a:gd name="T20" fmla="*/ 344 w 388"/>
                <a:gd name="T21" fmla="*/ 144 h 340"/>
                <a:gd name="T22" fmla="*/ 356 w 388"/>
                <a:gd name="T23" fmla="*/ 105 h 340"/>
                <a:gd name="T24" fmla="*/ 352 w 388"/>
                <a:gd name="T25" fmla="*/ 102 h 340"/>
                <a:gd name="T26" fmla="*/ 371 w 388"/>
                <a:gd name="T27" fmla="*/ 87 h 340"/>
                <a:gd name="T28" fmla="*/ 388 w 388"/>
                <a:gd name="T29" fmla="*/ 54 h 340"/>
                <a:gd name="T30" fmla="*/ 383 w 388"/>
                <a:gd name="T31" fmla="*/ 46 h 340"/>
                <a:gd name="T32" fmla="*/ 330 w 388"/>
                <a:gd name="T33" fmla="*/ 48 h 340"/>
                <a:gd name="T34" fmla="*/ 344 w 388"/>
                <a:gd name="T35" fmla="*/ 29 h 340"/>
                <a:gd name="T36" fmla="*/ 341 w 388"/>
                <a:gd name="T37" fmla="*/ 0 h 340"/>
                <a:gd name="T38" fmla="*/ 0 w 388"/>
                <a:gd name="T39" fmla="*/ 11 h 340"/>
                <a:gd name="T40" fmla="*/ 15 w 388"/>
                <a:gd name="T41" fmla="*/ 115 h 340"/>
                <a:gd name="T42" fmla="*/ 15 w 388"/>
                <a:gd name="T43" fmla="*/ 115 h 3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88"/>
                <a:gd name="T67" fmla="*/ 0 h 340"/>
                <a:gd name="T68" fmla="*/ 388 w 388"/>
                <a:gd name="T69" fmla="*/ 340 h 34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88" h="340">
                  <a:moveTo>
                    <a:pt x="15" y="115"/>
                  </a:moveTo>
                  <a:lnTo>
                    <a:pt x="12" y="281"/>
                  </a:lnTo>
                  <a:lnTo>
                    <a:pt x="20" y="290"/>
                  </a:lnTo>
                  <a:lnTo>
                    <a:pt x="47" y="290"/>
                  </a:lnTo>
                  <a:lnTo>
                    <a:pt x="48" y="340"/>
                  </a:lnTo>
                  <a:lnTo>
                    <a:pt x="281" y="337"/>
                  </a:lnTo>
                  <a:lnTo>
                    <a:pt x="275" y="286"/>
                  </a:lnTo>
                  <a:lnTo>
                    <a:pt x="295" y="230"/>
                  </a:lnTo>
                  <a:lnTo>
                    <a:pt x="325" y="189"/>
                  </a:lnTo>
                  <a:lnTo>
                    <a:pt x="322" y="179"/>
                  </a:lnTo>
                  <a:lnTo>
                    <a:pt x="344" y="144"/>
                  </a:lnTo>
                  <a:lnTo>
                    <a:pt x="356" y="105"/>
                  </a:lnTo>
                  <a:lnTo>
                    <a:pt x="352" y="102"/>
                  </a:lnTo>
                  <a:lnTo>
                    <a:pt x="371" y="87"/>
                  </a:lnTo>
                  <a:lnTo>
                    <a:pt x="388" y="54"/>
                  </a:lnTo>
                  <a:lnTo>
                    <a:pt x="383" y="46"/>
                  </a:lnTo>
                  <a:lnTo>
                    <a:pt x="330" y="48"/>
                  </a:lnTo>
                  <a:lnTo>
                    <a:pt x="344" y="29"/>
                  </a:lnTo>
                  <a:lnTo>
                    <a:pt x="341" y="0"/>
                  </a:lnTo>
                  <a:lnTo>
                    <a:pt x="0" y="11"/>
                  </a:lnTo>
                  <a:lnTo>
                    <a:pt x="15" y="1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0" name="Freeform 27"/>
            <p:cNvSpPr>
              <a:spLocks/>
            </p:cNvSpPr>
            <p:nvPr/>
          </p:nvSpPr>
          <p:spPr bwMode="auto">
            <a:xfrm>
              <a:off x="2998" y="3096"/>
              <a:ext cx="442" cy="374"/>
            </a:xfrm>
            <a:custGeom>
              <a:avLst/>
              <a:gdLst>
                <a:gd name="T0" fmla="*/ 0 w 442"/>
                <a:gd name="T1" fmla="*/ 3 h 374"/>
                <a:gd name="T2" fmla="*/ 5 w 442"/>
                <a:gd name="T3" fmla="*/ 104 h 374"/>
                <a:gd name="T4" fmla="*/ 46 w 442"/>
                <a:gd name="T5" fmla="*/ 177 h 374"/>
                <a:gd name="T6" fmla="*/ 31 w 442"/>
                <a:gd name="T7" fmla="*/ 235 h 374"/>
                <a:gd name="T8" fmla="*/ 34 w 442"/>
                <a:gd name="T9" fmla="*/ 284 h 374"/>
                <a:gd name="T10" fmla="*/ 15 w 442"/>
                <a:gd name="T11" fmla="*/ 308 h 374"/>
                <a:gd name="T12" fmla="*/ 23 w 442"/>
                <a:gd name="T13" fmla="*/ 316 h 374"/>
                <a:gd name="T14" fmla="*/ 81 w 442"/>
                <a:gd name="T15" fmla="*/ 308 h 374"/>
                <a:gd name="T16" fmla="*/ 155 w 442"/>
                <a:gd name="T17" fmla="*/ 328 h 374"/>
                <a:gd name="T18" fmla="*/ 177 w 442"/>
                <a:gd name="T19" fmla="*/ 309 h 374"/>
                <a:gd name="T20" fmla="*/ 249 w 442"/>
                <a:gd name="T21" fmla="*/ 339 h 374"/>
                <a:gd name="T22" fmla="*/ 255 w 442"/>
                <a:gd name="T23" fmla="*/ 355 h 374"/>
                <a:gd name="T24" fmla="*/ 282 w 442"/>
                <a:gd name="T25" fmla="*/ 367 h 374"/>
                <a:gd name="T26" fmla="*/ 296 w 442"/>
                <a:gd name="T27" fmla="*/ 352 h 374"/>
                <a:gd name="T28" fmla="*/ 331 w 442"/>
                <a:gd name="T29" fmla="*/ 366 h 374"/>
                <a:gd name="T30" fmla="*/ 352 w 442"/>
                <a:gd name="T31" fmla="*/ 355 h 374"/>
                <a:gd name="T32" fmla="*/ 348 w 442"/>
                <a:gd name="T33" fmla="*/ 333 h 374"/>
                <a:gd name="T34" fmla="*/ 406 w 442"/>
                <a:gd name="T35" fmla="*/ 352 h 374"/>
                <a:gd name="T36" fmla="*/ 403 w 442"/>
                <a:gd name="T37" fmla="*/ 374 h 374"/>
                <a:gd name="T38" fmla="*/ 442 w 442"/>
                <a:gd name="T39" fmla="*/ 345 h 374"/>
                <a:gd name="T40" fmla="*/ 407 w 442"/>
                <a:gd name="T41" fmla="*/ 341 h 374"/>
                <a:gd name="T42" fmla="*/ 380 w 442"/>
                <a:gd name="T43" fmla="*/ 314 h 374"/>
                <a:gd name="T44" fmla="*/ 414 w 442"/>
                <a:gd name="T45" fmla="*/ 280 h 374"/>
                <a:gd name="T46" fmla="*/ 414 w 442"/>
                <a:gd name="T47" fmla="*/ 259 h 374"/>
                <a:gd name="T48" fmla="*/ 378 w 442"/>
                <a:gd name="T49" fmla="*/ 289 h 374"/>
                <a:gd name="T50" fmla="*/ 360 w 442"/>
                <a:gd name="T51" fmla="*/ 280 h 374"/>
                <a:gd name="T52" fmla="*/ 375 w 442"/>
                <a:gd name="T53" fmla="*/ 262 h 374"/>
                <a:gd name="T54" fmla="*/ 335 w 442"/>
                <a:gd name="T55" fmla="*/ 274 h 374"/>
                <a:gd name="T56" fmla="*/ 309 w 442"/>
                <a:gd name="T57" fmla="*/ 263 h 374"/>
                <a:gd name="T58" fmla="*/ 316 w 442"/>
                <a:gd name="T59" fmla="*/ 246 h 374"/>
                <a:gd name="T60" fmla="*/ 384 w 442"/>
                <a:gd name="T61" fmla="*/ 259 h 374"/>
                <a:gd name="T62" fmla="*/ 357 w 442"/>
                <a:gd name="T63" fmla="*/ 215 h 374"/>
                <a:gd name="T64" fmla="*/ 361 w 442"/>
                <a:gd name="T65" fmla="*/ 183 h 374"/>
                <a:gd name="T66" fmla="*/ 206 w 442"/>
                <a:gd name="T67" fmla="*/ 190 h 374"/>
                <a:gd name="T68" fmla="*/ 224 w 442"/>
                <a:gd name="T69" fmla="*/ 120 h 374"/>
                <a:gd name="T70" fmla="*/ 251 w 442"/>
                <a:gd name="T71" fmla="*/ 83 h 374"/>
                <a:gd name="T72" fmla="*/ 242 w 442"/>
                <a:gd name="T73" fmla="*/ 74 h 374"/>
                <a:gd name="T74" fmla="*/ 233 w 442"/>
                <a:gd name="T75" fmla="*/ 0 h 374"/>
                <a:gd name="T76" fmla="*/ 0 w 442"/>
                <a:gd name="T77" fmla="*/ 3 h 374"/>
                <a:gd name="T78" fmla="*/ 0 w 442"/>
                <a:gd name="T79" fmla="*/ 3 h 374"/>
                <a:gd name="T80" fmla="*/ 0 w 442"/>
                <a:gd name="T81" fmla="*/ 3 h 37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42"/>
                <a:gd name="T124" fmla="*/ 0 h 374"/>
                <a:gd name="T125" fmla="*/ 442 w 442"/>
                <a:gd name="T126" fmla="*/ 374 h 37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42" h="374">
                  <a:moveTo>
                    <a:pt x="0" y="3"/>
                  </a:moveTo>
                  <a:lnTo>
                    <a:pt x="5" y="104"/>
                  </a:lnTo>
                  <a:lnTo>
                    <a:pt x="46" y="177"/>
                  </a:lnTo>
                  <a:lnTo>
                    <a:pt x="31" y="235"/>
                  </a:lnTo>
                  <a:lnTo>
                    <a:pt x="34" y="284"/>
                  </a:lnTo>
                  <a:lnTo>
                    <a:pt x="15" y="308"/>
                  </a:lnTo>
                  <a:lnTo>
                    <a:pt x="23" y="316"/>
                  </a:lnTo>
                  <a:lnTo>
                    <a:pt x="81" y="308"/>
                  </a:lnTo>
                  <a:lnTo>
                    <a:pt x="155" y="328"/>
                  </a:lnTo>
                  <a:lnTo>
                    <a:pt x="177" y="309"/>
                  </a:lnTo>
                  <a:lnTo>
                    <a:pt x="249" y="339"/>
                  </a:lnTo>
                  <a:lnTo>
                    <a:pt x="255" y="355"/>
                  </a:lnTo>
                  <a:lnTo>
                    <a:pt x="282" y="367"/>
                  </a:lnTo>
                  <a:lnTo>
                    <a:pt x="296" y="352"/>
                  </a:lnTo>
                  <a:lnTo>
                    <a:pt x="331" y="366"/>
                  </a:lnTo>
                  <a:lnTo>
                    <a:pt x="352" y="355"/>
                  </a:lnTo>
                  <a:lnTo>
                    <a:pt x="348" y="333"/>
                  </a:lnTo>
                  <a:lnTo>
                    <a:pt x="406" y="352"/>
                  </a:lnTo>
                  <a:lnTo>
                    <a:pt x="403" y="374"/>
                  </a:lnTo>
                  <a:lnTo>
                    <a:pt x="442" y="345"/>
                  </a:lnTo>
                  <a:lnTo>
                    <a:pt x="407" y="341"/>
                  </a:lnTo>
                  <a:lnTo>
                    <a:pt x="380" y="314"/>
                  </a:lnTo>
                  <a:lnTo>
                    <a:pt x="414" y="280"/>
                  </a:lnTo>
                  <a:lnTo>
                    <a:pt x="414" y="259"/>
                  </a:lnTo>
                  <a:lnTo>
                    <a:pt x="378" y="289"/>
                  </a:lnTo>
                  <a:lnTo>
                    <a:pt x="360" y="280"/>
                  </a:lnTo>
                  <a:lnTo>
                    <a:pt x="375" y="262"/>
                  </a:lnTo>
                  <a:lnTo>
                    <a:pt x="335" y="274"/>
                  </a:lnTo>
                  <a:lnTo>
                    <a:pt x="309" y="263"/>
                  </a:lnTo>
                  <a:lnTo>
                    <a:pt x="316" y="246"/>
                  </a:lnTo>
                  <a:lnTo>
                    <a:pt x="384" y="259"/>
                  </a:lnTo>
                  <a:lnTo>
                    <a:pt x="357" y="215"/>
                  </a:lnTo>
                  <a:lnTo>
                    <a:pt x="361" y="183"/>
                  </a:lnTo>
                  <a:lnTo>
                    <a:pt x="206" y="190"/>
                  </a:lnTo>
                  <a:lnTo>
                    <a:pt x="224" y="120"/>
                  </a:lnTo>
                  <a:lnTo>
                    <a:pt x="251" y="83"/>
                  </a:lnTo>
                  <a:lnTo>
                    <a:pt x="242" y="74"/>
                  </a:lnTo>
                  <a:lnTo>
                    <a:pt x="23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1" name="Freeform 28"/>
            <p:cNvSpPr>
              <a:spLocks/>
            </p:cNvSpPr>
            <p:nvPr/>
          </p:nvSpPr>
          <p:spPr bwMode="auto">
            <a:xfrm>
              <a:off x="3222" y="1711"/>
              <a:ext cx="440" cy="219"/>
            </a:xfrm>
            <a:custGeom>
              <a:avLst/>
              <a:gdLst>
                <a:gd name="T0" fmla="*/ 159 w 440"/>
                <a:gd name="T1" fmla="*/ 144 h 219"/>
                <a:gd name="T2" fmla="*/ 166 w 440"/>
                <a:gd name="T3" fmla="*/ 157 h 219"/>
                <a:gd name="T4" fmla="*/ 180 w 440"/>
                <a:gd name="T5" fmla="*/ 161 h 219"/>
                <a:gd name="T6" fmla="*/ 202 w 440"/>
                <a:gd name="T7" fmla="*/ 219 h 219"/>
                <a:gd name="T8" fmla="*/ 241 w 440"/>
                <a:gd name="T9" fmla="*/ 140 h 219"/>
                <a:gd name="T10" fmla="*/ 261 w 440"/>
                <a:gd name="T11" fmla="*/ 142 h 219"/>
                <a:gd name="T12" fmla="*/ 285 w 440"/>
                <a:gd name="T13" fmla="*/ 130 h 219"/>
                <a:gd name="T14" fmla="*/ 328 w 440"/>
                <a:gd name="T15" fmla="*/ 130 h 219"/>
                <a:gd name="T16" fmla="*/ 343 w 440"/>
                <a:gd name="T17" fmla="*/ 112 h 219"/>
                <a:gd name="T18" fmla="*/ 425 w 440"/>
                <a:gd name="T19" fmla="*/ 114 h 219"/>
                <a:gd name="T20" fmla="*/ 440 w 440"/>
                <a:gd name="T21" fmla="*/ 102 h 219"/>
                <a:gd name="T22" fmla="*/ 414 w 440"/>
                <a:gd name="T23" fmla="*/ 71 h 219"/>
                <a:gd name="T24" fmla="*/ 363 w 440"/>
                <a:gd name="T25" fmla="*/ 73 h 219"/>
                <a:gd name="T26" fmla="*/ 324 w 440"/>
                <a:gd name="T27" fmla="*/ 67 h 219"/>
                <a:gd name="T28" fmla="*/ 273 w 440"/>
                <a:gd name="T29" fmla="*/ 67 h 219"/>
                <a:gd name="T30" fmla="*/ 256 w 440"/>
                <a:gd name="T31" fmla="*/ 93 h 219"/>
                <a:gd name="T32" fmla="*/ 230 w 440"/>
                <a:gd name="T33" fmla="*/ 78 h 219"/>
                <a:gd name="T34" fmla="*/ 203 w 440"/>
                <a:gd name="T35" fmla="*/ 81 h 219"/>
                <a:gd name="T36" fmla="*/ 193 w 440"/>
                <a:gd name="T37" fmla="*/ 54 h 219"/>
                <a:gd name="T38" fmla="*/ 136 w 440"/>
                <a:gd name="T39" fmla="*/ 50 h 219"/>
                <a:gd name="T40" fmla="*/ 129 w 440"/>
                <a:gd name="T41" fmla="*/ 39 h 219"/>
                <a:gd name="T42" fmla="*/ 155 w 440"/>
                <a:gd name="T43" fmla="*/ 12 h 219"/>
                <a:gd name="T44" fmla="*/ 175 w 440"/>
                <a:gd name="T45" fmla="*/ 10 h 219"/>
                <a:gd name="T46" fmla="*/ 155 w 440"/>
                <a:gd name="T47" fmla="*/ 0 h 219"/>
                <a:gd name="T48" fmla="*/ 123 w 440"/>
                <a:gd name="T49" fmla="*/ 8 h 219"/>
                <a:gd name="T50" fmla="*/ 69 w 440"/>
                <a:gd name="T51" fmla="*/ 62 h 219"/>
                <a:gd name="T52" fmla="*/ 42 w 440"/>
                <a:gd name="T53" fmla="*/ 67 h 219"/>
                <a:gd name="T54" fmla="*/ 0 w 440"/>
                <a:gd name="T55" fmla="*/ 94 h 219"/>
                <a:gd name="T56" fmla="*/ 159 w 440"/>
                <a:gd name="T57" fmla="*/ 144 h 219"/>
                <a:gd name="T58" fmla="*/ 159 w 440"/>
                <a:gd name="T59" fmla="*/ 144 h 2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40"/>
                <a:gd name="T91" fmla="*/ 0 h 219"/>
                <a:gd name="T92" fmla="*/ 440 w 440"/>
                <a:gd name="T93" fmla="*/ 219 h 2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40" h="219">
                  <a:moveTo>
                    <a:pt x="159" y="144"/>
                  </a:moveTo>
                  <a:lnTo>
                    <a:pt x="166" y="157"/>
                  </a:lnTo>
                  <a:lnTo>
                    <a:pt x="180" y="161"/>
                  </a:lnTo>
                  <a:lnTo>
                    <a:pt x="202" y="219"/>
                  </a:lnTo>
                  <a:lnTo>
                    <a:pt x="241" y="140"/>
                  </a:lnTo>
                  <a:lnTo>
                    <a:pt x="261" y="142"/>
                  </a:lnTo>
                  <a:lnTo>
                    <a:pt x="285" y="130"/>
                  </a:lnTo>
                  <a:lnTo>
                    <a:pt x="328" y="130"/>
                  </a:lnTo>
                  <a:lnTo>
                    <a:pt x="343" y="112"/>
                  </a:lnTo>
                  <a:lnTo>
                    <a:pt x="425" y="114"/>
                  </a:lnTo>
                  <a:lnTo>
                    <a:pt x="440" y="102"/>
                  </a:lnTo>
                  <a:lnTo>
                    <a:pt x="414" y="71"/>
                  </a:lnTo>
                  <a:lnTo>
                    <a:pt x="363" y="73"/>
                  </a:lnTo>
                  <a:lnTo>
                    <a:pt x="324" y="67"/>
                  </a:lnTo>
                  <a:lnTo>
                    <a:pt x="273" y="67"/>
                  </a:lnTo>
                  <a:lnTo>
                    <a:pt x="256" y="93"/>
                  </a:lnTo>
                  <a:lnTo>
                    <a:pt x="230" y="78"/>
                  </a:lnTo>
                  <a:lnTo>
                    <a:pt x="203" y="81"/>
                  </a:lnTo>
                  <a:lnTo>
                    <a:pt x="193" y="54"/>
                  </a:lnTo>
                  <a:lnTo>
                    <a:pt x="136" y="50"/>
                  </a:lnTo>
                  <a:lnTo>
                    <a:pt x="129" y="39"/>
                  </a:lnTo>
                  <a:lnTo>
                    <a:pt x="155" y="12"/>
                  </a:lnTo>
                  <a:lnTo>
                    <a:pt x="175" y="10"/>
                  </a:lnTo>
                  <a:lnTo>
                    <a:pt x="155" y="0"/>
                  </a:lnTo>
                  <a:lnTo>
                    <a:pt x="123" y="8"/>
                  </a:lnTo>
                  <a:lnTo>
                    <a:pt x="69" y="62"/>
                  </a:lnTo>
                  <a:lnTo>
                    <a:pt x="42" y="67"/>
                  </a:lnTo>
                  <a:lnTo>
                    <a:pt x="0" y="94"/>
                  </a:lnTo>
                  <a:lnTo>
                    <a:pt x="159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2" name="Freeform 29"/>
            <p:cNvSpPr>
              <a:spLocks/>
            </p:cNvSpPr>
            <p:nvPr/>
          </p:nvSpPr>
          <p:spPr bwMode="auto">
            <a:xfrm>
              <a:off x="3507" y="1847"/>
              <a:ext cx="297" cy="395"/>
            </a:xfrm>
            <a:custGeom>
              <a:avLst/>
              <a:gdLst>
                <a:gd name="T0" fmla="*/ 34 w 297"/>
                <a:gd name="T1" fmla="*/ 328 h 395"/>
                <a:gd name="T2" fmla="*/ 28 w 297"/>
                <a:gd name="T3" fmla="*/ 262 h 395"/>
                <a:gd name="T4" fmla="*/ 4 w 297"/>
                <a:gd name="T5" fmla="*/ 212 h 395"/>
                <a:gd name="T6" fmla="*/ 15 w 297"/>
                <a:gd name="T7" fmla="*/ 113 h 395"/>
                <a:gd name="T8" fmla="*/ 58 w 297"/>
                <a:gd name="T9" fmla="*/ 59 h 395"/>
                <a:gd name="T10" fmla="*/ 55 w 297"/>
                <a:gd name="T11" fmla="*/ 99 h 395"/>
                <a:gd name="T12" fmla="*/ 69 w 297"/>
                <a:gd name="T13" fmla="*/ 90 h 395"/>
                <a:gd name="T14" fmla="*/ 69 w 297"/>
                <a:gd name="T15" fmla="*/ 59 h 395"/>
                <a:gd name="T16" fmla="*/ 85 w 297"/>
                <a:gd name="T17" fmla="*/ 40 h 395"/>
                <a:gd name="T18" fmla="*/ 90 w 297"/>
                <a:gd name="T19" fmla="*/ 4 h 395"/>
                <a:gd name="T20" fmla="*/ 105 w 297"/>
                <a:gd name="T21" fmla="*/ 0 h 395"/>
                <a:gd name="T22" fmla="*/ 195 w 297"/>
                <a:gd name="T23" fmla="*/ 31 h 395"/>
                <a:gd name="T24" fmla="*/ 203 w 297"/>
                <a:gd name="T25" fmla="*/ 56 h 395"/>
                <a:gd name="T26" fmla="*/ 215 w 297"/>
                <a:gd name="T27" fmla="*/ 80 h 395"/>
                <a:gd name="T28" fmla="*/ 218 w 297"/>
                <a:gd name="T29" fmla="*/ 123 h 395"/>
                <a:gd name="T30" fmla="*/ 187 w 297"/>
                <a:gd name="T31" fmla="*/ 160 h 395"/>
                <a:gd name="T32" fmla="*/ 186 w 297"/>
                <a:gd name="T33" fmla="*/ 189 h 395"/>
                <a:gd name="T34" fmla="*/ 203 w 297"/>
                <a:gd name="T35" fmla="*/ 199 h 395"/>
                <a:gd name="T36" fmla="*/ 227 w 297"/>
                <a:gd name="T37" fmla="*/ 160 h 395"/>
                <a:gd name="T38" fmla="*/ 251 w 297"/>
                <a:gd name="T39" fmla="*/ 146 h 395"/>
                <a:gd name="T40" fmla="*/ 268 w 297"/>
                <a:gd name="T41" fmla="*/ 154 h 395"/>
                <a:gd name="T42" fmla="*/ 297 w 297"/>
                <a:gd name="T43" fmla="*/ 242 h 395"/>
                <a:gd name="T44" fmla="*/ 277 w 297"/>
                <a:gd name="T45" fmla="*/ 279 h 395"/>
                <a:gd name="T46" fmla="*/ 272 w 297"/>
                <a:gd name="T47" fmla="*/ 305 h 395"/>
                <a:gd name="T48" fmla="*/ 260 w 297"/>
                <a:gd name="T49" fmla="*/ 314 h 395"/>
                <a:gd name="T50" fmla="*/ 258 w 297"/>
                <a:gd name="T51" fmla="*/ 338 h 395"/>
                <a:gd name="T52" fmla="*/ 243 w 297"/>
                <a:gd name="T53" fmla="*/ 369 h 395"/>
                <a:gd name="T54" fmla="*/ 145 w 297"/>
                <a:gd name="T55" fmla="*/ 384 h 395"/>
                <a:gd name="T56" fmla="*/ 143 w 297"/>
                <a:gd name="T57" fmla="*/ 379 h 395"/>
                <a:gd name="T58" fmla="*/ 0 w 297"/>
                <a:gd name="T59" fmla="*/ 395 h 395"/>
                <a:gd name="T60" fmla="*/ 34 w 297"/>
                <a:gd name="T61" fmla="*/ 328 h 395"/>
                <a:gd name="T62" fmla="*/ 34 w 297"/>
                <a:gd name="T63" fmla="*/ 328 h 39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7"/>
                <a:gd name="T97" fmla="*/ 0 h 395"/>
                <a:gd name="T98" fmla="*/ 297 w 297"/>
                <a:gd name="T99" fmla="*/ 395 h 39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7" h="395">
                  <a:moveTo>
                    <a:pt x="34" y="328"/>
                  </a:moveTo>
                  <a:lnTo>
                    <a:pt x="28" y="262"/>
                  </a:lnTo>
                  <a:lnTo>
                    <a:pt x="4" y="212"/>
                  </a:lnTo>
                  <a:lnTo>
                    <a:pt x="15" y="113"/>
                  </a:lnTo>
                  <a:lnTo>
                    <a:pt x="58" y="59"/>
                  </a:lnTo>
                  <a:lnTo>
                    <a:pt x="55" y="99"/>
                  </a:lnTo>
                  <a:lnTo>
                    <a:pt x="69" y="90"/>
                  </a:lnTo>
                  <a:lnTo>
                    <a:pt x="69" y="59"/>
                  </a:lnTo>
                  <a:lnTo>
                    <a:pt x="85" y="40"/>
                  </a:lnTo>
                  <a:lnTo>
                    <a:pt x="90" y="4"/>
                  </a:lnTo>
                  <a:lnTo>
                    <a:pt x="105" y="0"/>
                  </a:lnTo>
                  <a:lnTo>
                    <a:pt x="195" y="31"/>
                  </a:lnTo>
                  <a:lnTo>
                    <a:pt x="203" y="56"/>
                  </a:lnTo>
                  <a:lnTo>
                    <a:pt x="215" y="80"/>
                  </a:lnTo>
                  <a:lnTo>
                    <a:pt x="218" y="123"/>
                  </a:lnTo>
                  <a:lnTo>
                    <a:pt x="187" y="160"/>
                  </a:lnTo>
                  <a:lnTo>
                    <a:pt x="186" y="189"/>
                  </a:lnTo>
                  <a:lnTo>
                    <a:pt x="203" y="199"/>
                  </a:lnTo>
                  <a:lnTo>
                    <a:pt x="227" y="160"/>
                  </a:lnTo>
                  <a:lnTo>
                    <a:pt x="251" y="146"/>
                  </a:lnTo>
                  <a:lnTo>
                    <a:pt x="268" y="154"/>
                  </a:lnTo>
                  <a:lnTo>
                    <a:pt x="297" y="242"/>
                  </a:lnTo>
                  <a:lnTo>
                    <a:pt x="277" y="279"/>
                  </a:lnTo>
                  <a:lnTo>
                    <a:pt x="272" y="305"/>
                  </a:lnTo>
                  <a:lnTo>
                    <a:pt x="260" y="314"/>
                  </a:lnTo>
                  <a:lnTo>
                    <a:pt x="258" y="338"/>
                  </a:lnTo>
                  <a:lnTo>
                    <a:pt x="243" y="369"/>
                  </a:lnTo>
                  <a:lnTo>
                    <a:pt x="145" y="384"/>
                  </a:lnTo>
                  <a:lnTo>
                    <a:pt x="143" y="379"/>
                  </a:lnTo>
                  <a:lnTo>
                    <a:pt x="0" y="395"/>
                  </a:lnTo>
                  <a:lnTo>
                    <a:pt x="34" y="3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3" name="Freeform 30"/>
            <p:cNvSpPr>
              <a:spLocks/>
            </p:cNvSpPr>
            <p:nvPr/>
          </p:nvSpPr>
          <p:spPr bwMode="auto">
            <a:xfrm>
              <a:off x="3057" y="1772"/>
              <a:ext cx="410" cy="417"/>
            </a:xfrm>
            <a:custGeom>
              <a:avLst/>
              <a:gdLst>
                <a:gd name="T0" fmla="*/ 11 w 410"/>
                <a:gd name="T1" fmla="*/ 158 h 417"/>
                <a:gd name="T2" fmla="*/ 10 w 410"/>
                <a:gd name="T3" fmla="*/ 209 h 417"/>
                <a:gd name="T4" fmla="*/ 59 w 410"/>
                <a:gd name="T5" fmla="*/ 240 h 417"/>
                <a:gd name="T6" fmla="*/ 79 w 410"/>
                <a:gd name="T7" fmla="*/ 262 h 417"/>
                <a:gd name="T8" fmla="*/ 118 w 410"/>
                <a:gd name="T9" fmla="*/ 291 h 417"/>
                <a:gd name="T10" fmla="*/ 125 w 410"/>
                <a:gd name="T11" fmla="*/ 325 h 417"/>
                <a:gd name="T12" fmla="*/ 132 w 410"/>
                <a:gd name="T13" fmla="*/ 373 h 417"/>
                <a:gd name="T14" fmla="*/ 171 w 410"/>
                <a:gd name="T15" fmla="*/ 417 h 417"/>
                <a:gd name="T16" fmla="*/ 374 w 410"/>
                <a:gd name="T17" fmla="*/ 405 h 417"/>
                <a:gd name="T18" fmla="*/ 362 w 410"/>
                <a:gd name="T19" fmla="*/ 341 h 417"/>
                <a:gd name="T20" fmla="*/ 380 w 410"/>
                <a:gd name="T21" fmla="*/ 243 h 417"/>
                <a:gd name="T22" fmla="*/ 379 w 410"/>
                <a:gd name="T23" fmla="*/ 216 h 417"/>
                <a:gd name="T24" fmla="*/ 410 w 410"/>
                <a:gd name="T25" fmla="*/ 139 h 417"/>
                <a:gd name="T26" fmla="*/ 402 w 410"/>
                <a:gd name="T27" fmla="*/ 137 h 417"/>
                <a:gd name="T28" fmla="*/ 383 w 410"/>
                <a:gd name="T29" fmla="*/ 181 h 417"/>
                <a:gd name="T30" fmla="*/ 367 w 410"/>
                <a:gd name="T31" fmla="*/ 184 h 417"/>
                <a:gd name="T32" fmla="*/ 359 w 410"/>
                <a:gd name="T33" fmla="*/ 202 h 417"/>
                <a:gd name="T34" fmla="*/ 343 w 410"/>
                <a:gd name="T35" fmla="*/ 214 h 417"/>
                <a:gd name="T36" fmla="*/ 355 w 410"/>
                <a:gd name="T37" fmla="*/ 174 h 417"/>
                <a:gd name="T38" fmla="*/ 367 w 410"/>
                <a:gd name="T39" fmla="*/ 158 h 417"/>
                <a:gd name="T40" fmla="*/ 345 w 410"/>
                <a:gd name="T41" fmla="*/ 100 h 417"/>
                <a:gd name="T42" fmla="*/ 331 w 410"/>
                <a:gd name="T43" fmla="*/ 96 h 417"/>
                <a:gd name="T44" fmla="*/ 324 w 410"/>
                <a:gd name="T45" fmla="*/ 83 h 417"/>
                <a:gd name="T46" fmla="*/ 165 w 410"/>
                <a:gd name="T47" fmla="*/ 33 h 417"/>
                <a:gd name="T48" fmla="*/ 147 w 410"/>
                <a:gd name="T49" fmla="*/ 24 h 417"/>
                <a:gd name="T50" fmla="*/ 135 w 410"/>
                <a:gd name="T51" fmla="*/ 33 h 417"/>
                <a:gd name="T52" fmla="*/ 131 w 410"/>
                <a:gd name="T53" fmla="*/ 30 h 417"/>
                <a:gd name="T54" fmla="*/ 137 w 410"/>
                <a:gd name="T55" fmla="*/ 13 h 417"/>
                <a:gd name="T56" fmla="*/ 141 w 410"/>
                <a:gd name="T57" fmla="*/ 2 h 417"/>
                <a:gd name="T58" fmla="*/ 136 w 410"/>
                <a:gd name="T59" fmla="*/ 0 h 417"/>
                <a:gd name="T60" fmla="*/ 71 w 410"/>
                <a:gd name="T61" fmla="*/ 26 h 417"/>
                <a:gd name="T62" fmla="*/ 63 w 410"/>
                <a:gd name="T63" fmla="*/ 26 h 417"/>
                <a:gd name="T64" fmla="*/ 51 w 410"/>
                <a:gd name="T65" fmla="*/ 21 h 417"/>
                <a:gd name="T66" fmla="*/ 39 w 410"/>
                <a:gd name="T67" fmla="*/ 29 h 417"/>
                <a:gd name="T68" fmla="*/ 42 w 410"/>
                <a:gd name="T69" fmla="*/ 77 h 417"/>
                <a:gd name="T70" fmla="*/ 0 w 410"/>
                <a:gd name="T71" fmla="*/ 126 h 417"/>
                <a:gd name="T72" fmla="*/ 11 w 410"/>
                <a:gd name="T73" fmla="*/ 158 h 417"/>
                <a:gd name="T74" fmla="*/ 11 w 410"/>
                <a:gd name="T75" fmla="*/ 158 h 4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10"/>
                <a:gd name="T115" fmla="*/ 0 h 417"/>
                <a:gd name="T116" fmla="*/ 410 w 410"/>
                <a:gd name="T117" fmla="*/ 417 h 41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10" h="417">
                  <a:moveTo>
                    <a:pt x="11" y="158"/>
                  </a:moveTo>
                  <a:lnTo>
                    <a:pt x="10" y="209"/>
                  </a:lnTo>
                  <a:lnTo>
                    <a:pt x="59" y="240"/>
                  </a:lnTo>
                  <a:lnTo>
                    <a:pt x="79" y="262"/>
                  </a:lnTo>
                  <a:lnTo>
                    <a:pt x="118" y="291"/>
                  </a:lnTo>
                  <a:lnTo>
                    <a:pt x="125" y="325"/>
                  </a:lnTo>
                  <a:lnTo>
                    <a:pt x="132" y="373"/>
                  </a:lnTo>
                  <a:lnTo>
                    <a:pt x="171" y="417"/>
                  </a:lnTo>
                  <a:lnTo>
                    <a:pt x="374" y="405"/>
                  </a:lnTo>
                  <a:lnTo>
                    <a:pt x="362" y="341"/>
                  </a:lnTo>
                  <a:lnTo>
                    <a:pt x="380" y="243"/>
                  </a:lnTo>
                  <a:lnTo>
                    <a:pt x="379" y="216"/>
                  </a:lnTo>
                  <a:lnTo>
                    <a:pt x="410" y="139"/>
                  </a:lnTo>
                  <a:lnTo>
                    <a:pt x="402" y="137"/>
                  </a:lnTo>
                  <a:lnTo>
                    <a:pt x="383" y="181"/>
                  </a:lnTo>
                  <a:lnTo>
                    <a:pt x="367" y="184"/>
                  </a:lnTo>
                  <a:lnTo>
                    <a:pt x="359" y="202"/>
                  </a:lnTo>
                  <a:lnTo>
                    <a:pt x="343" y="214"/>
                  </a:lnTo>
                  <a:lnTo>
                    <a:pt x="355" y="174"/>
                  </a:lnTo>
                  <a:lnTo>
                    <a:pt x="367" y="158"/>
                  </a:lnTo>
                  <a:lnTo>
                    <a:pt x="345" y="100"/>
                  </a:lnTo>
                  <a:lnTo>
                    <a:pt x="331" y="96"/>
                  </a:lnTo>
                  <a:lnTo>
                    <a:pt x="324" y="83"/>
                  </a:lnTo>
                  <a:lnTo>
                    <a:pt x="165" y="33"/>
                  </a:lnTo>
                  <a:lnTo>
                    <a:pt x="147" y="24"/>
                  </a:lnTo>
                  <a:lnTo>
                    <a:pt x="135" y="33"/>
                  </a:lnTo>
                  <a:lnTo>
                    <a:pt x="131" y="30"/>
                  </a:lnTo>
                  <a:lnTo>
                    <a:pt x="137" y="13"/>
                  </a:lnTo>
                  <a:lnTo>
                    <a:pt x="141" y="2"/>
                  </a:lnTo>
                  <a:lnTo>
                    <a:pt x="136" y="0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51" y="21"/>
                  </a:lnTo>
                  <a:lnTo>
                    <a:pt x="39" y="29"/>
                  </a:lnTo>
                  <a:lnTo>
                    <a:pt x="42" y="77"/>
                  </a:lnTo>
                  <a:lnTo>
                    <a:pt x="0" y="126"/>
                  </a:lnTo>
                  <a:lnTo>
                    <a:pt x="11" y="1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4" name="Freeform 31"/>
            <p:cNvSpPr>
              <a:spLocks/>
            </p:cNvSpPr>
            <p:nvPr/>
          </p:nvSpPr>
          <p:spPr bwMode="auto">
            <a:xfrm>
              <a:off x="3177" y="2177"/>
              <a:ext cx="302" cy="532"/>
            </a:xfrm>
            <a:custGeom>
              <a:avLst/>
              <a:gdLst>
                <a:gd name="T0" fmla="*/ 5 w 302"/>
                <a:gd name="T1" fmla="*/ 218 h 532"/>
                <a:gd name="T2" fmla="*/ 36 w 302"/>
                <a:gd name="T3" fmla="*/ 151 h 532"/>
                <a:gd name="T4" fmla="*/ 27 w 302"/>
                <a:gd name="T5" fmla="*/ 125 h 532"/>
                <a:gd name="T6" fmla="*/ 78 w 302"/>
                <a:gd name="T7" fmla="*/ 85 h 532"/>
                <a:gd name="T8" fmla="*/ 88 w 302"/>
                <a:gd name="T9" fmla="*/ 55 h 532"/>
                <a:gd name="T10" fmla="*/ 51 w 302"/>
                <a:gd name="T11" fmla="*/ 12 h 532"/>
                <a:gd name="T12" fmla="*/ 254 w 302"/>
                <a:gd name="T13" fmla="*/ 0 h 532"/>
                <a:gd name="T14" fmla="*/ 258 w 302"/>
                <a:gd name="T15" fmla="*/ 31 h 532"/>
                <a:gd name="T16" fmla="*/ 279 w 302"/>
                <a:gd name="T17" fmla="*/ 70 h 532"/>
                <a:gd name="T18" fmla="*/ 297 w 302"/>
                <a:gd name="T19" fmla="*/ 273 h 532"/>
                <a:gd name="T20" fmla="*/ 293 w 302"/>
                <a:gd name="T21" fmla="*/ 316 h 532"/>
                <a:gd name="T22" fmla="*/ 302 w 302"/>
                <a:gd name="T23" fmla="*/ 340 h 532"/>
                <a:gd name="T24" fmla="*/ 291 w 302"/>
                <a:gd name="T25" fmla="*/ 386 h 532"/>
                <a:gd name="T26" fmla="*/ 275 w 302"/>
                <a:gd name="T27" fmla="*/ 406 h 532"/>
                <a:gd name="T28" fmla="*/ 267 w 302"/>
                <a:gd name="T29" fmla="*/ 438 h 532"/>
                <a:gd name="T30" fmla="*/ 277 w 302"/>
                <a:gd name="T31" fmla="*/ 450 h 532"/>
                <a:gd name="T32" fmla="*/ 268 w 302"/>
                <a:gd name="T33" fmla="*/ 468 h 532"/>
                <a:gd name="T34" fmla="*/ 272 w 302"/>
                <a:gd name="T35" fmla="*/ 476 h 532"/>
                <a:gd name="T36" fmla="*/ 248 w 302"/>
                <a:gd name="T37" fmla="*/ 485 h 532"/>
                <a:gd name="T38" fmla="*/ 243 w 302"/>
                <a:gd name="T39" fmla="*/ 519 h 532"/>
                <a:gd name="T40" fmla="*/ 208 w 302"/>
                <a:gd name="T41" fmla="*/ 508 h 532"/>
                <a:gd name="T42" fmla="*/ 191 w 302"/>
                <a:gd name="T43" fmla="*/ 532 h 532"/>
                <a:gd name="T44" fmla="*/ 180 w 302"/>
                <a:gd name="T45" fmla="*/ 530 h 532"/>
                <a:gd name="T46" fmla="*/ 168 w 302"/>
                <a:gd name="T47" fmla="*/ 508 h 532"/>
                <a:gd name="T48" fmla="*/ 149 w 302"/>
                <a:gd name="T49" fmla="*/ 456 h 532"/>
                <a:gd name="T50" fmla="*/ 103 w 302"/>
                <a:gd name="T51" fmla="*/ 429 h 532"/>
                <a:gd name="T52" fmla="*/ 94 w 302"/>
                <a:gd name="T53" fmla="*/ 402 h 532"/>
                <a:gd name="T54" fmla="*/ 109 w 302"/>
                <a:gd name="T55" fmla="*/ 360 h 532"/>
                <a:gd name="T56" fmla="*/ 96 w 302"/>
                <a:gd name="T57" fmla="*/ 352 h 532"/>
                <a:gd name="T58" fmla="*/ 67 w 302"/>
                <a:gd name="T59" fmla="*/ 352 h 532"/>
                <a:gd name="T60" fmla="*/ 60 w 302"/>
                <a:gd name="T61" fmla="*/ 327 h 532"/>
                <a:gd name="T62" fmla="*/ 11 w 302"/>
                <a:gd name="T63" fmla="*/ 276 h 532"/>
                <a:gd name="T64" fmla="*/ 0 w 302"/>
                <a:gd name="T65" fmla="*/ 234 h 532"/>
                <a:gd name="T66" fmla="*/ 5 w 302"/>
                <a:gd name="T67" fmla="*/ 218 h 532"/>
                <a:gd name="T68" fmla="*/ 5 w 302"/>
                <a:gd name="T69" fmla="*/ 218 h 5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02"/>
                <a:gd name="T106" fmla="*/ 0 h 532"/>
                <a:gd name="T107" fmla="*/ 302 w 302"/>
                <a:gd name="T108" fmla="*/ 532 h 5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02" h="532">
                  <a:moveTo>
                    <a:pt x="5" y="218"/>
                  </a:moveTo>
                  <a:lnTo>
                    <a:pt x="36" y="151"/>
                  </a:lnTo>
                  <a:lnTo>
                    <a:pt x="27" y="125"/>
                  </a:lnTo>
                  <a:lnTo>
                    <a:pt x="78" y="85"/>
                  </a:lnTo>
                  <a:lnTo>
                    <a:pt x="88" y="55"/>
                  </a:lnTo>
                  <a:lnTo>
                    <a:pt x="51" y="12"/>
                  </a:lnTo>
                  <a:lnTo>
                    <a:pt x="254" y="0"/>
                  </a:lnTo>
                  <a:lnTo>
                    <a:pt x="258" y="31"/>
                  </a:lnTo>
                  <a:lnTo>
                    <a:pt x="279" y="70"/>
                  </a:lnTo>
                  <a:lnTo>
                    <a:pt x="297" y="273"/>
                  </a:lnTo>
                  <a:lnTo>
                    <a:pt x="293" y="316"/>
                  </a:lnTo>
                  <a:lnTo>
                    <a:pt x="302" y="340"/>
                  </a:lnTo>
                  <a:lnTo>
                    <a:pt x="291" y="386"/>
                  </a:lnTo>
                  <a:lnTo>
                    <a:pt x="275" y="406"/>
                  </a:lnTo>
                  <a:lnTo>
                    <a:pt x="267" y="438"/>
                  </a:lnTo>
                  <a:lnTo>
                    <a:pt x="277" y="450"/>
                  </a:lnTo>
                  <a:lnTo>
                    <a:pt x="268" y="468"/>
                  </a:lnTo>
                  <a:lnTo>
                    <a:pt x="272" y="476"/>
                  </a:lnTo>
                  <a:lnTo>
                    <a:pt x="248" y="485"/>
                  </a:lnTo>
                  <a:lnTo>
                    <a:pt x="243" y="519"/>
                  </a:lnTo>
                  <a:lnTo>
                    <a:pt x="208" y="508"/>
                  </a:lnTo>
                  <a:lnTo>
                    <a:pt x="191" y="532"/>
                  </a:lnTo>
                  <a:lnTo>
                    <a:pt x="180" y="530"/>
                  </a:lnTo>
                  <a:lnTo>
                    <a:pt x="168" y="508"/>
                  </a:lnTo>
                  <a:lnTo>
                    <a:pt x="149" y="456"/>
                  </a:lnTo>
                  <a:lnTo>
                    <a:pt x="103" y="429"/>
                  </a:lnTo>
                  <a:lnTo>
                    <a:pt x="94" y="402"/>
                  </a:lnTo>
                  <a:lnTo>
                    <a:pt x="109" y="360"/>
                  </a:lnTo>
                  <a:lnTo>
                    <a:pt x="96" y="352"/>
                  </a:lnTo>
                  <a:lnTo>
                    <a:pt x="67" y="352"/>
                  </a:lnTo>
                  <a:lnTo>
                    <a:pt x="60" y="327"/>
                  </a:lnTo>
                  <a:lnTo>
                    <a:pt x="11" y="276"/>
                  </a:lnTo>
                  <a:lnTo>
                    <a:pt x="0" y="234"/>
                  </a:lnTo>
                  <a:lnTo>
                    <a:pt x="5" y="2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5" name="Freeform 32"/>
            <p:cNvSpPr>
              <a:spLocks/>
            </p:cNvSpPr>
            <p:nvPr/>
          </p:nvSpPr>
          <p:spPr bwMode="auto">
            <a:xfrm>
              <a:off x="3444" y="2226"/>
              <a:ext cx="239" cy="399"/>
            </a:xfrm>
            <a:custGeom>
              <a:avLst/>
              <a:gdLst>
                <a:gd name="T0" fmla="*/ 8 w 239"/>
                <a:gd name="T1" fmla="*/ 399 h 399"/>
                <a:gd name="T2" fmla="*/ 15 w 239"/>
                <a:gd name="T3" fmla="*/ 388 h 399"/>
                <a:gd name="T4" fmla="*/ 61 w 239"/>
                <a:gd name="T5" fmla="*/ 385 h 399"/>
                <a:gd name="T6" fmla="*/ 98 w 239"/>
                <a:gd name="T7" fmla="*/ 373 h 399"/>
                <a:gd name="T8" fmla="*/ 134 w 239"/>
                <a:gd name="T9" fmla="*/ 350 h 399"/>
                <a:gd name="T10" fmla="*/ 165 w 239"/>
                <a:gd name="T11" fmla="*/ 349 h 399"/>
                <a:gd name="T12" fmla="*/ 202 w 239"/>
                <a:gd name="T13" fmla="*/ 291 h 399"/>
                <a:gd name="T14" fmla="*/ 212 w 239"/>
                <a:gd name="T15" fmla="*/ 295 h 399"/>
                <a:gd name="T16" fmla="*/ 239 w 239"/>
                <a:gd name="T17" fmla="*/ 275 h 399"/>
                <a:gd name="T18" fmla="*/ 233 w 239"/>
                <a:gd name="T19" fmla="*/ 260 h 399"/>
                <a:gd name="T20" fmla="*/ 235 w 239"/>
                <a:gd name="T21" fmla="*/ 251 h 399"/>
                <a:gd name="T22" fmla="*/ 208 w 239"/>
                <a:gd name="T23" fmla="*/ 5 h 399"/>
                <a:gd name="T24" fmla="*/ 206 w 239"/>
                <a:gd name="T25" fmla="*/ 0 h 399"/>
                <a:gd name="T26" fmla="*/ 63 w 239"/>
                <a:gd name="T27" fmla="*/ 16 h 399"/>
                <a:gd name="T28" fmla="*/ 36 w 239"/>
                <a:gd name="T29" fmla="*/ 29 h 399"/>
                <a:gd name="T30" fmla="*/ 12 w 239"/>
                <a:gd name="T31" fmla="*/ 21 h 399"/>
                <a:gd name="T32" fmla="*/ 30 w 239"/>
                <a:gd name="T33" fmla="*/ 224 h 399"/>
                <a:gd name="T34" fmla="*/ 26 w 239"/>
                <a:gd name="T35" fmla="*/ 267 h 399"/>
                <a:gd name="T36" fmla="*/ 35 w 239"/>
                <a:gd name="T37" fmla="*/ 291 h 399"/>
                <a:gd name="T38" fmla="*/ 24 w 239"/>
                <a:gd name="T39" fmla="*/ 337 h 399"/>
                <a:gd name="T40" fmla="*/ 8 w 239"/>
                <a:gd name="T41" fmla="*/ 357 h 399"/>
                <a:gd name="T42" fmla="*/ 0 w 239"/>
                <a:gd name="T43" fmla="*/ 389 h 399"/>
                <a:gd name="T44" fmla="*/ 8 w 239"/>
                <a:gd name="T45" fmla="*/ 399 h 399"/>
                <a:gd name="T46" fmla="*/ 8 w 239"/>
                <a:gd name="T47" fmla="*/ 399 h 39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9"/>
                <a:gd name="T73" fmla="*/ 0 h 399"/>
                <a:gd name="T74" fmla="*/ 239 w 239"/>
                <a:gd name="T75" fmla="*/ 399 h 39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9" h="399">
                  <a:moveTo>
                    <a:pt x="8" y="399"/>
                  </a:moveTo>
                  <a:lnTo>
                    <a:pt x="15" y="388"/>
                  </a:lnTo>
                  <a:lnTo>
                    <a:pt x="61" y="385"/>
                  </a:lnTo>
                  <a:lnTo>
                    <a:pt x="98" y="373"/>
                  </a:lnTo>
                  <a:lnTo>
                    <a:pt x="134" y="350"/>
                  </a:lnTo>
                  <a:lnTo>
                    <a:pt x="165" y="349"/>
                  </a:lnTo>
                  <a:lnTo>
                    <a:pt x="202" y="291"/>
                  </a:lnTo>
                  <a:lnTo>
                    <a:pt x="212" y="295"/>
                  </a:lnTo>
                  <a:lnTo>
                    <a:pt x="239" y="275"/>
                  </a:lnTo>
                  <a:lnTo>
                    <a:pt x="233" y="260"/>
                  </a:lnTo>
                  <a:lnTo>
                    <a:pt x="235" y="251"/>
                  </a:lnTo>
                  <a:lnTo>
                    <a:pt x="208" y="5"/>
                  </a:lnTo>
                  <a:lnTo>
                    <a:pt x="206" y="0"/>
                  </a:lnTo>
                  <a:lnTo>
                    <a:pt x="63" y="16"/>
                  </a:lnTo>
                  <a:lnTo>
                    <a:pt x="36" y="29"/>
                  </a:lnTo>
                  <a:lnTo>
                    <a:pt x="12" y="21"/>
                  </a:lnTo>
                  <a:lnTo>
                    <a:pt x="30" y="224"/>
                  </a:lnTo>
                  <a:lnTo>
                    <a:pt x="26" y="267"/>
                  </a:lnTo>
                  <a:lnTo>
                    <a:pt x="35" y="291"/>
                  </a:lnTo>
                  <a:lnTo>
                    <a:pt x="24" y="337"/>
                  </a:lnTo>
                  <a:lnTo>
                    <a:pt x="8" y="357"/>
                  </a:lnTo>
                  <a:lnTo>
                    <a:pt x="0" y="389"/>
                  </a:lnTo>
                  <a:lnTo>
                    <a:pt x="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6" name="Freeform 33"/>
            <p:cNvSpPr>
              <a:spLocks/>
            </p:cNvSpPr>
            <p:nvPr/>
          </p:nvSpPr>
          <p:spPr bwMode="auto">
            <a:xfrm>
              <a:off x="3354" y="2477"/>
              <a:ext cx="560" cy="279"/>
            </a:xfrm>
            <a:custGeom>
              <a:avLst/>
              <a:gdLst>
                <a:gd name="T0" fmla="*/ 4 w 560"/>
                <a:gd name="T1" fmla="*/ 264 h 279"/>
                <a:gd name="T2" fmla="*/ 18 w 560"/>
                <a:gd name="T3" fmla="*/ 263 h 279"/>
                <a:gd name="T4" fmla="*/ 22 w 560"/>
                <a:gd name="T5" fmla="*/ 234 h 279"/>
                <a:gd name="T6" fmla="*/ 14 w 560"/>
                <a:gd name="T7" fmla="*/ 232 h 279"/>
                <a:gd name="T8" fmla="*/ 31 w 560"/>
                <a:gd name="T9" fmla="*/ 208 h 279"/>
                <a:gd name="T10" fmla="*/ 66 w 560"/>
                <a:gd name="T11" fmla="*/ 219 h 279"/>
                <a:gd name="T12" fmla="*/ 71 w 560"/>
                <a:gd name="T13" fmla="*/ 185 h 279"/>
                <a:gd name="T14" fmla="*/ 95 w 560"/>
                <a:gd name="T15" fmla="*/ 176 h 279"/>
                <a:gd name="T16" fmla="*/ 91 w 560"/>
                <a:gd name="T17" fmla="*/ 168 h 279"/>
                <a:gd name="T18" fmla="*/ 105 w 560"/>
                <a:gd name="T19" fmla="*/ 137 h 279"/>
                <a:gd name="T20" fmla="*/ 151 w 560"/>
                <a:gd name="T21" fmla="*/ 134 h 279"/>
                <a:gd name="T22" fmla="*/ 188 w 560"/>
                <a:gd name="T23" fmla="*/ 122 h 279"/>
                <a:gd name="T24" fmla="*/ 212 w 560"/>
                <a:gd name="T25" fmla="*/ 106 h 279"/>
                <a:gd name="T26" fmla="*/ 224 w 560"/>
                <a:gd name="T27" fmla="*/ 99 h 279"/>
                <a:gd name="T28" fmla="*/ 255 w 560"/>
                <a:gd name="T29" fmla="*/ 98 h 279"/>
                <a:gd name="T30" fmla="*/ 292 w 560"/>
                <a:gd name="T31" fmla="*/ 40 h 279"/>
                <a:gd name="T32" fmla="*/ 302 w 560"/>
                <a:gd name="T33" fmla="*/ 44 h 279"/>
                <a:gd name="T34" fmla="*/ 329 w 560"/>
                <a:gd name="T35" fmla="*/ 24 h 279"/>
                <a:gd name="T36" fmla="*/ 323 w 560"/>
                <a:gd name="T37" fmla="*/ 9 h 279"/>
                <a:gd name="T38" fmla="*/ 325 w 560"/>
                <a:gd name="T39" fmla="*/ 0 h 279"/>
                <a:gd name="T40" fmla="*/ 349 w 560"/>
                <a:gd name="T41" fmla="*/ 0 h 279"/>
                <a:gd name="T42" fmla="*/ 366 w 560"/>
                <a:gd name="T43" fmla="*/ 5 h 279"/>
                <a:gd name="T44" fmla="*/ 414 w 560"/>
                <a:gd name="T45" fmla="*/ 33 h 279"/>
                <a:gd name="T46" fmla="*/ 449 w 560"/>
                <a:gd name="T47" fmla="*/ 32 h 279"/>
                <a:gd name="T48" fmla="*/ 465 w 560"/>
                <a:gd name="T49" fmla="*/ 21 h 279"/>
                <a:gd name="T50" fmla="*/ 503 w 560"/>
                <a:gd name="T51" fmla="*/ 45 h 279"/>
                <a:gd name="T52" fmla="*/ 516 w 560"/>
                <a:gd name="T53" fmla="*/ 91 h 279"/>
                <a:gd name="T54" fmla="*/ 560 w 560"/>
                <a:gd name="T55" fmla="*/ 123 h 279"/>
                <a:gd name="T56" fmla="*/ 539 w 560"/>
                <a:gd name="T57" fmla="*/ 148 h 279"/>
                <a:gd name="T58" fmla="*/ 500 w 560"/>
                <a:gd name="T59" fmla="*/ 185 h 279"/>
                <a:gd name="T60" fmla="*/ 500 w 560"/>
                <a:gd name="T61" fmla="*/ 193 h 279"/>
                <a:gd name="T62" fmla="*/ 445 w 560"/>
                <a:gd name="T63" fmla="*/ 228 h 279"/>
                <a:gd name="T64" fmla="*/ 136 w 560"/>
                <a:gd name="T65" fmla="*/ 256 h 279"/>
                <a:gd name="T66" fmla="*/ 102 w 560"/>
                <a:gd name="T67" fmla="*/ 255 h 279"/>
                <a:gd name="T68" fmla="*/ 104 w 560"/>
                <a:gd name="T69" fmla="*/ 271 h 279"/>
                <a:gd name="T70" fmla="*/ 0 w 560"/>
                <a:gd name="T71" fmla="*/ 279 h 279"/>
                <a:gd name="T72" fmla="*/ 4 w 560"/>
                <a:gd name="T73" fmla="*/ 264 h 279"/>
                <a:gd name="T74" fmla="*/ 4 w 560"/>
                <a:gd name="T75" fmla="*/ 264 h 2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60"/>
                <a:gd name="T115" fmla="*/ 0 h 279"/>
                <a:gd name="T116" fmla="*/ 560 w 560"/>
                <a:gd name="T117" fmla="*/ 279 h 27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60" h="279">
                  <a:moveTo>
                    <a:pt x="4" y="264"/>
                  </a:moveTo>
                  <a:lnTo>
                    <a:pt x="18" y="263"/>
                  </a:lnTo>
                  <a:lnTo>
                    <a:pt x="22" y="234"/>
                  </a:lnTo>
                  <a:lnTo>
                    <a:pt x="14" y="232"/>
                  </a:lnTo>
                  <a:lnTo>
                    <a:pt x="31" y="208"/>
                  </a:lnTo>
                  <a:lnTo>
                    <a:pt x="66" y="219"/>
                  </a:lnTo>
                  <a:lnTo>
                    <a:pt x="71" y="185"/>
                  </a:lnTo>
                  <a:lnTo>
                    <a:pt x="95" y="176"/>
                  </a:lnTo>
                  <a:lnTo>
                    <a:pt x="91" y="168"/>
                  </a:lnTo>
                  <a:lnTo>
                    <a:pt x="105" y="137"/>
                  </a:lnTo>
                  <a:lnTo>
                    <a:pt x="151" y="134"/>
                  </a:lnTo>
                  <a:lnTo>
                    <a:pt x="188" y="122"/>
                  </a:lnTo>
                  <a:lnTo>
                    <a:pt x="212" y="106"/>
                  </a:lnTo>
                  <a:lnTo>
                    <a:pt x="224" y="99"/>
                  </a:lnTo>
                  <a:lnTo>
                    <a:pt x="255" y="98"/>
                  </a:lnTo>
                  <a:lnTo>
                    <a:pt x="292" y="40"/>
                  </a:lnTo>
                  <a:lnTo>
                    <a:pt x="302" y="44"/>
                  </a:lnTo>
                  <a:lnTo>
                    <a:pt x="329" y="24"/>
                  </a:lnTo>
                  <a:lnTo>
                    <a:pt x="323" y="9"/>
                  </a:lnTo>
                  <a:lnTo>
                    <a:pt x="325" y="0"/>
                  </a:lnTo>
                  <a:lnTo>
                    <a:pt x="349" y="0"/>
                  </a:lnTo>
                  <a:lnTo>
                    <a:pt x="366" y="5"/>
                  </a:lnTo>
                  <a:lnTo>
                    <a:pt x="414" y="33"/>
                  </a:lnTo>
                  <a:lnTo>
                    <a:pt x="449" y="32"/>
                  </a:lnTo>
                  <a:lnTo>
                    <a:pt x="465" y="21"/>
                  </a:lnTo>
                  <a:lnTo>
                    <a:pt x="503" y="45"/>
                  </a:lnTo>
                  <a:lnTo>
                    <a:pt x="516" y="91"/>
                  </a:lnTo>
                  <a:lnTo>
                    <a:pt x="560" y="123"/>
                  </a:lnTo>
                  <a:lnTo>
                    <a:pt x="539" y="148"/>
                  </a:lnTo>
                  <a:lnTo>
                    <a:pt x="500" y="185"/>
                  </a:lnTo>
                  <a:lnTo>
                    <a:pt x="500" y="193"/>
                  </a:lnTo>
                  <a:lnTo>
                    <a:pt x="445" y="228"/>
                  </a:lnTo>
                  <a:lnTo>
                    <a:pt x="136" y="256"/>
                  </a:lnTo>
                  <a:lnTo>
                    <a:pt x="102" y="255"/>
                  </a:lnTo>
                  <a:lnTo>
                    <a:pt x="104" y="271"/>
                  </a:lnTo>
                  <a:lnTo>
                    <a:pt x="0" y="279"/>
                  </a:lnTo>
                  <a:lnTo>
                    <a:pt x="4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7" name="Freeform 34"/>
            <p:cNvSpPr>
              <a:spLocks/>
            </p:cNvSpPr>
            <p:nvPr/>
          </p:nvSpPr>
          <p:spPr bwMode="auto">
            <a:xfrm>
              <a:off x="3294" y="2685"/>
              <a:ext cx="658" cy="218"/>
            </a:xfrm>
            <a:custGeom>
              <a:avLst/>
              <a:gdLst>
                <a:gd name="T0" fmla="*/ 12 w 658"/>
                <a:gd name="T1" fmla="*/ 179 h 218"/>
                <a:gd name="T2" fmla="*/ 8 w 658"/>
                <a:gd name="T3" fmla="*/ 176 h 218"/>
                <a:gd name="T4" fmla="*/ 27 w 658"/>
                <a:gd name="T5" fmla="*/ 161 h 218"/>
                <a:gd name="T6" fmla="*/ 44 w 658"/>
                <a:gd name="T7" fmla="*/ 128 h 218"/>
                <a:gd name="T8" fmla="*/ 39 w 658"/>
                <a:gd name="T9" fmla="*/ 120 h 218"/>
                <a:gd name="T10" fmla="*/ 48 w 658"/>
                <a:gd name="T11" fmla="*/ 103 h 218"/>
                <a:gd name="T12" fmla="*/ 48 w 658"/>
                <a:gd name="T13" fmla="*/ 85 h 218"/>
                <a:gd name="T14" fmla="*/ 60 w 658"/>
                <a:gd name="T15" fmla="*/ 71 h 218"/>
                <a:gd name="T16" fmla="*/ 164 w 658"/>
                <a:gd name="T17" fmla="*/ 63 h 218"/>
                <a:gd name="T18" fmla="*/ 162 w 658"/>
                <a:gd name="T19" fmla="*/ 47 h 218"/>
                <a:gd name="T20" fmla="*/ 196 w 658"/>
                <a:gd name="T21" fmla="*/ 48 h 218"/>
                <a:gd name="T22" fmla="*/ 505 w 658"/>
                <a:gd name="T23" fmla="*/ 20 h 218"/>
                <a:gd name="T24" fmla="*/ 658 w 658"/>
                <a:gd name="T25" fmla="*/ 0 h 218"/>
                <a:gd name="T26" fmla="*/ 631 w 658"/>
                <a:gd name="T27" fmla="*/ 52 h 218"/>
                <a:gd name="T28" fmla="*/ 588 w 658"/>
                <a:gd name="T29" fmla="*/ 62 h 218"/>
                <a:gd name="T30" fmla="*/ 569 w 658"/>
                <a:gd name="T31" fmla="*/ 87 h 218"/>
                <a:gd name="T32" fmla="*/ 494 w 658"/>
                <a:gd name="T33" fmla="*/ 132 h 218"/>
                <a:gd name="T34" fmla="*/ 490 w 658"/>
                <a:gd name="T35" fmla="*/ 148 h 218"/>
                <a:gd name="T36" fmla="*/ 471 w 658"/>
                <a:gd name="T37" fmla="*/ 157 h 218"/>
                <a:gd name="T38" fmla="*/ 471 w 658"/>
                <a:gd name="T39" fmla="*/ 179 h 218"/>
                <a:gd name="T40" fmla="*/ 369 w 658"/>
                <a:gd name="T41" fmla="*/ 189 h 218"/>
                <a:gd name="T42" fmla="*/ 165 w 658"/>
                <a:gd name="T43" fmla="*/ 208 h 218"/>
                <a:gd name="T44" fmla="*/ 0 w 658"/>
                <a:gd name="T45" fmla="*/ 218 h 218"/>
                <a:gd name="T46" fmla="*/ 12 w 658"/>
                <a:gd name="T47" fmla="*/ 179 h 218"/>
                <a:gd name="T48" fmla="*/ 12 w 658"/>
                <a:gd name="T49" fmla="*/ 179 h 2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58"/>
                <a:gd name="T76" fmla="*/ 0 h 218"/>
                <a:gd name="T77" fmla="*/ 658 w 658"/>
                <a:gd name="T78" fmla="*/ 218 h 2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58" h="218">
                  <a:moveTo>
                    <a:pt x="12" y="179"/>
                  </a:moveTo>
                  <a:lnTo>
                    <a:pt x="8" y="176"/>
                  </a:lnTo>
                  <a:lnTo>
                    <a:pt x="27" y="161"/>
                  </a:lnTo>
                  <a:lnTo>
                    <a:pt x="44" y="128"/>
                  </a:lnTo>
                  <a:lnTo>
                    <a:pt x="39" y="120"/>
                  </a:lnTo>
                  <a:lnTo>
                    <a:pt x="48" y="103"/>
                  </a:lnTo>
                  <a:lnTo>
                    <a:pt x="48" y="85"/>
                  </a:lnTo>
                  <a:lnTo>
                    <a:pt x="60" y="71"/>
                  </a:lnTo>
                  <a:lnTo>
                    <a:pt x="164" y="63"/>
                  </a:lnTo>
                  <a:lnTo>
                    <a:pt x="162" y="47"/>
                  </a:lnTo>
                  <a:lnTo>
                    <a:pt x="196" y="48"/>
                  </a:lnTo>
                  <a:lnTo>
                    <a:pt x="505" y="20"/>
                  </a:lnTo>
                  <a:lnTo>
                    <a:pt x="658" y="0"/>
                  </a:lnTo>
                  <a:lnTo>
                    <a:pt x="631" y="52"/>
                  </a:lnTo>
                  <a:lnTo>
                    <a:pt x="588" y="62"/>
                  </a:lnTo>
                  <a:lnTo>
                    <a:pt x="569" y="87"/>
                  </a:lnTo>
                  <a:lnTo>
                    <a:pt x="494" y="132"/>
                  </a:lnTo>
                  <a:lnTo>
                    <a:pt x="490" y="148"/>
                  </a:lnTo>
                  <a:lnTo>
                    <a:pt x="471" y="157"/>
                  </a:lnTo>
                  <a:lnTo>
                    <a:pt x="471" y="179"/>
                  </a:lnTo>
                  <a:lnTo>
                    <a:pt x="369" y="189"/>
                  </a:lnTo>
                  <a:lnTo>
                    <a:pt x="165" y="208"/>
                  </a:lnTo>
                  <a:lnTo>
                    <a:pt x="0" y="218"/>
                  </a:lnTo>
                  <a:lnTo>
                    <a:pt x="12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8" name="Freeform 35"/>
            <p:cNvSpPr>
              <a:spLocks/>
            </p:cNvSpPr>
            <p:nvPr/>
          </p:nvSpPr>
          <p:spPr bwMode="auto">
            <a:xfrm>
              <a:off x="3204" y="2893"/>
              <a:ext cx="274" cy="462"/>
            </a:xfrm>
            <a:custGeom>
              <a:avLst/>
              <a:gdLst>
                <a:gd name="T0" fmla="*/ 18 w 274"/>
                <a:gd name="T1" fmla="*/ 323 h 462"/>
                <a:gd name="T2" fmla="*/ 45 w 274"/>
                <a:gd name="T3" fmla="*/ 286 h 462"/>
                <a:gd name="T4" fmla="*/ 36 w 274"/>
                <a:gd name="T5" fmla="*/ 277 h 462"/>
                <a:gd name="T6" fmla="*/ 27 w 274"/>
                <a:gd name="T7" fmla="*/ 203 h 462"/>
                <a:gd name="T8" fmla="*/ 21 w 274"/>
                <a:gd name="T9" fmla="*/ 152 h 462"/>
                <a:gd name="T10" fmla="*/ 41 w 274"/>
                <a:gd name="T11" fmla="*/ 96 h 462"/>
                <a:gd name="T12" fmla="*/ 71 w 274"/>
                <a:gd name="T13" fmla="*/ 55 h 462"/>
                <a:gd name="T14" fmla="*/ 68 w 274"/>
                <a:gd name="T15" fmla="*/ 45 h 462"/>
                <a:gd name="T16" fmla="*/ 90 w 274"/>
                <a:gd name="T17" fmla="*/ 10 h 462"/>
                <a:gd name="T18" fmla="*/ 255 w 274"/>
                <a:gd name="T19" fmla="*/ 0 h 462"/>
                <a:gd name="T20" fmla="*/ 263 w 274"/>
                <a:gd name="T21" fmla="*/ 8 h 462"/>
                <a:gd name="T22" fmla="*/ 255 w 274"/>
                <a:gd name="T23" fmla="*/ 296 h 462"/>
                <a:gd name="T24" fmla="*/ 274 w 274"/>
                <a:gd name="T25" fmla="*/ 434 h 462"/>
                <a:gd name="T26" fmla="*/ 267 w 274"/>
                <a:gd name="T27" fmla="*/ 441 h 462"/>
                <a:gd name="T28" fmla="*/ 231 w 274"/>
                <a:gd name="T29" fmla="*/ 433 h 462"/>
                <a:gd name="T30" fmla="*/ 178 w 274"/>
                <a:gd name="T31" fmla="*/ 462 h 462"/>
                <a:gd name="T32" fmla="*/ 151 w 274"/>
                <a:gd name="T33" fmla="*/ 418 h 462"/>
                <a:gd name="T34" fmla="*/ 155 w 274"/>
                <a:gd name="T35" fmla="*/ 386 h 462"/>
                <a:gd name="T36" fmla="*/ 0 w 274"/>
                <a:gd name="T37" fmla="*/ 393 h 462"/>
                <a:gd name="T38" fmla="*/ 18 w 274"/>
                <a:gd name="T39" fmla="*/ 323 h 462"/>
                <a:gd name="T40" fmla="*/ 18 w 274"/>
                <a:gd name="T41" fmla="*/ 323 h 4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74"/>
                <a:gd name="T64" fmla="*/ 0 h 462"/>
                <a:gd name="T65" fmla="*/ 274 w 274"/>
                <a:gd name="T66" fmla="*/ 462 h 4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74" h="462">
                  <a:moveTo>
                    <a:pt x="18" y="323"/>
                  </a:moveTo>
                  <a:lnTo>
                    <a:pt x="45" y="286"/>
                  </a:lnTo>
                  <a:lnTo>
                    <a:pt x="36" y="277"/>
                  </a:lnTo>
                  <a:lnTo>
                    <a:pt x="27" y="203"/>
                  </a:lnTo>
                  <a:lnTo>
                    <a:pt x="21" y="152"/>
                  </a:lnTo>
                  <a:lnTo>
                    <a:pt x="41" y="96"/>
                  </a:lnTo>
                  <a:lnTo>
                    <a:pt x="71" y="55"/>
                  </a:lnTo>
                  <a:lnTo>
                    <a:pt x="68" y="45"/>
                  </a:lnTo>
                  <a:lnTo>
                    <a:pt x="90" y="10"/>
                  </a:lnTo>
                  <a:lnTo>
                    <a:pt x="255" y="0"/>
                  </a:lnTo>
                  <a:lnTo>
                    <a:pt x="263" y="8"/>
                  </a:lnTo>
                  <a:lnTo>
                    <a:pt x="255" y="296"/>
                  </a:lnTo>
                  <a:lnTo>
                    <a:pt x="274" y="434"/>
                  </a:lnTo>
                  <a:lnTo>
                    <a:pt x="267" y="441"/>
                  </a:lnTo>
                  <a:lnTo>
                    <a:pt x="231" y="433"/>
                  </a:lnTo>
                  <a:lnTo>
                    <a:pt x="178" y="462"/>
                  </a:lnTo>
                  <a:lnTo>
                    <a:pt x="151" y="418"/>
                  </a:lnTo>
                  <a:lnTo>
                    <a:pt x="155" y="386"/>
                  </a:lnTo>
                  <a:lnTo>
                    <a:pt x="0" y="393"/>
                  </a:lnTo>
                  <a:lnTo>
                    <a:pt x="18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9" name="Freeform 36"/>
            <p:cNvSpPr>
              <a:spLocks/>
            </p:cNvSpPr>
            <p:nvPr/>
          </p:nvSpPr>
          <p:spPr bwMode="auto">
            <a:xfrm>
              <a:off x="3459" y="2874"/>
              <a:ext cx="294" cy="468"/>
            </a:xfrm>
            <a:custGeom>
              <a:avLst/>
              <a:gdLst>
                <a:gd name="T0" fmla="*/ 8 w 294"/>
                <a:gd name="T1" fmla="*/ 27 h 468"/>
                <a:gd name="T2" fmla="*/ 0 w 294"/>
                <a:gd name="T3" fmla="*/ 315 h 468"/>
                <a:gd name="T4" fmla="*/ 19 w 294"/>
                <a:gd name="T5" fmla="*/ 453 h 468"/>
                <a:gd name="T6" fmla="*/ 39 w 294"/>
                <a:gd name="T7" fmla="*/ 459 h 468"/>
                <a:gd name="T8" fmla="*/ 56 w 294"/>
                <a:gd name="T9" fmla="*/ 448 h 468"/>
                <a:gd name="T10" fmla="*/ 68 w 294"/>
                <a:gd name="T11" fmla="*/ 459 h 468"/>
                <a:gd name="T12" fmla="*/ 51 w 294"/>
                <a:gd name="T13" fmla="*/ 468 h 468"/>
                <a:gd name="T14" fmla="*/ 93 w 294"/>
                <a:gd name="T15" fmla="*/ 457 h 468"/>
                <a:gd name="T16" fmla="*/ 101 w 294"/>
                <a:gd name="T17" fmla="*/ 444 h 468"/>
                <a:gd name="T18" fmla="*/ 95 w 294"/>
                <a:gd name="T19" fmla="*/ 437 h 468"/>
                <a:gd name="T20" fmla="*/ 98 w 294"/>
                <a:gd name="T21" fmla="*/ 425 h 468"/>
                <a:gd name="T22" fmla="*/ 78 w 294"/>
                <a:gd name="T23" fmla="*/ 408 h 468"/>
                <a:gd name="T24" fmla="*/ 79 w 294"/>
                <a:gd name="T25" fmla="*/ 391 h 468"/>
                <a:gd name="T26" fmla="*/ 294 w 294"/>
                <a:gd name="T27" fmla="*/ 373 h 468"/>
                <a:gd name="T28" fmla="*/ 275 w 294"/>
                <a:gd name="T29" fmla="*/ 300 h 468"/>
                <a:gd name="T30" fmla="*/ 287 w 294"/>
                <a:gd name="T31" fmla="*/ 256 h 468"/>
                <a:gd name="T32" fmla="*/ 259 w 294"/>
                <a:gd name="T33" fmla="*/ 198 h 468"/>
                <a:gd name="T34" fmla="*/ 204 w 294"/>
                <a:gd name="T35" fmla="*/ 0 h 468"/>
                <a:gd name="T36" fmla="*/ 0 w 294"/>
                <a:gd name="T37" fmla="*/ 19 h 468"/>
                <a:gd name="T38" fmla="*/ 8 w 294"/>
                <a:gd name="T39" fmla="*/ 27 h 468"/>
                <a:gd name="T40" fmla="*/ 8 w 294"/>
                <a:gd name="T41" fmla="*/ 27 h 4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4"/>
                <a:gd name="T64" fmla="*/ 0 h 468"/>
                <a:gd name="T65" fmla="*/ 294 w 294"/>
                <a:gd name="T66" fmla="*/ 468 h 4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4" h="468">
                  <a:moveTo>
                    <a:pt x="8" y="27"/>
                  </a:moveTo>
                  <a:lnTo>
                    <a:pt x="0" y="315"/>
                  </a:lnTo>
                  <a:lnTo>
                    <a:pt x="19" y="453"/>
                  </a:lnTo>
                  <a:lnTo>
                    <a:pt x="39" y="459"/>
                  </a:lnTo>
                  <a:lnTo>
                    <a:pt x="56" y="448"/>
                  </a:lnTo>
                  <a:lnTo>
                    <a:pt x="68" y="459"/>
                  </a:lnTo>
                  <a:lnTo>
                    <a:pt x="51" y="468"/>
                  </a:lnTo>
                  <a:lnTo>
                    <a:pt x="93" y="457"/>
                  </a:lnTo>
                  <a:lnTo>
                    <a:pt x="101" y="444"/>
                  </a:lnTo>
                  <a:lnTo>
                    <a:pt x="95" y="437"/>
                  </a:lnTo>
                  <a:lnTo>
                    <a:pt x="98" y="425"/>
                  </a:lnTo>
                  <a:lnTo>
                    <a:pt x="78" y="408"/>
                  </a:lnTo>
                  <a:lnTo>
                    <a:pt x="79" y="391"/>
                  </a:lnTo>
                  <a:lnTo>
                    <a:pt x="294" y="373"/>
                  </a:lnTo>
                  <a:lnTo>
                    <a:pt x="275" y="300"/>
                  </a:lnTo>
                  <a:lnTo>
                    <a:pt x="287" y="256"/>
                  </a:lnTo>
                  <a:lnTo>
                    <a:pt x="259" y="198"/>
                  </a:lnTo>
                  <a:lnTo>
                    <a:pt x="204" y="0"/>
                  </a:lnTo>
                  <a:lnTo>
                    <a:pt x="0" y="19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0" name="Freeform 37"/>
            <p:cNvSpPr>
              <a:spLocks/>
            </p:cNvSpPr>
            <p:nvPr/>
          </p:nvSpPr>
          <p:spPr bwMode="auto">
            <a:xfrm>
              <a:off x="3663" y="2852"/>
              <a:ext cx="415" cy="424"/>
            </a:xfrm>
            <a:custGeom>
              <a:avLst/>
              <a:gdLst>
                <a:gd name="T0" fmla="*/ 55 w 415"/>
                <a:gd name="T1" fmla="*/ 220 h 424"/>
                <a:gd name="T2" fmla="*/ 83 w 415"/>
                <a:gd name="T3" fmla="*/ 278 h 424"/>
                <a:gd name="T4" fmla="*/ 71 w 415"/>
                <a:gd name="T5" fmla="*/ 322 h 424"/>
                <a:gd name="T6" fmla="*/ 90 w 415"/>
                <a:gd name="T7" fmla="*/ 395 h 424"/>
                <a:gd name="T8" fmla="*/ 105 w 415"/>
                <a:gd name="T9" fmla="*/ 420 h 424"/>
                <a:gd name="T10" fmla="*/ 328 w 415"/>
                <a:gd name="T11" fmla="*/ 407 h 424"/>
                <a:gd name="T12" fmla="*/ 331 w 415"/>
                <a:gd name="T13" fmla="*/ 423 h 424"/>
                <a:gd name="T14" fmla="*/ 344 w 415"/>
                <a:gd name="T15" fmla="*/ 424 h 424"/>
                <a:gd name="T16" fmla="*/ 339 w 415"/>
                <a:gd name="T17" fmla="*/ 389 h 424"/>
                <a:gd name="T18" fmla="*/ 348 w 415"/>
                <a:gd name="T19" fmla="*/ 380 h 424"/>
                <a:gd name="T20" fmla="*/ 380 w 415"/>
                <a:gd name="T21" fmla="*/ 385 h 424"/>
                <a:gd name="T22" fmla="*/ 386 w 415"/>
                <a:gd name="T23" fmla="*/ 361 h 424"/>
                <a:gd name="T24" fmla="*/ 382 w 415"/>
                <a:gd name="T25" fmla="*/ 327 h 424"/>
                <a:gd name="T26" fmla="*/ 395 w 415"/>
                <a:gd name="T27" fmla="*/ 318 h 424"/>
                <a:gd name="T28" fmla="*/ 415 w 415"/>
                <a:gd name="T29" fmla="*/ 254 h 424"/>
                <a:gd name="T30" fmla="*/ 400 w 415"/>
                <a:gd name="T31" fmla="*/ 251 h 424"/>
                <a:gd name="T32" fmla="*/ 347 w 415"/>
                <a:gd name="T33" fmla="*/ 168 h 424"/>
                <a:gd name="T34" fmla="*/ 231 w 415"/>
                <a:gd name="T35" fmla="*/ 63 h 424"/>
                <a:gd name="T36" fmla="*/ 180 w 415"/>
                <a:gd name="T37" fmla="*/ 31 h 424"/>
                <a:gd name="T38" fmla="*/ 196 w 415"/>
                <a:gd name="T39" fmla="*/ 0 h 424"/>
                <a:gd name="T40" fmla="*/ 102 w 415"/>
                <a:gd name="T41" fmla="*/ 12 h 424"/>
                <a:gd name="T42" fmla="*/ 0 w 415"/>
                <a:gd name="T43" fmla="*/ 22 h 424"/>
                <a:gd name="T44" fmla="*/ 55 w 415"/>
                <a:gd name="T45" fmla="*/ 220 h 424"/>
                <a:gd name="T46" fmla="*/ 55 w 415"/>
                <a:gd name="T47" fmla="*/ 220 h 4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15"/>
                <a:gd name="T73" fmla="*/ 0 h 424"/>
                <a:gd name="T74" fmla="*/ 415 w 415"/>
                <a:gd name="T75" fmla="*/ 424 h 42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15" h="424">
                  <a:moveTo>
                    <a:pt x="55" y="220"/>
                  </a:moveTo>
                  <a:lnTo>
                    <a:pt x="83" y="278"/>
                  </a:lnTo>
                  <a:lnTo>
                    <a:pt x="71" y="322"/>
                  </a:lnTo>
                  <a:lnTo>
                    <a:pt x="90" y="395"/>
                  </a:lnTo>
                  <a:lnTo>
                    <a:pt x="105" y="420"/>
                  </a:lnTo>
                  <a:lnTo>
                    <a:pt x="328" y="407"/>
                  </a:lnTo>
                  <a:lnTo>
                    <a:pt x="331" y="423"/>
                  </a:lnTo>
                  <a:lnTo>
                    <a:pt x="344" y="424"/>
                  </a:lnTo>
                  <a:lnTo>
                    <a:pt x="339" y="389"/>
                  </a:lnTo>
                  <a:lnTo>
                    <a:pt x="348" y="380"/>
                  </a:lnTo>
                  <a:lnTo>
                    <a:pt x="380" y="385"/>
                  </a:lnTo>
                  <a:lnTo>
                    <a:pt x="386" y="361"/>
                  </a:lnTo>
                  <a:lnTo>
                    <a:pt x="382" y="327"/>
                  </a:lnTo>
                  <a:lnTo>
                    <a:pt x="395" y="318"/>
                  </a:lnTo>
                  <a:lnTo>
                    <a:pt x="415" y="254"/>
                  </a:lnTo>
                  <a:lnTo>
                    <a:pt x="400" y="251"/>
                  </a:lnTo>
                  <a:lnTo>
                    <a:pt x="347" y="168"/>
                  </a:lnTo>
                  <a:lnTo>
                    <a:pt x="231" y="63"/>
                  </a:lnTo>
                  <a:lnTo>
                    <a:pt x="180" y="31"/>
                  </a:lnTo>
                  <a:lnTo>
                    <a:pt x="196" y="0"/>
                  </a:lnTo>
                  <a:lnTo>
                    <a:pt x="102" y="12"/>
                  </a:lnTo>
                  <a:lnTo>
                    <a:pt x="0" y="22"/>
                  </a:lnTo>
                  <a:lnTo>
                    <a:pt x="55" y="2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1" name="Freeform 38"/>
            <p:cNvSpPr>
              <a:spLocks/>
            </p:cNvSpPr>
            <p:nvPr/>
          </p:nvSpPr>
          <p:spPr bwMode="auto">
            <a:xfrm>
              <a:off x="3537" y="3232"/>
              <a:ext cx="701" cy="516"/>
            </a:xfrm>
            <a:custGeom>
              <a:avLst/>
              <a:gdLst>
                <a:gd name="T0" fmla="*/ 0 w 701"/>
                <a:gd name="T1" fmla="*/ 50 h 516"/>
                <a:gd name="T2" fmla="*/ 20 w 701"/>
                <a:gd name="T3" fmla="*/ 67 h 516"/>
                <a:gd name="T4" fmla="*/ 17 w 701"/>
                <a:gd name="T5" fmla="*/ 79 h 516"/>
                <a:gd name="T6" fmla="*/ 23 w 701"/>
                <a:gd name="T7" fmla="*/ 86 h 516"/>
                <a:gd name="T8" fmla="*/ 15 w 701"/>
                <a:gd name="T9" fmla="*/ 99 h 516"/>
                <a:gd name="T10" fmla="*/ 97 w 701"/>
                <a:gd name="T11" fmla="*/ 71 h 516"/>
                <a:gd name="T12" fmla="*/ 201 w 701"/>
                <a:gd name="T13" fmla="*/ 137 h 516"/>
                <a:gd name="T14" fmla="*/ 287 w 701"/>
                <a:gd name="T15" fmla="*/ 91 h 516"/>
                <a:gd name="T16" fmla="*/ 337 w 701"/>
                <a:gd name="T17" fmla="*/ 102 h 516"/>
                <a:gd name="T18" fmla="*/ 400 w 701"/>
                <a:gd name="T19" fmla="*/ 164 h 516"/>
                <a:gd name="T20" fmla="*/ 422 w 701"/>
                <a:gd name="T21" fmla="*/ 164 h 516"/>
                <a:gd name="T22" fmla="*/ 443 w 701"/>
                <a:gd name="T23" fmla="*/ 207 h 516"/>
                <a:gd name="T24" fmla="*/ 438 w 701"/>
                <a:gd name="T25" fmla="*/ 289 h 516"/>
                <a:gd name="T26" fmla="*/ 453 w 701"/>
                <a:gd name="T27" fmla="*/ 298 h 516"/>
                <a:gd name="T28" fmla="*/ 455 w 701"/>
                <a:gd name="T29" fmla="*/ 283 h 516"/>
                <a:gd name="T30" fmla="*/ 475 w 701"/>
                <a:gd name="T31" fmla="*/ 283 h 516"/>
                <a:gd name="T32" fmla="*/ 455 w 701"/>
                <a:gd name="T33" fmla="*/ 322 h 516"/>
                <a:gd name="T34" fmla="*/ 509 w 701"/>
                <a:gd name="T35" fmla="*/ 376 h 516"/>
                <a:gd name="T36" fmla="*/ 517 w 701"/>
                <a:gd name="T37" fmla="*/ 360 h 516"/>
                <a:gd name="T38" fmla="*/ 521 w 701"/>
                <a:gd name="T39" fmla="*/ 399 h 516"/>
                <a:gd name="T40" fmla="*/ 539 w 701"/>
                <a:gd name="T41" fmla="*/ 407 h 516"/>
                <a:gd name="T42" fmla="*/ 557 w 701"/>
                <a:gd name="T43" fmla="*/ 453 h 516"/>
                <a:gd name="T44" fmla="*/ 575 w 701"/>
                <a:gd name="T45" fmla="*/ 453 h 516"/>
                <a:gd name="T46" fmla="*/ 616 w 701"/>
                <a:gd name="T47" fmla="*/ 496 h 516"/>
                <a:gd name="T48" fmla="*/ 639 w 701"/>
                <a:gd name="T49" fmla="*/ 498 h 516"/>
                <a:gd name="T50" fmla="*/ 639 w 701"/>
                <a:gd name="T51" fmla="*/ 505 h 516"/>
                <a:gd name="T52" fmla="*/ 623 w 701"/>
                <a:gd name="T53" fmla="*/ 516 h 516"/>
                <a:gd name="T54" fmla="*/ 659 w 701"/>
                <a:gd name="T55" fmla="*/ 512 h 516"/>
                <a:gd name="T56" fmla="*/ 682 w 701"/>
                <a:gd name="T57" fmla="*/ 501 h 516"/>
                <a:gd name="T58" fmla="*/ 694 w 701"/>
                <a:gd name="T59" fmla="*/ 442 h 516"/>
                <a:gd name="T60" fmla="*/ 701 w 701"/>
                <a:gd name="T61" fmla="*/ 444 h 516"/>
                <a:gd name="T62" fmla="*/ 694 w 701"/>
                <a:gd name="T63" fmla="*/ 361 h 516"/>
                <a:gd name="T64" fmla="*/ 686 w 701"/>
                <a:gd name="T65" fmla="*/ 337 h 516"/>
                <a:gd name="T66" fmla="*/ 611 w 701"/>
                <a:gd name="T67" fmla="*/ 216 h 516"/>
                <a:gd name="T68" fmla="*/ 552 w 701"/>
                <a:gd name="T69" fmla="*/ 102 h 516"/>
                <a:gd name="T70" fmla="*/ 516 w 701"/>
                <a:gd name="T71" fmla="*/ 8 h 516"/>
                <a:gd name="T72" fmla="*/ 506 w 701"/>
                <a:gd name="T73" fmla="*/ 5 h 516"/>
                <a:gd name="T74" fmla="*/ 474 w 701"/>
                <a:gd name="T75" fmla="*/ 0 h 516"/>
                <a:gd name="T76" fmla="*/ 465 w 701"/>
                <a:gd name="T77" fmla="*/ 9 h 516"/>
                <a:gd name="T78" fmla="*/ 470 w 701"/>
                <a:gd name="T79" fmla="*/ 44 h 516"/>
                <a:gd name="T80" fmla="*/ 457 w 701"/>
                <a:gd name="T81" fmla="*/ 43 h 516"/>
                <a:gd name="T82" fmla="*/ 454 w 701"/>
                <a:gd name="T83" fmla="*/ 27 h 516"/>
                <a:gd name="T84" fmla="*/ 231 w 701"/>
                <a:gd name="T85" fmla="*/ 40 h 516"/>
                <a:gd name="T86" fmla="*/ 216 w 701"/>
                <a:gd name="T87" fmla="*/ 15 h 516"/>
                <a:gd name="T88" fmla="*/ 1 w 701"/>
                <a:gd name="T89" fmla="*/ 33 h 516"/>
                <a:gd name="T90" fmla="*/ 0 w 701"/>
                <a:gd name="T91" fmla="*/ 50 h 516"/>
                <a:gd name="T92" fmla="*/ 0 w 701"/>
                <a:gd name="T93" fmla="*/ 50 h 51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01"/>
                <a:gd name="T142" fmla="*/ 0 h 516"/>
                <a:gd name="T143" fmla="*/ 701 w 701"/>
                <a:gd name="T144" fmla="*/ 516 h 51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01" h="516">
                  <a:moveTo>
                    <a:pt x="0" y="50"/>
                  </a:moveTo>
                  <a:lnTo>
                    <a:pt x="20" y="67"/>
                  </a:lnTo>
                  <a:lnTo>
                    <a:pt x="17" y="79"/>
                  </a:lnTo>
                  <a:lnTo>
                    <a:pt x="23" y="86"/>
                  </a:lnTo>
                  <a:lnTo>
                    <a:pt x="15" y="99"/>
                  </a:lnTo>
                  <a:lnTo>
                    <a:pt x="97" y="71"/>
                  </a:lnTo>
                  <a:lnTo>
                    <a:pt x="201" y="137"/>
                  </a:lnTo>
                  <a:lnTo>
                    <a:pt x="287" y="91"/>
                  </a:lnTo>
                  <a:lnTo>
                    <a:pt x="337" y="102"/>
                  </a:lnTo>
                  <a:lnTo>
                    <a:pt x="400" y="164"/>
                  </a:lnTo>
                  <a:lnTo>
                    <a:pt x="422" y="164"/>
                  </a:lnTo>
                  <a:lnTo>
                    <a:pt x="443" y="207"/>
                  </a:lnTo>
                  <a:lnTo>
                    <a:pt x="438" y="289"/>
                  </a:lnTo>
                  <a:lnTo>
                    <a:pt x="453" y="298"/>
                  </a:lnTo>
                  <a:lnTo>
                    <a:pt x="455" y="283"/>
                  </a:lnTo>
                  <a:lnTo>
                    <a:pt x="475" y="283"/>
                  </a:lnTo>
                  <a:lnTo>
                    <a:pt x="455" y="322"/>
                  </a:lnTo>
                  <a:lnTo>
                    <a:pt x="509" y="376"/>
                  </a:lnTo>
                  <a:lnTo>
                    <a:pt x="517" y="360"/>
                  </a:lnTo>
                  <a:lnTo>
                    <a:pt x="521" y="399"/>
                  </a:lnTo>
                  <a:lnTo>
                    <a:pt x="539" y="407"/>
                  </a:lnTo>
                  <a:lnTo>
                    <a:pt x="557" y="453"/>
                  </a:lnTo>
                  <a:lnTo>
                    <a:pt x="575" y="453"/>
                  </a:lnTo>
                  <a:lnTo>
                    <a:pt x="616" y="496"/>
                  </a:lnTo>
                  <a:lnTo>
                    <a:pt x="639" y="498"/>
                  </a:lnTo>
                  <a:lnTo>
                    <a:pt x="639" y="505"/>
                  </a:lnTo>
                  <a:lnTo>
                    <a:pt x="623" y="516"/>
                  </a:lnTo>
                  <a:lnTo>
                    <a:pt x="659" y="512"/>
                  </a:lnTo>
                  <a:lnTo>
                    <a:pt x="682" y="501"/>
                  </a:lnTo>
                  <a:lnTo>
                    <a:pt x="694" y="442"/>
                  </a:lnTo>
                  <a:lnTo>
                    <a:pt x="701" y="444"/>
                  </a:lnTo>
                  <a:lnTo>
                    <a:pt x="694" y="361"/>
                  </a:lnTo>
                  <a:lnTo>
                    <a:pt x="686" y="337"/>
                  </a:lnTo>
                  <a:lnTo>
                    <a:pt x="611" y="216"/>
                  </a:lnTo>
                  <a:lnTo>
                    <a:pt x="552" y="102"/>
                  </a:lnTo>
                  <a:lnTo>
                    <a:pt x="516" y="8"/>
                  </a:lnTo>
                  <a:lnTo>
                    <a:pt x="506" y="5"/>
                  </a:lnTo>
                  <a:lnTo>
                    <a:pt x="474" y="0"/>
                  </a:lnTo>
                  <a:lnTo>
                    <a:pt x="465" y="9"/>
                  </a:lnTo>
                  <a:lnTo>
                    <a:pt x="470" y="44"/>
                  </a:lnTo>
                  <a:lnTo>
                    <a:pt x="457" y="43"/>
                  </a:lnTo>
                  <a:lnTo>
                    <a:pt x="454" y="27"/>
                  </a:lnTo>
                  <a:lnTo>
                    <a:pt x="231" y="40"/>
                  </a:lnTo>
                  <a:lnTo>
                    <a:pt x="216" y="15"/>
                  </a:lnTo>
                  <a:lnTo>
                    <a:pt x="1" y="33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2" name="Freeform 39"/>
            <p:cNvSpPr>
              <a:spLocks/>
            </p:cNvSpPr>
            <p:nvPr/>
          </p:nvSpPr>
          <p:spPr bwMode="auto">
            <a:xfrm>
              <a:off x="4113" y="3791"/>
              <a:ext cx="38" cy="21"/>
            </a:xfrm>
            <a:custGeom>
              <a:avLst/>
              <a:gdLst>
                <a:gd name="T0" fmla="*/ 0 w 38"/>
                <a:gd name="T1" fmla="*/ 20 h 21"/>
                <a:gd name="T2" fmla="*/ 4 w 38"/>
                <a:gd name="T3" fmla="*/ 10 h 21"/>
                <a:gd name="T4" fmla="*/ 15 w 38"/>
                <a:gd name="T5" fmla="*/ 8 h 21"/>
                <a:gd name="T6" fmla="*/ 32 w 38"/>
                <a:gd name="T7" fmla="*/ 0 h 21"/>
                <a:gd name="T8" fmla="*/ 38 w 38"/>
                <a:gd name="T9" fmla="*/ 6 h 21"/>
                <a:gd name="T10" fmla="*/ 19 w 38"/>
                <a:gd name="T11" fmla="*/ 12 h 21"/>
                <a:gd name="T12" fmla="*/ 12 w 38"/>
                <a:gd name="T13" fmla="*/ 12 h 21"/>
                <a:gd name="T14" fmla="*/ 12 w 38"/>
                <a:gd name="T15" fmla="*/ 21 h 21"/>
                <a:gd name="T16" fmla="*/ 0 w 38"/>
                <a:gd name="T17" fmla="*/ 20 h 21"/>
                <a:gd name="T18" fmla="*/ 0 w 38"/>
                <a:gd name="T19" fmla="*/ 2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21"/>
                <a:gd name="T32" fmla="*/ 38 w 38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21">
                  <a:moveTo>
                    <a:pt x="0" y="20"/>
                  </a:moveTo>
                  <a:lnTo>
                    <a:pt x="4" y="10"/>
                  </a:lnTo>
                  <a:lnTo>
                    <a:pt x="15" y="8"/>
                  </a:lnTo>
                  <a:lnTo>
                    <a:pt x="32" y="0"/>
                  </a:lnTo>
                  <a:lnTo>
                    <a:pt x="38" y="6"/>
                  </a:lnTo>
                  <a:lnTo>
                    <a:pt x="19" y="12"/>
                  </a:lnTo>
                  <a:lnTo>
                    <a:pt x="12" y="12"/>
                  </a:lnTo>
                  <a:lnTo>
                    <a:pt x="12" y="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3" name="Freeform 40"/>
            <p:cNvSpPr>
              <a:spLocks/>
            </p:cNvSpPr>
            <p:nvPr/>
          </p:nvSpPr>
          <p:spPr bwMode="auto">
            <a:xfrm>
              <a:off x="4160" y="3762"/>
              <a:ext cx="49" cy="33"/>
            </a:xfrm>
            <a:custGeom>
              <a:avLst/>
              <a:gdLst>
                <a:gd name="T0" fmla="*/ 4 w 49"/>
                <a:gd name="T1" fmla="*/ 33 h 33"/>
                <a:gd name="T2" fmla="*/ 49 w 49"/>
                <a:gd name="T3" fmla="*/ 0 h 33"/>
                <a:gd name="T4" fmla="*/ 0 w 49"/>
                <a:gd name="T5" fmla="*/ 29 h 33"/>
                <a:gd name="T6" fmla="*/ 4 w 49"/>
                <a:gd name="T7" fmla="*/ 33 h 33"/>
                <a:gd name="T8" fmla="*/ 4 w 49"/>
                <a:gd name="T9" fmla="*/ 33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3"/>
                <a:gd name="T17" fmla="*/ 49 w 49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3">
                  <a:moveTo>
                    <a:pt x="4" y="3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4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4" name="Freeform 41"/>
            <p:cNvSpPr>
              <a:spLocks/>
            </p:cNvSpPr>
            <p:nvPr/>
          </p:nvSpPr>
          <p:spPr bwMode="auto">
            <a:xfrm>
              <a:off x="4210" y="3733"/>
              <a:ext cx="13" cy="28"/>
            </a:xfrm>
            <a:custGeom>
              <a:avLst/>
              <a:gdLst>
                <a:gd name="T0" fmla="*/ 4 w 13"/>
                <a:gd name="T1" fmla="*/ 28 h 28"/>
                <a:gd name="T2" fmla="*/ 9 w 13"/>
                <a:gd name="T3" fmla="*/ 20 h 28"/>
                <a:gd name="T4" fmla="*/ 13 w 13"/>
                <a:gd name="T5" fmla="*/ 0 h 28"/>
                <a:gd name="T6" fmla="*/ 7 w 13"/>
                <a:gd name="T7" fmla="*/ 19 h 28"/>
                <a:gd name="T8" fmla="*/ 0 w 13"/>
                <a:gd name="T9" fmla="*/ 25 h 28"/>
                <a:gd name="T10" fmla="*/ 4 w 13"/>
                <a:gd name="T11" fmla="*/ 28 h 28"/>
                <a:gd name="T12" fmla="*/ 4 w 13"/>
                <a:gd name="T13" fmla="*/ 28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28"/>
                <a:gd name="T23" fmla="*/ 13 w 13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28">
                  <a:moveTo>
                    <a:pt x="4" y="28"/>
                  </a:moveTo>
                  <a:lnTo>
                    <a:pt x="9" y="20"/>
                  </a:lnTo>
                  <a:lnTo>
                    <a:pt x="13" y="0"/>
                  </a:lnTo>
                  <a:lnTo>
                    <a:pt x="7" y="19"/>
                  </a:lnTo>
                  <a:lnTo>
                    <a:pt x="0" y="25"/>
                  </a:lnTo>
                  <a:lnTo>
                    <a:pt x="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5" name="Freeform 42"/>
            <p:cNvSpPr>
              <a:spLocks/>
            </p:cNvSpPr>
            <p:nvPr/>
          </p:nvSpPr>
          <p:spPr bwMode="auto">
            <a:xfrm>
              <a:off x="3652" y="2167"/>
              <a:ext cx="324" cy="355"/>
            </a:xfrm>
            <a:custGeom>
              <a:avLst/>
              <a:gdLst>
                <a:gd name="T0" fmla="*/ 0 w 324"/>
                <a:gd name="T1" fmla="*/ 64 h 355"/>
                <a:gd name="T2" fmla="*/ 27 w 324"/>
                <a:gd name="T3" fmla="*/ 310 h 355"/>
                <a:gd name="T4" fmla="*/ 68 w 324"/>
                <a:gd name="T5" fmla="*/ 315 h 355"/>
                <a:gd name="T6" fmla="*/ 116 w 324"/>
                <a:gd name="T7" fmla="*/ 343 h 355"/>
                <a:gd name="T8" fmla="*/ 151 w 324"/>
                <a:gd name="T9" fmla="*/ 342 h 355"/>
                <a:gd name="T10" fmla="*/ 167 w 324"/>
                <a:gd name="T11" fmla="*/ 331 h 355"/>
                <a:gd name="T12" fmla="*/ 205 w 324"/>
                <a:gd name="T13" fmla="*/ 355 h 355"/>
                <a:gd name="T14" fmla="*/ 229 w 324"/>
                <a:gd name="T15" fmla="*/ 334 h 355"/>
                <a:gd name="T16" fmla="*/ 233 w 324"/>
                <a:gd name="T17" fmla="*/ 296 h 355"/>
                <a:gd name="T18" fmla="*/ 249 w 324"/>
                <a:gd name="T19" fmla="*/ 303 h 355"/>
                <a:gd name="T20" fmla="*/ 256 w 324"/>
                <a:gd name="T21" fmla="*/ 272 h 355"/>
                <a:gd name="T22" fmla="*/ 311 w 324"/>
                <a:gd name="T23" fmla="*/ 225 h 355"/>
                <a:gd name="T24" fmla="*/ 320 w 324"/>
                <a:gd name="T25" fmla="*/ 147 h 355"/>
                <a:gd name="T26" fmla="*/ 313 w 324"/>
                <a:gd name="T27" fmla="*/ 131 h 355"/>
                <a:gd name="T28" fmla="*/ 324 w 324"/>
                <a:gd name="T29" fmla="*/ 123 h 355"/>
                <a:gd name="T30" fmla="*/ 304 w 324"/>
                <a:gd name="T31" fmla="*/ 0 h 355"/>
                <a:gd name="T32" fmla="*/ 249 w 324"/>
                <a:gd name="T33" fmla="*/ 28 h 355"/>
                <a:gd name="T34" fmla="*/ 221 w 324"/>
                <a:gd name="T35" fmla="*/ 57 h 355"/>
                <a:gd name="T36" fmla="*/ 201 w 324"/>
                <a:gd name="T37" fmla="*/ 59 h 355"/>
                <a:gd name="T38" fmla="*/ 170 w 324"/>
                <a:gd name="T39" fmla="*/ 75 h 355"/>
                <a:gd name="T40" fmla="*/ 98 w 324"/>
                <a:gd name="T41" fmla="*/ 49 h 355"/>
                <a:gd name="T42" fmla="*/ 0 w 324"/>
                <a:gd name="T43" fmla="*/ 64 h 355"/>
                <a:gd name="T44" fmla="*/ 0 w 324"/>
                <a:gd name="T45" fmla="*/ 64 h 35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4"/>
                <a:gd name="T70" fmla="*/ 0 h 355"/>
                <a:gd name="T71" fmla="*/ 324 w 324"/>
                <a:gd name="T72" fmla="*/ 355 h 35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4" h="355">
                  <a:moveTo>
                    <a:pt x="0" y="64"/>
                  </a:moveTo>
                  <a:lnTo>
                    <a:pt x="27" y="310"/>
                  </a:lnTo>
                  <a:lnTo>
                    <a:pt x="68" y="315"/>
                  </a:lnTo>
                  <a:lnTo>
                    <a:pt x="116" y="343"/>
                  </a:lnTo>
                  <a:lnTo>
                    <a:pt x="151" y="342"/>
                  </a:lnTo>
                  <a:lnTo>
                    <a:pt x="167" y="331"/>
                  </a:lnTo>
                  <a:lnTo>
                    <a:pt x="205" y="355"/>
                  </a:lnTo>
                  <a:lnTo>
                    <a:pt x="229" y="334"/>
                  </a:lnTo>
                  <a:lnTo>
                    <a:pt x="233" y="296"/>
                  </a:lnTo>
                  <a:lnTo>
                    <a:pt x="249" y="303"/>
                  </a:lnTo>
                  <a:lnTo>
                    <a:pt x="256" y="272"/>
                  </a:lnTo>
                  <a:lnTo>
                    <a:pt x="311" y="225"/>
                  </a:lnTo>
                  <a:lnTo>
                    <a:pt x="320" y="147"/>
                  </a:lnTo>
                  <a:lnTo>
                    <a:pt x="313" y="131"/>
                  </a:lnTo>
                  <a:lnTo>
                    <a:pt x="324" y="123"/>
                  </a:lnTo>
                  <a:lnTo>
                    <a:pt x="304" y="0"/>
                  </a:lnTo>
                  <a:lnTo>
                    <a:pt x="249" y="28"/>
                  </a:lnTo>
                  <a:lnTo>
                    <a:pt x="221" y="57"/>
                  </a:lnTo>
                  <a:lnTo>
                    <a:pt x="201" y="59"/>
                  </a:lnTo>
                  <a:lnTo>
                    <a:pt x="170" y="75"/>
                  </a:lnTo>
                  <a:lnTo>
                    <a:pt x="98" y="49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6" name="Freeform 43"/>
            <p:cNvSpPr>
              <a:spLocks/>
            </p:cNvSpPr>
            <p:nvPr/>
          </p:nvSpPr>
          <p:spPr bwMode="auto">
            <a:xfrm>
              <a:off x="3857" y="2290"/>
              <a:ext cx="346" cy="335"/>
            </a:xfrm>
            <a:custGeom>
              <a:avLst/>
              <a:gdLst>
                <a:gd name="T0" fmla="*/ 0 w 346"/>
                <a:gd name="T1" fmla="*/ 232 h 335"/>
                <a:gd name="T2" fmla="*/ 13 w 346"/>
                <a:gd name="T3" fmla="*/ 278 h 335"/>
                <a:gd name="T4" fmla="*/ 57 w 346"/>
                <a:gd name="T5" fmla="*/ 310 h 335"/>
                <a:gd name="T6" fmla="*/ 79 w 346"/>
                <a:gd name="T7" fmla="*/ 335 h 335"/>
                <a:gd name="T8" fmla="*/ 145 w 346"/>
                <a:gd name="T9" fmla="*/ 309 h 335"/>
                <a:gd name="T10" fmla="*/ 174 w 346"/>
                <a:gd name="T11" fmla="*/ 304 h 335"/>
                <a:gd name="T12" fmla="*/ 190 w 346"/>
                <a:gd name="T13" fmla="*/ 285 h 335"/>
                <a:gd name="T14" fmla="*/ 216 w 346"/>
                <a:gd name="T15" fmla="*/ 184 h 335"/>
                <a:gd name="T16" fmla="*/ 244 w 346"/>
                <a:gd name="T17" fmla="*/ 196 h 335"/>
                <a:gd name="T18" fmla="*/ 298 w 346"/>
                <a:gd name="T19" fmla="*/ 86 h 335"/>
                <a:gd name="T20" fmla="*/ 339 w 346"/>
                <a:gd name="T21" fmla="*/ 110 h 335"/>
                <a:gd name="T22" fmla="*/ 346 w 346"/>
                <a:gd name="T23" fmla="*/ 90 h 335"/>
                <a:gd name="T24" fmla="*/ 317 w 346"/>
                <a:gd name="T25" fmla="*/ 67 h 335"/>
                <a:gd name="T26" fmla="*/ 294 w 346"/>
                <a:gd name="T27" fmla="*/ 70 h 335"/>
                <a:gd name="T28" fmla="*/ 286 w 346"/>
                <a:gd name="T29" fmla="*/ 82 h 335"/>
                <a:gd name="T30" fmla="*/ 244 w 346"/>
                <a:gd name="T31" fmla="*/ 94 h 335"/>
                <a:gd name="T32" fmla="*/ 217 w 346"/>
                <a:gd name="T33" fmla="*/ 124 h 335"/>
                <a:gd name="T34" fmla="*/ 208 w 346"/>
                <a:gd name="T35" fmla="*/ 75 h 335"/>
                <a:gd name="T36" fmla="*/ 134 w 346"/>
                <a:gd name="T37" fmla="*/ 89 h 335"/>
                <a:gd name="T38" fmla="*/ 119 w 346"/>
                <a:gd name="T39" fmla="*/ 0 h 335"/>
                <a:gd name="T40" fmla="*/ 108 w 346"/>
                <a:gd name="T41" fmla="*/ 8 h 335"/>
                <a:gd name="T42" fmla="*/ 115 w 346"/>
                <a:gd name="T43" fmla="*/ 24 h 335"/>
                <a:gd name="T44" fmla="*/ 106 w 346"/>
                <a:gd name="T45" fmla="*/ 102 h 335"/>
                <a:gd name="T46" fmla="*/ 51 w 346"/>
                <a:gd name="T47" fmla="*/ 149 h 335"/>
                <a:gd name="T48" fmla="*/ 44 w 346"/>
                <a:gd name="T49" fmla="*/ 180 h 335"/>
                <a:gd name="T50" fmla="*/ 28 w 346"/>
                <a:gd name="T51" fmla="*/ 173 h 335"/>
                <a:gd name="T52" fmla="*/ 24 w 346"/>
                <a:gd name="T53" fmla="*/ 211 h 335"/>
                <a:gd name="T54" fmla="*/ 0 w 346"/>
                <a:gd name="T55" fmla="*/ 232 h 335"/>
                <a:gd name="T56" fmla="*/ 0 w 346"/>
                <a:gd name="T57" fmla="*/ 232 h 335"/>
                <a:gd name="T58" fmla="*/ 0 w 346"/>
                <a:gd name="T59" fmla="*/ 232 h 33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46"/>
                <a:gd name="T91" fmla="*/ 0 h 335"/>
                <a:gd name="T92" fmla="*/ 346 w 346"/>
                <a:gd name="T93" fmla="*/ 335 h 33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46" h="335">
                  <a:moveTo>
                    <a:pt x="0" y="232"/>
                  </a:moveTo>
                  <a:lnTo>
                    <a:pt x="13" y="278"/>
                  </a:lnTo>
                  <a:lnTo>
                    <a:pt x="57" y="310"/>
                  </a:lnTo>
                  <a:lnTo>
                    <a:pt x="79" y="335"/>
                  </a:lnTo>
                  <a:lnTo>
                    <a:pt x="145" y="309"/>
                  </a:lnTo>
                  <a:lnTo>
                    <a:pt x="174" y="304"/>
                  </a:lnTo>
                  <a:lnTo>
                    <a:pt x="190" y="285"/>
                  </a:lnTo>
                  <a:lnTo>
                    <a:pt x="216" y="184"/>
                  </a:lnTo>
                  <a:lnTo>
                    <a:pt x="244" y="196"/>
                  </a:lnTo>
                  <a:lnTo>
                    <a:pt x="298" y="86"/>
                  </a:lnTo>
                  <a:lnTo>
                    <a:pt x="339" y="110"/>
                  </a:lnTo>
                  <a:lnTo>
                    <a:pt x="346" y="90"/>
                  </a:lnTo>
                  <a:lnTo>
                    <a:pt x="317" y="67"/>
                  </a:lnTo>
                  <a:lnTo>
                    <a:pt x="294" y="70"/>
                  </a:lnTo>
                  <a:lnTo>
                    <a:pt x="286" y="82"/>
                  </a:lnTo>
                  <a:lnTo>
                    <a:pt x="244" y="94"/>
                  </a:lnTo>
                  <a:lnTo>
                    <a:pt x="217" y="124"/>
                  </a:lnTo>
                  <a:lnTo>
                    <a:pt x="208" y="75"/>
                  </a:lnTo>
                  <a:lnTo>
                    <a:pt x="134" y="89"/>
                  </a:lnTo>
                  <a:lnTo>
                    <a:pt x="119" y="0"/>
                  </a:lnTo>
                  <a:lnTo>
                    <a:pt x="108" y="8"/>
                  </a:lnTo>
                  <a:lnTo>
                    <a:pt x="115" y="24"/>
                  </a:lnTo>
                  <a:lnTo>
                    <a:pt x="106" y="102"/>
                  </a:lnTo>
                  <a:lnTo>
                    <a:pt x="51" y="149"/>
                  </a:lnTo>
                  <a:lnTo>
                    <a:pt x="44" y="180"/>
                  </a:lnTo>
                  <a:lnTo>
                    <a:pt x="28" y="173"/>
                  </a:lnTo>
                  <a:lnTo>
                    <a:pt x="24" y="211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7" name="Freeform 44"/>
            <p:cNvSpPr>
              <a:spLocks/>
            </p:cNvSpPr>
            <p:nvPr/>
          </p:nvSpPr>
          <p:spPr bwMode="auto">
            <a:xfrm>
              <a:off x="4065" y="2316"/>
              <a:ext cx="352" cy="169"/>
            </a:xfrm>
            <a:custGeom>
              <a:avLst/>
              <a:gdLst>
                <a:gd name="T0" fmla="*/ 0 w 352"/>
                <a:gd name="T1" fmla="*/ 49 h 169"/>
                <a:gd name="T2" fmla="*/ 9 w 352"/>
                <a:gd name="T3" fmla="*/ 98 h 169"/>
                <a:gd name="T4" fmla="*/ 36 w 352"/>
                <a:gd name="T5" fmla="*/ 68 h 169"/>
                <a:gd name="T6" fmla="*/ 78 w 352"/>
                <a:gd name="T7" fmla="*/ 56 h 169"/>
                <a:gd name="T8" fmla="*/ 86 w 352"/>
                <a:gd name="T9" fmla="*/ 44 h 169"/>
                <a:gd name="T10" fmla="*/ 109 w 352"/>
                <a:gd name="T11" fmla="*/ 41 h 169"/>
                <a:gd name="T12" fmla="*/ 138 w 352"/>
                <a:gd name="T13" fmla="*/ 64 h 169"/>
                <a:gd name="T14" fmla="*/ 158 w 352"/>
                <a:gd name="T15" fmla="*/ 69 h 169"/>
                <a:gd name="T16" fmla="*/ 196 w 352"/>
                <a:gd name="T17" fmla="*/ 104 h 169"/>
                <a:gd name="T18" fmla="*/ 182 w 352"/>
                <a:gd name="T19" fmla="*/ 137 h 169"/>
                <a:gd name="T20" fmla="*/ 188 w 352"/>
                <a:gd name="T21" fmla="*/ 151 h 169"/>
                <a:gd name="T22" fmla="*/ 204 w 352"/>
                <a:gd name="T23" fmla="*/ 145 h 169"/>
                <a:gd name="T24" fmla="*/ 219 w 352"/>
                <a:gd name="T25" fmla="*/ 145 h 169"/>
                <a:gd name="T26" fmla="*/ 227 w 352"/>
                <a:gd name="T27" fmla="*/ 154 h 169"/>
                <a:gd name="T28" fmla="*/ 244 w 352"/>
                <a:gd name="T29" fmla="*/ 154 h 169"/>
                <a:gd name="T30" fmla="*/ 251 w 352"/>
                <a:gd name="T31" fmla="*/ 151 h 169"/>
                <a:gd name="T32" fmla="*/ 239 w 352"/>
                <a:gd name="T33" fmla="*/ 122 h 169"/>
                <a:gd name="T34" fmla="*/ 238 w 352"/>
                <a:gd name="T35" fmla="*/ 68 h 169"/>
                <a:gd name="T36" fmla="*/ 223 w 352"/>
                <a:gd name="T37" fmla="*/ 60 h 169"/>
                <a:gd name="T38" fmla="*/ 251 w 352"/>
                <a:gd name="T39" fmla="*/ 35 h 169"/>
                <a:gd name="T40" fmla="*/ 252 w 352"/>
                <a:gd name="T41" fmla="*/ 20 h 169"/>
                <a:gd name="T42" fmla="*/ 268 w 352"/>
                <a:gd name="T43" fmla="*/ 21 h 169"/>
                <a:gd name="T44" fmla="*/ 248 w 352"/>
                <a:gd name="T45" fmla="*/ 55 h 169"/>
                <a:gd name="T46" fmla="*/ 260 w 352"/>
                <a:gd name="T47" fmla="*/ 94 h 169"/>
                <a:gd name="T48" fmla="*/ 266 w 352"/>
                <a:gd name="T49" fmla="*/ 106 h 169"/>
                <a:gd name="T50" fmla="*/ 274 w 352"/>
                <a:gd name="T51" fmla="*/ 111 h 169"/>
                <a:gd name="T52" fmla="*/ 258 w 352"/>
                <a:gd name="T53" fmla="*/ 110 h 169"/>
                <a:gd name="T54" fmla="*/ 263 w 352"/>
                <a:gd name="T55" fmla="*/ 134 h 169"/>
                <a:gd name="T56" fmla="*/ 291 w 352"/>
                <a:gd name="T57" fmla="*/ 151 h 169"/>
                <a:gd name="T58" fmla="*/ 298 w 352"/>
                <a:gd name="T59" fmla="*/ 154 h 169"/>
                <a:gd name="T60" fmla="*/ 306 w 352"/>
                <a:gd name="T61" fmla="*/ 154 h 169"/>
                <a:gd name="T62" fmla="*/ 302 w 352"/>
                <a:gd name="T63" fmla="*/ 169 h 169"/>
                <a:gd name="T64" fmla="*/ 337 w 352"/>
                <a:gd name="T65" fmla="*/ 151 h 169"/>
                <a:gd name="T66" fmla="*/ 344 w 352"/>
                <a:gd name="T67" fmla="*/ 130 h 169"/>
                <a:gd name="T68" fmla="*/ 352 w 352"/>
                <a:gd name="T69" fmla="*/ 107 h 169"/>
                <a:gd name="T70" fmla="*/ 302 w 352"/>
                <a:gd name="T71" fmla="*/ 116 h 169"/>
                <a:gd name="T72" fmla="*/ 270 w 352"/>
                <a:gd name="T73" fmla="*/ 0 h 169"/>
                <a:gd name="T74" fmla="*/ 0 w 352"/>
                <a:gd name="T75" fmla="*/ 49 h 169"/>
                <a:gd name="T76" fmla="*/ 0 w 352"/>
                <a:gd name="T77" fmla="*/ 49 h 169"/>
                <a:gd name="T78" fmla="*/ 0 w 352"/>
                <a:gd name="T79" fmla="*/ 49 h 16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52"/>
                <a:gd name="T121" fmla="*/ 0 h 169"/>
                <a:gd name="T122" fmla="*/ 352 w 352"/>
                <a:gd name="T123" fmla="*/ 169 h 16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52" h="169">
                  <a:moveTo>
                    <a:pt x="0" y="49"/>
                  </a:moveTo>
                  <a:lnTo>
                    <a:pt x="9" y="98"/>
                  </a:lnTo>
                  <a:lnTo>
                    <a:pt x="36" y="68"/>
                  </a:lnTo>
                  <a:lnTo>
                    <a:pt x="78" y="56"/>
                  </a:lnTo>
                  <a:lnTo>
                    <a:pt x="86" y="44"/>
                  </a:lnTo>
                  <a:lnTo>
                    <a:pt x="109" y="41"/>
                  </a:lnTo>
                  <a:lnTo>
                    <a:pt x="138" y="64"/>
                  </a:lnTo>
                  <a:lnTo>
                    <a:pt x="158" y="69"/>
                  </a:lnTo>
                  <a:lnTo>
                    <a:pt x="196" y="104"/>
                  </a:lnTo>
                  <a:lnTo>
                    <a:pt x="182" y="137"/>
                  </a:lnTo>
                  <a:lnTo>
                    <a:pt x="188" y="151"/>
                  </a:lnTo>
                  <a:lnTo>
                    <a:pt x="204" y="145"/>
                  </a:lnTo>
                  <a:lnTo>
                    <a:pt x="219" y="145"/>
                  </a:lnTo>
                  <a:lnTo>
                    <a:pt x="227" y="154"/>
                  </a:lnTo>
                  <a:lnTo>
                    <a:pt x="244" y="154"/>
                  </a:lnTo>
                  <a:lnTo>
                    <a:pt x="251" y="151"/>
                  </a:lnTo>
                  <a:lnTo>
                    <a:pt x="239" y="122"/>
                  </a:lnTo>
                  <a:lnTo>
                    <a:pt x="238" y="68"/>
                  </a:lnTo>
                  <a:lnTo>
                    <a:pt x="223" y="60"/>
                  </a:lnTo>
                  <a:lnTo>
                    <a:pt x="251" y="35"/>
                  </a:lnTo>
                  <a:lnTo>
                    <a:pt x="252" y="20"/>
                  </a:lnTo>
                  <a:lnTo>
                    <a:pt x="268" y="21"/>
                  </a:lnTo>
                  <a:lnTo>
                    <a:pt x="248" y="55"/>
                  </a:lnTo>
                  <a:lnTo>
                    <a:pt x="260" y="94"/>
                  </a:lnTo>
                  <a:lnTo>
                    <a:pt x="266" y="106"/>
                  </a:lnTo>
                  <a:lnTo>
                    <a:pt x="274" y="111"/>
                  </a:lnTo>
                  <a:lnTo>
                    <a:pt x="258" y="110"/>
                  </a:lnTo>
                  <a:lnTo>
                    <a:pt x="263" y="134"/>
                  </a:lnTo>
                  <a:lnTo>
                    <a:pt x="291" y="151"/>
                  </a:lnTo>
                  <a:lnTo>
                    <a:pt x="298" y="154"/>
                  </a:lnTo>
                  <a:lnTo>
                    <a:pt x="306" y="154"/>
                  </a:lnTo>
                  <a:lnTo>
                    <a:pt x="302" y="169"/>
                  </a:lnTo>
                  <a:lnTo>
                    <a:pt x="337" y="151"/>
                  </a:lnTo>
                  <a:lnTo>
                    <a:pt x="344" y="130"/>
                  </a:lnTo>
                  <a:lnTo>
                    <a:pt x="352" y="107"/>
                  </a:lnTo>
                  <a:lnTo>
                    <a:pt x="302" y="116"/>
                  </a:lnTo>
                  <a:lnTo>
                    <a:pt x="270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8" name="Freeform 45"/>
            <p:cNvSpPr>
              <a:spLocks/>
            </p:cNvSpPr>
            <p:nvPr/>
          </p:nvSpPr>
          <p:spPr bwMode="auto">
            <a:xfrm>
              <a:off x="3799" y="2376"/>
              <a:ext cx="596" cy="329"/>
            </a:xfrm>
            <a:custGeom>
              <a:avLst/>
              <a:gdLst>
                <a:gd name="T0" fmla="*/ 55 w 596"/>
                <a:gd name="T1" fmla="*/ 294 h 329"/>
                <a:gd name="T2" fmla="*/ 55 w 596"/>
                <a:gd name="T3" fmla="*/ 286 h 329"/>
                <a:gd name="T4" fmla="*/ 94 w 596"/>
                <a:gd name="T5" fmla="*/ 249 h 329"/>
                <a:gd name="T6" fmla="*/ 115 w 596"/>
                <a:gd name="T7" fmla="*/ 224 h 329"/>
                <a:gd name="T8" fmla="*/ 137 w 596"/>
                <a:gd name="T9" fmla="*/ 249 h 329"/>
                <a:gd name="T10" fmla="*/ 203 w 596"/>
                <a:gd name="T11" fmla="*/ 223 h 329"/>
                <a:gd name="T12" fmla="*/ 232 w 596"/>
                <a:gd name="T13" fmla="*/ 218 h 329"/>
                <a:gd name="T14" fmla="*/ 248 w 596"/>
                <a:gd name="T15" fmla="*/ 199 h 329"/>
                <a:gd name="T16" fmla="*/ 274 w 596"/>
                <a:gd name="T17" fmla="*/ 98 h 329"/>
                <a:gd name="T18" fmla="*/ 302 w 596"/>
                <a:gd name="T19" fmla="*/ 110 h 329"/>
                <a:gd name="T20" fmla="*/ 356 w 596"/>
                <a:gd name="T21" fmla="*/ 0 h 329"/>
                <a:gd name="T22" fmla="*/ 397 w 596"/>
                <a:gd name="T23" fmla="*/ 24 h 329"/>
                <a:gd name="T24" fmla="*/ 404 w 596"/>
                <a:gd name="T25" fmla="*/ 4 h 329"/>
                <a:gd name="T26" fmla="*/ 424 w 596"/>
                <a:gd name="T27" fmla="*/ 9 h 329"/>
                <a:gd name="T28" fmla="*/ 462 w 596"/>
                <a:gd name="T29" fmla="*/ 44 h 329"/>
                <a:gd name="T30" fmla="*/ 448 w 596"/>
                <a:gd name="T31" fmla="*/ 77 h 329"/>
                <a:gd name="T32" fmla="*/ 454 w 596"/>
                <a:gd name="T33" fmla="*/ 91 h 329"/>
                <a:gd name="T34" fmla="*/ 470 w 596"/>
                <a:gd name="T35" fmla="*/ 85 h 329"/>
                <a:gd name="T36" fmla="*/ 482 w 596"/>
                <a:gd name="T37" fmla="*/ 99 h 329"/>
                <a:gd name="T38" fmla="*/ 540 w 596"/>
                <a:gd name="T39" fmla="*/ 118 h 329"/>
                <a:gd name="T40" fmla="*/ 486 w 596"/>
                <a:gd name="T41" fmla="*/ 116 h 329"/>
                <a:gd name="T42" fmla="*/ 543 w 596"/>
                <a:gd name="T43" fmla="*/ 165 h 329"/>
                <a:gd name="T44" fmla="*/ 506 w 596"/>
                <a:gd name="T45" fmla="*/ 160 h 329"/>
                <a:gd name="T46" fmla="*/ 579 w 596"/>
                <a:gd name="T47" fmla="*/ 206 h 329"/>
                <a:gd name="T48" fmla="*/ 596 w 596"/>
                <a:gd name="T49" fmla="*/ 237 h 329"/>
                <a:gd name="T50" fmla="*/ 584 w 596"/>
                <a:gd name="T51" fmla="*/ 232 h 329"/>
                <a:gd name="T52" fmla="*/ 581 w 596"/>
                <a:gd name="T53" fmla="*/ 241 h 329"/>
                <a:gd name="T54" fmla="*/ 346 w 596"/>
                <a:gd name="T55" fmla="*/ 285 h 329"/>
                <a:gd name="T56" fmla="*/ 153 w 596"/>
                <a:gd name="T57" fmla="*/ 309 h 329"/>
                <a:gd name="T58" fmla="*/ 0 w 596"/>
                <a:gd name="T59" fmla="*/ 329 h 329"/>
                <a:gd name="T60" fmla="*/ 55 w 596"/>
                <a:gd name="T61" fmla="*/ 294 h 329"/>
                <a:gd name="T62" fmla="*/ 55 w 596"/>
                <a:gd name="T63" fmla="*/ 294 h 32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96"/>
                <a:gd name="T97" fmla="*/ 0 h 329"/>
                <a:gd name="T98" fmla="*/ 596 w 596"/>
                <a:gd name="T99" fmla="*/ 329 h 32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96" h="329">
                  <a:moveTo>
                    <a:pt x="55" y="294"/>
                  </a:moveTo>
                  <a:lnTo>
                    <a:pt x="55" y="286"/>
                  </a:lnTo>
                  <a:lnTo>
                    <a:pt x="94" y="249"/>
                  </a:lnTo>
                  <a:lnTo>
                    <a:pt x="115" y="224"/>
                  </a:lnTo>
                  <a:lnTo>
                    <a:pt x="137" y="249"/>
                  </a:lnTo>
                  <a:lnTo>
                    <a:pt x="203" y="223"/>
                  </a:lnTo>
                  <a:lnTo>
                    <a:pt x="232" y="218"/>
                  </a:lnTo>
                  <a:lnTo>
                    <a:pt x="248" y="199"/>
                  </a:lnTo>
                  <a:lnTo>
                    <a:pt x="274" y="98"/>
                  </a:lnTo>
                  <a:lnTo>
                    <a:pt x="302" y="110"/>
                  </a:lnTo>
                  <a:lnTo>
                    <a:pt x="356" y="0"/>
                  </a:lnTo>
                  <a:lnTo>
                    <a:pt x="397" y="24"/>
                  </a:lnTo>
                  <a:lnTo>
                    <a:pt x="404" y="4"/>
                  </a:lnTo>
                  <a:lnTo>
                    <a:pt x="424" y="9"/>
                  </a:lnTo>
                  <a:lnTo>
                    <a:pt x="462" y="44"/>
                  </a:lnTo>
                  <a:lnTo>
                    <a:pt x="448" y="77"/>
                  </a:lnTo>
                  <a:lnTo>
                    <a:pt x="454" y="91"/>
                  </a:lnTo>
                  <a:lnTo>
                    <a:pt x="470" y="85"/>
                  </a:lnTo>
                  <a:lnTo>
                    <a:pt x="482" y="99"/>
                  </a:lnTo>
                  <a:lnTo>
                    <a:pt x="540" y="118"/>
                  </a:lnTo>
                  <a:lnTo>
                    <a:pt x="486" y="116"/>
                  </a:lnTo>
                  <a:lnTo>
                    <a:pt x="543" y="165"/>
                  </a:lnTo>
                  <a:lnTo>
                    <a:pt x="506" y="160"/>
                  </a:lnTo>
                  <a:lnTo>
                    <a:pt x="579" y="206"/>
                  </a:lnTo>
                  <a:lnTo>
                    <a:pt x="596" y="237"/>
                  </a:lnTo>
                  <a:lnTo>
                    <a:pt x="584" y="232"/>
                  </a:lnTo>
                  <a:lnTo>
                    <a:pt x="581" y="241"/>
                  </a:lnTo>
                  <a:lnTo>
                    <a:pt x="346" y="285"/>
                  </a:lnTo>
                  <a:lnTo>
                    <a:pt x="153" y="309"/>
                  </a:lnTo>
                  <a:lnTo>
                    <a:pt x="0" y="329"/>
                  </a:lnTo>
                  <a:lnTo>
                    <a:pt x="55" y="2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9" name="Freeform 46"/>
            <p:cNvSpPr>
              <a:spLocks/>
            </p:cNvSpPr>
            <p:nvPr/>
          </p:nvSpPr>
          <p:spPr bwMode="auto">
            <a:xfrm>
              <a:off x="4370" y="2467"/>
              <a:ext cx="32" cy="82"/>
            </a:xfrm>
            <a:custGeom>
              <a:avLst/>
              <a:gdLst>
                <a:gd name="T0" fmla="*/ 0 w 32"/>
                <a:gd name="T1" fmla="*/ 82 h 82"/>
                <a:gd name="T2" fmla="*/ 10 w 32"/>
                <a:gd name="T3" fmla="*/ 60 h 82"/>
                <a:gd name="T4" fmla="*/ 23 w 32"/>
                <a:gd name="T5" fmla="*/ 46 h 82"/>
                <a:gd name="T6" fmla="*/ 32 w 32"/>
                <a:gd name="T7" fmla="*/ 0 h 82"/>
                <a:gd name="T8" fmla="*/ 12 w 32"/>
                <a:gd name="T9" fmla="*/ 11 h 82"/>
                <a:gd name="T10" fmla="*/ 0 w 32"/>
                <a:gd name="T11" fmla="*/ 54 h 82"/>
                <a:gd name="T12" fmla="*/ 0 w 32"/>
                <a:gd name="T13" fmla="*/ 82 h 82"/>
                <a:gd name="T14" fmla="*/ 0 w 32"/>
                <a:gd name="T15" fmla="*/ 82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82"/>
                <a:gd name="T26" fmla="*/ 32 w 32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82">
                  <a:moveTo>
                    <a:pt x="0" y="82"/>
                  </a:moveTo>
                  <a:lnTo>
                    <a:pt x="10" y="60"/>
                  </a:lnTo>
                  <a:lnTo>
                    <a:pt x="23" y="46"/>
                  </a:lnTo>
                  <a:lnTo>
                    <a:pt x="32" y="0"/>
                  </a:lnTo>
                  <a:lnTo>
                    <a:pt x="12" y="11"/>
                  </a:lnTo>
                  <a:lnTo>
                    <a:pt x="0" y="54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0" name="Freeform 47"/>
            <p:cNvSpPr>
              <a:spLocks/>
            </p:cNvSpPr>
            <p:nvPr/>
          </p:nvSpPr>
          <p:spPr bwMode="auto">
            <a:xfrm>
              <a:off x="3765" y="2617"/>
              <a:ext cx="658" cy="287"/>
            </a:xfrm>
            <a:custGeom>
              <a:avLst/>
              <a:gdLst>
                <a:gd name="T0" fmla="*/ 0 w 658"/>
                <a:gd name="T1" fmla="*/ 247 h 287"/>
                <a:gd name="T2" fmla="*/ 94 w 658"/>
                <a:gd name="T3" fmla="*/ 235 h 287"/>
                <a:gd name="T4" fmla="*/ 151 w 658"/>
                <a:gd name="T5" fmla="*/ 208 h 287"/>
                <a:gd name="T6" fmla="*/ 255 w 658"/>
                <a:gd name="T7" fmla="*/ 197 h 287"/>
                <a:gd name="T8" fmla="*/ 298 w 658"/>
                <a:gd name="T9" fmla="*/ 224 h 287"/>
                <a:gd name="T10" fmla="*/ 367 w 658"/>
                <a:gd name="T11" fmla="*/ 214 h 287"/>
                <a:gd name="T12" fmla="*/ 470 w 658"/>
                <a:gd name="T13" fmla="*/ 287 h 287"/>
                <a:gd name="T14" fmla="*/ 511 w 658"/>
                <a:gd name="T15" fmla="*/ 278 h 287"/>
                <a:gd name="T16" fmla="*/ 568 w 658"/>
                <a:gd name="T17" fmla="*/ 194 h 287"/>
                <a:gd name="T18" fmla="*/ 615 w 658"/>
                <a:gd name="T19" fmla="*/ 177 h 287"/>
                <a:gd name="T20" fmla="*/ 629 w 658"/>
                <a:gd name="T21" fmla="*/ 153 h 287"/>
                <a:gd name="T22" fmla="*/ 579 w 658"/>
                <a:gd name="T23" fmla="*/ 161 h 287"/>
                <a:gd name="T24" fmla="*/ 566 w 658"/>
                <a:gd name="T25" fmla="*/ 145 h 287"/>
                <a:gd name="T26" fmla="*/ 597 w 658"/>
                <a:gd name="T27" fmla="*/ 137 h 287"/>
                <a:gd name="T28" fmla="*/ 595 w 658"/>
                <a:gd name="T29" fmla="*/ 126 h 287"/>
                <a:gd name="T30" fmla="*/ 562 w 658"/>
                <a:gd name="T31" fmla="*/ 114 h 287"/>
                <a:gd name="T32" fmla="*/ 606 w 658"/>
                <a:gd name="T33" fmla="*/ 98 h 287"/>
                <a:gd name="T34" fmla="*/ 603 w 658"/>
                <a:gd name="T35" fmla="*/ 115 h 287"/>
                <a:gd name="T36" fmla="*/ 632 w 658"/>
                <a:gd name="T37" fmla="*/ 115 h 287"/>
                <a:gd name="T38" fmla="*/ 648 w 658"/>
                <a:gd name="T39" fmla="*/ 84 h 287"/>
                <a:gd name="T40" fmla="*/ 658 w 658"/>
                <a:gd name="T41" fmla="*/ 83 h 287"/>
                <a:gd name="T42" fmla="*/ 652 w 658"/>
                <a:gd name="T43" fmla="*/ 57 h 287"/>
                <a:gd name="T44" fmla="*/ 632 w 658"/>
                <a:gd name="T45" fmla="*/ 83 h 287"/>
                <a:gd name="T46" fmla="*/ 611 w 658"/>
                <a:gd name="T47" fmla="*/ 25 h 287"/>
                <a:gd name="T48" fmla="*/ 625 w 658"/>
                <a:gd name="T49" fmla="*/ 22 h 287"/>
                <a:gd name="T50" fmla="*/ 644 w 658"/>
                <a:gd name="T51" fmla="*/ 38 h 287"/>
                <a:gd name="T52" fmla="*/ 630 w 658"/>
                <a:gd name="T53" fmla="*/ 12 h 287"/>
                <a:gd name="T54" fmla="*/ 615 w 658"/>
                <a:gd name="T55" fmla="*/ 0 h 287"/>
                <a:gd name="T56" fmla="*/ 380 w 658"/>
                <a:gd name="T57" fmla="*/ 44 h 287"/>
                <a:gd name="T58" fmla="*/ 187 w 658"/>
                <a:gd name="T59" fmla="*/ 68 h 287"/>
                <a:gd name="T60" fmla="*/ 160 w 658"/>
                <a:gd name="T61" fmla="*/ 120 h 287"/>
                <a:gd name="T62" fmla="*/ 117 w 658"/>
                <a:gd name="T63" fmla="*/ 130 h 287"/>
                <a:gd name="T64" fmla="*/ 98 w 658"/>
                <a:gd name="T65" fmla="*/ 155 h 287"/>
                <a:gd name="T66" fmla="*/ 23 w 658"/>
                <a:gd name="T67" fmla="*/ 200 h 287"/>
                <a:gd name="T68" fmla="*/ 19 w 658"/>
                <a:gd name="T69" fmla="*/ 216 h 287"/>
                <a:gd name="T70" fmla="*/ 0 w 658"/>
                <a:gd name="T71" fmla="*/ 225 h 287"/>
                <a:gd name="T72" fmla="*/ 0 w 658"/>
                <a:gd name="T73" fmla="*/ 247 h 287"/>
                <a:gd name="T74" fmla="*/ 0 w 658"/>
                <a:gd name="T75" fmla="*/ 247 h 28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58"/>
                <a:gd name="T115" fmla="*/ 0 h 287"/>
                <a:gd name="T116" fmla="*/ 658 w 658"/>
                <a:gd name="T117" fmla="*/ 287 h 28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58" h="287">
                  <a:moveTo>
                    <a:pt x="0" y="247"/>
                  </a:moveTo>
                  <a:lnTo>
                    <a:pt x="94" y="235"/>
                  </a:lnTo>
                  <a:lnTo>
                    <a:pt x="151" y="208"/>
                  </a:lnTo>
                  <a:lnTo>
                    <a:pt x="255" y="197"/>
                  </a:lnTo>
                  <a:lnTo>
                    <a:pt x="298" y="224"/>
                  </a:lnTo>
                  <a:lnTo>
                    <a:pt x="367" y="214"/>
                  </a:lnTo>
                  <a:lnTo>
                    <a:pt x="470" y="287"/>
                  </a:lnTo>
                  <a:lnTo>
                    <a:pt x="511" y="278"/>
                  </a:lnTo>
                  <a:lnTo>
                    <a:pt x="568" y="194"/>
                  </a:lnTo>
                  <a:lnTo>
                    <a:pt x="615" y="177"/>
                  </a:lnTo>
                  <a:lnTo>
                    <a:pt x="629" y="153"/>
                  </a:lnTo>
                  <a:lnTo>
                    <a:pt x="579" y="161"/>
                  </a:lnTo>
                  <a:lnTo>
                    <a:pt x="566" y="145"/>
                  </a:lnTo>
                  <a:lnTo>
                    <a:pt x="597" y="137"/>
                  </a:lnTo>
                  <a:lnTo>
                    <a:pt x="595" y="126"/>
                  </a:lnTo>
                  <a:lnTo>
                    <a:pt x="562" y="114"/>
                  </a:lnTo>
                  <a:lnTo>
                    <a:pt x="606" y="98"/>
                  </a:lnTo>
                  <a:lnTo>
                    <a:pt x="603" y="115"/>
                  </a:lnTo>
                  <a:lnTo>
                    <a:pt x="632" y="115"/>
                  </a:lnTo>
                  <a:lnTo>
                    <a:pt x="648" y="84"/>
                  </a:lnTo>
                  <a:lnTo>
                    <a:pt x="658" y="83"/>
                  </a:lnTo>
                  <a:lnTo>
                    <a:pt x="652" y="57"/>
                  </a:lnTo>
                  <a:lnTo>
                    <a:pt x="632" y="83"/>
                  </a:lnTo>
                  <a:lnTo>
                    <a:pt x="611" y="25"/>
                  </a:lnTo>
                  <a:lnTo>
                    <a:pt x="625" y="22"/>
                  </a:lnTo>
                  <a:lnTo>
                    <a:pt x="644" y="38"/>
                  </a:lnTo>
                  <a:lnTo>
                    <a:pt x="630" y="12"/>
                  </a:lnTo>
                  <a:lnTo>
                    <a:pt x="615" y="0"/>
                  </a:lnTo>
                  <a:lnTo>
                    <a:pt x="380" y="44"/>
                  </a:lnTo>
                  <a:lnTo>
                    <a:pt x="187" y="68"/>
                  </a:lnTo>
                  <a:lnTo>
                    <a:pt x="160" y="120"/>
                  </a:lnTo>
                  <a:lnTo>
                    <a:pt x="117" y="130"/>
                  </a:lnTo>
                  <a:lnTo>
                    <a:pt x="98" y="155"/>
                  </a:lnTo>
                  <a:lnTo>
                    <a:pt x="23" y="200"/>
                  </a:lnTo>
                  <a:lnTo>
                    <a:pt x="19" y="216"/>
                  </a:lnTo>
                  <a:lnTo>
                    <a:pt x="0" y="225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" name="Freeform 48"/>
            <p:cNvSpPr>
              <a:spLocks/>
            </p:cNvSpPr>
            <p:nvPr/>
          </p:nvSpPr>
          <p:spPr bwMode="auto">
            <a:xfrm>
              <a:off x="3843" y="2814"/>
              <a:ext cx="392" cy="292"/>
            </a:xfrm>
            <a:custGeom>
              <a:avLst/>
              <a:gdLst>
                <a:gd name="T0" fmla="*/ 16 w 392"/>
                <a:gd name="T1" fmla="*/ 38 h 292"/>
                <a:gd name="T2" fmla="*/ 73 w 392"/>
                <a:gd name="T3" fmla="*/ 11 h 292"/>
                <a:gd name="T4" fmla="*/ 177 w 392"/>
                <a:gd name="T5" fmla="*/ 0 h 292"/>
                <a:gd name="T6" fmla="*/ 220 w 392"/>
                <a:gd name="T7" fmla="*/ 27 h 292"/>
                <a:gd name="T8" fmla="*/ 289 w 392"/>
                <a:gd name="T9" fmla="*/ 17 h 292"/>
                <a:gd name="T10" fmla="*/ 392 w 392"/>
                <a:gd name="T11" fmla="*/ 90 h 292"/>
                <a:gd name="T12" fmla="*/ 347 w 392"/>
                <a:gd name="T13" fmla="*/ 145 h 292"/>
                <a:gd name="T14" fmla="*/ 349 w 392"/>
                <a:gd name="T15" fmla="*/ 169 h 292"/>
                <a:gd name="T16" fmla="*/ 270 w 392"/>
                <a:gd name="T17" fmla="*/ 240 h 292"/>
                <a:gd name="T18" fmla="*/ 258 w 392"/>
                <a:gd name="T19" fmla="*/ 243 h 292"/>
                <a:gd name="T20" fmla="*/ 251 w 392"/>
                <a:gd name="T21" fmla="*/ 265 h 292"/>
                <a:gd name="T22" fmla="*/ 235 w 392"/>
                <a:gd name="T23" fmla="*/ 253 h 292"/>
                <a:gd name="T24" fmla="*/ 250 w 392"/>
                <a:gd name="T25" fmla="*/ 271 h 292"/>
                <a:gd name="T26" fmla="*/ 235 w 392"/>
                <a:gd name="T27" fmla="*/ 292 h 292"/>
                <a:gd name="T28" fmla="*/ 220 w 392"/>
                <a:gd name="T29" fmla="*/ 289 h 292"/>
                <a:gd name="T30" fmla="*/ 167 w 392"/>
                <a:gd name="T31" fmla="*/ 206 h 292"/>
                <a:gd name="T32" fmla="*/ 51 w 392"/>
                <a:gd name="T33" fmla="*/ 101 h 292"/>
                <a:gd name="T34" fmla="*/ 0 w 392"/>
                <a:gd name="T35" fmla="*/ 69 h 292"/>
                <a:gd name="T36" fmla="*/ 16 w 392"/>
                <a:gd name="T37" fmla="*/ 38 h 292"/>
                <a:gd name="T38" fmla="*/ 16 w 392"/>
                <a:gd name="T39" fmla="*/ 38 h 29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2"/>
                <a:gd name="T61" fmla="*/ 0 h 292"/>
                <a:gd name="T62" fmla="*/ 392 w 392"/>
                <a:gd name="T63" fmla="*/ 292 h 29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2" h="292">
                  <a:moveTo>
                    <a:pt x="16" y="38"/>
                  </a:moveTo>
                  <a:lnTo>
                    <a:pt x="73" y="11"/>
                  </a:lnTo>
                  <a:lnTo>
                    <a:pt x="177" y="0"/>
                  </a:lnTo>
                  <a:lnTo>
                    <a:pt x="220" y="27"/>
                  </a:lnTo>
                  <a:lnTo>
                    <a:pt x="289" y="17"/>
                  </a:lnTo>
                  <a:lnTo>
                    <a:pt x="392" y="90"/>
                  </a:lnTo>
                  <a:lnTo>
                    <a:pt x="347" y="145"/>
                  </a:lnTo>
                  <a:lnTo>
                    <a:pt x="349" y="169"/>
                  </a:lnTo>
                  <a:lnTo>
                    <a:pt x="270" y="240"/>
                  </a:lnTo>
                  <a:lnTo>
                    <a:pt x="258" y="243"/>
                  </a:lnTo>
                  <a:lnTo>
                    <a:pt x="251" y="265"/>
                  </a:lnTo>
                  <a:lnTo>
                    <a:pt x="235" y="253"/>
                  </a:lnTo>
                  <a:lnTo>
                    <a:pt x="250" y="271"/>
                  </a:lnTo>
                  <a:lnTo>
                    <a:pt x="235" y="292"/>
                  </a:lnTo>
                  <a:lnTo>
                    <a:pt x="220" y="289"/>
                  </a:lnTo>
                  <a:lnTo>
                    <a:pt x="167" y="206"/>
                  </a:lnTo>
                  <a:lnTo>
                    <a:pt x="51" y="101"/>
                  </a:lnTo>
                  <a:lnTo>
                    <a:pt x="0" y="69"/>
                  </a:lnTo>
                  <a:lnTo>
                    <a:pt x="16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" name="Freeform 49"/>
            <p:cNvSpPr>
              <a:spLocks/>
            </p:cNvSpPr>
            <p:nvPr/>
          </p:nvSpPr>
          <p:spPr bwMode="auto">
            <a:xfrm>
              <a:off x="4335" y="2304"/>
              <a:ext cx="82" cy="128"/>
            </a:xfrm>
            <a:custGeom>
              <a:avLst/>
              <a:gdLst>
                <a:gd name="T0" fmla="*/ 0 w 82"/>
                <a:gd name="T1" fmla="*/ 12 h 128"/>
                <a:gd name="T2" fmla="*/ 11 w 82"/>
                <a:gd name="T3" fmla="*/ 0 h 128"/>
                <a:gd name="T4" fmla="*/ 27 w 82"/>
                <a:gd name="T5" fmla="*/ 0 h 128"/>
                <a:gd name="T6" fmla="*/ 21 w 82"/>
                <a:gd name="T7" fmla="*/ 12 h 128"/>
                <a:gd name="T8" fmla="*/ 17 w 82"/>
                <a:gd name="T9" fmla="*/ 17 h 128"/>
                <a:gd name="T10" fmla="*/ 20 w 82"/>
                <a:gd name="T11" fmla="*/ 32 h 128"/>
                <a:gd name="T12" fmla="*/ 40 w 82"/>
                <a:gd name="T13" fmla="*/ 52 h 128"/>
                <a:gd name="T14" fmla="*/ 43 w 82"/>
                <a:gd name="T15" fmla="*/ 67 h 128"/>
                <a:gd name="T16" fmla="*/ 59 w 82"/>
                <a:gd name="T17" fmla="*/ 86 h 128"/>
                <a:gd name="T18" fmla="*/ 72 w 82"/>
                <a:gd name="T19" fmla="*/ 90 h 128"/>
                <a:gd name="T20" fmla="*/ 78 w 82"/>
                <a:gd name="T21" fmla="*/ 102 h 128"/>
                <a:gd name="T22" fmla="*/ 67 w 82"/>
                <a:gd name="T23" fmla="*/ 111 h 128"/>
                <a:gd name="T24" fmla="*/ 78 w 82"/>
                <a:gd name="T25" fmla="*/ 110 h 128"/>
                <a:gd name="T26" fmla="*/ 82 w 82"/>
                <a:gd name="T27" fmla="*/ 119 h 128"/>
                <a:gd name="T28" fmla="*/ 32 w 82"/>
                <a:gd name="T29" fmla="*/ 128 h 128"/>
                <a:gd name="T30" fmla="*/ 0 w 82"/>
                <a:gd name="T31" fmla="*/ 12 h 128"/>
                <a:gd name="T32" fmla="*/ 0 w 82"/>
                <a:gd name="T33" fmla="*/ 12 h 1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2"/>
                <a:gd name="T52" fmla="*/ 0 h 128"/>
                <a:gd name="T53" fmla="*/ 82 w 82"/>
                <a:gd name="T54" fmla="*/ 128 h 1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2" h="128">
                  <a:moveTo>
                    <a:pt x="0" y="12"/>
                  </a:moveTo>
                  <a:lnTo>
                    <a:pt x="11" y="0"/>
                  </a:lnTo>
                  <a:lnTo>
                    <a:pt x="27" y="0"/>
                  </a:lnTo>
                  <a:lnTo>
                    <a:pt x="21" y="12"/>
                  </a:lnTo>
                  <a:lnTo>
                    <a:pt x="17" y="17"/>
                  </a:lnTo>
                  <a:lnTo>
                    <a:pt x="20" y="32"/>
                  </a:lnTo>
                  <a:lnTo>
                    <a:pt x="40" y="52"/>
                  </a:lnTo>
                  <a:lnTo>
                    <a:pt x="43" y="67"/>
                  </a:lnTo>
                  <a:lnTo>
                    <a:pt x="59" y="86"/>
                  </a:lnTo>
                  <a:lnTo>
                    <a:pt x="72" y="90"/>
                  </a:lnTo>
                  <a:lnTo>
                    <a:pt x="78" y="102"/>
                  </a:lnTo>
                  <a:lnTo>
                    <a:pt x="67" y="111"/>
                  </a:lnTo>
                  <a:lnTo>
                    <a:pt x="78" y="110"/>
                  </a:lnTo>
                  <a:lnTo>
                    <a:pt x="82" y="119"/>
                  </a:lnTo>
                  <a:lnTo>
                    <a:pt x="32" y="12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" name="Freeform 50"/>
            <p:cNvSpPr>
              <a:spLocks/>
            </p:cNvSpPr>
            <p:nvPr/>
          </p:nvSpPr>
          <p:spPr bwMode="auto">
            <a:xfrm>
              <a:off x="3956" y="2098"/>
              <a:ext cx="447" cy="281"/>
            </a:xfrm>
            <a:custGeom>
              <a:avLst/>
              <a:gdLst>
                <a:gd name="T0" fmla="*/ 35 w 447"/>
                <a:gd name="T1" fmla="*/ 281 h 281"/>
                <a:gd name="T2" fmla="*/ 109 w 447"/>
                <a:gd name="T3" fmla="*/ 267 h 281"/>
                <a:gd name="T4" fmla="*/ 379 w 447"/>
                <a:gd name="T5" fmla="*/ 218 h 281"/>
                <a:gd name="T6" fmla="*/ 390 w 447"/>
                <a:gd name="T7" fmla="*/ 206 h 281"/>
                <a:gd name="T8" fmla="*/ 406 w 447"/>
                <a:gd name="T9" fmla="*/ 206 h 281"/>
                <a:gd name="T10" fmla="*/ 423 w 447"/>
                <a:gd name="T11" fmla="*/ 193 h 281"/>
                <a:gd name="T12" fmla="*/ 447 w 447"/>
                <a:gd name="T13" fmla="*/ 161 h 281"/>
                <a:gd name="T14" fmla="*/ 404 w 447"/>
                <a:gd name="T15" fmla="*/ 126 h 281"/>
                <a:gd name="T16" fmla="*/ 403 w 447"/>
                <a:gd name="T17" fmla="*/ 94 h 281"/>
                <a:gd name="T18" fmla="*/ 423 w 447"/>
                <a:gd name="T19" fmla="*/ 48 h 281"/>
                <a:gd name="T20" fmla="*/ 394 w 447"/>
                <a:gd name="T21" fmla="*/ 32 h 281"/>
                <a:gd name="T22" fmla="*/ 361 w 447"/>
                <a:gd name="T23" fmla="*/ 0 h 281"/>
                <a:gd name="T24" fmla="*/ 63 w 447"/>
                <a:gd name="T25" fmla="*/ 55 h 281"/>
                <a:gd name="T26" fmla="*/ 48 w 447"/>
                <a:gd name="T27" fmla="*/ 32 h 281"/>
                <a:gd name="T28" fmla="*/ 0 w 447"/>
                <a:gd name="T29" fmla="*/ 69 h 281"/>
                <a:gd name="T30" fmla="*/ 35 w 447"/>
                <a:gd name="T31" fmla="*/ 281 h 281"/>
                <a:gd name="T32" fmla="*/ 35 w 447"/>
                <a:gd name="T33" fmla="*/ 281 h 2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47"/>
                <a:gd name="T52" fmla="*/ 0 h 281"/>
                <a:gd name="T53" fmla="*/ 447 w 447"/>
                <a:gd name="T54" fmla="*/ 281 h 2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47" h="281">
                  <a:moveTo>
                    <a:pt x="35" y="281"/>
                  </a:moveTo>
                  <a:lnTo>
                    <a:pt x="109" y="267"/>
                  </a:lnTo>
                  <a:lnTo>
                    <a:pt x="379" y="218"/>
                  </a:lnTo>
                  <a:lnTo>
                    <a:pt x="390" y="206"/>
                  </a:lnTo>
                  <a:lnTo>
                    <a:pt x="406" y="206"/>
                  </a:lnTo>
                  <a:lnTo>
                    <a:pt x="423" y="193"/>
                  </a:lnTo>
                  <a:lnTo>
                    <a:pt x="447" y="161"/>
                  </a:lnTo>
                  <a:lnTo>
                    <a:pt x="404" y="126"/>
                  </a:lnTo>
                  <a:lnTo>
                    <a:pt x="403" y="94"/>
                  </a:lnTo>
                  <a:lnTo>
                    <a:pt x="423" y="48"/>
                  </a:lnTo>
                  <a:lnTo>
                    <a:pt x="394" y="32"/>
                  </a:lnTo>
                  <a:lnTo>
                    <a:pt x="361" y="0"/>
                  </a:lnTo>
                  <a:lnTo>
                    <a:pt x="63" y="55"/>
                  </a:lnTo>
                  <a:lnTo>
                    <a:pt x="48" y="32"/>
                  </a:lnTo>
                  <a:lnTo>
                    <a:pt x="0" y="69"/>
                  </a:lnTo>
                  <a:lnTo>
                    <a:pt x="3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" name="Freeform 51"/>
            <p:cNvSpPr>
              <a:spLocks/>
            </p:cNvSpPr>
            <p:nvPr/>
          </p:nvSpPr>
          <p:spPr bwMode="auto">
            <a:xfrm>
              <a:off x="4356" y="2146"/>
              <a:ext cx="97" cy="230"/>
            </a:xfrm>
            <a:custGeom>
              <a:avLst/>
              <a:gdLst>
                <a:gd name="T0" fmla="*/ 6 w 97"/>
                <a:gd name="T1" fmla="*/ 158 h 230"/>
                <a:gd name="T2" fmla="*/ 23 w 97"/>
                <a:gd name="T3" fmla="*/ 145 h 230"/>
                <a:gd name="T4" fmla="*/ 47 w 97"/>
                <a:gd name="T5" fmla="*/ 113 h 230"/>
                <a:gd name="T6" fmla="*/ 4 w 97"/>
                <a:gd name="T7" fmla="*/ 78 h 230"/>
                <a:gd name="T8" fmla="*/ 3 w 97"/>
                <a:gd name="T9" fmla="*/ 46 h 230"/>
                <a:gd name="T10" fmla="*/ 23 w 97"/>
                <a:gd name="T11" fmla="*/ 0 h 230"/>
                <a:gd name="T12" fmla="*/ 89 w 97"/>
                <a:gd name="T13" fmla="*/ 22 h 230"/>
                <a:gd name="T14" fmla="*/ 89 w 97"/>
                <a:gd name="T15" fmla="*/ 31 h 230"/>
                <a:gd name="T16" fmla="*/ 82 w 97"/>
                <a:gd name="T17" fmla="*/ 57 h 230"/>
                <a:gd name="T18" fmla="*/ 76 w 97"/>
                <a:gd name="T19" fmla="*/ 62 h 230"/>
                <a:gd name="T20" fmla="*/ 73 w 97"/>
                <a:gd name="T21" fmla="*/ 76 h 230"/>
                <a:gd name="T22" fmla="*/ 81 w 97"/>
                <a:gd name="T23" fmla="*/ 80 h 230"/>
                <a:gd name="T24" fmla="*/ 97 w 97"/>
                <a:gd name="T25" fmla="*/ 76 h 230"/>
                <a:gd name="T26" fmla="*/ 97 w 97"/>
                <a:gd name="T27" fmla="*/ 115 h 230"/>
                <a:gd name="T28" fmla="*/ 97 w 97"/>
                <a:gd name="T29" fmla="*/ 139 h 230"/>
                <a:gd name="T30" fmla="*/ 97 w 97"/>
                <a:gd name="T31" fmla="*/ 152 h 230"/>
                <a:gd name="T32" fmla="*/ 92 w 97"/>
                <a:gd name="T33" fmla="*/ 164 h 230"/>
                <a:gd name="T34" fmla="*/ 85 w 97"/>
                <a:gd name="T35" fmla="*/ 164 h 230"/>
                <a:gd name="T36" fmla="*/ 88 w 97"/>
                <a:gd name="T37" fmla="*/ 176 h 230"/>
                <a:gd name="T38" fmla="*/ 63 w 97"/>
                <a:gd name="T39" fmla="*/ 230 h 230"/>
                <a:gd name="T40" fmla="*/ 57 w 97"/>
                <a:gd name="T41" fmla="*/ 230 h 230"/>
                <a:gd name="T42" fmla="*/ 55 w 97"/>
                <a:gd name="T43" fmla="*/ 210 h 230"/>
                <a:gd name="T44" fmla="*/ 38 w 97"/>
                <a:gd name="T45" fmla="*/ 210 h 230"/>
                <a:gd name="T46" fmla="*/ 4 w 97"/>
                <a:gd name="T47" fmla="*/ 188 h 230"/>
                <a:gd name="T48" fmla="*/ 0 w 97"/>
                <a:gd name="T49" fmla="*/ 170 h 230"/>
                <a:gd name="T50" fmla="*/ 6 w 97"/>
                <a:gd name="T51" fmla="*/ 158 h 230"/>
                <a:gd name="T52" fmla="*/ 6 w 97"/>
                <a:gd name="T53" fmla="*/ 158 h 23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7"/>
                <a:gd name="T82" fmla="*/ 0 h 230"/>
                <a:gd name="T83" fmla="*/ 97 w 97"/>
                <a:gd name="T84" fmla="*/ 230 h 23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7" h="230">
                  <a:moveTo>
                    <a:pt x="6" y="158"/>
                  </a:moveTo>
                  <a:lnTo>
                    <a:pt x="23" y="145"/>
                  </a:lnTo>
                  <a:lnTo>
                    <a:pt x="47" y="113"/>
                  </a:lnTo>
                  <a:lnTo>
                    <a:pt x="4" y="78"/>
                  </a:lnTo>
                  <a:lnTo>
                    <a:pt x="3" y="46"/>
                  </a:lnTo>
                  <a:lnTo>
                    <a:pt x="23" y="0"/>
                  </a:lnTo>
                  <a:lnTo>
                    <a:pt x="89" y="22"/>
                  </a:lnTo>
                  <a:lnTo>
                    <a:pt x="89" y="31"/>
                  </a:lnTo>
                  <a:lnTo>
                    <a:pt x="82" y="57"/>
                  </a:lnTo>
                  <a:lnTo>
                    <a:pt x="76" y="62"/>
                  </a:lnTo>
                  <a:lnTo>
                    <a:pt x="73" y="76"/>
                  </a:lnTo>
                  <a:lnTo>
                    <a:pt x="81" y="80"/>
                  </a:lnTo>
                  <a:lnTo>
                    <a:pt x="97" y="76"/>
                  </a:lnTo>
                  <a:lnTo>
                    <a:pt x="97" y="115"/>
                  </a:lnTo>
                  <a:lnTo>
                    <a:pt x="97" y="139"/>
                  </a:lnTo>
                  <a:lnTo>
                    <a:pt x="97" y="152"/>
                  </a:lnTo>
                  <a:lnTo>
                    <a:pt x="92" y="164"/>
                  </a:lnTo>
                  <a:lnTo>
                    <a:pt x="85" y="164"/>
                  </a:lnTo>
                  <a:lnTo>
                    <a:pt x="88" y="176"/>
                  </a:lnTo>
                  <a:lnTo>
                    <a:pt x="63" y="230"/>
                  </a:lnTo>
                  <a:lnTo>
                    <a:pt x="57" y="230"/>
                  </a:lnTo>
                  <a:lnTo>
                    <a:pt x="55" y="210"/>
                  </a:lnTo>
                  <a:lnTo>
                    <a:pt x="38" y="210"/>
                  </a:lnTo>
                  <a:lnTo>
                    <a:pt x="4" y="188"/>
                  </a:lnTo>
                  <a:lnTo>
                    <a:pt x="0" y="170"/>
                  </a:lnTo>
                  <a:lnTo>
                    <a:pt x="6" y="1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" name="Freeform 52"/>
            <p:cNvSpPr>
              <a:spLocks/>
            </p:cNvSpPr>
            <p:nvPr/>
          </p:nvSpPr>
          <p:spPr bwMode="auto">
            <a:xfrm>
              <a:off x="4004" y="1788"/>
              <a:ext cx="458" cy="399"/>
            </a:xfrm>
            <a:custGeom>
              <a:avLst/>
              <a:gdLst>
                <a:gd name="T0" fmla="*/ 15 w 458"/>
                <a:gd name="T1" fmla="*/ 365 h 399"/>
                <a:gd name="T2" fmla="*/ 313 w 458"/>
                <a:gd name="T3" fmla="*/ 310 h 399"/>
                <a:gd name="T4" fmla="*/ 346 w 458"/>
                <a:gd name="T5" fmla="*/ 342 h 399"/>
                <a:gd name="T6" fmla="*/ 375 w 458"/>
                <a:gd name="T7" fmla="*/ 358 h 399"/>
                <a:gd name="T8" fmla="*/ 441 w 458"/>
                <a:gd name="T9" fmla="*/ 380 h 399"/>
                <a:gd name="T10" fmla="*/ 446 w 458"/>
                <a:gd name="T11" fmla="*/ 399 h 399"/>
                <a:gd name="T12" fmla="*/ 457 w 458"/>
                <a:gd name="T13" fmla="*/ 374 h 399"/>
                <a:gd name="T14" fmla="*/ 458 w 458"/>
                <a:gd name="T15" fmla="*/ 340 h 399"/>
                <a:gd name="T16" fmla="*/ 446 w 458"/>
                <a:gd name="T17" fmla="*/ 276 h 399"/>
                <a:gd name="T18" fmla="*/ 445 w 458"/>
                <a:gd name="T19" fmla="*/ 209 h 399"/>
                <a:gd name="T20" fmla="*/ 414 w 458"/>
                <a:gd name="T21" fmla="*/ 111 h 399"/>
                <a:gd name="T22" fmla="*/ 409 w 458"/>
                <a:gd name="T23" fmla="*/ 68 h 399"/>
                <a:gd name="T24" fmla="*/ 389 w 458"/>
                <a:gd name="T25" fmla="*/ 0 h 399"/>
                <a:gd name="T26" fmla="*/ 292 w 458"/>
                <a:gd name="T27" fmla="*/ 21 h 399"/>
                <a:gd name="T28" fmla="*/ 238 w 458"/>
                <a:gd name="T29" fmla="*/ 79 h 399"/>
                <a:gd name="T30" fmla="*/ 235 w 458"/>
                <a:gd name="T31" fmla="*/ 94 h 399"/>
                <a:gd name="T32" fmla="*/ 205 w 458"/>
                <a:gd name="T33" fmla="*/ 127 h 399"/>
                <a:gd name="T34" fmla="*/ 213 w 458"/>
                <a:gd name="T35" fmla="*/ 139 h 399"/>
                <a:gd name="T36" fmla="*/ 218 w 458"/>
                <a:gd name="T37" fmla="*/ 149 h 399"/>
                <a:gd name="T38" fmla="*/ 214 w 458"/>
                <a:gd name="T39" fmla="*/ 151 h 399"/>
                <a:gd name="T40" fmla="*/ 223 w 458"/>
                <a:gd name="T41" fmla="*/ 165 h 399"/>
                <a:gd name="T42" fmla="*/ 225 w 458"/>
                <a:gd name="T43" fmla="*/ 177 h 399"/>
                <a:gd name="T44" fmla="*/ 195 w 458"/>
                <a:gd name="T45" fmla="*/ 204 h 399"/>
                <a:gd name="T46" fmla="*/ 151 w 458"/>
                <a:gd name="T47" fmla="*/ 217 h 399"/>
                <a:gd name="T48" fmla="*/ 140 w 458"/>
                <a:gd name="T49" fmla="*/ 225 h 399"/>
                <a:gd name="T50" fmla="*/ 123 w 458"/>
                <a:gd name="T51" fmla="*/ 219 h 399"/>
                <a:gd name="T52" fmla="*/ 74 w 458"/>
                <a:gd name="T53" fmla="*/ 224 h 399"/>
                <a:gd name="T54" fmla="*/ 37 w 458"/>
                <a:gd name="T55" fmla="*/ 239 h 399"/>
                <a:gd name="T56" fmla="*/ 37 w 458"/>
                <a:gd name="T57" fmla="*/ 256 h 399"/>
                <a:gd name="T58" fmla="*/ 45 w 458"/>
                <a:gd name="T59" fmla="*/ 270 h 399"/>
                <a:gd name="T60" fmla="*/ 50 w 458"/>
                <a:gd name="T61" fmla="*/ 268 h 399"/>
                <a:gd name="T62" fmla="*/ 55 w 458"/>
                <a:gd name="T63" fmla="*/ 284 h 399"/>
                <a:gd name="T64" fmla="*/ 46 w 458"/>
                <a:gd name="T65" fmla="*/ 291 h 399"/>
                <a:gd name="T66" fmla="*/ 41 w 458"/>
                <a:gd name="T67" fmla="*/ 305 h 399"/>
                <a:gd name="T68" fmla="*/ 0 w 458"/>
                <a:gd name="T69" fmla="*/ 342 h 399"/>
                <a:gd name="T70" fmla="*/ 15 w 458"/>
                <a:gd name="T71" fmla="*/ 365 h 399"/>
                <a:gd name="T72" fmla="*/ 15 w 458"/>
                <a:gd name="T73" fmla="*/ 365 h 39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8"/>
                <a:gd name="T112" fmla="*/ 0 h 399"/>
                <a:gd name="T113" fmla="*/ 458 w 458"/>
                <a:gd name="T114" fmla="*/ 399 h 39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8" h="399">
                  <a:moveTo>
                    <a:pt x="15" y="365"/>
                  </a:moveTo>
                  <a:lnTo>
                    <a:pt x="313" y="310"/>
                  </a:lnTo>
                  <a:lnTo>
                    <a:pt x="346" y="342"/>
                  </a:lnTo>
                  <a:lnTo>
                    <a:pt x="375" y="358"/>
                  </a:lnTo>
                  <a:lnTo>
                    <a:pt x="441" y="380"/>
                  </a:lnTo>
                  <a:lnTo>
                    <a:pt x="446" y="399"/>
                  </a:lnTo>
                  <a:lnTo>
                    <a:pt x="457" y="374"/>
                  </a:lnTo>
                  <a:lnTo>
                    <a:pt x="458" y="340"/>
                  </a:lnTo>
                  <a:lnTo>
                    <a:pt x="446" y="276"/>
                  </a:lnTo>
                  <a:lnTo>
                    <a:pt x="445" y="209"/>
                  </a:lnTo>
                  <a:lnTo>
                    <a:pt x="414" y="111"/>
                  </a:lnTo>
                  <a:lnTo>
                    <a:pt x="409" y="68"/>
                  </a:lnTo>
                  <a:lnTo>
                    <a:pt x="389" y="0"/>
                  </a:lnTo>
                  <a:lnTo>
                    <a:pt x="292" y="21"/>
                  </a:lnTo>
                  <a:lnTo>
                    <a:pt x="238" y="79"/>
                  </a:lnTo>
                  <a:lnTo>
                    <a:pt x="235" y="94"/>
                  </a:lnTo>
                  <a:lnTo>
                    <a:pt x="205" y="127"/>
                  </a:lnTo>
                  <a:lnTo>
                    <a:pt x="213" y="139"/>
                  </a:lnTo>
                  <a:lnTo>
                    <a:pt x="218" y="149"/>
                  </a:lnTo>
                  <a:lnTo>
                    <a:pt x="214" y="151"/>
                  </a:lnTo>
                  <a:lnTo>
                    <a:pt x="223" y="165"/>
                  </a:lnTo>
                  <a:lnTo>
                    <a:pt x="225" y="177"/>
                  </a:lnTo>
                  <a:lnTo>
                    <a:pt x="195" y="204"/>
                  </a:lnTo>
                  <a:lnTo>
                    <a:pt x="151" y="217"/>
                  </a:lnTo>
                  <a:lnTo>
                    <a:pt x="140" y="225"/>
                  </a:lnTo>
                  <a:lnTo>
                    <a:pt x="123" y="219"/>
                  </a:lnTo>
                  <a:lnTo>
                    <a:pt x="74" y="224"/>
                  </a:lnTo>
                  <a:lnTo>
                    <a:pt x="37" y="239"/>
                  </a:lnTo>
                  <a:lnTo>
                    <a:pt x="37" y="256"/>
                  </a:lnTo>
                  <a:lnTo>
                    <a:pt x="45" y="270"/>
                  </a:lnTo>
                  <a:lnTo>
                    <a:pt x="50" y="268"/>
                  </a:lnTo>
                  <a:lnTo>
                    <a:pt x="55" y="284"/>
                  </a:lnTo>
                  <a:lnTo>
                    <a:pt x="46" y="291"/>
                  </a:lnTo>
                  <a:lnTo>
                    <a:pt x="41" y="305"/>
                  </a:lnTo>
                  <a:lnTo>
                    <a:pt x="0" y="342"/>
                  </a:lnTo>
                  <a:lnTo>
                    <a:pt x="15" y="3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" name="Freeform 53"/>
            <p:cNvSpPr>
              <a:spLocks/>
            </p:cNvSpPr>
            <p:nvPr/>
          </p:nvSpPr>
          <p:spPr bwMode="auto">
            <a:xfrm>
              <a:off x="4429" y="2203"/>
              <a:ext cx="13" cy="19"/>
            </a:xfrm>
            <a:custGeom>
              <a:avLst/>
              <a:gdLst>
                <a:gd name="T0" fmla="*/ 0 w 13"/>
                <a:gd name="T1" fmla="*/ 19 h 19"/>
                <a:gd name="T2" fmla="*/ 3 w 13"/>
                <a:gd name="T3" fmla="*/ 5 h 19"/>
                <a:gd name="T4" fmla="*/ 9 w 13"/>
                <a:gd name="T5" fmla="*/ 0 h 19"/>
                <a:gd name="T6" fmla="*/ 13 w 13"/>
                <a:gd name="T7" fmla="*/ 4 h 19"/>
                <a:gd name="T8" fmla="*/ 0 w 13"/>
                <a:gd name="T9" fmla="*/ 19 h 19"/>
                <a:gd name="T10" fmla="*/ 0 w 13"/>
                <a:gd name="T11" fmla="*/ 19 h 19"/>
                <a:gd name="T12" fmla="*/ 0 w 13"/>
                <a:gd name="T13" fmla="*/ 19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19"/>
                <a:gd name="T23" fmla="*/ 13 w 13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19">
                  <a:moveTo>
                    <a:pt x="0" y="19"/>
                  </a:moveTo>
                  <a:lnTo>
                    <a:pt x="3" y="5"/>
                  </a:lnTo>
                  <a:lnTo>
                    <a:pt x="9" y="0"/>
                  </a:lnTo>
                  <a:lnTo>
                    <a:pt x="13" y="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7" name="Freeform 54"/>
            <p:cNvSpPr>
              <a:spLocks/>
            </p:cNvSpPr>
            <p:nvPr/>
          </p:nvSpPr>
          <p:spPr bwMode="auto">
            <a:xfrm>
              <a:off x="4444" y="2128"/>
              <a:ext cx="142" cy="81"/>
            </a:xfrm>
            <a:custGeom>
              <a:avLst/>
              <a:gdLst>
                <a:gd name="T0" fmla="*/ 10 w 142"/>
                <a:gd name="T1" fmla="*/ 81 h 81"/>
                <a:gd name="T2" fmla="*/ 60 w 142"/>
                <a:gd name="T3" fmla="*/ 53 h 81"/>
                <a:gd name="T4" fmla="*/ 94 w 142"/>
                <a:gd name="T5" fmla="*/ 37 h 81"/>
                <a:gd name="T6" fmla="*/ 59 w 142"/>
                <a:gd name="T7" fmla="*/ 63 h 81"/>
                <a:gd name="T8" fmla="*/ 61 w 142"/>
                <a:gd name="T9" fmla="*/ 64 h 81"/>
                <a:gd name="T10" fmla="*/ 115 w 142"/>
                <a:gd name="T11" fmla="*/ 28 h 81"/>
                <a:gd name="T12" fmla="*/ 142 w 142"/>
                <a:gd name="T13" fmla="*/ 4 h 81"/>
                <a:gd name="T14" fmla="*/ 139 w 142"/>
                <a:gd name="T15" fmla="*/ 0 h 81"/>
                <a:gd name="T16" fmla="*/ 115 w 142"/>
                <a:gd name="T17" fmla="*/ 13 h 81"/>
                <a:gd name="T18" fmla="*/ 112 w 142"/>
                <a:gd name="T19" fmla="*/ 12 h 81"/>
                <a:gd name="T20" fmla="*/ 100 w 142"/>
                <a:gd name="T21" fmla="*/ 28 h 81"/>
                <a:gd name="T22" fmla="*/ 92 w 142"/>
                <a:gd name="T23" fmla="*/ 28 h 81"/>
                <a:gd name="T24" fmla="*/ 111 w 142"/>
                <a:gd name="T25" fmla="*/ 0 h 81"/>
                <a:gd name="T26" fmla="*/ 92 w 142"/>
                <a:gd name="T27" fmla="*/ 20 h 81"/>
                <a:gd name="T28" fmla="*/ 28 w 142"/>
                <a:gd name="T29" fmla="*/ 43 h 81"/>
                <a:gd name="T30" fmla="*/ 16 w 142"/>
                <a:gd name="T31" fmla="*/ 59 h 81"/>
                <a:gd name="T32" fmla="*/ 5 w 142"/>
                <a:gd name="T33" fmla="*/ 61 h 81"/>
                <a:gd name="T34" fmla="*/ 0 w 142"/>
                <a:gd name="T35" fmla="*/ 73 h 81"/>
                <a:gd name="T36" fmla="*/ 10 w 142"/>
                <a:gd name="T37" fmla="*/ 81 h 81"/>
                <a:gd name="T38" fmla="*/ 10 w 142"/>
                <a:gd name="T39" fmla="*/ 81 h 8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2"/>
                <a:gd name="T61" fmla="*/ 0 h 81"/>
                <a:gd name="T62" fmla="*/ 142 w 142"/>
                <a:gd name="T63" fmla="*/ 81 h 8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2" h="81">
                  <a:moveTo>
                    <a:pt x="10" y="81"/>
                  </a:moveTo>
                  <a:lnTo>
                    <a:pt x="60" y="53"/>
                  </a:lnTo>
                  <a:lnTo>
                    <a:pt x="94" y="37"/>
                  </a:lnTo>
                  <a:lnTo>
                    <a:pt x="59" y="63"/>
                  </a:lnTo>
                  <a:lnTo>
                    <a:pt x="61" y="64"/>
                  </a:lnTo>
                  <a:lnTo>
                    <a:pt x="115" y="28"/>
                  </a:lnTo>
                  <a:lnTo>
                    <a:pt x="142" y="4"/>
                  </a:lnTo>
                  <a:lnTo>
                    <a:pt x="139" y="0"/>
                  </a:lnTo>
                  <a:lnTo>
                    <a:pt x="115" y="13"/>
                  </a:lnTo>
                  <a:lnTo>
                    <a:pt x="112" y="12"/>
                  </a:lnTo>
                  <a:lnTo>
                    <a:pt x="100" y="28"/>
                  </a:lnTo>
                  <a:lnTo>
                    <a:pt x="92" y="28"/>
                  </a:lnTo>
                  <a:lnTo>
                    <a:pt x="111" y="0"/>
                  </a:lnTo>
                  <a:lnTo>
                    <a:pt x="92" y="20"/>
                  </a:lnTo>
                  <a:lnTo>
                    <a:pt x="28" y="43"/>
                  </a:lnTo>
                  <a:lnTo>
                    <a:pt x="16" y="59"/>
                  </a:lnTo>
                  <a:lnTo>
                    <a:pt x="5" y="61"/>
                  </a:lnTo>
                  <a:lnTo>
                    <a:pt x="0" y="73"/>
                  </a:lnTo>
                  <a:lnTo>
                    <a:pt x="1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8" name="Freeform 55"/>
            <p:cNvSpPr>
              <a:spLocks/>
            </p:cNvSpPr>
            <p:nvPr/>
          </p:nvSpPr>
          <p:spPr bwMode="auto">
            <a:xfrm>
              <a:off x="4450" y="2039"/>
              <a:ext cx="133" cy="123"/>
            </a:xfrm>
            <a:custGeom>
              <a:avLst/>
              <a:gdLst>
                <a:gd name="T0" fmla="*/ 12 w 133"/>
                <a:gd name="T1" fmla="*/ 89 h 123"/>
                <a:gd name="T2" fmla="*/ 11 w 133"/>
                <a:gd name="T3" fmla="*/ 123 h 123"/>
                <a:gd name="T4" fmla="*/ 22 w 133"/>
                <a:gd name="T5" fmla="*/ 121 h 123"/>
                <a:gd name="T6" fmla="*/ 47 w 133"/>
                <a:gd name="T7" fmla="*/ 102 h 123"/>
                <a:gd name="T8" fmla="*/ 55 w 133"/>
                <a:gd name="T9" fmla="*/ 86 h 123"/>
                <a:gd name="T10" fmla="*/ 61 w 133"/>
                <a:gd name="T11" fmla="*/ 89 h 123"/>
                <a:gd name="T12" fmla="*/ 96 w 133"/>
                <a:gd name="T13" fmla="*/ 79 h 123"/>
                <a:gd name="T14" fmla="*/ 96 w 133"/>
                <a:gd name="T15" fmla="*/ 74 h 123"/>
                <a:gd name="T16" fmla="*/ 102 w 133"/>
                <a:gd name="T17" fmla="*/ 76 h 123"/>
                <a:gd name="T18" fmla="*/ 109 w 133"/>
                <a:gd name="T19" fmla="*/ 71 h 123"/>
                <a:gd name="T20" fmla="*/ 119 w 133"/>
                <a:gd name="T21" fmla="*/ 70 h 123"/>
                <a:gd name="T22" fmla="*/ 133 w 133"/>
                <a:gd name="T23" fmla="*/ 63 h 123"/>
                <a:gd name="T24" fmla="*/ 120 w 133"/>
                <a:gd name="T25" fmla="*/ 0 h 123"/>
                <a:gd name="T26" fmla="*/ 0 w 133"/>
                <a:gd name="T27" fmla="*/ 25 h 123"/>
                <a:gd name="T28" fmla="*/ 12 w 133"/>
                <a:gd name="T29" fmla="*/ 89 h 123"/>
                <a:gd name="T30" fmla="*/ 12 w 133"/>
                <a:gd name="T31" fmla="*/ 89 h 1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3"/>
                <a:gd name="T49" fmla="*/ 0 h 123"/>
                <a:gd name="T50" fmla="*/ 133 w 133"/>
                <a:gd name="T51" fmla="*/ 123 h 12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3" h="123">
                  <a:moveTo>
                    <a:pt x="12" y="89"/>
                  </a:moveTo>
                  <a:lnTo>
                    <a:pt x="11" y="123"/>
                  </a:lnTo>
                  <a:lnTo>
                    <a:pt x="22" y="121"/>
                  </a:lnTo>
                  <a:lnTo>
                    <a:pt x="47" y="102"/>
                  </a:lnTo>
                  <a:lnTo>
                    <a:pt x="55" y="86"/>
                  </a:lnTo>
                  <a:lnTo>
                    <a:pt x="61" y="89"/>
                  </a:lnTo>
                  <a:lnTo>
                    <a:pt x="96" y="79"/>
                  </a:lnTo>
                  <a:lnTo>
                    <a:pt x="96" y="74"/>
                  </a:lnTo>
                  <a:lnTo>
                    <a:pt x="102" y="76"/>
                  </a:lnTo>
                  <a:lnTo>
                    <a:pt x="109" y="71"/>
                  </a:lnTo>
                  <a:lnTo>
                    <a:pt x="119" y="70"/>
                  </a:lnTo>
                  <a:lnTo>
                    <a:pt x="133" y="63"/>
                  </a:lnTo>
                  <a:lnTo>
                    <a:pt x="120" y="0"/>
                  </a:lnTo>
                  <a:lnTo>
                    <a:pt x="0" y="25"/>
                  </a:lnTo>
                  <a:lnTo>
                    <a:pt x="12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9" name="Freeform 56"/>
            <p:cNvSpPr>
              <a:spLocks/>
            </p:cNvSpPr>
            <p:nvPr/>
          </p:nvSpPr>
          <p:spPr bwMode="auto">
            <a:xfrm>
              <a:off x="4570" y="2032"/>
              <a:ext cx="59" cy="70"/>
            </a:xfrm>
            <a:custGeom>
              <a:avLst/>
              <a:gdLst>
                <a:gd name="T0" fmla="*/ 13 w 59"/>
                <a:gd name="T1" fmla="*/ 70 h 70"/>
                <a:gd name="T2" fmla="*/ 38 w 59"/>
                <a:gd name="T3" fmla="*/ 61 h 70"/>
                <a:gd name="T4" fmla="*/ 39 w 59"/>
                <a:gd name="T5" fmla="*/ 32 h 70"/>
                <a:gd name="T6" fmla="*/ 46 w 59"/>
                <a:gd name="T7" fmla="*/ 39 h 70"/>
                <a:gd name="T8" fmla="*/ 47 w 59"/>
                <a:gd name="T9" fmla="*/ 53 h 70"/>
                <a:gd name="T10" fmla="*/ 52 w 59"/>
                <a:gd name="T11" fmla="*/ 51 h 70"/>
                <a:gd name="T12" fmla="*/ 59 w 59"/>
                <a:gd name="T13" fmla="*/ 39 h 70"/>
                <a:gd name="T14" fmla="*/ 52 w 59"/>
                <a:gd name="T15" fmla="*/ 24 h 70"/>
                <a:gd name="T16" fmla="*/ 39 w 59"/>
                <a:gd name="T17" fmla="*/ 22 h 70"/>
                <a:gd name="T18" fmla="*/ 29 w 59"/>
                <a:gd name="T19" fmla="*/ 3 h 70"/>
                <a:gd name="T20" fmla="*/ 21 w 59"/>
                <a:gd name="T21" fmla="*/ 0 h 70"/>
                <a:gd name="T22" fmla="*/ 0 w 59"/>
                <a:gd name="T23" fmla="*/ 7 h 70"/>
                <a:gd name="T24" fmla="*/ 13 w 59"/>
                <a:gd name="T25" fmla="*/ 70 h 70"/>
                <a:gd name="T26" fmla="*/ 13 w 59"/>
                <a:gd name="T27" fmla="*/ 7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9"/>
                <a:gd name="T43" fmla="*/ 0 h 70"/>
                <a:gd name="T44" fmla="*/ 59 w 59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9" h="70">
                  <a:moveTo>
                    <a:pt x="13" y="70"/>
                  </a:moveTo>
                  <a:lnTo>
                    <a:pt x="38" y="61"/>
                  </a:lnTo>
                  <a:lnTo>
                    <a:pt x="39" y="32"/>
                  </a:lnTo>
                  <a:lnTo>
                    <a:pt x="46" y="39"/>
                  </a:lnTo>
                  <a:lnTo>
                    <a:pt x="47" y="53"/>
                  </a:lnTo>
                  <a:lnTo>
                    <a:pt x="52" y="51"/>
                  </a:lnTo>
                  <a:lnTo>
                    <a:pt x="59" y="39"/>
                  </a:lnTo>
                  <a:lnTo>
                    <a:pt x="52" y="24"/>
                  </a:lnTo>
                  <a:lnTo>
                    <a:pt x="39" y="22"/>
                  </a:lnTo>
                  <a:lnTo>
                    <a:pt x="29" y="3"/>
                  </a:lnTo>
                  <a:lnTo>
                    <a:pt x="21" y="0"/>
                  </a:lnTo>
                  <a:lnTo>
                    <a:pt x="0" y="7"/>
                  </a:lnTo>
                  <a:lnTo>
                    <a:pt x="13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0" name="Freeform 57"/>
            <p:cNvSpPr>
              <a:spLocks/>
            </p:cNvSpPr>
            <p:nvPr/>
          </p:nvSpPr>
          <p:spPr bwMode="auto">
            <a:xfrm>
              <a:off x="4449" y="1945"/>
              <a:ext cx="258" cy="126"/>
            </a:xfrm>
            <a:custGeom>
              <a:avLst/>
              <a:gdLst>
                <a:gd name="T0" fmla="*/ 1 w 258"/>
                <a:gd name="T1" fmla="*/ 119 h 126"/>
                <a:gd name="T2" fmla="*/ 121 w 258"/>
                <a:gd name="T3" fmla="*/ 94 h 126"/>
                <a:gd name="T4" fmla="*/ 142 w 258"/>
                <a:gd name="T5" fmla="*/ 87 h 126"/>
                <a:gd name="T6" fmla="*/ 150 w 258"/>
                <a:gd name="T7" fmla="*/ 90 h 126"/>
                <a:gd name="T8" fmla="*/ 160 w 258"/>
                <a:gd name="T9" fmla="*/ 109 h 126"/>
                <a:gd name="T10" fmla="*/ 173 w 258"/>
                <a:gd name="T11" fmla="*/ 111 h 126"/>
                <a:gd name="T12" fmla="*/ 180 w 258"/>
                <a:gd name="T13" fmla="*/ 126 h 126"/>
                <a:gd name="T14" fmla="*/ 189 w 258"/>
                <a:gd name="T15" fmla="*/ 126 h 126"/>
                <a:gd name="T16" fmla="*/ 199 w 258"/>
                <a:gd name="T17" fmla="*/ 113 h 126"/>
                <a:gd name="T18" fmla="*/ 202 w 258"/>
                <a:gd name="T19" fmla="*/ 101 h 126"/>
                <a:gd name="T20" fmla="*/ 212 w 258"/>
                <a:gd name="T21" fmla="*/ 117 h 126"/>
                <a:gd name="T22" fmla="*/ 258 w 258"/>
                <a:gd name="T23" fmla="*/ 102 h 126"/>
                <a:gd name="T24" fmla="*/ 257 w 258"/>
                <a:gd name="T25" fmla="*/ 84 h 126"/>
                <a:gd name="T26" fmla="*/ 243 w 258"/>
                <a:gd name="T27" fmla="*/ 62 h 126"/>
                <a:gd name="T28" fmla="*/ 235 w 258"/>
                <a:gd name="T29" fmla="*/ 59 h 126"/>
                <a:gd name="T30" fmla="*/ 228 w 258"/>
                <a:gd name="T31" fmla="*/ 59 h 126"/>
                <a:gd name="T32" fmla="*/ 230 w 258"/>
                <a:gd name="T33" fmla="*/ 64 h 126"/>
                <a:gd name="T34" fmla="*/ 240 w 258"/>
                <a:gd name="T35" fmla="*/ 66 h 126"/>
                <a:gd name="T36" fmla="*/ 245 w 258"/>
                <a:gd name="T37" fmla="*/ 87 h 126"/>
                <a:gd name="T38" fmla="*/ 226 w 258"/>
                <a:gd name="T39" fmla="*/ 95 h 126"/>
                <a:gd name="T40" fmla="*/ 199 w 258"/>
                <a:gd name="T41" fmla="*/ 78 h 126"/>
                <a:gd name="T42" fmla="*/ 189 w 258"/>
                <a:gd name="T43" fmla="*/ 59 h 126"/>
                <a:gd name="T44" fmla="*/ 177 w 258"/>
                <a:gd name="T45" fmla="*/ 52 h 126"/>
                <a:gd name="T46" fmla="*/ 176 w 258"/>
                <a:gd name="T47" fmla="*/ 59 h 126"/>
                <a:gd name="T48" fmla="*/ 165 w 258"/>
                <a:gd name="T49" fmla="*/ 48 h 126"/>
                <a:gd name="T50" fmla="*/ 175 w 258"/>
                <a:gd name="T51" fmla="*/ 35 h 126"/>
                <a:gd name="T52" fmla="*/ 183 w 258"/>
                <a:gd name="T53" fmla="*/ 21 h 126"/>
                <a:gd name="T54" fmla="*/ 167 w 258"/>
                <a:gd name="T55" fmla="*/ 0 h 126"/>
                <a:gd name="T56" fmla="*/ 142 w 258"/>
                <a:gd name="T57" fmla="*/ 17 h 126"/>
                <a:gd name="T58" fmla="*/ 56 w 258"/>
                <a:gd name="T59" fmla="*/ 40 h 126"/>
                <a:gd name="T60" fmla="*/ 0 w 258"/>
                <a:gd name="T61" fmla="*/ 52 h 126"/>
                <a:gd name="T62" fmla="*/ 1 w 258"/>
                <a:gd name="T63" fmla="*/ 119 h 126"/>
                <a:gd name="T64" fmla="*/ 1 w 258"/>
                <a:gd name="T65" fmla="*/ 119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8"/>
                <a:gd name="T100" fmla="*/ 0 h 126"/>
                <a:gd name="T101" fmla="*/ 258 w 258"/>
                <a:gd name="T102" fmla="*/ 126 h 1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8" h="126">
                  <a:moveTo>
                    <a:pt x="1" y="119"/>
                  </a:moveTo>
                  <a:lnTo>
                    <a:pt x="121" y="94"/>
                  </a:lnTo>
                  <a:lnTo>
                    <a:pt x="142" y="87"/>
                  </a:lnTo>
                  <a:lnTo>
                    <a:pt x="150" y="90"/>
                  </a:lnTo>
                  <a:lnTo>
                    <a:pt x="160" y="109"/>
                  </a:lnTo>
                  <a:lnTo>
                    <a:pt x="173" y="111"/>
                  </a:lnTo>
                  <a:lnTo>
                    <a:pt x="180" y="126"/>
                  </a:lnTo>
                  <a:lnTo>
                    <a:pt x="189" y="126"/>
                  </a:lnTo>
                  <a:lnTo>
                    <a:pt x="199" y="113"/>
                  </a:lnTo>
                  <a:lnTo>
                    <a:pt x="202" y="101"/>
                  </a:lnTo>
                  <a:lnTo>
                    <a:pt x="212" y="117"/>
                  </a:lnTo>
                  <a:lnTo>
                    <a:pt x="258" y="102"/>
                  </a:lnTo>
                  <a:lnTo>
                    <a:pt x="257" y="84"/>
                  </a:lnTo>
                  <a:lnTo>
                    <a:pt x="243" y="62"/>
                  </a:lnTo>
                  <a:lnTo>
                    <a:pt x="235" y="59"/>
                  </a:lnTo>
                  <a:lnTo>
                    <a:pt x="228" y="59"/>
                  </a:lnTo>
                  <a:lnTo>
                    <a:pt x="230" y="64"/>
                  </a:lnTo>
                  <a:lnTo>
                    <a:pt x="240" y="66"/>
                  </a:lnTo>
                  <a:lnTo>
                    <a:pt x="245" y="87"/>
                  </a:lnTo>
                  <a:lnTo>
                    <a:pt x="226" y="95"/>
                  </a:lnTo>
                  <a:lnTo>
                    <a:pt x="199" y="78"/>
                  </a:lnTo>
                  <a:lnTo>
                    <a:pt x="189" y="59"/>
                  </a:lnTo>
                  <a:lnTo>
                    <a:pt x="177" y="52"/>
                  </a:lnTo>
                  <a:lnTo>
                    <a:pt x="176" y="59"/>
                  </a:lnTo>
                  <a:lnTo>
                    <a:pt x="165" y="48"/>
                  </a:lnTo>
                  <a:lnTo>
                    <a:pt x="175" y="35"/>
                  </a:lnTo>
                  <a:lnTo>
                    <a:pt x="183" y="21"/>
                  </a:lnTo>
                  <a:lnTo>
                    <a:pt x="167" y="0"/>
                  </a:lnTo>
                  <a:lnTo>
                    <a:pt x="142" y="17"/>
                  </a:lnTo>
                  <a:lnTo>
                    <a:pt x="56" y="40"/>
                  </a:lnTo>
                  <a:lnTo>
                    <a:pt x="0" y="52"/>
                  </a:lnTo>
                  <a:lnTo>
                    <a:pt x="1" y="1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1" name="Freeform 58"/>
            <p:cNvSpPr>
              <a:spLocks/>
            </p:cNvSpPr>
            <p:nvPr/>
          </p:nvSpPr>
          <p:spPr bwMode="auto">
            <a:xfrm>
              <a:off x="4656" y="2068"/>
              <a:ext cx="23" cy="18"/>
            </a:xfrm>
            <a:custGeom>
              <a:avLst/>
              <a:gdLst>
                <a:gd name="T0" fmla="*/ 0 w 23"/>
                <a:gd name="T1" fmla="*/ 18 h 18"/>
                <a:gd name="T2" fmla="*/ 9 w 23"/>
                <a:gd name="T3" fmla="*/ 0 h 18"/>
                <a:gd name="T4" fmla="*/ 23 w 23"/>
                <a:gd name="T5" fmla="*/ 8 h 18"/>
                <a:gd name="T6" fmla="*/ 0 w 23"/>
                <a:gd name="T7" fmla="*/ 18 h 18"/>
                <a:gd name="T8" fmla="*/ 0 w 23"/>
                <a:gd name="T9" fmla="*/ 18 h 18"/>
                <a:gd name="T10" fmla="*/ 0 w 23"/>
                <a:gd name="T11" fmla="*/ 18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0" y="18"/>
                  </a:moveTo>
                  <a:lnTo>
                    <a:pt x="9" y="0"/>
                  </a:lnTo>
                  <a:lnTo>
                    <a:pt x="23" y="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2" name="Freeform 59"/>
            <p:cNvSpPr>
              <a:spLocks/>
            </p:cNvSpPr>
            <p:nvPr/>
          </p:nvSpPr>
          <p:spPr bwMode="auto">
            <a:xfrm>
              <a:off x="4699" y="2066"/>
              <a:ext cx="19" cy="13"/>
            </a:xfrm>
            <a:custGeom>
              <a:avLst/>
              <a:gdLst>
                <a:gd name="T0" fmla="*/ 0 w 19"/>
                <a:gd name="T1" fmla="*/ 13 h 13"/>
                <a:gd name="T2" fmla="*/ 11 w 19"/>
                <a:gd name="T3" fmla="*/ 0 h 13"/>
                <a:gd name="T4" fmla="*/ 19 w 19"/>
                <a:gd name="T5" fmla="*/ 9 h 13"/>
                <a:gd name="T6" fmla="*/ 0 w 19"/>
                <a:gd name="T7" fmla="*/ 13 h 13"/>
                <a:gd name="T8" fmla="*/ 0 w 19"/>
                <a:gd name="T9" fmla="*/ 13 h 13"/>
                <a:gd name="T10" fmla="*/ 0 w 19"/>
                <a:gd name="T11" fmla="*/ 13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3"/>
                <a:gd name="T20" fmla="*/ 19 w 19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3">
                  <a:moveTo>
                    <a:pt x="0" y="13"/>
                  </a:moveTo>
                  <a:lnTo>
                    <a:pt x="11" y="0"/>
                  </a:lnTo>
                  <a:lnTo>
                    <a:pt x="19" y="9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3" name="Freeform 60"/>
            <p:cNvSpPr>
              <a:spLocks/>
            </p:cNvSpPr>
            <p:nvPr/>
          </p:nvSpPr>
          <p:spPr bwMode="auto">
            <a:xfrm>
              <a:off x="4393" y="1758"/>
              <a:ext cx="125" cy="239"/>
            </a:xfrm>
            <a:custGeom>
              <a:avLst/>
              <a:gdLst>
                <a:gd name="T0" fmla="*/ 20 w 125"/>
                <a:gd name="T1" fmla="*/ 98 h 239"/>
                <a:gd name="T2" fmla="*/ 25 w 125"/>
                <a:gd name="T3" fmla="*/ 141 h 239"/>
                <a:gd name="T4" fmla="*/ 56 w 125"/>
                <a:gd name="T5" fmla="*/ 239 h 239"/>
                <a:gd name="T6" fmla="*/ 112 w 125"/>
                <a:gd name="T7" fmla="*/ 227 h 239"/>
                <a:gd name="T8" fmla="*/ 108 w 125"/>
                <a:gd name="T9" fmla="*/ 87 h 239"/>
                <a:gd name="T10" fmla="*/ 122 w 125"/>
                <a:gd name="T11" fmla="*/ 59 h 239"/>
                <a:gd name="T12" fmla="*/ 125 w 125"/>
                <a:gd name="T13" fmla="*/ 0 h 239"/>
                <a:gd name="T14" fmla="*/ 0 w 125"/>
                <a:gd name="T15" fmla="*/ 30 h 239"/>
                <a:gd name="T16" fmla="*/ 20 w 125"/>
                <a:gd name="T17" fmla="*/ 98 h 239"/>
                <a:gd name="T18" fmla="*/ 20 w 125"/>
                <a:gd name="T19" fmla="*/ 98 h 2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5"/>
                <a:gd name="T31" fmla="*/ 0 h 239"/>
                <a:gd name="T32" fmla="*/ 125 w 125"/>
                <a:gd name="T33" fmla="*/ 239 h 2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5" h="239">
                  <a:moveTo>
                    <a:pt x="20" y="98"/>
                  </a:moveTo>
                  <a:lnTo>
                    <a:pt x="25" y="141"/>
                  </a:lnTo>
                  <a:lnTo>
                    <a:pt x="56" y="239"/>
                  </a:lnTo>
                  <a:lnTo>
                    <a:pt x="112" y="227"/>
                  </a:lnTo>
                  <a:lnTo>
                    <a:pt x="108" y="87"/>
                  </a:lnTo>
                  <a:lnTo>
                    <a:pt x="122" y="59"/>
                  </a:lnTo>
                  <a:lnTo>
                    <a:pt x="125" y="0"/>
                  </a:lnTo>
                  <a:lnTo>
                    <a:pt x="0" y="30"/>
                  </a:lnTo>
                  <a:lnTo>
                    <a:pt x="20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4" name="Freeform 61"/>
            <p:cNvSpPr>
              <a:spLocks/>
            </p:cNvSpPr>
            <p:nvPr/>
          </p:nvSpPr>
          <p:spPr bwMode="auto">
            <a:xfrm>
              <a:off x="4501" y="1723"/>
              <a:ext cx="116" cy="262"/>
            </a:xfrm>
            <a:custGeom>
              <a:avLst/>
              <a:gdLst>
                <a:gd name="T0" fmla="*/ 0 w 116"/>
                <a:gd name="T1" fmla="*/ 122 h 262"/>
                <a:gd name="T2" fmla="*/ 14 w 116"/>
                <a:gd name="T3" fmla="*/ 94 h 262"/>
                <a:gd name="T4" fmla="*/ 17 w 116"/>
                <a:gd name="T5" fmla="*/ 35 h 262"/>
                <a:gd name="T6" fmla="*/ 15 w 116"/>
                <a:gd name="T7" fmla="*/ 12 h 262"/>
                <a:gd name="T8" fmla="*/ 38 w 116"/>
                <a:gd name="T9" fmla="*/ 0 h 262"/>
                <a:gd name="T10" fmla="*/ 90 w 116"/>
                <a:gd name="T11" fmla="*/ 164 h 262"/>
                <a:gd name="T12" fmla="*/ 116 w 116"/>
                <a:gd name="T13" fmla="*/ 199 h 262"/>
                <a:gd name="T14" fmla="*/ 115 w 116"/>
                <a:gd name="T15" fmla="*/ 222 h 262"/>
                <a:gd name="T16" fmla="*/ 90 w 116"/>
                <a:gd name="T17" fmla="*/ 239 h 262"/>
                <a:gd name="T18" fmla="*/ 4 w 116"/>
                <a:gd name="T19" fmla="*/ 262 h 262"/>
                <a:gd name="T20" fmla="*/ 0 w 116"/>
                <a:gd name="T21" fmla="*/ 122 h 262"/>
                <a:gd name="T22" fmla="*/ 0 w 116"/>
                <a:gd name="T23" fmla="*/ 122 h 2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6"/>
                <a:gd name="T37" fmla="*/ 0 h 262"/>
                <a:gd name="T38" fmla="*/ 116 w 116"/>
                <a:gd name="T39" fmla="*/ 262 h 26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6" h="262">
                  <a:moveTo>
                    <a:pt x="0" y="122"/>
                  </a:moveTo>
                  <a:lnTo>
                    <a:pt x="14" y="94"/>
                  </a:lnTo>
                  <a:lnTo>
                    <a:pt x="17" y="35"/>
                  </a:lnTo>
                  <a:lnTo>
                    <a:pt x="15" y="12"/>
                  </a:lnTo>
                  <a:lnTo>
                    <a:pt x="38" y="0"/>
                  </a:lnTo>
                  <a:lnTo>
                    <a:pt x="90" y="164"/>
                  </a:lnTo>
                  <a:lnTo>
                    <a:pt x="116" y="199"/>
                  </a:lnTo>
                  <a:lnTo>
                    <a:pt x="115" y="222"/>
                  </a:lnTo>
                  <a:lnTo>
                    <a:pt x="90" y="239"/>
                  </a:lnTo>
                  <a:lnTo>
                    <a:pt x="4" y="26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5" name="Freeform 62"/>
            <p:cNvSpPr>
              <a:spLocks/>
            </p:cNvSpPr>
            <p:nvPr/>
          </p:nvSpPr>
          <p:spPr bwMode="auto">
            <a:xfrm>
              <a:off x="4539" y="1489"/>
              <a:ext cx="282" cy="433"/>
            </a:xfrm>
            <a:custGeom>
              <a:avLst/>
              <a:gdLst>
                <a:gd name="T0" fmla="*/ 0 w 282"/>
                <a:gd name="T1" fmla="*/ 234 h 433"/>
                <a:gd name="T2" fmla="*/ 16 w 282"/>
                <a:gd name="T3" fmla="*/ 236 h 433"/>
                <a:gd name="T4" fmla="*/ 17 w 282"/>
                <a:gd name="T5" fmla="*/ 207 h 433"/>
                <a:gd name="T6" fmla="*/ 38 w 282"/>
                <a:gd name="T7" fmla="*/ 168 h 433"/>
                <a:gd name="T8" fmla="*/ 28 w 282"/>
                <a:gd name="T9" fmla="*/ 140 h 433"/>
                <a:gd name="T10" fmla="*/ 69 w 282"/>
                <a:gd name="T11" fmla="*/ 4 h 433"/>
                <a:gd name="T12" fmla="*/ 77 w 282"/>
                <a:gd name="T13" fmla="*/ 4 h 433"/>
                <a:gd name="T14" fmla="*/ 81 w 282"/>
                <a:gd name="T15" fmla="*/ 22 h 433"/>
                <a:gd name="T16" fmla="*/ 121 w 282"/>
                <a:gd name="T17" fmla="*/ 7 h 433"/>
                <a:gd name="T18" fmla="*/ 122 w 282"/>
                <a:gd name="T19" fmla="*/ 0 h 433"/>
                <a:gd name="T20" fmla="*/ 155 w 282"/>
                <a:gd name="T21" fmla="*/ 7 h 433"/>
                <a:gd name="T22" fmla="*/ 207 w 282"/>
                <a:gd name="T23" fmla="*/ 141 h 433"/>
                <a:gd name="T24" fmla="*/ 231 w 282"/>
                <a:gd name="T25" fmla="*/ 143 h 433"/>
                <a:gd name="T26" fmla="*/ 274 w 282"/>
                <a:gd name="T27" fmla="*/ 193 h 433"/>
                <a:gd name="T28" fmla="*/ 269 w 282"/>
                <a:gd name="T29" fmla="*/ 202 h 433"/>
                <a:gd name="T30" fmla="*/ 282 w 282"/>
                <a:gd name="T31" fmla="*/ 202 h 433"/>
                <a:gd name="T32" fmla="*/ 273 w 282"/>
                <a:gd name="T33" fmla="*/ 226 h 433"/>
                <a:gd name="T34" fmla="*/ 251 w 282"/>
                <a:gd name="T35" fmla="*/ 241 h 433"/>
                <a:gd name="T36" fmla="*/ 226 w 282"/>
                <a:gd name="T37" fmla="*/ 254 h 433"/>
                <a:gd name="T38" fmla="*/ 223 w 282"/>
                <a:gd name="T39" fmla="*/ 270 h 433"/>
                <a:gd name="T40" fmla="*/ 211 w 282"/>
                <a:gd name="T41" fmla="*/ 256 h 433"/>
                <a:gd name="T42" fmla="*/ 188 w 282"/>
                <a:gd name="T43" fmla="*/ 273 h 433"/>
                <a:gd name="T44" fmla="*/ 179 w 282"/>
                <a:gd name="T45" fmla="*/ 273 h 433"/>
                <a:gd name="T46" fmla="*/ 169 w 282"/>
                <a:gd name="T47" fmla="*/ 262 h 433"/>
                <a:gd name="T48" fmla="*/ 164 w 282"/>
                <a:gd name="T49" fmla="*/ 315 h 433"/>
                <a:gd name="T50" fmla="*/ 144 w 282"/>
                <a:gd name="T51" fmla="*/ 323 h 433"/>
                <a:gd name="T52" fmla="*/ 134 w 282"/>
                <a:gd name="T53" fmla="*/ 343 h 433"/>
                <a:gd name="T54" fmla="*/ 122 w 282"/>
                <a:gd name="T55" fmla="*/ 343 h 433"/>
                <a:gd name="T56" fmla="*/ 94 w 282"/>
                <a:gd name="T57" fmla="*/ 373 h 433"/>
                <a:gd name="T58" fmla="*/ 93 w 282"/>
                <a:gd name="T59" fmla="*/ 397 h 433"/>
                <a:gd name="T60" fmla="*/ 86 w 282"/>
                <a:gd name="T61" fmla="*/ 406 h 433"/>
                <a:gd name="T62" fmla="*/ 78 w 282"/>
                <a:gd name="T63" fmla="*/ 433 h 433"/>
                <a:gd name="T64" fmla="*/ 52 w 282"/>
                <a:gd name="T65" fmla="*/ 398 h 433"/>
                <a:gd name="T66" fmla="*/ 0 w 282"/>
                <a:gd name="T67" fmla="*/ 234 h 433"/>
                <a:gd name="T68" fmla="*/ 0 w 282"/>
                <a:gd name="T69" fmla="*/ 234 h 43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2"/>
                <a:gd name="T106" fmla="*/ 0 h 433"/>
                <a:gd name="T107" fmla="*/ 282 w 282"/>
                <a:gd name="T108" fmla="*/ 433 h 43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2" h="433">
                  <a:moveTo>
                    <a:pt x="0" y="234"/>
                  </a:moveTo>
                  <a:lnTo>
                    <a:pt x="16" y="236"/>
                  </a:lnTo>
                  <a:lnTo>
                    <a:pt x="17" y="207"/>
                  </a:lnTo>
                  <a:lnTo>
                    <a:pt x="38" y="168"/>
                  </a:lnTo>
                  <a:lnTo>
                    <a:pt x="28" y="140"/>
                  </a:lnTo>
                  <a:lnTo>
                    <a:pt x="69" y="4"/>
                  </a:lnTo>
                  <a:lnTo>
                    <a:pt x="77" y="4"/>
                  </a:lnTo>
                  <a:lnTo>
                    <a:pt x="81" y="22"/>
                  </a:lnTo>
                  <a:lnTo>
                    <a:pt x="121" y="7"/>
                  </a:lnTo>
                  <a:lnTo>
                    <a:pt x="122" y="0"/>
                  </a:lnTo>
                  <a:lnTo>
                    <a:pt x="155" y="7"/>
                  </a:lnTo>
                  <a:lnTo>
                    <a:pt x="207" y="141"/>
                  </a:lnTo>
                  <a:lnTo>
                    <a:pt x="231" y="143"/>
                  </a:lnTo>
                  <a:lnTo>
                    <a:pt x="274" y="193"/>
                  </a:lnTo>
                  <a:lnTo>
                    <a:pt x="269" y="202"/>
                  </a:lnTo>
                  <a:lnTo>
                    <a:pt x="282" y="202"/>
                  </a:lnTo>
                  <a:lnTo>
                    <a:pt x="273" y="226"/>
                  </a:lnTo>
                  <a:lnTo>
                    <a:pt x="251" y="241"/>
                  </a:lnTo>
                  <a:lnTo>
                    <a:pt x="226" y="254"/>
                  </a:lnTo>
                  <a:lnTo>
                    <a:pt x="223" y="270"/>
                  </a:lnTo>
                  <a:lnTo>
                    <a:pt x="211" y="256"/>
                  </a:lnTo>
                  <a:lnTo>
                    <a:pt x="188" y="273"/>
                  </a:lnTo>
                  <a:lnTo>
                    <a:pt x="179" y="273"/>
                  </a:lnTo>
                  <a:lnTo>
                    <a:pt x="169" y="262"/>
                  </a:lnTo>
                  <a:lnTo>
                    <a:pt x="164" y="315"/>
                  </a:lnTo>
                  <a:lnTo>
                    <a:pt x="144" y="323"/>
                  </a:lnTo>
                  <a:lnTo>
                    <a:pt x="134" y="343"/>
                  </a:lnTo>
                  <a:lnTo>
                    <a:pt x="122" y="343"/>
                  </a:lnTo>
                  <a:lnTo>
                    <a:pt x="94" y="373"/>
                  </a:lnTo>
                  <a:lnTo>
                    <a:pt x="93" y="397"/>
                  </a:lnTo>
                  <a:lnTo>
                    <a:pt x="86" y="406"/>
                  </a:lnTo>
                  <a:lnTo>
                    <a:pt x="78" y="433"/>
                  </a:lnTo>
                  <a:lnTo>
                    <a:pt x="52" y="39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6" name="Freeform 63"/>
            <p:cNvSpPr>
              <a:spLocks/>
            </p:cNvSpPr>
            <p:nvPr/>
          </p:nvSpPr>
          <p:spPr bwMode="auto">
            <a:xfrm>
              <a:off x="961" y="1323"/>
              <a:ext cx="516" cy="365"/>
            </a:xfrm>
            <a:custGeom>
              <a:avLst/>
              <a:gdLst>
                <a:gd name="T0" fmla="*/ 19 w 516"/>
                <a:gd name="T1" fmla="*/ 79 h 365"/>
                <a:gd name="T2" fmla="*/ 13 w 516"/>
                <a:gd name="T3" fmla="*/ 180 h 365"/>
                <a:gd name="T4" fmla="*/ 25 w 516"/>
                <a:gd name="T5" fmla="*/ 180 h 365"/>
                <a:gd name="T6" fmla="*/ 18 w 516"/>
                <a:gd name="T7" fmla="*/ 201 h 365"/>
                <a:gd name="T8" fmla="*/ 9 w 516"/>
                <a:gd name="T9" fmla="*/ 189 h 365"/>
                <a:gd name="T10" fmla="*/ 0 w 516"/>
                <a:gd name="T11" fmla="*/ 215 h 365"/>
                <a:gd name="T12" fmla="*/ 37 w 516"/>
                <a:gd name="T13" fmla="*/ 235 h 365"/>
                <a:gd name="T14" fmla="*/ 38 w 516"/>
                <a:gd name="T15" fmla="*/ 244 h 365"/>
                <a:gd name="T16" fmla="*/ 47 w 516"/>
                <a:gd name="T17" fmla="*/ 246 h 365"/>
                <a:gd name="T18" fmla="*/ 94 w 516"/>
                <a:gd name="T19" fmla="*/ 320 h 365"/>
                <a:gd name="T20" fmla="*/ 147 w 516"/>
                <a:gd name="T21" fmla="*/ 317 h 365"/>
                <a:gd name="T22" fmla="*/ 186 w 516"/>
                <a:gd name="T23" fmla="*/ 334 h 365"/>
                <a:gd name="T24" fmla="*/ 205 w 516"/>
                <a:gd name="T25" fmla="*/ 332 h 365"/>
                <a:gd name="T26" fmla="*/ 323 w 516"/>
                <a:gd name="T27" fmla="*/ 334 h 365"/>
                <a:gd name="T28" fmla="*/ 457 w 516"/>
                <a:gd name="T29" fmla="*/ 365 h 365"/>
                <a:gd name="T30" fmla="*/ 460 w 516"/>
                <a:gd name="T31" fmla="*/ 325 h 365"/>
                <a:gd name="T32" fmla="*/ 516 w 516"/>
                <a:gd name="T33" fmla="*/ 91 h 365"/>
                <a:gd name="T34" fmla="*/ 159 w 516"/>
                <a:gd name="T35" fmla="*/ 0 h 365"/>
                <a:gd name="T36" fmla="*/ 162 w 516"/>
                <a:gd name="T37" fmla="*/ 68 h 365"/>
                <a:gd name="T38" fmla="*/ 144 w 516"/>
                <a:gd name="T39" fmla="*/ 125 h 365"/>
                <a:gd name="T40" fmla="*/ 142 w 516"/>
                <a:gd name="T41" fmla="*/ 154 h 365"/>
                <a:gd name="T42" fmla="*/ 104 w 516"/>
                <a:gd name="T43" fmla="*/ 165 h 365"/>
                <a:gd name="T44" fmla="*/ 101 w 516"/>
                <a:gd name="T45" fmla="*/ 150 h 365"/>
                <a:gd name="T46" fmla="*/ 132 w 516"/>
                <a:gd name="T47" fmla="*/ 132 h 365"/>
                <a:gd name="T48" fmla="*/ 129 w 516"/>
                <a:gd name="T49" fmla="*/ 117 h 365"/>
                <a:gd name="T50" fmla="*/ 103 w 516"/>
                <a:gd name="T51" fmla="*/ 119 h 365"/>
                <a:gd name="T52" fmla="*/ 123 w 516"/>
                <a:gd name="T53" fmla="*/ 102 h 365"/>
                <a:gd name="T54" fmla="*/ 137 w 516"/>
                <a:gd name="T55" fmla="*/ 90 h 365"/>
                <a:gd name="T56" fmla="*/ 22 w 516"/>
                <a:gd name="T57" fmla="*/ 17 h 365"/>
                <a:gd name="T58" fmla="*/ 13 w 516"/>
                <a:gd name="T59" fmla="*/ 37 h 365"/>
                <a:gd name="T60" fmla="*/ 19 w 516"/>
                <a:gd name="T61" fmla="*/ 79 h 365"/>
                <a:gd name="T62" fmla="*/ 19 w 516"/>
                <a:gd name="T63" fmla="*/ 79 h 36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16"/>
                <a:gd name="T97" fmla="*/ 0 h 365"/>
                <a:gd name="T98" fmla="*/ 516 w 516"/>
                <a:gd name="T99" fmla="*/ 365 h 36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16" h="365">
                  <a:moveTo>
                    <a:pt x="19" y="79"/>
                  </a:moveTo>
                  <a:lnTo>
                    <a:pt x="13" y="180"/>
                  </a:lnTo>
                  <a:lnTo>
                    <a:pt x="25" y="180"/>
                  </a:lnTo>
                  <a:lnTo>
                    <a:pt x="18" y="201"/>
                  </a:lnTo>
                  <a:lnTo>
                    <a:pt x="9" y="189"/>
                  </a:lnTo>
                  <a:lnTo>
                    <a:pt x="0" y="215"/>
                  </a:lnTo>
                  <a:lnTo>
                    <a:pt x="37" y="235"/>
                  </a:lnTo>
                  <a:lnTo>
                    <a:pt x="38" y="244"/>
                  </a:lnTo>
                  <a:lnTo>
                    <a:pt x="47" y="246"/>
                  </a:lnTo>
                  <a:lnTo>
                    <a:pt x="94" y="320"/>
                  </a:lnTo>
                  <a:lnTo>
                    <a:pt x="147" y="317"/>
                  </a:lnTo>
                  <a:lnTo>
                    <a:pt x="186" y="334"/>
                  </a:lnTo>
                  <a:lnTo>
                    <a:pt x="205" y="332"/>
                  </a:lnTo>
                  <a:lnTo>
                    <a:pt x="323" y="334"/>
                  </a:lnTo>
                  <a:lnTo>
                    <a:pt x="457" y="365"/>
                  </a:lnTo>
                  <a:lnTo>
                    <a:pt x="460" y="325"/>
                  </a:lnTo>
                  <a:lnTo>
                    <a:pt x="516" y="91"/>
                  </a:lnTo>
                  <a:lnTo>
                    <a:pt x="159" y="0"/>
                  </a:lnTo>
                  <a:lnTo>
                    <a:pt x="162" y="68"/>
                  </a:lnTo>
                  <a:lnTo>
                    <a:pt x="144" y="125"/>
                  </a:lnTo>
                  <a:lnTo>
                    <a:pt x="142" y="154"/>
                  </a:lnTo>
                  <a:lnTo>
                    <a:pt x="104" y="165"/>
                  </a:lnTo>
                  <a:lnTo>
                    <a:pt x="101" y="150"/>
                  </a:lnTo>
                  <a:lnTo>
                    <a:pt x="132" y="132"/>
                  </a:lnTo>
                  <a:lnTo>
                    <a:pt x="129" y="117"/>
                  </a:lnTo>
                  <a:lnTo>
                    <a:pt x="103" y="119"/>
                  </a:lnTo>
                  <a:lnTo>
                    <a:pt x="123" y="102"/>
                  </a:lnTo>
                  <a:lnTo>
                    <a:pt x="137" y="90"/>
                  </a:lnTo>
                  <a:lnTo>
                    <a:pt x="22" y="17"/>
                  </a:lnTo>
                  <a:lnTo>
                    <a:pt x="13" y="37"/>
                  </a:lnTo>
                  <a:lnTo>
                    <a:pt x="19" y="79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7" name="Freeform 64"/>
            <p:cNvSpPr>
              <a:spLocks/>
            </p:cNvSpPr>
            <p:nvPr/>
          </p:nvSpPr>
          <p:spPr bwMode="auto">
            <a:xfrm>
              <a:off x="1082" y="1344"/>
              <a:ext cx="25" cy="27"/>
            </a:xfrm>
            <a:custGeom>
              <a:avLst/>
              <a:gdLst>
                <a:gd name="T0" fmla="*/ 0 w 25"/>
                <a:gd name="T1" fmla="*/ 12 h 27"/>
                <a:gd name="T2" fmla="*/ 19 w 25"/>
                <a:gd name="T3" fmla="*/ 0 h 27"/>
                <a:gd name="T4" fmla="*/ 25 w 25"/>
                <a:gd name="T5" fmla="*/ 12 h 27"/>
                <a:gd name="T6" fmla="*/ 21 w 25"/>
                <a:gd name="T7" fmla="*/ 27 h 27"/>
                <a:gd name="T8" fmla="*/ 0 w 25"/>
                <a:gd name="T9" fmla="*/ 12 h 27"/>
                <a:gd name="T10" fmla="*/ 0 w 25"/>
                <a:gd name="T11" fmla="*/ 12 h 27"/>
                <a:gd name="T12" fmla="*/ 0 w 25"/>
                <a:gd name="T13" fmla="*/ 12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27"/>
                <a:gd name="T23" fmla="*/ 25 w 25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27">
                  <a:moveTo>
                    <a:pt x="0" y="12"/>
                  </a:moveTo>
                  <a:lnTo>
                    <a:pt x="19" y="0"/>
                  </a:lnTo>
                  <a:lnTo>
                    <a:pt x="25" y="12"/>
                  </a:lnTo>
                  <a:lnTo>
                    <a:pt x="21" y="27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FBB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8" name="Freeform 65"/>
            <p:cNvSpPr>
              <a:spLocks/>
            </p:cNvSpPr>
            <p:nvPr/>
          </p:nvSpPr>
          <p:spPr bwMode="auto">
            <a:xfrm>
              <a:off x="1438" y="2099"/>
              <a:ext cx="437" cy="532"/>
            </a:xfrm>
            <a:custGeom>
              <a:avLst/>
              <a:gdLst>
                <a:gd name="T0" fmla="*/ 96 w 437"/>
                <a:gd name="T1" fmla="*/ 0 h 532"/>
                <a:gd name="T2" fmla="*/ 307 w 437"/>
                <a:gd name="T3" fmla="*/ 39 h 532"/>
                <a:gd name="T4" fmla="*/ 291 w 437"/>
                <a:gd name="T5" fmla="*/ 132 h 532"/>
                <a:gd name="T6" fmla="*/ 437 w 437"/>
                <a:gd name="T7" fmla="*/ 155 h 532"/>
                <a:gd name="T8" fmla="*/ 381 w 437"/>
                <a:gd name="T9" fmla="*/ 532 h 532"/>
                <a:gd name="T10" fmla="*/ 0 w 437"/>
                <a:gd name="T11" fmla="*/ 469 h 532"/>
                <a:gd name="T12" fmla="*/ 96 w 437"/>
                <a:gd name="T13" fmla="*/ 0 h 532"/>
                <a:gd name="T14" fmla="*/ 96 w 437"/>
                <a:gd name="T15" fmla="*/ 0 h 5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7"/>
                <a:gd name="T25" fmla="*/ 0 h 532"/>
                <a:gd name="T26" fmla="*/ 437 w 437"/>
                <a:gd name="T27" fmla="*/ 532 h 5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7" h="532">
                  <a:moveTo>
                    <a:pt x="96" y="0"/>
                  </a:moveTo>
                  <a:lnTo>
                    <a:pt x="307" y="39"/>
                  </a:lnTo>
                  <a:lnTo>
                    <a:pt x="291" y="132"/>
                  </a:lnTo>
                  <a:lnTo>
                    <a:pt x="437" y="155"/>
                  </a:lnTo>
                  <a:lnTo>
                    <a:pt x="381" y="532"/>
                  </a:lnTo>
                  <a:lnTo>
                    <a:pt x="0" y="469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9" name="Freeform 66"/>
            <p:cNvSpPr>
              <a:spLocks/>
            </p:cNvSpPr>
            <p:nvPr/>
          </p:nvSpPr>
          <p:spPr bwMode="auto">
            <a:xfrm>
              <a:off x="826" y="1546"/>
              <a:ext cx="615" cy="509"/>
            </a:xfrm>
            <a:custGeom>
              <a:avLst/>
              <a:gdLst>
                <a:gd name="T0" fmla="*/ 0 w 615"/>
                <a:gd name="T1" fmla="*/ 380 h 509"/>
                <a:gd name="T2" fmla="*/ 27 w 615"/>
                <a:gd name="T3" fmla="*/ 251 h 509"/>
                <a:gd name="T4" fmla="*/ 58 w 615"/>
                <a:gd name="T5" fmla="*/ 213 h 509"/>
                <a:gd name="T6" fmla="*/ 133 w 615"/>
                <a:gd name="T7" fmla="*/ 0 h 509"/>
                <a:gd name="T8" fmla="*/ 172 w 615"/>
                <a:gd name="T9" fmla="*/ 11 h 509"/>
                <a:gd name="T10" fmla="*/ 173 w 615"/>
                <a:gd name="T11" fmla="*/ 20 h 509"/>
                <a:gd name="T12" fmla="*/ 182 w 615"/>
                <a:gd name="T13" fmla="*/ 21 h 509"/>
                <a:gd name="T14" fmla="*/ 229 w 615"/>
                <a:gd name="T15" fmla="*/ 95 h 509"/>
                <a:gd name="T16" fmla="*/ 282 w 615"/>
                <a:gd name="T17" fmla="*/ 94 h 509"/>
                <a:gd name="T18" fmla="*/ 321 w 615"/>
                <a:gd name="T19" fmla="*/ 111 h 509"/>
                <a:gd name="T20" fmla="*/ 340 w 615"/>
                <a:gd name="T21" fmla="*/ 107 h 509"/>
                <a:gd name="T22" fmla="*/ 458 w 615"/>
                <a:gd name="T23" fmla="*/ 111 h 509"/>
                <a:gd name="T24" fmla="*/ 592 w 615"/>
                <a:gd name="T25" fmla="*/ 141 h 509"/>
                <a:gd name="T26" fmla="*/ 599 w 615"/>
                <a:gd name="T27" fmla="*/ 158 h 509"/>
                <a:gd name="T28" fmla="*/ 615 w 615"/>
                <a:gd name="T29" fmla="*/ 181 h 509"/>
                <a:gd name="T30" fmla="*/ 569 w 615"/>
                <a:gd name="T31" fmla="*/ 250 h 509"/>
                <a:gd name="T32" fmla="*/ 541 w 615"/>
                <a:gd name="T33" fmla="*/ 275 h 509"/>
                <a:gd name="T34" fmla="*/ 537 w 615"/>
                <a:gd name="T35" fmla="*/ 294 h 509"/>
                <a:gd name="T36" fmla="*/ 553 w 615"/>
                <a:gd name="T37" fmla="*/ 314 h 509"/>
                <a:gd name="T38" fmla="*/ 534 w 615"/>
                <a:gd name="T39" fmla="*/ 356 h 509"/>
                <a:gd name="T40" fmla="*/ 497 w 615"/>
                <a:gd name="T41" fmla="*/ 509 h 509"/>
                <a:gd name="T42" fmla="*/ 290 w 615"/>
                <a:gd name="T43" fmla="*/ 459 h 509"/>
                <a:gd name="T44" fmla="*/ 0 w 615"/>
                <a:gd name="T45" fmla="*/ 380 h 509"/>
                <a:gd name="T46" fmla="*/ 0 w 615"/>
                <a:gd name="T47" fmla="*/ 380 h 50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15"/>
                <a:gd name="T73" fmla="*/ 0 h 509"/>
                <a:gd name="T74" fmla="*/ 615 w 615"/>
                <a:gd name="T75" fmla="*/ 509 h 50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15" h="509">
                  <a:moveTo>
                    <a:pt x="0" y="380"/>
                  </a:moveTo>
                  <a:lnTo>
                    <a:pt x="27" y="251"/>
                  </a:lnTo>
                  <a:lnTo>
                    <a:pt x="58" y="213"/>
                  </a:lnTo>
                  <a:lnTo>
                    <a:pt x="133" y="0"/>
                  </a:lnTo>
                  <a:lnTo>
                    <a:pt x="172" y="11"/>
                  </a:lnTo>
                  <a:lnTo>
                    <a:pt x="173" y="20"/>
                  </a:lnTo>
                  <a:lnTo>
                    <a:pt x="182" y="21"/>
                  </a:lnTo>
                  <a:lnTo>
                    <a:pt x="229" y="95"/>
                  </a:lnTo>
                  <a:lnTo>
                    <a:pt x="282" y="94"/>
                  </a:lnTo>
                  <a:lnTo>
                    <a:pt x="321" y="111"/>
                  </a:lnTo>
                  <a:lnTo>
                    <a:pt x="340" y="107"/>
                  </a:lnTo>
                  <a:lnTo>
                    <a:pt x="458" y="111"/>
                  </a:lnTo>
                  <a:lnTo>
                    <a:pt x="592" y="141"/>
                  </a:lnTo>
                  <a:lnTo>
                    <a:pt x="599" y="158"/>
                  </a:lnTo>
                  <a:lnTo>
                    <a:pt x="615" y="181"/>
                  </a:lnTo>
                  <a:lnTo>
                    <a:pt x="569" y="250"/>
                  </a:lnTo>
                  <a:lnTo>
                    <a:pt x="541" y="275"/>
                  </a:lnTo>
                  <a:lnTo>
                    <a:pt x="537" y="294"/>
                  </a:lnTo>
                  <a:lnTo>
                    <a:pt x="553" y="314"/>
                  </a:lnTo>
                  <a:lnTo>
                    <a:pt x="534" y="356"/>
                  </a:lnTo>
                  <a:lnTo>
                    <a:pt x="497" y="509"/>
                  </a:lnTo>
                  <a:lnTo>
                    <a:pt x="290" y="459"/>
                  </a:lnTo>
                  <a:lnTo>
                    <a:pt x="0" y="38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0" name="Freeform 67"/>
            <p:cNvSpPr>
              <a:spLocks/>
            </p:cNvSpPr>
            <p:nvPr/>
          </p:nvSpPr>
          <p:spPr bwMode="auto">
            <a:xfrm>
              <a:off x="768" y="1926"/>
              <a:ext cx="611" cy="1020"/>
            </a:xfrm>
            <a:custGeom>
              <a:avLst/>
              <a:gdLst>
                <a:gd name="T0" fmla="*/ 20 w 611"/>
                <a:gd name="T1" fmla="*/ 207 h 1020"/>
                <a:gd name="T2" fmla="*/ 3 w 611"/>
                <a:gd name="T3" fmla="*/ 286 h 1020"/>
                <a:gd name="T4" fmla="*/ 62 w 611"/>
                <a:gd name="T5" fmla="*/ 414 h 1020"/>
                <a:gd name="T6" fmla="*/ 73 w 611"/>
                <a:gd name="T7" fmla="*/ 406 h 1020"/>
                <a:gd name="T8" fmla="*/ 91 w 611"/>
                <a:gd name="T9" fmla="*/ 459 h 1020"/>
                <a:gd name="T10" fmla="*/ 62 w 611"/>
                <a:gd name="T11" fmla="*/ 422 h 1020"/>
                <a:gd name="T12" fmla="*/ 55 w 611"/>
                <a:gd name="T13" fmla="*/ 481 h 1020"/>
                <a:gd name="T14" fmla="*/ 89 w 611"/>
                <a:gd name="T15" fmla="*/ 517 h 1020"/>
                <a:gd name="T16" fmla="*/ 66 w 611"/>
                <a:gd name="T17" fmla="*/ 567 h 1020"/>
                <a:gd name="T18" fmla="*/ 130 w 611"/>
                <a:gd name="T19" fmla="*/ 703 h 1020"/>
                <a:gd name="T20" fmla="*/ 116 w 611"/>
                <a:gd name="T21" fmla="*/ 752 h 1020"/>
                <a:gd name="T22" fmla="*/ 200 w 611"/>
                <a:gd name="T23" fmla="*/ 791 h 1020"/>
                <a:gd name="T24" fmla="*/ 231 w 611"/>
                <a:gd name="T25" fmla="*/ 832 h 1020"/>
                <a:gd name="T26" fmla="*/ 267 w 611"/>
                <a:gd name="T27" fmla="*/ 845 h 1020"/>
                <a:gd name="T28" fmla="*/ 267 w 611"/>
                <a:gd name="T29" fmla="*/ 869 h 1020"/>
                <a:gd name="T30" fmla="*/ 290 w 611"/>
                <a:gd name="T31" fmla="*/ 875 h 1020"/>
                <a:gd name="T32" fmla="*/ 340 w 611"/>
                <a:gd name="T33" fmla="*/ 952 h 1020"/>
                <a:gd name="T34" fmla="*/ 340 w 611"/>
                <a:gd name="T35" fmla="*/ 1008 h 1020"/>
                <a:gd name="T36" fmla="*/ 558 w 611"/>
                <a:gd name="T37" fmla="*/ 1020 h 1020"/>
                <a:gd name="T38" fmla="*/ 544 w 611"/>
                <a:gd name="T39" fmla="*/ 998 h 1020"/>
                <a:gd name="T40" fmla="*/ 551 w 611"/>
                <a:gd name="T41" fmla="*/ 965 h 1020"/>
                <a:gd name="T42" fmla="*/ 586 w 611"/>
                <a:gd name="T43" fmla="*/ 910 h 1020"/>
                <a:gd name="T44" fmla="*/ 611 w 611"/>
                <a:gd name="T45" fmla="*/ 893 h 1020"/>
                <a:gd name="T46" fmla="*/ 596 w 611"/>
                <a:gd name="T47" fmla="*/ 873 h 1020"/>
                <a:gd name="T48" fmla="*/ 587 w 611"/>
                <a:gd name="T49" fmla="*/ 819 h 1020"/>
                <a:gd name="T50" fmla="*/ 274 w 611"/>
                <a:gd name="T51" fmla="*/ 351 h 1020"/>
                <a:gd name="T52" fmla="*/ 348 w 611"/>
                <a:gd name="T53" fmla="*/ 79 h 1020"/>
                <a:gd name="T54" fmla="*/ 58 w 611"/>
                <a:gd name="T55" fmla="*/ 0 h 1020"/>
                <a:gd name="T56" fmla="*/ 50 w 611"/>
                <a:gd name="T57" fmla="*/ 16 h 1020"/>
                <a:gd name="T58" fmla="*/ 0 w 611"/>
                <a:gd name="T59" fmla="*/ 136 h 1020"/>
                <a:gd name="T60" fmla="*/ 20 w 611"/>
                <a:gd name="T61" fmla="*/ 207 h 1020"/>
                <a:gd name="T62" fmla="*/ 20 w 611"/>
                <a:gd name="T63" fmla="*/ 207 h 10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11"/>
                <a:gd name="T97" fmla="*/ 0 h 1020"/>
                <a:gd name="T98" fmla="*/ 611 w 611"/>
                <a:gd name="T99" fmla="*/ 1020 h 10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11" h="1020">
                  <a:moveTo>
                    <a:pt x="20" y="207"/>
                  </a:moveTo>
                  <a:lnTo>
                    <a:pt x="3" y="286"/>
                  </a:lnTo>
                  <a:lnTo>
                    <a:pt x="62" y="414"/>
                  </a:lnTo>
                  <a:lnTo>
                    <a:pt x="73" y="406"/>
                  </a:lnTo>
                  <a:lnTo>
                    <a:pt x="91" y="459"/>
                  </a:lnTo>
                  <a:lnTo>
                    <a:pt x="62" y="422"/>
                  </a:lnTo>
                  <a:lnTo>
                    <a:pt x="55" y="481"/>
                  </a:lnTo>
                  <a:lnTo>
                    <a:pt x="89" y="517"/>
                  </a:lnTo>
                  <a:lnTo>
                    <a:pt x="66" y="567"/>
                  </a:lnTo>
                  <a:lnTo>
                    <a:pt x="130" y="703"/>
                  </a:lnTo>
                  <a:lnTo>
                    <a:pt x="116" y="752"/>
                  </a:lnTo>
                  <a:lnTo>
                    <a:pt x="200" y="791"/>
                  </a:lnTo>
                  <a:lnTo>
                    <a:pt x="231" y="832"/>
                  </a:lnTo>
                  <a:lnTo>
                    <a:pt x="267" y="845"/>
                  </a:lnTo>
                  <a:lnTo>
                    <a:pt x="267" y="869"/>
                  </a:lnTo>
                  <a:lnTo>
                    <a:pt x="290" y="875"/>
                  </a:lnTo>
                  <a:lnTo>
                    <a:pt x="340" y="952"/>
                  </a:lnTo>
                  <a:lnTo>
                    <a:pt x="340" y="1008"/>
                  </a:lnTo>
                  <a:lnTo>
                    <a:pt x="558" y="1020"/>
                  </a:lnTo>
                  <a:lnTo>
                    <a:pt x="544" y="998"/>
                  </a:lnTo>
                  <a:lnTo>
                    <a:pt x="551" y="965"/>
                  </a:lnTo>
                  <a:lnTo>
                    <a:pt x="586" y="910"/>
                  </a:lnTo>
                  <a:lnTo>
                    <a:pt x="611" y="893"/>
                  </a:lnTo>
                  <a:lnTo>
                    <a:pt x="596" y="873"/>
                  </a:lnTo>
                  <a:lnTo>
                    <a:pt x="587" y="819"/>
                  </a:lnTo>
                  <a:lnTo>
                    <a:pt x="274" y="351"/>
                  </a:lnTo>
                  <a:lnTo>
                    <a:pt x="348" y="79"/>
                  </a:lnTo>
                  <a:lnTo>
                    <a:pt x="58" y="0"/>
                  </a:lnTo>
                  <a:lnTo>
                    <a:pt x="50" y="16"/>
                  </a:lnTo>
                  <a:lnTo>
                    <a:pt x="0" y="136"/>
                  </a:lnTo>
                  <a:lnTo>
                    <a:pt x="20" y="207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" name="Freeform 68"/>
            <p:cNvSpPr>
              <a:spLocks/>
            </p:cNvSpPr>
            <p:nvPr/>
          </p:nvSpPr>
          <p:spPr bwMode="auto">
            <a:xfrm>
              <a:off x="1042" y="2005"/>
              <a:ext cx="492" cy="740"/>
            </a:xfrm>
            <a:custGeom>
              <a:avLst/>
              <a:gdLst>
                <a:gd name="T0" fmla="*/ 0 w 492"/>
                <a:gd name="T1" fmla="*/ 272 h 740"/>
                <a:gd name="T2" fmla="*/ 313 w 492"/>
                <a:gd name="T3" fmla="*/ 740 h 740"/>
                <a:gd name="T4" fmla="*/ 324 w 492"/>
                <a:gd name="T5" fmla="*/ 640 h 740"/>
                <a:gd name="T6" fmla="*/ 341 w 492"/>
                <a:gd name="T7" fmla="*/ 634 h 740"/>
                <a:gd name="T8" fmla="*/ 371 w 492"/>
                <a:gd name="T9" fmla="*/ 652 h 740"/>
                <a:gd name="T10" fmla="*/ 396 w 492"/>
                <a:gd name="T11" fmla="*/ 563 h 740"/>
                <a:gd name="T12" fmla="*/ 492 w 492"/>
                <a:gd name="T13" fmla="*/ 94 h 740"/>
                <a:gd name="T14" fmla="*/ 281 w 492"/>
                <a:gd name="T15" fmla="*/ 50 h 740"/>
                <a:gd name="T16" fmla="*/ 74 w 492"/>
                <a:gd name="T17" fmla="*/ 0 h 740"/>
                <a:gd name="T18" fmla="*/ 0 w 492"/>
                <a:gd name="T19" fmla="*/ 272 h 740"/>
                <a:gd name="T20" fmla="*/ 0 w 492"/>
                <a:gd name="T21" fmla="*/ 272 h 7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2"/>
                <a:gd name="T34" fmla="*/ 0 h 740"/>
                <a:gd name="T35" fmla="*/ 492 w 492"/>
                <a:gd name="T36" fmla="*/ 740 h 7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2" h="740">
                  <a:moveTo>
                    <a:pt x="0" y="272"/>
                  </a:moveTo>
                  <a:lnTo>
                    <a:pt x="313" y="740"/>
                  </a:lnTo>
                  <a:lnTo>
                    <a:pt x="324" y="640"/>
                  </a:lnTo>
                  <a:lnTo>
                    <a:pt x="341" y="634"/>
                  </a:lnTo>
                  <a:lnTo>
                    <a:pt x="371" y="652"/>
                  </a:lnTo>
                  <a:lnTo>
                    <a:pt x="396" y="563"/>
                  </a:lnTo>
                  <a:lnTo>
                    <a:pt x="492" y="94"/>
                  </a:lnTo>
                  <a:lnTo>
                    <a:pt x="281" y="50"/>
                  </a:lnTo>
                  <a:lnTo>
                    <a:pt x="74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" name="Freeform 69"/>
            <p:cNvSpPr>
              <a:spLocks/>
            </p:cNvSpPr>
            <p:nvPr/>
          </p:nvSpPr>
          <p:spPr bwMode="auto">
            <a:xfrm>
              <a:off x="1323" y="1413"/>
              <a:ext cx="462" cy="725"/>
            </a:xfrm>
            <a:custGeom>
              <a:avLst/>
              <a:gdLst>
                <a:gd name="T0" fmla="*/ 0 w 462"/>
                <a:gd name="T1" fmla="*/ 642 h 725"/>
                <a:gd name="T2" fmla="*/ 37 w 462"/>
                <a:gd name="T3" fmla="*/ 489 h 725"/>
                <a:gd name="T4" fmla="*/ 56 w 462"/>
                <a:gd name="T5" fmla="*/ 447 h 725"/>
                <a:gd name="T6" fmla="*/ 40 w 462"/>
                <a:gd name="T7" fmla="*/ 427 h 725"/>
                <a:gd name="T8" fmla="*/ 44 w 462"/>
                <a:gd name="T9" fmla="*/ 408 h 725"/>
                <a:gd name="T10" fmla="*/ 72 w 462"/>
                <a:gd name="T11" fmla="*/ 383 h 725"/>
                <a:gd name="T12" fmla="*/ 118 w 462"/>
                <a:gd name="T13" fmla="*/ 314 h 725"/>
                <a:gd name="T14" fmla="*/ 102 w 462"/>
                <a:gd name="T15" fmla="*/ 291 h 725"/>
                <a:gd name="T16" fmla="*/ 95 w 462"/>
                <a:gd name="T17" fmla="*/ 274 h 725"/>
                <a:gd name="T18" fmla="*/ 98 w 462"/>
                <a:gd name="T19" fmla="*/ 235 h 725"/>
                <a:gd name="T20" fmla="*/ 154 w 462"/>
                <a:gd name="T21" fmla="*/ 0 h 725"/>
                <a:gd name="T22" fmla="*/ 215 w 462"/>
                <a:gd name="T23" fmla="*/ 13 h 725"/>
                <a:gd name="T24" fmla="*/ 195 w 462"/>
                <a:gd name="T25" fmla="*/ 105 h 725"/>
                <a:gd name="T26" fmla="*/ 208 w 462"/>
                <a:gd name="T27" fmla="*/ 137 h 725"/>
                <a:gd name="T28" fmla="*/ 209 w 462"/>
                <a:gd name="T29" fmla="*/ 157 h 725"/>
                <a:gd name="T30" fmla="*/ 203 w 462"/>
                <a:gd name="T31" fmla="*/ 161 h 725"/>
                <a:gd name="T32" fmla="*/ 226 w 462"/>
                <a:gd name="T33" fmla="*/ 183 h 725"/>
                <a:gd name="T34" fmla="*/ 250 w 462"/>
                <a:gd name="T35" fmla="*/ 242 h 725"/>
                <a:gd name="T36" fmla="*/ 258 w 462"/>
                <a:gd name="T37" fmla="*/ 294 h 725"/>
                <a:gd name="T38" fmla="*/ 262 w 462"/>
                <a:gd name="T39" fmla="*/ 322 h 725"/>
                <a:gd name="T40" fmla="*/ 244 w 462"/>
                <a:gd name="T41" fmla="*/ 349 h 725"/>
                <a:gd name="T42" fmla="*/ 256 w 462"/>
                <a:gd name="T43" fmla="*/ 361 h 725"/>
                <a:gd name="T44" fmla="*/ 289 w 462"/>
                <a:gd name="T45" fmla="*/ 344 h 725"/>
                <a:gd name="T46" fmla="*/ 310 w 462"/>
                <a:gd name="T47" fmla="*/ 436 h 725"/>
                <a:gd name="T48" fmla="*/ 325 w 462"/>
                <a:gd name="T49" fmla="*/ 442 h 725"/>
                <a:gd name="T50" fmla="*/ 328 w 462"/>
                <a:gd name="T51" fmla="*/ 469 h 725"/>
                <a:gd name="T52" fmla="*/ 369 w 462"/>
                <a:gd name="T53" fmla="*/ 479 h 725"/>
                <a:gd name="T54" fmla="*/ 435 w 462"/>
                <a:gd name="T55" fmla="*/ 479 h 725"/>
                <a:gd name="T56" fmla="*/ 462 w 462"/>
                <a:gd name="T57" fmla="*/ 492 h 725"/>
                <a:gd name="T58" fmla="*/ 423 w 462"/>
                <a:gd name="T59" fmla="*/ 725 h 725"/>
                <a:gd name="T60" fmla="*/ 211 w 462"/>
                <a:gd name="T61" fmla="*/ 686 h 725"/>
                <a:gd name="T62" fmla="*/ 0 w 462"/>
                <a:gd name="T63" fmla="*/ 642 h 725"/>
                <a:gd name="T64" fmla="*/ 0 w 462"/>
                <a:gd name="T65" fmla="*/ 642 h 7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2"/>
                <a:gd name="T100" fmla="*/ 0 h 725"/>
                <a:gd name="T101" fmla="*/ 462 w 462"/>
                <a:gd name="T102" fmla="*/ 725 h 7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2" h="725">
                  <a:moveTo>
                    <a:pt x="0" y="642"/>
                  </a:moveTo>
                  <a:lnTo>
                    <a:pt x="37" y="489"/>
                  </a:lnTo>
                  <a:lnTo>
                    <a:pt x="56" y="447"/>
                  </a:lnTo>
                  <a:lnTo>
                    <a:pt x="40" y="427"/>
                  </a:lnTo>
                  <a:lnTo>
                    <a:pt x="44" y="408"/>
                  </a:lnTo>
                  <a:lnTo>
                    <a:pt x="72" y="383"/>
                  </a:lnTo>
                  <a:lnTo>
                    <a:pt x="118" y="314"/>
                  </a:lnTo>
                  <a:lnTo>
                    <a:pt x="102" y="291"/>
                  </a:lnTo>
                  <a:lnTo>
                    <a:pt x="95" y="274"/>
                  </a:lnTo>
                  <a:lnTo>
                    <a:pt x="98" y="235"/>
                  </a:lnTo>
                  <a:lnTo>
                    <a:pt x="154" y="0"/>
                  </a:lnTo>
                  <a:lnTo>
                    <a:pt x="215" y="13"/>
                  </a:lnTo>
                  <a:lnTo>
                    <a:pt x="195" y="105"/>
                  </a:lnTo>
                  <a:lnTo>
                    <a:pt x="208" y="137"/>
                  </a:lnTo>
                  <a:lnTo>
                    <a:pt x="209" y="157"/>
                  </a:lnTo>
                  <a:lnTo>
                    <a:pt x="203" y="161"/>
                  </a:lnTo>
                  <a:lnTo>
                    <a:pt x="226" y="183"/>
                  </a:lnTo>
                  <a:lnTo>
                    <a:pt x="250" y="242"/>
                  </a:lnTo>
                  <a:lnTo>
                    <a:pt x="258" y="294"/>
                  </a:lnTo>
                  <a:lnTo>
                    <a:pt x="262" y="322"/>
                  </a:lnTo>
                  <a:lnTo>
                    <a:pt x="244" y="349"/>
                  </a:lnTo>
                  <a:lnTo>
                    <a:pt x="256" y="361"/>
                  </a:lnTo>
                  <a:lnTo>
                    <a:pt x="289" y="344"/>
                  </a:lnTo>
                  <a:lnTo>
                    <a:pt x="310" y="436"/>
                  </a:lnTo>
                  <a:lnTo>
                    <a:pt x="325" y="442"/>
                  </a:lnTo>
                  <a:lnTo>
                    <a:pt x="328" y="469"/>
                  </a:lnTo>
                  <a:lnTo>
                    <a:pt x="369" y="479"/>
                  </a:lnTo>
                  <a:lnTo>
                    <a:pt x="435" y="479"/>
                  </a:lnTo>
                  <a:lnTo>
                    <a:pt x="462" y="492"/>
                  </a:lnTo>
                  <a:lnTo>
                    <a:pt x="423" y="725"/>
                  </a:lnTo>
                  <a:lnTo>
                    <a:pt x="211" y="686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3" name="Freeform 70"/>
            <p:cNvSpPr>
              <a:spLocks/>
            </p:cNvSpPr>
            <p:nvPr/>
          </p:nvSpPr>
          <p:spPr bwMode="auto">
            <a:xfrm>
              <a:off x="1518" y="1426"/>
              <a:ext cx="790" cy="489"/>
            </a:xfrm>
            <a:custGeom>
              <a:avLst/>
              <a:gdLst>
                <a:gd name="T0" fmla="*/ 13 w 790"/>
                <a:gd name="T1" fmla="*/ 124 h 489"/>
                <a:gd name="T2" fmla="*/ 14 w 790"/>
                <a:gd name="T3" fmla="*/ 144 h 489"/>
                <a:gd name="T4" fmla="*/ 8 w 790"/>
                <a:gd name="T5" fmla="*/ 148 h 489"/>
                <a:gd name="T6" fmla="*/ 31 w 790"/>
                <a:gd name="T7" fmla="*/ 170 h 489"/>
                <a:gd name="T8" fmla="*/ 55 w 790"/>
                <a:gd name="T9" fmla="*/ 229 h 489"/>
                <a:gd name="T10" fmla="*/ 63 w 790"/>
                <a:gd name="T11" fmla="*/ 281 h 489"/>
                <a:gd name="T12" fmla="*/ 67 w 790"/>
                <a:gd name="T13" fmla="*/ 309 h 489"/>
                <a:gd name="T14" fmla="*/ 49 w 790"/>
                <a:gd name="T15" fmla="*/ 336 h 489"/>
                <a:gd name="T16" fmla="*/ 61 w 790"/>
                <a:gd name="T17" fmla="*/ 348 h 489"/>
                <a:gd name="T18" fmla="*/ 94 w 790"/>
                <a:gd name="T19" fmla="*/ 331 h 489"/>
                <a:gd name="T20" fmla="*/ 115 w 790"/>
                <a:gd name="T21" fmla="*/ 423 h 489"/>
                <a:gd name="T22" fmla="*/ 130 w 790"/>
                <a:gd name="T23" fmla="*/ 429 h 489"/>
                <a:gd name="T24" fmla="*/ 133 w 790"/>
                <a:gd name="T25" fmla="*/ 456 h 489"/>
                <a:gd name="T26" fmla="*/ 145 w 790"/>
                <a:gd name="T27" fmla="*/ 468 h 489"/>
                <a:gd name="T28" fmla="*/ 174 w 790"/>
                <a:gd name="T29" fmla="*/ 466 h 489"/>
                <a:gd name="T30" fmla="*/ 240 w 790"/>
                <a:gd name="T31" fmla="*/ 466 h 489"/>
                <a:gd name="T32" fmla="*/ 267 w 790"/>
                <a:gd name="T33" fmla="*/ 479 h 489"/>
                <a:gd name="T34" fmla="*/ 275 w 790"/>
                <a:gd name="T35" fmla="*/ 430 h 489"/>
                <a:gd name="T36" fmla="*/ 490 w 790"/>
                <a:gd name="T37" fmla="*/ 462 h 489"/>
                <a:gd name="T38" fmla="*/ 755 w 790"/>
                <a:gd name="T39" fmla="*/ 489 h 489"/>
                <a:gd name="T40" fmla="*/ 763 w 790"/>
                <a:gd name="T41" fmla="*/ 401 h 489"/>
                <a:gd name="T42" fmla="*/ 790 w 790"/>
                <a:gd name="T43" fmla="*/ 114 h 489"/>
                <a:gd name="T44" fmla="*/ 439 w 790"/>
                <a:gd name="T45" fmla="*/ 74 h 489"/>
                <a:gd name="T46" fmla="*/ 266 w 790"/>
                <a:gd name="T47" fmla="*/ 47 h 489"/>
                <a:gd name="T48" fmla="*/ 20 w 790"/>
                <a:gd name="T49" fmla="*/ 0 h 489"/>
                <a:gd name="T50" fmla="*/ 0 w 790"/>
                <a:gd name="T51" fmla="*/ 92 h 489"/>
                <a:gd name="T52" fmla="*/ 13 w 790"/>
                <a:gd name="T53" fmla="*/ 124 h 489"/>
                <a:gd name="T54" fmla="*/ 13 w 790"/>
                <a:gd name="T55" fmla="*/ 124 h 4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90"/>
                <a:gd name="T85" fmla="*/ 0 h 489"/>
                <a:gd name="T86" fmla="*/ 790 w 790"/>
                <a:gd name="T87" fmla="*/ 489 h 48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90" h="489">
                  <a:moveTo>
                    <a:pt x="13" y="124"/>
                  </a:moveTo>
                  <a:lnTo>
                    <a:pt x="14" y="144"/>
                  </a:lnTo>
                  <a:lnTo>
                    <a:pt x="8" y="148"/>
                  </a:lnTo>
                  <a:lnTo>
                    <a:pt x="31" y="170"/>
                  </a:lnTo>
                  <a:lnTo>
                    <a:pt x="55" y="229"/>
                  </a:lnTo>
                  <a:lnTo>
                    <a:pt x="63" y="281"/>
                  </a:lnTo>
                  <a:lnTo>
                    <a:pt x="67" y="309"/>
                  </a:lnTo>
                  <a:lnTo>
                    <a:pt x="49" y="336"/>
                  </a:lnTo>
                  <a:lnTo>
                    <a:pt x="61" y="348"/>
                  </a:lnTo>
                  <a:lnTo>
                    <a:pt x="94" y="331"/>
                  </a:lnTo>
                  <a:lnTo>
                    <a:pt x="115" y="423"/>
                  </a:lnTo>
                  <a:lnTo>
                    <a:pt x="130" y="429"/>
                  </a:lnTo>
                  <a:lnTo>
                    <a:pt x="133" y="456"/>
                  </a:lnTo>
                  <a:lnTo>
                    <a:pt x="145" y="468"/>
                  </a:lnTo>
                  <a:lnTo>
                    <a:pt x="174" y="466"/>
                  </a:lnTo>
                  <a:lnTo>
                    <a:pt x="240" y="466"/>
                  </a:lnTo>
                  <a:lnTo>
                    <a:pt x="267" y="479"/>
                  </a:lnTo>
                  <a:lnTo>
                    <a:pt x="275" y="430"/>
                  </a:lnTo>
                  <a:lnTo>
                    <a:pt x="490" y="462"/>
                  </a:lnTo>
                  <a:lnTo>
                    <a:pt x="755" y="489"/>
                  </a:lnTo>
                  <a:lnTo>
                    <a:pt x="763" y="401"/>
                  </a:lnTo>
                  <a:lnTo>
                    <a:pt x="790" y="114"/>
                  </a:lnTo>
                  <a:lnTo>
                    <a:pt x="439" y="74"/>
                  </a:lnTo>
                  <a:lnTo>
                    <a:pt x="266" y="47"/>
                  </a:lnTo>
                  <a:lnTo>
                    <a:pt x="20" y="0"/>
                  </a:lnTo>
                  <a:lnTo>
                    <a:pt x="0" y="92"/>
                  </a:lnTo>
                  <a:lnTo>
                    <a:pt x="13" y="12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4" name="Freeform 71"/>
            <p:cNvSpPr>
              <a:spLocks/>
            </p:cNvSpPr>
            <p:nvPr/>
          </p:nvSpPr>
          <p:spPr bwMode="auto">
            <a:xfrm>
              <a:off x="1292" y="2568"/>
              <a:ext cx="527" cy="594"/>
            </a:xfrm>
            <a:custGeom>
              <a:avLst/>
              <a:gdLst>
                <a:gd name="T0" fmla="*/ 34 w 527"/>
                <a:gd name="T1" fmla="*/ 378 h 594"/>
                <a:gd name="T2" fmla="*/ 20 w 527"/>
                <a:gd name="T3" fmla="*/ 356 h 594"/>
                <a:gd name="T4" fmla="*/ 27 w 527"/>
                <a:gd name="T5" fmla="*/ 323 h 594"/>
                <a:gd name="T6" fmla="*/ 62 w 527"/>
                <a:gd name="T7" fmla="*/ 268 h 594"/>
                <a:gd name="T8" fmla="*/ 87 w 527"/>
                <a:gd name="T9" fmla="*/ 251 h 594"/>
                <a:gd name="T10" fmla="*/ 72 w 527"/>
                <a:gd name="T11" fmla="*/ 231 h 594"/>
                <a:gd name="T12" fmla="*/ 63 w 527"/>
                <a:gd name="T13" fmla="*/ 177 h 594"/>
                <a:gd name="T14" fmla="*/ 74 w 527"/>
                <a:gd name="T15" fmla="*/ 77 h 594"/>
                <a:gd name="T16" fmla="*/ 91 w 527"/>
                <a:gd name="T17" fmla="*/ 71 h 594"/>
                <a:gd name="T18" fmla="*/ 121 w 527"/>
                <a:gd name="T19" fmla="*/ 89 h 594"/>
                <a:gd name="T20" fmla="*/ 146 w 527"/>
                <a:gd name="T21" fmla="*/ 0 h 594"/>
                <a:gd name="T22" fmla="*/ 527 w 527"/>
                <a:gd name="T23" fmla="*/ 63 h 594"/>
                <a:gd name="T24" fmla="*/ 447 w 527"/>
                <a:gd name="T25" fmla="*/ 594 h 594"/>
                <a:gd name="T26" fmla="*/ 330 w 527"/>
                <a:gd name="T27" fmla="*/ 578 h 594"/>
                <a:gd name="T28" fmla="*/ 258 w 527"/>
                <a:gd name="T29" fmla="*/ 558 h 594"/>
                <a:gd name="T30" fmla="*/ 109 w 527"/>
                <a:gd name="T31" fmla="*/ 499 h 594"/>
                <a:gd name="T32" fmla="*/ 0 w 527"/>
                <a:gd name="T33" fmla="*/ 407 h 594"/>
                <a:gd name="T34" fmla="*/ 34 w 527"/>
                <a:gd name="T35" fmla="*/ 378 h 594"/>
                <a:gd name="T36" fmla="*/ 34 w 527"/>
                <a:gd name="T37" fmla="*/ 378 h 5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27"/>
                <a:gd name="T58" fmla="*/ 0 h 594"/>
                <a:gd name="T59" fmla="*/ 527 w 527"/>
                <a:gd name="T60" fmla="*/ 594 h 59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27" h="594">
                  <a:moveTo>
                    <a:pt x="34" y="378"/>
                  </a:moveTo>
                  <a:lnTo>
                    <a:pt x="20" y="356"/>
                  </a:lnTo>
                  <a:lnTo>
                    <a:pt x="27" y="323"/>
                  </a:lnTo>
                  <a:lnTo>
                    <a:pt x="62" y="268"/>
                  </a:lnTo>
                  <a:lnTo>
                    <a:pt x="87" y="251"/>
                  </a:lnTo>
                  <a:lnTo>
                    <a:pt x="72" y="231"/>
                  </a:lnTo>
                  <a:lnTo>
                    <a:pt x="63" y="177"/>
                  </a:lnTo>
                  <a:lnTo>
                    <a:pt x="74" y="77"/>
                  </a:lnTo>
                  <a:lnTo>
                    <a:pt x="91" y="71"/>
                  </a:lnTo>
                  <a:lnTo>
                    <a:pt x="121" y="89"/>
                  </a:lnTo>
                  <a:lnTo>
                    <a:pt x="146" y="0"/>
                  </a:lnTo>
                  <a:lnTo>
                    <a:pt x="527" y="63"/>
                  </a:lnTo>
                  <a:lnTo>
                    <a:pt x="447" y="594"/>
                  </a:lnTo>
                  <a:lnTo>
                    <a:pt x="330" y="578"/>
                  </a:lnTo>
                  <a:lnTo>
                    <a:pt x="258" y="558"/>
                  </a:lnTo>
                  <a:lnTo>
                    <a:pt x="109" y="499"/>
                  </a:lnTo>
                  <a:lnTo>
                    <a:pt x="0" y="407"/>
                  </a:lnTo>
                  <a:lnTo>
                    <a:pt x="34" y="378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5" name="Freeform 72"/>
            <p:cNvSpPr>
              <a:spLocks/>
            </p:cNvSpPr>
            <p:nvPr/>
          </p:nvSpPr>
          <p:spPr bwMode="auto">
            <a:xfrm>
              <a:off x="1729" y="1856"/>
              <a:ext cx="544" cy="438"/>
            </a:xfrm>
            <a:custGeom>
              <a:avLst/>
              <a:gdLst>
                <a:gd name="T0" fmla="*/ 0 w 544"/>
                <a:gd name="T1" fmla="*/ 375 h 438"/>
                <a:gd name="T2" fmla="*/ 64 w 544"/>
                <a:gd name="T3" fmla="*/ 0 h 438"/>
                <a:gd name="T4" fmla="*/ 279 w 544"/>
                <a:gd name="T5" fmla="*/ 32 h 438"/>
                <a:gd name="T6" fmla="*/ 544 w 544"/>
                <a:gd name="T7" fmla="*/ 59 h 438"/>
                <a:gd name="T8" fmla="*/ 525 w 544"/>
                <a:gd name="T9" fmla="*/ 249 h 438"/>
                <a:gd name="T10" fmla="*/ 507 w 544"/>
                <a:gd name="T11" fmla="*/ 438 h 438"/>
                <a:gd name="T12" fmla="*/ 146 w 544"/>
                <a:gd name="T13" fmla="*/ 398 h 438"/>
                <a:gd name="T14" fmla="*/ 0 w 544"/>
                <a:gd name="T15" fmla="*/ 375 h 438"/>
                <a:gd name="T16" fmla="*/ 0 w 544"/>
                <a:gd name="T17" fmla="*/ 375 h 4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4"/>
                <a:gd name="T28" fmla="*/ 0 h 438"/>
                <a:gd name="T29" fmla="*/ 544 w 544"/>
                <a:gd name="T30" fmla="*/ 438 h 4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4" h="438">
                  <a:moveTo>
                    <a:pt x="0" y="375"/>
                  </a:moveTo>
                  <a:lnTo>
                    <a:pt x="64" y="0"/>
                  </a:lnTo>
                  <a:lnTo>
                    <a:pt x="279" y="32"/>
                  </a:lnTo>
                  <a:lnTo>
                    <a:pt x="544" y="59"/>
                  </a:lnTo>
                  <a:lnTo>
                    <a:pt x="525" y="249"/>
                  </a:lnTo>
                  <a:lnTo>
                    <a:pt x="507" y="438"/>
                  </a:lnTo>
                  <a:lnTo>
                    <a:pt x="146" y="398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6" name="Freeform 73"/>
            <p:cNvSpPr>
              <a:spLocks/>
            </p:cNvSpPr>
            <p:nvPr/>
          </p:nvSpPr>
          <p:spPr bwMode="auto">
            <a:xfrm>
              <a:off x="1819" y="2254"/>
              <a:ext cx="562" cy="432"/>
            </a:xfrm>
            <a:custGeom>
              <a:avLst/>
              <a:gdLst>
                <a:gd name="T0" fmla="*/ 56 w 562"/>
                <a:gd name="T1" fmla="*/ 0 h 432"/>
                <a:gd name="T2" fmla="*/ 417 w 562"/>
                <a:gd name="T3" fmla="*/ 40 h 432"/>
                <a:gd name="T4" fmla="*/ 562 w 562"/>
                <a:gd name="T5" fmla="*/ 52 h 432"/>
                <a:gd name="T6" fmla="*/ 557 w 562"/>
                <a:gd name="T7" fmla="*/ 146 h 432"/>
                <a:gd name="T8" fmla="*/ 537 w 562"/>
                <a:gd name="T9" fmla="*/ 432 h 432"/>
                <a:gd name="T10" fmla="*/ 463 w 562"/>
                <a:gd name="T11" fmla="*/ 427 h 432"/>
                <a:gd name="T12" fmla="*/ 233 w 562"/>
                <a:gd name="T13" fmla="*/ 407 h 432"/>
                <a:gd name="T14" fmla="*/ 0 w 562"/>
                <a:gd name="T15" fmla="*/ 377 h 432"/>
                <a:gd name="T16" fmla="*/ 56 w 562"/>
                <a:gd name="T17" fmla="*/ 0 h 432"/>
                <a:gd name="T18" fmla="*/ 56 w 562"/>
                <a:gd name="T19" fmla="*/ 0 h 4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2"/>
                <a:gd name="T31" fmla="*/ 0 h 432"/>
                <a:gd name="T32" fmla="*/ 562 w 562"/>
                <a:gd name="T33" fmla="*/ 432 h 4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2" h="432">
                  <a:moveTo>
                    <a:pt x="56" y="0"/>
                  </a:moveTo>
                  <a:lnTo>
                    <a:pt x="417" y="40"/>
                  </a:lnTo>
                  <a:lnTo>
                    <a:pt x="562" y="52"/>
                  </a:lnTo>
                  <a:lnTo>
                    <a:pt x="557" y="146"/>
                  </a:lnTo>
                  <a:lnTo>
                    <a:pt x="537" y="432"/>
                  </a:lnTo>
                  <a:lnTo>
                    <a:pt x="463" y="427"/>
                  </a:lnTo>
                  <a:lnTo>
                    <a:pt x="233" y="407"/>
                  </a:lnTo>
                  <a:lnTo>
                    <a:pt x="0" y="37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7" name="Freeform 74"/>
            <p:cNvSpPr>
              <a:spLocks/>
            </p:cNvSpPr>
            <p:nvPr/>
          </p:nvSpPr>
          <p:spPr bwMode="auto">
            <a:xfrm>
              <a:off x="1739" y="2631"/>
              <a:ext cx="543" cy="540"/>
            </a:xfrm>
            <a:custGeom>
              <a:avLst/>
              <a:gdLst>
                <a:gd name="T0" fmla="*/ 69 w 543"/>
                <a:gd name="T1" fmla="*/ 540 h 540"/>
                <a:gd name="T2" fmla="*/ 76 w 543"/>
                <a:gd name="T3" fmla="*/ 500 h 540"/>
                <a:gd name="T4" fmla="*/ 211 w 543"/>
                <a:gd name="T5" fmla="*/ 518 h 540"/>
                <a:gd name="T6" fmla="*/ 206 w 543"/>
                <a:gd name="T7" fmla="*/ 497 h 540"/>
                <a:gd name="T8" fmla="*/ 499 w 543"/>
                <a:gd name="T9" fmla="*/ 524 h 540"/>
                <a:gd name="T10" fmla="*/ 543 w 543"/>
                <a:gd name="T11" fmla="*/ 50 h 540"/>
                <a:gd name="T12" fmla="*/ 313 w 543"/>
                <a:gd name="T13" fmla="*/ 30 h 540"/>
                <a:gd name="T14" fmla="*/ 80 w 543"/>
                <a:gd name="T15" fmla="*/ 0 h 540"/>
                <a:gd name="T16" fmla="*/ 0 w 543"/>
                <a:gd name="T17" fmla="*/ 531 h 540"/>
                <a:gd name="T18" fmla="*/ 69 w 543"/>
                <a:gd name="T19" fmla="*/ 540 h 540"/>
                <a:gd name="T20" fmla="*/ 69 w 543"/>
                <a:gd name="T21" fmla="*/ 540 h 5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43"/>
                <a:gd name="T34" fmla="*/ 0 h 540"/>
                <a:gd name="T35" fmla="*/ 543 w 543"/>
                <a:gd name="T36" fmla="*/ 540 h 5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43" h="540">
                  <a:moveTo>
                    <a:pt x="69" y="540"/>
                  </a:moveTo>
                  <a:lnTo>
                    <a:pt x="76" y="500"/>
                  </a:lnTo>
                  <a:lnTo>
                    <a:pt x="211" y="518"/>
                  </a:lnTo>
                  <a:lnTo>
                    <a:pt x="206" y="497"/>
                  </a:lnTo>
                  <a:lnTo>
                    <a:pt x="499" y="524"/>
                  </a:lnTo>
                  <a:lnTo>
                    <a:pt x="543" y="50"/>
                  </a:lnTo>
                  <a:lnTo>
                    <a:pt x="313" y="30"/>
                  </a:lnTo>
                  <a:lnTo>
                    <a:pt x="80" y="0"/>
                  </a:lnTo>
                  <a:lnTo>
                    <a:pt x="0" y="531"/>
                  </a:lnTo>
                  <a:lnTo>
                    <a:pt x="69" y="54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8" name="Freeform 75"/>
            <p:cNvSpPr>
              <a:spLocks/>
            </p:cNvSpPr>
            <p:nvPr/>
          </p:nvSpPr>
          <p:spPr bwMode="auto">
            <a:xfrm>
              <a:off x="1945" y="2731"/>
              <a:ext cx="1079" cy="1017"/>
            </a:xfrm>
            <a:custGeom>
              <a:avLst/>
              <a:gdLst>
                <a:gd name="T0" fmla="*/ 0 w 1079"/>
                <a:gd name="T1" fmla="*/ 397 h 1017"/>
                <a:gd name="T2" fmla="*/ 293 w 1079"/>
                <a:gd name="T3" fmla="*/ 424 h 1017"/>
                <a:gd name="T4" fmla="*/ 333 w 1079"/>
                <a:gd name="T5" fmla="*/ 0 h 1017"/>
                <a:gd name="T6" fmla="*/ 567 w 1079"/>
                <a:gd name="T7" fmla="*/ 13 h 1017"/>
                <a:gd name="T8" fmla="*/ 559 w 1079"/>
                <a:gd name="T9" fmla="*/ 196 h 1017"/>
                <a:gd name="T10" fmla="*/ 582 w 1079"/>
                <a:gd name="T11" fmla="*/ 215 h 1017"/>
                <a:gd name="T12" fmla="*/ 603 w 1079"/>
                <a:gd name="T13" fmla="*/ 215 h 1017"/>
                <a:gd name="T14" fmla="*/ 621 w 1079"/>
                <a:gd name="T15" fmla="*/ 232 h 1017"/>
                <a:gd name="T16" fmla="*/ 655 w 1079"/>
                <a:gd name="T17" fmla="*/ 240 h 1017"/>
                <a:gd name="T18" fmla="*/ 727 w 1079"/>
                <a:gd name="T19" fmla="*/ 271 h 1017"/>
                <a:gd name="T20" fmla="*/ 739 w 1079"/>
                <a:gd name="T21" fmla="*/ 258 h 1017"/>
                <a:gd name="T22" fmla="*/ 784 w 1079"/>
                <a:gd name="T23" fmla="*/ 285 h 1017"/>
                <a:gd name="T24" fmla="*/ 845 w 1079"/>
                <a:gd name="T25" fmla="*/ 283 h 1017"/>
                <a:gd name="T26" fmla="*/ 887 w 1079"/>
                <a:gd name="T27" fmla="*/ 271 h 1017"/>
                <a:gd name="T28" fmla="*/ 944 w 1079"/>
                <a:gd name="T29" fmla="*/ 260 h 1017"/>
                <a:gd name="T30" fmla="*/ 997 w 1079"/>
                <a:gd name="T31" fmla="*/ 289 h 1017"/>
                <a:gd name="T32" fmla="*/ 1005 w 1079"/>
                <a:gd name="T33" fmla="*/ 298 h 1017"/>
                <a:gd name="T34" fmla="*/ 1033 w 1079"/>
                <a:gd name="T35" fmla="*/ 298 h 1017"/>
                <a:gd name="T36" fmla="*/ 1038 w 1079"/>
                <a:gd name="T37" fmla="*/ 448 h 1017"/>
                <a:gd name="T38" fmla="*/ 1079 w 1079"/>
                <a:gd name="T39" fmla="*/ 522 h 1017"/>
                <a:gd name="T40" fmla="*/ 1064 w 1079"/>
                <a:gd name="T41" fmla="*/ 580 h 1017"/>
                <a:gd name="T42" fmla="*/ 1067 w 1079"/>
                <a:gd name="T43" fmla="*/ 628 h 1017"/>
                <a:gd name="T44" fmla="*/ 1049 w 1079"/>
                <a:gd name="T45" fmla="*/ 653 h 1017"/>
                <a:gd name="T46" fmla="*/ 1056 w 1079"/>
                <a:gd name="T47" fmla="*/ 661 h 1017"/>
                <a:gd name="T48" fmla="*/ 1011 w 1079"/>
                <a:gd name="T49" fmla="*/ 674 h 1017"/>
                <a:gd name="T50" fmla="*/ 977 w 1079"/>
                <a:gd name="T51" fmla="*/ 678 h 1017"/>
                <a:gd name="T52" fmla="*/ 983 w 1079"/>
                <a:gd name="T53" fmla="*/ 653 h 1017"/>
                <a:gd name="T54" fmla="*/ 964 w 1079"/>
                <a:gd name="T55" fmla="*/ 667 h 1017"/>
                <a:gd name="T56" fmla="*/ 966 w 1079"/>
                <a:gd name="T57" fmla="*/ 697 h 1017"/>
                <a:gd name="T58" fmla="*/ 942 w 1079"/>
                <a:gd name="T59" fmla="*/ 728 h 1017"/>
                <a:gd name="T60" fmla="*/ 814 w 1079"/>
                <a:gd name="T61" fmla="*/ 792 h 1017"/>
                <a:gd name="T62" fmla="*/ 774 w 1079"/>
                <a:gd name="T63" fmla="*/ 834 h 1017"/>
                <a:gd name="T64" fmla="*/ 736 w 1079"/>
                <a:gd name="T65" fmla="*/ 924 h 1017"/>
                <a:gd name="T66" fmla="*/ 767 w 1079"/>
                <a:gd name="T67" fmla="*/ 1017 h 1017"/>
                <a:gd name="T68" fmla="*/ 737 w 1079"/>
                <a:gd name="T69" fmla="*/ 1017 h 1017"/>
                <a:gd name="T70" fmla="*/ 599 w 1079"/>
                <a:gd name="T71" fmla="*/ 968 h 1017"/>
                <a:gd name="T72" fmla="*/ 584 w 1079"/>
                <a:gd name="T73" fmla="*/ 928 h 1017"/>
                <a:gd name="T74" fmla="*/ 569 w 1079"/>
                <a:gd name="T75" fmla="*/ 911 h 1017"/>
                <a:gd name="T76" fmla="*/ 565 w 1079"/>
                <a:gd name="T77" fmla="*/ 857 h 1017"/>
                <a:gd name="T78" fmla="*/ 539 w 1079"/>
                <a:gd name="T79" fmla="*/ 838 h 1017"/>
                <a:gd name="T80" fmla="*/ 465 w 1079"/>
                <a:gd name="T81" fmla="*/ 696 h 1017"/>
                <a:gd name="T82" fmla="*/ 428 w 1079"/>
                <a:gd name="T83" fmla="*/ 669 h 1017"/>
                <a:gd name="T84" fmla="*/ 418 w 1079"/>
                <a:gd name="T85" fmla="*/ 646 h 1017"/>
                <a:gd name="T86" fmla="*/ 309 w 1079"/>
                <a:gd name="T87" fmla="*/ 641 h 1017"/>
                <a:gd name="T88" fmla="*/ 251 w 1079"/>
                <a:gd name="T89" fmla="*/ 708 h 1017"/>
                <a:gd name="T90" fmla="*/ 153 w 1079"/>
                <a:gd name="T91" fmla="*/ 638 h 1017"/>
                <a:gd name="T92" fmla="*/ 123 w 1079"/>
                <a:gd name="T93" fmla="*/ 541 h 1017"/>
                <a:gd name="T94" fmla="*/ 29 w 1079"/>
                <a:gd name="T95" fmla="*/ 451 h 1017"/>
                <a:gd name="T96" fmla="*/ 19 w 1079"/>
                <a:gd name="T97" fmla="*/ 422 h 1017"/>
                <a:gd name="T98" fmla="*/ 5 w 1079"/>
                <a:gd name="T99" fmla="*/ 418 h 1017"/>
                <a:gd name="T100" fmla="*/ 0 w 1079"/>
                <a:gd name="T101" fmla="*/ 397 h 1017"/>
                <a:gd name="T102" fmla="*/ 0 w 1079"/>
                <a:gd name="T103" fmla="*/ 397 h 101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79"/>
                <a:gd name="T157" fmla="*/ 0 h 1017"/>
                <a:gd name="T158" fmla="*/ 1079 w 1079"/>
                <a:gd name="T159" fmla="*/ 1017 h 101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79" h="1017">
                  <a:moveTo>
                    <a:pt x="0" y="397"/>
                  </a:moveTo>
                  <a:lnTo>
                    <a:pt x="293" y="424"/>
                  </a:lnTo>
                  <a:lnTo>
                    <a:pt x="333" y="0"/>
                  </a:lnTo>
                  <a:lnTo>
                    <a:pt x="567" y="13"/>
                  </a:lnTo>
                  <a:lnTo>
                    <a:pt x="559" y="196"/>
                  </a:lnTo>
                  <a:lnTo>
                    <a:pt x="582" y="215"/>
                  </a:lnTo>
                  <a:lnTo>
                    <a:pt x="603" y="215"/>
                  </a:lnTo>
                  <a:lnTo>
                    <a:pt x="621" y="232"/>
                  </a:lnTo>
                  <a:lnTo>
                    <a:pt x="655" y="240"/>
                  </a:lnTo>
                  <a:lnTo>
                    <a:pt x="727" y="271"/>
                  </a:lnTo>
                  <a:lnTo>
                    <a:pt x="739" y="258"/>
                  </a:lnTo>
                  <a:lnTo>
                    <a:pt x="784" y="285"/>
                  </a:lnTo>
                  <a:lnTo>
                    <a:pt x="845" y="283"/>
                  </a:lnTo>
                  <a:lnTo>
                    <a:pt x="887" y="271"/>
                  </a:lnTo>
                  <a:lnTo>
                    <a:pt x="944" y="260"/>
                  </a:lnTo>
                  <a:lnTo>
                    <a:pt x="997" y="289"/>
                  </a:lnTo>
                  <a:lnTo>
                    <a:pt x="1005" y="298"/>
                  </a:lnTo>
                  <a:lnTo>
                    <a:pt x="1033" y="298"/>
                  </a:lnTo>
                  <a:lnTo>
                    <a:pt x="1038" y="448"/>
                  </a:lnTo>
                  <a:lnTo>
                    <a:pt x="1079" y="522"/>
                  </a:lnTo>
                  <a:lnTo>
                    <a:pt x="1064" y="580"/>
                  </a:lnTo>
                  <a:lnTo>
                    <a:pt x="1067" y="628"/>
                  </a:lnTo>
                  <a:lnTo>
                    <a:pt x="1049" y="653"/>
                  </a:lnTo>
                  <a:lnTo>
                    <a:pt x="1056" y="661"/>
                  </a:lnTo>
                  <a:lnTo>
                    <a:pt x="1011" y="674"/>
                  </a:lnTo>
                  <a:lnTo>
                    <a:pt x="977" y="678"/>
                  </a:lnTo>
                  <a:lnTo>
                    <a:pt x="983" y="653"/>
                  </a:lnTo>
                  <a:lnTo>
                    <a:pt x="964" y="667"/>
                  </a:lnTo>
                  <a:lnTo>
                    <a:pt x="966" y="697"/>
                  </a:lnTo>
                  <a:lnTo>
                    <a:pt x="942" y="728"/>
                  </a:lnTo>
                  <a:lnTo>
                    <a:pt x="814" y="792"/>
                  </a:lnTo>
                  <a:lnTo>
                    <a:pt x="774" y="834"/>
                  </a:lnTo>
                  <a:lnTo>
                    <a:pt x="736" y="924"/>
                  </a:lnTo>
                  <a:lnTo>
                    <a:pt x="767" y="1017"/>
                  </a:lnTo>
                  <a:lnTo>
                    <a:pt x="737" y="1017"/>
                  </a:lnTo>
                  <a:lnTo>
                    <a:pt x="599" y="968"/>
                  </a:lnTo>
                  <a:lnTo>
                    <a:pt x="584" y="928"/>
                  </a:lnTo>
                  <a:lnTo>
                    <a:pt x="569" y="911"/>
                  </a:lnTo>
                  <a:lnTo>
                    <a:pt x="565" y="857"/>
                  </a:lnTo>
                  <a:lnTo>
                    <a:pt x="539" y="838"/>
                  </a:lnTo>
                  <a:lnTo>
                    <a:pt x="465" y="696"/>
                  </a:lnTo>
                  <a:lnTo>
                    <a:pt x="428" y="669"/>
                  </a:lnTo>
                  <a:lnTo>
                    <a:pt x="418" y="646"/>
                  </a:lnTo>
                  <a:lnTo>
                    <a:pt x="309" y="641"/>
                  </a:lnTo>
                  <a:lnTo>
                    <a:pt x="251" y="708"/>
                  </a:lnTo>
                  <a:lnTo>
                    <a:pt x="153" y="638"/>
                  </a:lnTo>
                  <a:lnTo>
                    <a:pt x="123" y="541"/>
                  </a:lnTo>
                  <a:lnTo>
                    <a:pt x="29" y="451"/>
                  </a:lnTo>
                  <a:lnTo>
                    <a:pt x="19" y="422"/>
                  </a:lnTo>
                  <a:lnTo>
                    <a:pt x="5" y="418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9" name="Freeform 76"/>
            <p:cNvSpPr>
              <a:spLocks/>
            </p:cNvSpPr>
            <p:nvPr/>
          </p:nvSpPr>
          <p:spPr bwMode="auto">
            <a:xfrm>
              <a:off x="2281" y="1540"/>
              <a:ext cx="508" cy="312"/>
            </a:xfrm>
            <a:custGeom>
              <a:avLst/>
              <a:gdLst>
                <a:gd name="T0" fmla="*/ 27 w 508"/>
                <a:gd name="T1" fmla="*/ 0 h 312"/>
                <a:gd name="T2" fmla="*/ 469 w 508"/>
                <a:gd name="T3" fmla="*/ 23 h 312"/>
                <a:gd name="T4" fmla="*/ 471 w 508"/>
                <a:gd name="T5" fmla="*/ 101 h 312"/>
                <a:gd name="T6" fmla="*/ 491 w 508"/>
                <a:gd name="T7" fmla="*/ 166 h 312"/>
                <a:gd name="T8" fmla="*/ 494 w 508"/>
                <a:gd name="T9" fmla="*/ 246 h 312"/>
                <a:gd name="T10" fmla="*/ 508 w 508"/>
                <a:gd name="T11" fmla="*/ 312 h 312"/>
                <a:gd name="T12" fmla="*/ 240 w 508"/>
                <a:gd name="T13" fmla="*/ 304 h 312"/>
                <a:gd name="T14" fmla="*/ 0 w 508"/>
                <a:gd name="T15" fmla="*/ 287 h 312"/>
                <a:gd name="T16" fmla="*/ 27 w 508"/>
                <a:gd name="T17" fmla="*/ 0 h 312"/>
                <a:gd name="T18" fmla="*/ 27 w 508"/>
                <a:gd name="T19" fmla="*/ 0 h 3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8"/>
                <a:gd name="T31" fmla="*/ 0 h 312"/>
                <a:gd name="T32" fmla="*/ 508 w 508"/>
                <a:gd name="T33" fmla="*/ 312 h 3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8" h="312">
                  <a:moveTo>
                    <a:pt x="27" y="0"/>
                  </a:moveTo>
                  <a:lnTo>
                    <a:pt x="469" y="23"/>
                  </a:lnTo>
                  <a:lnTo>
                    <a:pt x="471" y="101"/>
                  </a:lnTo>
                  <a:lnTo>
                    <a:pt x="491" y="166"/>
                  </a:lnTo>
                  <a:lnTo>
                    <a:pt x="494" y="246"/>
                  </a:lnTo>
                  <a:lnTo>
                    <a:pt x="508" y="312"/>
                  </a:lnTo>
                  <a:lnTo>
                    <a:pt x="240" y="304"/>
                  </a:lnTo>
                  <a:lnTo>
                    <a:pt x="0" y="28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0" name="Freeform 77"/>
            <p:cNvSpPr>
              <a:spLocks/>
            </p:cNvSpPr>
            <p:nvPr/>
          </p:nvSpPr>
          <p:spPr bwMode="auto">
            <a:xfrm>
              <a:off x="2254" y="1827"/>
              <a:ext cx="543" cy="354"/>
            </a:xfrm>
            <a:custGeom>
              <a:avLst/>
              <a:gdLst>
                <a:gd name="T0" fmla="*/ 27 w 543"/>
                <a:gd name="T1" fmla="*/ 0 h 354"/>
                <a:gd name="T2" fmla="*/ 267 w 543"/>
                <a:gd name="T3" fmla="*/ 17 h 354"/>
                <a:gd name="T4" fmla="*/ 535 w 543"/>
                <a:gd name="T5" fmla="*/ 25 h 354"/>
                <a:gd name="T6" fmla="*/ 517 w 543"/>
                <a:gd name="T7" fmla="*/ 59 h 354"/>
                <a:gd name="T8" fmla="*/ 543 w 543"/>
                <a:gd name="T9" fmla="*/ 83 h 354"/>
                <a:gd name="T10" fmla="*/ 541 w 543"/>
                <a:gd name="T11" fmla="*/ 258 h 354"/>
                <a:gd name="T12" fmla="*/ 530 w 543"/>
                <a:gd name="T13" fmla="*/ 256 h 354"/>
                <a:gd name="T14" fmla="*/ 532 w 543"/>
                <a:gd name="T15" fmla="*/ 279 h 354"/>
                <a:gd name="T16" fmla="*/ 540 w 543"/>
                <a:gd name="T17" fmla="*/ 297 h 354"/>
                <a:gd name="T18" fmla="*/ 535 w 543"/>
                <a:gd name="T19" fmla="*/ 313 h 354"/>
                <a:gd name="T20" fmla="*/ 540 w 543"/>
                <a:gd name="T21" fmla="*/ 354 h 354"/>
                <a:gd name="T22" fmla="*/ 528 w 543"/>
                <a:gd name="T23" fmla="*/ 350 h 354"/>
                <a:gd name="T24" fmla="*/ 514 w 543"/>
                <a:gd name="T25" fmla="*/ 334 h 354"/>
                <a:gd name="T26" fmla="*/ 466 w 543"/>
                <a:gd name="T27" fmla="*/ 318 h 354"/>
                <a:gd name="T28" fmla="*/ 419 w 543"/>
                <a:gd name="T29" fmla="*/ 321 h 354"/>
                <a:gd name="T30" fmla="*/ 392 w 543"/>
                <a:gd name="T31" fmla="*/ 301 h 354"/>
                <a:gd name="T32" fmla="*/ 0 w 543"/>
                <a:gd name="T33" fmla="*/ 278 h 354"/>
                <a:gd name="T34" fmla="*/ 27 w 543"/>
                <a:gd name="T35" fmla="*/ 0 h 354"/>
                <a:gd name="T36" fmla="*/ 27 w 543"/>
                <a:gd name="T37" fmla="*/ 0 h 3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3"/>
                <a:gd name="T58" fmla="*/ 0 h 354"/>
                <a:gd name="T59" fmla="*/ 543 w 543"/>
                <a:gd name="T60" fmla="*/ 354 h 35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3" h="354">
                  <a:moveTo>
                    <a:pt x="27" y="0"/>
                  </a:moveTo>
                  <a:lnTo>
                    <a:pt x="267" y="17"/>
                  </a:lnTo>
                  <a:lnTo>
                    <a:pt x="535" y="25"/>
                  </a:lnTo>
                  <a:lnTo>
                    <a:pt x="517" y="59"/>
                  </a:lnTo>
                  <a:lnTo>
                    <a:pt x="543" y="83"/>
                  </a:lnTo>
                  <a:lnTo>
                    <a:pt x="541" y="258"/>
                  </a:lnTo>
                  <a:lnTo>
                    <a:pt x="530" y="256"/>
                  </a:lnTo>
                  <a:lnTo>
                    <a:pt x="532" y="279"/>
                  </a:lnTo>
                  <a:lnTo>
                    <a:pt x="540" y="297"/>
                  </a:lnTo>
                  <a:lnTo>
                    <a:pt x="535" y="313"/>
                  </a:lnTo>
                  <a:lnTo>
                    <a:pt x="540" y="354"/>
                  </a:lnTo>
                  <a:lnTo>
                    <a:pt x="528" y="350"/>
                  </a:lnTo>
                  <a:lnTo>
                    <a:pt x="514" y="334"/>
                  </a:lnTo>
                  <a:lnTo>
                    <a:pt x="466" y="318"/>
                  </a:lnTo>
                  <a:lnTo>
                    <a:pt x="419" y="321"/>
                  </a:lnTo>
                  <a:lnTo>
                    <a:pt x="392" y="301"/>
                  </a:lnTo>
                  <a:lnTo>
                    <a:pt x="0" y="278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1" name="Freeform 78"/>
            <p:cNvSpPr>
              <a:spLocks/>
            </p:cNvSpPr>
            <p:nvPr/>
          </p:nvSpPr>
          <p:spPr bwMode="auto">
            <a:xfrm>
              <a:off x="2236" y="2105"/>
              <a:ext cx="637" cy="310"/>
            </a:xfrm>
            <a:custGeom>
              <a:avLst/>
              <a:gdLst>
                <a:gd name="T0" fmla="*/ 18 w 637"/>
                <a:gd name="T1" fmla="*/ 0 h 310"/>
                <a:gd name="T2" fmla="*/ 410 w 637"/>
                <a:gd name="T3" fmla="*/ 23 h 310"/>
                <a:gd name="T4" fmla="*/ 437 w 637"/>
                <a:gd name="T5" fmla="*/ 43 h 310"/>
                <a:gd name="T6" fmla="*/ 484 w 637"/>
                <a:gd name="T7" fmla="*/ 40 h 310"/>
                <a:gd name="T8" fmla="*/ 532 w 637"/>
                <a:gd name="T9" fmla="*/ 56 h 310"/>
                <a:gd name="T10" fmla="*/ 546 w 637"/>
                <a:gd name="T11" fmla="*/ 72 h 310"/>
                <a:gd name="T12" fmla="*/ 558 w 637"/>
                <a:gd name="T13" fmla="*/ 76 h 310"/>
                <a:gd name="T14" fmla="*/ 579 w 637"/>
                <a:gd name="T15" fmla="*/ 135 h 310"/>
                <a:gd name="T16" fmla="*/ 579 w 637"/>
                <a:gd name="T17" fmla="*/ 153 h 310"/>
                <a:gd name="T18" fmla="*/ 594 w 637"/>
                <a:gd name="T19" fmla="*/ 181 h 310"/>
                <a:gd name="T20" fmla="*/ 601 w 637"/>
                <a:gd name="T21" fmla="*/ 225 h 310"/>
                <a:gd name="T22" fmla="*/ 597 w 637"/>
                <a:gd name="T23" fmla="*/ 239 h 310"/>
                <a:gd name="T24" fmla="*/ 606 w 637"/>
                <a:gd name="T25" fmla="*/ 254 h 310"/>
                <a:gd name="T26" fmla="*/ 637 w 637"/>
                <a:gd name="T27" fmla="*/ 310 h 310"/>
                <a:gd name="T28" fmla="*/ 354 w 637"/>
                <a:gd name="T29" fmla="*/ 307 h 310"/>
                <a:gd name="T30" fmla="*/ 140 w 637"/>
                <a:gd name="T31" fmla="*/ 295 h 310"/>
                <a:gd name="T32" fmla="*/ 145 w 637"/>
                <a:gd name="T33" fmla="*/ 201 h 310"/>
                <a:gd name="T34" fmla="*/ 0 w 637"/>
                <a:gd name="T35" fmla="*/ 189 h 310"/>
                <a:gd name="T36" fmla="*/ 18 w 637"/>
                <a:gd name="T37" fmla="*/ 0 h 310"/>
                <a:gd name="T38" fmla="*/ 18 w 637"/>
                <a:gd name="T39" fmla="*/ 0 h 3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37"/>
                <a:gd name="T61" fmla="*/ 0 h 310"/>
                <a:gd name="T62" fmla="*/ 637 w 637"/>
                <a:gd name="T63" fmla="*/ 310 h 31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37" h="310">
                  <a:moveTo>
                    <a:pt x="18" y="0"/>
                  </a:moveTo>
                  <a:lnTo>
                    <a:pt x="410" y="23"/>
                  </a:lnTo>
                  <a:lnTo>
                    <a:pt x="437" y="43"/>
                  </a:lnTo>
                  <a:lnTo>
                    <a:pt x="484" y="40"/>
                  </a:lnTo>
                  <a:lnTo>
                    <a:pt x="532" y="56"/>
                  </a:lnTo>
                  <a:lnTo>
                    <a:pt x="546" y="72"/>
                  </a:lnTo>
                  <a:lnTo>
                    <a:pt x="558" y="76"/>
                  </a:lnTo>
                  <a:lnTo>
                    <a:pt x="579" y="135"/>
                  </a:lnTo>
                  <a:lnTo>
                    <a:pt x="579" y="153"/>
                  </a:lnTo>
                  <a:lnTo>
                    <a:pt x="594" y="181"/>
                  </a:lnTo>
                  <a:lnTo>
                    <a:pt x="601" y="225"/>
                  </a:lnTo>
                  <a:lnTo>
                    <a:pt x="597" y="239"/>
                  </a:lnTo>
                  <a:lnTo>
                    <a:pt x="606" y="254"/>
                  </a:lnTo>
                  <a:lnTo>
                    <a:pt x="637" y="310"/>
                  </a:lnTo>
                  <a:lnTo>
                    <a:pt x="354" y="307"/>
                  </a:lnTo>
                  <a:lnTo>
                    <a:pt x="140" y="295"/>
                  </a:lnTo>
                  <a:lnTo>
                    <a:pt x="145" y="201"/>
                  </a:lnTo>
                  <a:lnTo>
                    <a:pt x="0" y="18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2" name="Freeform 79"/>
            <p:cNvSpPr>
              <a:spLocks/>
            </p:cNvSpPr>
            <p:nvPr/>
          </p:nvSpPr>
          <p:spPr bwMode="auto">
            <a:xfrm>
              <a:off x="2356" y="2400"/>
              <a:ext cx="574" cy="301"/>
            </a:xfrm>
            <a:custGeom>
              <a:avLst/>
              <a:gdLst>
                <a:gd name="T0" fmla="*/ 20 w 574"/>
                <a:gd name="T1" fmla="*/ 0 h 301"/>
                <a:gd name="T2" fmla="*/ 234 w 574"/>
                <a:gd name="T3" fmla="*/ 12 h 301"/>
                <a:gd name="T4" fmla="*/ 517 w 574"/>
                <a:gd name="T5" fmla="*/ 15 h 301"/>
                <a:gd name="T6" fmla="*/ 533 w 574"/>
                <a:gd name="T7" fmla="*/ 28 h 301"/>
                <a:gd name="T8" fmla="*/ 541 w 574"/>
                <a:gd name="T9" fmla="*/ 26 h 301"/>
                <a:gd name="T10" fmla="*/ 552 w 574"/>
                <a:gd name="T11" fmla="*/ 41 h 301"/>
                <a:gd name="T12" fmla="*/ 543 w 574"/>
                <a:gd name="T13" fmla="*/ 41 h 301"/>
                <a:gd name="T14" fmla="*/ 533 w 574"/>
                <a:gd name="T15" fmla="*/ 61 h 301"/>
                <a:gd name="T16" fmla="*/ 556 w 574"/>
                <a:gd name="T17" fmla="*/ 93 h 301"/>
                <a:gd name="T18" fmla="*/ 574 w 574"/>
                <a:gd name="T19" fmla="*/ 97 h 301"/>
                <a:gd name="T20" fmla="*/ 571 w 574"/>
                <a:gd name="T21" fmla="*/ 300 h 301"/>
                <a:gd name="T22" fmla="*/ 328 w 574"/>
                <a:gd name="T23" fmla="*/ 301 h 301"/>
                <a:gd name="T24" fmla="*/ 0 w 574"/>
                <a:gd name="T25" fmla="*/ 286 h 301"/>
                <a:gd name="T26" fmla="*/ 20 w 574"/>
                <a:gd name="T27" fmla="*/ 0 h 301"/>
                <a:gd name="T28" fmla="*/ 20 w 574"/>
                <a:gd name="T29" fmla="*/ 0 h 30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4"/>
                <a:gd name="T46" fmla="*/ 0 h 301"/>
                <a:gd name="T47" fmla="*/ 574 w 574"/>
                <a:gd name="T48" fmla="*/ 301 h 30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4" h="301">
                  <a:moveTo>
                    <a:pt x="20" y="0"/>
                  </a:moveTo>
                  <a:lnTo>
                    <a:pt x="234" y="12"/>
                  </a:lnTo>
                  <a:lnTo>
                    <a:pt x="517" y="15"/>
                  </a:lnTo>
                  <a:lnTo>
                    <a:pt x="533" y="28"/>
                  </a:lnTo>
                  <a:lnTo>
                    <a:pt x="541" y="26"/>
                  </a:lnTo>
                  <a:lnTo>
                    <a:pt x="552" y="41"/>
                  </a:lnTo>
                  <a:lnTo>
                    <a:pt x="543" y="41"/>
                  </a:lnTo>
                  <a:lnTo>
                    <a:pt x="533" y="61"/>
                  </a:lnTo>
                  <a:lnTo>
                    <a:pt x="556" y="93"/>
                  </a:lnTo>
                  <a:lnTo>
                    <a:pt x="574" y="97"/>
                  </a:lnTo>
                  <a:lnTo>
                    <a:pt x="571" y="300"/>
                  </a:lnTo>
                  <a:lnTo>
                    <a:pt x="328" y="301"/>
                  </a:lnTo>
                  <a:lnTo>
                    <a:pt x="0" y="28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3" name="Freeform 80"/>
            <p:cNvSpPr>
              <a:spLocks/>
            </p:cNvSpPr>
            <p:nvPr/>
          </p:nvSpPr>
          <p:spPr bwMode="auto">
            <a:xfrm>
              <a:off x="2278" y="2681"/>
              <a:ext cx="666" cy="339"/>
            </a:xfrm>
            <a:custGeom>
              <a:avLst/>
              <a:gdLst>
                <a:gd name="T0" fmla="*/ 4 w 666"/>
                <a:gd name="T1" fmla="*/ 0 h 339"/>
                <a:gd name="T2" fmla="*/ 78 w 666"/>
                <a:gd name="T3" fmla="*/ 5 h 339"/>
                <a:gd name="T4" fmla="*/ 406 w 666"/>
                <a:gd name="T5" fmla="*/ 20 h 339"/>
                <a:gd name="T6" fmla="*/ 649 w 666"/>
                <a:gd name="T7" fmla="*/ 19 h 339"/>
                <a:gd name="T8" fmla="*/ 652 w 666"/>
                <a:gd name="T9" fmla="*/ 69 h 339"/>
                <a:gd name="T10" fmla="*/ 666 w 666"/>
                <a:gd name="T11" fmla="*/ 175 h 339"/>
                <a:gd name="T12" fmla="*/ 664 w 666"/>
                <a:gd name="T13" fmla="*/ 339 h 339"/>
                <a:gd name="T14" fmla="*/ 611 w 666"/>
                <a:gd name="T15" fmla="*/ 310 h 339"/>
                <a:gd name="T16" fmla="*/ 554 w 666"/>
                <a:gd name="T17" fmla="*/ 321 h 339"/>
                <a:gd name="T18" fmla="*/ 512 w 666"/>
                <a:gd name="T19" fmla="*/ 333 h 339"/>
                <a:gd name="T20" fmla="*/ 451 w 666"/>
                <a:gd name="T21" fmla="*/ 335 h 339"/>
                <a:gd name="T22" fmla="*/ 406 w 666"/>
                <a:gd name="T23" fmla="*/ 308 h 339"/>
                <a:gd name="T24" fmla="*/ 394 w 666"/>
                <a:gd name="T25" fmla="*/ 321 h 339"/>
                <a:gd name="T26" fmla="*/ 322 w 666"/>
                <a:gd name="T27" fmla="*/ 290 h 339"/>
                <a:gd name="T28" fmla="*/ 288 w 666"/>
                <a:gd name="T29" fmla="*/ 282 h 339"/>
                <a:gd name="T30" fmla="*/ 270 w 666"/>
                <a:gd name="T31" fmla="*/ 266 h 339"/>
                <a:gd name="T32" fmla="*/ 249 w 666"/>
                <a:gd name="T33" fmla="*/ 265 h 339"/>
                <a:gd name="T34" fmla="*/ 226 w 666"/>
                <a:gd name="T35" fmla="*/ 246 h 339"/>
                <a:gd name="T36" fmla="*/ 234 w 666"/>
                <a:gd name="T37" fmla="*/ 63 h 339"/>
                <a:gd name="T38" fmla="*/ 0 w 666"/>
                <a:gd name="T39" fmla="*/ 50 h 339"/>
                <a:gd name="T40" fmla="*/ 4 w 666"/>
                <a:gd name="T41" fmla="*/ 0 h 339"/>
                <a:gd name="T42" fmla="*/ 4 w 666"/>
                <a:gd name="T43" fmla="*/ 0 h 3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66"/>
                <a:gd name="T67" fmla="*/ 0 h 339"/>
                <a:gd name="T68" fmla="*/ 666 w 666"/>
                <a:gd name="T69" fmla="*/ 339 h 33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66" h="339">
                  <a:moveTo>
                    <a:pt x="4" y="0"/>
                  </a:moveTo>
                  <a:lnTo>
                    <a:pt x="78" y="5"/>
                  </a:lnTo>
                  <a:lnTo>
                    <a:pt x="406" y="20"/>
                  </a:lnTo>
                  <a:lnTo>
                    <a:pt x="649" y="19"/>
                  </a:lnTo>
                  <a:lnTo>
                    <a:pt x="652" y="69"/>
                  </a:lnTo>
                  <a:lnTo>
                    <a:pt x="666" y="175"/>
                  </a:lnTo>
                  <a:lnTo>
                    <a:pt x="664" y="339"/>
                  </a:lnTo>
                  <a:lnTo>
                    <a:pt x="611" y="310"/>
                  </a:lnTo>
                  <a:lnTo>
                    <a:pt x="554" y="321"/>
                  </a:lnTo>
                  <a:lnTo>
                    <a:pt x="512" y="333"/>
                  </a:lnTo>
                  <a:lnTo>
                    <a:pt x="451" y="335"/>
                  </a:lnTo>
                  <a:lnTo>
                    <a:pt x="406" y="308"/>
                  </a:lnTo>
                  <a:lnTo>
                    <a:pt x="394" y="321"/>
                  </a:lnTo>
                  <a:lnTo>
                    <a:pt x="322" y="290"/>
                  </a:lnTo>
                  <a:lnTo>
                    <a:pt x="288" y="282"/>
                  </a:lnTo>
                  <a:lnTo>
                    <a:pt x="270" y="266"/>
                  </a:lnTo>
                  <a:lnTo>
                    <a:pt x="249" y="265"/>
                  </a:lnTo>
                  <a:lnTo>
                    <a:pt x="226" y="246"/>
                  </a:lnTo>
                  <a:lnTo>
                    <a:pt x="234" y="63"/>
                  </a:lnTo>
                  <a:lnTo>
                    <a:pt x="0" y="5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4" name="Freeform 81"/>
            <p:cNvSpPr>
              <a:spLocks/>
            </p:cNvSpPr>
            <p:nvPr/>
          </p:nvSpPr>
          <p:spPr bwMode="auto">
            <a:xfrm>
              <a:off x="2750" y="1538"/>
              <a:ext cx="502" cy="547"/>
            </a:xfrm>
            <a:custGeom>
              <a:avLst/>
              <a:gdLst>
                <a:gd name="T0" fmla="*/ 2 w 502"/>
                <a:gd name="T1" fmla="*/ 103 h 547"/>
                <a:gd name="T2" fmla="*/ 22 w 502"/>
                <a:gd name="T3" fmla="*/ 168 h 547"/>
                <a:gd name="T4" fmla="*/ 25 w 502"/>
                <a:gd name="T5" fmla="*/ 248 h 547"/>
                <a:gd name="T6" fmla="*/ 39 w 502"/>
                <a:gd name="T7" fmla="*/ 314 h 547"/>
                <a:gd name="T8" fmla="*/ 21 w 502"/>
                <a:gd name="T9" fmla="*/ 348 h 547"/>
                <a:gd name="T10" fmla="*/ 47 w 502"/>
                <a:gd name="T11" fmla="*/ 372 h 547"/>
                <a:gd name="T12" fmla="*/ 45 w 502"/>
                <a:gd name="T13" fmla="*/ 547 h 547"/>
                <a:gd name="T14" fmla="*/ 412 w 502"/>
                <a:gd name="T15" fmla="*/ 540 h 547"/>
                <a:gd name="T16" fmla="*/ 407 w 502"/>
                <a:gd name="T17" fmla="*/ 505 h 547"/>
                <a:gd name="T18" fmla="*/ 366 w 502"/>
                <a:gd name="T19" fmla="*/ 475 h 547"/>
                <a:gd name="T20" fmla="*/ 348 w 502"/>
                <a:gd name="T21" fmla="*/ 454 h 547"/>
                <a:gd name="T22" fmla="*/ 298 w 502"/>
                <a:gd name="T23" fmla="*/ 423 h 547"/>
                <a:gd name="T24" fmla="*/ 299 w 502"/>
                <a:gd name="T25" fmla="*/ 373 h 547"/>
                <a:gd name="T26" fmla="*/ 288 w 502"/>
                <a:gd name="T27" fmla="*/ 340 h 547"/>
                <a:gd name="T28" fmla="*/ 329 w 502"/>
                <a:gd name="T29" fmla="*/ 291 h 547"/>
                <a:gd name="T30" fmla="*/ 326 w 502"/>
                <a:gd name="T31" fmla="*/ 243 h 547"/>
                <a:gd name="T32" fmla="*/ 393 w 502"/>
                <a:gd name="T33" fmla="*/ 193 h 547"/>
                <a:gd name="T34" fmla="*/ 409 w 502"/>
                <a:gd name="T35" fmla="*/ 165 h 547"/>
                <a:gd name="T36" fmla="*/ 502 w 502"/>
                <a:gd name="T37" fmla="*/ 117 h 547"/>
                <a:gd name="T38" fmla="*/ 460 w 502"/>
                <a:gd name="T39" fmla="*/ 99 h 547"/>
                <a:gd name="T40" fmla="*/ 424 w 502"/>
                <a:gd name="T41" fmla="*/ 103 h 547"/>
                <a:gd name="T42" fmla="*/ 416 w 502"/>
                <a:gd name="T43" fmla="*/ 90 h 547"/>
                <a:gd name="T44" fmla="*/ 349 w 502"/>
                <a:gd name="T45" fmla="*/ 88 h 547"/>
                <a:gd name="T46" fmla="*/ 305 w 502"/>
                <a:gd name="T47" fmla="*/ 75 h 547"/>
                <a:gd name="T48" fmla="*/ 212 w 502"/>
                <a:gd name="T49" fmla="*/ 66 h 547"/>
                <a:gd name="T50" fmla="*/ 198 w 502"/>
                <a:gd name="T51" fmla="*/ 50 h 547"/>
                <a:gd name="T52" fmla="*/ 161 w 502"/>
                <a:gd name="T53" fmla="*/ 35 h 547"/>
                <a:gd name="T54" fmla="*/ 154 w 502"/>
                <a:gd name="T55" fmla="*/ 0 h 547"/>
                <a:gd name="T56" fmla="*/ 131 w 502"/>
                <a:gd name="T57" fmla="*/ 0 h 547"/>
                <a:gd name="T58" fmla="*/ 131 w 502"/>
                <a:gd name="T59" fmla="*/ 25 h 547"/>
                <a:gd name="T60" fmla="*/ 0 w 502"/>
                <a:gd name="T61" fmla="*/ 25 h 547"/>
                <a:gd name="T62" fmla="*/ 2 w 502"/>
                <a:gd name="T63" fmla="*/ 103 h 547"/>
                <a:gd name="T64" fmla="*/ 2 w 502"/>
                <a:gd name="T65" fmla="*/ 103 h 5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2"/>
                <a:gd name="T100" fmla="*/ 0 h 547"/>
                <a:gd name="T101" fmla="*/ 502 w 502"/>
                <a:gd name="T102" fmla="*/ 547 h 5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2" h="547">
                  <a:moveTo>
                    <a:pt x="2" y="103"/>
                  </a:moveTo>
                  <a:lnTo>
                    <a:pt x="22" y="168"/>
                  </a:lnTo>
                  <a:lnTo>
                    <a:pt x="25" y="248"/>
                  </a:lnTo>
                  <a:lnTo>
                    <a:pt x="39" y="314"/>
                  </a:lnTo>
                  <a:lnTo>
                    <a:pt x="21" y="348"/>
                  </a:lnTo>
                  <a:lnTo>
                    <a:pt x="47" y="372"/>
                  </a:lnTo>
                  <a:lnTo>
                    <a:pt x="45" y="547"/>
                  </a:lnTo>
                  <a:lnTo>
                    <a:pt x="412" y="540"/>
                  </a:lnTo>
                  <a:lnTo>
                    <a:pt x="407" y="505"/>
                  </a:lnTo>
                  <a:lnTo>
                    <a:pt x="366" y="475"/>
                  </a:lnTo>
                  <a:lnTo>
                    <a:pt x="348" y="454"/>
                  </a:lnTo>
                  <a:lnTo>
                    <a:pt x="298" y="423"/>
                  </a:lnTo>
                  <a:lnTo>
                    <a:pt x="299" y="373"/>
                  </a:lnTo>
                  <a:lnTo>
                    <a:pt x="288" y="340"/>
                  </a:lnTo>
                  <a:lnTo>
                    <a:pt x="329" y="291"/>
                  </a:lnTo>
                  <a:lnTo>
                    <a:pt x="326" y="243"/>
                  </a:lnTo>
                  <a:lnTo>
                    <a:pt x="393" y="193"/>
                  </a:lnTo>
                  <a:lnTo>
                    <a:pt x="409" y="165"/>
                  </a:lnTo>
                  <a:lnTo>
                    <a:pt x="502" y="117"/>
                  </a:lnTo>
                  <a:lnTo>
                    <a:pt x="460" y="99"/>
                  </a:lnTo>
                  <a:lnTo>
                    <a:pt x="424" y="103"/>
                  </a:lnTo>
                  <a:lnTo>
                    <a:pt x="416" y="90"/>
                  </a:lnTo>
                  <a:lnTo>
                    <a:pt x="349" y="88"/>
                  </a:lnTo>
                  <a:lnTo>
                    <a:pt x="305" y="75"/>
                  </a:lnTo>
                  <a:lnTo>
                    <a:pt x="212" y="66"/>
                  </a:lnTo>
                  <a:lnTo>
                    <a:pt x="198" y="50"/>
                  </a:lnTo>
                  <a:lnTo>
                    <a:pt x="161" y="35"/>
                  </a:lnTo>
                  <a:lnTo>
                    <a:pt x="154" y="0"/>
                  </a:lnTo>
                  <a:lnTo>
                    <a:pt x="131" y="0"/>
                  </a:lnTo>
                  <a:lnTo>
                    <a:pt x="131" y="25"/>
                  </a:lnTo>
                  <a:lnTo>
                    <a:pt x="0" y="25"/>
                  </a:lnTo>
                  <a:lnTo>
                    <a:pt x="2" y="103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5" name="Freeform 82"/>
            <p:cNvSpPr>
              <a:spLocks/>
            </p:cNvSpPr>
            <p:nvPr/>
          </p:nvSpPr>
          <p:spPr bwMode="auto">
            <a:xfrm>
              <a:off x="2784" y="2078"/>
              <a:ext cx="461" cy="297"/>
            </a:xfrm>
            <a:custGeom>
              <a:avLst/>
              <a:gdLst>
                <a:gd name="T0" fmla="*/ 2 w 461"/>
                <a:gd name="T1" fmla="*/ 28 h 297"/>
                <a:gd name="T2" fmla="*/ 10 w 461"/>
                <a:gd name="T3" fmla="*/ 46 h 297"/>
                <a:gd name="T4" fmla="*/ 5 w 461"/>
                <a:gd name="T5" fmla="*/ 62 h 297"/>
                <a:gd name="T6" fmla="*/ 10 w 461"/>
                <a:gd name="T7" fmla="*/ 103 h 297"/>
                <a:gd name="T8" fmla="*/ 31 w 461"/>
                <a:gd name="T9" fmla="*/ 162 h 297"/>
                <a:gd name="T10" fmla="*/ 31 w 461"/>
                <a:gd name="T11" fmla="*/ 180 h 297"/>
                <a:gd name="T12" fmla="*/ 46 w 461"/>
                <a:gd name="T13" fmla="*/ 208 h 297"/>
                <a:gd name="T14" fmla="*/ 53 w 461"/>
                <a:gd name="T15" fmla="*/ 252 h 297"/>
                <a:gd name="T16" fmla="*/ 49 w 461"/>
                <a:gd name="T17" fmla="*/ 266 h 297"/>
                <a:gd name="T18" fmla="*/ 58 w 461"/>
                <a:gd name="T19" fmla="*/ 281 h 297"/>
                <a:gd name="T20" fmla="*/ 356 w 461"/>
                <a:gd name="T21" fmla="*/ 274 h 297"/>
                <a:gd name="T22" fmla="*/ 378 w 461"/>
                <a:gd name="T23" fmla="*/ 297 h 297"/>
                <a:gd name="T24" fmla="*/ 409 w 461"/>
                <a:gd name="T25" fmla="*/ 230 h 297"/>
                <a:gd name="T26" fmla="*/ 399 w 461"/>
                <a:gd name="T27" fmla="*/ 204 h 297"/>
                <a:gd name="T28" fmla="*/ 452 w 461"/>
                <a:gd name="T29" fmla="*/ 164 h 297"/>
                <a:gd name="T30" fmla="*/ 461 w 461"/>
                <a:gd name="T31" fmla="*/ 134 h 297"/>
                <a:gd name="T32" fmla="*/ 424 w 461"/>
                <a:gd name="T33" fmla="*/ 91 h 297"/>
                <a:gd name="T34" fmla="*/ 386 w 461"/>
                <a:gd name="T35" fmla="*/ 47 h 297"/>
                <a:gd name="T36" fmla="*/ 378 w 461"/>
                <a:gd name="T37" fmla="*/ 0 h 297"/>
                <a:gd name="T38" fmla="*/ 11 w 461"/>
                <a:gd name="T39" fmla="*/ 7 h 297"/>
                <a:gd name="T40" fmla="*/ 0 w 461"/>
                <a:gd name="T41" fmla="*/ 5 h 297"/>
                <a:gd name="T42" fmla="*/ 2 w 461"/>
                <a:gd name="T43" fmla="*/ 28 h 297"/>
                <a:gd name="T44" fmla="*/ 2 w 461"/>
                <a:gd name="T45" fmla="*/ 28 h 2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61"/>
                <a:gd name="T70" fmla="*/ 0 h 297"/>
                <a:gd name="T71" fmla="*/ 461 w 461"/>
                <a:gd name="T72" fmla="*/ 297 h 29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61" h="297">
                  <a:moveTo>
                    <a:pt x="2" y="28"/>
                  </a:moveTo>
                  <a:lnTo>
                    <a:pt x="10" y="46"/>
                  </a:lnTo>
                  <a:lnTo>
                    <a:pt x="5" y="62"/>
                  </a:lnTo>
                  <a:lnTo>
                    <a:pt x="10" y="103"/>
                  </a:lnTo>
                  <a:lnTo>
                    <a:pt x="31" y="162"/>
                  </a:lnTo>
                  <a:lnTo>
                    <a:pt x="31" y="180"/>
                  </a:lnTo>
                  <a:lnTo>
                    <a:pt x="46" y="208"/>
                  </a:lnTo>
                  <a:lnTo>
                    <a:pt x="53" y="252"/>
                  </a:lnTo>
                  <a:lnTo>
                    <a:pt x="49" y="266"/>
                  </a:lnTo>
                  <a:lnTo>
                    <a:pt x="58" y="281"/>
                  </a:lnTo>
                  <a:lnTo>
                    <a:pt x="356" y="274"/>
                  </a:lnTo>
                  <a:lnTo>
                    <a:pt x="378" y="297"/>
                  </a:lnTo>
                  <a:lnTo>
                    <a:pt x="409" y="230"/>
                  </a:lnTo>
                  <a:lnTo>
                    <a:pt x="399" y="204"/>
                  </a:lnTo>
                  <a:lnTo>
                    <a:pt x="452" y="164"/>
                  </a:lnTo>
                  <a:lnTo>
                    <a:pt x="461" y="134"/>
                  </a:lnTo>
                  <a:lnTo>
                    <a:pt x="424" y="91"/>
                  </a:lnTo>
                  <a:lnTo>
                    <a:pt x="386" y="47"/>
                  </a:lnTo>
                  <a:lnTo>
                    <a:pt x="378" y="0"/>
                  </a:lnTo>
                  <a:lnTo>
                    <a:pt x="11" y="7"/>
                  </a:lnTo>
                  <a:lnTo>
                    <a:pt x="0" y="5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6" name="Freeform 83"/>
            <p:cNvSpPr>
              <a:spLocks/>
            </p:cNvSpPr>
            <p:nvPr/>
          </p:nvSpPr>
          <p:spPr bwMode="auto">
            <a:xfrm>
              <a:off x="2842" y="2352"/>
              <a:ext cx="513" cy="435"/>
            </a:xfrm>
            <a:custGeom>
              <a:avLst/>
              <a:gdLst>
                <a:gd name="T0" fmla="*/ 31 w 513"/>
                <a:gd name="T1" fmla="*/ 63 h 435"/>
                <a:gd name="T2" fmla="*/ 47 w 513"/>
                <a:gd name="T3" fmla="*/ 76 h 435"/>
                <a:gd name="T4" fmla="*/ 55 w 513"/>
                <a:gd name="T5" fmla="*/ 74 h 435"/>
                <a:gd name="T6" fmla="*/ 66 w 513"/>
                <a:gd name="T7" fmla="*/ 89 h 435"/>
                <a:gd name="T8" fmla="*/ 57 w 513"/>
                <a:gd name="T9" fmla="*/ 89 h 435"/>
                <a:gd name="T10" fmla="*/ 47 w 513"/>
                <a:gd name="T11" fmla="*/ 109 h 435"/>
                <a:gd name="T12" fmla="*/ 70 w 513"/>
                <a:gd name="T13" fmla="*/ 141 h 435"/>
                <a:gd name="T14" fmla="*/ 88 w 513"/>
                <a:gd name="T15" fmla="*/ 145 h 435"/>
                <a:gd name="T16" fmla="*/ 85 w 513"/>
                <a:gd name="T17" fmla="*/ 348 h 435"/>
                <a:gd name="T18" fmla="*/ 88 w 513"/>
                <a:gd name="T19" fmla="*/ 398 h 435"/>
                <a:gd name="T20" fmla="*/ 429 w 513"/>
                <a:gd name="T21" fmla="*/ 387 h 435"/>
                <a:gd name="T22" fmla="*/ 433 w 513"/>
                <a:gd name="T23" fmla="*/ 416 h 435"/>
                <a:gd name="T24" fmla="*/ 418 w 513"/>
                <a:gd name="T25" fmla="*/ 435 h 435"/>
                <a:gd name="T26" fmla="*/ 470 w 513"/>
                <a:gd name="T27" fmla="*/ 432 h 435"/>
                <a:gd name="T28" fmla="*/ 480 w 513"/>
                <a:gd name="T29" fmla="*/ 416 h 435"/>
                <a:gd name="T30" fmla="*/ 480 w 513"/>
                <a:gd name="T31" fmla="*/ 398 h 435"/>
                <a:gd name="T32" fmla="*/ 493 w 513"/>
                <a:gd name="T33" fmla="*/ 384 h 435"/>
                <a:gd name="T34" fmla="*/ 496 w 513"/>
                <a:gd name="T35" fmla="*/ 369 h 435"/>
                <a:gd name="T36" fmla="*/ 509 w 513"/>
                <a:gd name="T37" fmla="*/ 368 h 435"/>
                <a:gd name="T38" fmla="*/ 513 w 513"/>
                <a:gd name="T39" fmla="*/ 338 h 435"/>
                <a:gd name="T40" fmla="*/ 495 w 513"/>
                <a:gd name="T41" fmla="*/ 334 h 435"/>
                <a:gd name="T42" fmla="*/ 483 w 513"/>
                <a:gd name="T43" fmla="*/ 313 h 435"/>
                <a:gd name="T44" fmla="*/ 464 w 513"/>
                <a:gd name="T45" fmla="*/ 261 h 435"/>
                <a:gd name="T46" fmla="*/ 442 w 513"/>
                <a:gd name="T47" fmla="*/ 254 h 435"/>
                <a:gd name="T48" fmla="*/ 418 w 513"/>
                <a:gd name="T49" fmla="*/ 234 h 435"/>
                <a:gd name="T50" fmla="*/ 409 w 513"/>
                <a:gd name="T51" fmla="*/ 207 h 435"/>
                <a:gd name="T52" fmla="*/ 423 w 513"/>
                <a:gd name="T53" fmla="*/ 165 h 435"/>
                <a:gd name="T54" fmla="*/ 411 w 513"/>
                <a:gd name="T55" fmla="*/ 157 h 435"/>
                <a:gd name="T56" fmla="*/ 382 w 513"/>
                <a:gd name="T57" fmla="*/ 157 h 435"/>
                <a:gd name="T58" fmla="*/ 375 w 513"/>
                <a:gd name="T59" fmla="*/ 132 h 435"/>
                <a:gd name="T60" fmla="*/ 327 w 513"/>
                <a:gd name="T61" fmla="*/ 80 h 435"/>
                <a:gd name="T62" fmla="*/ 315 w 513"/>
                <a:gd name="T63" fmla="*/ 39 h 435"/>
                <a:gd name="T64" fmla="*/ 320 w 513"/>
                <a:gd name="T65" fmla="*/ 23 h 435"/>
                <a:gd name="T66" fmla="*/ 298 w 513"/>
                <a:gd name="T67" fmla="*/ 0 h 435"/>
                <a:gd name="T68" fmla="*/ 0 w 513"/>
                <a:gd name="T69" fmla="*/ 7 h 435"/>
                <a:gd name="T70" fmla="*/ 31 w 513"/>
                <a:gd name="T71" fmla="*/ 63 h 435"/>
                <a:gd name="T72" fmla="*/ 31 w 513"/>
                <a:gd name="T73" fmla="*/ 63 h 4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13"/>
                <a:gd name="T112" fmla="*/ 0 h 435"/>
                <a:gd name="T113" fmla="*/ 513 w 513"/>
                <a:gd name="T114" fmla="*/ 435 h 4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13" h="435">
                  <a:moveTo>
                    <a:pt x="31" y="63"/>
                  </a:moveTo>
                  <a:lnTo>
                    <a:pt x="47" y="76"/>
                  </a:lnTo>
                  <a:lnTo>
                    <a:pt x="55" y="74"/>
                  </a:lnTo>
                  <a:lnTo>
                    <a:pt x="66" y="89"/>
                  </a:lnTo>
                  <a:lnTo>
                    <a:pt x="57" y="89"/>
                  </a:lnTo>
                  <a:lnTo>
                    <a:pt x="47" y="109"/>
                  </a:lnTo>
                  <a:lnTo>
                    <a:pt x="70" y="141"/>
                  </a:lnTo>
                  <a:lnTo>
                    <a:pt x="88" y="145"/>
                  </a:lnTo>
                  <a:lnTo>
                    <a:pt x="85" y="348"/>
                  </a:lnTo>
                  <a:lnTo>
                    <a:pt x="88" y="398"/>
                  </a:lnTo>
                  <a:lnTo>
                    <a:pt x="429" y="387"/>
                  </a:lnTo>
                  <a:lnTo>
                    <a:pt x="433" y="416"/>
                  </a:lnTo>
                  <a:lnTo>
                    <a:pt x="418" y="435"/>
                  </a:lnTo>
                  <a:lnTo>
                    <a:pt x="470" y="432"/>
                  </a:lnTo>
                  <a:lnTo>
                    <a:pt x="480" y="416"/>
                  </a:lnTo>
                  <a:lnTo>
                    <a:pt x="480" y="398"/>
                  </a:lnTo>
                  <a:lnTo>
                    <a:pt x="493" y="384"/>
                  </a:lnTo>
                  <a:lnTo>
                    <a:pt x="496" y="369"/>
                  </a:lnTo>
                  <a:lnTo>
                    <a:pt x="509" y="368"/>
                  </a:lnTo>
                  <a:lnTo>
                    <a:pt x="513" y="338"/>
                  </a:lnTo>
                  <a:lnTo>
                    <a:pt x="495" y="334"/>
                  </a:lnTo>
                  <a:lnTo>
                    <a:pt x="483" y="313"/>
                  </a:lnTo>
                  <a:lnTo>
                    <a:pt x="464" y="261"/>
                  </a:lnTo>
                  <a:lnTo>
                    <a:pt x="442" y="254"/>
                  </a:lnTo>
                  <a:lnTo>
                    <a:pt x="418" y="234"/>
                  </a:lnTo>
                  <a:lnTo>
                    <a:pt x="409" y="207"/>
                  </a:lnTo>
                  <a:lnTo>
                    <a:pt x="423" y="165"/>
                  </a:lnTo>
                  <a:lnTo>
                    <a:pt x="411" y="157"/>
                  </a:lnTo>
                  <a:lnTo>
                    <a:pt x="382" y="157"/>
                  </a:lnTo>
                  <a:lnTo>
                    <a:pt x="375" y="132"/>
                  </a:lnTo>
                  <a:lnTo>
                    <a:pt x="327" y="80"/>
                  </a:lnTo>
                  <a:lnTo>
                    <a:pt x="315" y="39"/>
                  </a:lnTo>
                  <a:lnTo>
                    <a:pt x="320" y="23"/>
                  </a:lnTo>
                  <a:lnTo>
                    <a:pt x="298" y="0"/>
                  </a:lnTo>
                  <a:lnTo>
                    <a:pt x="0" y="7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7" name="Freeform 84"/>
            <p:cNvSpPr>
              <a:spLocks/>
            </p:cNvSpPr>
            <p:nvPr/>
          </p:nvSpPr>
          <p:spPr bwMode="auto">
            <a:xfrm>
              <a:off x="2930" y="2739"/>
              <a:ext cx="389" cy="340"/>
            </a:xfrm>
            <a:custGeom>
              <a:avLst/>
              <a:gdLst>
                <a:gd name="T0" fmla="*/ 14 w 389"/>
                <a:gd name="T1" fmla="*/ 117 h 340"/>
                <a:gd name="T2" fmla="*/ 12 w 389"/>
                <a:gd name="T3" fmla="*/ 281 h 340"/>
                <a:gd name="T4" fmla="*/ 20 w 389"/>
                <a:gd name="T5" fmla="*/ 290 h 340"/>
                <a:gd name="T6" fmla="*/ 48 w 389"/>
                <a:gd name="T7" fmla="*/ 290 h 340"/>
                <a:gd name="T8" fmla="*/ 49 w 389"/>
                <a:gd name="T9" fmla="*/ 340 h 340"/>
                <a:gd name="T10" fmla="*/ 280 w 389"/>
                <a:gd name="T11" fmla="*/ 337 h 340"/>
                <a:gd name="T12" fmla="*/ 276 w 389"/>
                <a:gd name="T13" fmla="*/ 286 h 340"/>
                <a:gd name="T14" fmla="*/ 295 w 389"/>
                <a:gd name="T15" fmla="*/ 229 h 340"/>
                <a:gd name="T16" fmla="*/ 325 w 389"/>
                <a:gd name="T17" fmla="*/ 191 h 340"/>
                <a:gd name="T18" fmla="*/ 322 w 389"/>
                <a:gd name="T19" fmla="*/ 180 h 340"/>
                <a:gd name="T20" fmla="*/ 343 w 389"/>
                <a:gd name="T21" fmla="*/ 144 h 340"/>
                <a:gd name="T22" fmla="*/ 356 w 389"/>
                <a:gd name="T23" fmla="*/ 105 h 340"/>
                <a:gd name="T24" fmla="*/ 352 w 389"/>
                <a:gd name="T25" fmla="*/ 102 h 340"/>
                <a:gd name="T26" fmla="*/ 370 w 389"/>
                <a:gd name="T27" fmla="*/ 87 h 340"/>
                <a:gd name="T28" fmla="*/ 389 w 389"/>
                <a:gd name="T29" fmla="*/ 54 h 340"/>
                <a:gd name="T30" fmla="*/ 382 w 389"/>
                <a:gd name="T31" fmla="*/ 45 h 340"/>
                <a:gd name="T32" fmla="*/ 330 w 389"/>
                <a:gd name="T33" fmla="*/ 48 h 340"/>
                <a:gd name="T34" fmla="*/ 345 w 389"/>
                <a:gd name="T35" fmla="*/ 29 h 340"/>
                <a:gd name="T36" fmla="*/ 341 w 389"/>
                <a:gd name="T37" fmla="*/ 0 h 340"/>
                <a:gd name="T38" fmla="*/ 0 w 389"/>
                <a:gd name="T39" fmla="*/ 11 h 340"/>
                <a:gd name="T40" fmla="*/ 14 w 389"/>
                <a:gd name="T41" fmla="*/ 117 h 340"/>
                <a:gd name="T42" fmla="*/ 14 w 389"/>
                <a:gd name="T43" fmla="*/ 117 h 3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89"/>
                <a:gd name="T67" fmla="*/ 0 h 340"/>
                <a:gd name="T68" fmla="*/ 389 w 389"/>
                <a:gd name="T69" fmla="*/ 340 h 34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89" h="340">
                  <a:moveTo>
                    <a:pt x="14" y="117"/>
                  </a:moveTo>
                  <a:lnTo>
                    <a:pt x="12" y="281"/>
                  </a:lnTo>
                  <a:lnTo>
                    <a:pt x="20" y="290"/>
                  </a:lnTo>
                  <a:lnTo>
                    <a:pt x="48" y="290"/>
                  </a:lnTo>
                  <a:lnTo>
                    <a:pt x="49" y="340"/>
                  </a:lnTo>
                  <a:lnTo>
                    <a:pt x="280" y="337"/>
                  </a:lnTo>
                  <a:lnTo>
                    <a:pt x="276" y="286"/>
                  </a:lnTo>
                  <a:lnTo>
                    <a:pt x="295" y="229"/>
                  </a:lnTo>
                  <a:lnTo>
                    <a:pt x="325" y="191"/>
                  </a:lnTo>
                  <a:lnTo>
                    <a:pt x="322" y="180"/>
                  </a:lnTo>
                  <a:lnTo>
                    <a:pt x="343" y="144"/>
                  </a:lnTo>
                  <a:lnTo>
                    <a:pt x="356" y="105"/>
                  </a:lnTo>
                  <a:lnTo>
                    <a:pt x="352" y="102"/>
                  </a:lnTo>
                  <a:lnTo>
                    <a:pt x="370" y="87"/>
                  </a:lnTo>
                  <a:lnTo>
                    <a:pt x="389" y="54"/>
                  </a:lnTo>
                  <a:lnTo>
                    <a:pt x="382" y="45"/>
                  </a:lnTo>
                  <a:lnTo>
                    <a:pt x="330" y="48"/>
                  </a:lnTo>
                  <a:lnTo>
                    <a:pt x="345" y="29"/>
                  </a:lnTo>
                  <a:lnTo>
                    <a:pt x="341" y="0"/>
                  </a:lnTo>
                  <a:lnTo>
                    <a:pt x="0" y="11"/>
                  </a:lnTo>
                  <a:lnTo>
                    <a:pt x="14" y="11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8" name="Freeform 85"/>
            <p:cNvSpPr>
              <a:spLocks/>
            </p:cNvSpPr>
            <p:nvPr/>
          </p:nvSpPr>
          <p:spPr bwMode="auto">
            <a:xfrm>
              <a:off x="2979" y="3076"/>
              <a:ext cx="441" cy="373"/>
            </a:xfrm>
            <a:custGeom>
              <a:avLst/>
              <a:gdLst>
                <a:gd name="T0" fmla="*/ 0 w 441"/>
                <a:gd name="T1" fmla="*/ 3 h 373"/>
                <a:gd name="T2" fmla="*/ 4 w 441"/>
                <a:gd name="T3" fmla="*/ 103 h 373"/>
                <a:gd name="T4" fmla="*/ 45 w 441"/>
                <a:gd name="T5" fmla="*/ 177 h 373"/>
                <a:gd name="T6" fmla="*/ 30 w 441"/>
                <a:gd name="T7" fmla="*/ 235 h 373"/>
                <a:gd name="T8" fmla="*/ 33 w 441"/>
                <a:gd name="T9" fmla="*/ 283 h 373"/>
                <a:gd name="T10" fmla="*/ 15 w 441"/>
                <a:gd name="T11" fmla="*/ 308 h 373"/>
                <a:gd name="T12" fmla="*/ 22 w 441"/>
                <a:gd name="T13" fmla="*/ 316 h 373"/>
                <a:gd name="T14" fmla="*/ 81 w 441"/>
                <a:gd name="T15" fmla="*/ 309 h 373"/>
                <a:gd name="T16" fmla="*/ 153 w 441"/>
                <a:gd name="T17" fmla="*/ 328 h 373"/>
                <a:gd name="T18" fmla="*/ 178 w 441"/>
                <a:gd name="T19" fmla="*/ 309 h 373"/>
                <a:gd name="T20" fmla="*/ 249 w 441"/>
                <a:gd name="T21" fmla="*/ 338 h 373"/>
                <a:gd name="T22" fmla="*/ 254 w 441"/>
                <a:gd name="T23" fmla="*/ 355 h 373"/>
                <a:gd name="T24" fmla="*/ 281 w 441"/>
                <a:gd name="T25" fmla="*/ 367 h 373"/>
                <a:gd name="T26" fmla="*/ 296 w 441"/>
                <a:gd name="T27" fmla="*/ 352 h 373"/>
                <a:gd name="T28" fmla="*/ 329 w 441"/>
                <a:gd name="T29" fmla="*/ 365 h 373"/>
                <a:gd name="T30" fmla="*/ 351 w 441"/>
                <a:gd name="T31" fmla="*/ 355 h 373"/>
                <a:gd name="T32" fmla="*/ 347 w 441"/>
                <a:gd name="T33" fmla="*/ 333 h 373"/>
                <a:gd name="T34" fmla="*/ 405 w 441"/>
                <a:gd name="T35" fmla="*/ 352 h 373"/>
                <a:gd name="T36" fmla="*/ 402 w 441"/>
                <a:gd name="T37" fmla="*/ 373 h 373"/>
                <a:gd name="T38" fmla="*/ 441 w 441"/>
                <a:gd name="T39" fmla="*/ 347 h 373"/>
                <a:gd name="T40" fmla="*/ 406 w 441"/>
                <a:gd name="T41" fmla="*/ 343 h 373"/>
                <a:gd name="T42" fmla="*/ 380 w 441"/>
                <a:gd name="T43" fmla="*/ 314 h 373"/>
                <a:gd name="T44" fmla="*/ 413 w 441"/>
                <a:gd name="T45" fmla="*/ 279 h 373"/>
                <a:gd name="T46" fmla="*/ 413 w 441"/>
                <a:gd name="T47" fmla="*/ 259 h 373"/>
                <a:gd name="T48" fmla="*/ 376 w 441"/>
                <a:gd name="T49" fmla="*/ 289 h 373"/>
                <a:gd name="T50" fmla="*/ 359 w 441"/>
                <a:gd name="T51" fmla="*/ 279 h 373"/>
                <a:gd name="T52" fmla="*/ 374 w 441"/>
                <a:gd name="T53" fmla="*/ 263 h 373"/>
                <a:gd name="T54" fmla="*/ 333 w 441"/>
                <a:gd name="T55" fmla="*/ 275 h 373"/>
                <a:gd name="T56" fmla="*/ 308 w 441"/>
                <a:gd name="T57" fmla="*/ 265 h 373"/>
                <a:gd name="T58" fmla="*/ 315 w 441"/>
                <a:gd name="T59" fmla="*/ 247 h 373"/>
                <a:gd name="T60" fmla="*/ 383 w 441"/>
                <a:gd name="T61" fmla="*/ 259 h 373"/>
                <a:gd name="T62" fmla="*/ 356 w 441"/>
                <a:gd name="T63" fmla="*/ 215 h 373"/>
                <a:gd name="T64" fmla="*/ 360 w 441"/>
                <a:gd name="T65" fmla="*/ 183 h 373"/>
                <a:gd name="T66" fmla="*/ 204 w 441"/>
                <a:gd name="T67" fmla="*/ 189 h 373"/>
                <a:gd name="T68" fmla="*/ 223 w 441"/>
                <a:gd name="T69" fmla="*/ 120 h 373"/>
                <a:gd name="T70" fmla="*/ 250 w 441"/>
                <a:gd name="T71" fmla="*/ 85 h 373"/>
                <a:gd name="T72" fmla="*/ 242 w 441"/>
                <a:gd name="T73" fmla="*/ 75 h 373"/>
                <a:gd name="T74" fmla="*/ 231 w 441"/>
                <a:gd name="T75" fmla="*/ 0 h 373"/>
                <a:gd name="T76" fmla="*/ 0 w 441"/>
                <a:gd name="T77" fmla="*/ 3 h 373"/>
                <a:gd name="T78" fmla="*/ 0 w 441"/>
                <a:gd name="T79" fmla="*/ 3 h 373"/>
                <a:gd name="T80" fmla="*/ 0 w 441"/>
                <a:gd name="T81" fmla="*/ 3 h 3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41"/>
                <a:gd name="T124" fmla="*/ 0 h 373"/>
                <a:gd name="T125" fmla="*/ 441 w 441"/>
                <a:gd name="T126" fmla="*/ 373 h 3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41" h="373">
                  <a:moveTo>
                    <a:pt x="0" y="3"/>
                  </a:moveTo>
                  <a:lnTo>
                    <a:pt x="4" y="103"/>
                  </a:lnTo>
                  <a:lnTo>
                    <a:pt x="45" y="177"/>
                  </a:lnTo>
                  <a:lnTo>
                    <a:pt x="30" y="235"/>
                  </a:lnTo>
                  <a:lnTo>
                    <a:pt x="33" y="283"/>
                  </a:lnTo>
                  <a:lnTo>
                    <a:pt x="15" y="308"/>
                  </a:lnTo>
                  <a:lnTo>
                    <a:pt x="22" y="316"/>
                  </a:lnTo>
                  <a:lnTo>
                    <a:pt x="81" y="309"/>
                  </a:lnTo>
                  <a:lnTo>
                    <a:pt x="153" y="328"/>
                  </a:lnTo>
                  <a:lnTo>
                    <a:pt x="178" y="309"/>
                  </a:lnTo>
                  <a:lnTo>
                    <a:pt x="249" y="338"/>
                  </a:lnTo>
                  <a:lnTo>
                    <a:pt x="254" y="355"/>
                  </a:lnTo>
                  <a:lnTo>
                    <a:pt x="281" y="367"/>
                  </a:lnTo>
                  <a:lnTo>
                    <a:pt x="296" y="352"/>
                  </a:lnTo>
                  <a:lnTo>
                    <a:pt x="329" y="365"/>
                  </a:lnTo>
                  <a:lnTo>
                    <a:pt x="351" y="355"/>
                  </a:lnTo>
                  <a:lnTo>
                    <a:pt x="347" y="333"/>
                  </a:lnTo>
                  <a:lnTo>
                    <a:pt x="405" y="352"/>
                  </a:lnTo>
                  <a:lnTo>
                    <a:pt x="402" y="373"/>
                  </a:lnTo>
                  <a:lnTo>
                    <a:pt x="441" y="347"/>
                  </a:lnTo>
                  <a:lnTo>
                    <a:pt x="406" y="343"/>
                  </a:lnTo>
                  <a:lnTo>
                    <a:pt x="380" y="314"/>
                  </a:lnTo>
                  <a:lnTo>
                    <a:pt x="413" y="279"/>
                  </a:lnTo>
                  <a:lnTo>
                    <a:pt x="413" y="259"/>
                  </a:lnTo>
                  <a:lnTo>
                    <a:pt x="376" y="289"/>
                  </a:lnTo>
                  <a:lnTo>
                    <a:pt x="359" y="279"/>
                  </a:lnTo>
                  <a:lnTo>
                    <a:pt x="374" y="263"/>
                  </a:lnTo>
                  <a:lnTo>
                    <a:pt x="333" y="275"/>
                  </a:lnTo>
                  <a:lnTo>
                    <a:pt x="308" y="265"/>
                  </a:lnTo>
                  <a:lnTo>
                    <a:pt x="315" y="247"/>
                  </a:lnTo>
                  <a:lnTo>
                    <a:pt x="383" y="259"/>
                  </a:lnTo>
                  <a:lnTo>
                    <a:pt x="356" y="215"/>
                  </a:lnTo>
                  <a:lnTo>
                    <a:pt x="360" y="183"/>
                  </a:lnTo>
                  <a:lnTo>
                    <a:pt x="204" y="189"/>
                  </a:lnTo>
                  <a:lnTo>
                    <a:pt x="223" y="120"/>
                  </a:lnTo>
                  <a:lnTo>
                    <a:pt x="250" y="85"/>
                  </a:lnTo>
                  <a:lnTo>
                    <a:pt x="242" y="75"/>
                  </a:lnTo>
                  <a:lnTo>
                    <a:pt x="23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9" name="Freeform 86"/>
            <p:cNvSpPr>
              <a:spLocks/>
            </p:cNvSpPr>
            <p:nvPr/>
          </p:nvSpPr>
          <p:spPr bwMode="auto">
            <a:xfrm>
              <a:off x="3204" y="1691"/>
              <a:ext cx="439" cy="219"/>
            </a:xfrm>
            <a:custGeom>
              <a:avLst/>
              <a:gdLst>
                <a:gd name="T0" fmla="*/ 158 w 439"/>
                <a:gd name="T1" fmla="*/ 144 h 219"/>
                <a:gd name="T2" fmla="*/ 164 w 439"/>
                <a:gd name="T3" fmla="*/ 157 h 219"/>
                <a:gd name="T4" fmla="*/ 178 w 439"/>
                <a:gd name="T5" fmla="*/ 161 h 219"/>
                <a:gd name="T6" fmla="*/ 200 w 439"/>
                <a:gd name="T7" fmla="*/ 219 h 219"/>
                <a:gd name="T8" fmla="*/ 239 w 439"/>
                <a:gd name="T9" fmla="*/ 140 h 219"/>
                <a:gd name="T10" fmla="*/ 259 w 439"/>
                <a:gd name="T11" fmla="*/ 142 h 219"/>
                <a:gd name="T12" fmla="*/ 284 w 439"/>
                <a:gd name="T13" fmla="*/ 130 h 219"/>
                <a:gd name="T14" fmla="*/ 326 w 439"/>
                <a:gd name="T15" fmla="*/ 130 h 219"/>
                <a:gd name="T16" fmla="*/ 341 w 439"/>
                <a:gd name="T17" fmla="*/ 111 h 219"/>
                <a:gd name="T18" fmla="*/ 423 w 439"/>
                <a:gd name="T19" fmla="*/ 114 h 219"/>
                <a:gd name="T20" fmla="*/ 439 w 439"/>
                <a:gd name="T21" fmla="*/ 102 h 219"/>
                <a:gd name="T22" fmla="*/ 412 w 439"/>
                <a:gd name="T23" fmla="*/ 71 h 219"/>
                <a:gd name="T24" fmla="*/ 362 w 439"/>
                <a:gd name="T25" fmla="*/ 72 h 219"/>
                <a:gd name="T26" fmla="*/ 322 w 439"/>
                <a:gd name="T27" fmla="*/ 67 h 219"/>
                <a:gd name="T28" fmla="*/ 271 w 439"/>
                <a:gd name="T29" fmla="*/ 67 h 219"/>
                <a:gd name="T30" fmla="*/ 254 w 439"/>
                <a:gd name="T31" fmla="*/ 93 h 219"/>
                <a:gd name="T32" fmla="*/ 228 w 439"/>
                <a:gd name="T33" fmla="*/ 78 h 219"/>
                <a:gd name="T34" fmla="*/ 201 w 439"/>
                <a:gd name="T35" fmla="*/ 81 h 219"/>
                <a:gd name="T36" fmla="*/ 192 w 439"/>
                <a:gd name="T37" fmla="*/ 54 h 219"/>
                <a:gd name="T38" fmla="*/ 134 w 439"/>
                <a:gd name="T39" fmla="*/ 50 h 219"/>
                <a:gd name="T40" fmla="*/ 127 w 439"/>
                <a:gd name="T41" fmla="*/ 40 h 219"/>
                <a:gd name="T42" fmla="*/ 153 w 439"/>
                <a:gd name="T43" fmla="*/ 12 h 219"/>
                <a:gd name="T44" fmla="*/ 174 w 439"/>
                <a:gd name="T45" fmla="*/ 11 h 219"/>
                <a:gd name="T46" fmla="*/ 153 w 439"/>
                <a:gd name="T47" fmla="*/ 0 h 219"/>
                <a:gd name="T48" fmla="*/ 121 w 439"/>
                <a:gd name="T49" fmla="*/ 8 h 219"/>
                <a:gd name="T50" fmla="*/ 67 w 439"/>
                <a:gd name="T51" fmla="*/ 62 h 219"/>
                <a:gd name="T52" fmla="*/ 40 w 439"/>
                <a:gd name="T53" fmla="*/ 67 h 219"/>
                <a:gd name="T54" fmla="*/ 0 w 439"/>
                <a:gd name="T55" fmla="*/ 94 h 219"/>
                <a:gd name="T56" fmla="*/ 158 w 439"/>
                <a:gd name="T57" fmla="*/ 144 h 219"/>
                <a:gd name="T58" fmla="*/ 158 w 439"/>
                <a:gd name="T59" fmla="*/ 144 h 2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39"/>
                <a:gd name="T91" fmla="*/ 0 h 219"/>
                <a:gd name="T92" fmla="*/ 439 w 439"/>
                <a:gd name="T93" fmla="*/ 219 h 2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39" h="219">
                  <a:moveTo>
                    <a:pt x="158" y="144"/>
                  </a:moveTo>
                  <a:lnTo>
                    <a:pt x="164" y="157"/>
                  </a:lnTo>
                  <a:lnTo>
                    <a:pt x="178" y="161"/>
                  </a:lnTo>
                  <a:lnTo>
                    <a:pt x="200" y="219"/>
                  </a:lnTo>
                  <a:lnTo>
                    <a:pt x="239" y="140"/>
                  </a:lnTo>
                  <a:lnTo>
                    <a:pt x="259" y="142"/>
                  </a:lnTo>
                  <a:lnTo>
                    <a:pt x="284" y="130"/>
                  </a:lnTo>
                  <a:lnTo>
                    <a:pt x="326" y="130"/>
                  </a:lnTo>
                  <a:lnTo>
                    <a:pt x="341" y="111"/>
                  </a:lnTo>
                  <a:lnTo>
                    <a:pt x="423" y="114"/>
                  </a:lnTo>
                  <a:lnTo>
                    <a:pt x="439" y="102"/>
                  </a:lnTo>
                  <a:lnTo>
                    <a:pt x="412" y="71"/>
                  </a:lnTo>
                  <a:lnTo>
                    <a:pt x="362" y="72"/>
                  </a:lnTo>
                  <a:lnTo>
                    <a:pt x="322" y="67"/>
                  </a:lnTo>
                  <a:lnTo>
                    <a:pt x="271" y="67"/>
                  </a:lnTo>
                  <a:lnTo>
                    <a:pt x="254" y="93"/>
                  </a:lnTo>
                  <a:lnTo>
                    <a:pt x="228" y="78"/>
                  </a:lnTo>
                  <a:lnTo>
                    <a:pt x="201" y="81"/>
                  </a:lnTo>
                  <a:lnTo>
                    <a:pt x="192" y="54"/>
                  </a:lnTo>
                  <a:lnTo>
                    <a:pt x="134" y="50"/>
                  </a:lnTo>
                  <a:lnTo>
                    <a:pt x="127" y="40"/>
                  </a:lnTo>
                  <a:lnTo>
                    <a:pt x="153" y="12"/>
                  </a:lnTo>
                  <a:lnTo>
                    <a:pt x="174" y="11"/>
                  </a:lnTo>
                  <a:lnTo>
                    <a:pt x="153" y="0"/>
                  </a:lnTo>
                  <a:lnTo>
                    <a:pt x="121" y="8"/>
                  </a:lnTo>
                  <a:lnTo>
                    <a:pt x="67" y="62"/>
                  </a:lnTo>
                  <a:lnTo>
                    <a:pt x="40" y="67"/>
                  </a:lnTo>
                  <a:lnTo>
                    <a:pt x="0" y="94"/>
                  </a:lnTo>
                  <a:lnTo>
                    <a:pt x="158" y="14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0" name="Freeform 87"/>
            <p:cNvSpPr>
              <a:spLocks/>
            </p:cNvSpPr>
            <p:nvPr/>
          </p:nvSpPr>
          <p:spPr bwMode="auto">
            <a:xfrm>
              <a:off x="3487" y="1827"/>
              <a:ext cx="298" cy="395"/>
            </a:xfrm>
            <a:custGeom>
              <a:avLst/>
              <a:gdLst>
                <a:gd name="T0" fmla="*/ 34 w 298"/>
                <a:gd name="T1" fmla="*/ 327 h 395"/>
                <a:gd name="T2" fmla="*/ 30 w 298"/>
                <a:gd name="T3" fmla="*/ 262 h 395"/>
                <a:gd name="T4" fmla="*/ 4 w 298"/>
                <a:gd name="T5" fmla="*/ 213 h 395"/>
                <a:gd name="T6" fmla="*/ 15 w 298"/>
                <a:gd name="T7" fmla="*/ 112 h 395"/>
                <a:gd name="T8" fmla="*/ 58 w 298"/>
                <a:gd name="T9" fmla="*/ 60 h 395"/>
                <a:gd name="T10" fmla="*/ 55 w 298"/>
                <a:gd name="T11" fmla="*/ 99 h 395"/>
                <a:gd name="T12" fmla="*/ 69 w 298"/>
                <a:gd name="T13" fmla="*/ 91 h 395"/>
                <a:gd name="T14" fmla="*/ 69 w 298"/>
                <a:gd name="T15" fmla="*/ 59 h 395"/>
                <a:gd name="T16" fmla="*/ 85 w 298"/>
                <a:gd name="T17" fmla="*/ 40 h 395"/>
                <a:gd name="T18" fmla="*/ 90 w 298"/>
                <a:gd name="T19" fmla="*/ 5 h 395"/>
                <a:gd name="T20" fmla="*/ 105 w 298"/>
                <a:gd name="T21" fmla="*/ 0 h 395"/>
                <a:gd name="T22" fmla="*/ 195 w 298"/>
                <a:gd name="T23" fmla="*/ 31 h 395"/>
                <a:gd name="T24" fmla="*/ 203 w 298"/>
                <a:gd name="T25" fmla="*/ 56 h 395"/>
                <a:gd name="T26" fmla="*/ 215 w 298"/>
                <a:gd name="T27" fmla="*/ 80 h 395"/>
                <a:gd name="T28" fmla="*/ 218 w 298"/>
                <a:gd name="T29" fmla="*/ 123 h 395"/>
                <a:gd name="T30" fmla="*/ 187 w 298"/>
                <a:gd name="T31" fmla="*/ 161 h 395"/>
                <a:gd name="T32" fmla="*/ 185 w 298"/>
                <a:gd name="T33" fmla="*/ 189 h 395"/>
                <a:gd name="T34" fmla="*/ 203 w 298"/>
                <a:gd name="T35" fmla="*/ 198 h 395"/>
                <a:gd name="T36" fmla="*/ 227 w 298"/>
                <a:gd name="T37" fmla="*/ 159 h 395"/>
                <a:gd name="T38" fmla="*/ 251 w 298"/>
                <a:gd name="T39" fmla="*/ 146 h 395"/>
                <a:gd name="T40" fmla="*/ 267 w 298"/>
                <a:gd name="T41" fmla="*/ 154 h 395"/>
                <a:gd name="T42" fmla="*/ 298 w 298"/>
                <a:gd name="T43" fmla="*/ 241 h 395"/>
                <a:gd name="T44" fmla="*/ 277 w 298"/>
                <a:gd name="T45" fmla="*/ 279 h 395"/>
                <a:gd name="T46" fmla="*/ 271 w 298"/>
                <a:gd name="T47" fmla="*/ 306 h 395"/>
                <a:gd name="T48" fmla="*/ 259 w 298"/>
                <a:gd name="T49" fmla="*/ 314 h 395"/>
                <a:gd name="T50" fmla="*/ 259 w 298"/>
                <a:gd name="T51" fmla="*/ 338 h 395"/>
                <a:gd name="T52" fmla="*/ 243 w 298"/>
                <a:gd name="T53" fmla="*/ 370 h 395"/>
                <a:gd name="T54" fmla="*/ 145 w 298"/>
                <a:gd name="T55" fmla="*/ 384 h 395"/>
                <a:gd name="T56" fmla="*/ 143 w 298"/>
                <a:gd name="T57" fmla="*/ 378 h 395"/>
                <a:gd name="T58" fmla="*/ 0 w 298"/>
                <a:gd name="T59" fmla="*/ 395 h 395"/>
                <a:gd name="T60" fmla="*/ 34 w 298"/>
                <a:gd name="T61" fmla="*/ 327 h 395"/>
                <a:gd name="T62" fmla="*/ 34 w 298"/>
                <a:gd name="T63" fmla="*/ 327 h 39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8"/>
                <a:gd name="T97" fmla="*/ 0 h 395"/>
                <a:gd name="T98" fmla="*/ 298 w 298"/>
                <a:gd name="T99" fmla="*/ 395 h 39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8" h="395">
                  <a:moveTo>
                    <a:pt x="34" y="327"/>
                  </a:moveTo>
                  <a:lnTo>
                    <a:pt x="30" y="262"/>
                  </a:lnTo>
                  <a:lnTo>
                    <a:pt x="4" y="213"/>
                  </a:lnTo>
                  <a:lnTo>
                    <a:pt x="15" y="112"/>
                  </a:lnTo>
                  <a:lnTo>
                    <a:pt x="58" y="60"/>
                  </a:lnTo>
                  <a:lnTo>
                    <a:pt x="55" y="99"/>
                  </a:lnTo>
                  <a:lnTo>
                    <a:pt x="69" y="91"/>
                  </a:lnTo>
                  <a:lnTo>
                    <a:pt x="69" y="59"/>
                  </a:lnTo>
                  <a:lnTo>
                    <a:pt x="85" y="40"/>
                  </a:lnTo>
                  <a:lnTo>
                    <a:pt x="90" y="5"/>
                  </a:lnTo>
                  <a:lnTo>
                    <a:pt x="105" y="0"/>
                  </a:lnTo>
                  <a:lnTo>
                    <a:pt x="195" y="31"/>
                  </a:lnTo>
                  <a:lnTo>
                    <a:pt x="203" y="56"/>
                  </a:lnTo>
                  <a:lnTo>
                    <a:pt x="215" y="80"/>
                  </a:lnTo>
                  <a:lnTo>
                    <a:pt x="218" y="123"/>
                  </a:lnTo>
                  <a:lnTo>
                    <a:pt x="187" y="161"/>
                  </a:lnTo>
                  <a:lnTo>
                    <a:pt x="185" y="189"/>
                  </a:lnTo>
                  <a:lnTo>
                    <a:pt x="203" y="198"/>
                  </a:lnTo>
                  <a:lnTo>
                    <a:pt x="227" y="159"/>
                  </a:lnTo>
                  <a:lnTo>
                    <a:pt x="251" y="146"/>
                  </a:lnTo>
                  <a:lnTo>
                    <a:pt x="267" y="154"/>
                  </a:lnTo>
                  <a:lnTo>
                    <a:pt x="298" y="241"/>
                  </a:lnTo>
                  <a:lnTo>
                    <a:pt x="277" y="279"/>
                  </a:lnTo>
                  <a:lnTo>
                    <a:pt x="271" y="306"/>
                  </a:lnTo>
                  <a:lnTo>
                    <a:pt x="259" y="314"/>
                  </a:lnTo>
                  <a:lnTo>
                    <a:pt x="259" y="338"/>
                  </a:lnTo>
                  <a:lnTo>
                    <a:pt x="243" y="370"/>
                  </a:lnTo>
                  <a:lnTo>
                    <a:pt x="145" y="384"/>
                  </a:lnTo>
                  <a:lnTo>
                    <a:pt x="143" y="378"/>
                  </a:lnTo>
                  <a:lnTo>
                    <a:pt x="0" y="395"/>
                  </a:lnTo>
                  <a:lnTo>
                    <a:pt x="34" y="32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1" name="Freeform 88"/>
            <p:cNvSpPr>
              <a:spLocks/>
            </p:cNvSpPr>
            <p:nvPr/>
          </p:nvSpPr>
          <p:spPr bwMode="auto">
            <a:xfrm>
              <a:off x="3038" y="1751"/>
              <a:ext cx="409" cy="418"/>
            </a:xfrm>
            <a:custGeom>
              <a:avLst/>
              <a:gdLst>
                <a:gd name="T0" fmla="*/ 11 w 409"/>
                <a:gd name="T1" fmla="*/ 160 h 418"/>
                <a:gd name="T2" fmla="*/ 10 w 409"/>
                <a:gd name="T3" fmla="*/ 210 h 418"/>
                <a:gd name="T4" fmla="*/ 60 w 409"/>
                <a:gd name="T5" fmla="*/ 241 h 418"/>
                <a:gd name="T6" fmla="*/ 78 w 409"/>
                <a:gd name="T7" fmla="*/ 262 h 418"/>
                <a:gd name="T8" fmla="*/ 119 w 409"/>
                <a:gd name="T9" fmla="*/ 292 h 418"/>
                <a:gd name="T10" fmla="*/ 124 w 409"/>
                <a:gd name="T11" fmla="*/ 327 h 418"/>
                <a:gd name="T12" fmla="*/ 132 w 409"/>
                <a:gd name="T13" fmla="*/ 374 h 418"/>
                <a:gd name="T14" fmla="*/ 170 w 409"/>
                <a:gd name="T15" fmla="*/ 418 h 418"/>
                <a:gd name="T16" fmla="*/ 373 w 409"/>
                <a:gd name="T17" fmla="*/ 406 h 418"/>
                <a:gd name="T18" fmla="*/ 362 w 409"/>
                <a:gd name="T19" fmla="*/ 342 h 418"/>
                <a:gd name="T20" fmla="*/ 379 w 409"/>
                <a:gd name="T21" fmla="*/ 244 h 418"/>
                <a:gd name="T22" fmla="*/ 379 w 409"/>
                <a:gd name="T23" fmla="*/ 217 h 418"/>
                <a:gd name="T24" fmla="*/ 409 w 409"/>
                <a:gd name="T25" fmla="*/ 140 h 418"/>
                <a:gd name="T26" fmla="*/ 401 w 409"/>
                <a:gd name="T27" fmla="*/ 137 h 418"/>
                <a:gd name="T28" fmla="*/ 382 w 409"/>
                <a:gd name="T29" fmla="*/ 182 h 418"/>
                <a:gd name="T30" fmla="*/ 366 w 409"/>
                <a:gd name="T31" fmla="*/ 184 h 418"/>
                <a:gd name="T32" fmla="*/ 359 w 409"/>
                <a:gd name="T33" fmla="*/ 203 h 418"/>
                <a:gd name="T34" fmla="*/ 342 w 409"/>
                <a:gd name="T35" fmla="*/ 215 h 418"/>
                <a:gd name="T36" fmla="*/ 354 w 409"/>
                <a:gd name="T37" fmla="*/ 175 h 418"/>
                <a:gd name="T38" fmla="*/ 366 w 409"/>
                <a:gd name="T39" fmla="*/ 159 h 418"/>
                <a:gd name="T40" fmla="*/ 344 w 409"/>
                <a:gd name="T41" fmla="*/ 101 h 418"/>
                <a:gd name="T42" fmla="*/ 330 w 409"/>
                <a:gd name="T43" fmla="*/ 97 h 418"/>
                <a:gd name="T44" fmla="*/ 324 w 409"/>
                <a:gd name="T45" fmla="*/ 84 h 418"/>
                <a:gd name="T46" fmla="*/ 166 w 409"/>
                <a:gd name="T47" fmla="*/ 34 h 418"/>
                <a:gd name="T48" fmla="*/ 145 w 409"/>
                <a:gd name="T49" fmla="*/ 25 h 418"/>
                <a:gd name="T50" fmla="*/ 135 w 409"/>
                <a:gd name="T51" fmla="*/ 34 h 418"/>
                <a:gd name="T52" fmla="*/ 131 w 409"/>
                <a:gd name="T53" fmla="*/ 31 h 418"/>
                <a:gd name="T54" fmla="*/ 136 w 409"/>
                <a:gd name="T55" fmla="*/ 14 h 418"/>
                <a:gd name="T56" fmla="*/ 140 w 409"/>
                <a:gd name="T57" fmla="*/ 3 h 418"/>
                <a:gd name="T58" fmla="*/ 135 w 409"/>
                <a:gd name="T59" fmla="*/ 0 h 418"/>
                <a:gd name="T60" fmla="*/ 70 w 409"/>
                <a:gd name="T61" fmla="*/ 27 h 418"/>
                <a:gd name="T62" fmla="*/ 64 w 409"/>
                <a:gd name="T63" fmla="*/ 29 h 418"/>
                <a:gd name="T64" fmla="*/ 50 w 409"/>
                <a:gd name="T65" fmla="*/ 22 h 418"/>
                <a:gd name="T66" fmla="*/ 38 w 409"/>
                <a:gd name="T67" fmla="*/ 30 h 418"/>
                <a:gd name="T68" fmla="*/ 41 w 409"/>
                <a:gd name="T69" fmla="*/ 78 h 418"/>
                <a:gd name="T70" fmla="*/ 0 w 409"/>
                <a:gd name="T71" fmla="*/ 127 h 418"/>
                <a:gd name="T72" fmla="*/ 11 w 409"/>
                <a:gd name="T73" fmla="*/ 160 h 418"/>
                <a:gd name="T74" fmla="*/ 11 w 409"/>
                <a:gd name="T75" fmla="*/ 160 h 41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09"/>
                <a:gd name="T115" fmla="*/ 0 h 418"/>
                <a:gd name="T116" fmla="*/ 409 w 409"/>
                <a:gd name="T117" fmla="*/ 418 h 41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09" h="418">
                  <a:moveTo>
                    <a:pt x="11" y="160"/>
                  </a:moveTo>
                  <a:lnTo>
                    <a:pt x="10" y="210"/>
                  </a:lnTo>
                  <a:lnTo>
                    <a:pt x="60" y="241"/>
                  </a:lnTo>
                  <a:lnTo>
                    <a:pt x="78" y="262"/>
                  </a:lnTo>
                  <a:lnTo>
                    <a:pt x="119" y="292"/>
                  </a:lnTo>
                  <a:lnTo>
                    <a:pt x="124" y="327"/>
                  </a:lnTo>
                  <a:lnTo>
                    <a:pt x="132" y="374"/>
                  </a:lnTo>
                  <a:lnTo>
                    <a:pt x="170" y="418"/>
                  </a:lnTo>
                  <a:lnTo>
                    <a:pt x="373" y="406"/>
                  </a:lnTo>
                  <a:lnTo>
                    <a:pt x="362" y="342"/>
                  </a:lnTo>
                  <a:lnTo>
                    <a:pt x="379" y="244"/>
                  </a:lnTo>
                  <a:lnTo>
                    <a:pt x="379" y="217"/>
                  </a:lnTo>
                  <a:lnTo>
                    <a:pt x="409" y="140"/>
                  </a:lnTo>
                  <a:lnTo>
                    <a:pt x="401" y="137"/>
                  </a:lnTo>
                  <a:lnTo>
                    <a:pt x="382" y="182"/>
                  </a:lnTo>
                  <a:lnTo>
                    <a:pt x="366" y="184"/>
                  </a:lnTo>
                  <a:lnTo>
                    <a:pt x="359" y="203"/>
                  </a:lnTo>
                  <a:lnTo>
                    <a:pt x="342" y="215"/>
                  </a:lnTo>
                  <a:lnTo>
                    <a:pt x="354" y="175"/>
                  </a:lnTo>
                  <a:lnTo>
                    <a:pt x="366" y="159"/>
                  </a:lnTo>
                  <a:lnTo>
                    <a:pt x="344" y="101"/>
                  </a:lnTo>
                  <a:lnTo>
                    <a:pt x="330" y="97"/>
                  </a:lnTo>
                  <a:lnTo>
                    <a:pt x="324" y="84"/>
                  </a:lnTo>
                  <a:lnTo>
                    <a:pt x="166" y="34"/>
                  </a:lnTo>
                  <a:lnTo>
                    <a:pt x="145" y="25"/>
                  </a:lnTo>
                  <a:lnTo>
                    <a:pt x="135" y="34"/>
                  </a:lnTo>
                  <a:lnTo>
                    <a:pt x="131" y="31"/>
                  </a:lnTo>
                  <a:lnTo>
                    <a:pt x="136" y="14"/>
                  </a:lnTo>
                  <a:lnTo>
                    <a:pt x="140" y="3"/>
                  </a:lnTo>
                  <a:lnTo>
                    <a:pt x="135" y="0"/>
                  </a:lnTo>
                  <a:lnTo>
                    <a:pt x="70" y="27"/>
                  </a:lnTo>
                  <a:lnTo>
                    <a:pt x="64" y="29"/>
                  </a:lnTo>
                  <a:lnTo>
                    <a:pt x="50" y="22"/>
                  </a:lnTo>
                  <a:lnTo>
                    <a:pt x="38" y="30"/>
                  </a:lnTo>
                  <a:lnTo>
                    <a:pt x="41" y="78"/>
                  </a:lnTo>
                  <a:lnTo>
                    <a:pt x="0" y="127"/>
                  </a:lnTo>
                  <a:lnTo>
                    <a:pt x="11" y="16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2" name="Freeform 89"/>
            <p:cNvSpPr>
              <a:spLocks/>
            </p:cNvSpPr>
            <p:nvPr/>
          </p:nvSpPr>
          <p:spPr bwMode="auto">
            <a:xfrm>
              <a:off x="3157" y="2157"/>
              <a:ext cx="303" cy="532"/>
            </a:xfrm>
            <a:custGeom>
              <a:avLst/>
              <a:gdLst>
                <a:gd name="T0" fmla="*/ 5 w 303"/>
                <a:gd name="T1" fmla="*/ 218 h 532"/>
                <a:gd name="T2" fmla="*/ 36 w 303"/>
                <a:gd name="T3" fmla="*/ 151 h 532"/>
                <a:gd name="T4" fmla="*/ 26 w 303"/>
                <a:gd name="T5" fmla="*/ 125 h 532"/>
                <a:gd name="T6" fmla="*/ 79 w 303"/>
                <a:gd name="T7" fmla="*/ 85 h 532"/>
                <a:gd name="T8" fmla="*/ 88 w 303"/>
                <a:gd name="T9" fmla="*/ 55 h 532"/>
                <a:gd name="T10" fmla="*/ 51 w 303"/>
                <a:gd name="T11" fmla="*/ 12 h 532"/>
                <a:gd name="T12" fmla="*/ 254 w 303"/>
                <a:gd name="T13" fmla="*/ 0 h 532"/>
                <a:gd name="T14" fmla="*/ 259 w 303"/>
                <a:gd name="T15" fmla="*/ 31 h 532"/>
                <a:gd name="T16" fmla="*/ 279 w 303"/>
                <a:gd name="T17" fmla="*/ 71 h 532"/>
                <a:gd name="T18" fmla="*/ 297 w 303"/>
                <a:gd name="T19" fmla="*/ 274 h 532"/>
                <a:gd name="T20" fmla="*/ 292 w 303"/>
                <a:gd name="T21" fmla="*/ 316 h 532"/>
                <a:gd name="T22" fmla="*/ 303 w 303"/>
                <a:gd name="T23" fmla="*/ 340 h 532"/>
                <a:gd name="T24" fmla="*/ 291 w 303"/>
                <a:gd name="T25" fmla="*/ 386 h 532"/>
                <a:gd name="T26" fmla="*/ 275 w 303"/>
                <a:gd name="T27" fmla="*/ 406 h 532"/>
                <a:gd name="T28" fmla="*/ 267 w 303"/>
                <a:gd name="T29" fmla="*/ 439 h 532"/>
                <a:gd name="T30" fmla="*/ 276 w 303"/>
                <a:gd name="T31" fmla="*/ 450 h 532"/>
                <a:gd name="T32" fmla="*/ 268 w 303"/>
                <a:gd name="T33" fmla="*/ 469 h 532"/>
                <a:gd name="T34" fmla="*/ 272 w 303"/>
                <a:gd name="T35" fmla="*/ 476 h 532"/>
                <a:gd name="T36" fmla="*/ 248 w 303"/>
                <a:gd name="T37" fmla="*/ 485 h 532"/>
                <a:gd name="T38" fmla="*/ 243 w 303"/>
                <a:gd name="T39" fmla="*/ 519 h 532"/>
                <a:gd name="T40" fmla="*/ 208 w 303"/>
                <a:gd name="T41" fmla="*/ 508 h 532"/>
                <a:gd name="T42" fmla="*/ 190 w 303"/>
                <a:gd name="T43" fmla="*/ 532 h 532"/>
                <a:gd name="T44" fmla="*/ 180 w 303"/>
                <a:gd name="T45" fmla="*/ 529 h 532"/>
                <a:gd name="T46" fmla="*/ 168 w 303"/>
                <a:gd name="T47" fmla="*/ 508 h 532"/>
                <a:gd name="T48" fmla="*/ 149 w 303"/>
                <a:gd name="T49" fmla="*/ 456 h 532"/>
                <a:gd name="T50" fmla="*/ 103 w 303"/>
                <a:gd name="T51" fmla="*/ 429 h 532"/>
                <a:gd name="T52" fmla="*/ 94 w 303"/>
                <a:gd name="T53" fmla="*/ 402 h 532"/>
                <a:gd name="T54" fmla="*/ 108 w 303"/>
                <a:gd name="T55" fmla="*/ 360 h 532"/>
                <a:gd name="T56" fmla="*/ 96 w 303"/>
                <a:gd name="T57" fmla="*/ 352 h 532"/>
                <a:gd name="T58" fmla="*/ 67 w 303"/>
                <a:gd name="T59" fmla="*/ 352 h 532"/>
                <a:gd name="T60" fmla="*/ 60 w 303"/>
                <a:gd name="T61" fmla="*/ 327 h 532"/>
                <a:gd name="T62" fmla="*/ 12 w 303"/>
                <a:gd name="T63" fmla="*/ 275 h 532"/>
                <a:gd name="T64" fmla="*/ 0 w 303"/>
                <a:gd name="T65" fmla="*/ 234 h 532"/>
                <a:gd name="T66" fmla="*/ 5 w 303"/>
                <a:gd name="T67" fmla="*/ 218 h 532"/>
                <a:gd name="T68" fmla="*/ 5 w 303"/>
                <a:gd name="T69" fmla="*/ 218 h 5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03"/>
                <a:gd name="T106" fmla="*/ 0 h 532"/>
                <a:gd name="T107" fmla="*/ 303 w 303"/>
                <a:gd name="T108" fmla="*/ 532 h 5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03" h="532">
                  <a:moveTo>
                    <a:pt x="5" y="218"/>
                  </a:moveTo>
                  <a:lnTo>
                    <a:pt x="36" y="151"/>
                  </a:lnTo>
                  <a:lnTo>
                    <a:pt x="26" y="125"/>
                  </a:lnTo>
                  <a:lnTo>
                    <a:pt x="79" y="85"/>
                  </a:lnTo>
                  <a:lnTo>
                    <a:pt x="88" y="55"/>
                  </a:lnTo>
                  <a:lnTo>
                    <a:pt x="51" y="12"/>
                  </a:lnTo>
                  <a:lnTo>
                    <a:pt x="254" y="0"/>
                  </a:lnTo>
                  <a:lnTo>
                    <a:pt x="259" y="31"/>
                  </a:lnTo>
                  <a:lnTo>
                    <a:pt x="279" y="71"/>
                  </a:lnTo>
                  <a:lnTo>
                    <a:pt x="297" y="274"/>
                  </a:lnTo>
                  <a:lnTo>
                    <a:pt x="292" y="316"/>
                  </a:lnTo>
                  <a:lnTo>
                    <a:pt x="303" y="340"/>
                  </a:lnTo>
                  <a:lnTo>
                    <a:pt x="291" y="386"/>
                  </a:lnTo>
                  <a:lnTo>
                    <a:pt x="275" y="406"/>
                  </a:lnTo>
                  <a:lnTo>
                    <a:pt x="267" y="439"/>
                  </a:lnTo>
                  <a:lnTo>
                    <a:pt x="276" y="450"/>
                  </a:lnTo>
                  <a:lnTo>
                    <a:pt x="268" y="469"/>
                  </a:lnTo>
                  <a:lnTo>
                    <a:pt x="272" y="476"/>
                  </a:lnTo>
                  <a:lnTo>
                    <a:pt x="248" y="485"/>
                  </a:lnTo>
                  <a:lnTo>
                    <a:pt x="243" y="519"/>
                  </a:lnTo>
                  <a:lnTo>
                    <a:pt x="208" y="508"/>
                  </a:lnTo>
                  <a:lnTo>
                    <a:pt x="190" y="532"/>
                  </a:lnTo>
                  <a:lnTo>
                    <a:pt x="180" y="529"/>
                  </a:lnTo>
                  <a:lnTo>
                    <a:pt x="168" y="508"/>
                  </a:lnTo>
                  <a:lnTo>
                    <a:pt x="149" y="456"/>
                  </a:lnTo>
                  <a:lnTo>
                    <a:pt x="103" y="429"/>
                  </a:lnTo>
                  <a:lnTo>
                    <a:pt x="94" y="402"/>
                  </a:lnTo>
                  <a:lnTo>
                    <a:pt x="108" y="360"/>
                  </a:lnTo>
                  <a:lnTo>
                    <a:pt x="96" y="352"/>
                  </a:lnTo>
                  <a:lnTo>
                    <a:pt x="67" y="352"/>
                  </a:lnTo>
                  <a:lnTo>
                    <a:pt x="60" y="327"/>
                  </a:lnTo>
                  <a:lnTo>
                    <a:pt x="12" y="275"/>
                  </a:lnTo>
                  <a:lnTo>
                    <a:pt x="0" y="234"/>
                  </a:lnTo>
                  <a:lnTo>
                    <a:pt x="5" y="218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3" name="Freeform 90"/>
            <p:cNvSpPr>
              <a:spLocks/>
            </p:cNvSpPr>
            <p:nvPr/>
          </p:nvSpPr>
          <p:spPr bwMode="auto">
            <a:xfrm>
              <a:off x="3424" y="2205"/>
              <a:ext cx="239" cy="401"/>
            </a:xfrm>
            <a:custGeom>
              <a:avLst/>
              <a:gdLst>
                <a:gd name="T0" fmla="*/ 8 w 239"/>
                <a:gd name="T1" fmla="*/ 401 h 401"/>
                <a:gd name="T2" fmla="*/ 15 w 239"/>
                <a:gd name="T3" fmla="*/ 389 h 401"/>
                <a:gd name="T4" fmla="*/ 60 w 239"/>
                <a:gd name="T5" fmla="*/ 386 h 401"/>
                <a:gd name="T6" fmla="*/ 98 w 239"/>
                <a:gd name="T7" fmla="*/ 374 h 401"/>
                <a:gd name="T8" fmla="*/ 136 w 239"/>
                <a:gd name="T9" fmla="*/ 351 h 401"/>
                <a:gd name="T10" fmla="*/ 167 w 239"/>
                <a:gd name="T11" fmla="*/ 350 h 401"/>
                <a:gd name="T12" fmla="*/ 201 w 239"/>
                <a:gd name="T13" fmla="*/ 292 h 401"/>
                <a:gd name="T14" fmla="*/ 212 w 239"/>
                <a:gd name="T15" fmla="*/ 296 h 401"/>
                <a:gd name="T16" fmla="*/ 239 w 239"/>
                <a:gd name="T17" fmla="*/ 276 h 401"/>
                <a:gd name="T18" fmla="*/ 232 w 239"/>
                <a:gd name="T19" fmla="*/ 261 h 401"/>
                <a:gd name="T20" fmla="*/ 235 w 239"/>
                <a:gd name="T21" fmla="*/ 253 h 401"/>
                <a:gd name="T22" fmla="*/ 208 w 239"/>
                <a:gd name="T23" fmla="*/ 6 h 401"/>
                <a:gd name="T24" fmla="*/ 206 w 239"/>
                <a:gd name="T25" fmla="*/ 0 h 401"/>
                <a:gd name="T26" fmla="*/ 63 w 239"/>
                <a:gd name="T27" fmla="*/ 17 h 401"/>
                <a:gd name="T28" fmla="*/ 36 w 239"/>
                <a:gd name="T29" fmla="*/ 30 h 401"/>
                <a:gd name="T30" fmla="*/ 12 w 239"/>
                <a:gd name="T31" fmla="*/ 23 h 401"/>
                <a:gd name="T32" fmla="*/ 30 w 239"/>
                <a:gd name="T33" fmla="*/ 226 h 401"/>
                <a:gd name="T34" fmla="*/ 25 w 239"/>
                <a:gd name="T35" fmla="*/ 268 h 401"/>
                <a:gd name="T36" fmla="*/ 36 w 239"/>
                <a:gd name="T37" fmla="*/ 292 h 401"/>
                <a:gd name="T38" fmla="*/ 24 w 239"/>
                <a:gd name="T39" fmla="*/ 338 h 401"/>
                <a:gd name="T40" fmla="*/ 8 w 239"/>
                <a:gd name="T41" fmla="*/ 358 h 401"/>
                <a:gd name="T42" fmla="*/ 0 w 239"/>
                <a:gd name="T43" fmla="*/ 391 h 401"/>
                <a:gd name="T44" fmla="*/ 8 w 239"/>
                <a:gd name="T45" fmla="*/ 401 h 401"/>
                <a:gd name="T46" fmla="*/ 8 w 239"/>
                <a:gd name="T47" fmla="*/ 401 h 4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9"/>
                <a:gd name="T73" fmla="*/ 0 h 401"/>
                <a:gd name="T74" fmla="*/ 239 w 239"/>
                <a:gd name="T75" fmla="*/ 401 h 40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9" h="401">
                  <a:moveTo>
                    <a:pt x="8" y="401"/>
                  </a:moveTo>
                  <a:lnTo>
                    <a:pt x="15" y="389"/>
                  </a:lnTo>
                  <a:lnTo>
                    <a:pt x="60" y="386"/>
                  </a:lnTo>
                  <a:lnTo>
                    <a:pt x="98" y="374"/>
                  </a:lnTo>
                  <a:lnTo>
                    <a:pt x="136" y="351"/>
                  </a:lnTo>
                  <a:lnTo>
                    <a:pt x="167" y="350"/>
                  </a:lnTo>
                  <a:lnTo>
                    <a:pt x="201" y="292"/>
                  </a:lnTo>
                  <a:lnTo>
                    <a:pt x="212" y="296"/>
                  </a:lnTo>
                  <a:lnTo>
                    <a:pt x="239" y="276"/>
                  </a:lnTo>
                  <a:lnTo>
                    <a:pt x="232" y="261"/>
                  </a:lnTo>
                  <a:lnTo>
                    <a:pt x="235" y="253"/>
                  </a:lnTo>
                  <a:lnTo>
                    <a:pt x="208" y="6"/>
                  </a:lnTo>
                  <a:lnTo>
                    <a:pt x="206" y="0"/>
                  </a:lnTo>
                  <a:lnTo>
                    <a:pt x="63" y="17"/>
                  </a:lnTo>
                  <a:lnTo>
                    <a:pt x="36" y="30"/>
                  </a:lnTo>
                  <a:lnTo>
                    <a:pt x="12" y="23"/>
                  </a:lnTo>
                  <a:lnTo>
                    <a:pt x="30" y="226"/>
                  </a:lnTo>
                  <a:lnTo>
                    <a:pt x="25" y="268"/>
                  </a:lnTo>
                  <a:lnTo>
                    <a:pt x="36" y="292"/>
                  </a:lnTo>
                  <a:lnTo>
                    <a:pt x="24" y="338"/>
                  </a:lnTo>
                  <a:lnTo>
                    <a:pt x="8" y="358"/>
                  </a:lnTo>
                  <a:lnTo>
                    <a:pt x="0" y="391"/>
                  </a:lnTo>
                  <a:lnTo>
                    <a:pt x="8" y="4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4" name="Freeform 91"/>
            <p:cNvSpPr>
              <a:spLocks/>
            </p:cNvSpPr>
            <p:nvPr/>
          </p:nvSpPr>
          <p:spPr bwMode="auto">
            <a:xfrm>
              <a:off x="3335" y="2457"/>
              <a:ext cx="559" cy="279"/>
            </a:xfrm>
            <a:custGeom>
              <a:avLst/>
              <a:gdLst>
                <a:gd name="T0" fmla="*/ 3 w 559"/>
                <a:gd name="T1" fmla="*/ 264 h 279"/>
                <a:gd name="T2" fmla="*/ 16 w 559"/>
                <a:gd name="T3" fmla="*/ 263 h 279"/>
                <a:gd name="T4" fmla="*/ 20 w 559"/>
                <a:gd name="T5" fmla="*/ 233 h 279"/>
                <a:gd name="T6" fmla="*/ 12 w 559"/>
                <a:gd name="T7" fmla="*/ 232 h 279"/>
                <a:gd name="T8" fmla="*/ 30 w 559"/>
                <a:gd name="T9" fmla="*/ 208 h 279"/>
                <a:gd name="T10" fmla="*/ 65 w 559"/>
                <a:gd name="T11" fmla="*/ 219 h 279"/>
                <a:gd name="T12" fmla="*/ 70 w 559"/>
                <a:gd name="T13" fmla="*/ 185 h 279"/>
                <a:gd name="T14" fmla="*/ 94 w 559"/>
                <a:gd name="T15" fmla="*/ 176 h 279"/>
                <a:gd name="T16" fmla="*/ 90 w 559"/>
                <a:gd name="T17" fmla="*/ 169 h 279"/>
                <a:gd name="T18" fmla="*/ 104 w 559"/>
                <a:gd name="T19" fmla="*/ 137 h 279"/>
                <a:gd name="T20" fmla="*/ 149 w 559"/>
                <a:gd name="T21" fmla="*/ 134 h 279"/>
                <a:gd name="T22" fmla="*/ 187 w 559"/>
                <a:gd name="T23" fmla="*/ 122 h 279"/>
                <a:gd name="T24" fmla="*/ 211 w 559"/>
                <a:gd name="T25" fmla="*/ 106 h 279"/>
                <a:gd name="T26" fmla="*/ 225 w 559"/>
                <a:gd name="T27" fmla="*/ 99 h 279"/>
                <a:gd name="T28" fmla="*/ 256 w 559"/>
                <a:gd name="T29" fmla="*/ 98 h 279"/>
                <a:gd name="T30" fmla="*/ 290 w 559"/>
                <a:gd name="T31" fmla="*/ 40 h 279"/>
                <a:gd name="T32" fmla="*/ 301 w 559"/>
                <a:gd name="T33" fmla="*/ 44 h 279"/>
                <a:gd name="T34" fmla="*/ 328 w 559"/>
                <a:gd name="T35" fmla="*/ 24 h 279"/>
                <a:gd name="T36" fmla="*/ 321 w 559"/>
                <a:gd name="T37" fmla="*/ 9 h 279"/>
                <a:gd name="T38" fmla="*/ 324 w 559"/>
                <a:gd name="T39" fmla="*/ 1 h 279"/>
                <a:gd name="T40" fmla="*/ 348 w 559"/>
                <a:gd name="T41" fmla="*/ 0 h 279"/>
                <a:gd name="T42" fmla="*/ 364 w 559"/>
                <a:gd name="T43" fmla="*/ 5 h 279"/>
                <a:gd name="T44" fmla="*/ 413 w 559"/>
                <a:gd name="T45" fmla="*/ 33 h 279"/>
                <a:gd name="T46" fmla="*/ 448 w 559"/>
                <a:gd name="T47" fmla="*/ 32 h 279"/>
                <a:gd name="T48" fmla="*/ 464 w 559"/>
                <a:gd name="T49" fmla="*/ 21 h 279"/>
                <a:gd name="T50" fmla="*/ 503 w 559"/>
                <a:gd name="T51" fmla="*/ 45 h 279"/>
                <a:gd name="T52" fmla="*/ 515 w 559"/>
                <a:gd name="T53" fmla="*/ 91 h 279"/>
                <a:gd name="T54" fmla="*/ 559 w 559"/>
                <a:gd name="T55" fmla="*/ 123 h 279"/>
                <a:gd name="T56" fmla="*/ 538 w 559"/>
                <a:gd name="T57" fmla="*/ 149 h 279"/>
                <a:gd name="T58" fmla="*/ 500 w 559"/>
                <a:gd name="T59" fmla="*/ 185 h 279"/>
                <a:gd name="T60" fmla="*/ 499 w 559"/>
                <a:gd name="T61" fmla="*/ 193 h 279"/>
                <a:gd name="T62" fmla="*/ 444 w 559"/>
                <a:gd name="T63" fmla="*/ 228 h 279"/>
                <a:gd name="T64" fmla="*/ 135 w 559"/>
                <a:gd name="T65" fmla="*/ 258 h 279"/>
                <a:gd name="T66" fmla="*/ 101 w 559"/>
                <a:gd name="T67" fmla="*/ 255 h 279"/>
                <a:gd name="T68" fmla="*/ 102 w 559"/>
                <a:gd name="T69" fmla="*/ 271 h 279"/>
                <a:gd name="T70" fmla="*/ 0 w 559"/>
                <a:gd name="T71" fmla="*/ 279 h 279"/>
                <a:gd name="T72" fmla="*/ 3 w 559"/>
                <a:gd name="T73" fmla="*/ 264 h 279"/>
                <a:gd name="T74" fmla="*/ 3 w 559"/>
                <a:gd name="T75" fmla="*/ 264 h 2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59"/>
                <a:gd name="T115" fmla="*/ 0 h 279"/>
                <a:gd name="T116" fmla="*/ 559 w 559"/>
                <a:gd name="T117" fmla="*/ 279 h 27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59" h="279">
                  <a:moveTo>
                    <a:pt x="3" y="264"/>
                  </a:moveTo>
                  <a:lnTo>
                    <a:pt x="16" y="263"/>
                  </a:lnTo>
                  <a:lnTo>
                    <a:pt x="20" y="233"/>
                  </a:lnTo>
                  <a:lnTo>
                    <a:pt x="12" y="232"/>
                  </a:lnTo>
                  <a:lnTo>
                    <a:pt x="30" y="208"/>
                  </a:lnTo>
                  <a:lnTo>
                    <a:pt x="65" y="219"/>
                  </a:lnTo>
                  <a:lnTo>
                    <a:pt x="70" y="185"/>
                  </a:lnTo>
                  <a:lnTo>
                    <a:pt x="94" y="176"/>
                  </a:lnTo>
                  <a:lnTo>
                    <a:pt x="90" y="169"/>
                  </a:lnTo>
                  <a:lnTo>
                    <a:pt x="104" y="137"/>
                  </a:lnTo>
                  <a:lnTo>
                    <a:pt x="149" y="134"/>
                  </a:lnTo>
                  <a:lnTo>
                    <a:pt x="187" y="122"/>
                  </a:lnTo>
                  <a:lnTo>
                    <a:pt x="211" y="106"/>
                  </a:lnTo>
                  <a:lnTo>
                    <a:pt x="225" y="99"/>
                  </a:lnTo>
                  <a:lnTo>
                    <a:pt x="256" y="98"/>
                  </a:lnTo>
                  <a:lnTo>
                    <a:pt x="290" y="40"/>
                  </a:lnTo>
                  <a:lnTo>
                    <a:pt x="301" y="44"/>
                  </a:lnTo>
                  <a:lnTo>
                    <a:pt x="328" y="24"/>
                  </a:lnTo>
                  <a:lnTo>
                    <a:pt x="321" y="9"/>
                  </a:lnTo>
                  <a:lnTo>
                    <a:pt x="324" y="1"/>
                  </a:lnTo>
                  <a:lnTo>
                    <a:pt x="348" y="0"/>
                  </a:lnTo>
                  <a:lnTo>
                    <a:pt x="364" y="5"/>
                  </a:lnTo>
                  <a:lnTo>
                    <a:pt x="413" y="33"/>
                  </a:lnTo>
                  <a:lnTo>
                    <a:pt x="448" y="32"/>
                  </a:lnTo>
                  <a:lnTo>
                    <a:pt x="464" y="21"/>
                  </a:lnTo>
                  <a:lnTo>
                    <a:pt x="503" y="45"/>
                  </a:lnTo>
                  <a:lnTo>
                    <a:pt x="515" y="91"/>
                  </a:lnTo>
                  <a:lnTo>
                    <a:pt x="559" y="123"/>
                  </a:lnTo>
                  <a:lnTo>
                    <a:pt x="538" y="149"/>
                  </a:lnTo>
                  <a:lnTo>
                    <a:pt x="500" y="185"/>
                  </a:lnTo>
                  <a:lnTo>
                    <a:pt x="499" y="193"/>
                  </a:lnTo>
                  <a:lnTo>
                    <a:pt x="444" y="228"/>
                  </a:lnTo>
                  <a:lnTo>
                    <a:pt x="135" y="258"/>
                  </a:lnTo>
                  <a:lnTo>
                    <a:pt x="101" y="255"/>
                  </a:lnTo>
                  <a:lnTo>
                    <a:pt x="102" y="271"/>
                  </a:lnTo>
                  <a:lnTo>
                    <a:pt x="0" y="279"/>
                  </a:lnTo>
                  <a:lnTo>
                    <a:pt x="3" y="264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5" name="Freeform 92"/>
            <p:cNvSpPr>
              <a:spLocks/>
            </p:cNvSpPr>
            <p:nvPr/>
          </p:nvSpPr>
          <p:spPr bwMode="auto">
            <a:xfrm>
              <a:off x="3273" y="2665"/>
              <a:ext cx="659" cy="218"/>
            </a:xfrm>
            <a:custGeom>
              <a:avLst/>
              <a:gdLst>
                <a:gd name="T0" fmla="*/ 13 w 659"/>
                <a:gd name="T1" fmla="*/ 179 h 218"/>
                <a:gd name="T2" fmla="*/ 9 w 659"/>
                <a:gd name="T3" fmla="*/ 176 h 218"/>
                <a:gd name="T4" fmla="*/ 27 w 659"/>
                <a:gd name="T5" fmla="*/ 161 h 218"/>
                <a:gd name="T6" fmla="*/ 46 w 659"/>
                <a:gd name="T7" fmla="*/ 128 h 218"/>
                <a:gd name="T8" fmla="*/ 39 w 659"/>
                <a:gd name="T9" fmla="*/ 119 h 218"/>
                <a:gd name="T10" fmla="*/ 49 w 659"/>
                <a:gd name="T11" fmla="*/ 103 h 218"/>
                <a:gd name="T12" fmla="*/ 49 w 659"/>
                <a:gd name="T13" fmla="*/ 85 h 218"/>
                <a:gd name="T14" fmla="*/ 62 w 659"/>
                <a:gd name="T15" fmla="*/ 71 h 218"/>
                <a:gd name="T16" fmla="*/ 164 w 659"/>
                <a:gd name="T17" fmla="*/ 63 h 218"/>
                <a:gd name="T18" fmla="*/ 163 w 659"/>
                <a:gd name="T19" fmla="*/ 47 h 218"/>
                <a:gd name="T20" fmla="*/ 197 w 659"/>
                <a:gd name="T21" fmla="*/ 50 h 218"/>
                <a:gd name="T22" fmla="*/ 506 w 659"/>
                <a:gd name="T23" fmla="*/ 20 h 218"/>
                <a:gd name="T24" fmla="*/ 659 w 659"/>
                <a:gd name="T25" fmla="*/ 0 h 218"/>
                <a:gd name="T26" fmla="*/ 632 w 659"/>
                <a:gd name="T27" fmla="*/ 52 h 218"/>
                <a:gd name="T28" fmla="*/ 590 w 659"/>
                <a:gd name="T29" fmla="*/ 62 h 218"/>
                <a:gd name="T30" fmla="*/ 570 w 659"/>
                <a:gd name="T31" fmla="*/ 89 h 218"/>
                <a:gd name="T32" fmla="*/ 495 w 659"/>
                <a:gd name="T33" fmla="*/ 132 h 218"/>
                <a:gd name="T34" fmla="*/ 491 w 659"/>
                <a:gd name="T35" fmla="*/ 148 h 218"/>
                <a:gd name="T36" fmla="*/ 472 w 659"/>
                <a:gd name="T37" fmla="*/ 157 h 218"/>
                <a:gd name="T38" fmla="*/ 472 w 659"/>
                <a:gd name="T39" fmla="*/ 179 h 218"/>
                <a:gd name="T40" fmla="*/ 370 w 659"/>
                <a:gd name="T41" fmla="*/ 191 h 218"/>
                <a:gd name="T42" fmla="*/ 166 w 659"/>
                <a:gd name="T43" fmla="*/ 208 h 218"/>
                <a:gd name="T44" fmla="*/ 0 w 659"/>
                <a:gd name="T45" fmla="*/ 218 h 218"/>
                <a:gd name="T46" fmla="*/ 13 w 659"/>
                <a:gd name="T47" fmla="*/ 179 h 218"/>
                <a:gd name="T48" fmla="*/ 13 w 659"/>
                <a:gd name="T49" fmla="*/ 179 h 2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59"/>
                <a:gd name="T76" fmla="*/ 0 h 218"/>
                <a:gd name="T77" fmla="*/ 659 w 659"/>
                <a:gd name="T78" fmla="*/ 218 h 2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59" h="218">
                  <a:moveTo>
                    <a:pt x="13" y="179"/>
                  </a:moveTo>
                  <a:lnTo>
                    <a:pt x="9" y="176"/>
                  </a:lnTo>
                  <a:lnTo>
                    <a:pt x="27" y="161"/>
                  </a:lnTo>
                  <a:lnTo>
                    <a:pt x="46" y="128"/>
                  </a:lnTo>
                  <a:lnTo>
                    <a:pt x="39" y="119"/>
                  </a:lnTo>
                  <a:lnTo>
                    <a:pt x="49" y="103"/>
                  </a:lnTo>
                  <a:lnTo>
                    <a:pt x="49" y="85"/>
                  </a:lnTo>
                  <a:lnTo>
                    <a:pt x="62" y="71"/>
                  </a:lnTo>
                  <a:lnTo>
                    <a:pt x="164" y="63"/>
                  </a:lnTo>
                  <a:lnTo>
                    <a:pt x="163" y="47"/>
                  </a:lnTo>
                  <a:lnTo>
                    <a:pt x="197" y="50"/>
                  </a:lnTo>
                  <a:lnTo>
                    <a:pt x="506" y="20"/>
                  </a:lnTo>
                  <a:lnTo>
                    <a:pt x="659" y="0"/>
                  </a:lnTo>
                  <a:lnTo>
                    <a:pt x="632" y="52"/>
                  </a:lnTo>
                  <a:lnTo>
                    <a:pt x="590" y="62"/>
                  </a:lnTo>
                  <a:lnTo>
                    <a:pt x="570" y="89"/>
                  </a:lnTo>
                  <a:lnTo>
                    <a:pt x="495" y="132"/>
                  </a:lnTo>
                  <a:lnTo>
                    <a:pt x="491" y="148"/>
                  </a:lnTo>
                  <a:lnTo>
                    <a:pt x="472" y="157"/>
                  </a:lnTo>
                  <a:lnTo>
                    <a:pt x="472" y="179"/>
                  </a:lnTo>
                  <a:lnTo>
                    <a:pt x="370" y="191"/>
                  </a:lnTo>
                  <a:lnTo>
                    <a:pt x="166" y="208"/>
                  </a:lnTo>
                  <a:lnTo>
                    <a:pt x="0" y="218"/>
                  </a:lnTo>
                  <a:lnTo>
                    <a:pt x="13" y="17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6" name="Freeform 93"/>
            <p:cNvSpPr>
              <a:spLocks/>
            </p:cNvSpPr>
            <p:nvPr/>
          </p:nvSpPr>
          <p:spPr bwMode="auto">
            <a:xfrm>
              <a:off x="3183" y="2873"/>
              <a:ext cx="275" cy="462"/>
            </a:xfrm>
            <a:custGeom>
              <a:avLst/>
              <a:gdLst>
                <a:gd name="T0" fmla="*/ 19 w 275"/>
                <a:gd name="T1" fmla="*/ 323 h 462"/>
                <a:gd name="T2" fmla="*/ 46 w 275"/>
                <a:gd name="T3" fmla="*/ 288 h 462"/>
                <a:gd name="T4" fmla="*/ 38 w 275"/>
                <a:gd name="T5" fmla="*/ 278 h 462"/>
                <a:gd name="T6" fmla="*/ 27 w 275"/>
                <a:gd name="T7" fmla="*/ 203 h 462"/>
                <a:gd name="T8" fmla="*/ 23 w 275"/>
                <a:gd name="T9" fmla="*/ 152 h 462"/>
                <a:gd name="T10" fmla="*/ 42 w 275"/>
                <a:gd name="T11" fmla="*/ 95 h 462"/>
                <a:gd name="T12" fmla="*/ 72 w 275"/>
                <a:gd name="T13" fmla="*/ 57 h 462"/>
                <a:gd name="T14" fmla="*/ 69 w 275"/>
                <a:gd name="T15" fmla="*/ 46 h 462"/>
                <a:gd name="T16" fmla="*/ 90 w 275"/>
                <a:gd name="T17" fmla="*/ 10 h 462"/>
                <a:gd name="T18" fmla="*/ 256 w 275"/>
                <a:gd name="T19" fmla="*/ 0 h 462"/>
                <a:gd name="T20" fmla="*/ 264 w 275"/>
                <a:gd name="T21" fmla="*/ 8 h 462"/>
                <a:gd name="T22" fmla="*/ 256 w 275"/>
                <a:gd name="T23" fmla="*/ 296 h 462"/>
                <a:gd name="T24" fmla="*/ 275 w 275"/>
                <a:gd name="T25" fmla="*/ 434 h 462"/>
                <a:gd name="T26" fmla="*/ 268 w 275"/>
                <a:gd name="T27" fmla="*/ 441 h 462"/>
                <a:gd name="T28" fmla="*/ 233 w 275"/>
                <a:gd name="T29" fmla="*/ 433 h 462"/>
                <a:gd name="T30" fmla="*/ 179 w 275"/>
                <a:gd name="T31" fmla="*/ 462 h 462"/>
                <a:gd name="T32" fmla="*/ 152 w 275"/>
                <a:gd name="T33" fmla="*/ 418 h 462"/>
                <a:gd name="T34" fmla="*/ 156 w 275"/>
                <a:gd name="T35" fmla="*/ 386 h 462"/>
                <a:gd name="T36" fmla="*/ 0 w 275"/>
                <a:gd name="T37" fmla="*/ 392 h 462"/>
                <a:gd name="T38" fmla="*/ 19 w 275"/>
                <a:gd name="T39" fmla="*/ 323 h 462"/>
                <a:gd name="T40" fmla="*/ 19 w 275"/>
                <a:gd name="T41" fmla="*/ 323 h 4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75"/>
                <a:gd name="T64" fmla="*/ 0 h 462"/>
                <a:gd name="T65" fmla="*/ 275 w 275"/>
                <a:gd name="T66" fmla="*/ 462 h 4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75" h="462">
                  <a:moveTo>
                    <a:pt x="19" y="323"/>
                  </a:moveTo>
                  <a:lnTo>
                    <a:pt x="46" y="288"/>
                  </a:lnTo>
                  <a:lnTo>
                    <a:pt x="38" y="278"/>
                  </a:lnTo>
                  <a:lnTo>
                    <a:pt x="27" y="203"/>
                  </a:lnTo>
                  <a:lnTo>
                    <a:pt x="23" y="152"/>
                  </a:lnTo>
                  <a:lnTo>
                    <a:pt x="42" y="95"/>
                  </a:lnTo>
                  <a:lnTo>
                    <a:pt x="72" y="57"/>
                  </a:lnTo>
                  <a:lnTo>
                    <a:pt x="69" y="46"/>
                  </a:lnTo>
                  <a:lnTo>
                    <a:pt x="90" y="10"/>
                  </a:lnTo>
                  <a:lnTo>
                    <a:pt x="256" y="0"/>
                  </a:lnTo>
                  <a:lnTo>
                    <a:pt x="264" y="8"/>
                  </a:lnTo>
                  <a:lnTo>
                    <a:pt x="256" y="296"/>
                  </a:lnTo>
                  <a:lnTo>
                    <a:pt x="275" y="434"/>
                  </a:lnTo>
                  <a:lnTo>
                    <a:pt x="268" y="441"/>
                  </a:lnTo>
                  <a:lnTo>
                    <a:pt x="233" y="433"/>
                  </a:lnTo>
                  <a:lnTo>
                    <a:pt x="179" y="462"/>
                  </a:lnTo>
                  <a:lnTo>
                    <a:pt x="152" y="418"/>
                  </a:lnTo>
                  <a:lnTo>
                    <a:pt x="156" y="386"/>
                  </a:lnTo>
                  <a:lnTo>
                    <a:pt x="0" y="392"/>
                  </a:lnTo>
                  <a:lnTo>
                    <a:pt x="19" y="32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7" name="Freeform 94"/>
            <p:cNvSpPr>
              <a:spLocks/>
            </p:cNvSpPr>
            <p:nvPr/>
          </p:nvSpPr>
          <p:spPr bwMode="auto">
            <a:xfrm>
              <a:off x="3439" y="2856"/>
              <a:ext cx="294" cy="466"/>
            </a:xfrm>
            <a:custGeom>
              <a:avLst/>
              <a:gdLst>
                <a:gd name="T0" fmla="*/ 8 w 294"/>
                <a:gd name="T1" fmla="*/ 25 h 466"/>
                <a:gd name="T2" fmla="*/ 0 w 294"/>
                <a:gd name="T3" fmla="*/ 313 h 466"/>
                <a:gd name="T4" fmla="*/ 19 w 294"/>
                <a:gd name="T5" fmla="*/ 451 h 466"/>
                <a:gd name="T6" fmla="*/ 39 w 294"/>
                <a:gd name="T7" fmla="*/ 456 h 466"/>
                <a:gd name="T8" fmla="*/ 58 w 294"/>
                <a:gd name="T9" fmla="*/ 446 h 466"/>
                <a:gd name="T10" fmla="*/ 68 w 294"/>
                <a:gd name="T11" fmla="*/ 456 h 466"/>
                <a:gd name="T12" fmla="*/ 52 w 294"/>
                <a:gd name="T13" fmla="*/ 466 h 466"/>
                <a:gd name="T14" fmla="*/ 92 w 294"/>
                <a:gd name="T15" fmla="*/ 455 h 466"/>
                <a:gd name="T16" fmla="*/ 100 w 294"/>
                <a:gd name="T17" fmla="*/ 443 h 466"/>
                <a:gd name="T18" fmla="*/ 95 w 294"/>
                <a:gd name="T19" fmla="*/ 435 h 466"/>
                <a:gd name="T20" fmla="*/ 98 w 294"/>
                <a:gd name="T21" fmla="*/ 423 h 466"/>
                <a:gd name="T22" fmla="*/ 79 w 294"/>
                <a:gd name="T23" fmla="*/ 405 h 466"/>
                <a:gd name="T24" fmla="*/ 79 w 294"/>
                <a:gd name="T25" fmla="*/ 391 h 466"/>
                <a:gd name="T26" fmla="*/ 294 w 294"/>
                <a:gd name="T27" fmla="*/ 372 h 466"/>
                <a:gd name="T28" fmla="*/ 276 w 294"/>
                <a:gd name="T29" fmla="*/ 298 h 466"/>
                <a:gd name="T30" fmla="*/ 287 w 294"/>
                <a:gd name="T31" fmla="*/ 254 h 466"/>
                <a:gd name="T32" fmla="*/ 260 w 294"/>
                <a:gd name="T33" fmla="*/ 196 h 466"/>
                <a:gd name="T34" fmla="*/ 204 w 294"/>
                <a:gd name="T35" fmla="*/ 0 h 466"/>
                <a:gd name="T36" fmla="*/ 0 w 294"/>
                <a:gd name="T37" fmla="*/ 17 h 466"/>
                <a:gd name="T38" fmla="*/ 8 w 294"/>
                <a:gd name="T39" fmla="*/ 25 h 466"/>
                <a:gd name="T40" fmla="*/ 8 w 294"/>
                <a:gd name="T41" fmla="*/ 25 h 4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4"/>
                <a:gd name="T64" fmla="*/ 0 h 466"/>
                <a:gd name="T65" fmla="*/ 294 w 294"/>
                <a:gd name="T66" fmla="*/ 466 h 46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4" h="466">
                  <a:moveTo>
                    <a:pt x="8" y="25"/>
                  </a:moveTo>
                  <a:lnTo>
                    <a:pt x="0" y="313"/>
                  </a:lnTo>
                  <a:lnTo>
                    <a:pt x="19" y="451"/>
                  </a:lnTo>
                  <a:lnTo>
                    <a:pt x="39" y="456"/>
                  </a:lnTo>
                  <a:lnTo>
                    <a:pt x="58" y="446"/>
                  </a:lnTo>
                  <a:lnTo>
                    <a:pt x="68" y="456"/>
                  </a:lnTo>
                  <a:lnTo>
                    <a:pt x="52" y="466"/>
                  </a:lnTo>
                  <a:lnTo>
                    <a:pt x="92" y="455"/>
                  </a:lnTo>
                  <a:lnTo>
                    <a:pt x="100" y="443"/>
                  </a:lnTo>
                  <a:lnTo>
                    <a:pt x="95" y="435"/>
                  </a:lnTo>
                  <a:lnTo>
                    <a:pt x="98" y="423"/>
                  </a:lnTo>
                  <a:lnTo>
                    <a:pt x="79" y="405"/>
                  </a:lnTo>
                  <a:lnTo>
                    <a:pt x="79" y="391"/>
                  </a:lnTo>
                  <a:lnTo>
                    <a:pt x="294" y="372"/>
                  </a:lnTo>
                  <a:lnTo>
                    <a:pt x="276" y="298"/>
                  </a:lnTo>
                  <a:lnTo>
                    <a:pt x="287" y="254"/>
                  </a:lnTo>
                  <a:lnTo>
                    <a:pt x="260" y="196"/>
                  </a:lnTo>
                  <a:lnTo>
                    <a:pt x="204" y="0"/>
                  </a:lnTo>
                  <a:lnTo>
                    <a:pt x="0" y="17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8" name="Freeform 95"/>
            <p:cNvSpPr>
              <a:spLocks/>
            </p:cNvSpPr>
            <p:nvPr/>
          </p:nvSpPr>
          <p:spPr bwMode="auto">
            <a:xfrm>
              <a:off x="3643" y="2831"/>
              <a:ext cx="415" cy="426"/>
            </a:xfrm>
            <a:custGeom>
              <a:avLst/>
              <a:gdLst>
                <a:gd name="T0" fmla="*/ 56 w 415"/>
                <a:gd name="T1" fmla="*/ 221 h 426"/>
                <a:gd name="T2" fmla="*/ 83 w 415"/>
                <a:gd name="T3" fmla="*/ 279 h 426"/>
                <a:gd name="T4" fmla="*/ 72 w 415"/>
                <a:gd name="T5" fmla="*/ 323 h 426"/>
                <a:gd name="T6" fmla="*/ 90 w 415"/>
                <a:gd name="T7" fmla="*/ 397 h 426"/>
                <a:gd name="T8" fmla="*/ 106 w 415"/>
                <a:gd name="T9" fmla="*/ 421 h 426"/>
                <a:gd name="T10" fmla="*/ 328 w 415"/>
                <a:gd name="T11" fmla="*/ 409 h 426"/>
                <a:gd name="T12" fmla="*/ 330 w 415"/>
                <a:gd name="T13" fmla="*/ 424 h 426"/>
                <a:gd name="T14" fmla="*/ 344 w 415"/>
                <a:gd name="T15" fmla="*/ 426 h 426"/>
                <a:gd name="T16" fmla="*/ 338 w 415"/>
                <a:gd name="T17" fmla="*/ 390 h 426"/>
                <a:gd name="T18" fmla="*/ 348 w 415"/>
                <a:gd name="T19" fmla="*/ 381 h 426"/>
                <a:gd name="T20" fmla="*/ 380 w 415"/>
                <a:gd name="T21" fmla="*/ 387 h 426"/>
                <a:gd name="T22" fmla="*/ 386 w 415"/>
                <a:gd name="T23" fmla="*/ 362 h 426"/>
                <a:gd name="T24" fmla="*/ 381 w 415"/>
                <a:gd name="T25" fmla="*/ 328 h 426"/>
                <a:gd name="T26" fmla="*/ 395 w 415"/>
                <a:gd name="T27" fmla="*/ 319 h 426"/>
                <a:gd name="T28" fmla="*/ 415 w 415"/>
                <a:gd name="T29" fmla="*/ 254 h 426"/>
                <a:gd name="T30" fmla="*/ 402 w 415"/>
                <a:gd name="T31" fmla="*/ 252 h 426"/>
                <a:gd name="T32" fmla="*/ 348 w 415"/>
                <a:gd name="T33" fmla="*/ 168 h 426"/>
                <a:gd name="T34" fmla="*/ 231 w 415"/>
                <a:gd name="T35" fmla="*/ 64 h 426"/>
                <a:gd name="T36" fmla="*/ 180 w 415"/>
                <a:gd name="T37" fmla="*/ 31 h 426"/>
                <a:gd name="T38" fmla="*/ 197 w 415"/>
                <a:gd name="T39" fmla="*/ 0 h 426"/>
                <a:gd name="T40" fmla="*/ 102 w 415"/>
                <a:gd name="T41" fmla="*/ 13 h 426"/>
                <a:gd name="T42" fmla="*/ 0 w 415"/>
                <a:gd name="T43" fmla="*/ 25 h 426"/>
                <a:gd name="T44" fmla="*/ 56 w 415"/>
                <a:gd name="T45" fmla="*/ 221 h 426"/>
                <a:gd name="T46" fmla="*/ 56 w 415"/>
                <a:gd name="T47" fmla="*/ 221 h 42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15"/>
                <a:gd name="T73" fmla="*/ 0 h 426"/>
                <a:gd name="T74" fmla="*/ 415 w 415"/>
                <a:gd name="T75" fmla="*/ 426 h 42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15" h="426">
                  <a:moveTo>
                    <a:pt x="56" y="221"/>
                  </a:moveTo>
                  <a:lnTo>
                    <a:pt x="83" y="279"/>
                  </a:lnTo>
                  <a:lnTo>
                    <a:pt x="72" y="323"/>
                  </a:lnTo>
                  <a:lnTo>
                    <a:pt x="90" y="397"/>
                  </a:lnTo>
                  <a:lnTo>
                    <a:pt x="106" y="421"/>
                  </a:lnTo>
                  <a:lnTo>
                    <a:pt x="328" y="409"/>
                  </a:lnTo>
                  <a:lnTo>
                    <a:pt x="330" y="424"/>
                  </a:lnTo>
                  <a:lnTo>
                    <a:pt x="344" y="426"/>
                  </a:lnTo>
                  <a:lnTo>
                    <a:pt x="338" y="390"/>
                  </a:lnTo>
                  <a:lnTo>
                    <a:pt x="348" y="381"/>
                  </a:lnTo>
                  <a:lnTo>
                    <a:pt x="380" y="387"/>
                  </a:lnTo>
                  <a:lnTo>
                    <a:pt x="386" y="362"/>
                  </a:lnTo>
                  <a:lnTo>
                    <a:pt x="381" y="328"/>
                  </a:lnTo>
                  <a:lnTo>
                    <a:pt x="395" y="319"/>
                  </a:lnTo>
                  <a:lnTo>
                    <a:pt x="415" y="254"/>
                  </a:lnTo>
                  <a:lnTo>
                    <a:pt x="402" y="252"/>
                  </a:lnTo>
                  <a:lnTo>
                    <a:pt x="348" y="168"/>
                  </a:lnTo>
                  <a:lnTo>
                    <a:pt x="231" y="64"/>
                  </a:lnTo>
                  <a:lnTo>
                    <a:pt x="180" y="31"/>
                  </a:lnTo>
                  <a:lnTo>
                    <a:pt x="197" y="0"/>
                  </a:lnTo>
                  <a:lnTo>
                    <a:pt x="102" y="13"/>
                  </a:lnTo>
                  <a:lnTo>
                    <a:pt x="0" y="25"/>
                  </a:lnTo>
                  <a:lnTo>
                    <a:pt x="56" y="2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9" name="Freeform 96"/>
            <p:cNvSpPr>
              <a:spLocks/>
            </p:cNvSpPr>
            <p:nvPr/>
          </p:nvSpPr>
          <p:spPr bwMode="auto">
            <a:xfrm>
              <a:off x="3518" y="3212"/>
              <a:ext cx="700" cy="517"/>
            </a:xfrm>
            <a:custGeom>
              <a:avLst/>
              <a:gdLst>
                <a:gd name="T0" fmla="*/ 0 w 700"/>
                <a:gd name="T1" fmla="*/ 49 h 517"/>
                <a:gd name="T2" fmla="*/ 19 w 700"/>
                <a:gd name="T3" fmla="*/ 67 h 517"/>
                <a:gd name="T4" fmla="*/ 16 w 700"/>
                <a:gd name="T5" fmla="*/ 79 h 517"/>
                <a:gd name="T6" fmla="*/ 21 w 700"/>
                <a:gd name="T7" fmla="*/ 87 h 517"/>
                <a:gd name="T8" fmla="*/ 13 w 700"/>
                <a:gd name="T9" fmla="*/ 99 h 517"/>
                <a:gd name="T10" fmla="*/ 95 w 700"/>
                <a:gd name="T11" fmla="*/ 71 h 517"/>
                <a:gd name="T12" fmla="*/ 200 w 700"/>
                <a:gd name="T13" fmla="*/ 137 h 517"/>
                <a:gd name="T14" fmla="*/ 286 w 700"/>
                <a:gd name="T15" fmla="*/ 91 h 517"/>
                <a:gd name="T16" fmla="*/ 336 w 700"/>
                <a:gd name="T17" fmla="*/ 102 h 517"/>
                <a:gd name="T18" fmla="*/ 399 w 700"/>
                <a:gd name="T19" fmla="*/ 164 h 517"/>
                <a:gd name="T20" fmla="*/ 422 w 700"/>
                <a:gd name="T21" fmla="*/ 164 h 517"/>
                <a:gd name="T22" fmla="*/ 442 w 700"/>
                <a:gd name="T23" fmla="*/ 207 h 517"/>
                <a:gd name="T24" fmla="*/ 437 w 700"/>
                <a:gd name="T25" fmla="*/ 288 h 517"/>
                <a:gd name="T26" fmla="*/ 451 w 700"/>
                <a:gd name="T27" fmla="*/ 298 h 517"/>
                <a:gd name="T28" fmla="*/ 454 w 700"/>
                <a:gd name="T29" fmla="*/ 283 h 517"/>
                <a:gd name="T30" fmla="*/ 474 w 700"/>
                <a:gd name="T31" fmla="*/ 283 h 517"/>
                <a:gd name="T32" fmla="*/ 454 w 700"/>
                <a:gd name="T33" fmla="*/ 322 h 517"/>
                <a:gd name="T34" fmla="*/ 508 w 700"/>
                <a:gd name="T35" fmla="*/ 376 h 517"/>
                <a:gd name="T36" fmla="*/ 516 w 700"/>
                <a:gd name="T37" fmla="*/ 361 h 517"/>
                <a:gd name="T38" fmla="*/ 520 w 700"/>
                <a:gd name="T39" fmla="*/ 399 h 517"/>
                <a:gd name="T40" fmla="*/ 537 w 700"/>
                <a:gd name="T41" fmla="*/ 407 h 517"/>
                <a:gd name="T42" fmla="*/ 556 w 700"/>
                <a:gd name="T43" fmla="*/ 452 h 517"/>
                <a:gd name="T44" fmla="*/ 575 w 700"/>
                <a:gd name="T45" fmla="*/ 452 h 517"/>
                <a:gd name="T46" fmla="*/ 615 w 700"/>
                <a:gd name="T47" fmla="*/ 495 h 517"/>
                <a:gd name="T48" fmla="*/ 638 w 700"/>
                <a:gd name="T49" fmla="*/ 498 h 517"/>
                <a:gd name="T50" fmla="*/ 638 w 700"/>
                <a:gd name="T51" fmla="*/ 505 h 517"/>
                <a:gd name="T52" fmla="*/ 622 w 700"/>
                <a:gd name="T53" fmla="*/ 517 h 517"/>
                <a:gd name="T54" fmla="*/ 658 w 700"/>
                <a:gd name="T55" fmla="*/ 511 h 517"/>
                <a:gd name="T56" fmla="*/ 681 w 700"/>
                <a:gd name="T57" fmla="*/ 502 h 517"/>
                <a:gd name="T58" fmla="*/ 693 w 700"/>
                <a:gd name="T59" fmla="*/ 442 h 517"/>
                <a:gd name="T60" fmla="*/ 700 w 700"/>
                <a:gd name="T61" fmla="*/ 444 h 517"/>
                <a:gd name="T62" fmla="*/ 695 w 700"/>
                <a:gd name="T63" fmla="*/ 361 h 517"/>
                <a:gd name="T64" fmla="*/ 685 w 700"/>
                <a:gd name="T65" fmla="*/ 337 h 517"/>
                <a:gd name="T66" fmla="*/ 610 w 700"/>
                <a:gd name="T67" fmla="*/ 216 h 517"/>
                <a:gd name="T68" fmla="*/ 551 w 700"/>
                <a:gd name="T69" fmla="*/ 102 h 517"/>
                <a:gd name="T70" fmla="*/ 515 w 700"/>
                <a:gd name="T71" fmla="*/ 8 h 517"/>
                <a:gd name="T72" fmla="*/ 505 w 700"/>
                <a:gd name="T73" fmla="*/ 6 h 517"/>
                <a:gd name="T74" fmla="*/ 473 w 700"/>
                <a:gd name="T75" fmla="*/ 0 h 517"/>
                <a:gd name="T76" fmla="*/ 463 w 700"/>
                <a:gd name="T77" fmla="*/ 9 h 517"/>
                <a:gd name="T78" fmla="*/ 469 w 700"/>
                <a:gd name="T79" fmla="*/ 45 h 517"/>
                <a:gd name="T80" fmla="*/ 455 w 700"/>
                <a:gd name="T81" fmla="*/ 43 h 517"/>
                <a:gd name="T82" fmla="*/ 453 w 700"/>
                <a:gd name="T83" fmla="*/ 28 h 517"/>
                <a:gd name="T84" fmla="*/ 231 w 700"/>
                <a:gd name="T85" fmla="*/ 40 h 517"/>
                <a:gd name="T86" fmla="*/ 215 w 700"/>
                <a:gd name="T87" fmla="*/ 16 h 517"/>
                <a:gd name="T88" fmla="*/ 0 w 700"/>
                <a:gd name="T89" fmla="*/ 35 h 517"/>
                <a:gd name="T90" fmla="*/ 0 w 700"/>
                <a:gd name="T91" fmla="*/ 49 h 517"/>
                <a:gd name="T92" fmla="*/ 0 w 700"/>
                <a:gd name="T93" fmla="*/ 49 h 5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00"/>
                <a:gd name="T142" fmla="*/ 0 h 517"/>
                <a:gd name="T143" fmla="*/ 700 w 700"/>
                <a:gd name="T144" fmla="*/ 517 h 5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00" h="517">
                  <a:moveTo>
                    <a:pt x="0" y="49"/>
                  </a:moveTo>
                  <a:lnTo>
                    <a:pt x="19" y="67"/>
                  </a:lnTo>
                  <a:lnTo>
                    <a:pt x="16" y="79"/>
                  </a:lnTo>
                  <a:lnTo>
                    <a:pt x="21" y="87"/>
                  </a:lnTo>
                  <a:lnTo>
                    <a:pt x="13" y="99"/>
                  </a:lnTo>
                  <a:lnTo>
                    <a:pt x="95" y="71"/>
                  </a:lnTo>
                  <a:lnTo>
                    <a:pt x="200" y="137"/>
                  </a:lnTo>
                  <a:lnTo>
                    <a:pt x="286" y="91"/>
                  </a:lnTo>
                  <a:lnTo>
                    <a:pt x="336" y="102"/>
                  </a:lnTo>
                  <a:lnTo>
                    <a:pt x="399" y="164"/>
                  </a:lnTo>
                  <a:lnTo>
                    <a:pt x="422" y="164"/>
                  </a:lnTo>
                  <a:lnTo>
                    <a:pt x="442" y="207"/>
                  </a:lnTo>
                  <a:lnTo>
                    <a:pt x="437" y="288"/>
                  </a:lnTo>
                  <a:lnTo>
                    <a:pt x="451" y="298"/>
                  </a:lnTo>
                  <a:lnTo>
                    <a:pt x="454" y="283"/>
                  </a:lnTo>
                  <a:lnTo>
                    <a:pt x="474" y="283"/>
                  </a:lnTo>
                  <a:lnTo>
                    <a:pt x="454" y="322"/>
                  </a:lnTo>
                  <a:lnTo>
                    <a:pt x="508" y="376"/>
                  </a:lnTo>
                  <a:lnTo>
                    <a:pt x="516" y="361"/>
                  </a:lnTo>
                  <a:lnTo>
                    <a:pt x="520" y="399"/>
                  </a:lnTo>
                  <a:lnTo>
                    <a:pt x="537" y="407"/>
                  </a:lnTo>
                  <a:lnTo>
                    <a:pt x="556" y="452"/>
                  </a:lnTo>
                  <a:lnTo>
                    <a:pt x="575" y="452"/>
                  </a:lnTo>
                  <a:lnTo>
                    <a:pt x="615" y="495"/>
                  </a:lnTo>
                  <a:lnTo>
                    <a:pt x="638" y="498"/>
                  </a:lnTo>
                  <a:lnTo>
                    <a:pt x="638" y="505"/>
                  </a:lnTo>
                  <a:lnTo>
                    <a:pt x="622" y="517"/>
                  </a:lnTo>
                  <a:lnTo>
                    <a:pt x="658" y="511"/>
                  </a:lnTo>
                  <a:lnTo>
                    <a:pt x="681" y="502"/>
                  </a:lnTo>
                  <a:lnTo>
                    <a:pt x="693" y="442"/>
                  </a:lnTo>
                  <a:lnTo>
                    <a:pt x="700" y="444"/>
                  </a:lnTo>
                  <a:lnTo>
                    <a:pt x="695" y="361"/>
                  </a:lnTo>
                  <a:lnTo>
                    <a:pt x="685" y="337"/>
                  </a:lnTo>
                  <a:lnTo>
                    <a:pt x="610" y="216"/>
                  </a:lnTo>
                  <a:lnTo>
                    <a:pt x="551" y="102"/>
                  </a:lnTo>
                  <a:lnTo>
                    <a:pt x="515" y="8"/>
                  </a:lnTo>
                  <a:lnTo>
                    <a:pt x="505" y="6"/>
                  </a:lnTo>
                  <a:lnTo>
                    <a:pt x="473" y="0"/>
                  </a:lnTo>
                  <a:lnTo>
                    <a:pt x="463" y="9"/>
                  </a:lnTo>
                  <a:lnTo>
                    <a:pt x="469" y="45"/>
                  </a:lnTo>
                  <a:lnTo>
                    <a:pt x="455" y="43"/>
                  </a:lnTo>
                  <a:lnTo>
                    <a:pt x="453" y="28"/>
                  </a:lnTo>
                  <a:lnTo>
                    <a:pt x="231" y="40"/>
                  </a:lnTo>
                  <a:lnTo>
                    <a:pt x="215" y="16"/>
                  </a:lnTo>
                  <a:lnTo>
                    <a:pt x="0" y="35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0" name="Freeform 97"/>
            <p:cNvSpPr>
              <a:spLocks/>
            </p:cNvSpPr>
            <p:nvPr/>
          </p:nvSpPr>
          <p:spPr bwMode="auto">
            <a:xfrm>
              <a:off x="4094" y="3770"/>
              <a:ext cx="38" cy="22"/>
            </a:xfrm>
            <a:custGeom>
              <a:avLst/>
              <a:gdLst>
                <a:gd name="T0" fmla="*/ 0 w 38"/>
                <a:gd name="T1" fmla="*/ 21 h 22"/>
                <a:gd name="T2" fmla="*/ 3 w 38"/>
                <a:gd name="T3" fmla="*/ 11 h 22"/>
                <a:gd name="T4" fmla="*/ 15 w 38"/>
                <a:gd name="T5" fmla="*/ 9 h 22"/>
                <a:gd name="T6" fmla="*/ 33 w 38"/>
                <a:gd name="T7" fmla="*/ 0 h 22"/>
                <a:gd name="T8" fmla="*/ 38 w 38"/>
                <a:gd name="T9" fmla="*/ 7 h 22"/>
                <a:gd name="T10" fmla="*/ 18 w 38"/>
                <a:gd name="T11" fmla="*/ 13 h 22"/>
                <a:gd name="T12" fmla="*/ 12 w 38"/>
                <a:gd name="T13" fmla="*/ 13 h 22"/>
                <a:gd name="T14" fmla="*/ 12 w 38"/>
                <a:gd name="T15" fmla="*/ 22 h 22"/>
                <a:gd name="T16" fmla="*/ 0 w 38"/>
                <a:gd name="T17" fmla="*/ 21 h 22"/>
                <a:gd name="T18" fmla="*/ 0 w 38"/>
                <a:gd name="T19" fmla="*/ 21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22"/>
                <a:gd name="T32" fmla="*/ 38 w 38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22">
                  <a:moveTo>
                    <a:pt x="0" y="21"/>
                  </a:moveTo>
                  <a:lnTo>
                    <a:pt x="3" y="11"/>
                  </a:lnTo>
                  <a:lnTo>
                    <a:pt x="15" y="9"/>
                  </a:lnTo>
                  <a:lnTo>
                    <a:pt x="33" y="0"/>
                  </a:lnTo>
                  <a:lnTo>
                    <a:pt x="38" y="7"/>
                  </a:lnTo>
                  <a:lnTo>
                    <a:pt x="18" y="13"/>
                  </a:lnTo>
                  <a:lnTo>
                    <a:pt x="12" y="13"/>
                  </a:lnTo>
                  <a:lnTo>
                    <a:pt x="12" y="2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FBB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1" name="Freeform 98"/>
            <p:cNvSpPr>
              <a:spLocks/>
            </p:cNvSpPr>
            <p:nvPr/>
          </p:nvSpPr>
          <p:spPr bwMode="auto">
            <a:xfrm>
              <a:off x="4140" y="3742"/>
              <a:ext cx="48" cy="33"/>
            </a:xfrm>
            <a:custGeom>
              <a:avLst/>
              <a:gdLst>
                <a:gd name="T0" fmla="*/ 4 w 48"/>
                <a:gd name="T1" fmla="*/ 33 h 33"/>
                <a:gd name="T2" fmla="*/ 48 w 48"/>
                <a:gd name="T3" fmla="*/ 0 h 33"/>
                <a:gd name="T4" fmla="*/ 0 w 48"/>
                <a:gd name="T5" fmla="*/ 28 h 33"/>
                <a:gd name="T6" fmla="*/ 4 w 48"/>
                <a:gd name="T7" fmla="*/ 33 h 33"/>
                <a:gd name="T8" fmla="*/ 4 w 48"/>
                <a:gd name="T9" fmla="*/ 33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3"/>
                <a:gd name="T17" fmla="*/ 48 w 48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3">
                  <a:moveTo>
                    <a:pt x="4" y="33"/>
                  </a:moveTo>
                  <a:lnTo>
                    <a:pt x="48" y="0"/>
                  </a:lnTo>
                  <a:lnTo>
                    <a:pt x="0" y="28"/>
                  </a:lnTo>
                  <a:lnTo>
                    <a:pt x="4" y="33"/>
                  </a:lnTo>
                  <a:close/>
                </a:path>
              </a:pathLst>
            </a:custGeom>
            <a:solidFill>
              <a:srgbClr val="DFBB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2" name="Freeform 99"/>
            <p:cNvSpPr>
              <a:spLocks/>
            </p:cNvSpPr>
            <p:nvPr/>
          </p:nvSpPr>
          <p:spPr bwMode="auto">
            <a:xfrm>
              <a:off x="4190" y="3714"/>
              <a:ext cx="13" cy="27"/>
            </a:xfrm>
            <a:custGeom>
              <a:avLst/>
              <a:gdLst>
                <a:gd name="T0" fmla="*/ 4 w 13"/>
                <a:gd name="T1" fmla="*/ 27 h 27"/>
                <a:gd name="T2" fmla="*/ 10 w 13"/>
                <a:gd name="T3" fmla="*/ 20 h 27"/>
                <a:gd name="T4" fmla="*/ 13 w 13"/>
                <a:gd name="T5" fmla="*/ 0 h 27"/>
                <a:gd name="T6" fmla="*/ 6 w 13"/>
                <a:gd name="T7" fmla="*/ 19 h 27"/>
                <a:gd name="T8" fmla="*/ 0 w 13"/>
                <a:gd name="T9" fmla="*/ 24 h 27"/>
                <a:gd name="T10" fmla="*/ 4 w 13"/>
                <a:gd name="T11" fmla="*/ 27 h 27"/>
                <a:gd name="T12" fmla="*/ 4 w 13"/>
                <a:gd name="T13" fmla="*/ 27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27"/>
                <a:gd name="T23" fmla="*/ 13 w 13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27">
                  <a:moveTo>
                    <a:pt x="4" y="27"/>
                  </a:moveTo>
                  <a:lnTo>
                    <a:pt x="10" y="20"/>
                  </a:lnTo>
                  <a:lnTo>
                    <a:pt x="13" y="0"/>
                  </a:lnTo>
                  <a:lnTo>
                    <a:pt x="6" y="19"/>
                  </a:lnTo>
                  <a:lnTo>
                    <a:pt x="0" y="24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DFBB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3" name="Freeform 100"/>
            <p:cNvSpPr>
              <a:spLocks/>
            </p:cNvSpPr>
            <p:nvPr/>
          </p:nvSpPr>
          <p:spPr bwMode="auto">
            <a:xfrm>
              <a:off x="3632" y="2146"/>
              <a:ext cx="324" cy="356"/>
            </a:xfrm>
            <a:custGeom>
              <a:avLst/>
              <a:gdLst>
                <a:gd name="T0" fmla="*/ 0 w 324"/>
                <a:gd name="T1" fmla="*/ 65 h 356"/>
                <a:gd name="T2" fmla="*/ 27 w 324"/>
                <a:gd name="T3" fmla="*/ 312 h 356"/>
                <a:gd name="T4" fmla="*/ 67 w 324"/>
                <a:gd name="T5" fmla="*/ 316 h 356"/>
                <a:gd name="T6" fmla="*/ 116 w 324"/>
                <a:gd name="T7" fmla="*/ 344 h 356"/>
                <a:gd name="T8" fmla="*/ 151 w 324"/>
                <a:gd name="T9" fmla="*/ 343 h 356"/>
                <a:gd name="T10" fmla="*/ 167 w 324"/>
                <a:gd name="T11" fmla="*/ 332 h 356"/>
                <a:gd name="T12" fmla="*/ 206 w 324"/>
                <a:gd name="T13" fmla="*/ 356 h 356"/>
                <a:gd name="T14" fmla="*/ 229 w 324"/>
                <a:gd name="T15" fmla="*/ 336 h 356"/>
                <a:gd name="T16" fmla="*/ 234 w 324"/>
                <a:gd name="T17" fmla="*/ 297 h 356"/>
                <a:gd name="T18" fmla="*/ 249 w 324"/>
                <a:gd name="T19" fmla="*/ 305 h 356"/>
                <a:gd name="T20" fmla="*/ 257 w 324"/>
                <a:gd name="T21" fmla="*/ 273 h 356"/>
                <a:gd name="T22" fmla="*/ 311 w 324"/>
                <a:gd name="T23" fmla="*/ 226 h 356"/>
                <a:gd name="T24" fmla="*/ 320 w 324"/>
                <a:gd name="T25" fmla="*/ 149 h 356"/>
                <a:gd name="T26" fmla="*/ 313 w 324"/>
                <a:gd name="T27" fmla="*/ 133 h 356"/>
                <a:gd name="T28" fmla="*/ 324 w 324"/>
                <a:gd name="T29" fmla="*/ 125 h 356"/>
                <a:gd name="T30" fmla="*/ 304 w 324"/>
                <a:gd name="T31" fmla="*/ 0 h 356"/>
                <a:gd name="T32" fmla="*/ 249 w 324"/>
                <a:gd name="T33" fmla="*/ 29 h 356"/>
                <a:gd name="T34" fmla="*/ 221 w 324"/>
                <a:gd name="T35" fmla="*/ 58 h 356"/>
                <a:gd name="T36" fmla="*/ 200 w 324"/>
                <a:gd name="T37" fmla="*/ 59 h 356"/>
                <a:gd name="T38" fmla="*/ 169 w 324"/>
                <a:gd name="T39" fmla="*/ 76 h 356"/>
                <a:gd name="T40" fmla="*/ 98 w 324"/>
                <a:gd name="T41" fmla="*/ 51 h 356"/>
                <a:gd name="T42" fmla="*/ 0 w 324"/>
                <a:gd name="T43" fmla="*/ 65 h 356"/>
                <a:gd name="T44" fmla="*/ 0 w 324"/>
                <a:gd name="T45" fmla="*/ 65 h 35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4"/>
                <a:gd name="T70" fmla="*/ 0 h 356"/>
                <a:gd name="T71" fmla="*/ 324 w 324"/>
                <a:gd name="T72" fmla="*/ 356 h 35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4" h="356">
                  <a:moveTo>
                    <a:pt x="0" y="65"/>
                  </a:moveTo>
                  <a:lnTo>
                    <a:pt x="27" y="312"/>
                  </a:lnTo>
                  <a:lnTo>
                    <a:pt x="67" y="316"/>
                  </a:lnTo>
                  <a:lnTo>
                    <a:pt x="116" y="344"/>
                  </a:lnTo>
                  <a:lnTo>
                    <a:pt x="151" y="343"/>
                  </a:lnTo>
                  <a:lnTo>
                    <a:pt x="167" y="332"/>
                  </a:lnTo>
                  <a:lnTo>
                    <a:pt x="206" y="356"/>
                  </a:lnTo>
                  <a:lnTo>
                    <a:pt x="229" y="336"/>
                  </a:lnTo>
                  <a:lnTo>
                    <a:pt x="234" y="297"/>
                  </a:lnTo>
                  <a:lnTo>
                    <a:pt x="249" y="305"/>
                  </a:lnTo>
                  <a:lnTo>
                    <a:pt x="257" y="273"/>
                  </a:lnTo>
                  <a:lnTo>
                    <a:pt x="311" y="226"/>
                  </a:lnTo>
                  <a:lnTo>
                    <a:pt x="320" y="149"/>
                  </a:lnTo>
                  <a:lnTo>
                    <a:pt x="313" y="133"/>
                  </a:lnTo>
                  <a:lnTo>
                    <a:pt x="324" y="125"/>
                  </a:lnTo>
                  <a:lnTo>
                    <a:pt x="304" y="0"/>
                  </a:lnTo>
                  <a:lnTo>
                    <a:pt x="249" y="29"/>
                  </a:lnTo>
                  <a:lnTo>
                    <a:pt x="221" y="58"/>
                  </a:lnTo>
                  <a:lnTo>
                    <a:pt x="200" y="59"/>
                  </a:lnTo>
                  <a:lnTo>
                    <a:pt x="169" y="76"/>
                  </a:lnTo>
                  <a:lnTo>
                    <a:pt x="98" y="51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4" name="Freeform 101"/>
            <p:cNvSpPr>
              <a:spLocks/>
            </p:cNvSpPr>
            <p:nvPr/>
          </p:nvSpPr>
          <p:spPr bwMode="auto">
            <a:xfrm>
              <a:off x="3838" y="2271"/>
              <a:ext cx="345" cy="335"/>
            </a:xfrm>
            <a:custGeom>
              <a:avLst/>
              <a:gdLst>
                <a:gd name="T0" fmla="*/ 0 w 345"/>
                <a:gd name="T1" fmla="*/ 231 h 335"/>
                <a:gd name="T2" fmla="*/ 12 w 345"/>
                <a:gd name="T3" fmla="*/ 277 h 335"/>
                <a:gd name="T4" fmla="*/ 56 w 345"/>
                <a:gd name="T5" fmla="*/ 309 h 335"/>
                <a:gd name="T6" fmla="*/ 78 w 345"/>
                <a:gd name="T7" fmla="*/ 335 h 335"/>
                <a:gd name="T8" fmla="*/ 143 w 345"/>
                <a:gd name="T9" fmla="*/ 308 h 335"/>
                <a:gd name="T10" fmla="*/ 173 w 345"/>
                <a:gd name="T11" fmla="*/ 304 h 335"/>
                <a:gd name="T12" fmla="*/ 189 w 345"/>
                <a:gd name="T13" fmla="*/ 284 h 335"/>
                <a:gd name="T14" fmla="*/ 215 w 345"/>
                <a:gd name="T15" fmla="*/ 183 h 335"/>
                <a:gd name="T16" fmla="*/ 243 w 345"/>
                <a:gd name="T17" fmla="*/ 195 h 335"/>
                <a:gd name="T18" fmla="*/ 297 w 345"/>
                <a:gd name="T19" fmla="*/ 86 h 335"/>
                <a:gd name="T20" fmla="*/ 338 w 345"/>
                <a:gd name="T21" fmla="*/ 109 h 335"/>
                <a:gd name="T22" fmla="*/ 345 w 345"/>
                <a:gd name="T23" fmla="*/ 90 h 335"/>
                <a:gd name="T24" fmla="*/ 315 w 345"/>
                <a:gd name="T25" fmla="*/ 66 h 335"/>
                <a:gd name="T26" fmla="*/ 293 w 345"/>
                <a:gd name="T27" fmla="*/ 69 h 335"/>
                <a:gd name="T28" fmla="*/ 285 w 345"/>
                <a:gd name="T29" fmla="*/ 81 h 335"/>
                <a:gd name="T30" fmla="*/ 243 w 345"/>
                <a:gd name="T31" fmla="*/ 93 h 335"/>
                <a:gd name="T32" fmla="*/ 216 w 345"/>
                <a:gd name="T33" fmla="*/ 123 h 335"/>
                <a:gd name="T34" fmla="*/ 208 w 345"/>
                <a:gd name="T35" fmla="*/ 76 h 335"/>
                <a:gd name="T36" fmla="*/ 133 w 345"/>
                <a:gd name="T37" fmla="*/ 88 h 335"/>
                <a:gd name="T38" fmla="*/ 118 w 345"/>
                <a:gd name="T39" fmla="*/ 0 h 335"/>
                <a:gd name="T40" fmla="*/ 107 w 345"/>
                <a:gd name="T41" fmla="*/ 8 h 335"/>
                <a:gd name="T42" fmla="*/ 114 w 345"/>
                <a:gd name="T43" fmla="*/ 24 h 335"/>
                <a:gd name="T44" fmla="*/ 105 w 345"/>
                <a:gd name="T45" fmla="*/ 101 h 335"/>
                <a:gd name="T46" fmla="*/ 51 w 345"/>
                <a:gd name="T47" fmla="*/ 148 h 335"/>
                <a:gd name="T48" fmla="*/ 43 w 345"/>
                <a:gd name="T49" fmla="*/ 180 h 335"/>
                <a:gd name="T50" fmla="*/ 28 w 345"/>
                <a:gd name="T51" fmla="*/ 172 h 335"/>
                <a:gd name="T52" fmla="*/ 23 w 345"/>
                <a:gd name="T53" fmla="*/ 211 h 335"/>
                <a:gd name="T54" fmla="*/ 0 w 345"/>
                <a:gd name="T55" fmla="*/ 231 h 335"/>
                <a:gd name="T56" fmla="*/ 0 w 345"/>
                <a:gd name="T57" fmla="*/ 231 h 335"/>
                <a:gd name="T58" fmla="*/ 0 w 345"/>
                <a:gd name="T59" fmla="*/ 231 h 33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45"/>
                <a:gd name="T91" fmla="*/ 0 h 335"/>
                <a:gd name="T92" fmla="*/ 345 w 345"/>
                <a:gd name="T93" fmla="*/ 335 h 33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45" h="335">
                  <a:moveTo>
                    <a:pt x="0" y="231"/>
                  </a:moveTo>
                  <a:lnTo>
                    <a:pt x="12" y="277"/>
                  </a:lnTo>
                  <a:lnTo>
                    <a:pt x="56" y="309"/>
                  </a:lnTo>
                  <a:lnTo>
                    <a:pt x="78" y="335"/>
                  </a:lnTo>
                  <a:lnTo>
                    <a:pt x="143" y="308"/>
                  </a:lnTo>
                  <a:lnTo>
                    <a:pt x="173" y="304"/>
                  </a:lnTo>
                  <a:lnTo>
                    <a:pt x="189" y="284"/>
                  </a:lnTo>
                  <a:lnTo>
                    <a:pt x="215" y="183"/>
                  </a:lnTo>
                  <a:lnTo>
                    <a:pt x="243" y="195"/>
                  </a:lnTo>
                  <a:lnTo>
                    <a:pt x="297" y="86"/>
                  </a:lnTo>
                  <a:lnTo>
                    <a:pt x="338" y="109"/>
                  </a:lnTo>
                  <a:lnTo>
                    <a:pt x="345" y="90"/>
                  </a:lnTo>
                  <a:lnTo>
                    <a:pt x="315" y="66"/>
                  </a:lnTo>
                  <a:lnTo>
                    <a:pt x="293" y="69"/>
                  </a:lnTo>
                  <a:lnTo>
                    <a:pt x="285" y="81"/>
                  </a:lnTo>
                  <a:lnTo>
                    <a:pt x="243" y="93"/>
                  </a:lnTo>
                  <a:lnTo>
                    <a:pt x="216" y="123"/>
                  </a:lnTo>
                  <a:lnTo>
                    <a:pt x="208" y="76"/>
                  </a:lnTo>
                  <a:lnTo>
                    <a:pt x="133" y="88"/>
                  </a:lnTo>
                  <a:lnTo>
                    <a:pt x="118" y="0"/>
                  </a:lnTo>
                  <a:lnTo>
                    <a:pt x="107" y="8"/>
                  </a:lnTo>
                  <a:lnTo>
                    <a:pt x="114" y="24"/>
                  </a:lnTo>
                  <a:lnTo>
                    <a:pt x="105" y="101"/>
                  </a:lnTo>
                  <a:lnTo>
                    <a:pt x="51" y="148"/>
                  </a:lnTo>
                  <a:lnTo>
                    <a:pt x="43" y="180"/>
                  </a:lnTo>
                  <a:lnTo>
                    <a:pt x="28" y="172"/>
                  </a:lnTo>
                  <a:lnTo>
                    <a:pt x="23" y="21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5" name="Freeform 102"/>
            <p:cNvSpPr>
              <a:spLocks/>
            </p:cNvSpPr>
            <p:nvPr/>
          </p:nvSpPr>
          <p:spPr bwMode="auto">
            <a:xfrm>
              <a:off x="4046" y="2295"/>
              <a:ext cx="351" cy="170"/>
            </a:xfrm>
            <a:custGeom>
              <a:avLst/>
              <a:gdLst>
                <a:gd name="T0" fmla="*/ 0 w 351"/>
                <a:gd name="T1" fmla="*/ 52 h 170"/>
                <a:gd name="T2" fmla="*/ 8 w 351"/>
                <a:gd name="T3" fmla="*/ 99 h 170"/>
                <a:gd name="T4" fmla="*/ 35 w 351"/>
                <a:gd name="T5" fmla="*/ 69 h 170"/>
                <a:gd name="T6" fmla="*/ 77 w 351"/>
                <a:gd name="T7" fmla="*/ 57 h 170"/>
                <a:gd name="T8" fmla="*/ 85 w 351"/>
                <a:gd name="T9" fmla="*/ 45 h 170"/>
                <a:gd name="T10" fmla="*/ 107 w 351"/>
                <a:gd name="T11" fmla="*/ 42 h 170"/>
                <a:gd name="T12" fmla="*/ 137 w 351"/>
                <a:gd name="T13" fmla="*/ 66 h 170"/>
                <a:gd name="T14" fmla="*/ 157 w 351"/>
                <a:gd name="T15" fmla="*/ 72 h 170"/>
                <a:gd name="T16" fmla="*/ 195 w 351"/>
                <a:gd name="T17" fmla="*/ 105 h 170"/>
                <a:gd name="T18" fmla="*/ 181 w 351"/>
                <a:gd name="T19" fmla="*/ 137 h 170"/>
                <a:gd name="T20" fmla="*/ 187 w 351"/>
                <a:gd name="T21" fmla="*/ 152 h 170"/>
                <a:gd name="T22" fmla="*/ 203 w 351"/>
                <a:gd name="T23" fmla="*/ 146 h 170"/>
                <a:gd name="T24" fmla="*/ 218 w 351"/>
                <a:gd name="T25" fmla="*/ 146 h 170"/>
                <a:gd name="T26" fmla="*/ 226 w 351"/>
                <a:gd name="T27" fmla="*/ 156 h 170"/>
                <a:gd name="T28" fmla="*/ 243 w 351"/>
                <a:gd name="T29" fmla="*/ 156 h 170"/>
                <a:gd name="T30" fmla="*/ 250 w 351"/>
                <a:gd name="T31" fmla="*/ 152 h 170"/>
                <a:gd name="T32" fmla="*/ 239 w 351"/>
                <a:gd name="T33" fmla="*/ 123 h 170"/>
                <a:gd name="T34" fmla="*/ 236 w 351"/>
                <a:gd name="T35" fmla="*/ 69 h 170"/>
                <a:gd name="T36" fmla="*/ 223 w 351"/>
                <a:gd name="T37" fmla="*/ 61 h 170"/>
                <a:gd name="T38" fmla="*/ 250 w 351"/>
                <a:gd name="T39" fmla="*/ 37 h 170"/>
                <a:gd name="T40" fmla="*/ 251 w 351"/>
                <a:gd name="T41" fmla="*/ 21 h 170"/>
                <a:gd name="T42" fmla="*/ 269 w 351"/>
                <a:gd name="T43" fmla="*/ 22 h 170"/>
                <a:gd name="T44" fmla="*/ 247 w 351"/>
                <a:gd name="T45" fmla="*/ 56 h 170"/>
                <a:gd name="T46" fmla="*/ 259 w 351"/>
                <a:gd name="T47" fmla="*/ 96 h 170"/>
                <a:gd name="T48" fmla="*/ 265 w 351"/>
                <a:gd name="T49" fmla="*/ 107 h 170"/>
                <a:gd name="T50" fmla="*/ 273 w 351"/>
                <a:gd name="T51" fmla="*/ 112 h 170"/>
                <a:gd name="T52" fmla="*/ 257 w 351"/>
                <a:gd name="T53" fmla="*/ 111 h 170"/>
                <a:gd name="T54" fmla="*/ 262 w 351"/>
                <a:gd name="T55" fmla="*/ 136 h 170"/>
                <a:gd name="T56" fmla="*/ 290 w 351"/>
                <a:gd name="T57" fmla="*/ 152 h 170"/>
                <a:gd name="T58" fmla="*/ 297 w 351"/>
                <a:gd name="T59" fmla="*/ 156 h 170"/>
                <a:gd name="T60" fmla="*/ 305 w 351"/>
                <a:gd name="T61" fmla="*/ 156 h 170"/>
                <a:gd name="T62" fmla="*/ 301 w 351"/>
                <a:gd name="T63" fmla="*/ 170 h 170"/>
                <a:gd name="T64" fmla="*/ 336 w 351"/>
                <a:gd name="T65" fmla="*/ 152 h 170"/>
                <a:gd name="T66" fmla="*/ 343 w 351"/>
                <a:gd name="T67" fmla="*/ 131 h 170"/>
                <a:gd name="T68" fmla="*/ 351 w 351"/>
                <a:gd name="T69" fmla="*/ 108 h 170"/>
                <a:gd name="T70" fmla="*/ 301 w 351"/>
                <a:gd name="T71" fmla="*/ 119 h 170"/>
                <a:gd name="T72" fmla="*/ 269 w 351"/>
                <a:gd name="T73" fmla="*/ 0 h 170"/>
                <a:gd name="T74" fmla="*/ 0 w 351"/>
                <a:gd name="T75" fmla="*/ 52 h 170"/>
                <a:gd name="T76" fmla="*/ 0 w 351"/>
                <a:gd name="T77" fmla="*/ 52 h 170"/>
                <a:gd name="T78" fmla="*/ 0 w 351"/>
                <a:gd name="T79" fmla="*/ 52 h 1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51"/>
                <a:gd name="T121" fmla="*/ 0 h 170"/>
                <a:gd name="T122" fmla="*/ 351 w 351"/>
                <a:gd name="T123" fmla="*/ 170 h 1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51" h="170">
                  <a:moveTo>
                    <a:pt x="0" y="52"/>
                  </a:moveTo>
                  <a:lnTo>
                    <a:pt x="8" y="99"/>
                  </a:lnTo>
                  <a:lnTo>
                    <a:pt x="35" y="69"/>
                  </a:lnTo>
                  <a:lnTo>
                    <a:pt x="77" y="57"/>
                  </a:lnTo>
                  <a:lnTo>
                    <a:pt x="85" y="45"/>
                  </a:lnTo>
                  <a:lnTo>
                    <a:pt x="107" y="42"/>
                  </a:lnTo>
                  <a:lnTo>
                    <a:pt x="137" y="66"/>
                  </a:lnTo>
                  <a:lnTo>
                    <a:pt x="157" y="72"/>
                  </a:lnTo>
                  <a:lnTo>
                    <a:pt x="195" y="105"/>
                  </a:lnTo>
                  <a:lnTo>
                    <a:pt x="181" y="137"/>
                  </a:lnTo>
                  <a:lnTo>
                    <a:pt x="187" y="152"/>
                  </a:lnTo>
                  <a:lnTo>
                    <a:pt x="203" y="146"/>
                  </a:lnTo>
                  <a:lnTo>
                    <a:pt x="218" y="146"/>
                  </a:lnTo>
                  <a:lnTo>
                    <a:pt x="226" y="156"/>
                  </a:lnTo>
                  <a:lnTo>
                    <a:pt x="243" y="156"/>
                  </a:lnTo>
                  <a:lnTo>
                    <a:pt x="250" y="152"/>
                  </a:lnTo>
                  <a:lnTo>
                    <a:pt x="239" y="123"/>
                  </a:lnTo>
                  <a:lnTo>
                    <a:pt x="236" y="69"/>
                  </a:lnTo>
                  <a:lnTo>
                    <a:pt x="223" y="61"/>
                  </a:lnTo>
                  <a:lnTo>
                    <a:pt x="250" y="37"/>
                  </a:lnTo>
                  <a:lnTo>
                    <a:pt x="251" y="21"/>
                  </a:lnTo>
                  <a:lnTo>
                    <a:pt x="269" y="22"/>
                  </a:lnTo>
                  <a:lnTo>
                    <a:pt x="247" y="56"/>
                  </a:lnTo>
                  <a:lnTo>
                    <a:pt x="259" y="96"/>
                  </a:lnTo>
                  <a:lnTo>
                    <a:pt x="265" y="107"/>
                  </a:lnTo>
                  <a:lnTo>
                    <a:pt x="273" y="112"/>
                  </a:lnTo>
                  <a:lnTo>
                    <a:pt x="257" y="111"/>
                  </a:lnTo>
                  <a:lnTo>
                    <a:pt x="262" y="136"/>
                  </a:lnTo>
                  <a:lnTo>
                    <a:pt x="290" y="152"/>
                  </a:lnTo>
                  <a:lnTo>
                    <a:pt x="297" y="156"/>
                  </a:lnTo>
                  <a:lnTo>
                    <a:pt x="305" y="156"/>
                  </a:lnTo>
                  <a:lnTo>
                    <a:pt x="301" y="170"/>
                  </a:lnTo>
                  <a:lnTo>
                    <a:pt x="336" y="152"/>
                  </a:lnTo>
                  <a:lnTo>
                    <a:pt x="343" y="131"/>
                  </a:lnTo>
                  <a:lnTo>
                    <a:pt x="351" y="108"/>
                  </a:lnTo>
                  <a:lnTo>
                    <a:pt x="301" y="119"/>
                  </a:lnTo>
                  <a:lnTo>
                    <a:pt x="269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6" name="Freeform 103"/>
            <p:cNvSpPr>
              <a:spLocks/>
            </p:cNvSpPr>
            <p:nvPr/>
          </p:nvSpPr>
          <p:spPr bwMode="auto">
            <a:xfrm>
              <a:off x="3779" y="2357"/>
              <a:ext cx="596" cy="328"/>
            </a:xfrm>
            <a:custGeom>
              <a:avLst/>
              <a:gdLst>
                <a:gd name="T0" fmla="*/ 55 w 596"/>
                <a:gd name="T1" fmla="*/ 293 h 328"/>
                <a:gd name="T2" fmla="*/ 56 w 596"/>
                <a:gd name="T3" fmla="*/ 285 h 328"/>
                <a:gd name="T4" fmla="*/ 94 w 596"/>
                <a:gd name="T5" fmla="*/ 249 h 328"/>
                <a:gd name="T6" fmla="*/ 115 w 596"/>
                <a:gd name="T7" fmla="*/ 223 h 328"/>
                <a:gd name="T8" fmla="*/ 137 w 596"/>
                <a:gd name="T9" fmla="*/ 249 h 328"/>
                <a:gd name="T10" fmla="*/ 202 w 596"/>
                <a:gd name="T11" fmla="*/ 222 h 328"/>
                <a:gd name="T12" fmla="*/ 232 w 596"/>
                <a:gd name="T13" fmla="*/ 218 h 328"/>
                <a:gd name="T14" fmla="*/ 248 w 596"/>
                <a:gd name="T15" fmla="*/ 198 h 328"/>
                <a:gd name="T16" fmla="*/ 274 w 596"/>
                <a:gd name="T17" fmla="*/ 97 h 328"/>
                <a:gd name="T18" fmla="*/ 302 w 596"/>
                <a:gd name="T19" fmla="*/ 109 h 328"/>
                <a:gd name="T20" fmla="*/ 356 w 596"/>
                <a:gd name="T21" fmla="*/ 0 h 328"/>
                <a:gd name="T22" fmla="*/ 397 w 596"/>
                <a:gd name="T23" fmla="*/ 23 h 328"/>
                <a:gd name="T24" fmla="*/ 404 w 596"/>
                <a:gd name="T25" fmla="*/ 4 h 328"/>
                <a:gd name="T26" fmla="*/ 424 w 596"/>
                <a:gd name="T27" fmla="*/ 10 h 328"/>
                <a:gd name="T28" fmla="*/ 462 w 596"/>
                <a:gd name="T29" fmla="*/ 43 h 328"/>
                <a:gd name="T30" fmla="*/ 448 w 596"/>
                <a:gd name="T31" fmla="*/ 75 h 328"/>
                <a:gd name="T32" fmla="*/ 454 w 596"/>
                <a:gd name="T33" fmla="*/ 90 h 328"/>
                <a:gd name="T34" fmla="*/ 470 w 596"/>
                <a:gd name="T35" fmla="*/ 84 h 328"/>
                <a:gd name="T36" fmla="*/ 482 w 596"/>
                <a:gd name="T37" fmla="*/ 98 h 328"/>
                <a:gd name="T38" fmla="*/ 540 w 596"/>
                <a:gd name="T39" fmla="*/ 117 h 328"/>
                <a:gd name="T40" fmla="*/ 486 w 596"/>
                <a:gd name="T41" fmla="*/ 114 h 328"/>
                <a:gd name="T42" fmla="*/ 542 w 596"/>
                <a:gd name="T43" fmla="*/ 164 h 328"/>
                <a:gd name="T44" fmla="*/ 507 w 596"/>
                <a:gd name="T45" fmla="*/ 159 h 328"/>
                <a:gd name="T46" fmla="*/ 579 w 596"/>
                <a:gd name="T47" fmla="*/ 204 h 328"/>
                <a:gd name="T48" fmla="*/ 596 w 596"/>
                <a:gd name="T49" fmla="*/ 235 h 328"/>
                <a:gd name="T50" fmla="*/ 584 w 596"/>
                <a:gd name="T51" fmla="*/ 231 h 328"/>
                <a:gd name="T52" fmla="*/ 581 w 596"/>
                <a:gd name="T53" fmla="*/ 239 h 328"/>
                <a:gd name="T54" fmla="*/ 348 w 596"/>
                <a:gd name="T55" fmla="*/ 284 h 328"/>
                <a:gd name="T56" fmla="*/ 153 w 596"/>
                <a:gd name="T57" fmla="*/ 308 h 328"/>
                <a:gd name="T58" fmla="*/ 0 w 596"/>
                <a:gd name="T59" fmla="*/ 328 h 328"/>
                <a:gd name="T60" fmla="*/ 55 w 596"/>
                <a:gd name="T61" fmla="*/ 293 h 328"/>
                <a:gd name="T62" fmla="*/ 55 w 596"/>
                <a:gd name="T63" fmla="*/ 293 h 32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96"/>
                <a:gd name="T97" fmla="*/ 0 h 328"/>
                <a:gd name="T98" fmla="*/ 596 w 596"/>
                <a:gd name="T99" fmla="*/ 328 h 32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96" h="328">
                  <a:moveTo>
                    <a:pt x="55" y="293"/>
                  </a:moveTo>
                  <a:lnTo>
                    <a:pt x="56" y="285"/>
                  </a:lnTo>
                  <a:lnTo>
                    <a:pt x="94" y="249"/>
                  </a:lnTo>
                  <a:lnTo>
                    <a:pt x="115" y="223"/>
                  </a:lnTo>
                  <a:lnTo>
                    <a:pt x="137" y="249"/>
                  </a:lnTo>
                  <a:lnTo>
                    <a:pt x="202" y="222"/>
                  </a:lnTo>
                  <a:lnTo>
                    <a:pt x="232" y="218"/>
                  </a:lnTo>
                  <a:lnTo>
                    <a:pt x="248" y="198"/>
                  </a:lnTo>
                  <a:lnTo>
                    <a:pt x="274" y="97"/>
                  </a:lnTo>
                  <a:lnTo>
                    <a:pt x="302" y="109"/>
                  </a:lnTo>
                  <a:lnTo>
                    <a:pt x="356" y="0"/>
                  </a:lnTo>
                  <a:lnTo>
                    <a:pt x="397" y="23"/>
                  </a:lnTo>
                  <a:lnTo>
                    <a:pt x="404" y="4"/>
                  </a:lnTo>
                  <a:lnTo>
                    <a:pt x="424" y="10"/>
                  </a:lnTo>
                  <a:lnTo>
                    <a:pt x="462" y="43"/>
                  </a:lnTo>
                  <a:lnTo>
                    <a:pt x="448" y="75"/>
                  </a:lnTo>
                  <a:lnTo>
                    <a:pt x="454" y="90"/>
                  </a:lnTo>
                  <a:lnTo>
                    <a:pt x="470" y="84"/>
                  </a:lnTo>
                  <a:lnTo>
                    <a:pt x="482" y="98"/>
                  </a:lnTo>
                  <a:lnTo>
                    <a:pt x="540" y="117"/>
                  </a:lnTo>
                  <a:lnTo>
                    <a:pt x="486" y="114"/>
                  </a:lnTo>
                  <a:lnTo>
                    <a:pt x="542" y="164"/>
                  </a:lnTo>
                  <a:lnTo>
                    <a:pt x="507" y="159"/>
                  </a:lnTo>
                  <a:lnTo>
                    <a:pt x="579" y="204"/>
                  </a:lnTo>
                  <a:lnTo>
                    <a:pt x="596" y="235"/>
                  </a:lnTo>
                  <a:lnTo>
                    <a:pt x="584" y="231"/>
                  </a:lnTo>
                  <a:lnTo>
                    <a:pt x="581" y="239"/>
                  </a:lnTo>
                  <a:lnTo>
                    <a:pt x="348" y="284"/>
                  </a:lnTo>
                  <a:lnTo>
                    <a:pt x="153" y="308"/>
                  </a:lnTo>
                  <a:lnTo>
                    <a:pt x="0" y="328"/>
                  </a:lnTo>
                  <a:lnTo>
                    <a:pt x="55" y="29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7" name="Freeform 104"/>
            <p:cNvSpPr>
              <a:spLocks/>
            </p:cNvSpPr>
            <p:nvPr/>
          </p:nvSpPr>
          <p:spPr bwMode="auto">
            <a:xfrm>
              <a:off x="4350" y="2447"/>
              <a:ext cx="32" cy="82"/>
            </a:xfrm>
            <a:custGeom>
              <a:avLst/>
              <a:gdLst>
                <a:gd name="T0" fmla="*/ 0 w 32"/>
                <a:gd name="T1" fmla="*/ 82 h 82"/>
                <a:gd name="T2" fmla="*/ 10 w 32"/>
                <a:gd name="T3" fmla="*/ 59 h 82"/>
                <a:gd name="T4" fmla="*/ 22 w 32"/>
                <a:gd name="T5" fmla="*/ 46 h 82"/>
                <a:gd name="T6" fmla="*/ 32 w 32"/>
                <a:gd name="T7" fmla="*/ 0 h 82"/>
                <a:gd name="T8" fmla="*/ 13 w 32"/>
                <a:gd name="T9" fmla="*/ 11 h 82"/>
                <a:gd name="T10" fmla="*/ 0 w 32"/>
                <a:gd name="T11" fmla="*/ 54 h 82"/>
                <a:gd name="T12" fmla="*/ 0 w 32"/>
                <a:gd name="T13" fmla="*/ 82 h 82"/>
                <a:gd name="T14" fmla="*/ 0 w 32"/>
                <a:gd name="T15" fmla="*/ 82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82"/>
                <a:gd name="T26" fmla="*/ 32 w 32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82">
                  <a:moveTo>
                    <a:pt x="0" y="82"/>
                  </a:moveTo>
                  <a:lnTo>
                    <a:pt x="10" y="59"/>
                  </a:lnTo>
                  <a:lnTo>
                    <a:pt x="22" y="46"/>
                  </a:lnTo>
                  <a:lnTo>
                    <a:pt x="32" y="0"/>
                  </a:lnTo>
                  <a:lnTo>
                    <a:pt x="13" y="11"/>
                  </a:lnTo>
                  <a:lnTo>
                    <a:pt x="0" y="54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B8FF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8" name="Freeform 105"/>
            <p:cNvSpPr>
              <a:spLocks/>
            </p:cNvSpPr>
            <p:nvPr/>
          </p:nvSpPr>
          <p:spPr bwMode="auto">
            <a:xfrm>
              <a:off x="3745" y="2596"/>
              <a:ext cx="658" cy="288"/>
            </a:xfrm>
            <a:custGeom>
              <a:avLst/>
              <a:gdLst>
                <a:gd name="T0" fmla="*/ 0 w 658"/>
                <a:gd name="T1" fmla="*/ 248 h 288"/>
                <a:gd name="T2" fmla="*/ 95 w 658"/>
                <a:gd name="T3" fmla="*/ 235 h 288"/>
                <a:gd name="T4" fmla="*/ 151 w 658"/>
                <a:gd name="T5" fmla="*/ 209 h 288"/>
                <a:gd name="T6" fmla="*/ 255 w 658"/>
                <a:gd name="T7" fmla="*/ 198 h 288"/>
                <a:gd name="T8" fmla="*/ 298 w 658"/>
                <a:gd name="T9" fmla="*/ 225 h 288"/>
                <a:gd name="T10" fmla="*/ 367 w 658"/>
                <a:gd name="T11" fmla="*/ 215 h 288"/>
                <a:gd name="T12" fmla="*/ 470 w 658"/>
                <a:gd name="T13" fmla="*/ 288 h 288"/>
                <a:gd name="T14" fmla="*/ 511 w 658"/>
                <a:gd name="T15" fmla="*/ 278 h 288"/>
                <a:gd name="T16" fmla="*/ 568 w 658"/>
                <a:gd name="T17" fmla="*/ 195 h 288"/>
                <a:gd name="T18" fmla="*/ 615 w 658"/>
                <a:gd name="T19" fmla="*/ 178 h 288"/>
                <a:gd name="T20" fmla="*/ 630 w 658"/>
                <a:gd name="T21" fmla="*/ 154 h 288"/>
                <a:gd name="T22" fmla="*/ 579 w 658"/>
                <a:gd name="T23" fmla="*/ 163 h 288"/>
                <a:gd name="T24" fmla="*/ 566 w 658"/>
                <a:gd name="T25" fmla="*/ 145 h 288"/>
                <a:gd name="T26" fmla="*/ 597 w 658"/>
                <a:gd name="T27" fmla="*/ 137 h 288"/>
                <a:gd name="T28" fmla="*/ 597 w 658"/>
                <a:gd name="T29" fmla="*/ 127 h 288"/>
                <a:gd name="T30" fmla="*/ 562 w 658"/>
                <a:gd name="T31" fmla="*/ 115 h 288"/>
                <a:gd name="T32" fmla="*/ 606 w 658"/>
                <a:gd name="T33" fmla="*/ 98 h 288"/>
                <a:gd name="T34" fmla="*/ 603 w 658"/>
                <a:gd name="T35" fmla="*/ 116 h 288"/>
                <a:gd name="T36" fmla="*/ 631 w 658"/>
                <a:gd name="T37" fmla="*/ 116 h 288"/>
                <a:gd name="T38" fmla="*/ 648 w 658"/>
                <a:gd name="T39" fmla="*/ 86 h 288"/>
                <a:gd name="T40" fmla="*/ 658 w 658"/>
                <a:gd name="T41" fmla="*/ 85 h 288"/>
                <a:gd name="T42" fmla="*/ 652 w 658"/>
                <a:gd name="T43" fmla="*/ 58 h 288"/>
                <a:gd name="T44" fmla="*/ 631 w 658"/>
                <a:gd name="T45" fmla="*/ 85 h 288"/>
                <a:gd name="T46" fmla="*/ 611 w 658"/>
                <a:gd name="T47" fmla="*/ 26 h 288"/>
                <a:gd name="T48" fmla="*/ 625 w 658"/>
                <a:gd name="T49" fmla="*/ 23 h 288"/>
                <a:gd name="T50" fmla="*/ 644 w 658"/>
                <a:gd name="T51" fmla="*/ 39 h 288"/>
                <a:gd name="T52" fmla="*/ 630 w 658"/>
                <a:gd name="T53" fmla="*/ 12 h 288"/>
                <a:gd name="T54" fmla="*/ 615 w 658"/>
                <a:gd name="T55" fmla="*/ 0 h 288"/>
                <a:gd name="T56" fmla="*/ 382 w 658"/>
                <a:gd name="T57" fmla="*/ 45 h 288"/>
                <a:gd name="T58" fmla="*/ 187 w 658"/>
                <a:gd name="T59" fmla="*/ 69 h 288"/>
                <a:gd name="T60" fmla="*/ 160 w 658"/>
                <a:gd name="T61" fmla="*/ 121 h 288"/>
                <a:gd name="T62" fmla="*/ 118 w 658"/>
                <a:gd name="T63" fmla="*/ 131 h 288"/>
                <a:gd name="T64" fmla="*/ 98 w 658"/>
                <a:gd name="T65" fmla="*/ 158 h 288"/>
                <a:gd name="T66" fmla="*/ 23 w 658"/>
                <a:gd name="T67" fmla="*/ 201 h 288"/>
                <a:gd name="T68" fmla="*/ 19 w 658"/>
                <a:gd name="T69" fmla="*/ 217 h 288"/>
                <a:gd name="T70" fmla="*/ 0 w 658"/>
                <a:gd name="T71" fmla="*/ 226 h 288"/>
                <a:gd name="T72" fmla="*/ 0 w 658"/>
                <a:gd name="T73" fmla="*/ 248 h 288"/>
                <a:gd name="T74" fmla="*/ 0 w 658"/>
                <a:gd name="T75" fmla="*/ 24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58"/>
                <a:gd name="T115" fmla="*/ 0 h 288"/>
                <a:gd name="T116" fmla="*/ 658 w 658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58" h="288">
                  <a:moveTo>
                    <a:pt x="0" y="248"/>
                  </a:moveTo>
                  <a:lnTo>
                    <a:pt x="95" y="235"/>
                  </a:lnTo>
                  <a:lnTo>
                    <a:pt x="151" y="209"/>
                  </a:lnTo>
                  <a:lnTo>
                    <a:pt x="255" y="198"/>
                  </a:lnTo>
                  <a:lnTo>
                    <a:pt x="298" y="225"/>
                  </a:lnTo>
                  <a:lnTo>
                    <a:pt x="367" y="215"/>
                  </a:lnTo>
                  <a:lnTo>
                    <a:pt x="470" y="288"/>
                  </a:lnTo>
                  <a:lnTo>
                    <a:pt x="511" y="278"/>
                  </a:lnTo>
                  <a:lnTo>
                    <a:pt x="568" y="195"/>
                  </a:lnTo>
                  <a:lnTo>
                    <a:pt x="615" y="178"/>
                  </a:lnTo>
                  <a:lnTo>
                    <a:pt x="630" y="154"/>
                  </a:lnTo>
                  <a:lnTo>
                    <a:pt x="579" y="163"/>
                  </a:lnTo>
                  <a:lnTo>
                    <a:pt x="566" y="145"/>
                  </a:lnTo>
                  <a:lnTo>
                    <a:pt x="597" y="137"/>
                  </a:lnTo>
                  <a:lnTo>
                    <a:pt x="597" y="127"/>
                  </a:lnTo>
                  <a:lnTo>
                    <a:pt x="562" y="115"/>
                  </a:lnTo>
                  <a:lnTo>
                    <a:pt x="606" y="98"/>
                  </a:lnTo>
                  <a:lnTo>
                    <a:pt x="603" y="116"/>
                  </a:lnTo>
                  <a:lnTo>
                    <a:pt x="631" y="116"/>
                  </a:lnTo>
                  <a:lnTo>
                    <a:pt x="648" y="86"/>
                  </a:lnTo>
                  <a:lnTo>
                    <a:pt x="658" y="85"/>
                  </a:lnTo>
                  <a:lnTo>
                    <a:pt x="652" y="58"/>
                  </a:lnTo>
                  <a:lnTo>
                    <a:pt x="631" y="85"/>
                  </a:lnTo>
                  <a:lnTo>
                    <a:pt x="611" y="26"/>
                  </a:lnTo>
                  <a:lnTo>
                    <a:pt x="625" y="23"/>
                  </a:lnTo>
                  <a:lnTo>
                    <a:pt x="644" y="39"/>
                  </a:lnTo>
                  <a:lnTo>
                    <a:pt x="630" y="12"/>
                  </a:lnTo>
                  <a:lnTo>
                    <a:pt x="615" y="0"/>
                  </a:lnTo>
                  <a:lnTo>
                    <a:pt x="382" y="45"/>
                  </a:lnTo>
                  <a:lnTo>
                    <a:pt x="187" y="69"/>
                  </a:lnTo>
                  <a:lnTo>
                    <a:pt x="160" y="121"/>
                  </a:lnTo>
                  <a:lnTo>
                    <a:pt x="118" y="131"/>
                  </a:lnTo>
                  <a:lnTo>
                    <a:pt x="98" y="158"/>
                  </a:lnTo>
                  <a:lnTo>
                    <a:pt x="23" y="201"/>
                  </a:lnTo>
                  <a:lnTo>
                    <a:pt x="19" y="217"/>
                  </a:lnTo>
                  <a:lnTo>
                    <a:pt x="0" y="226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9" name="Freeform 106"/>
            <p:cNvSpPr>
              <a:spLocks/>
            </p:cNvSpPr>
            <p:nvPr/>
          </p:nvSpPr>
          <p:spPr bwMode="auto">
            <a:xfrm>
              <a:off x="3823" y="2794"/>
              <a:ext cx="392" cy="291"/>
            </a:xfrm>
            <a:custGeom>
              <a:avLst/>
              <a:gdLst>
                <a:gd name="T0" fmla="*/ 17 w 392"/>
                <a:gd name="T1" fmla="*/ 37 h 291"/>
                <a:gd name="T2" fmla="*/ 73 w 392"/>
                <a:gd name="T3" fmla="*/ 11 h 291"/>
                <a:gd name="T4" fmla="*/ 177 w 392"/>
                <a:gd name="T5" fmla="*/ 0 h 291"/>
                <a:gd name="T6" fmla="*/ 220 w 392"/>
                <a:gd name="T7" fmla="*/ 27 h 291"/>
                <a:gd name="T8" fmla="*/ 289 w 392"/>
                <a:gd name="T9" fmla="*/ 17 h 291"/>
                <a:gd name="T10" fmla="*/ 392 w 392"/>
                <a:gd name="T11" fmla="*/ 90 h 291"/>
                <a:gd name="T12" fmla="*/ 347 w 392"/>
                <a:gd name="T13" fmla="*/ 145 h 291"/>
                <a:gd name="T14" fmla="*/ 349 w 392"/>
                <a:gd name="T15" fmla="*/ 169 h 291"/>
                <a:gd name="T16" fmla="*/ 271 w 392"/>
                <a:gd name="T17" fmla="*/ 240 h 291"/>
                <a:gd name="T18" fmla="*/ 258 w 392"/>
                <a:gd name="T19" fmla="*/ 243 h 291"/>
                <a:gd name="T20" fmla="*/ 253 w 392"/>
                <a:gd name="T21" fmla="*/ 265 h 291"/>
                <a:gd name="T22" fmla="*/ 235 w 392"/>
                <a:gd name="T23" fmla="*/ 252 h 291"/>
                <a:gd name="T24" fmla="*/ 250 w 392"/>
                <a:gd name="T25" fmla="*/ 273 h 291"/>
                <a:gd name="T26" fmla="*/ 235 w 392"/>
                <a:gd name="T27" fmla="*/ 291 h 291"/>
                <a:gd name="T28" fmla="*/ 222 w 392"/>
                <a:gd name="T29" fmla="*/ 289 h 291"/>
                <a:gd name="T30" fmla="*/ 168 w 392"/>
                <a:gd name="T31" fmla="*/ 205 h 291"/>
                <a:gd name="T32" fmla="*/ 51 w 392"/>
                <a:gd name="T33" fmla="*/ 101 h 291"/>
                <a:gd name="T34" fmla="*/ 0 w 392"/>
                <a:gd name="T35" fmla="*/ 68 h 291"/>
                <a:gd name="T36" fmla="*/ 17 w 392"/>
                <a:gd name="T37" fmla="*/ 37 h 291"/>
                <a:gd name="T38" fmla="*/ 17 w 392"/>
                <a:gd name="T39" fmla="*/ 37 h 29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2"/>
                <a:gd name="T61" fmla="*/ 0 h 291"/>
                <a:gd name="T62" fmla="*/ 392 w 392"/>
                <a:gd name="T63" fmla="*/ 291 h 29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2" h="291">
                  <a:moveTo>
                    <a:pt x="17" y="37"/>
                  </a:moveTo>
                  <a:lnTo>
                    <a:pt x="73" y="11"/>
                  </a:lnTo>
                  <a:lnTo>
                    <a:pt x="177" y="0"/>
                  </a:lnTo>
                  <a:lnTo>
                    <a:pt x="220" y="27"/>
                  </a:lnTo>
                  <a:lnTo>
                    <a:pt x="289" y="17"/>
                  </a:lnTo>
                  <a:lnTo>
                    <a:pt x="392" y="90"/>
                  </a:lnTo>
                  <a:lnTo>
                    <a:pt x="347" y="145"/>
                  </a:lnTo>
                  <a:lnTo>
                    <a:pt x="349" y="169"/>
                  </a:lnTo>
                  <a:lnTo>
                    <a:pt x="271" y="240"/>
                  </a:lnTo>
                  <a:lnTo>
                    <a:pt x="258" y="243"/>
                  </a:lnTo>
                  <a:lnTo>
                    <a:pt x="253" y="265"/>
                  </a:lnTo>
                  <a:lnTo>
                    <a:pt x="235" y="252"/>
                  </a:lnTo>
                  <a:lnTo>
                    <a:pt x="250" y="273"/>
                  </a:lnTo>
                  <a:lnTo>
                    <a:pt x="235" y="291"/>
                  </a:lnTo>
                  <a:lnTo>
                    <a:pt x="222" y="289"/>
                  </a:lnTo>
                  <a:lnTo>
                    <a:pt x="168" y="205"/>
                  </a:lnTo>
                  <a:lnTo>
                    <a:pt x="51" y="101"/>
                  </a:lnTo>
                  <a:lnTo>
                    <a:pt x="0" y="68"/>
                  </a:lnTo>
                  <a:lnTo>
                    <a:pt x="17" y="3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0" name="Freeform 107"/>
            <p:cNvSpPr>
              <a:spLocks/>
            </p:cNvSpPr>
            <p:nvPr/>
          </p:nvSpPr>
          <p:spPr bwMode="auto">
            <a:xfrm>
              <a:off x="4315" y="2283"/>
              <a:ext cx="82" cy="131"/>
            </a:xfrm>
            <a:custGeom>
              <a:avLst/>
              <a:gdLst>
                <a:gd name="T0" fmla="*/ 0 w 82"/>
                <a:gd name="T1" fmla="*/ 12 h 131"/>
                <a:gd name="T2" fmla="*/ 12 w 82"/>
                <a:gd name="T3" fmla="*/ 0 h 131"/>
                <a:gd name="T4" fmla="*/ 27 w 82"/>
                <a:gd name="T5" fmla="*/ 0 h 131"/>
                <a:gd name="T6" fmla="*/ 21 w 82"/>
                <a:gd name="T7" fmla="*/ 14 h 131"/>
                <a:gd name="T8" fmla="*/ 17 w 82"/>
                <a:gd name="T9" fmla="*/ 18 h 131"/>
                <a:gd name="T10" fmla="*/ 21 w 82"/>
                <a:gd name="T11" fmla="*/ 33 h 131"/>
                <a:gd name="T12" fmla="*/ 40 w 82"/>
                <a:gd name="T13" fmla="*/ 53 h 131"/>
                <a:gd name="T14" fmla="*/ 44 w 82"/>
                <a:gd name="T15" fmla="*/ 69 h 131"/>
                <a:gd name="T16" fmla="*/ 60 w 82"/>
                <a:gd name="T17" fmla="*/ 86 h 131"/>
                <a:gd name="T18" fmla="*/ 72 w 82"/>
                <a:gd name="T19" fmla="*/ 90 h 131"/>
                <a:gd name="T20" fmla="*/ 78 w 82"/>
                <a:gd name="T21" fmla="*/ 102 h 131"/>
                <a:gd name="T22" fmla="*/ 67 w 82"/>
                <a:gd name="T23" fmla="*/ 112 h 131"/>
                <a:gd name="T24" fmla="*/ 79 w 82"/>
                <a:gd name="T25" fmla="*/ 111 h 131"/>
                <a:gd name="T26" fmla="*/ 82 w 82"/>
                <a:gd name="T27" fmla="*/ 120 h 131"/>
                <a:gd name="T28" fmla="*/ 32 w 82"/>
                <a:gd name="T29" fmla="*/ 131 h 131"/>
                <a:gd name="T30" fmla="*/ 0 w 82"/>
                <a:gd name="T31" fmla="*/ 12 h 131"/>
                <a:gd name="T32" fmla="*/ 0 w 82"/>
                <a:gd name="T33" fmla="*/ 12 h 1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2"/>
                <a:gd name="T52" fmla="*/ 0 h 131"/>
                <a:gd name="T53" fmla="*/ 82 w 82"/>
                <a:gd name="T54" fmla="*/ 131 h 1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2" h="131">
                  <a:moveTo>
                    <a:pt x="0" y="12"/>
                  </a:moveTo>
                  <a:lnTo>
                    <a:pt x="12" y="0"/>
                  </a:lnTo>
                  <a:lnTo>
                    <a:pt x="27" y="0"/>
                  </a:lnTo>
                  <a:lnTo>
                    <a:pt x="21" y="14"/>
                  </a:lnTo>
                  <a:lnTo>
                    <a:pt x="17" y="18"/>
                  </a:lnTo>
                  <a:lnTo>
                    <a:pt x="21" y="33"/>
                  </a:lnTo>
                  <a:lnTo>
                    <a:pt x="40" y="53"/>
                  </a:lnTo>
                  <a:lnTo>
                    <a:pt x="44" y="69"/>
                  </a:lnTo>
                  <a:lnTo>
                    <a:pt x="60" y="86"/>
                  </a:lnTo>
                  <a:lnTo>
                    <a:pt x="72" y="90"/>
                  </a:lnTo>
                  <a:lnTo>
                    <a:pt x="78" y="102"/>
                  </a:lnTo>
                  <a:lnTo>
                    <a:pt x="67" y="112"/>
                  </a:lnTo>
                  <a:lnTo>
                    <a:pt x="79" y="111"/>
                  </a:lnTo>
                  <a:lnTo>
                    <a:pt x="82" y="120"/>
                  </a:lnTo>
                  <a:lnTo>
                    <a:pt x="32" y="13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1" name="Freeform 108"/>
            <p:cNvSpPr>
              <a:spLocks/>
            </p:cNvSpPr>
            <p:nvPr/>
          </p:nvSpPr>
          <p:spPr bwMode="auto">
            <a:xfrm>
              <a:off x="3936" y="2078"/>
              <a:ext cx="449" cy="281"/>
            </a:xfrm>
            <a:custGeom>
              <a:avLst/>
              <a:gdLst>
                <a:gd name="T0" fmla="*/ 35 w 449"/>
                <a:gd name="T1" fmla="*/ 281 h 281"/>
                <a:gd name="T2" fmla="*/ 110 w 449"/>
                <a:gd name="T3" fmla="*/ 269 h 281"/>
                <a:gd name="T4" fmla="*/ 379 w 449"/>
                <a:gd name="T5" fmla="*/ 217 h 281"/>
                <a:gd name="T6" fmla="*/ 391 w 449"/>
                <a:gd name="T7" fmla="*/ 205 h 281"/>
                <a:gd name="T8" fmla="*/ 406 w 449"/>
                <a:gd name="T9" fmla="*/ 205 h 281"/>
                <a:gd name="T10" fmla="*/ 423 w 449"/>
                <a:gd name="T11" fmla="*/ 193 h 281"/>
                <a:gd name="T12" fmla="*/ 449 w 449"/>
                <a:gd name="T13" fmla="*/ 161 h 281"/>
                <a:gd name="T14" fmla="*/ 404 w 449"/>
                <a:gd name="T15" fmla="*/ 126 h 281"/>
                <a:gd name="T16" fmla="*/ 403 w 449"/>
                <a:gd name="T17" fmla="*/ 94 h 281"/>
                <a:gd name="T18" fmla="*/ 423 w 449"/>
                <a:gd name="T19" fmla="*/ 48 h 281"/>
                <a:gd name="T20" fmla="*/ 393 w 449"/>
                <a:gd name="T21" fmla="*/ 33 h 281"/>
                <a:gd name="T22" fmla="*/ 361 w 449"/>
                <a:gd name="T23" fmla="*/ 0 h 281"/>
                <a:gd name="T24" fmla="*/ 63 w 449"/>
                <a:gd name="T25" fmla="*/ 55 h 281"/>
                <a:gd name="T26" fmla="*/ 48 w 449"/>
                <a:gd name="T27" fmla="*/ 33 h 281"/>
                <a:gd name="T28" fmla="*/ 0 w 449"/>
                <a:gd name="T29" fmla="*/ 68 h 281"/>
                <a:gd name="T30" fmla="*/ 35 w 449"/>
                <a:gd name="T31" fmla="*/ 281 h 281"/>
                <a:gd name="T32" fmla="*/ 35 w 449"/>
                <a:gd name="T33" fmla="*/ 281 h 2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49"/>
                <a:gd name="T52" fmla="*/ 0 h 281"/>
                <a:gd name="T53" fmla="*/ 449 w 449"/>
                <a:gd name="T54" fmla="*/ 281 h 2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49" h="281">
                  <a:moveTo>
                    <a:pt x="35" y="281"/>
                  </a:moveTo>
                  <a:lnTo>
                    <a:pt x="110" y="269"/>
                  </a:lnTo>
                  <a:lnTo>
                    <a:pt x="379" y="217"/>
                  </a:lnTo>
                  <a:lnTo>
                    <a:pt x="391" y="205"/>
                  </a:lnTo>
                  <a:lnTo>
                    <a:pt x="406" y="205"/>
                  </a:lnTo>
                  <a:lnTo>
                    <a:pt x="423" y="193"/>
                  </a:lnTo>
                  <a:lnTo>
                    <a:pt x="449" y="161"/>
                  </a:lnTo>
                  <a:lnTo>
                    <a:pt x="404" y="126"/>
                  </a:lnTo>
                  <a:lnTo>
                    <a:pt x="403" y="94"/>
                  </a:lnTo>
                  <a:lnTo>
                    <a:pt x="423" y="48"/>
                  </a:lnTo>
                  <a:lnTo>
                    <a:pt x="393" y="33"/>
                  </a:lnTo>
                  <a:lnTo>
                    <a:pt x="361" y="0"/>
                  </a:lnTo>
                  <a:lnTo>
                    <a:pt x="63" y="55"/>
                  </a:lnTo>
                  <a:lnTo>
                    <a:pt x="48" y="33"/>
                  </a:lnTo>
                  <a:lnTo>
                    <a:pt x="0" y="68"/>
                  </a:lnTo>
                  <a:lnTo>
                    <a:pt x="35" y="28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2" name="Freeform 109"/>
            <p:cNvSpPr>
              <a:spLocks/>
            </p:cNvSpPr>
            <p:nvPr/>
          </p:nvSpPr>
          <p:spPr bwMode="auto">
            <a:xfrm>
              <a:off x="4336" y="2126"/>
              <a:ext cx="97" cy="230"/>
            </a:xfrm>
            <a:custGeom>
              <a:avLst/>
              <a:gdLst>
                <a:gd name="T0" fmla="*/ 6 w 97"/>
                <a:gd name="T1" fmla="*/ 157 h 230"/>
                <a:gd name="T2" fmla="*/ 23 w 97"/>
                <a:gd name="T3" fmla="*/ 145 h 230"/>
                <a:gd name="T4" fmla="*/ 49 w 97"/>
                <a:gd name="T5" fmla="*/ 113 h 230"/>
                <a:gd name="T6" fmla="*/ 4 w 97"/>
                <a:gd name="T7" fmla="*/ 78 h 230"/>
                <a:gd name="T8" fmla="*/ 3 w 97"/>
                <a:gd name="T9" fmla="*/ 46 h 230"/>
                <a:gd name="T10" fmla="*/ 23 w 97"/>
                <a:gd name="T11" fmla="*/ 0 h 230"/>
                <a:gd name="T12" fmla="*/ 89 w 97"/>
                <a:gd name="T13" fmla="*/ 23 h 230"/>
                <a:gd name="T14" fmla="*/ 90 w 97"/>
                <a:gd name="T15" fmla="*/ 31 h 230"/>
                <a:gd name="T16" fmla="*/ 82 w 97"/>
                <a:gd name="T17" fmla="*/ 57 h 230"/>
                <a:gd name="T18" fmla="*/ 75 w 97"/>
                <a:gd name="T19" fmla="*/ 62 h 230"/>
                <a:gd name="T20" fmla="*/ 74 w 97"/>
                <a:gd name="T21" fmla="*/ 75 h 230"/>
                <a:gd name="T22" fmla="*/ 81 w 97"/>
                <a:gd name="T23" fmla="*/ 79 h 230"/>
                <a:gd name="T24" fmla="*/ 97 w 97"/>
                <a:gd name="T25" fmla="*/ 75 h 230"/>
                <a:gd name="T26" fmla="*/ 97 w 97"/>
                <a:gd name="T27" fmla="*/ 114 h 230"/>
                <a:gd name="T28" fmla="*/ 97 w 97"/>
                <a:gd name="T29" fmla="*/ 139 h 230"/>
                <a:gd name="T30" fmla="*/ 97 w 97"/>
                <a:gd name="T31" fmla="*/ 152 h 230"/>
                <a:gd name="T32" fmla="*/ 92 w 97"/>
                <a:gd name="T33" fmla="*/ 164 h 230"/>
                <a:gd name="T34" fmla="*/ 85 w 97"/>
                <a:gd name="T35" fmla="*/ 165 h 230"/>
                <a:gd name="T36" fmla="*/ 87 w 97"/>
                <a:gd name="T37" fmla="*/ 176 h 230"/>
                <a:gd name="T38" fmla="*/ 63 w 97"/>
                <a:gd name="T39" fmla="*/ 230 h 230"/>
                <a:gd name="T40" fmla="*/ 58 w 97"/>
                <a:gd name="T41" fmla="*/ 230 h 230"/>
                <a:gd name="T42" fmla="*/ 55 w 97"/>
                <a:gd name="T43" fmla="*/ 210 h 230"/>
                <a:gd name="T44" fmla="*/ 39 w 97"/>
                <a:gd name="T45" fmla="*/ 210 h 230"/>
                <a:gd name="T46" fmla="*/ 6 w 97"/>
                <a:gd name="T47" fmla="*/ 188 h 230"/>
                <a:gd name="T48" fmla="*/ 0 w 97"/>
                <a:gd name="T49" fmla="*/ 171 h 230"/>
                <a:gd name="T50" fmla="*/ 6 w 97"/>
                <a:gd name="T51" fmla="*/ 157 h 230"/>
                <a:gd name="T52" fmla="*/ 6 w 97"/>
                <a:gd name="T53" fmla="*/ 157 h 23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7"/>
                <a:gd name="T82" fmla="*/ 0 h 230"/>
                <a:gd name="T83" fmla="*/ 97 w 97"/>
                <a:gd name="T84" fmla="*/ 230 h 23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7" h="230">
                  <a:moveTo>
                    <a:pt x="6" y="157"/>
                  </a:moveTo>
                  <a:lnTo>
                    <a:pt x="23" y="145"/>
                  </a:lnTo>
                  <a:lnTo>
                    <a:pt x="49" y="113"/>
                  </a:lnTo>
                  <a:lnTo>
                    <a:pt x="4" y="78"/>
                  </a:lnTo>
                  <a:lnTo>
                    <a:pt x="3" y="46"/>
                  </a:lnTo>
                  <a:lnTo>
                    <a:pt x="23" y="0"/>
                  </a:lnTo>
                  <a:lnTo>
                    <a:pt x="89" y="23"/>
                  </a:lnTo>
                  <a:lnTo>
                    <a:pt x="90" y="31"/>
                  </a:lnTo>
                  <a:lnTo>
                    <a:pt x="82" y="57"/>
                  </a:lnTo>
                  <a:lnTo>
                    <a:pt x="75" y="62"/>
                  </a:lnTo>
                  <a:lnTo>
                    <a:pt x="74" y="75"/>
                  </a:lnTo>
                  <a:lnTo>
                    <a:pt x="81" y="79"/>
                  </a:lnTo>
                  <a:lnTo>
                    <a:pt x="97" y="75"/>
                  </a:lnTo>
                  <a:lnTo>
                    <a:pt x="97" y="114"/>
                  </a:lnTo>
                  <a:lnTo>
                    <a:pt x="97" y="139"/>
                  </a:lnTo>
                  <a:lnTo>
                    <a:pt x="97" y="152"/>
                  </a:lnTo>
                  <a:lnTo>
                    <a:pt x="92" y="164"/>
                  </a:lnTo>
                  <a:lnTo>
                    <a:pt x="85" y="165"/>
                  </a:lnTo>
                  <a:lnTo>
                    <a:pt x="87" y="176"/>
                  </a:lnTo>
                  <a:lnTo>
                    <a:pt x="63" y="230"/>
                  </a:lnTo>
                  <a:lnTo>
                    <a:pt x="58" y="230"/>
                  </a:lnTo>
                  <a:lnTo>
                    <a:pt x="55" y="210"/>
                  </a:lnTo>
                  <a:lnTo>
                    <a:pt x="39" y="210"/>
                  </a:lnTo>
                  <a:lnTo>
                    <a:pt x="6" y="188"/>
                  </a:lnTo>
                  <a:lnTo>
                    <a:pt x="0" y="171"/>
                  </a:lnTo>
                  <a:lnTo>
                    <a:pt x="6" y="157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3" name="Freeform 110"/>
            <p:cNvSpPr>
              <a:spLocks/>
            </p:cNvSpPr>
            <p:nvPr/>
          </p:nvSpPr>
          <p:spPr bwMode="auto">
            <a:xfrm>
              <a:off x="3984" y="1768"/>
              <a:ext cx="458" cy="399"/>
            </a:xfrm>
            <a:custGeom>
              <a:avLst/>
              <a:gdLst>
                <a:gd name="T0" fmla="*/ 15 w 458"/>
                <a:gd name="T1" fmla="*/ 365 h 399"/>
                <a:gd name="T2" fmla="*/ 313 w 458"/>
                <a:gd name="T3" fmla="*/ 310 h 399"/>
                <a:gd name="T4" fmla="*/ 345 w 458"/>
                <a:gd name="T5" fmla="*/ 343 h 399"/>
                <a:gd name="T6" fmla="*/ 375 w 458"/>
                <a:gd name="T7" fmla="*/ 358 h 399"/>
                <a:gd name="T8" fmla="*/ 441 w 458"/>
                <a:gd name="T9" fmla="*/ 381 h 399"/>
                <a:gd name="T10" fmla="*/ 446 w 458"/>
                <a:gd name="T11" fmla="*/ 399 h 399"/>
                <a:gd name="T12" fmla="*/ 457 w 458"/>
                <a:gd name="T13" fmla="*/ 374 h 399"/>
                <a:gd name="T14" fmla="*/ 458 w 458"/>
                <a:gd name="T15" fmla="*/ 341 h 399"/>
                <a:gd name="T16" fmla="*/ 446 w 458"/>
                <a:gd name="T17" fmla="*/ 276 h 399"/>
                <a:gd name="T18" fmla="*/ 446 w 458"/>
                <a:gd name="T19" fmla="*/ 209 h 399"/>
                <a:gd name="T20" fmla="*/ 414 w 458"/>
                <a:gd name="T21" fmla="*/ 111 h 399"/>
                <a:gd name="T22" fmla="*/ 409 w 458"/>
                <a:gd name="T23" fmla="*/ 68 h 399"/>
                <a:gd name="T24" fmla="*/ 388 w 458"/>
                <a:gd name="T25" fmla="*/ 0 h 399"/>
                <a:gd name="T26" fmla="*/ 292 w 458"/>
                <a:gd name="T27" fmla="*/ 22 h 399"/>
                <a:gd name="T28" fmla="*/ 238 w 458"/>
                <a:gd name="T29" fmla="*/ 79 h 399"/>
                <a:gd name="T30" fmla="*/ 235 w 458"/>
                <a:gd name="T31" fmla="*/ 94 h 399"/>
                <a:gd name="T32" fmla="*/ 204 w 458"/>
                <a:gd name="T33" fmla="*/ 127 h 399"/>
                <a:gd name="T34" fmla="*/ 212 w 458"/>
                <a:gd name="T35" fmla="*/ 139 h 399"/>
                <a:gd name="T36" fmla="*/ 219 w 458"/>
                <a:gd name="T37" fmla="*/ 149 h 399"/>
                <a:gd name="T38" fmla="*/ 214 w 458"/>
                <a:gd name="T39" fmla="*/ 151 h 399"/>
                <a:gd name="T40" fmla="*/ 223 w 458"/>
                <a:gd name="T41" fmla="*/ 165 h 399"/>
                <a:gd name="T42" fmla="*/ 225 w 458"/>
                <a:gd name="T43" fmla="*/ 177 h 399"/>
                <a:gd name="T44" fmla="*/ 195 w 458"/>
                <a:gd name="T45" fmla="*/ 205 h 399"/>
                <a:gd name="T46" fmla="*/ 151 w 458"/>
                <a:gd name="T47" fmla="*/ 217 h 399"/>
                <a:gd name="T48" fmla="*/ 140 w 458"/>
                <a:gd name="T49" fmla="*/ 225 h 399"/>
                <a:gd name="T50" fmla="*/ 124 w 458"/>
                <a:gd name="T51" fmla="*/ 218 h 399"/>
                <a:gd name="T52" fmla="*/ 74 w 458"/>
                <a:gd name="T53" fmla="*/ 224 h 399"/>
                <a:gd name="T54" fmla="*/ 38 w 458"/>
                <a:gd name="T55" fmla="*/ 239 h 399"/>
                <a:gd name="T56" fmla="*/ 38 w 458"/>
                <a:gd name="T57" fmla="*/ 257 h 399"/>
                <a:gd name="T58" fmla="*/ 45 w 458"/>
                <a:gd name="T59" fmla="*/ 270 h 399"/>
                <a:gd name="T60" fmla="*/ 50 w 458"/>
                <a:gd name="T61" fmla="*/ 270 h 399"/>
                <a:gd name="T62" fmla="*/ 55 w 458"/>
                <a:gd name="T63" fmla="*/ 284 h 399"/>
                <a:gd name="T64" fmla="*/ 46 w 458"/>
                <a:gd name="T65" fmla="*/ 292 h 399"/>
                <a:gd name="T66" fmla="*/ 42 w 458"/>
                <a:gd name="T67" fmla="*/ 306 h 399"/>
                <a:gd name="T68" fmla="*/ 0 w 458"/>
                <a:gd name="T69" fmla="*/ 343 h 399"/>
                <a:gd name="T70" fmla="*/ 15 w 458"/>
                <a:gd name="T71" fmla="*/ 365 h 399"/>
                <a:gd name="T72" fmla="*/ 15 w 458"/>
                <a:gd name="T73" fmla="*/ 365 h 39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8"/>
                <a:gd name="T112" fmla="*/ 0 h 399"/>
                <a:gd name="T113" fmla="*/ 458 w 458"/>
                <a:gd name="T114" fmla="*/ 399 h 39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8" h="399">
                  <a:moveTo>
                    <a:pt x="15" y="365"/>
                  </a:moveTo>
                  <a:lnTo>
                    <a:pt x="313" y="310"/>
                  </a:lnTo>
                  <a:lnTo>
                    <a:pt x="345" y="343"/>
                  </a:lnTo>
                  <a:lnTo>
                    <a:pt x="375" y="358"/>
                  </a:lnTo>
                  <a:lnTo>
                    <a:pt x="441" y="381"/>
                  </a:lnTo>
                  <a:lnTo>
                    <a:pt x="446" y="399"/>
                  </a:lnTo>
                  <a:lnTo>
                    <a:pt x="457" y="374"/>
                  </a:lnTo>
                  <a:lnTo>
                    <a:pt x="458" y="341"/>
                  </a:lnTo>
                  <a:lnTo>
                    <a:pt x="446" y="276"/>
                  </a:lnTo>
                  <a:lnTo>
                    <a:pt x="446" y="209"/>
                  </a:lnTo>
                  <a:lnTo>
                    <a:pt x="414" y="111"/>
                  </a:lnTo>
                  <a:lnTo>
                    <a:pt x="409" y="68"/>
                  </a:lnTo>
                  <a:lnTo>
                    <a:pt x="388" y="0"/>
                  </a:lnTo>
                  <a:lnTo>
                    <a:pt x="292" y="22"/>
                  </a:lnTo>
                  <a:lnTo>
                    <a:pt x="238" y="79"/>
                  </a:lnTo>
                  <a:lnTo>
                    <a:pt x="235" y="94"/>
                  </a:lnTo>
                  <a:lnTo>
                    <a:pt x="204" y="127"/>
                  </a:lnTo>
                  <a:lnTo>
                    <a:pt x="212" y="139"/>
                  </a:lnTo>
                  <a:lnTo>
                    <a:pt x="219" y="149"/>
                  </a:lnTo>
                  <a:lnTo>
                    <a:pt x="214" y="151"/>
                  </a:lnTo>
                  <a:lnTo>
                    <a:pt x="223" y="165"/>
                  </a:lnTo>
                  <a:lnTo>
                    <a:pt x="225" y="177"/>
                  </a:lnTo>
                  <a:lnTo>
                    <a:pt x="195" y="205"/>
                  </a:lnTo>
                  <a:lnTo>
                    <a:pt x="151" y="217"/>
                  </a:lnTo>
                  <a:lnTo>
                    <a:pt x="140" y="225"/>
                  </a:lnTo>
                  <a:lnTo>
                    <a:pt x="124" y="218"/>
                  </a:lnTo>
                  <a:lnTo>
                    <a:pt x="74" y="224"/>
                  </a:lnTo>
                  <a:lnTo>
                    <a:pt x="38" y="239"/>
                  </a:lnTo>
                  <a:lnTo>
                    <a:pt x="38" y="257"/>
                  </a:lnTo>
                  <a:lnTo>
                    <a:pt x="45" y="270"/>
                  </a:lnTo>
                  <a:lnTo>
                    <a:pt x="50" y="270"/>
                  </a:lnTo>
                  <a:lnTo>
                    <a:pt x="55" y="284"/>
                  </a:lnTo>
                  <a:lnTo>
                    <a:pt x="46" y="292"/>
                  </a:lnTo>
                  <a:lnTo>
                    <a:pt x="42" y="306"/>
                  </a:lnTo>
                  <a:lnTo>
                    <a:pt x="0" y="343"/>
                  </a:lnTo>
                  <a:lnTo>
                    <a:pt x="15" y="365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4" name="Freeform 111"/>
            <p:cNvSpPr>
              <a:spLocks/>
            </p:cNvSpPr>
            <p:nvPr/>
          </p:nvSpPr>
          <p:spPr bwMode="auto">
            <a:xfrm>
              <a:off x="4410" y="2183"/>
              <a:ext cx="12" cy="18"/>
            </a:xfrm>
            <a:custGeom>
              <a:avLst/>
              <a:gdLst>
                <a:gd name="T0" fmla="*/ 0 w 12"/>
                <a:gd name="T1" fmla="*/ 18 h 18"/>
                <a:gd name="T2" fmla="*/ 1 w 12"/>
                <a:gd name="T3" fmla="*/ 5 h 18"/>
                <a:gd name="T4" fmla="*/ 8 w 12"/>
                <a:gd name="T5" fmla="*/ 0 h 18"/>
                <a:gd name="T6" fmla="*/ 12 w 12"/>
                <a:gd name="T7" fmla="*/ 4 h 18"/>
                <a:gd name="T8" fmla="*/ 0 w 12"/>
                <a:gd name="T9" fmla="*/ 18 h 18"/>
                <a:gd name="T10" fmla="*/ 0 w 12"/>
                <a:gd name="T11" fmla="*/ 18 h 18"/>
                <a:gd name="T12" fmla="*/ 0 w 12"/>
                <a:gd name="T13" fmla="*/ 1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8"/>
                <a:gd name="T23" fmla="*/ 12 w 1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8">
                  <a:moveTo>
                    <a:pt x="0" y="18"/>
                  </a:moveTo>
                  <a:lnTo>
                    <a:pt x="1" y="5"/>
                  </a:lnTo>
                  <a:lnTo>
                    <a:pt x="8" y="0"/>
                  </a:lnTo>
                  <a:lnTo>
                    <a:pt x="12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9EB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5" name="Freeform 112"/>
            <p:cNvSpPr>
              <a:spLocks/>
            </p:cNvSpPr>
            <p:nvPr/>
          </p:nvSpPr>
          <p:spPr bwMode="auto">
            <a:xfrm>
              <a:off x="4423" y="2107"/>
              <a:ext cx="143" cy="82"/>
            </a:xfrm>
            <a:custGeom>
              <a:avLst/>
              <a:gdLst>
                <a:gd name="T0" fmla="*/ 11 w 143"/>
                <a:gd name="T1" fmla="*/ 82 h 82"/>
                <a:gd name="T2" fmla="*/ 61 w 143"/>
                <a:gd name="T3" fmla="*/ 54 h 82"/>
                <a:gd name="T4" fmla="*/ 96 w 143"/>
                <a:gd name="T5" fmla="*/ 38 h 82"/>
                <a:gd name="T6" fmla="*/ 60 w 143"/>
                <a:gd name="T7" fmla="*/ 64 h 82"/>
                <a:gd name="T8" fmla="*/ 62 w 143"/>
                <a:gd name="T9" fmla="*/ 65 h 82"/>
                <a:gd name="T10" fmla="*/ 116 w 143"/>
                <a:gd name="T11" fmla="*/ 29 h 82"/>
                <a:gd name="T12" fmla="*/ 143 w 143"/>
                <a:gd name="T13" fmla="*/ 4 h 82"/>
                <a:gd name="T14" fmla="*/ 140 w 143"/>
                <a:gd name="T15" fmla="*/ 0 h 82"/>
                <a:gd name="T16" fmla="*/ 116 w 143"/>
                <a:gd name="T17" fmla="*/ 14 h 82"/>
                <a:gd name="T18" fmla="*/ 113 w 143"/>
                <a:gd name="T19" fmla="*/ 12 h 82"/>
                <a:gd name="T20" fmla="*/ 101 w 143"/>
                <a:gd name="T21" fmla="*/ 29 h 82"/>
                <a:gd name="T22" fmla="*/ 95 w 143"/>
                <a:gd name="T23" fmla="*/ 29 h 82"/>
                <a:gd name="T24" fmla="*/ 112 w 143"/>
                <a:gd name="T25" fmla="*/ 0 h 82"/>
                <a:gd name="T26" fmla="*/ 93 w 143"/>
                <a:gd name="T27" fmla="*/ 22 h 82"/>
                <a:gd name="T28" fmla="*/ 29 w 143"/>
                <a:gd name="T29" fmla="*/ 43 h 82"/>
                <a:gd name="T30" fmla="*/ 17 w 143"/>
                <a:gd name="T31" fmla="*/ 60 h 82"/>
                <a:gd name="T32" fmla="*/ 7 w 143"/>
                <a:gd name="T33" fmla="*/ 62 h 82"/>
                <a:gd name="T34" fmla="*/ 0 w 143"/>
                <a:gd name="T35" fmla="*/ 74 h 82"/>
                <a:gd name="T36" fmla="*/ 11 w 143"/>
                <a:gd name="T37" fmla="*/ 82 h 82"/>
                <a:gd name="T38" fmla="*/ 11 w 143"/>
                <a:gd name="T39" fmla="*/ 82 h 8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3"/>
                <a:gd name="T61" fmla="*/ 0 h 82"/>
                <a:gd name="T62" fmla="*/ 143 w 143"/>
                <a:gd name="T63" fmla="*/ 82 h 8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3" h="82">
                  <a:moveTo>
                    <a:pt x="11" y="82"/>
                  </a:moveTo>
                  <a:lnTo>
                    <a:pt x="61" y="54"/>
                  </a:lnTo>
                  <a:lnTo>
                    <a:pt x="96" y="38"/>
                  </a:lnTo>
                  <a:lnTo>
                    <a:pt x="60" y="64"/>
                  </a:lnTo>
                  <a:lnTo>
                    <a:pt x="62" y="65"/>
                  </a:lnTo>
                  <a:lnTo>
                    <a:pt x="116" y="29"/>
                  </a:lnTo>
                  <a:lnTo>
                    <a:pt x="143" y="4"/>
                  </a:lnTo>
                  <a:lnTo>
                    <a:pt x="140" y="0"/>
                  </a:lnTo>
                  <a:lnTo>
                    <a:pt x="116" y="14"/>
                  </a:lnTo>
                  <a:lnTo>
                    <a:pt x="113" y="12"/>
                  </a:lnTo>
                  <a:lnTo>
                    <a:pt x="101" y="29"/>
                  </a:lnTo>
                  <a:lnTo>
                    <a:pt x="95" y="29"/>
                  </a:lnTo>
                  <a:lnTo>
                    <a:pt x="112" y="0"/>
                  </a:lnTo>
                  <a:lnTo>
                    <a:pt x="93" y="22"/>
                  </a:lnTo>
                  <a:lnTo>
                    <a:pt x="29" y="43"/>
                  </a:lnTo>
                  <a:lnTo>
                    <a:pt x="17" y="60"/>
                  </a:lnTo>
                  <a:lnTo>
                    <a:pt x="7" y="62"/>
                  </a:lnTo>
                  <a:lnTo>
                    <a:pt x="0" y="74"/>
                  </a:lnTo>
                  <a:lnTo>
                    <a:pt x="11" y="82"/>
                  </a:lnTo>
                  <a:close/>
                </a:path>
              </a:pathLst>
            </a:custGeom>
            <a:solidFill>
              <a:srgbClr val="A9EB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6" name="Freeform 113"/>
            <p:cNvSpPr>
              <a:spLocks/>
            </p:cNvSpPr>
            <p:nvPr/>
          </p:nvSpPr>
          <p:spPr bwMode="auto">
            <a:xfrm>
              <a:off x="4430" y="2019"/>
              <a:ext cx="133" cy="123"/>
            </a:xfrm>
            <a:custGeom>
              <a:avLst/>
              <a:gdLst>
                <a:gd name="T0" fmla="*/ 12 w 133"/>
                <a:gd name="T1" fmla="*/ 90 h 123"/>
                <a:gd name="T2" fmla="*/ 11 w 133"/>
                <a:gd name="T3" fmla="*/ 123 h 123"/>
                <a:gd name="T4" fmla="*/ 22 w 133"/>
                <a:gd name="T5" fmla="*/ 121 h 123"/>
                <a:gd name="T6" fmla="*/ 47 w 133"/>
                <a:gd name="T7" fmla="*/ 102 h 123"/>
                <a:gd name="T8" fmla="*/ 55 w 133"/>
                <a:gd name="T9" fmla="*/ 86 h 123"/>
                <a:gd name="T10" fmla="*/ 61 w 133"/>
                <a:gd name="T11" fmla="*/ 90 h 123"/>
                <a:gd name="T12" fmla="*/ 96 w 133"/>
                <a:gd name="T13" fmla="*/ 80 h 123"/>
                <a:gd name="T14" fmla="*/ 97 w 133"/>
                <a:gd name="T15" fmla="*/ 74 h 123"/>
                <a:gd name="T16" fmla="*/ 102 w 133"/>
                <a:gd name="T17" fmla="*/ 76 h 123"/>
                <a:gd name="T18" fmla="*/ 109 w 133"/>
                <a:gd name="T19" fmla="*/ 71 h 123"/>
                <a:gd name="T20" fmla="*/ 120 w 133"/>
                <a:gd name="T21" fmla="*/ 70 h 123"/>
                <a:gd name="T22" fmla="*/ 133 w 133"/>
                <a:gd name="T23" fmla="*/ 63 h 123"/>
                <a:gd name="T24" fmla="*/ 120 w 133"/>
                <a:gd name="T25" fmla="*/ 0 h 123"/>
                <a:gd name="T26" fmla="*/ 0 w 133"/>
                <a:gd name="T27" fmla="*/ 25 h 123"/>
                <a:gd name="T28" fmla="*/ 12 w 133"/>
                <a:gd name="T29" fmla="*/ 90 h 123"/>
                <a:gd name="T30" fmla="*/ 12 w 133"/>
                <a:gd name="T31" fmla="*/ 90 h 1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3"/>
                <a:gd name="T49" fmla="*/ 0 h 123"/>
                <a:gd name="T50" fmla="*/ 133 w 133"/>
                <a:gd name="T51" fmla="*/ 123 h 12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3" h="123">
                  <a:moveTo>
                    <a:pt x="12" y="90"/>
                  </a:moveTo>
                  <a:lnTo>
                    <a:pt x="11" y="123"/>
                  </a:lnTo>
                  <a:lnTo>
                    <a:pt x="22" y="121"/>
                  </a:lnTo>
                  <a:lnTo>
                    <a:pt x="47" y="102"/>
                  </a:lnTo>
                  <a:lnTo>
                    <a:pt x="55" y="86"/>
                  </a:lnTo>
                  <a:lnTo>
                    <a:pt x="61" y="90"/>
                  </a:lnTo>
                  <a:lnTo>
                    <a:pt x="96" y="80"/>
                  </a:lnTo>
                  <a:lnTo>
                    <a:pt x="97" y="74"/>
                  </a:lnTo>
                  <a:lnTo>
                    <a:pt x="102" y="76"/>
                  </a:lnTo>
                  <a:lnTo>
                    <a:pt x="109" y="71"/>
                  </a:lnTo>
                  <a:lnTo>
                    <a:pt x="120" y="70"/>
                  </a:lnTo>
                  <a:lnTo>
                    <a:pt x="133" y="63"/>
                  </a:lnTo>
                  <a:lnTo>
                    <a:pt x="120" y="0"/>
                  </a:lnTo>
                  <a:lnTo>
                    <a:pt x="0" y="25"/>
                  </a:lnTo>
                  <a:lnTo>
                    <a:pt x="12" y="9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7" name="Freeform 114"/>
            <p:cNvSpPr>
              <a:spLocks/>
            </p:cNvSpPr>
            <p:nvPr/>
          </p:nvSpPr>
          <p:spPr bwMode="auto">
            <a:xfrm>
              <a:off x="4550" y="2012"/>
              <a:ext cx="60" cy="70"/>
            </a:xfrm>
            <a:custGeom>
              <a:avLst/>
              <a:gdLst>
                <a:gd name="T0" fmla="*/ 13 w 60"/>
                <a:gd name="T1" fmla="*/ 70 h 70"/>
                <a:gd name="T2" fmla="*/ 39 w 60"/>
                <a:gd name="T3" fmla="*/ 60 h 70"/>
                <a:gd name="T4" fmla="*/ 39 w 60"/>
                <a:gd name="T5" fmla="*/ 32 h 70"/>
                <a:gd name="T6" fmla="*/ 45 w 60"/>
                <a:gd name="T7" fmla="*/ 39 h 70"/>
                <a:gd name="T8" fmla="*/ 47 w 60"/>
                <a:gd name="T9" fmla="*/ 52 h 70"/>
                <a:gd name="T10" fmla="*/ 52 w 60"/>
                <a:gd name="T11" fmla="*/ 52 h 70"/>
                <a:gd name="T12" fmla="*/ 60 w 60"/>
                <a:gd name="T13" fmla="*/ 39 h 70"/>
                <a:gd name="T14" fmla="*/ 52 w 60"/>
                <a:gd name="T15" fmla="*/ 24 h 70"/>
                <a:gd name="T16" fmla="*/ 39 w 60"/>
                <a:gd name="T17" fmla="*/ 22 h 70"/>
                <a:gd name="T18" fmla="*/ 29 w 60"/>
                <a:gd name="T19" fmla="*/ 3 h 70"/>
                <a:gd name="T20" fmla="*/ 21 w 60"/>
                <a:gd name="T21" fmla="*/ 0 h 70"/>
                <a:gd name="T22" fmla="*/ 0 w 60"/>
                <a:gd name="T23" fmla="*/ 7 h 70"/>
                <a:gd name="T24" fmla="*/ 13 w 60"/>
                <a:gd name="T25" fmla="*/ 70 h 70"/>
                <a:gd name="T26" fmla="*/ 13 w 60"/>
                <a:gd name="T27" fmla="*/ 7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0"/>
                <a:gd name="T43" fmla="*/ 0 h 70"/>
                <a:gd name="T44" fmla="*/ 60 w 60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0" h="70">
                  <a:moveTo>
                    <a:pt x="13" y="70"/>
                  </a:moveTo>
                  <a:lnTo>
                    <a:pt x="39" y="60"/>
                  </a:lnTo>
                  <a:lnTo>
                    <a:pt x="39" y="32"/>
                  </a:lnTo>
                  <a:lnTo>
                    <a:pt x="45" y="39"/>
                  </a:lnTo>
                  <a:lnTo>
                    <a:pt x="47" y="52"/>
                  </a:lnTo>
                  <a:lnTo>
                    <a:pt x="52" y="52"/>
                  </a:lnTo>
                  <a:lnTo>
                    <a:pt x="60" y="39"/>
                  </a:lnTo>
                  <a:lnTo>
                    <a:pt x="52" y="24"/>
                  </a:lnTo>
                  <a:lnTo>
                    <a:pt x="39" y="22"/>
                  </a:lnTo>
                  <a:lnTo>
                    <a:pt x="29" y="3"/>
                  </a:lnTo>
                  <a:lnTo>
                    <a:pt x="21" y="0"/>
                  </a:lnTo>
                  <a:lnTo>
                    <a:pt x="0" y="7"/>
                  </a:lnTo>
                  <a:lnTo>
                    <a:pt x="13" y="70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8" name="Freeform 115"/>
            <p:cNvSpPr>
              <a:spLocks/>
            </p:cNvSpPr>
            <p:nvPr/>
          </p:nvSpPr>
          <p:spPr bwMode="auto">
            <a:xfrm>
              <a:off x="4430" y="1925"/>
              <a:ext cx="258" cy="127"/>
            </a:xfrm>
            <a:custGeom>
              <a:avLst/>
              <a:gdLst>
                <a:gd name="T0" fmla="*/ 0 w 258"/>
                <a:gd name="T1" fmla="*/ 119 h 127"/>
                <a:gd name="T2" fmla="*/ 120 w 258"/>
                <a:gd name="T3" fmla="*/ 94 h 127"/>
                <a:gd name="T4" fmla="*/ 141 w 258"/>
                <a:gd name="T5" fmla="*/ 87 h 127"/>
                <a:gd name="T6" fmla="*/ 149 w 258"/>
                <a:gd name="T7" fmla="*/ 90 h 127"/>
                <a:gd name="T8" fmla="*/ 159 w 258"/>
                <a:gd name="T9" fmla="*/ 109 h 127"/>
                <a:gd name="T10" fmla="*/ 172 w 258"/>
                <a:gd name="T11" fmla="*/ 111 h 127"/>
                <a:gd name="T12" fmla="*/ 180 w 258"/>
                <a:gd name="T13" fmla="*/ 126 h 127"/>
                <a:gd name="T14" fmla="*/ 188 w 258"/>
                <a:gd name="T15" fmla="*/ 127 h 127"/>
                <a:gd name="T16" fmla="*/ 198 w 258"/>
                <a:gd name="T17" fmla="*/ 113 h 127"/>
                <a:gd name="T18" fmla="*/ 202 w 258"/>
                <a:gd name="T19" fmla="*/ 100 h 127"/>
                <a:gd name="T20" fmla="*/ 211 w 258"/>
                <a:gd name="T21" fmla="*/ 117 h 127"/>
                <a:gd name="T22" fmla="*/ 258 w 258"/>
                <a:gd name="T23" fmla="*/ 102 h 127"/>
                <a:gd name="T24" fmla="*/ 255 w 258"/>
                <a:gd name="T25" fmla="*/ 84 h 127"/>
                <a:gd name="T26" fmla="*/ 242 w 258"/>
                <a:gd name="T27" fmla="*/ 61 h 127"/>
                <a:gd name="T28" fmla="*/ 235 w 258"/>
                <a:gd name="T29" fmla="*/ 59 h 127"/>
                <a:gd name="T30" fmla="*/ 227 w 258"/>
                <a:gd name="T31" fmla="*/ 60 h 127"/>
                <a:gd name="T32" fmla="*/ 229 w 258"/>
                <a:gd name="T33" fmla="*/ 64 h 127"/>
                <a:gd name="T34" fmla="*/ 239 w 258"/>
                <a:gd name="T35" fmla="*/ 66 h 127"/>
                <a:gd name="T36" fmla="*/ 243 w 258"/>
                <a:gd name="T37" fmla="*/ 87 h 127"/>
                <a:gd name="T38" fmla="*/ 225 w 258"/>
                <a:gd name="T39" fmla="*/ 95 h 127"/>
                <a:gd name="T40" fmla="*/ 198 w 258"/>
                <a:gd name="T41" fmla="*/ 78 h 127"/>
                <a:gd name="T42" fmla="*/ 188 w 258"/>
                <a:gd name="T43" fmla="*/ 59 h 127"/>
                <a:gd name="T44" fmla="*/ 176 w 258"/>
                <a:gd name="T45" fmla="*/ 53 h 127"/>
                <a:gd name="T46" fmla="*/ 176 w 258"/>
                <a:gd name="T47" fmla="*/ 59 h 127"/>
                <a:gd name="T48" fmla="*/ 164 w 258"/>
                <a:gd name="T49" fmla="*/ 48 h 127"/>
                <a:gd name="T50" fmla="*/ 173 w 258"/>
                <a:gd name="T51" fmla="*/ 35 h 127"/>
                <a:gd name="T52" fmla="*/ 182 w 258"/>
                <a:gd name="T53" fmla="*/ 23 h 127"/>
                <a:gd name="T54" fmla="*/ 167 w 258"/>
                <a:gd name="T55" fmla="*/ 0 h 127"/>
                <a:gd name="T56" fmla="*/ 141 w 258"/>
                <a:gd name="T57" fmla="*/ 19 h 127"/>
                <a:gd name="T58" fmla="*/ 55 w 258"/>
                <a:gd name="T59" fmla="*/ 40 h 127"/>
                <a:gd name="T60" fmla="*/ 0 w 258"/>
                <a:gd name="T61" fmla="*/ 52 h 127"/>
                <a:gd name="T62" fmla="*/ 0 w 258"/>
                <a:gd name="T63" fmla="*/ 119 h 127"/>
                <a:gd name="T64" fmla="*/ 0 w 258"/>
                <a:gd name="T65" fmla="*/ 119 h 1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8"/>
                <a:gd name="T100" fmla="*/ 0 h 127"/>
                <a:gd name="T101" fmla="*/ 258 w 258"/>
                <a:gd name="T102" fmla="*/ 127 h 12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8" h="127">
                  <a:moveTo>
                    <a:pt x="0" y="119"/>
                  </a:moveTo>
                  <a:lnTo>
                    <a:pt x="120" y="94"/>
                  </a:lnTo>
                  <a:lnTo>
                    <a:pt x="141" y="87"/>
                  </a:lnTo>
                  <a:lnTo>
                    <a:pt x="149" y="90"/>
                  </a:lnTo>
                  <a:lnTo>
                    <a:pt x="159" y="109"/>
                  </a:lnTo>
                  <a:lnTo>
                    <a:pt x="172" y="111"/>
                  </a:lnTo>
                  <a:lnTo>
                    <a:pt x="180" y="126"/>
                  </a:lnTo>
                  <a:lnTo>
                    <a:pt x="188" y="127"/>
                  </a:lnTo>
                  <a:lnTo>
                    <a:pt x="198" y="113"/>
                  </a:lnTo>
                  <a:lnTo>
                    <a:pt x="202" y="100"/>
                  </a:lnTo>
                  <a:lnTo>
                    <a:pt x="211" y="117"/>
                  </a:lnTo>
                  <a:lnTo>
                    <a:pt x="258" y="102"/>
                  </a:lnTo>
                  <a:lnTo>
                    <a:pt x="255" y="84"/>
                  </a:lnTo>
                  <a:lnTo>
                    <a:pt x="242" y="61"/>
                  </a:lnTo>
                  <a:lnTo>
                    <a:pt x="235" y="59"/>
                  </a:lnTo>
                  <a:lnTo>
                    <a:pt x="227" y="60"/>
                  </a:lnTo>
                  <a:lnTo>
                    <a:pt x="229" y="64"/>
                  </a:lnTo>
                  <a:lnTo>
                    <a:pt x="239" y="66"/>
                  </a:lnTo>
                  <a:lnTo>
                    <a:pt x="243" y="87"/>
                  </a:lnTo>
                  <a:lnTo>
                    <a:pt x="225" y="95"/>
                  </a:lnTo>
                  <a:lnTo>
                    <a:pt x="198" y="78"/>
                  </a:lnTo>
                  <a:lnTo>
                    <a:pt x="188" y="59"/>
                  </a:lnTo>
                  <a:lnTo>
                    <a:pt x="176" y="53"/>
                  </a:lnTo>
                  <a:lnTo>
                    <a:pt x="176" y="59"/>
                  </a:lnTo>
                  <a:lnTo>
                    <a:pt x="164" y="48"/>
                  </a:lnTo>
                  <a:lnTo>
                    <a:pt x="173" y="35"/>
                  </a:lnTo>
                  <a:lnTo>
                    <a:pt x="182" y="23"/>
                  </a:lnTo>
                  <a:lnTo>
                    <a:pt x="167" y="0"/>
                  </a:lnTo>
                  <a:lnTo>
                    <a:pt x="141" y="19"/>
                  </a:lnTo>
                  <a:lnTo>
                    <a:pt x="55" y="40"/>
                  </a:lnTo>
                  <a:lnTo>
                    <a:pt x="0" y="52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9" name="Freeform 116"/>
            <p:cNvSpPr>
              <a:spLocks/>
            </p:cNvSpPr>
            <p:nvPr/>
          </p:nvSpPr>
          <p:spPr bwMode="auto">
            <a:xfrm>
              <a:off x="4636" y="2048"/>
              <a:ext cx="24" cy="19"/>
            </a:xfrm>
            <a:custGeom>
              <a:avLst/>
              <a:gdLst>
                <a:gd name="T0" fmla="*/ 0 w 24"/>
                <a:gd name="T1" fmla="*/ 19 h 19"/>
                <a:gd name="T2" fmla="*/ 10 w 24"/>
                <a:gd name="T3" fmla="*/ 0 h 19"/>
                <a:gd name="T4" fmla="*/ 24 w 24"/>
                <a:gd name="T5" fmla="*/ 8 h 19"/>
                <a:gd name="T6" fmla="*/ 0 w 24"/>
                <a:gd name="T7" fmla="*/ 19 h 19"/>
                <a:gd name="T8" fmla="*/ 0 w 24"/>
                <a:gd name="T9" fmla="*/ 19 h 19"/>
                <a:gd name="T10" fmla="*/ 0 w 24"/>
                <a:gd name="T11" fmla="*/ 19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9"/>
                <a:gd name="T20" fmla="*/ 24 w 24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9">
                  <a:moveTo>
                    <a:pt x="0" y="19"/>
                  </a:moveTo>
                  <a:lnTo>
                    <a:pt x="10" y="0"/>
                  </a:lnTo>
                  <a:lnTo>
                    <a:pt x="24" y="8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B8FF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0" name="Freeform 117"/>
            <p:cNvSpPr>
              <a:spLocks/>
            </p:cNvSpPr>
            <p:nvPr/>
          </p:nvSpPr>
          <p:spPr bwMode="auto">
            <a:xfrm>
              <a:off x="4679" y="2046"/>
              <a:ext cx="19" cy="13"/>
            </a:xfrm>
            <a:custGeom>
              <a:avLst/>
              <a:gdLst>
                <a:gd name="T0" fmla="*/ 0 w 19"/>
                <a:gd name="T1" fmla="*/ 13 h 13"/>
                <a:gd name="T2" fmla="*/ 10 w 19"/>
                <a:gd name="T3" fmla="*/ 0 h 13"/>
                <a:gd name="T4" fmla="*/ 19 w 19"/>
                <a:gd name="T5" fmla="*/ 9 h 13"/>
                <a:gd name="T6" fmla="*/ 0 w 19"/>
                <a:gd name="T7" fmla="*/ 13 h 13"/>
                <a:gd name="T8" fmla="*/ 0 w 19"/>
                <a:gd name="T9" fmla="*/ 13 h 13"/>
                <a:gd name="T10" fmla="*/ 0 w 19"/>
                <a:gd name="T11" fmla="*/ 13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3"/>
                <a:gd name="T20" fmla="*/ 19 w 19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3">
                  <a:moveTo>
                    <a:pt x="0" y="13"/>
                  </a:moveTo>
                  <a:lnTo>
                    <a:pt x="10" y="0"/>
                  </a:lnTo>
                  <a:lnTo>
                    <a:pt x="19" y="9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8FF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1" name="Freeform 118"/>
            <p:cNvSpPr>
              <a:spLocks/>
            </p:cNvSpPr>
            <p:nvPr/>
          </p:nvSpPr>
          <p:spPr bwMode="auto">
            <a:xfrm>
              <a:off x="4372" y="1738"/>
              <a:ext cx="125" cy="239"/>
            </a:xfrm>
            <a:custGeom>
              <a:avLst/>
              <a:gdLst>
                <a:gd name="T0" fmla="*/ 21 w 125"/>
                <a:gd name="T1" fmla="*/ 98 h 239"/>
                <a:gd name="T2" fmla="*/ 26 w 125"/>
                <a:gd name="T3" fmla="*/ 141 h 239"/>
                <a:gd name="T4" fmla="*/ 58 w 125"/>
                <a:gd name="T5" fmla="*/ 239 h 239"/>
                <a:gd name="T6" fmla="*/ 113 w 125"/>
                <a:gd name="T7" fmla="*/ 227 h 239"/>
                <a:gd name="T8" fmla="*/ 109 w 125"/>
                <a:gd name="T9" fmla="*/ 87 h 239"/>
                <a:gd name="T10" fmla="*/ 124 w 125"/>
                <a:gd name="T11" fmla="*/ 60 h 239"/>
                <a:gd name="T12" fmla="*/ 125 w 125"/>
                <a:gd name="T13" fmla="*/ 0 h 239"/>
                <a:gd name="T14" fmla="*/ 0 w 125"/>
                <a:gd name="T15" fmla="*/ 30 h 239"/>
                <a:gd name="T16" fmla="*/ 21 w 125"/>
                <a:gd name="T17" fmla="*/ 98 h 239"/>
                <a:gd name="T18" fmla="*/ 21 w 125"/>
                <a:gd name="T19" fmla="*/ 98 h 2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5"/>
                <a:gd name="T31" fmla="*/ 0 h 239"/>
                <a:gd name="T32" fmla="*/ 125 w 125"/>
                <a:gd name="T33" fmla="*/ 239 h 2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5" h="239">
                  <a:moveTo>
                    <a:pt x="21" y="98"/>
                  </a:moveTo>
                  <a:lnTo>
                    <a:pt x="26" y="141"/>
                  </a:lnTo>
                  <a:lnTo>
                    <a:pt x="58" y="239"/>
                  </a:lnTo>
                  <a:lnTo>
                    <a:pt x="113" y="227"/>
                  </a:lnTo>
                  <a:lnTo>
                    <a:pt x="109" y="87"/>
                  </a:lnTo>
                  <a:lnTo>
                    <a:pt x="124" y="60"/>
                  </a:lnTo>
                  <a:lnTo>
                    <a:pt x="125" y="0"/>
                  </a:lnTo>
                  <a:lnTo>
                    <a:pt x="0" y="30"/>
                  </a:lnTo>
                  <a:lnTo>
                    <a:pt x="21" y="98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2" name="Freeform 119"/>
            <p:cNvSpPr>
              <a:spLocks/>
            </p:cNvSpPr>
            <p:nvPr/>
          </p:nvSpPr>
          <p:spPr bwMode="auto">
            <a:xfrm>
              <a:off x="4481" y="1703"/>
              <a:ext cx="116" cy="262"/>
            </a:xfrm>
            <a:custGeom>
              <a:avLst/>
              <a:gdLst>
                <a:gd name="T0" fmla="*/ 0 w 116"/>
                <a:gd name="T1" fmla="*/ 122 h 262"/>
                <a:gd name="T2" fmla="*/ 15 w 116"/>
                <a:gd name="T3" fmla="*/ 95 h 262"/>
                <a:gd name="T4" fmla="*/ 16 w 116"/>
                <a:gd name="T5" fmla="*/ 35 h 262"/>
                <a:gd name="T6" fmla="*/ 15 w 116"/>
                <a:gd name="T7" fmla="*/ 12 h 262"/>
                <a:gd name="T8" fmla="*/ 38 w 116"/>
                <a:gd name="T9" fmla="*/ 0 h 262"/>
                <a:gd name="T10" fmla="*/ 90 w 116"/>
                <a:gd name="T11" fmla="*/ 164 h 262"/>
                <a:gd name="T12" fmla="*/ 116 w 116"/>
                <a:gd name="T13" fmla="*/ 199 h 262"/>
                <a:gd name="T14" fmla="*/ 116 w 116"/>
                <a:gd name="T15" fmla="*/ 222 h 262"/>
                <a:gd name="T16" fmla="*/ 90 w 116"/>
                <a:gd name="T17" fmla="*/ 241 h 262"/>
                <a:gd name="T18" fmla="*/ 4 w 116"/>
                <a:gd name="T19" fmla="*/ 262 h 262"/>
                <a:gd name="T20" fmla="*/ 0 w 116"/>
                <a:gd name="T21" fmla="*/ 122 h 262"/>
                <a:gd name="T22" fmla="*/ 0 w 116"/>
                <a:gd name="T23" fmla="*/ 122 h 2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6"/>
                <a:gd name="T37" fmla="*/ 0 h 262"/>
                <a:gd name="T38" fmla="*/ 116 w 116"/>
                <a:gd name="T39" fmla="*/ 262 h 26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6" h="262">
                  <a:moveTo>
                    <a:pt x="0" y="122"/>
                  </a:moveTo>
                  <a:lnTo>
                    <a:pt x="15" y="95"/>
                  </a:lnTo>
                  <a:lnTo>
                    <a:pt x="16" y="35"/>
                  </a:lnTo>
                  <a:lnTo>
                    <a:pt x="15" y="12"/>
                  </a:lnTo>
                  <a:lnTo>
                    <a:pt x="38" y="0"/>
                  </a:lnTo>
                  <a:lnTo>
                    <a:pt x="90" y="164"/>
                  </a:lnTo>
                  <a:lnTo>
                    <a:pt x="116" y="199"/>
                  </a:lnTo>
                  <a:lnTo>
                    <a:pt x="116" y="222"/>
                  </a:lnTo>
                  <a:lnTo>
                    <a:pt x="90" y="241"/>
                  </a:lnTo>
                  <a:lnTo>
                    <a:pt x="4" y="26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3" name="Freeform 120"/>
            <p:cNvSpPr>
              <a:spLocks/>
            </p:cNvSpPr>
            <p:nvPr/>
          </p:nvSpPr>
          <p:spPr bwMode="auto">
            <a:xfrm>
              <a:off x="4519" y="1471"/>
              <a:ext cx="282" cy="431"/>
            </a:xfrm>
            <a:custGeom>
              <a:avLst/>
              <a:gdLst>
                <a:gd name="T0" fmla="*/ 0 w 282"/>
                <a:gd name="T1" fmla="*/ 232 h 431"/>
                <a:gd name="T2" fmla="*/ 16 w 282"/>
                <a:gd name="T3" fmla="*/ 233 h 431"/>
                <a:gd name="T4" fmla="*/ 17 w 282"/>
                <a:gd name="T5" fmla="*/ 205 h 431"/>
                <a:gd name="T6" fmla="*/ 37 w 282"/>
                <a:gd name="T7" fmla="*/ 166 h 431"/>
                <a:gd name="T8" fmla="*/ 28 w 282"/>
                <a:gd name="T9" fmla="*/ 138 h 431"/>
                <a:gd name="T10" fmla="*/ 68 w 282"/>
                <a:gd name="T11" fmla="*/ 2 h 431"/>
                <a:gd name="T12" fmla="*/ 78 w 282"/>
                <a:gd name="T13" fmla="*/ 2 h 431"/>
                <a:gd name="T14" fmla="*/ 80 w 282"/>
                <a:gd name="T15" fmla="*/ 20 h 431"/>
                <a:gd name="T16" fmla="*/ 121 w 282"/>
                <a:gd name="T17" fmla="*/ 5 h 431"/>
                <a:gd name="T18" fmla="*/ 122 w 282"/>
                <a:gd name="T19" fmla="*/ 0 h 431"/>
                <a:gd name="T20" fmla="*/ 154 w 282"/>
                <a:gd name="T21" fmla="*/ 6 h 431"/>
                <a:gd name="T22" fmla="*/ 207 w 282"/>
                <a:gd name="T23" fmla="*/ 139 h 431"/>
                <a:gd name="T24" fmla="*/ 231 w 282"/>
                <a:gd name="T25" fmla="*/ 141 h 431"/>
                <a:gd name="T26" fmla="*/ 275 w 282"/>
                <a:gd name="T27" fmla="*/ 190 h 431"/>
                <a:gd name="T28" fmla="*/ 269 w 282"/>
                <a:gd name="T29" fmla="*/ 200 h 431"/>
                <a:gd name="T30" fmla="*/ 282 w 282"/>
                <a:gd name="T31" fmla="*/ 200 h 431"/>
                <a:gd name="T32" fmla="*/ 273 w 282"/>
                <a:gd name="T33" fmla="*/ 224 h 431"/>
                <a:gd name="T34" fmla="*/ 251 w 282"/>
                <a:gd name="T35" fmla="*/ 240 h 431"/>
                <a:gd name="T36" fmla="*/ 227 w 282"/>
                <a:gd name="T37" fmla="*/ 252 h 431"/>
                <a:gd name="T38" fmla="*/ 224 w 282"/>
                <a:gd name="T39" fmla="*/ 268 h 431"/>
                <a:gd name="T40" fmla="*/ 211 w 282"/>
                <a:gd name="T41" fmla="*/ 254 h 431"/>
                <a:gd name="T42" fmla="*/ 189 w 282"/>
                <a:gd name="T43" fmla="*/ 271 h 431"/>
                <a:gd name="T44" fmla="*/ 179 w 282"/>
                <a:gd name="T45" fmla="*/ 271 h 431"/>
                <a:gd name="T46" fmla="*/ 169 w 282"/>
                <a:gd name="T47" fmla="*/ 260 h 431"/>
                <a:gd name="T48" fmla="*/ 164 w 282"/>
                <a:gd name="T49" fmla="*/ 313 h 431"/>
                <a:gd name="T50" fmla="*/ 144 w 282"/>
                <a:gd name="T51" fmla="*/ 321 h 431"/>
                <a:gd name="T52" fmla="*/ 134 w 282"/>
                <a:gd name="T53" fmla="*/ 341 h 431"/>
                <a:gd name="T54" fmla="*/ 122 w 282"/>
                <a:gd name="T55" fmla="*/ 341 h 431"/>
                <a:gd name="T56" fmla="*/ 94 w 282"/>
                <a:gd name="T57" fmla="*/ 372 h 431"/>
                <a:gd name="T58" fmla="*/ 93 w 282"/>
                <a:gd name="T59" fmla="*/ 396 h 431"/>
                <a:gd name="T60" fmla="*/ 86 w 282"/>
                <a:gd name="T61" fmla="*/ 405 h 431"/>
                <a:gd name="T62" fmla="*/ 78 w 282"/>
                <a:gd name="T63" fmla="*/ 431 h 431"/>
                <a:gd name="T64" fmla="*/ 52 w 282"/>
                <a:gd name="T65" fmla="*/ 396 h 431"/>
                <a:gd name="T66" fmla="*/ 0 w 282"/>
                <a:gd name="T67" fmla="*/ 232 h 431"/>
                <a:gd name="T68" fmla="*/ 0 w 282"/>
                <a:gd name="T69" fmla="*/ 232 h 4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2"/>
                <a:gd name="T106" fmla="*/ 0 h 431"/>
                <a:gd name="T107" fmla="*/ 282 w 282"/>
                <a:gd name="T108" fmla="*/ 431 h 43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2" h="431">
                  <a:moveTo>
                    <a:pt x="0" y="232"/>
                  </a:moveTo>
                  <a:lnTo>
                    <a:pt x="16" y="233"/>
                  </a:lnTo>
                  <a:lnTo>
                    <a:pt x="17" y="205"/>
                  </a:lnTo>
                  <a:lnTo>
                    <a:pt x="37" y="166"/>
                  </a:lnTo>
                  <a:lnTo>
                    <a:pt x="28" y="138"/>
                  </a:lnTo>
                  <a:lnTo>
                    <a:pt x="68" y="2"/>
                  </a:lnTo>
                  <a:lnTo>
                    <a:pt x="78" y="2"/>
                  </a:lnTo>
                  <a:lnTo>
                    <a:pt x="80" y="20"/>
                  </a:lnTo>
                  <a:lnTo>
                    <a:pt x="121" y="5"/>
                  </a:lnTo>
                  <a:lnTo>
                    <a:pt x="122" y="0"/>
                  </a:lnTo>
                  <a:lnTo>
                    <a:pt x="154" y="6"/>
                  </a:lnTo>
                  <a:lnTo>
                    <a:pt x="207" y="139"/>
                  </a:lnTo>
                  <a:lnTo>
                    <a:pt x="231" y="141"/>
                  </a:lnTo>
                  <a:lnTo>
                    <a:pt x="275" y="190"/>
                  </a:lnTo>
                  <a:lnTo>
                    <a:pt x="269" y="200"/>
                  </a:lnTo>
                  <a:lnTo>
                    <a:pt x="282" y="200"/>
                  </a:lnTo>
                  <a:lnTo>
                    <a:pt x="273" y="224"/>
                  </a:lnTo>
                  <a:lnTo>
                    <a:pt x="251" y="240"/>
                  </a:lnTo>
                  <a:lnTo>
                    <a:pt x="227" y="252"/>
                  </a:lnTo>
                  <a:lnTo>
                    <a:pt x="224" y="268"/>
                  </a:lnTo>
                  <a:lnTo>
                    <a:pt x="211" y="254"/>
                  </a:lnTo>
                  <a:lnTo>
                    <a:pt x="189" y="271"/>
                  </a:lnTo>
                  <a:lnTo>
                    <a:pt x="179" y="271"/>
                  </a:lnTo>
                  <a:lnTo>
                    <a:pt x="169" y="260"/>
                  </a:lnTo>
                  <a:lnTo>
                    <a:pt x="164" y="313"/>
                  </a:lnTo>
                  <a:lnTo>
                    <a:pt x="144" y="321"/>
                  </a:lnTo>
                  <a:lnTo>
                    <a:pt x="134" y="341"/>
                  </a:lnTo>
                  <a:lnTo>
                    <a:pt x="122" y="341"/>
                  </a:lnTo>
                  <a:lnTo>
                    <a:pt x="94" y="372"/>
                  </a:lnTo>
                  <a:lnTo>
                    <a:pt x="93" y="396"/>
                  </a:lnTo>
                  <a:lnTo>
                    <a:pt x="86" y="405"/>
                  </a:lnTo>
                  <a:lnTo>
                    <a:pt x="78" y="431"/>
                  </a:lnTo>
                  <a:lnTo>
                    <a:pt x="52" y="396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1" name="Line 121"/>
          <p:cNvSpPr>
            <a:spLocks noChangeShapeType="1"/>
          </p:cNvSpPr>
          <p:nvPr/>
        </p:nvSpPr>
        <p:spPr bwMode="auto">
          <a:xfrm flipH="1">
            <a:off x="1447800" y="3886200"/>
            <a:ext cx="12192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2" name="Line 122"/>
          <p:cNvSpPr>
            <a:spLocks noChangeShapeType="1"/>
          </p:cNvSpPr>
          <p:nvPr/>
        </p:nvSpPr>
        <p:spPr bwMode="auto">
          <a:xfrm>
            <a:off x="6477000" y="2133600"/>
            <a:ext cx="3810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3" name="Line 123"/>
          <p:cNvSpPr>
            <a:spLocks noChangeShapeType="1"/>
          </p:cNvSpPr>
          <p:nvPr/>
        </p:nvSpPr>
        <p:spPr bwMode="auto">
          <a:xfrm flipV="1">
            <a:off x="2819400" y="3962400"/>
            <a:ext cx="3810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04" name="Text Box 124"/>
          <p:cNvSpPr txBox="1">
            <a:spLocks noChangeArrowheads="1"/>
          </p:cNvSpPr>
          <p:nvPr/>
        </p:nvSpPr>
        <p:spPr bwMode="auto">
          <a:xfrm>
            <a:off x="838200" y="2346325"/>
            <a:ext cx="6858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OR</a:t>
            </a:r>
          </a:p>
        </p:txBody>
      </p:sp>
      <p:sp>
        <p:nvSpPr>
          <p:cNvPr id="302205" name="Rectangle 125"/>
          <p:cNvSpPr>
            <a:spLocks noChangeArrowheads="1"/>
          </p:cNvSpPr>
          <p:nvPr/>
        </p:nvSpPr>
        <p:spPr bwMode="auto">
          <a:xfrm>
            <a:off x="7772400" y="2800350"/>
            <a:ext cx="7620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</a:t>
            </a:r>
          </a:p>
        </p:txBody>
      </p:sp>
      <p:sp>
        <p:nvSpPr>
          <p:cNvPr id="7176" name="Line 126"/>
          <p:cNvSpPr>
            <a:spLocks noChangeShapeType="1"/>
          </p:cNvSpPr>
          <p:nvPr/>
        </p:nvSpPr>
        <p:spPr bwMode="auto">
          <a:xfrm>
            <a:off x="5181600" y="1828800"/>
            <a:ext cx="762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07" name="Text Box 127"/>
          <p:cNvSpPr txBox="1">
            <a:spLocks noChangeArrowheads="1"/>
          </p:cNvSpPr>
          <p:nvPr/>
        </p:nvSpPr>
        <p:spPr bwMode="auto">
          <a:xfrm>
            <a:off x="914400" y="4708525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UT</a:t>
            </a:r>
          </a:p>
        </p:txBody>
      </p:sp>
      <p:sp>
        <p:nvSpPr>
          <p:cNvPr id="7178" name="Text Box 128"/>
          <p:cNvSpPr txBox="1">
            <a:spLocks noChangeArrowheads="1"/>
          </p:cNvSpPr>
          <p:nvPr/>
        </p:nvSpPr>
        <p:spPr bwMode="auto">
          <a:xfrm>
            <a:off x="7146925" y="5603875"/>
            <a:ext cx="12350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0"/>
          </a:p>
        </p:txBody>
      </p:sp>
      <p:sp>
        <p:nvSpPr>
          <p:cNvPr id="302209" name="Text Box 129"/>
          <p:cNvSpPr txBox="1">
            <a:spLocks noChangeArrowheads="1"/>
          </p:cNvSpPr>
          <p:nvPr/>
        </p:nvSpPr>
        <p:spPr bwMode="auto">
          <a:xfrm>
            <a:off x="7162800" y="5486400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</a:t>
            </a:r>
          </a:p>
        </p:txBody>
      </p:sp>
      <p:sp>
        <p:nvSpPr>
          <p:cNvPr id="302210" name="Text Box 130"/>
          <p:cNvSpPr txBox="1">
            <a:spLocks noChangeArrowheads="1"/>
          </p:cNvSpPr>
          <p:nvPr/>
        </p:nvSpPr>
        <p:spPr bwMode="auto">
          <a:xfrm>
            <a:off x="6781800" y="1981200"/>
            <a:ext cx="5334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VT</a:t>
            </a:r>
          </a:p>
        </p:txBody>
      </p:sp>
      <p:sp>
        <p:nvSpPr>
          <p:cNvPr id="7181" name="Line 131"/>
          <p:cNvSpPr>
            <a:spLocks noChangeShapeType="1"/>
          </p:cNvSpPr>
          <p:nvPr/>
        </p:nvSpPr>
        <p:spPr bwMode="auto">
          <a:xfrm>
            <a:off x="7010400" y="2286000"/>
            <a:ext cx="1524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12" name="Rectangle 132"/>
          <p:cNvSpPr>
            <a:spLocks noChangeArrowheads="1"/>
          </p:cNvSpPr>
          <p:nvPr/>
        </p:nvSpPr>
        <p:spPr bwMode="auto">
          <a:xfrm>
            <a:off x="7162800" y="3565525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NJ</a:t>
            </a:r>
          </a:p>
        </p:txBody>
      </p:sp>
      <p:sp>
        <p:nvSpPr>
          <p:cNvPr id="302213" name="Text Box 133"/>
          <p:cNvSpPr txBox="1">
            <a:spLocks noChangeArrowheads="1"/>
          </p:cNvSpPr>
          <p:nvPr/>
        </p:nvSpPr>
        <p:spPr bwMode="auto">
          <a:xfrm>
            <a:off x="685800" y="4038600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</a:t>
            </a:r>
          </a:p>
        </p:txBody>
      </p:sp>
      <p:sp>
        <p:nvSpPr>
          <p:cNvPr id="302214" name="Text Box 134"/>
          <p:cNvSpPr txBox="1">
            <a:spLocks noChangeArrowheads="1"/>
          </p:cNvSpPr>
          <p:nvPr/>
        </p:nvSpPr>
        <p:spPr bwMode="auto">
          <a:xfrm>
            <a:off x="3276600" y="1752600"/>
            <a:ext cx="533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IA</a:t>
            </a:r>
          </a:p>
        </p:txBody>
      </p:sp>
      <p:sp>
        <p:nvSpPr>
          <p:cNvPr id="7185" name="Line 135"/>
          <p:cNvSpPr>
            <a:spLocks noChangeShapeType="1"/>
          </p:cNvSpPr>
          <p:nvPr/>
        </p:nvSpPr>
        <p:spPr bwMode="auto">
          <a:xfrm>
            <a:off x="3505200" y="2133600"/>
            <a:ext cx="11430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6" name="Line 136"/>
          <p:cNvSpPr>
            <a:spLocks noChangeShapeType="1"/>
          </p:cNvSpPr>
          <p:nvPr/>
        </p:nvSpPr>
        <p:spPr bwMode="auto">
          <a:xfrm>
            <a:off x="6096000" y="2743200"/>
            <a:ext cx="762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7" name="Line 137"/>
          <p:cNvSpPr>
            <a:spLocks noChangeShapeType="1"/>
          </p:cNvSpPr>
          <p:nvPr/>
        </p:nvSpPr>
        <p:spPr bwMode="auto">
          <a:xfrm flipH="1" flipV="1">
            <a:off x="6096000" y="4038600"/>
            <a:ext cx="1219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18" name="Rectangle 138"/>
          <p:cNvSpPr>
            <a:spLocks noChangeArrowheads="1"/>
          </p:cNvSpPr>
          <p:nvPr/>
        </p:nvSpPr>
        <p:spPr bwMode="auto">
          <a:xfrm>
            <a:off x="7315200" y="4343400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KY</a:t>
            </a:r>
          </a:p>
        </p:txBody>
      </p:sp>
      <p:sp>
        <p:nvSpPr>
          <p:cNvPr id="7189" name="Line 139"/>
          <p:cNvSpPr>
            <a:spLocks noChangeShapeType="1"/>
          </p:cNvSpPr>
          <p:nvPr/>
        </p:nvSpPr>
        <p:spPr bwMode="auto">
          <a:xfrm>
            <a:off x="1371600" y="2667000"/>
            <a:ext cx="3048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0" name="Line 140"/>
          <p:cNvSpPr>
            <a:spLocks noChangeShapeType="1"/>
          </p:cNvSpPr>
          <p:nvPr/>
        </p:nvSpPr>
        <p:spPr bwMode="auto">
          <a:xfrm>
            <a:off x="1143000" y="3429000"/>
            <a:ext cx="914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21" name="Rectangle 141"/>
          <p:cNvSpPr>
            <a:spLocks noChangeArrowheads="1"/>
          </p:cNvSpPr>
          <p:nvPr/>
        </p:nvSpPr>
        <p:spPr bwMode="auto">
          <a:xfrm>
            <a:off x="663575" y="3200400"/>
            <a:ext cx="6318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NV</a:t>
            </a:r>
          </a:p>
        </p:txBody>
      </p:sp>
      <p:sp>
        <p:nvSpPr>
          <p:cNvPr id="7192" name="Line 142"/>
          <p:cNvSpPr>
            <a:spLocks noChangeShapeType="1"/>
          </p:cNvSpPr>
          <p:nvPr/>
        </p:nvSpPr>
        <p:spPr bwMode="auto">
          <a:xfrm>
            <a:off x="4267200" y="5334000"/>
            <a:ext cx="3810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3" name="Line 143"/>
          <p:cNvSpPr>
            <a:spLocks noChangeShapeType="1"/>
          </p:cNvSpPr>
          <p:nvPr/>
        </p:nvSpPr>
        <p:spPr bwMode="auto">
          <a:xfrm>
            <a:off x="6629400" y="5486400"/>
            <a:ext cx="533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4" name="Line 144"/>
          <p:cNvSpPr>
            <a:spLocks noChangeShapeType="1"/>
          </p:cNvSpPr>
          <p:nvPr/>
        </p:nvSpPr>
        <p:spPr bwMode="auto">
          <a:xfrm>
            <a:off x="7086600" y="3429000"/>
            <a:ext cx="228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5" name="Line 145"/>
          <p:cNvSpPr>
            <a:spLocks noChangeShapeType="1"/>
          </p:cNvSpPr>
          <p:nvPr/>
        </p:nvSpPr>
        <p:spPr bwMode="auto">
          <a:xfrm flipV="1">
            <a:off x="7315200" y="2971800"/>
            <a:ext cx="4572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6" name="Line 146"/>
          <p:cNvSpPr>
            <a:spLocks noChangeShapeType="1"/>
          </p:cNvSpPr>
          <p:nvPr/>
        </p:nvSpPr>
        <p:spPr bwMode="auto">
          <a:xfrm flipH="1">
            <a:off x="1219200" y="4038600"/>
            <a:ext cx="4572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7" name="Text Box 147"/>
          <p:cNvSpPr txBox="1">
            <a:spLocks noChangeArrowheads="1"/>
          </p:cNvSpPr>
          <p:nvPr/>
        </p:nvSpPr>
        <p:spPr bwMode="auto">
          <a:xfrm>
            <a:off x="2117725" y="5908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2228" name="Rectangle 148"/>
          <p:cNvSpPr>
            <a:spLocks noChangeArrowheads="1"/>
          </p:cNvSpPr>
          <p:nvPr/>
        </p:nvSpPr>
        <p:spPr bwMode="auto">
          <a:xfrm>
            <a:off x="381000" y="6096000"/>
            <a:ext cx="4463081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26 states use for hospital-level reports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Additional states report area-level measures</a:t>
            </a:r>
            <a:endParaRPr lang="en-US" sz="1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2229" name="Rectangle 149"/>
          <p:cNvSpPr>
            <a:spLocks noChangeArrowheads="1"/>
          </p:cNvSpPr>
          <p:nvPr/>
        </p:nvSpPr>
        <p:spPr bwMode="auto">
          <a:xfrm>
            <a:off x="2514600" y="5010150"/>
            <a:ext cx="6858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</a:t>
            </a:r>
          </a:p>
        </p:txBody>
      </p:sp>
      <p:sp>
        <p:nvSpPr>
          <p:cNvPr id="302230" name="Rectangle 150"/>
          <p:cNvSpPr>
            <a:spLocks noChangeArrowheads="1"/>
          </p:cNvSpPr>
          <p:nvPr/>
        </p:nvSpPr>
        <p:spPr bwMode="auto">
          <a:xfrm>
            <a:off x="4440238" y="5695950"/>
            <a:ext cx="512762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TX</a:t>
            </a:r>
          </a:p>
        </p:txBody>
      </p:sp>
      <p:sp>
        <p:nvSpPr>
          <p:cNvPr id="302231" name="Rectangle 151"/>
          <p:cNvSpPr>
            <a:spLocks noChangeArrowheads="1"/>
          </p:cNvSpPr>
          <p:nvPr/>
        </p:nvSpPr>
        <p:spPr bwMode="auto">
          <a:xfrm>
            <a:off x="5791200" y="2362200"/>
            <a:ext cx="569913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OH</a:t>
            </a:r>
          </a:p>
        </p:txBody>
      </p:sp>
      <p:sp>
        <p:nvSpPr>
          <p:cNvPr id="302232" name="Rectangle 152"/>
          <p:cNvSpPr>
            <a:spLocks noChangeArrowheads="1"/>
          </p:cNvSpPr>
          <p:nvPr/>
        </p:nvSpPr>
        <p:spPr bwMode="auto">
          <a:xfrm>
            <a:off x="6172200" y="1752600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NY</a:t>
            </a:r>
          </a:p>
        </p:txBody>
      </p:sp>
      <p:sp>
        <p:nvSpPr>
          <p:cNvPr id="302233" name="Rectangle 153"/>
          <p:cNvSpPr>
            <a:spLocks noChangeArrowheads="1"/>
          </p:cNvSpPr>
          <p:nvPr/>
        </p:nvSpPr>
        <p:spPr bwMode="auto">
          <a:xfrm>
            <a:off x="4953000" y="1447800"/>
            <a:ext cx="533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WI</a:t>
            </a:r>
          </a:p>
        </p:txBody>
      </p:sp>
      <p:sp>
        <p:nvSpPr>
          <p:cNvPr id="7204" name="Line 154"/>
          <p:cNvSpPr>
            <a:spLocks noChangeShapeType="1"/>
          </p:cNvSpPr>
          <p:nvPr/>
        </p:nvSpPr>
        <p:spPr bwMode="auto">
          <a:xfrm flipH="1">
            <a:off x="3048000" y="4495800"/>
            <a:ext cx="11430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35" name="Text Box 155"/>
          <p:cNvSpPr txBox="1">
            <a:spLocks noChangeArrowheads="1"/>
          </p:cNvSpPr>
          <p:nvPr/>
        </p:nvSpPr>
        <p:spPr bwMode="auto">
          <a:xfrm>
            <a:off x="2743200" y="5546725"/>
            <a:ext cx="762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OK</a:t>
            </a:r>
          </a:p>
        </p:txBody>
      </p:sp>
      <p:sp>
        <p:nvSpPr>
          <p:cNvPr id="302236" name="Text Box 156"/>
          <p:cNvSpPr txBox="1">
            <a:spLocks noChangeArrowheads="1"/>
          </p:cNvSpPr>
          <p:nvPr/>
        </p:nvSpPr>
        <p:spPr bwMode="auto">
          <a:xfrm>
            <a:off x="838200" y="1736725"/>
            <a:ext cx="685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WA</a:t>
            </a:r>
          </a:p>
        </p:txBody>
      </p:sp>
      <p:sp>
        <p:nvSpPr>
          <p:cNvPr id="7207" name="Line 157"/>
          <p:cNvSpPr>
            <a:spLocks noChangeShapeType="1"/>
          </p:cNvSpPr>
          <p:nvPr/>
        </p:nvSpPr>
        <p:spPr bwMode="auto">
          <a:xfrm>
            <a:off x="1371600" y="2057400"/>
            <a:ext cx="3048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40" name="Rectangle 160"/>
          <p:cNvSpPr>
            <a:spLocks noGrp="1" noChangeArrowheads="1"/>
          </p:cNvSpPr>
          <p:nvPr>
            <p:ph type="title"/>
          </p:nvPr>
        </p:nvSpPr>
        <p:spPr>
          <a:xfrm>
            <a:off x="1608138" y="190500"/>
            <a:ext cx="6697662" cy="10287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Two-thirds of the US Has Access to a Public Report in their State Using AHRQ’s Quality Indicators to Report Hospital Quality</a:t>
            </a:r>
          </a:p>
        </p:txBody>
      </p:sp>
      <p:sp>
        <p:nvSpPr>
          <p:cNvPr id="7209" name="Line 161"/>
          <p:cNvSpPr>
            <a:spLocks noChangeShapeType="1"/>
          </p:cNvSpPr>
          <p:nvPr/>
        </p:nvSpPr>
        <p:spPr bwMode="auto">
          <a:xfrm flipV="1">
            <a:off x="5486400" y="2438400"/>
            <a:ext cx="1524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42" name="Rectangle 162"/>
          <p:cNvSpPr>
            <a:spLocks noChangeArrowheads="1"/>
          </p:cNvSpPr>
          <p:nvPr/>
        </p:nvSpPr>
        <p:spPr bwMode="auto">
          <a:xfrm>
            <a:off x="5454650" y="2057400"/>
            <a:ext cx="41275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IL</a:t>
            </a:r>
          </a:p>
        </p:txBody>
      </p:sp>
      <p:sp>
        <p:nvSpPr>
          <p:cNvPr id="7211" name="Line 163"/>
          <p:cNvSpPr>
            <a:spLocks noChangeShapeType="1"/>
          </p:cNvSpPr>
          <p:nvPr/>
        </p:nvSpPr>
        <p:spPr bwMode="auto">
          <a:xfrm>
            <a:off x="4648200" y="2209800"/>
            <a:ext cx="1524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44" name="Rectangle 164"/>
          <p:cNvSpPr>
            <a:spLocks noChangeArrowheads="1"/>
          </p:cNvSpPr>
          <p:nvPr/>
        </p:nvSpPr>
        <p:spPr bwMode="auto">
          <a:xfrm>
            <a:off x="4267200" y="1828800"/>
            <a:ext cx="6858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MN</a:t>
            </a:r>
          </a:p>
        </p:txBody>
      </p:sp>
      <p:sp>
        <p:nvSpPr>
          <p:cNvPr id="7213" name="Line 165"/>
          <p:cNvSpPr>
            <a:spLocks noChangeShapeType="1"/>
          </p:cNvSpPr>
          <p:nvPr/>
        </p:nvSpPr>
        <p:spPr bwMode="auto">
          <a:xfrm>
            <a:off x="5029200" y="5257800"/>
            <a:ext cx="3048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46" name="Rectangle 166"/>
          <p:cNvSpPr>
            <a:spLocks noChangeArrowheads="1"/>
          </p:cNvSpPr>
          <p:nvPr/>
        </p:nvSpPr>
        <p:spPr bwMode="auto">
          <a:xfrm>
            <a:off x="5191125" y="5546725"/>
            <a:ext cx="6000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LA</a:t>
            </a:r>
          </a:p>
        </p:txBody>
      </p:sp>
      <p:sp>
        <p:nvSpPr>
          <p:cNvPr id="7215" name="Line 167"/>
          <p:cNvSpPr>
            <a:spLocks noChangeShapeType="1"/>
          </p:cNvSpPr>
          <p:nvPr/>
        </p:nvSpPr>
        <p:spPr bwMode="auto">
          <a:xfrm flipH="1" flipV="1">
            <a:off x="5105400" y="4191000"/>
            <a:ext cx="16764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248" name="Rectangle 168"/>
          <p:cNvSpPr>
            <a:spLocks noChangeArrowheads="1"/>
          </p:cNvSpPr>
          <p:nvPr/>
        </p:nvSpPr>
        <p:spPr bwMode="auto">
          <a:xfrm>
            <a:off x="6705600" y="4784725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MS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7620000" y="3200400"/>
            <a:ext cx="6096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RI</a:t>
            </a:r>
          </a:p>
        </p:txBody>
      </p:sp>
      <p:sp>
        <p:nvSpPr>
          <p:cNvPr id="7218" name="Line 145"/>
          <p:cNvSpPr>
            <a:spLocks noChangeShapeType="1"/>
          </p:cNvSpPr>
          <p:nvPr/>
        </p:nvSpPr>
        <p:spPr bwMode="auto">
          <a:xfrm>
            <a:off x="7391400" y="3200400"/>
            <a:ext cx="2286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9" name="Line 123"/>
          <p:cNvSpPr>
            <a:spLocks noChangeShapeType="1"/>
          </p:cNvSpPr>
          <p:nvPr/>
        </p:nvSpPr>
        <p:spPr bwMode="auto">
          <a:xfrm flipV="1">
            <a:off x="1828800" y="4572000"/>
            <a:ext cx="4572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1538288" y="5238750"/>
            <a:ext cx="67151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AZ</a:t>
            </a:r>
          </a:p>
        </p:txBody>
      </p:sp>
      <p:sp>
        <p:nvSpPr>
          <p:cNvPr id="7221" name="Line 145"/>
          <p:cNvSpPr>
            <a:spLocks noChangeShapeType="1"/>
          </p:cNvSpPr>
          <p:nvPr/>
        </p:nvSpPr>
        <p:spPr bwMode="auto">
          <a:xfrm flipV="1">
            <a:off x="7315200" y="2667000"/>
            <a:ext cx="5334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1" name="Rectangle 125"/>
          <p:cNvSpPr>
            <a:spLocks noChangeArrowheads="1"/>
          </p:cNvSpPr>
          <p:nvPr/>
        </p:nvSpPr>
        <p:spPr bwMode="auto">
          <a:xfrm>
            <a:off x="7848600" y="2438400"/>
            <a:ext cx="7620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NH</a:t>
            </a:r>
          </a:p>
        </p:txBody>
      </p:sp>
      <p:sp>
        <p:nvSpPr>
          <p:cNvPr id="7223" name="Line 145"/>
          <p:cNvSpPr>
            <a:spLocks noChangeShapeType="1"/>
          </p:cNvSpPr>
          <p:nvPr/>
        </p:nvSpPr>
        <p:spPr bwMode="auto">
          <a:xfrm flipV="1">
            <a:off x="7467600" y="2133600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3" name="Rectangle 125"/>
          <p:cNvSpPr>
            <a:spLocks noChangeArrowheads="1"/>
          </p:cNvSpPr>
          <p:nvPr/>
        </p:nvSpPr>
        <p:spPr bwMode="auto">
          <a:xfrm>
            <a:off x="7543800" y="1752600"/>
            <a:ext cx="7620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</a:t>
            </a:r>
          </a:p>
        </p:txBody>
      </p:sp>
      <p:sp>
        <p:nvSpPr>
          <p:cNvPr id="7225" name="Line 144"/>
          <p:cNvSpPr>
            <a:spLocks noChangeShapeType="1"/>
          </p:cNvSpPr>
          <p:nvPr/>
        </p:nvSpPr>
        <p:spPr bwMode="auto">
          <a:xfrm>
            <a:off x="7086600" y="3810000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7391400" y="3957638"/>
            <a:ext cx="58420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66"/>
          <p:cNvSpPr>
            <a:spLocks noChangeArrowheads="1"/>
          </p:cNvSpPr>
          <p:nvPr/>
        </p:nvSpPr>
        <p:spPr bwMode="auto">
          <a:xfrm>
            <a:off x="3644900" y="2574925"/>
            <a:ext cx="1711325" cy="1408113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3001963" y="3086100"/>
            <a:ext cx="3008312" cy="520700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/>
          <a:lstStyle/>
          <a:p>
            <a:pPr marL="465138" indent="-465138" algn="ctr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r>
              <a:rPr lang="en-US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MONAHRQ</a:t>
            </a:r>
          </a:p>
        </p:txBody>
      </p:sp>
      <p:sp>
        <p:nvSpPr>
          <p:cNvPr id="4100" name="Text Box 29"/>
          <p:cNvSpPr txBox="1">
            <a:spLocks noChangeArrowheads="1"/>
          </p:cNvSpPr>
          <p:nvPr/>
        </p:nvSpPr>
        <p:spPr bwMode="auto">
          <a:xfrm>
            <a:off x="5991225" y="4140200"/>
            <a:ext cx="2620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SzPct val="95000"/>
            </a:pPr>
            <a:r>
              <a:rPr lang="en-US" sz="2000" b="1"/>
              <a:t>Output a healthcare reporting website</a:t>
            </a:r>
          </a:p>
        </p:txBody>
      </p:sp>
      <p:sp>
        <p:nvSpPr>
          <p:cNvPr id="4101" name="Line 67"/>
          <p:cNvSpPr>
            <a:spLocks noChangeShapeType="1"/>
          </p:cNvSpPr>
          <p:nvPr/>
        </p:nvSpPr>
        <p:spPr bwMode="auto">
          <a:xfrm>
            <a:off x="2797175" y="2759075"/>
            <a:ext cx="847725" cy="4143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2" name="Line 67"/>
          <p:cNvSpPr>
            <a:spLocks noChangeShapeType="1"/>
          </p:cNvSpPr>
          <p:nvPr/>
        </p:nvSpPr>
        <p:spPr bwMode="auto">
          <a:xfrm flipV="1">
            <a:off x="2728913" y="3405188"/>
            <a:ext cx="909637" cy="32543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3" name="Line 67"/>
          <p:cNvSpPr>
            <a:spLocks noChangeShapeType="1"/>
          </p:cNvSpPr>
          <p:nvPr/>
        </p:nvSpPr>
        <p:spPr bwMode="auto">
          <a:xfrm>
            <a:off x="5368925" y="3292475"/>
            <a:ext cx="742950" cy="0"/>
          </a:xfrm>
          <a:prstGeom prst="line">
            <a:avLst/>
          </a:prstGeom>
          <a:noFill/>
          <a:ln w="1143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31" name="Text Box 29"/>
          <p:cNvSpPr txBox="1">
            <a:spLocks noChangeArrowheads="1"/>
          </p:cNvSpPr>
          <p:nvPr/>
        </p:nvSpPr>
        <p:spPr bwMode="auto">
          <a:xfrm>
            <a:off x="5597525" y="4841875"/>
            <a:ext cx="33940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SzPct val="95000"/>
              <a:defRPr/>
            </a:pPr>
            <a:r>
              <a:rPr lang="en-US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You host the site: </a:t>
            </a:r>
          </a:p>
          <a:p>
            <a:pPr algn="ctr">
              <a:buClr>
                <a:schemeClr val="tx2"/>
              </a:buClr>
              <a:buSzPct val="95000"/>
              <a:defRPr/>
            </a:pPr>
            <a:r>
              <a:rPr lang="en-US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Public, private, your choice</a:t>
            </a:r>
          </a:p>
        </p:txBody>
      </p:sp>
      <p:grpSp>
        <p:nvGrpSpPr>
          <p:cNvPr id="2" name="Group 30"/>
          <p:cNvGrpSpPr>
            <a:grpSpLocks noChangeAspect="1"/>
          </p:cNvGrpSpPr>
          <p:nvPr/>
        </p:nvGrpSpPr>
        <p:grpSpPr bwMode="auto">
          <a:xfrm>
            <a:off x="6097588" y="1752600"/>
            <a:ext cx="2433637" cy="2251075"/>
            <a:chOff x="2557" y="1068"/>
            <a:chExt cx="2310" cy="2390"/>
          </a:xfrm>
        </p:grpSpPr>
        <p:grpSp>
          <p:nvGrpSpPr>
            <p:cNvPr id="3" name="Group 31"/>
            <p:cNvGrpSpPr>
              <a:grpSpLocks noChangeAspect="1"/>
            </p:cNvGrpSpPr>
            <p:nvPr/>
          </p:nvGrpSpPr>
          <p:grpSpPr bwMode="auto">
            <a:xfrm>
              <a:off x="2561" y="1068"/>
              <a:ext cx="2306" cy="2390"/>
              <a:chOff x="2561" y="1068"/>
              <a:chExt cx="2306" cy="2390"/>
            </a:xfrm>
          </p:grpSpPr>
          <p:pic>
            <p:nvPicPr>
              <p:cNvPr id="4116" name="Picture 3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063" t="42313" r="5063" b="2588"/>
              <a:stretch>
                <a:fillRect/>
              </a:stretch>
            </p:blipFill>
            <p:spPr bwMode="auto">
              <a:xfrm>
                <a:off x="2562" y="2061"/>
                <a:ext cx="2303" cy="1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17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063" t="20186" r="5345" b="8798"/>
              <a:stretch>
                <a:fillRect/>
              </a:stretch>
            </p:blipFill>
            <p:spPr bwMode="auto">
              <a:xfrm>
                <a:off x="2561" y="1068"/>
                <a:ext cx="2306" cy="1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115" name="Rectangle 34"/>
            <p:cNvSpPr>
              <a:spLocks noChangeAspect="1" noChangeArrowheads="1"/>
            </p:cNvSpPr>
            <p:nvPr/>
          </p:nvSpPr>
          <p:spPr bwMode="auto">
            <a:xfrm>
              <a:off x="2557" y="1070"/>
              <a:ext cx="2295" cy="238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7834" name="Text Box 29"/>
          <p:cNvSpPr txBox="1">
            <a:spLocks noChangeArrowheads="1"/>
          </p:cNvSpPr>
          <p:nvPr/>
        </p:nvSpPr>
        <p:spPr bwMode="auto">
          <a:xfrm>
            <a:off x="2895600" y="1905000"/>
            <a:ext cx="30241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SzPct val="95000"/>
              <a:defRPr/>
            </a:pPr>
            <a:r>
              <a:rPr lang="en-US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Download MONAHRQ from monahrq.ahrq.gov</a:t>
            </a:r>
          </a:p>
        </p:txBody>
      </p:sp>
      <p:sp>
        <p:nvSpPr>
          <p:cNvPr id="4107" name="Text Box 29"/>
          <p:cNvSpPr txBox="1">
            <a:spLocks noChangeArrowheads="1"/>
          </p:cNvSpPr>
          <p:nvPr/>
        </p:nvSpPr>
        <p:spPr bwMode="auto">
          <a:xfrm>
            <a:off x="228600" y="2289175"/>
            <a:ext cx="2895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95000"/>
            </a:pPr>
            <a:r>
              <a:rPr lang="en-US" dirty="0"/>
              <a:t>Load your local hospital discharge data</a:t>
            </a:r>
          </a:p>
        </p:txBody>
      </p:sp>
      <p:sp>
        <p:nvSpPr>
          <p:cNvPr id="77836" name="Text Box 29"/>
          <p:cNvSpPr txBox="1">
            <a:spLocks noChangeArrowheads="1"/>
          </p:cNvSpPr>
          <p:nvPr/>
        </p:nvSpPr>
        <p:spPr bwMode="auto">
          <a:xfrm>
            <a:off x="3200400" y="4616450"/>
            <a:ext cx="25193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SzPct val="95000"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MONAHRQ runs on your desktop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1684338" y="152400"/>
            <a:ext cx="6088062" cy="12192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MONAHRQ tool for public reporting, analysis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(My Own Network Powered by AHRQ) </a:t>
            </a: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3200400" y="4038600"/>
            <a:ext cx="251936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chemeClr val="tx2"/>
              </a:buClr>
              <a:buSzPct val="95000"/>
              <a:defRPr/>
            </a:pPr>
            <a:r>
              <a:rPr lang="en-US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Select customization </a:t>
            </a:r>
            <a:r>
              <a:rPr lang="en-US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options</a:t>
            </a:r>
          </a:p>
          <a:p>
            <a:pPr algn="ctr">
              <a:buClr>
                <a:schemeClr val="tx2"/>
              </a:buClr>
              <a:buSzPct val="95000"/>
              <a:defRPr/>
            </a:pPr>
            <a:endParaRPr lang="en-US" sz="2000" i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buClr>
                <a:schemeClr val="tx2"/>
              </a:buClr>
              <a:buSzPct val="95000"/>
              <a:defRPr/>
            </a:pPr>
            <a:endParaRPr lang="en-US" sz="2000" i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buClr>
                <a:schemeClr val="tx2"/>
              </a:buClr>
              <a:buSzPct val="95000"/>
              <a:defRPr/>
            </a:pPr>
            <a:endParaRPr lang="en-US" sz="2000" i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buClr>
                <a:schemeClr val="tx2"/>
              </a:buClr>
              <a:buSzPct val="95000"/>
              <a:defRPr/>
            </a:pPr>
            <a:endParaRPr lang="en-US" sz="2000" i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1143000" y="6019800"/>
            <a:ext cx="6934200" cy="1016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buClr>
                <a:schemeClr val="tx2"/>
              </a:buClr>
              <a:buSzPct val="95000"/>
              <a:defRPr/>
            </a:pPr>
            <a:r>
              <a:rPr lang="en-US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* Hospital Compare measures, HCAHPS survey measures, AHRQ Quality Indicators, others?</a:t>
            </a:r>
          </a:p>
          <a:p>
            <a:pPr algn="ctr">
              <a:buFont typeface="Arial" charset="0"/>
              <a:buChar char="•"/>
              <a:defRPr/>
            </a:pPr>
            <a:endParaRPr lang="en-US" sz="2000" i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112" name="Text Box 29"/>
          <p:cNvSpPr txBox="1">
            <a:spLocks noChangeArrowheads="1"/>
          </p:cNvSpPr>
          <p:nvPr/>
        </p:nvSpPr>
        <p:spPr bwMode="auto">
          <a:xfrm>
            <a:off x="228600" y="3627438"/>
            <a:ext cx="297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95000"/>
            </a:pPr>
            <a:r>
              <a:rPr lang="en-US" dirty="0"/>
              <a:t>Load sets of </a:t>
            </a:r>
          </a:p>
          <a:p>
            <a:pPr>
              <a:buClr>
                <a:schemeClr val="tx2"/>
              </a:buClr>
              <a:buSzPct val="95000"/>
            </a:pPr>
            <a:r>
              <a:rPr lang="en-US" dirty="0"/>
              <a:t>pre-calculated measures*</a:t>
            </a:r>
          </a:p>
        </p:txBody>
      </p:sp>
      <p:sp>
        <p:nvSpPr>
          <p:cNvPr id="4113" name="Text Box 4"/>
          <p:cNvSpPr txBox="1">
            <a:spLocks noChangeArrowheads="1"/>
          </p:cNvSpPr>
          <p:nvPr/>
        </p:nvSpPr>
        <p:spPr bwMode="auto">
          <a:xfrm>
            <a:off x="8686800" y="6400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fld id="{31913AFE-FC97-4775-AED2-8DC2404BFA9E}" type="slidenum">
              <a:rPr lang="en-US">
                <a:latin typeface="Times New Roman" pitchFamily="18" charset="0"/>
              </a:rPr>
              <a:pPr>
                <a:spcBef>
                  <a:spcPct val="50000"/>
                </a:spcBef>
              </a:pPr>
              <a:t>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50761" y="3048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000" dirty="0" smtClean="0"/>
              <a:t>Six States Now Use MONAHRQ</a:t>
            </a:r>
            <a:endParaRPr lang="en-US" sz="30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22275" y="1371600"/>
            <a:ext cx="5673725" cy="4926012"/>
            <a:chOff x="195" y="864"/>
            <a:chExt cx="3744" cy="2928"/>
          </a:xfrm>
        </p:grpSpPr>
        <p:pic>
          <p:nvPicPr>
            <p:cNvPr id="4813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20557" b="14700"/>
            <a:stretch>
              <a:fillRect/>
            </a:stretch>
          </p:blipFill>
          <p:spPr bwMode="auto">
            <a:xfrm>
              <a:off x="195" y="884"/>
              <a:ext cx="3744" cy="1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47856" b="7115"/>
            <a:stretch>
              <a:fillRect/>
            </a:stretch>
          </p:blipFill>
          <p:spPr bwMode="auto">
            <a:xfrm>
              <a:off x="195" y="2577"/>
              <a:ext cx="3744" cy="1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133" name="Rectangle 5"/>
            <p:cNvSpPr>
              <a:spLocks noChangeArrowheads="1"/>
            </p:cNvSpPr>
            <p:nvPr/>
          </p:nvSpPr>
          <p:spPr bwMode="auto">
            <a:xfrm>
              <a:off x="195" y="864"/>
              <a:ext cx="3744" cy="292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Text Box 781"/>
          <p:cNvSpPr txBox="1">
            <a:spLocks noChangeArrowheads="1"/>
          </p:cNvSpPr>
          <p:nvPr/>
        </p:nvSpPr>
        <p:spPr bwMode="auto">
          <a:xfrm>
            <a:off x="333828" y="6265706"/>
            <a:ext cx="5715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Nevada MONAHRQ site</a:t>
            </a:r>
            <a:endParaRPr lang="en-US" sz="2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 Box 781"/>
          <p:cNvSpPr txBox="1">
            <a:spLocks noChangeArrowheads="1"/>
          </p:cNvSpPr>
          <p:nvPr/>
        </p:nvSpPr>
        <p:spPr bwMode="auto">
          <a:xfrm>
            <a:off x="6273798" y="1643742"/>
            <a:ext cx="2057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Hawaii </a:t>
            </a:r>
            <a:endParaRPr lang="en-US" b="1" i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Nevada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Maine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Indiana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Kentucky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Utah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en-US" b="1" i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RQ March 2005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AHRQ March 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HRQ March 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RQ March 20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AHRQ March 2005</Template>
  <TotalTime>4356</TotalTime>
  <Words>812</Words>
  <Application>Microsoft Office PowerPoint</Application>
  <PresentationFormat>On-screen Show (4:3)</PresentationFormat>
  <Paragraphs>216</Paragraphs>
  <Slides>15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AHRQ March 2005</vt:lpstr>
      <vt:lpstr>Photo Editor Photo</vt:lpstr>
      <vt:lpstr>AHRQ Patient Safety Measurement:  Overview;  Patient Safety Indicators Example</vt:lpstr>
      <vt:lpstr>Three Paths to Safety, Quality and Value– Good Measures and Data Are Central for Each</vt:lpstr>
      <vt:lpstr>AHRQ Roles in Patient Safety Measures and Data</vt:lpstr>
      <vt:lpstr>Challenge for Measures &amp; Data:  Need to Integrate Best from 3 Worlds</vt:lpstr>
      <vt:lpstr>Quality Indicators</vt:lpstr>
      <vt:lpstr>AHRQ QI Modules </vt:lpstr>
      <vt:lpstr>Two-thirds of the US Has Access to a Public Report in their State Using AHRQ’s Quality Indicators to Report Hospital Quality</vt:lpstr>
      <vt:lpstr>Slide 8</vt:lpstr>
      <vt:lpstr>Six States Now Use MONAHRQ</vt:lpstr>
      <vt:lpstr>New Toolkit Supports Efforts To Improve Quality and Safety</vt:lpstr>
      <vt:lpstr>Meeting Challenge Requires Multiple Bridges</vt:lpstr>
      <vt:lpstr>AHRQ Work to Bridge these Divides</vt:lpstr>
      <vt:lpstr>Enhancing Clinical Robustness of Billing Data </vt:lpstr>
      <vt:lpstr>Process for Developing and Maintaining an AHRQ Quality Indicator</vt:lpstr>
      <vt:lpstr>Patient Safety Indicators: Looking Ahead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Value Portfolio</dc:title>
  <dc:creator>JDeLaMar</dc:creator>
  <cp:lastModifiedBy>DHHS</cp:lastModifiedBy>
  <cp:revision>167</cp:revision>
  <dcterms:created xsi:type="dcterms:W3CDTF">2010-01-26T19:03:45Z</dcterms:created>
  <dcterms:modified xsi:type="dcterms:W3CDTF">2012-10-01T18:49:18Z</dcterms:modified>
</cp:coreProperties>
</file>