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19"/>
  </p:notesMasterIdLst>
  <p:sldIdLst>
    <p:sldId id="256" r:id="rId2"/>
    <p:sldId id="257" r:id="rId3"/>
    <p:sldId id="258" r:id="rId4"/>
    <p:sldId id="280" r:id="rId5"/>
    <p:sldId id="259" r:id="rId6"/>
    <p:sldId id="260" r:id="rId7"/>
    <p:sldId id="261" r:id="rId8"/>
    <p:sldId id="263" r:id="rId9"/>
    <p:sldId id="264" r:id="rId10"/>
    <p:sldId id="276" r:id="rId11"/>
    <p:sldId id="278" r:id="rId12"/>
    <p:sldId id="279" r:id="rId13"/>
    <p:sldId id="277" r:id="rId14"/>
    <p:sldId id="268" r:id="rId15"/>
    <p:sldId id="269" r:id="rId16"/>
    <p:sldId id="271" r:id="rId17"/>
    <p:sldId id="273" r:id="rId1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-15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669684B-7760-4391-ACCF-C32948E75865}" type="datetimeFigureOut">
              <a:rPr lang="en-US"/>
              <a:pPr>
                <a:defRPr/>
              </a:pPr>
              <a:t>9/10/2012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B18EE33-D535-47CB-89D8-4DFAD2B402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719939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B159B-D5FF-7742-B467-AB01FB7D87C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537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537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4BD92E48-9A03-4CAE-AF69-D31351BF0F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02652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2A4546-4655-4D40-AFA5-5058550245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95949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09D7F-3448-4011-B8B8-E7A9E31795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097030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2ACC092-1FD8-4952-96D2-C4AB0473DCD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19236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54F7A0-A919-412B-9AD2-A4E22C5E0A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6299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F19629-8C93-47BF-AD19-82EA4C94BD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7221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462539-9A86-4E00-9D18-B2A279BE02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16922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30A697-5647-4CFD-95EE-E86B6A2FB9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44356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C6DA06-663C-4BC4-9C03-9909295DA2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03914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2F041-7B8A-4048-82D4-EF40074C9E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15979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EA732A-B7B8-4248-BF84-D9F9CD222B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99769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6BE936-D1CB-4334-A062-FEF8774BEC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77110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2F788817-96A5-4E9D-9ABE-0019F4514D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9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pincush@nyspi.columbia.edu" TargetMode="External"/><Relationship Id="rId2" Type="http://schemas.openxmlformats.org/officeDocument/2006/relationships/hyperlink" Target="mailto:wghali@ucalgary.c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psromano@ucdavis.edu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902575" cy="1462088"/>
          </a:xfrm>
        </p:spPr>
        <p:txBody>
          <a:bodyPr/>
          <a:lstStyle/>
          <a:p>
            <a:pPr eaLnBrk="1" hangingPunct="1"/>
            <a:r>
              <a:rPr lang="en-US" smtClean="0"/>
              <a:t>Overview of the ICD-11</a:t>
            </a:r>
            <a:br>
              <a:rPr lang="en-US" smtClean="0"/>
            </a:br>
            <a:r>
              <a:rPr lang="en-US" smtClean="0"/>
              <a:t>Quality and Safety TAG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AHRQ 2012 Annual Conference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500438"/>
            <a:ext cx="8064500" cy="213836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Patrick S. Romano, MD MPH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UC Davis School of Medicine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On behalf of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William Ghali, MD, MPH (U. of Calgary)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Harold Pincus, MD (Columbia U.)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Specific recommendations to date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1916113"/>
            <a:ext cx="7767638" cy="4216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Clustering would allow post-coordination of diagnostic concepts that cannot be clearly linked in ICD-10 (or are linked using combination codes)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smtClean="0"/>
              <a:t>The cause of injury (e.g., a substance/drug, a procedure/intervention, or a device)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smtClean="0"/>
              <a:t>The mechanism or mode of injury (i.e., the mechanism by which the factor caused injury, as currently defined in Chapter 20)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smtClean="0"/>
              <a:t>The actual injury or condition that resulted (i.e., anatomic or physiologic abnormalities, as currently defined in Chapters 1-19)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smtClean="0"/>
              <a:t>Could accommodate “place,” “activity at time of injury”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 problem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395288" y="2017713"/>
            <a:ext cx="8559800" cy="4364037"/>
          </a:xfrm>
        </p:spPr>
        <p:txBody>
          <a:bodyPr/>
          <a:lstStyle/>
          <a:p>
            <a:r>
              <a:rPr lang="en-US" sz="2800" smtClean="0"/>
              <a:t>ICD-9/CM: 998.2, “Accidental puncture or laceration during a procedure”</a:t>
            </a:r>
          </a:p>
          <a:p>
            <a:r>
              <a:rPr lang="en-US" sz="2800" smtClean="0"/>
              <a:t>ICD-10: T81.2, as above “NEC”</a:t>
            </a:r>
          </a:p>
          <a:p>
            <a:r>
              <a:rPr lang="en-US" sz="2800" smtClean="0"/>
              <a:t>ICD-10-CM: Many chapter-specific codes, e.g.,       I97.5, “Accidental puncture and laceration of a circulatory system organ or structure during a procedure”</a:t>
            </a:r>
          </a:p>
          <a:p>
            <a:pPr lvl="1"/>
            <a:r>
              <a:rPr lang="en-US" sz="2600" smtClean="0"/>
              <a:t>I97.51, “…during a circulatory system procedure”</a:t>
            </a:r>
          </a:p>
          <a:p>
            <a:pPr lvl="1"/>
            <a:r>
              <a:rPr lang="en-US" sz="2600" smtClean="0"/>
              <a:t>I97.52, “… during other procedure”</a:t>
            </a:r>
          </a:p>
          <a:p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200" smtClean="0"/>
              <a:t>Example of clustering in ICD-11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95288" y="2017713"/>
            <a:ext cx="8559800" cy="436403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000" smtClean="0"/>
              <a:t>Concept 1: Injury or harm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Injury of heart with haemopericardium (S26.0)</a:t>
            </a:r>
          </a:p>
          <a:p>
            <a:pPr>
              <a:lnSpc>
                <a:spcPct val="90000"/>
              </a:lnSpc>
            </a:pPr>
            <a:r>
              <a:rPr lang="en-US" sz="3000" smtClean="0"/>
              <a:t>Concept 2: Mechanism or mode of injury or harm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Mechanical cut or puncture</a:t>
            </a:r>
          </a:p>
          <a:p>
            <a:pPr>
              <a:lnSpc>
                <a:spcPct val="90000"/>
              </a:lnSpc>
            </a:pPr>
            <a:r>
              <a:rPr lang="en-US" sz="3000" smtClean="0"/>
              <a:t>Concept 3: Cause of injury or harm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…during endovascular surgical procedure</a:t>
            </a:r>
          </a:p>
          <a:p>
            <a:pPr>
              <a:lnSpc>
                <a:spcPct val="90000"/>
              </a:lnSpc>
            </a:pPr>
            <a:r>
              <a:rPr lang="en-US" sz="3000" smtClean="0"/>
              <a:t>Suffix for diagnosis timing</a:t>
            </a:r>
          </a:p>
          <a:p>
            <a:pPr>
              <a:lnSpc>
                <a:spcPct val="90000"/>
              </a:lnSpc>
            </a:pPr>
            <a:r>
              <a:rPr lang="en-US" sz="3000" smtClean="0"/>
              <a:t>7</a:t>
            </a:r>
            <a:r>
              <a:rPr lang="en-US" sz="3000" baseline="30000" smtClean="0"/>
              <a:t>th</a:t>
            </a:r>
            <a:r>
              <a:rPr lang="en-US" sz="3000" smtClean="0"/>
              <a:t> digit clustering flag on all related diagnoses</a:t>
            </a:r>
            <a:endParaRPr lang="en-US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Other considerations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971550" y="2017713"/>
            <a:ext cx="7983538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000" smtClean="0"/>
              <a:t>“Complication of other aspect of care” (e.g., physiotherapy)</a:t>
            </a:r>
          </a:p>
          <a:p>
            <a:pPr eaLnBrk="1" hangingPunct="1">
              <a:lnSpc>
                <a:spcPct val="90000"/>
              </a:lnSpc>
            </a:pPr>
            <a:r>
              <a:rPr lang="en-US" sz="3000" smtClean="0"/>
              <a:t>“Observation for suspected condition” (with no actual harm)</a:t>
            </a:r>
          </a:p>
          <a:p>
            <a:pPr eaLnBrk="1" hangingPunct="1">
              <a:lnSpc>
                <a:spcPct val="90000"/>
              </a:lnSpc>
            </a:pPr>
            <a:r>
              <a:rPr lang="en-US" sz="3000" smtClean="0"/>
              <a:t>Rationalization of substance-related concepts in a single chapter</a:t>
            </a:r>
          </a:p>
          <a:p>
            <a:pPr eaLnBrk="1" hangingPunct="1">
              <a:lnSpc>
                <a:spcPct val="90000"/>
              </a:lnSpc>
            </a:pPr>
            <a:r>
              <a:rPr lang="en-US" sz="3000" smtClean="0"/>
              <a:t>Mortality use case</a:t>
            </a:r>
          </a:p>
          <a:p>
            <a:pPr eaLnBrk="1" hangingPunct="1">
              <a:lnSpc>
                <a:spcPct val="90000"/>
              </a:lnSpc>
            </a:pPr>
            <a:r>
              <a:rPr lang="en-US" sz="3000" smtClean="0"/>
              <a:t>Backward compatibility with ICD-10 (and country-specific versions)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50" t="3125" r="10620" b="8125"/>
          <a:stretch>
            <a:fillRect/>
          </a:stretch>
        </p:blipFill>
        <p:spPr bwMode="auto">
          <a:xfrm>
            <a:off x="107950" y="50800"/>
            <a:ext cx="8856663" cy="668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Methodological work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Overview (Ghali et al.)</a:t>
            </a:r>
          </a:p>
          <a:p>
            <a:pPr eaLnBrk="1" hangingPunct="1"/>
            <a:r>
              <a:rPr lang="en-US" sz="2800" smtClean="0"/>
              <a:t>Defining main condition or “principal diagnosis” for international comparability (Quan et al.)</a:t>
            </a:r>
          </a:p>
          <a:p>
            <a:pPr eaLnBrk="1" hangingPunct="1"/>
            <a:r>
              <a:rPr lang="en-US" sz="2800" smtClean="0"/>
              <a:t>Number of diagnosis fields (Dr</a:t>
            </a:r>
            <a:r>
              <a:rPr lang="hu-HU" sz="2800" smtClean="0"/>
              <a:t>ő</a:t>
            </a:r>
            <a:r>
              <a:rPr lang="en-US" sz="2800" smtClean="0"/>
              <a:t>sler et al.)</a:t>
            </a:r>
          </a:p>
          <a:p>
            <a:pPr eaLnBrk="1" hangingPunct="1"/>
            <a:r>
              <a:rPr lang="en-US" sz="2800" smtClean="0"/>
              <a:t>Defining diagnosis timing (“present on admission” for international comparability (Sundararajan et al.)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Quality and Safety TAG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989138"/>
            <a:ext cx="8128000" cy="4464050"/>
          </a:xfrm>
        </p:spPr>
        <p:txBody>
          <a:bodyPr/>
          <a:lstStyle/>
          <a:p>
            <a:pPr eaLnBrk="1" hangingPunct="1"/>
            <a:r>
              <a:rPr lang="en-US" smtClean="0"/>
              <a:t>An exciting mandate – May 2015!</a:t>
            </a:r>
          </a:p>
          <a:p>
            <a:r>
              <a:rPr lang="en-US" smtClean="0"/>
              <a:t>Real potential for ICD enhancement for quality measurement and data extraction</a:t>
            </a:r>
          </a:p>
          <a:p>
            <a:pPr eaLnBrk="1" hangingPunct="1"/>
            <a:r>
              <a:rPr lang="en-US" smtClean="0"/>
              <a:t>Dialogue/interaction with all other TAGs</a:t>
            </a:r>
          </a:p>
          <a:p>
            <a:pPr eaLnBrk="1" hangingPunct="1"/>
            <a:r>
              <a:rPr lang="en-US" smtClean="0"/>
              <a:t>Develop international consensus on data standards and methods</a:t>
            </a:r>
          </a:p>
          <a:p>
            <a:pPr eaLnBrk="1" hangingPunct="1"/>
            <a:r>
              <a:rPr lang="en-US" smtClean="0"/>
              <a:t>Harmonize data definitions</a:t>
            </a:r>
          </a:p>
          <a:p>
            <a:pPr eaLnBrk="1" hangingPunct="1"/>
            <a:r>
              <a:rPr lang="en-US" smtClean="0"/>
              <a:t>Linkages with WHO, OECD, AHRQ, CIHI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Questions and discussion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916113"/>
            <a:ext cx="8272462" cy="4364037"/>
          </a:xfrm>
        </p:spPr>
        <p:txBody>
          <a:bodyPr/>
          <a:lstStyle/>
          <a:p>
            <a:pPr eaLnBrk="1" hangingPunct="1"/>
            <a:r>
              <a:rPr lang="en-US" smtClean="0"/>
              <a:t>Please e-mail us:</a:t>
            </a:r>
          </a:p>
          <a:p>
            <a:pPr lvl="1" eaLnBrk="1" hangingPunct="1">
              <a:spcBef>
                <a:spcPts val="300"/>
              </a:spcBef>
            </a:pPr>
            <a:r>
              <a:rPr lang="en-US" smtClean="0">
                <a:hlinkClick r:id="rId2"/>
              </a:rPr>
              <a:t>wghali@ucalgary.ca</a:t>
            </a:r>
            <a:endParaRPr lang="en-US" smtClean="0"/>
          </a:p>
          <a:p>
            <a:pPr lvl="1" eaLnBrk="1" hangingPunct="1">
              <a:spcBef>
                <a:spcPts val="300"/>
              </a:spcBef>
            </a:pPr>
            <a:r>
              <a:rPr lang="en-US" smtClean="0">
                <a:hlinkClick r:id="rId3"/>
              </a:rPr>
              <a:t>pincush@nyspi.columbia.edu</a:t>
            </a:r>
            <a:r>
              <a:rPr lang="en-US" smtClean="0"/>
              <a:t> </a:t>
            </a:r>
            <a:endParaRPr lang="en-US" smtClean="0">
              <a:hlinkClick r:id="rId4"/>
            </a:endParaRPr>
          </a:p>
          <a:p>
            <a:pPr lvl="1" eaLnBrk="1" hangingPunct="1">
              <a:spcBef>
                <a:spcPts val="300"/>
              </a:spcBef>
            </a:pPr>
            <a:r>
              <a:rPr lang="en-US" smtClean="0">
                <a:hlinkClick r:id="rId4"/>
              </a:rPr>
              <a:t>psromano@ucdavis.edu</a:t>
            </a:r>
            <a:endParaRPr lang="en-US" smtClean="0"/>
          </a:p>
          <a:p>
            <a:pPr eaLnBrk="1" hangingPunct="1"/>
            <a:r>
              <a:rPr lang="en-US" smtClean="0"/>
              <a:t>Questions for your consideration:</a:t>
            </a:r>
          </a:p>
          <a:p>
            <a:pPr lvl="1"/>
            <a:r>
              <a:rPr lang="en-US" smtClean="0"/>
              <a:t>How could ICD be improved in ICD-11 to facilitate measurement of quality and safety?</a:t>
            </a:r>
          </a:p>
          <a:p>
            <a:pPr lvl="1"/>
            <a:r>
              <a:rPr lang="en-US" smtClean="0"/>
              <a:t>How can we make ICD easier to use but also more useful for research and QI?</a:t>
            </a:r>
            <a:br>
              <a:rPr lang="en-US" smtClean="0"/>
            </a:br>
            <a:endParaRPr lang="en-US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Topic Advisory Groups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2017713"/>
            <a:ext cx="8064500" cy="4114800"/>
          </a:xfrm>
        </p:spPr>
        <p:txBody>
          <a:bodyPr/>
          <a:lstStyle/>
          <a:p>
            <a:pPr eaLnBrk="1" hangingPunct="1"/>
            <a:r>
              <a:rPr lang="en-US" sz="2800" smtClean="0"/>
              <a:t>“Organize the work for the revision of ICD in a specified domain based on procedural, terminologic and taxonomic guidelines of the revision process”</a:t>
            </a:r>
          </a:p>
          <a:p>
            <a:pPr eaLnBrk="1" hangingPunct="1"/>
            <a:r>
              <a:rPr lang="en-US" sz="2800" smtClean="0"/>
              <a:t>“Advise WHO in all steps leading to the revision of the topic sections of ICD”</a:t>
            </a:r>
          </a:p>
          <a:p>
            <a:pPr eaLnBrk="1" hangingPunct="1"/>
            <a:r>
              <a:rPr lang="en-US" sz="2800" smtClean="0"/>
              <a:t>Most TAGs work “vertically” in relation to existing ICD-10 chapters (e.g., mental health, dermatology)</a:t>
            </a:r>
          </a:p>
          <a:p>
            <a:pPr eaLnBrk="1" hangingPunct="1"/>
            <a:endParaRPr lang="en-US" sz="280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Safety and Quality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550" y="1916113"/>
            <a:ext cx="7777163" cy="4216400"/>
          </a:xfrm>
        </p:spPr>
        <p:txBody>
          <a:bodyPr/>
          <a:lstStyle/>
          <a:p>
            <a:pPr eaLnBrk="1" hangingPunct="1"/>
            <a:r>
              <a:rPr lang="en-US" sz="2700" dirty="0" smtClean="0"/>
              <a:t>A horizontal theme that applies across all chapters (not just in the external causes/injury domain)</a:t>
            </a:r>
          </a:p>
          <a:p>
            <a:pPr eaLnBrk="1" hangingPunct="1"/>
            <a:r>
              <a:rPr lang="en-US" sz="2700" dirty="0" smtClean="0"/>
              <a:t>An ICD-11 ‘use case’ (analogous to coding mortality to track causes of death, coding morbidity for payment)</a:t>
            </a:r>
          </a:p>
          <a:p>
            <a:pPr eaLnBrk="1" hangingPunct="1"/>
            <a:r>
              <a:rPr lang="en-US" sz="2700" dirty="0" smtClean="0"/>
              <a:t>Measurement using ICD supports surveillance, trending, benchmarking, research, quality improvement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1053307"/>
            <a:ext cx="9144000" cy="542052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042988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900" b="1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2095" name="_s21630"/>
          <p:cNvCxnSpPr>
            <a:cxnSpLocks noChangeShapeType="1"/>
            <a:endCxn id="2115" idx="2"/>
          </p:cNvCxnSpPr>
          <p:nvPr/>
        </p:nvCxnSpPr>
        <p:spPr bwMode="auto">
          <a:xfrm rot="10800000">
            <a:off x="4343403" y="1489075"/>
            <a:ext cx="189035" cy="585788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sp>
        <p:nvSpPr>
          <p:cNvPr id="2050" name="AutoShape 4"/>
          <p:cNvSpPr>
            <a:spLocks noChangeAspect="1" noChangeArrowheads="1" noTextEdit="1"/>
          </p:cNvSpPr>
          <p:nvPr/>
        </p:nvSpPr>
        <p:spPr bwMode="auto">
          <a:xfrm>
            <a:off x="202224" y="520704"/>
            <a:ext cx="8651631" cy="595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8" tIns="45704" rIns="91408" bIns="45704"/>
          <a:lstStyle/>
          <a:p>
            <a:endParaRPr lang="en-US"/>
          </a:p>
        </p:txBody>
      </p:sp>
      <p:sp>
        <p:nvSpPr>
          <p:cNvPr id="2051" name="Rectangle 13"/>
          <p:cNvSpPr>
            <a:spLocks noGrp="1"/>
          </p:cNvSpPr>
          <p:nvPr>
            <p:ph type="title"/>
          </p:nvPr>
        </p:nvSpPr>
        <p:spPr>
          <a:xfrm>
            <a:off x="208085" y="0"/>
            <a:ext cx="8786446" cy="5524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sz="3400" dirty="0" smtClean="0">
                <a:solidFill>
                  <a:srgbClr val="0A0A92"/>
                </a:solidFill>
              </a:rPr>
              <a:t>ICD Revision Organizational Structure</a:t>
            </a:r>
            <a:endParaRPr lang="en-US" sz="3400" dirty="0" smtClean="0">
              <a:solidFill>
                <a:srgbClr val="0A0A92"/>
              </a:solidFill>
            </a:endParaRPr>
          </a:p>
        </p:txBody>
      </p:sp>
      <p:cxnSp>
        <p:nvCxnSpPr>
          <p:cNvPr id="2052" name="_s21630"/>
          <p:cNvCxnSpPr>
            <a:cxnSpLocks noChangeShapeType="1"/>
            <a:stCxn id="2109" idx="1"/>
            <a:endCxn id="2115" idx="2"/>
          </p:cNvCxnSpPr>
          <p:nvPr/>
        </p:nvCxnSpPr>
        <p:spPr bwMode="auto">
          <a:xfrm rot="10800000">
            <a:off x="4342670" y="1489078"/>
            <a:ext cx="193330" cy="271123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053" name="_s21563"/>
          <p:cNvCxnSpPr>
            <a:cxnSpLocks noChangeShapeType="1"/>
            <a:stCxn id="2108" idx="1"/>
            <a:endCxn id="2115" idx="2"/>
          </p:cNvCxnSpPr>
          <p:nvPr/>
        </p:nvCxnSpPr>
        <p:spPr bwMode="auto">
          <a:xfrm rot="10800000">
            <a:off x="4342670" y="1489078"/>
            <a:ext cx="193330" cy="1221477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054" name="_s21561"/>
          <p:cNvCxnSpPr>
            <a:cxnSpLocks noChangeShapeType="1"/>
            <a:stCxn id="2108" idx="1"/>
            <a:endCxn id="2115" idx="2"/>
          </p:cNvCxnSpPr>
          <p:nvPr/>
        </p:nvCxnSpPr>
        <p:spPr bwMode="auto">
          <a:xfrm rot="10800000">
            <a:off x="4342670" y="1489078"/>
            <a:ext cx="193330" cy="1221477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055" name="_s21559"/>
          <p:cNvCxnSpPr>
            <a:cxnSpLocks noChangeShapeType="1"/>
            <a:stCxn id="2106" idx="1"/>
            <a:endCxn id="2115" idx="2"/>
          </p:cNvCxnSpPr>
          <p:nvPr/>
        </p:nvCxnSpPr>
        <p:spPr bwMode="auto">
          <a:xfrm rot="10800000">
            <a:off x="4342670" y="1489078"/>
            <a:ext cx="193330" cy="1843457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056" name="_s21555"/>
          <p:cNvCxnSpPr>
            <a:cxnSpLocks noChangeShapeType="1"/>
            <a:stCxn id="2105" idx="1"/>
            <a:endCxn id="2115" idx="2"/>
          </p:cNvCxnSpPr>
          <p:nvPr/>
        </p:nvCxnSpPr>
        <p:spPr bwMode="auto">
          <a:xfrm rot="10800000">
            <a:off x="4342670" y="1489077"/>
            <a:ext cx="193330" cy="2169564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057" name="_s21553"/>
          <p:cNvCxnSpPr>
            <a:cxnSpLocks noChangeShapeType="1"/>
            <a:stCxn id="2104" idx="1"/>
            <a:endCxn id="2115" idx="2"/>
          </p:cNvCxnSpPr>
          <p:nvPr/>
        </p:nvCxnSpPr>
        <p:spPr bwMode="auto">
          <a:xfrm rot="10800000">
            <a:off x="4342670" y="1489078"/>
            <a:ext cx="193330" cy="2483217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058" name="_s21551"/>
          <p:cNvCxnSpPr>
            <a:cxnSpLocks noChangeShapeType="1"/>
            <a:stCxn id="2103" idx="1"/>
            <a:endCxn id="2115" idx="2"/>
          </p:cNvCxnSpPr>
          <p:nvPr/>
        </p:nvCxnSpPr>
        <p:spPr bwMode="auto">
          <a:xfrm rot="10800000">
            <a:off x="4342670" y="1489078"/>
            <a:ext cx="193330" cy="2792043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059" name="_s21547"/>
          <p:cNvCxnSpPr>
            <a:cxnSpLocks noChangeShapeType="1"/>
            <a:stCxn id="2102" idx="1"/>
            <a:endCxn id="2115" idx="2"/>
          </p:cNvCxnSpPr>
          <p:nvPr/>
        </p:nvCxnSpPr>
        <p:spPr bwMode="auto">
          <a:xfrm rot="10800000">
            <a:off x="4342670" y="1489077"/>
            <a:ext cx="193330" cy="909716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060" name="_s21515"/>
          <p:cNvCxnSpPr>
            <a:cxnSpLocks noChangeShapeType="1"/>
            <a:stCxn id="2115" idx="0"/>
            <a:endCxn id="2114" idx="2"/>
          </p:cNvCxnSpPr>
          <p:nvPr/>
        </p:nvCxnSpPr>
        <p:spPr bwMode="auto">
          <a:xfrm rot="-5400000">
            <a:off x="4256885" y="1053307"/>
            <a:ext cx="173037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061" name="_s1028"/>
          <p:cNvCxnSpPr>
            <a:cxnSpLocks noChangeShapeType="1"/>
            <a:stCxn id="2100" idx="3"/>
            <a:endCxn id="2115" idx="1"/>
          </p:cNvCxnSpPr>
          <p:nvPr/>
        </p:nvCxnSpPr>
        <p:spPr bwMode="auto">
          <a:xfrm flipV="1">
            <a:off x="2587870" y="1314454"/>
            <a:ext cx="586154" cy="2295525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062" name="_s1030"/>
          <p:cNvCxnSpPr>
            <a:cxnSpLocks noChangeShapeType="1"/>
            <a:stCxn id="2109" idx="3"/>
            <a:endCxn id="2117" idx="1"/>
          </p:cNvCxnSpPr>
          <p:nvPr/>
        </p:nvCxnSpPr>
        <p:spPr bwMode="auto">
          <a:xfrm flipV="1">
            <a:off x="6156000" y="1673934"/>
            <a:ext cx="684000" cy="86266"/>
          </a:xfrm>
          <a:prstGeom prst="bentConnector3">
            <a:avLst>
              <a:gd name="adj1" fmla="val 50000"/>
            </a:avLst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063" name="_s1028"/>
          <p:cNvCxnSpPr>
            <a:cxnSpLocks noChangeShapeType="1"/>
            <a:stCxn id="2099" idx="3"/>
            <a:endCxn id="2115" idx="1"/>
          </p:cNvCxnSpPr>
          <p:nvPr/>
        </p:nvCxnSpPr>
        <p:spPr bwMode="auto">
          <a:xfrm flipV="1">
            <a:off x="2587870" y="1314450"/>
            <a:ext cx="586154" cy="2782888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064" name="_s1028"/>
          <p:cNvCxnSpPr>
            <a:cxnSpLocks noChangeShapeType="1"/>
            <a:stCxn id="2098" idx="3"/>
            <a:endCxn id="2115" idx="1"/>
          </p:cNvCxnSpPr>
          <p:nvPr/>
        </p:nvCxnSpPr>
        <p:spPr bwMode="auto">
          <a:xfrm flipV="1">
            <a:off x="2587870" y="1314450"/>
            <a:ext cx="586154" cy="3246438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065" name="_s1030"/>
          <p:cNvCxnSpPr>
            <a:cxnSpLocks noChangeShapeType="1"/>
            <a:stCxn id="2109" idx="3"/>
            <a:endCxn id="2116" idx="1"/>
          </p:cNvCxnSpPr>
          <p:nvPr/>
        </p:nvCxnSpPr>
        <p:spPr bwMode="auto">
          <a:xfrm flipV="1">
            <a:off x="6156000" y="1329326"/>
            <a:ext cx="684000" cy="430874"/>
          </a:xfrm>
          <a:prstGeom prst="bentConnector3">
            <a:avLst>
              <a:gd name="adj1" fmla="val 50000"/>
            </a:avLst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066" name="_s1030"/>
          <p:cNvCxnSpPr>
            <a:cxnSpLocks noChangeShapeType="1"/>
            <a:stCxn id="2109" idx="3"/>
            <a:endCxn id="2118" idx="1"/>
          </p:cNvCxnSpPr>
          <p:nvPr/>
        </p:nvCxnSpPr>
        <p:spPr bwMode="auto">
          <a:xfrm>
            <a:off x="6156000" y="1760200"/>
            <a:ext cx="684000" cy="260536"/>
          </a:xfrm>
          <a:prstGeom prst="bentConnector3">
            <a:avLst>
              <a:gd name="adj1" fmla="val 50000"/>
            </a:avLst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067" name="_s21630"/>
          <p:cNvCxnSpPr>
            <a:cxnSpLocks noChangeShapeType="1"/>
            <a:stCxn id="2119" idx="1"/>
            <a:endCxn id="2109" idx="3"/>
          </p:cNvCxnSpPr>
          <p:nvPr/>
        </p:nvCxnSpPr>
        <p:spPr bwMode="auto">
          <a:xfrm rot="10800000">
            <a:off x="6156000" y="1760201"/>
            <a:ext cx="684000" cy="624899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068" name="_s21630"/>
          <p:cNvCxnSpPr>
            <a:cxnSpLocks noChangeShapeType="1"/>
            <a:stCxn id="2120" idx="1"/>
            <a:endCxn id="2109" idx="3"/>
          </p:cNvCxnSpPr>
          <p:nvPr/>
        </p:nvCxnSpPr>
        <p:spPr bwMode="auto">
          <a:xfrm rot="10800000">
            <a:off x="6156000" y="1760200"/>
            <a:ext cx="684000" cy="965116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sp>
        <p:nvSpPr>
          <p:cNvPr id="2116" name="_s21633"/>
          <p:cNvSpPr>
            <a:spLocks noChangeArrowheads="1"/>
          </p:cNvSpPr>
          <p:nvPr/>
        </p:nvSpPr>
        <p:spPr bwMode="auto">
          <a:xfrm>
            <a:off x="6840000" y="1203326"/>
            <a:ext cx="1620000" cy="2520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defTabSz="396735"/>
            <a:r>
              <a:rPr lang="en-US" sz="1200" dirty="0">
                <a:latin typeface="Calibri"/>
              </a:rPr>
              <a:t>Gastroenterology WG</a:t>
            </a:r>
          </a:p>
        </p:txBody>
      </p:sp>
      <p:sp>
        <p:nvSpPr>
          <p:cNvPr id="2117" name="_s21633"/>
          <p:cNvSpPr>
            <a:spLocks noChangeArrowheads="1"/>
          </p:cNvSpPr>
          <p:nvPr/>
        </p:nvSpPr>
        <p:spPr bwMode="auto">
          <a:xfrm>
            <a:off x="6840000" y="1547934"/>
            <a:ext cx="1620000" cy="2520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defTabSz="396735"/>
            <a:r>
              <a:rPr lang="en-US" sz="1200" dirty="0">
                <a:latin typeface="Calibri"/>
              </a:rPr>
              <a:t>Cardiovascular WG</a:t>
            </a:r>
          </a:p>
        </p:txBody>
      </p:sp>
      <p:sp>
        <p:nvSpPr>
          <p:cNvPr id="2118" name="_s1055"/>
          <p:cNvSpPr>
            <a:spLocks noChangeArrowheads="1"/>
          </p:cNvSpPr>
          <p:nvPr/>
        </p:nvSpPr>
        <p:spPr bwMode="auto">
          <a:xfrm>
            <a:off x="6840000" y="1894736"/>
            <a:ext cx="1620000" cy="2520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defTabSz="396735">
              <a:lnSpc>
                <a:spcPts val="1200"/>
              </a:lnSpc>
            </a:pPr>
            <a:r>
              <a:rPr lang="en-US" sz="1200" dirty="0" err="1">
                <a:latin typeface="Calibri"/>
              </a:rPr>
              <a:t>Hepatology</a:t>
            </a:r>
            <a:r>
              <a:rPr lang="en-US" sz="1200" dirty="0">
                <a:latin typeface="Calibri"/>
              </a:rPr>
              <a:t> &amp; </a:t>
            </a:r>
            <a:br>
              <a:rPr lang="en-US" sz="1200" dirty="0">
                <a:latin typeface="Calibri"/>
              </a:rPr>
            </a:br>
            <a:r>
              <a:rPr lang="en-US" sz="1200" dirty="0" err="1">
                <a:latin typeface="Calibri"/>
              </a:rPr>
              <a:t>Pancreatobiliary</a:t>
            </a:r>
            <a:r>
              <a:rPr lang="en-US" sz="1200" dirty="0">
                <a:latin typeface="Calibri"/>
              </a:rPr>
              <a:t> WG</a:t>
            </a:r>
          </a:p>
        </p:txBody>
      </p:sp>
      <p:sp>
        <p:nvSpPr>
          <p:cNvPr id="2119" name="_s1055"/>
          <p:cNvSpPr>
            <a:spLocks noChangeArrowheads="1"/>
          </p:cNvSpPr>
          <p:nvPr/>
        </p:nvSpPr>
        <p:spPr bwMode="auto">
          <a:xfrm>
            <a:off x="6840000" y="2259099"/>
            <a:ext cx="1620000" cy="2520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defTabSz="396735"/>
            <a:r>
              <a:rPr lang="en-US" sz="1200" dirty="0">
                <a:latin typeface="Calibri"/>
              </a:rPr>
              <a:t>Nephrology WG</a:t>
            </a:r>
          </a:p>
        </p:txBody>
      </p:sp>
      <p:sp>
        <p:nvSpPr>
          <p:cNvPr id="2120" name="_s1055"/>
          <p:cNvSpPr>
            <a:spLocks noChangeArrowheads="1"/>
          </p:cNvSpPr>
          <p:nvPr/>
        </p:nvSpPr>
        <p:spPr bwMode="auto">
          <a:xfrm>
            <a:off x="6840000" y="2599316"/>
            <a:ext cx="1620000" cy="2520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defTabSz="396735"/>
            <a:r>
              <a:rPr lang="en-US" sz="1200" dirty="0">
                <a:latin typeface="Calibri"/>
              </a:rPr>
              <a:t>Endocrinology WG</a:t>
            </a:r>
          </a:p>
        </p:txBody>
      </p:sp>
      <p:sp>
        <p:nvSpPr>
          <p:cNvPr id="2121" name="_s1055"/>
          <p:cNvSpPr>
            <a:spLocks noChangeArrowheads="1"/>
          </p:cNvSpPr>
          <p:nvPr/>
        </p:nvSpPr>
        <p:spPr bwMode="auto">
          <a:xfrm>
            <a:off x="6840000" y="2924169"/>
            <a:ext cx="1620000" cy="2520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defTabSz="396735"/>
            <a:r>
              <a:rPr lang="en-US" sz="1200" dirty="0">
                <a:latin typeface="Calibri"/>
              </a:rPr>
              <a:t>Rheumatology WG</a:t>
            </a:r>
          </a:p>
        </p:txBody>
      </p:sp>
      <p:cxnSp>
        <p:nvCxnSpPr>
          <p:cNvPr id="2070" name="_s21630"/>
          <p:cNvCxnSpPr>
            <a:cxnSpLocks noChangeShapeType="1"/>
            <a:stCxn id="2121" idx="1"/>
            <a:endCxn id="2109" idx="3"/>
          </p:cNvCxnSpPr>
          <p:nvPr/>
        </p:nvCxnSpPr>
        <p:spPr bwMode="auto">
          <a:xfrm rot="10800000">
            <a:off x="6156000" y="1760201"/>
            <a:ext cx="684000" cy="1289969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071" name="_s21551"/>
          <p:cNvCxnSpPr>
            <a:cxnSpLocks noChangeShapeType="1"/>
            <a:stCxn id="2110" idx="1"/>
            <a:endCxn id="2115" idx="2"/>
          </p:cNvCxnSpPr>
          <p:nvPr/>
        </p:nvCxnSpPr>
        <p:spPr bwMode="auto">
          <a:xfrm rot="10800000">
            <a:off x="4342670" y="1489078"/>
            <a:ext cx="193330" cy="3406521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072" name="_s21515"/>
          <p:cNvCxnSpPr>
            <a:cxnSpLocks noChangeShapeType="1"/>
            <a:stCxn id="2096" idx="0"/>
            <a:endCxn id="2115" idx="1"/>
          </p:cNvCxnSpPr>
          <p:nvPr/>
        </p:nvCxnSpPr>
        <p:spPr bwMode="auto">
          <a:xfrm rot="5400000" flipH="1" flipV="1">
            <a:off x="2196004" y="580907"/>
            <a:ext cx="244475" cy="1711569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074" name="_s1028"/>
          <p:cNvCxnSpPr>
            <a:cxnSpLocks noChangeShapeType="1"/>
            <a:endCxn id="2115" idx="2"/>
          </p:cNvCxnSpPr>
          <p:nvPr/>
        </p:nvCxnSpPr>
        <p:spPr bwMode="auto">
          <a:xfrm rot="10800000">
            <a:off x="4343404" y="1489075"/>
            <a:ext cx="197827" cy="1525588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sp>
        <p:nvSpPr>
          <p:cNvPr id="2075" name="Text Box 459"/>
          <p:cNvSpPr txBox="1">
            <a:spLocks noChangeArrowheads="1"/>
          </p:cNvSpPr>
          <p:nvPr/>
        </p:nvSpPr>
        <p:spPr bwMode="auto">
          <a:xfrm>
            <a:off x="1123155" y="5334000"/>
            <a:ext cx="2002511" cy="18466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396735">
              <a:spcBef>
                <a:spcPct val="50000"/>
              </a:spcBef>
            </a:pPr>
            <a:r>
              <a:rPr lang="en-US" sz="1200" dirty="0">
                <a:latin typeface="+mj-lt"/>
              </a:rPr>
              <a:t>Cross-Sectional TAGs</a:t>
            </a:r>
          </a:p>
        </p:txBody>
      </p:sp>
      <p:sp>
        <p:nvSpPr>
          <p:cNvPr id="2077" name="Text Box 461"/>
          <p:cNvSpPr txBox="1">
            <a:spLocks noChangeArrowheads="1"/>
          </p:cNvSpPr>
          <p:nvPr/>
        </p:nvSpPr>
        <p:spPr bwMode="auto">
          <a:xfrm>
            <a:off x="7159688" y="3972296"/>
            <a:ext cx="1025922" cy="18466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396735"/>
            <a:r>
              <a:rPr lang="en-US" sz="1200" dirty="0">
                <a:latin typeface="Calibri"/>
              </a:rPr>
              <a:t>Working Groups</a:t>
            </a:r>
          </a:p>
        </p:txBody>
      </p:sp>
      <p:sp>
        <p:nvSpPr>
          <p:cNvPr id="2078" name="_s21512"/>
          <p:cNvSpPr>
            <a:spLocks noChangeArrowheads="1"/>
          </p:cNvSpPr>
          <p:nvPr/>
        </p:nvSpPr>
        <p:spPr bwMode="auto">
          <a:xfrm>
            <a:off x="6840000" y="3257550"/>
            <a:ext cx="1620000" cy="2520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defTabSz="396735"/>
            <a:r>
              <a:rPr lang="en-US" sz="1200" dirty="0" err="1">
                <a:latin typeface="Calibri"/>
              </a:rPr>
              <a:t>Haematology</a:t>
            </a:r>
            <a:r>
              <a:rPr lang="en-US" sz="1200" dirty="0">
                <a:latin typeface="Calibri"/>
              </a:rPr>
              <a:t> WG</a:t>
            </a:r>
          </a:p>
        </p:txBody>
      </p:sp>
      <p:sp>
        <p:nvSpPr>
          <p:cNvPr id="2079" name="_s21512"/>
          <p:cNvSpPr>
            <a:spLocks noChangeArrowheads="1"/>
          </p:cNvSpPr>
          <p:nvPr/>
        </p:nvSpPr>
        <p:spPr bwMode="auto">
          <a:xfrm>
            <a:off x="6840000" y="3570835"/>
            <a:ext cx="1620000" cy="2520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defTabSz="396735"/>
            <a:r>
              <a:rPr lang="en-US" sz="1200" dirty="0">
                <a:latin typeface="Calibri"/>
              </a:rPr>
              <a:t>Respiratory WG</a:t>
            </a:r>
          </a:p>
        </p:txBody>
      </p:sp>
      <p:cxnSp>
        <p:nvCxnSpPr>
          <p:cNvPr id="2080" name="_s21630"/>
          <p:cNvCxnSpPr>
            <a:cxnSpLocks noChangeShapeType="1"/>
            <a:stCxn id="2078" idx="1"/>
            <a:endCxn id="2109" idx="3"/>
          </p:cNvCxnSpPr>
          <p:nvPr/>
        </p:nvCxnSpPr>
        <p:spPr bwMode="auto">
          <a:xfrm rot="10800000">
            <a:off x="6156000" y="1760200"/>
            <a:ext cx="684000" cy="1623350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081" name="_s21630"/>
          <p:cNvCxnSpPr>
            <a:cxnSpLocks noChangeShapeType="1"/>
            <a:stCxn id="2079" idx="1"/>
            <a:endCxn id="2109" idx="3"/>
          </p:cNvCxnSpPr>
          <p:nvPr/>
        </p:nvCxnSpPr>
        <p:spPr bwMode="auto">
          <a:xfrm rot="10800000">
            <a:off x="6156000" y="1760201"/>
            <a:ext cx="684000" cy="1936635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082" name="_s21551"/>
          <p:cNvCxnSpPr>
            <a:cxnSpLocks noChangeShapeType="1"/>
            <a:endCxn id="2115" idx="2"/>
          </p:cNvCxnSpPr>
          <p:nvPr/>
        </p:nvCxnSpPr>
        <p:spPr bwMode="auto">
          <a:xfrm rot="10800000">
            <a:off x="4343400" y="1489079"/>
            <a:ext cx="205154" cy="3198813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083" name="_s21551"/>
          <p:cNvCxnSpPr>
            <a:cxnSpLocks noChangeShapeType="1"/>
            <a:stCxn id="2112" idx="1"/>
            <a:endCxn id="2115" idx="2"/>
          </p:cNvCxnSpPr>
          <p:nvPr/>
        </p:nvCxnSpPr>
        <p:spPr bwMode="auto">
          <a:xfrm rot="10800000">
            <a:off x="4342670" y="1489077"/>
            <a:ext cx="193330" cy="3712300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sp>
        <p:nvSpPr>
          <p:cNvPr id="2102" name="_s21546"/>
          <p:cNvSpPr>
            <a:spLocks noChangeArrowheads="1"/>
          </p:cNvSpPr>
          <p:nvPr/>
        </p:nvSpPr>
        <p:spPr bwMode="auto">
          <a:xfrm>
            <a:off x="4536000" y="2267393"/>
            <a:ext cx="1620000" cy="2628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defTabSz="396735"/>
            <a:r>
              <a:rPr lang="en-US" sz="1200" dirty="0">
                <a:latin typeface="Calibri"/>
              </a:rPr>
              <a:t>Dentistry TAG</a:t>
            </a:r>
          </a:p>
        </p:txBody>
      </p:sp>
      <p:sp>
        <p:nvSpPr>
          <p:cNvPr id="2103" name="_s21550"/>
          <p:cNvSpPr>
            <a:spLocks noChangeArrowheads="1"/>
          </p:cNvSpPr>
          <p:nvPr/>
        </p:nvSpPr>
        <p:spPr bwMode="auto">
          <a:xfrm>
            <a:off x="4536000" y="4149720"/>
            <a:ext cx="1620000" cy="2628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defTabSz="396735"/>
            <a:r>
              <a:rPr lang="en-US" sz="1200" dirty="0">
                <a:latin typeface="Calibri"/>
              </a:rPr>
              <a:t>Musculoskeletal TAG</a:t>
            </a:r>
          </a:p>
        </p:txBody>
      </p:sp>
      <p:sp>
        <p:nvSpPr>
          <p:cNvPr id="2104" name="_s21552"/>
          <p:cNvSpPr>
            <a:spLocks noChangeArrowheads="1"/>
          </p:cNvSpPr>
          <p:nvPr/>
        </p:nvSpPr>
        <p:spPr bwMode="auto">
          <a:xfrm>
            <a:off x="4536000" y="3840894"/>
            <a:ext cx="1620000" cy="2628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defTabSz="396735"/>
            <a:r>
              <a:rPr lang="en-US" sz="1200" dirty="0">
                <a:latin typeface="Calibri"/>
              </a:rPr>
              <a:t>Mental Health TAG</a:t>
            </a:r>
          </a:p>
        </p:txBody>
      </p:sp>
      <p:sp>
        <p:nvSpPr>
          <p:cNvPr id="2105" name="_s21554"/>
          <p:cNvSpPr>
            <a:spLocks noChangeArrowheads="1"/>
          </p:cNvSpPr>
          <p:nvPr/>
        </p:nvSpPr>
        <p:spPr bwMode="auto">
          <a:xfrm>
            <a:off x="4536000" y="3527241"/>
            <a:ext cx="1620000" cy="2628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defTabSz="396735">
              <a:lnSpc>
                <a:spcPts val="1200"/>
              </a:lnSpc>
            </a:pPr>
            <a:r>
              <a:rPr lang="en-US" sz="1200" dirty="0" smtClean="0">
                <a:latin typeface="Calibri"/>
              </a:rPr>
              <a:t>GURM</a:t>
            </a:r>
            <a:endParaRPr lang="en-US" sz="1200" dirty="0">
              <a:latin typeface="Calibri"/>
            </a:endParaRPr>
          </a:p>
        </p:txBody>
      </p:sp>
      <p:sp>
        <p:nvSpPr>
          <p:cNvPr id="2106" name="_s21558"/>
          <p:cNvSpPr>
            <a:spLocks noChangeArrowheads="1"/>
          </p:cNvSpPr>
          <p:nvPr/>
        </p:nvSpPr>
        <p:spPr bwMode="auto">
          <a:xfrm>
            <a:off x="4536000" y="3167802"/>
            <a:ext cx="1620000" cy="329464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defTabSz="396735">
              <a:lnSpc>
                <a:spcPct val="85000"/>
              </a:lnSpc>
            </a:pPr>
            <a:r>
              <a:rPr lang="en-US" sz="1200" dirty="0">
                <a:latin typeface="Calibri"/>
              </a:rPr>
              <a:t>External Causes and </a:t>
            </a:r>
          </a:p>
          <a:p>
            <a:pPr algn="ctr" defTabSz="396735">
              <a:lnSpc>
                <a:spcPct val="85000"/>
              </a:lnSpc>
            </a:pPr>
            <a:r>
              <a:rPr lang="en-US" sz="1200" dirty="0">
                <a:latin typeface="Calibri"/>
              </a:rPr>
              <a:t>Injuries TAG</a:t>
            </a:r>
          </a:p>
        </p:txBody>
      </p:sp>
      <p:sp>
        <p:nvSpPr>
          <p:cNvPr id="2108" name="_s21562"/>
          <p:cNvSpPr>
            <a:spLocks noChangeArrowheads="1"/>
          </p:cNvSpPr>
          <p:nvPr/>
        </p:nvSpPr>
        <p:spPr bwMode="auto">
          <a:xfrm>
            <a:off x="4536000" y="2579154"/>
            <a:ext cx="1620000" cy="2628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defTabSz="396735"/>
            <a:r>
              <a:rPr lang="en-US" sz="1200" dirty="0">
                <a:latin typeface="Calibri"/>
              </a:rPr>
              <a:t>Dermatology TAG</a:t>
            </a:r>
          </a:p>
        </p:txBody>
      </p:sp>
      <p:sp>
        <p:nvSpPr>
          <p:cNvPr id="2109" name="_s21629"/>
          <p:cNvSpPr>
            <a:spLocks noChangeArrowheads="1"/>
          </p:cNvSpPr>
          <p:nvPr/>
        </p:nvSpPr>
        <p:spPr bwMode="auto">
          <a:xfrm>
            <a:off x="4536000" y="1628800"/>
            <a:ext cx="1620000" cy="2628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defTabSz="396735"/>
            <a:r>
              <a:rPr lang="en-US" sz="1200" dirty="0">
                <a:latin typeface="Calibri"/>
              </a:rPr>
              <a:t>Internal Medicine TAG</a:t>
            </a:r>
          </a:p>
        </p:txBody>
      </p:sp>
      <p:sp>
        <p:nvSpPr>
          <p:cNvPr id="2110" name="_s21554"/>
          <p:cNvSpPr>
            <a:spLocks noChangeArrowheads="1"/>
          </p:cNvSpPr>
          <p:nvPr/>
        </p:nvSpPr>
        <p:spPr bwMode="auto">
          <a:xfrm>
            <a:off x="4536000" y="4764198"/>
            <a:ext cx="1620000" cy="2628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defTabSz="396735"/>
            <a:r>
              <a:rPr lang="en-US" sz="1200" dirty="0">
                <a:latin typeface="Calibri"/>
              </a:rPr>
              <a:t>Neurology TAG</a:t>
            </a:r>
          </a:p>
        </p:txBody>
      </p:sp>
      <p:sp>
        <p:nvSpPr>
          <p:cNvPr id="2112" name="_s21554"/>
          <p:cNvSpPr>
            <a:spLocks noChangeArrowheads="1"/>
          </p:cNvSpPr>
          <p:nvPr/>
        </p:nvSpPr>
        <p:spPr bwMode="auto">
          <a:xfrm>
            <a:off x="4536000" y="5069977"/>
            <a:ext cx="1620000" cy="2628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defTabSz="396735"/>
            <a:r>
              <a:rPr lang="en-US" sz="1200" dirty="0">
                <a:latin typeface="Calibri"/>
              </a:rPr>
              <a:t>Ophthalmology TAG</a:t>
            </a:r>
          </a:p>
        </p:txBody>
      </p:sp>
      <p:sp>
        <p:nvSpPr>
          <p:cNvPr id="2113" name="_s21554"/>
          <p:cNvSpPr>
            <a:spLocks noChangeArrowheads="1"/>
          </p:cNvSpPr>
          <p:nvPr/>
        </p:nvSpPr>
        <p:spPr bwMode="auto">
          <a:xfrm>
            <a:off x="4536000" y="1949126"/>
            <a:ext cx="1620000" cy="2628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defTabSz="396735"/>
            <a:r>
              <a:rPr lang="en-US" sz="1200" dirty="0" err="1">
                <a:latin typeface="Calibri"/>
              </a:rPr>
              <a:t>Paediatrics</a:t>
            </a:r>
            <a:r>
              <a:rPr lang="en-US" sz="1200" dirty="0">
                <a:latin typeface="Calibri"/>
              </a:rPr>
              <a:t> TAG</a:t>
            </a:r>
          </a:p>
        </p:txBody>
      </p:sp>
      <p:cxnSp>
        <p:nvCxnSpPr>
          <p:cNvPr id="2085" name="_s21551"/>
          <p:cNvCxnSpPr>
            <a:cxnSpLocks noChangeShapeType="1"/>
            <a:stCxn id="2113" idx="1"/>
            <a:endCxn id="2115" idx="2"/>
          </p:cNvCxnSpPr>
          <p:nvPr/>
        </p:nvCxnSpPr>
        <p:spPr bwMode="auto">
          <a:xfrm rot="10800000">
            <a:off x="4342670" y="1489078"/>
            <a:ext cx="193330" cy="591449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grpSp>
        <p:nvGrpSpPr>
          <p:cNvPr id="3" name="Group 96"/>
          <p:cNvGrpSpPr>
            <a:grpSpLocks/>
          </p:cNvGrpSpPr>
          <p:nvPr/>
        </p:nvGrpSpPr>
        <p:grpSpPr bwMode="auto">
          <a:xfrm>
            <a:off x="993531" y="3427416"/>
            <a:ext cx="1594338" cy="1798637"/>
            <a:chOff x="1076325" y="3257550"/>
            <a:chExt cx="1727200" cy="1798444"/>
          </a:xfrm>
          <a:solidFill>
            <a:srgbClr val="FF6600"/>
          </a:solidFill>
        </p:grpSpPr>
        <p:sp>
          <p:nvSpPr>
            <p:cNvPr id="2098" name="_s21621"/>
            <p:cNvSpPr>
              <a:spLocks noChangeArrowheads="1"/>
            </p:cNvSpPr>
            <p:nvPr/>
          </p:nvSpPr>
          <p:spPr bwMode="auto">
            <a:xfrm>
              <a:off x="1076325" y="4208542"/>
              <a:ext cx="1727200" cy="364886"/>
            </a:xfrm>
            <a:prstGeom prst="roundRect">
              <a:avLst>
                <a:gd name="adj" fmla="val 16667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defTabSz="396735"/>
              <a:r>
                <a:rPr lang="en-US" sz="1200" dirty="0">
                  <a:latin typeface="+mj-lt"/>
                </a:rPr>
                <a:t>Functioning TAG</a:t>
              </a:r>
            </a:p>
          </p:txBody>
        </p:sp>
        <p:sp>
          <p:nvSpPr>
            <p:cNvPr id="2099" name="_s21621"/>
            <p:cNvSpPr>
              <a:spLocks noChangeArrowheads="1"/>
            </p:cNvSpPr>
            <p:nvPr/>
          </p:nvSpPr>
          <p:spPr bwMode="auto">
            <a:xfrm>
              <a:off x="1076325" y="3744488"/>
              <a:ext cx="1727200" cy="364886"/>
            </a:xfrm>
            <a:prstGeom prst="roundRect">
              <a:avLst>
                <a:gd name="adj" fmla="val 16667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defTabSz="396735"/>
              <a:r>
                <a:rPr lang="en-US" sz="1200" dirty="0">
                  <a:latin typeface="+mj-lt"/>
                </a:rPr>
                <a:t>Mortality TAG</a:t>
              </a:r>
            </a:p>
          </p:txBody>
        </p:sp>
        <p:sp>
          <p:nvSpPr>
            <p:cNvPr id="2100" name="_s21621"/>
            <p:cNvSpPr>
              <a:spLocks noChangeArrowheads="1"/>
            </p:cNvSpPr>
            <p:nvPr/>
          </p:nvSpPr>
          <p:spPr bwMode="auto">
            <a:xfrm>
              <a:off x="1076325" y="3257550"/>
              <a:ext cx="1727200" cy="364886"/>
            </a:xfrm>
            <a:prstGeom prst="roundRect">
              <a:avLst>
                <a:gd name="adj" fmla="val 16667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defTabSz="396735"/>
              <a:r>
                <a:rPr lang="en-US" sz="1200" dirty="0">
                  <a:latin typeface="+mj-lt"/>
                </a:rPr>
                <a:t>Morbidity TAG</a:t>
              </a:r>
            </a:p>
          </p:txBody>
        </p:sp>
        <p:sp>
          <p:nvSpPr>
            <p:cNvPr id="2101" name="_s21621"/>
            <p:cNvSpPr>
              <a:spLocks noChangeArrowheads="1"/>
            </p:cNvSpPr>
            <p:nvPr/>
          </p:nvSpPr>
          <p:spPr bwMode="auto">
            <a:xfrm>
              <a:off x="1076325" y="4690869"/>
              <a:ext cx="1727200" cy="365125"/>
            </a:xfrm>
            <a:prstGeom prst="roundRect">
              <a:avLst>
                <a:gd name="adj" fmla="val 16667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defTabSz="396735"/>
              <a:r>
                <a:rPr lang="en-US" sz="1200" dirty="0">
                  <a:latin typeface="+mj-lt"/>
                </a:rPr>
                <a:t>Quality &amp; Safety TAG</a:t>
              </a:r>
            </a:p>
          </p:txBody>
        </p:sp>
      </p:grpSp>
      <p:cxnSp>
        <p:nvCxnSpPr>
          <p:cNvPr id="2087" name="_s1028"/>
          <p:cNvCxnSpPr>
            <a:cxnSpLocks noChangeShapeType="1"/>
            <a:stCxn id="2101" idx="3"/>
            <a:endCxn id="2115" idx="1"/>
          </p:cNvCxnSpPr>
          <p:nvPr/>
        </p:nvCxnSpPr>
        <p:spPr bwMode="auto">
          <a:xfrm flipV="1">
            <a:off x="2587870" y="1314450"/>
            <a:ext cx="586154" cy="3729038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sp>
        <p:nvSpPr>
          <p:cNvPr id="2088" name="_s21554"/>
          <p:cNvSpPr>
            <a:spLocks noChangeArrowheads="1"/>
          </p:cNvSpPr>
          <p:nvPr/>
        </p:nvSpPr>
        <p:spPr bwMode="auto">
          <a:xfrm>
            <a:off x="4536000" y="2887496"/>
            <a:ext cx="1620000" cy="2700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defTabSz="396735"/>
            <a:r>
              <a:rPr lang="en-US" sz="1200" dirty="0">
                <a:latin typeface="Calibri"/>
              </a:rPr>
              <a:t>Rare Diseases TAG</a:t>
            </a:r>
          </a:p>
        </p:txBody>
      </p:sp>
      <p:cxnSp>
        <p:nvCxnSpPr>
          <p:cNvPr id="2089" name="_s21551"/>
          <p:cNvCxnSpPr>
            <a:cxnSpLocks noChangeShapeType="1"/>
            <a:stCxn id="2088" idx="1"/>
            <a:endCxn id="2115" idx="2"/>
          </p:cNvCxnSpPr>
          <p:nvPr/>
        </p:nvCxnSpPr>
        <p:spPr bwMode="auto">
          <a:xfrm rot="10800000">
            <a:off x="4342670" y="1489078"/>
            <a:ext cx="193330" cy="1533419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grpSp>
        <p:nvGrpSpPr>
          <p:cNvPr id="4" name="Group 102"/>
          <p:cNvGrpSpPr>
            <a:grpSpLocks/>
          </p:cNvGrpSpPr>
          <p:nvPr/>
        </p:nvGrpSpPr>
        <p:grpSpPr bwMode="auto">
          <a:xfrm>
            <a:off x="202226" y="1558930"/>
            <a:ext cx="2518997" cy="854075"/>
            <a:chOff x="219075" y="1558341"/>
            <a:chExt cx="2729398" cy="854660"/>
          </a:xfrm>
        </p:grpSpPr>
        <p:sp>
          <p:nvSpPr>
            <p:cNvPr id="2096" name="_s21512"/>
            <p:cNvSpPr>
              <a:spLocks noChangeArrowheads="1"/>
            </p:cNvSpPr>
            <p:nvPr/>
          </p:nvSpPr>
          <p:spPr bwMode="auto">
            <a:xfrm>
              <a:off x="219075" y="1558341"/>
              <a:ext cx="2729398" cy="366713"/>
            </a:xfrm>
            <a:prstGeom prst="roundRect">
              <a:avLst>
                <a:gd name="adj" fmla="val 16667"/>
              </a:avLst>
            </a:prstGeom>
            <a:solidFill>
              <a:srgbClr val="FF7C8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/>
            <a:lstStyle/>
            <a:p>
              <a:pPr algn="ctr" defTabSz="396735"/>
              <a:r>
                <a:rPr lang="en-US" sz="1000" dirty="0">
                  <a:latin typeface="+mj-lt"/>
                </a:rPr>
                <a:t>Health Informatics and </a:t>
              </a:r>
              <a:r>
                <a:rPr lang="en-US" sz="1000" dirty="0" err="1">
                  <a:latin typeface="+mj-lt"/>
                </a:rPr>
                <a:t>Modelling</a:t>
              </a:r>
              <a:r>
                <a:rPr lang="en-US" sz="1000" dirty="0">
                  <a:latin typeface="+mj-lt"/>
                </a:rPr>
                <a:t> TAG </a:t>
              </a:r>
            </a:p>
            <a:p>
              <a:pPr algn="ctr" defTabSz="396735"/>
              <a:r>
                <a:rPr lang="en-US" sz="1000" dirty="0">
                  <a:latin typeface="+mj-lt"/>
                </a:rPr>
                <a:t>(HIM TAG)</a:t>
              </a:r>
            </a:p>
          </p:txBody>
        </p:sp>
        <p:sp>
          <p:nvSpPr>
            <p:cNvPr id="2097" name="_s21512"/>
            <p:cNvSpPr>
              <a:spLocks noChangeArrowheads="1"/>
            </p:cNvSpPr>
            <p:nvPr/>
          </p:nvSpPr>
          <p:spPr bwMode="auto">
            <a:xfrm>
              <a:off x="851063" y="2046288"/>
              <a:ext cx="1462929" cy="366713"/>
            </a:xfrm>
            <a:prstGeom prst="roundRect">
              <a:avLst>
                <a:gd name="adj" fmla="val 16667"/>
              </a:avLst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/>
            <a:lstStyle/>
            <a:p>
              <a:pPr algn="ctr" defTabSz="396735"/>
              <a:r>
                <a:rPr lang="en-US" sz="1000" dirty="0" err="1">
                  <a:latin typeface="+mj-lt"/>
                </a:rPr>
                <a:t>iCAT</a:t>
              </a:r>
              <a:r>
                <a:rPr lang="en-US" sz="1000" dirty="0">
                  <a:latin typeface="+mj-lt"/>
                </a:rPr>
                <a:t> Software Team</a:t>
              </a:r>
            </a:p>
          </p:txBody>
        </p:sp>
      </p:grpSp>
      <p:cxnSp>
        <p:nvCxnSpPr>
          <p:cNvPr id="2091" name="_s1028"/>
          <p:cNvCxnSpPr>
            <a:cxnSpLocks noChangeShapeType="1"/>
            <a:stCxn id="2097" idx="0"/>
            <a:endCxn id="2096" idx="2"/>
          </p:cNvCxnSpPr>
          <p:nvPr/>
        </p:nvCxnSpPr>
        <p:spPr bwMode="auto">
          <a:xfrm rot="5400000" flipH="1" flipV="1">
            <a:off x="1401397" y="1985235"/>
            <a:ext cx="120650" cy="1465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sp>
        <p:nvSpPr>
          <p:cNvPr id="2092" name="_s21554"/>
          <p:cNvSpPr>
            <a:spLocks noChangeArrowheads="1"/>
          </p:cNvSpPr>
          <p:nvPr/>
        </p:nvSpPr>
        <p:spPr bwMode="auto">
          <a:xfrm>
            <a:off x="4536000" y="5367488"/>
            <a:ext cx="1620000" cy="2628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defTabSz="396735"/>
            <a:r>
              <a:rPr lang="en-US" sz="1200" dirty="0">
                <a:latin typeface="Calibri"/>
              </a:rPr>
              <a:t>Traditional Medicine TAG</a:t>
            </a:r>
          </a:p>
        </p:txBody>
      </p:sp>
      <p:cxnSp>
        <p:nvCxnSpPr>
          <p:cNvPr id="2093" name="_s21551"/>
          <p:cNvCxnSpPr>
            <a:cxnSpLocks noChangeShapeType="1"/>
            <a:stCxn id="2092" idx="1"/>
          </p:cNvCxnSpPr>
          <p:nvPr/>
        </p:nvCxnSpPr>
        <p:spPr bwMode="auto">
          <a:xfrm rot="10800000">
            <a:off x="4355978" y="836714"/>
            <a:ext cx="180023" cy="4662175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sp>
        <p:nvSpPr>
          <p:cNvPr id="75" name="_s21554"/>
          <p:cNvSpPr>
            <a:spLocks noChangeArrowheads="1"/>
          </p:cNvSpPr>
          <p:nvPr/>
        </p:nvSpPr>
        <p:spPr bwMode="auto">
          <a:xfrm>
            <a:off x="4536000" y="4458489"/>
            <a:ext cx="1620000" cy="2700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defTabSz="396735"/>
            <a:r>
              <a:rPr lang="en-US" sz="1200" dirty="0" err="1">
                <a:latin typeface="Calibri"/>
              </a:rPr>
              <a:t>Neoplasms</a:t>
            </a:r>
            <a:r>
              <a:rPr lang="en-US" sz="1200" dirty="0">
                <a:latin typeface="Calibri"/>
              </a:rPr>
              <a:t> TAG</a:t>
            </a:r>
          </a:p>
        </p:txBody>
      </p:sp>
      <p:grpSp>
        <p:nvGrpSpPr>
          <p:cNvPr id="5" name="Group 366"/>
          <p:cNvGrpSpPr>
            <a:grpSpLocks/>
          </p:cNvGrpSpPr>
          <p:nvPr/>
        </p:nvGrpSpPr>
        <p:grpSpPr bwMode="auto">
          <a:xfrm>
            <a:off x="3174025" y="617540"/>
            <a:ext cx="2337289" cy="871537"/>
            <a:chOff x="1850" y="513"/>
            <a:chExt cx="2222" cy="577"/>
          </a:xfrm>
        </p:grpSpPr>
        <p:sp>
          <p:nvSpPr>
            <p:cNvPr id="2114" name="_s21510"/>
            <p:cNvSpPr>
              <a:spLocks noChangeArrowheads="1"/>
            </p:cNvSpPr>
            <p:nvPr/>
          </p:nvSpPr>
          <p:spPr bwMode="auto">
            <a:xfrm>
              <a:off x="1850" y="513"/>
              <a:ext cx="2222" cy="231"/>
            </a:xfrm>
            <a:prstGeom prst="roundRect">
              <a:avLst>
                <a:gd name="adj" fmla="val 16667"/>
              </a:avLst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defTabSz="790296"/>
              <a:r>
                <a:rPr lang="en-US" sz="2000" dirty="0">
                  <a:latin typeface="Cambria" pitchFamily="18" charset="0"/>
                </a:rPr>
                <a:t>WHO</a:t>
              </a:r>
            </a:p>
          </p:txBody>
        </p:sp>
        <p:sp>
          <p:nvSpPr>
            <p:cNvPr id="2115" name="_s21512"/>
            <p:cNvSpPr>
              <a:spLocks noChangeArrowheads="1"/>
            </p:cNvSpPr>
            <p:nvPr/>
          </p:nvSpPr>
          <p:spPr bwMode="auto">
            <a:xfrm>
              <a:off x="1850" y="859"/>
              <a:ext cx="2222" cy="231"/>
            </a:xfrm>
            <a:prstGeom prst="roundRect">
              <a:avLst>
                <a:gd name="adj" fmla="val 16667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defTabSz="790296"/>
              <a:r>
                <a:rPr lang="en-US" sz="1600" b="1" dirty="0">
                  <a:latin typeface="+mj-lt"/>
                </a:rPr>
                <a:t>R</a:t>
              </a:r>
              <a:r>
                <a:rPr lang="en-US" sz="1600" dirty="0">
                  <a:latin typeface="+mj-lt"/>
                </a:rPr>
                <a:t>evision </a:t>
              </a:r>
              <a:r>
                <a:rPr lang="en-US" sz="1600" b="1" dirty="0">
                  <a:latin typeface="+mj-lt"/>
                </a:rPr>
                <a:t>S</a:t>
              </a:r>
              <a:r>
                <a:rPr lang="en-US" sz="1600" dirty="0">
                  <a:latin typeface="+mj-lt"/>
                </a:rPr>
                <a:t>teering </a:t>
              </a:r>
              <a:r>
                <a:rPr lang="en-US" sz="1600" b="1" dirty="0" smtClean="0">
                  <a:latin typeface="+mj-lt"/>
                </a:rPr>
                <a:t>G</a:t>
              </a:r>
              <a:r>
                <a:rPr lang="en-US" sz="1600" dirty="0" smtClean="0">
                  <a:latin typeface="+mj-lt"/>
                </a:rPr>
                <a:t>roup</a:t>
              </a:r>
              <a:endParaRPr lang="en-US" sz="1600" dirty="0">
                <a:latin typeface="+mj-lt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6553200" y="4743435"/>
            <a:ext cx="2217660" cy="882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96735">
              <a:lnSpc>
                <a:spcPts val="1200"/>
              </a:lnSpc>
            </a:pPr>
            <a:r>
              <a:rPr lang="en-US" dirty="0" err="1" smtClean="0"/>
              <a:t>Genito</a:t>
            </a:r>
            <a:r>
              <a:rPr lang="en-US" dirty="0" smtClean="0"/>
              <a:t>-Urinary,</a:t>
            </a:r>
          </a:p>
          <a:p>
            <a:pPr algn="ctr" defTabSz="396735">
              <a:lnSpc>
                <a:spcPts val="1200"/>
              </a:lnSpc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Reproductive and</a:t>
            </a:r>
          </a:p>
          <a:p>
            <a:pPr algn="ctr" defTabSz="396735">
              <a:lnSpc>
                <a:spcPts val="1200"/>
              </a:lnSpc>
            </a:pPr>
            <a:endParaRPr lang="en-US" dirty="0"/>
          </a:p>
          <a:p>
            <a:pPr algn="ctr" defTabSz="396735">
              <a:lnSpc>
                <a:spcPts val="1200"/>
              </a:lnSpc>
            </a:pPr>
            <a:r>
              <a:rPr lang="en-US" dirty="0" smtClean="0"/>
              <a:t> Maternal TAG</a:t>
            </a:r>
            <a:endParaRPr lang="en-US" dirty="0"/>
          </a:p>
        </p:txBody>
      </p:sp>
      <p:cxnSp>
        <p:nvCxnSpPr>
          <p:cNvPr id="10" name="Straight Connector 9"/>
          <p:cNvCxnSpPr>
            <a:endCxn id="2105" idx="3"/>
          </p:cNvCxnSpPr>
          <p:nvPr/>
        </p:nvCxnSpPr>
        <p:spPr>
          <a:xfrm flipH="1" flipV="1">
            <a:off x="6156000" y="3658641"/>
            <a:ext cx="625172" cy="123695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9865672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need for a Q&amp;S TAG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2988" y="1916113"/>
            <a:ext cx="7850187" cy="4608512"/>
          </a:xfrm>
        </p:spPr>
        <p:txBody>
          <a:bodyPr/>
          <a:lstStyle/>
          <a:p>
            <a:pPr eaLnBrk="1" hangingPunct="1"/>
            <a:r>
              <a:rPr lang="en-US" sz="2800" smtClean="0"/>
              <a:t>ICD-10 challenged the safety/quality use case (b/c existing tools were for ICD-9)</a:t>
            </a:r>
          </a:p>
          <a:p>
            <a:pPr lvl="1" eaLnBrk="1" hangingPunct="1"/>
            <a:r>
              <a:rPr lang="en-US" sz="2400" smtClean="0"/>
              <a:t>Iezzoni’s Complication Screening Program</a:t>
            </a:r>
          </a:p>
          <a:p>
            <a:pPr lvl="1" eaLnBrk="1" hangingPunct="1"/>
            <a:r>
              <a:rPr lang="en-US" sz="2400" smtClean="0"/>
              <a:t>AHRQ Quality Indicators/OECD</a:t>
            </a:r>
          </a:p>
          <a:p>
            <a:pPr eaLnBrk="1" hangingPunct="1"/>
            <a:r>
              <a:rPr lang="en-US" sz="2800" smtClean="0"/>
              <a:t>Other classification initiatives</a:t>
            </a:r>
          </a:p>
          <a:p>
            <a:pPr lvl="1" eaLnBrk="1" hangingPunct="1"/>
            <a:r>
              <a:rPr lang="en-US" sz="2400" smtClean="0"/>
              <a:t>NQF Serious Reportable Events</a:t>
            </a:r>
          </a:p>
          <a:p>
            <a:pPr lvl="1" eaLnBrk="1" hangingPunct="1"/>
            <a:r>
              <a:rPr lang="en-US" sz="2400" smtClean="0"/>
              <a:t>International Classification for Patient Safety</a:t>
            </a:r>
          </a:p>
          <a:p>
            <a:pPr lvl="1" eaLnBrk="1" hangingPunct="1"/>
            <a:r>
              <a:rPr lang="en-US" sz="2400" smtClean="0"/>
              <a:t>AHRQ Common Formats</a:t>
            </a:r>
          </a:p>
          <a:p>
            <a:pPr eaLnBrk="1" hangingPunct="1"/>
            <a:r>
              <a:rPr lang="en-US" sz="2800" smtClean="0"/>
              <a:t>Best to inform ICD-11 writing through a safety/quality lens, building on ICD-9 and 10</a:t>
            </a:r>
          </a:p>
          <a:p>
            <a:pPr eaLnBrk="1" hangingPunct="1"/>
            <a:endParaRPr lang="en-US" sz="240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TAG Work Plan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550" y="2017713"/>
            <a:ext cx="7983538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Co-chaired by William Ghali (U. of Calgary) and Harold Pincus (Columbia U.)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Membership includes experts from N. America, Europe, Asia, Australia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Funding from CIHI and AHRQ Conference Grant program secured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Face-to-face meetings: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June 2010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Feb 24-25 and Nov 15-16, 2011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April 3-4 and Nov 7-8, 2012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TAG Work Plan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916113"/>
            <a:ext cx="7912100" cy="40719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400"/>
              </a:spcBef>
            </a:pPr>
            <a:r>
              <a:rPr lang="en-US" sz="2800" smtClean="0"/>
              <a:t>Focus of work in 5 general areas:</a:t>
            </a:r>
          </a:p>
          <a:p>
            <a:pPr lvl="1" eaLnBrk="1" hangingPunct="1">
              <a:lnSpc>
                <a:spcPct val="90000"/>
              </a:lnSpc>
              <a:spcBef>
                <a:spcPts val="400"/>
              </a:spcBef>
            </a:pPr>
            <a:r>
              <a:rPr lang="en-US" sz="2400" smtClean="0"/>
              <a:t>Develop an inventory of existing Q&amp;S indicators, and consider potential new indicators, to ensure applicability in ICD-11</a:t>
            </a:r>
          </a:p>
          <a:p>
            <a:pPr lvl="1" eaLnBrk="1" hangingPunct="1">
              <a:lnSpc>
                <a:spcPct val="90000"/>
              </a:lnSpc>
              <a:spcBef>
                <a:spcPts val="400"/>
              </a:spcBef>
            </a:pPr>
            <a:r>
              <a:rPr lang="en-US" sz="2400" smtClean="0"/>
              <a:t>Review concepts of ICPS for applicability to ICD-11</a:t>
            </a:r>
          </a:p>
          <a:p>
            <a:pPr lvl="1" eaLnBrk="1" hangingPunct="1">
              <a:lnSpc>
                <a:spcPct val="90000"/>
              </a:lnSpc>
              <a:spcBef>
                <a:spcPts val="400"/>
              </a:spcBef>
            </a:pPr>
            <a:r>
              <a:rPr lang="en-US" sz="2400" smtClean="0"/>
              <a:t>Restructure the coding scheme for health care related injuries in chapters 19/20</a:t>
            </a:r>
          </a:p>
          <a:p>
            <a:pPr lvl="1" eaLnBrk="1" hangingPunct="1">
              <a:lnSpc>
                <a:spcPct val="90000"/>
              </a:lnSpc>
              <a:spcBef>
                <a:spcPts val="400"/>
              </a:spcBef>
            </a:pPr>
            <a:r>
              <a:rPr lang="en-US" sz="2400" smtClean="0"/>
              <a:t>Review and refine volume 2 coding rules for ICD-11</a:t>
            </a:r>
          </a:p>
          <a:p>
            <a:pPr lvl="1" eaLnBrk="1" hangingPunct="1">
              <a:lnSpc>
                <a:spcPct val="90000"/>
              </a:lnSpc>
              <a:spcBef>
                <a:spcPts val="400"/>
              </a:spcBef>
            </a:pPr>
            <a:r>
              <a:rPr lang="en-US" sz="2400" smtClean="0"/>
              <a:t>Review and critique ICD-11 alpha/beta drafts</a:t>
            </a:r>
          </a:p>
          <a:p>
            <a:pPr lvl="1" eaLnBrk="1" hangingPunct="1">
              <a:lnSpc>
                <a:spcPct val="90000"/>
              </a:lnSpc>
              <a:spcBef>
                <a:spcPts val="400"/>
              </a:spcBef>
            </a:pPr>
            <a:r>
              <a:rPr lang="en-US" sz="2400" smtClean="0"/>
              <a:t>Develop strategy for field testing</a:t>
            </a:r>
          </a:p>
          <a:p>
            <a:pPr eaLnBrk="1" hangingPunct="1">
              <a:lnSpc>
                <a:spcPct val="90000"/>
              </a:lnSpc>
              <a:spcBef>
                <a:spcPts val="400"/>
              </a:spcBef>
            </a:pPr>
            <a:r>
              <a:rPr lang="en-US" sz="2800" smtClean="0"/>
              <a:t>Collaboration with External Causes and Injury TAG, Morbidity TAG, Revision Steering Group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Specific recommendations to date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1916113"/>
            <a:ext cx="7767638" cy="4216400"/>
          </a:xfrm>
        </p:spPr>
        <p:txBody>
          <a:bodyPr/>
          <a:lstStyle/>
          <a:p>
            <a:pPr eaLnBrk="1" hangingPunct="1"/>
            <a:r>
              <a:rPr lang="en-US" sz="2800" smtClean="0"/>
              <a:t>Main condition coding</a:t>
            </a:r>
          </a:p>
          <a:p>
            <a:pPr lvl="1" eaLnBrk="1" hangingPunct="1"/>
            <a:r>
              <a:rPr lang="en-US" sz="2000" smtClean="0"/>
              <a:t>“Reason for admission” versus “resource consumption”</a:t>
            </a:r>
          </a:p>
          <a:p>
            <a:pPr lvl="1" eaLnBrk="1" hangingPunct="1"/>
            <a:r>
              <a:rPr lang="en-US" sz="2000" smtClean="0"/>
              <a:t>Former approach more consistent with Q&amp;S use case</a:t>
            </a:r>
          </a:p>
          <a:p>
            <a:pPr lvl="1" eaLnBrk="1" hangingPunct="1"/>
            <a:r>
              <a:rPr lang="en-US" sz="2000" smtClean="0"/>
              <a:t>Latter approach requires complex decision logic that may not have sufficient inter-observer reliability, compromising comparability across providers and countries</a:t>
            </a:r>
          </a:p>
          <a:p>
            <a:pPr eaLnBrk="1" hangingPunct="1"/>
            <a:r>
              <a:rPr lang="en-US" sz="2800" smtClean="0"/>
              <a:t>Diagnosis timing indicator</a:t>
            </a:r>
          </a:p>
          <a:p>
            <a:pPr lvl="1" eaLnBrk="1" hangingPunct="1"/>
            <a:r>
              <a:rPr lang="en-US" sz="2000" smtClean="0"/>
              <a:t>Crucial to flag complications of hospital care</a:t>
            </a:r>
          </a:p>
          <a:p>
            <a:pPr lvl="1" eaLnBrk="1" hangingPunct="1"/>
            <a:r>
              <a:rPr lang="en-US" sz="2000" smtClean="0"/>
              <a:t>Simpler classification scheme (2 or 3 categories) favored</a:t>
            </a:r>
          </a:p>
          <a:p>
            <a:pPr lvl="1" eaLnBrk="1" hangingPunct="1"/>
            <a:r>
              <a:rPr lang="en-US" sz="2000" smtClean="0"/>
              <a:t>Suffix/prefix modifier within code (related to concepts of “personal history of,” “family history of,” etc.)</a:t>
            </a:r>
          </a:p>
          <a:p>
            <a:pPr lvl="1" eaLnBrk="1" hangingPunct="1"/>
            <a:endParaRPr lang="en-US" sz="240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Specific recommendations to date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ICPS (not fully developed)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Ideally, </a:t>
            </a:r>
            <a:r>
              <a:rPr lang="en-US" sz="2400" i="1" dirty="0" smtClean="0"/>
              <a:t>all</a:t>
            </a:r>
            <a:r>
              <a:rPr lang="en-US" sz="2400" dirty="0" smtClean="0"/>
              <a:t> of the ‘incident type’ categories from ICPS should map to codes in ICD-11 (what about “near misses”?)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This requires a “virtual chapter” structure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Number of diagnosis fields must be sufficient to support reporting of all significant complications that arise during an episode of care, in addition to significant risk factors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Empirical work using data from OECD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8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5819</TotalTime>
  <Words>1029</Words>
  <Application>Microsoft Office PowerPoint</Application>
  <PresentationFormat>On-screen Show (4:3)</PresentationFormat>
  <Paragraphs>141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Blends</vt:lpstr>
      <vt:lpstr>Overview of the ICD-11 Quality and Safety TAG  AHRQ 2012 Annual Conference</vt:lpstr>
      <vt:lpstr>Topic Advisory Groups</vt:lpstr>
      <vt:lpstr>Safety and Quality</vt:lpstr>
      <vt:lpstr>ICD Revision Organizational Structure</vt:lpstr>
      <vt:lpstr>The need for a Q&amp;S TAG</vt:lpstr>
      <vt:lpstr>TAG Work Plan</vt:lpstr>
      <vt:lpstr>TAG Work Plan</vt:lpstr>
      <vt:lpstr>Specific recommendations to date</vt:lpstr>
      <vt:lpstr>Specific recommendations to date</vt:lpstr>
      <vt:lpstr>Specific recommendations to date</vt:lpstr>
      <vt:lpstr>Example problem</vt:lpstr>
      <vt:lpstr>Example of clustering in ICD-11</vt:lpstr>
      <vt:lpstr>Other considerations</vt:lpstr>
      <vt:lpstr>Slide 14</vt:lpstr>
      <vt:lpstr>Methodological work</vt:lpstr>
      <vt:lpstr>Quality and Safety TAG</vt:lpstr>
      <vt:lpstr>Questions and discussion</vt:lpstr>
    </vt:vector>
  </TitlesOfParts>
  <Company>University of Calgary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the Quality and Safety TAG Initiative</dc:title>
  <dc:creator>William Ghali</dc:creator>
  <cp:lastModifiedBy>DHHS</cp:lastModifiedBy>
  <cp:revision>36</cp:revision>
  <dcterms:created xsi:type="dcterms:W3CDTF">2010-03-03T09:03:20Z</dcterms:created>
  <dcterms:modified xsi:type="dcterms:W3CDTF">2012-09-10T14:01:00Z</dcterms:modified>
</cp:coreProperties>
</file>