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sldIdLst>
    <p:sldId id="273" r:id="rId2"/>
    <p:sldId id="267" r:id="rId3"/>
    <p:sldId id="268" r:id="rId4"/>
    <p:sldId id="271" r:id="rId5"/>
    <p:sldId id="257" r:id="rId6"/>
    <p:sldId id="263" r:id="rId7"/>
    <p:sldId id="265" r:id="rId8"/>
    <p:sldId id="264" r:id="rId9"/>
    <p:sldId id="262" r:id="rId10"/>
    <p:sldId id="260" r:id="rId11"/>
    <p:sldId id="269" r:id="rId12"/>
    <p:sldId id="270" r:id="rId13"/>
    <p:sldId id="261" r:id="rId14"/>
    <p:sldId id="266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2122F-5CA0-4C54-AEC7-F1E1370A3D36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1BB75-1B71-41ED-82B6-84BF184B5C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379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1BB75-1B71-41ED-82B6-84BF184B5C2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7090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57D65-9D1E-2946-AF15-EC2CD215AA4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4996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E1A9F-C6CE-4B78-AC54-BDEA0E09FA3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27AEC-E10A-45FC-8531-D56903D15612}" type="slidenum">
              <a:rPr lang="en-US" smtClean="0">
                <a:latin typeface="Times"/>
              </a:rPr>
              <a:pPr/>
              <a:t>2</a:t>
            </a:fld>
            <a:endParaRPr lang="en-US" dirty="0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1BB75-1B71-41ED-82B6-84BF184B5C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84613" y="8683626"/>
            <a:ext cx="2971801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233" tIns="44117" rIns="88233" bIns="44117" anchor="b"/>
          <a:lstStyle/>
          <a:p>
            <a:pPr algn="r" defTabSz="882665"/>
            <a:fld id="{C0664BC6-06E4-4A56-9A82-D447A77C44EF}" type="slidenum">
              <a:rPr lang="en-US" sz="1100"/>
              <a:pPr algn="r" defTabSz="882665"/>
              <a:t>6</a:t>
            </a:fld>
            <a:endParaRPr lang="en-US" sz="1100" dirty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233" tIns="44117" rIns="88233" bIns="44117"/>
          <a:lstStyle/>
          <a:p>
            <a:pPr eaLnBrk="1" hangingPunct="1"/>
            <a:endParaRPr lang="fr-FR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5B88344-452C-497B-B2C2-506FFA9BD29F}" type="datetime1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ustunb@who.int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Dr. T. Ustun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86348" tIns="43174" rIns="86348" bIns="43174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457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Presenters Name – Myriad Pro, Bold, 20pt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371600" y="4267200"/>
            <a:ext cx="6400800" cy="1295400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None/>
              <a:defRPr sz="1800" baseline="0">
                <a:solidFill>
                  <a:schemeClr val="tx1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z="1800" dirty="0" smtClean="0"/>
              <a:t>Title of Presenter –Myriad Pro, 18pt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Title of Event</a:t>
            </a:r>
          </a:p>
          <a:p>
            <a:pPr lvl="0"/>
            <a:r>
              <a:rPr lang="en-US" sz="1800" dirty="0" smtClean="0"/>
              <a:t>Date of Event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981200"/>
            <a:ext cx="8229600" cy="1676400"/>
          </a:xfrm>
          <a:prstGeom prst="rect">
            <a:avLst/>
          </a:prstGeom>
        </p:spPr>
        <p:txBody>
          <a:bodyPr/>
          <a:lstStyle>
            <a:lvl1pPr>
              <a:lnSpc>
                <a:spcPts val="3000"/>
              </a:lnSpc>
              <a:defRPr sz="2800" b="1" baseline="0">
                <a:effectLst/>
              </a:defRPr>
            </a:lvl1pPr>
          </a:lstStyle>
          <a:p>
            <a:r>
              <a:rPr lang="en-US" dirty="0" smtClean="0"/>
              <a:t>Title of Presentation – Myriad Pro</a:t>
            </a:r>
            <a:br>
              <a:rPr lang="en-US" dirty="0" smtClean="0"/>
            </a:br>
            <a:r>
              <a:rPr lang="en-US" dirty="0" smtClean="0"/>
              <a:t> Bold, Shadow 28pt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0" y="6281928"/>
            <a:ext cx="5105400" cy="18288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Place Descriptor Here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86000" y="6473952"/>
            <a:ext cx="51054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Place Descriptor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53300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BDB49-8DFF-4EA8-AF54-609F8E28EDFA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76B00-C9E4-49B7-BF1E-28113DD1B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BDB49-8DFF-4EA8-AF54-609F8E28EDFA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76B00-C9E4-49B7-BF1E-28113DD1B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BDB49-8DFF-4EA8-AF54-609F8E28EDFA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76B00-C9E4-49B7-BF1E-28113DD1B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BDB49-8DFF-4EA8-AF54-609F8E28EDFA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76B00-C9E4-49B7-BF1E-28113DD1B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ACC092-1FD8-4952-96D2-C4AB0473DC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3271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BDB49-8DFF-4EA8-AF54-609F8E28EDFA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76B00-C9E4-49B7-BF1E-28113DD1B2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effectLst/>
              </a:defRPr>
            </a:lvl1pPr>
          </a:lstStyle>
          <a:p>
            <a:r>
              <a:rPr lang="en-US" dirty="0" smtClean="0"/>
              <a:t>Headline – Myriad Pro, Bold, Shadow, 28pt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First level – Myriad Pro, Bold, 24pt</a:t>
            </a:r>
          </a:p>
          <a:p>
            <a:pPr lvl="1"/>
            <a:r>
              <a:rPr lang="en-US" dirty="0" smtClean="0"/>
              <a:t>Second level – Myriad Pro, 20pt</a:t>
            </a:r>
          </a:p>
          <a:p>
            <a:pPr lvl="2"/>
            <a:r>
              <a:rPr lang="en-US" dirty="0" smtClean="0"/>
              <a:t>Third level – Myriad Pro, 18pt	</a:t>
            </a:r>
          </a:p>
          <a:p>
            <a:pPr lvl="3"/>
            <a:r>
              <a:rPr lang="en-US" dirty="0" smtClean="0"/>
              <a:t>Fourth level – Myriad Pro, 18pt</a:t>
            </a:r>
          </a:p>
          <a:p>
            <a:pPr lvl="4"/>
            <a:r>
              <a:rPr lang="en-US" dirty="0" smtClean="0"/>
              <a:t>Fifth level – Myriad Pro, 18pt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7200" y="5791200"/>
            <a:ext cx="8229600" cy="609600"/>
          </a:xfrm>
          <a:prstGeom prst="rect">
            <a:avLst/>
          </a:prstGeom>
        </p:spPr>
        <p:txBody>
          <a:bodyPr anchor="b"/>
          <a:lstStyle>
            <a:lvl1pPr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* Citations, references, and credits – Myriad Pro, 11pt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1546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(For content heavy tables and charts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effectLst/>
              </a:defRPr>
            </a:lvl1pPr>
          </a:lstStyle>
          <a:p>
            <a:r>
              <a:rPr lang="en-US" dirty="0" smtClean="0"/>
              <a:t>Headline – Myriad Pro, Bold, Shadow, 28pt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First level – Myriad Pro, Bold, 24pt</a:t>
            </a:r>
          </a:p>
          <a:p>
            <a:pPr lvl="1"/>
            <a:r>
              <a:rPr lang="en-US" dirty="0" smtClean="0"/>
              <a:t>Second level – Myriad Pro, 20pt</a:t>
            </a:r>
          </a:p>
          <a:p>
            <a:pPr lvl="2"/>
            <a:r>
              <a:rPr lang="en-US" dirty="0" smtClean="0"/>
              <a:t>Third level – Myriad Pro, 18pt	</a:t>
            </a:r>
          </a:p>
          <a:p>
            <a:pPr lvl="3"/>
            <a:r>
              <a:rPr lang="en-US" dirty="0" smtClean="0"/>
              <a:t>Fourth level – Myriad Pro, 18pt</a:t>
            </a:r>
          </a:p>
          <a:p>
            <a:pPr lvl="4"/>
            <a:r>
              <a:rPr lang="en-US" dirty="0" smtClean="0"/>
              <a:t>Fifth level – Myriad Pro, 18pt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7200" y="5791200"/>
            <a:ext cx="8229600" cy="609600"/>
          </a:xfrm>
          <a:prstGeom prst="rect">
            <a:avLst/>
          </a:prstGeom>
        </p:spPr>
        <p:txBody>
          <a:bodyPr anchor="b"/>
          <a:lstStyle>
            <a:lvl1pPr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* Citations, references, and credits – Myriad Pro, 11pt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1569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d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457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Presenters Name – Myriad Pro, Bold, 20pt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371600" y="4267200"/>
            <a:ext cx="6400800" cy="1295400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None/>
              <a:defRPr sz="1800" baseline="0">
                <a:solidFill>
                  <a:schemeClr val="tx1"/>
                </a:solidFill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z="1800" dirty="0" smtClean="0"/>
              <a:t>Title of Presenter –Myriad Pro, 18pt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Title of Event</a:t>
            </a:r>
          </a:p>
          <a:p>
            <a:pPr lvl="0"/>
            <a:r>
              <a:rPr lang="en-US" sz="1800" dirty="0" smtClean="0"/>
              <a:t>Date of Event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981200"/>
            <a:ext cx="8229600" cy="1676400"/>
          </a:xfrm>
          <a:prstGeom prst="rect">
            <a:avLst/>
          </a:prstGeom>
        </p:spPr>
        <p:txBody>
          <a:bodyPr/>
          <a:lstStyle>
            <a:lvl1pPr>
              <a:lnSpc>
                <a:spcPts val="3000"/>
              </a:lnSpc>
              <a:defRPr sz="2800" b="1" baseline="0">
                <a:effectLst/>
              </a:defRPr>
            </a:lvl1pPr>
          </a:lstStyle>
          <a:p>
            <a:r>
              <a:rPr lang="en-US" dirty="0" smtClean="0"/>
              <a:t>Title of Presentation – Myriad Pro</a:t>
            </a:r>
            <a:br>
              <a:rPr lang="en-US" dirty="0" smtClean="0"/>
            </a:br>
            <a:r>
              <a:rPr lang="en-US" dirty="0" smtClean="0"/>
              <a:t> Bold, Shadow 28pt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1833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Bad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effectLst/>
              </a:defRPr>
            </a:lvl1pPr>
          </a:lstStyle>
          <a:p>
            <a:r>
              <a:rPr lang="en-US" dirty="0" smtClean="0"/>
              <a:t>Headline – Myriad Pro, Bold, Shadow, 28pt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 baseline="0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First level – Myriad Pro, Bold, 24pt</a:t>
            </a:r>
          </a:p>
          <a:p>
            <a:pPr lvl="1"/>
            <a:r>
              <a:rPr lang="en-US" dirty="0" smtClean="0"/>
              <a:t>Second level – Myriad Pro, 20pt</a:t>
            </a:r>
          </a:p>
          <a:p>
            <a:pPr lvl="2"/>
            <a:r>
              <a:rPr lang="en-US" dirty="0" smtClean="0"/>
              <a:t>Third level – Myriad Pro, 18pt	</a:t>
            </a:r>
          </a:p>
          <a:p>
            <a:pPr lvl="3"/>
            <a:r>
              <a:rPr lang="en-US" dirty="0" smtClean="0"/>
              <a:t>Fourth level – Myriad Pro, 18pt</a:t>
            </a:r>
          </a:p>
          <a:p>
            <a:pPr lvl="4"/>
            <a:r>
              <a:rPr lang="en-US" dirty="0" smtClean="0"/>
              <a:t>Fifth level – Myriad Pro, 18pt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905000" y="5791200"/>
            <a:ext cx="6781800" cy="609600"/>
          </a:xfrm>
          <a:prstGeom prst="rect">
            <a:avLst/>
          </a:prstGeom>
        </p:spPr>
        <p:txBody>
          <a:bodyPr anchor="b"/>
          <a:lstStyle>
            <a:lvl1pPr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* Citations, references, and credits – Myriad Pro, 11pt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6285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3800"/>
              </a:lnSpc>
              <a:defRPr sz="3600" b="1" cap="all" baseline="0">
                <a:effectLst/>
              </a:defRPr>
            </a:lvl1pPr>
          </a:lstStyle>
          <a:p>
            <a:r>
              <a:rPr lang="en-US" dirty="0" smtClean="0"/>
              <a:t>Section Header</a:t>
            </a:r>
            <a:br>
              <a:rPr lang="en-US" dirty="0" smtClean="0"/>
            </a:br>
            <a:r>
              <a:rPr lang="en-US" dirty="0" smtClean="0"/>
              <a:t>Myriad Pro, bold, shadow, 36pt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Subhead – Myriad Pro, 20pt</a:t>
            </a:r>
          </a:p>
        </p:txBody>
      </p:sp>
    </p:spTree>
    <p:extLst>
      <p:ext uri="{BB962C8B-B14F-4D97-AF65-F5344CB8AC3E}">
        <p14:creationId xmlns="" xmlns:p14="http://schemas.microsoft.com/office/powerpoint/2010/main" val="290418544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effectLst/>
              </a:defRPr>
            </a:lvl1pPr>
          </a:lstStyle>
          <a:p>
            <a:r>
              <a:rPr lang="en-US" dirty="0" smtClean="0"/>
              <a:t>Header – Myriad Pro, bold, shadow, 20pt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1"/>
            <a:ext cx="5111750" cy="5518150"/>
          </a:xfrm>
          <a:prstGeom prst="rect">
            <a:avLst/>
          </a:prstGeom>
        </p:spPr>
        <p:txBody>
          <a:bodyPr anchor="ctr" anchorCtr="0"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q"/>
              <a:defRPr sz="2400" b="1">
                <a:solidFill>
                  <a:schemeClr val="bg2"/>
                </a:solidFill>
              </a:defRPr>
            </a:lvl1pPr>
            <a:lvl2pPr>
              <a:buClr>
                <a:schemeClr val="tx1"/>
              </a:buClr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2pPr>
            <a:lvl3pPr>
              <a:buClr>
                <a:schemeClr val="tx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3pPr>
            <a:lvl4pPr>
              <a:buClr>
                <a:schemeClr val="tx1"/>
              </a:buClr>
              <a:buSzPct val="70000"/>
              <a:buFont typeface="Courier New" pitchFamily="49" charset="0"/>
              <a:buChar char="o"/>
              <a:defRPr sz="1800">
                <a:solidFill>
                  <a:schemeClr val="bg2"/>
                </a:solidFill>
              </a:defRPr>
            </a:lvl4pPr>
            <a:lvl5pPr>
              <a:buClr>
                <a:schemeClr val="tx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First level – Myriad Pro, bold, 24pt</a:t>
            </a:r>
          </a:p>
          <a:p>
            <a:pPr lvl="1"/>
            <a:r>
              <a:rPr lang="en-US" dirty="0" smtClean="0"/>
              <a:t>Second level – Myriad Pro, 20pt</a:t>
            </a:r>
          </a:p>
          <a:p>
            <a:pPr lvl="2"/>
            <a:r>
              <a:rPr lang="en-US" dirty="0" smtClean="0"/>
              <a:t>Third level – Myriad Pro, 18pt	</a:t>
            </a:r>
          </a:p>
          <a:p>
            <a:pPr lvl="3"/>
            <a:r>
              <a:rPr lang="en-US" dirty="0" smtClean="0"/>
              <a:t>Fourth level – Myriad Pro, 18pt</a:t>
            </a:r>
          </a:p>
          <a:p>
            <a:pPr lvl="4"/>
            <a:r>
              <a:rPr lang="en-US" dirty="0" smtClean="0"/>
              <a:t>Fifth level – Myriad Pro, 18pt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1"/>
            <a:ext cx="3008313" cy="4356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Paragraph of type</a:t>
            </a:r>
          </a:p>
          <a:p>
            <a:pPr lvl="0"/>
            <a:r>
              <a:rPr lang="en-US" dirty="0" smtClean="0"/>
              <a:t>Myriad Pro, 14pt</a:t>
            </a:r>
          </a:p>
        </p:txBody>
      </p:sp>
      <p:sp>
        <p:nvSpPr>
          <p:cNvPr id="7" name="Text Placeholder 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7200" y="5791200"/>
            <a:ext cx="8229600" cy="609600"/>
          </a:xfrm>
          <a:prstGeom prst="rect">
            <a:avLst/>
          </a:prstGeom>
        </p:spPr>
        <p:txBody>
          <a:bodyPr anchor="b"/>
          <a:lstStyle>
            <a:lvl1pPr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* Citations, references, and credits – Myriad Pro, 11pt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922484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effectLst/>
              </a:defRPr>
            </a:lvl1pPr>
          </a:lstStyle>
          <a:p>
            <a:r>
              <a:rPr lang="en-US" dirty="0" smtClean="0"/>
              <a:t>Photo Title – Myriad Pro, Bold, Shadow, 20pt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Caption or credits for photo – Myriad Pro, 14pt</a:t>
            </a:r>
          </a:p>
        </p:txBody>
      </p:sp>
    </p:spTree>
    <p:extLst>
      <p:ext uri="{BB962C8B-B14F-4D97-AF65-F5344CB8AC3E}">
        <p14:creationId xmlns="" xmlns:p14="http://schemas.microsoft.com/office/powerpoint/2010/main" val="14103506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057400"/>
            <a:ext cx="6400800" cy="2057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 baseline="0"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Closing– Myriad Pro, Bold, 28pt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0" y="6281928"/>
            <a:ext cx="5105400" cy="18288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Place Descriptor Here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86000" y="6473952"/>
            <a:ext cx="51054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Place Descriptor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0792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8782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classifications/icd1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Donna Pickett, RHIA, MPH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Medical Systems Administrator</a:t>
            </a:r>
          </a:p>
          <a:p>
            <a:endParaRPr lang="en-US" dirty="0"/>
          </a:p>
          <a:p>
            <a:r>
              <a:rPr lang="en-US" dirty="0" smtClean="0"/>
              <a:t>AHRQ Annual Conference </a:t>
            </a:r>
          </a:p>
          <a:p>
            <a:r>
              <a:rPr lang="en-US" dirty="0" smtClean="0"/>
              <a:t>September 10, 2012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WHO ICD Revision Process (</a:t>
            </a:r>
            <a:r>
              <a:rPr lang="en-US" dirty="0" smtClean="0"/>
              <a:t>ICD-11)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National Center for Health Statistics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Classifications and Public Health Data Standards</a:t>
            </a:r>
            <a:endParaRPr lang="en-US" dirty="0"/>
          </a:p>
        </p:txBody>
      </p:sp>
      <p:pic>
        <p:nvPicPr>
          <p:cNvPr id="9" name="Picture 8" descr="Logos of the United States Department of Health and Human Services and Centers for Disease Control and Prevention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63000" y="6477000"/>
            <a:ext cx="190500" cy="190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5622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rgbClr val="FA63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ICD11 </a:t>
            </a:r>
            <a:r>
              <a:rPr lang="fr-CH" sz="8000" dirty="0" smtClean="0">
                <a:solidFill>
                  <a:srgbClr val="FA63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beta</a:t>
            </a:r>
            <a:r>
              <a:rPr lang="en-US" sz="8000" dirty="0" smtClean="0">
                <a:solidFill>
                  <a:srgbClr val="FA63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3707904" y="1421086"/>
            <a:ext cx="5436096" cy="639762"/>
          </a:xfrm>
        </p:spPr>
        <p:txBody>
          <a:bodyPr>
            <a:noAutofit/>
          </a:bodyPr>
          <a:lstStyle/>
          <a:p>
            <a:r>
              <a:rPr lang="en-US" sz="1400" u="sng" dirty="0" smtClean="0">
                <a:solidFill>
                  <a:srgbClr val="0070C0"/>
                </a:solidFill>
              </a:rPr>
              <a:t>http://www.who.int/classifications/icd/revision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779912" y="2286745"/>
            <a:ext cx="5364088" cy="2438399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Beta – </a:t>
            </a:r>
            <a:r>
              <a:rPr lang="en-US" sz="2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Browser</a:t>
            </a:r>
            <a:r>
              <a:rPr lang="en-US" sz="2000" b="1" dirty="0" smtClean="0"/>
              <a:t> &amp; Print</a:t>
            </a:r>
            <a:r>
              <a:rPr lang="en-US" b="1" dirty="0" smtClean="0"/>
              <a:t> </a:t>
            </a:r>
            <a:endParaRPr lang="en-US" sz="2000" b="1" dirty="0" smtClean="0"/>
          </a:p>
          <a:p>
            <a:pPr lvl="1">
              <a:buNone/>
            </a:pPr>
            <a:r>
              <a:rPr lang="en-US" sz="1600" dirty="0" smtClean="0"/>
              <a:t>10 look &amp; feel  </a:t>
            </a:r>
            <a:r>
              <a:rPr lang="en-US" sz="1600" b="1" dirty="0" smtClean="0">
                <a:solidFill>
                  <a:srgbClr val="FF0000"/>
                </a:solidFill>
              </a:rPr>
              <a:t>+ descriptions – code structure </a:t>
            </a:r>
            <a:r>
              <a:rPr lang="en-US" sz="1600" b="1" dirty="0" smtClean="0"/>
              <a:t>!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7417" name="Picture 9" descr="C:\MY\AKTARIM\! ! TO DO\TAGHIM_F2f\iCAMP  logo 1.jpg"/>
          <p:cNvPicPr>
            <a:picLocks noChangeAspect="1" noChangeArrowheads="1"/>
          </p:cNvPicPr>
          <p:nvPr/>
        </p:nvPicPr>
        <p:blipFill>
          <a:blip r:embed="rId3" cstate="print"/>
          <a:srcRect l="23087" t="16929" r="23942" b="12092"/>
          <a:stretch>
            <a:fillRect/>
          </a:stretch>
        </p:blipFill>
        <p:spPr bwMode="auto">
          <a:xfrm>
            <a:off x="7906356" y="263052"/>
            <a:ext cx="1009044" cy="95614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067944" y="5229200"/>
            <a:ext cx="5076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rgbClr val="FF0000"/>
                </a:solidFill>
              </a:rPr>
              <a:t> ICD-11 beta draft is INCOMPLETE 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i="1" dirty="0" smtClean="0">
                <a:solidFill>
                  <a:srgbClr val="FF0000"/>
                </a:solidFill>
              </a:rPr>
              <a:t> updated on a </a:t>
            </a:r>
            <a:r>
              <a:rPr lang="en-US" sz="1400" b="1" i="1" dirty="0" smtClean="0">
                <a:solidFill>
                  <a:srgbClr val="FF0000"/>
                </a:solidFill>
              </a:rPr>
              <a:t>daily</a:t>
            </a:r>
            <a:r>
              <a:rPr lang="en-US" sz="1400" i="1" dirty="0" smtClean="0">
                <a:solidFill>
                  <a:srgbClr val="FF0000"/>
                </a:solidFill>
              </a:rPr>
              <a:t> basis</a:t>
            </a:r>
          </a:p>
          <a:p>
            <a:pPr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rgbClr val="FF0000"/>
                </a:solidFill>
              </a:rPr>
              <a:t> NOT TO BE USED</a:t>
            </a:r>
            <a:r>
              <a:rPr lang="en-US" sz="1400" i="1" dirty="0" smtClean="0">
                <a:solidFill>
                  <a:srgbClr val="FF0000"/>
                </a:solidFill>
              </a:rPr>
              <a:t> for CODING at this stage</a:t>
            </a:r>
          </a:p>
          <a:p>
            <a:pPr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rgbClr val="FF0000"/>
                </a:solidFill>
              </a:rPr>
              <a:t> not yet been approved</a:t>
            </a:r>
            <a:r>
              <a:rPr lang="en-US" sz="1400" i="1" dirty="0" smtClean="0">
                <a:solidFill>
                  <a:srgbClr val="FF0000"/>
                </a:solidFill>
              </a:rPr>
              <a:t> by the TAGs, RSG or WHO</a:t>
            </a:r>
            <a:endParaRPr lang="en-US" sz="1400" i="1" dirty="0">
              <a:solidFill>
                <a:srgbClr val="FF0000"/>
              </a:solidFill>
            </a:endParaRPr>
          </a:p>
        </p:txBody>
      </p:sp>
      <p:pic>
        <p:nvPicPr>
          <p:cNvPr id="2" name="Picture 1" descr="betabrows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934"/>
            <a:ext cx="9144000" cy="5175710"/>
          </a:xfrm>
          <a:prstGeom prst="rect">
            <a:avLst/>
          </a:prstGeom>
        </p:spPr>
      </p:pic>
      <p:pic>
        <p:nvPicPr>
          <p:cNvPr id="416770" name="Picture 2" descr="http://www.who.int/entity/classifications/icd/revision/rsz_warnin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9710" y="3960291"/>
            <a:ext cx="1047750" cy="809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8321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/>
          <a:lstStyle/>
          <a:p>
            <a:r>
              <a:rPr lang="en-US" dirty="0" smtClean="0"/>
              <a:t>The ICD-11 Beta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539" y="1346259"/>
            <a:ext cx="8291501" cy="4611835"/>
          </a:xfrm>
        </p:spPr>
        <p:txBody>
          <a:bodyPr>
            <a:normAutofit/>
          </a:bodyPr>
          <a:lstStyle/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New </a:t>
            </a:r>
            <a:r>
              <a:rPr lang="en-US" sz="2000" dirty="0"/>
              <a:t>beta platform: ICD-11 Browser</a:t>
            </a:r>
          </a:p>
          <a:p>
            <a:pPr lvl="0"/>
            <a:r>
              <a:rPr lang="en-US" sz="2000" dirty="0" smtClean="0"/>
              <a:t>WHO </a:t>
            </a:r>
            <a:r>
              <a:rPr lang="en-US" sz="2000" dirty="0"/>
              <a:t>Web story</a:t>
            </a:r>
          </a:p>
          <a:p>
            <a:pPr lvl="0"/>
            <a:r>
              <a:rPr lang="en-US" sz="2000" dirty="0"/>
              <a:t>Twitter announcement</a:t>
            </a:r>
          </a:p>
          <a:p>
            <a:pPr lvl="0"/>
            <a:r>
              <a:rPr lang="en-US" sz="2000" dirty="0"/>
              <a:t>Facebook announcement</a:t>
            </a:r>
          </a:p>
          <a:p>
            <a:pPr lvl="0"/>
            <a:r>
              <a:rPr lang="en-US" sz="2000" dirty="0" smtClean="0"/>
              <a:t>WHO </a:t>
            </a:r>
            <a:r>
              <a:rPr lang="en-US" sz="2000" dirty="0"/>
              <a:t>website</a:t>
            </a:r>
          </a:p>
          <a:p>
            <a:pPr lvl="0"/>
            <a:r>
              <a:rPr lang="en-US" sz="2000" dirty="0" smtClean="0"/>
              <a:t>FAQs  </a:t>
            </a:r>
            <a:r>
              <a:rPr lang="en-US" sz="2000" dirty="0"/>
              <a:t>and Fact Sheet about the revision to post on WHO website</a:t>
            </a:r>
          </a:p>
          <a:p>
            <a:pPr lvl="0"/>
            <a:r>
              <a:rPr lang="en-US" sz="2000" dirty="0"/>
              <a:t>ADG Video Message calling on experts to get </a:t>
            </a:r>
            <a:r>
              <a:rPr lang="en-US" sz="2000" dirty="0" smtClean="0"/>
              <a:t>involved</a:t>
            </a:r>
            <a:endParaRPr lang="en-US" sz="2000" dirty="0"/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http://www.who.int/classifications/icd/revision/en/index.html</a:t>
            </a:r>
          </a:p>
        </p:txBody>
      </p:sp>
    </p:spTree>
    <p:extLst>
      <p:ext uri="{BB962C8B-B14F-4D97-AF65-F5344CB8AC3E}">
        <p14:creationId xmlns="" xmlns:p14="http://schemas.microsoft.com/office/powerpoint/2010/main" val="2481977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/>
          <a:lstStyle/>
          <a:p>
            <a:r>
              <a:rPr lang="en-US" dirty="0" smtClean="0"/>
              <a:t>The</a:t>
            </a:r>
            <a:r>
              <a:rPr lang="en-US" dirty="0"/>
              <a:t> </a:t>
            </a:r>
            <a:r>
              <a:rPr lang="en-US" dirty="0" smtClean="0"/>
              <a:t>ICD-11 Beta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Draft ICD-11 Content presented in web portal: </a:t>
            </a:r>
            <a:r>
              <a:rPr lang="en-US" sz="2100" u="sng" dirty="0">
                <a:hlinkClick r:id="rId3"/>
              </a:rPr>
              <a:t>www.who.int/classifications/icd11</a:t>
            </a:r>
            <a:endParaRPr lang="en-US" sz="2100" u="sng" dirty="0"/>
          </a:p>
          <a:p>
            <a:r>
              <a:rPr lang="en-US" sz="2100" dirty="0"/>
              <a:t>Daily Updates</a:t>
            </a:r>
          </a:p>
          <a:p>
            <a:r>
              <a:rPr lang="en-US" sz="2100" dirty="0"/>
              <a:t>Participants can:</a:t>
            </a:r>
          </a:p>
          <a:p>
            <a:pPr lvl="1"/>
            <a:r>
              <a:rPr lang="en-US" sz="1800" dirty="0"/>
              <a:t>Make comments</a:t>
            </a:r>
          </a:p>
          <a:p>
            <a:pPr lvl="1"/>
            <a:r>
              <a:rPr lang="en-US" sz="1800" dirty="0"/>
              <a:t>Make proposals to change ICD Categories</a:t>
            </a:r>
          </a:p>
          <a:p>
            <a:pPr lvl="1"/>
            <a:r>
              <a:rPr lang="en-US" sz="1800" dirty="0"/>
              <a:t>Propose structured definitions of diseases</a:t>
            </a:r>
          </a:p>
          <a:p>
            <a:pPr lvl="1"/>
            <a:r>
              <a:rPr lang="en-US" sz="1800" dirty="0"/>
              <a:t>Participate in field testing</a:t>
            </a:r>
          </a:p>
          <a:p>
            <a:pPr lvl="1"/>
            <a:r>
              <a:rPr lang="en-US" sz="1800" dirty="0"/>
              <a:t>Assist in translating ICD into other languages</a:t>
            </a:r>
          </a:p>
          <a:p>
            <a:r>
              <a:rPr lang="en-US" sz="2100" dirty="0"/>
              <a:t>Answer Single Assessment Questions </a:t>
            </a:r>
          </a:p>
          <a:p>
            <a:pPr lvl="1"/>
            <a:r>
              <a:rPr lang="en-US" sz="1800" dirty="0"/>
              <a:t>(e.g. Is this category in the right place? Is this scientifically accurate?)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3983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Program during Beta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Completion of chapters by end August 2012</a:t>
            </a:r>
          </a:p>
          <a:p>
            <a:r>
              <a:rPr lang="en-US" dirty="0" smtClean="0"/>
              <a:t>Standardized structured reviews by experts</a:t>
            </a:r>
          </a:p>
          <a:p>
            <a:pPr lvl="1"/>
            <a:r>
              <a:rPr lang="en-US" dirty="0" smtClean="0"/>
              <a:t>Suggested by TAG and others</a:t>
            </a:r>
          </a:p>
          <a:p>
            <a:r>
              <a:rPr lang="en-US" dirty="0" smtClean="0"/>
              <a:t>Inter rater reliability</a:t>
            </a:r>
          </a:p>
          <a:p>
            <a:r>
              <a:rPr lang="en-US" dirty="0" smtClean="0"/>
              <a:t>Bridge coding</a:t>
            </a:r>
          </a:p>
          <a:p>
            <a:r>
              <a:rPr lang="en-US" dirty="0" smtClean="0"/>
              <a:t>WHO will draw a framework to ensure standardization of beta testing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3186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CBD19804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6684" y="3591122"/>
            <a:ext cx="29876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71438"/>
            <a:ext cx="9144000" cy="76517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solidFill>
                  <a:srgbClr val="000066"/>
                </a:solidFill>
                <a:ea typeface="ＭＳ Ｐゴシック" charset="0"/>
              </a:rPr>
              <a:t>ICD-11 Timeline</a:t>
            </a:r>
            <a:endParaRPr lang="en-US" sz="3500" b="1" dirty="0">
              <a:solidFill>
                <a:srgbClr val="000066"/>
              </a:solidFill>
              <a:ea typeface="ＭＳ Ｐゴシック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745573" y="1421621"/>
            <a:ext cx="7866577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2011  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 : </a:t>
            </a: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Alpha version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dirty="0" smtClean="0">
                <a:solidFill>
                  <a:srgbClr val="FF9900"/>
                </a:solidFill>
                <a:cs typeface="Arial" charset="0"/>
              </a:rPr>
              <a:t>( </a:t>
            </a:r>
            <a:r>
              <a:rPr lang="en-GB" dirty="0" smtClean="0">
                <a:solidFill>
                  <a:srgbClr val="FF9900"/>
                </a:solidFill>
                <a:cs typeface="Arial" charset="0"/>
                <a:sym typeface="Wingdings" pitchFamily="2" charset="2"/>
              </a:rPr>
              <a:t>ICD 11 alpha draft</a:t>
            </a:r>
            <a:r>
              <a:rPr lang="en-GB" dirty="0" smtClean="0">
                <a:solidFill>
                  <a:srgbClr val="FF9900"/>
                </a:solidFill>
                <a:cs typeface="Arial" charset="0"/>
              </a:rPr>
              <a:t>) </a:t>
            </a:r>
          </a:p>
          <a:p>
            <a:pPr lvl="1">
              <a:lnSpc>
                <a:spcPct val="80000"/>
              </a:lnSpc>
            </a:pPr>
            <a:r>
              <a:rPr lang="en-GB" sz="2000" b="1" dirty="0" smtClean="0">
                <a:cs typeface="Arial" charset="0"/>
              </a:rPr>
              <a:t>+1  YR   : Commentaries and  consultations</a:t>
            </a:r>
          </a:p>
          <a:p>
            <a:pPr lvl="1">
              <a:lnSpc>
                <a:spcPct val="80000"/>
              </a:lnSpc>
            </a:pPr>
            <a:endParaRPr lang="en-GB" sz="2000" b="1" dirty="0" smtClean="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800" b="1" dirty="0" smtClean="0">
                <a:solidFill>
                  <a:srgbClr val="FF0000"/>
                </a:solidFill>
                <a:cs typeface="Arial" charset="0"/>
              </a:rPr>
              <a:t>2012   : Beta version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&amp; Field Trials Version</a:t>
            </a:r>
          </a:p>
          <a:p>
            <a:pPr lvl="1">
              <a:lnSpc>
                <a:spcPct val="80000"/>
              </a:lnSpc>
            </a:pPr>
            <a:r>
              <a:rPr lang="en-GB" dirty="0" smtClean="0">
                <a:solidFill>
                  <a:srgbClr val="FF0000"/>
                </a:solidFill>
                <a:cs typeface="Arial" charset="0"/>
              </a:rPr>
              <a:t>14 May 2012</a:t>
            </a:r>
            <a:r>
              <a:rPr lang="en-GB" dirty="0" smtClean="0">
                <a:cs typeface="Arial" charset="0"/>
              </a:rPr>
              <a:t>  </a:t>
            </a:r>
          </a:p>
          <a:p>
            <a:pPr lvl="1">
              <a:lnSpc>
                <a:spcPct val="80000"/>
              </a:lnSpc>
            </a:pPr>
            <a:r>
              <a:rPr lang="en-GB" sz="2000" b="1" dirty="0" smtClean="0">
                <a:cs typeface="Arial" charset="0"/>
              </a:rPr>
              <a:t>+2 YR  : Field trials</a:t>
            </a:r>
          </a:p>
          <a:p>
            <a:pPr lvl="1">
              <a:lnSpc>
                <a:spcPct val="80000"/>
              </a:lnSpc>
            </a:pPr>
            <a:endParaRPr lang="en-GB" sz="2000" b="1" dirty="0" smtClean="0"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en-GB" sz="2000" dirty="0" smtClean="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solidFill>
                  <a:srgbClr val="FF0000"/>
                </a:solidFill>
                <a:cs typeface="Arial" charset="0"/>
              </a:rPr>
              <a:t>2014    : </a:t>
            </a: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Final version</a:t>
            </a:r>
            <a:r>
              <a:rPr lang="en-GB" dirty="0" smtClean="0">
                <a:solidFill>
                  <a:srgbClr val="FF0000"/>
                </a:solidFill>
                <a:cs typeface="Arial" charset="0"/>
              </a:rPr>
              <a:t> for public viewing</a:t>
            </a:r>
            <a:br>
              <a:rPr lang="en-GB" dirty="0" smtClean="0">
                <a:solidFill>
                  <a:srgbClr val="FF0000"/>
                </a:solidFill>
                <a:cs typeface="Arial" charset="0"/>
              </a:rPr>
            </a:br>
            <a:endParaRPr lang="en-GB" dirty="0" smtClean="0">
              <a:solidFill>
                <a:srgbClr val="FF0000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GB" sz="4000" b="1" dirty="0" smtClean="0">
                <a:cs typeface="Arial" charset="0"/>
              </a:rPr>
              <a:t>2015  : WHA Approval</a:t>
            </a:r>
          </a:p>
          <a:p>
            <a:pPr>
              <a:lnSpc>
                <a:spcPct val="80000"/>
              </a:lnSpc>
            </a:pPr>
            <a:endParaRPr lang="en-GB" sz="4000" dirty="0" smtClean="0">
              <a:solidFill>
                <a:srgbClr val="FF00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b="1" dirty="0" smtClean="0">
                <a:solidFill>
                  <a:srgbClr val="FF0000"/>
                </a:solidFill>
                <a:cs typeface="Arial" charset="0"/>
              </a:rPr>
              <a:t>2015+  implementation</a:t>
            </a:r>
            <a:endParaRPr lang="en-US" b="1" dirty="0" smtClean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32930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Donna Pickett  - dfp4@cdc.gov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 Revision History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46825-32F6-46FE-A340-766FC7CE711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397000"/>
          <a:ext cx="7696200" cy="4622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4143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ICD Revision No.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Year of Conference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When Adopted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Year in Use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in the U.S.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ICD, Clinical Modification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Calibri"/>
                          <a:ea typeface="Calibri"/>
                          <a:cs typeface="Times New Roman"/>
                        </a:rPr>
                        <a:t>Year in Use in the U.S.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First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1900-1909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Second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1910-1920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Third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1921-1929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Fourth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1930-1938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Fifth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1939-1948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Sixth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1949-1957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Seventh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1958-1967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15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Eighth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1968-1978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ICDA-8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H-ICDA-1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H-ICDA-2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1968-1978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1968-1972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1973-1978</a:t>
                      </a:r>
                    </a:p>
                  </a:txBody>
                  <a:tcPr marL="68580" marR="68580" marT="0" marB="0"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Ninth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1979-1998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ICD-9-CM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1979</a:t>
                      </a:r>
                    </a:p>
                  </a:txBody>
                  <a:tcPr marL="68580" marR="68580" marT="0" marB="0"/>
                </a:tc>
              </a:tr>
              <a:tr h="398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Tenth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1999-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ICD-10-CM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Oct. 1,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2014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798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2700" b="1" dirty="0" smtClean="0"/>
              <a:t>HIPAA Administrative Simplification:</a:t>
            </a:r>
            <a:br>
              <a:rPr lang="en-US" sz="2700" b="1" dirty="0" smtClean="0"/>
            </a:br>
            <a:r>
              <a:rPr lang="en-US" sz="2700" b="1" dirty="0" smtClean="0"/>
              <a:t>Modifications to Medical Data Code Set Standards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6115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800" dirty="0" smtClean="0"/>
              <a:t>Published August 2012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Adopts ICD-10-CM and ICD10-PCS as replacements for ICD-9-CM </a:t>
            </a:r>
          </a:p>
          <a:p>
            <a:r>
              <a:rPr lang="en-US" sz="2800" dirty="0" smtClean="0"/>
              <a:t>October 1, 2014 – Compliance date for implementation of ICD-10-CM and ICD-10-PCS</a:t>
            </a:r>
          </a:p>
          <a:p>
            <a:r>
              <a:rPr lang="en-US" sz="3000" dirty="0" smtClean="0"/>
              <a:t>Single implementation date for all users </a:t>
            </a:r>
          </a:p>
          <a:p>
            <a:pPr lvl="1"/>
            <a:r>
              <a:rPr lang="en-US" dirty="0" smtClean="0"/>
              <a:t>Date of service for ambulatory and physician reporting</a:t>
            </a:r>
          </a:p>
          <a:p>
            <a:pPr lvl="1"/>
            <a:r>
              <a:rPr lang="en-US" dirty="0" smtClean="0"/>
              <a:t>Date of discharge for inpatient and other settings</a:t>
            </a:r>
          </a:p>
          <a:p>
            <a:pPr lvl="1">
              <a:buFont typeface="Arial" pitchFamily="34" charset="0"/>
              <a:buChar char="•"/>
            </a:pPr>
            <a:endParaRPr lang="en-US" sz="2800" dirty="0" smtClean="0"/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D4FC-9986-4D49-AB47-3FC44F9E9F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5197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04800"/>
            <a:ext cx="8839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ICD Revision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355" y="1823644"/>
            <a:ext cx="6341070" cy="4169168"/>
          </a:xfrm>
        </p:spPr>
        <p:txBody>
          <a:bodyPr/>
          <a:lstStyle/>
          <a:p>
            <a:pPr lvl="1"/>
            <a:r>
              <a:rPr lang="en-US" sz="4400" dirty="0" smtClean="0"/>
              <a:t>Background</a:t>
            </a:r>
          </a:p>
          <a:p>
            <a:pPr lvl="1"/>
            <a:r>
              <a:rPr lang="en-US" sz="4400" dirty="0" smtClean="0"/>
              <a:t>Alpha</a:t>
            </a:r>
          </a:p>
          <a:p>
            <a:pPr lvl="1"/>
            <a:r>
              <a:rPr lang="en-US" sz="4400" dirty="0" smtClean="0"/>
              <a:t>Beta</a:t>
            </a:r>
          </a:p>
          <a:p>
            <a:pPr lvl="1"/>
            <a:r>
              <a:rPr lang="en-US" sz="4400" dirty="0" smtClean="0"/>
              <a:t>Timeline</a:t>
            </a:r>
          </a:p>
          <a:p>
            <a:pPr lvl="1"/>
            <a:r>
              <a:rPr lang="en-US" sz="4400" dirty="0" smtClean="0"/>
              <a:t>Participation</a:t>
            </a:r>
          </a:p>
        </p:txBody>
      </p:sp>
    </p:spTree>
    <p:extLst>
      <p:ext uri="{BB962C8B-B14F-4D97-AF65-F5344CB8AC3E}">
        <p14:creationId xmlns="" xmlns:p14="http://schemas.microsoft.com/office/powerpoint/2010/main" val="2005653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ICD-11 </a:t>
            </a:r>
            <a:r>
              <a:rPr lang="en-US" dirty="0"/>
              <a:t>Revision Goals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2850"/>
            <a:ext cx="8763000" cy="495935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14400">
              <a:buFont typeface="+mj-lt"/>
              <a:buAutoNum type="arabicPeriod"/>
              <a:defRPr/>
            </a:pPr>
            <a:endParaRPr lang="en-US" sz="1600" b="1" dirty="0" smtClean="0">
              <a:solidFill>
                <a:srgbClr val="000000"/>
              </a:solidFill>
              <a:latin typeface="+mj-lt"/>
              <a:cs typeface="Arial" charset="0"/>
            </a:endParaRPr>
          </a:p>
          <a:p>
            <a:pPr defTabSz="914400"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cs typeface="Arial" charset="0"/>
              </a:rPr>
              <a:t>Multi-purpose and coherent classification</a:t>
            </a:r>
          </a:p>
          <a:p>
            <a:pPr lvl="1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Mortality, morbidity, primary care, clinical care, research, public health…</a:t>
            </a:r>
          </a:p>
          <a:p>
            <a:pPr lvl="1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Consistency &amp; interoperability across different uses</a:t>
            </a:r>
          </a:p>
          <a:p>
            <a:pPr marL="800100" lvl="1" indent="-342900" defTabSz="914400" eaLnBrk="1" hangingPunct="1">
              <a:buFont typeface="+mj-lt"/>
              <a:buAutoNum type="arabicPeriod"/>
              <a:defRPr/>
            </a:pPr>
            <a:endParaRPr lang="en-US" sz="1600" dirty="0" smtClean="0">
              <a:solidFill>
                <a:srgbClr val="000000"/>
              </a:solidFill>
              <a:latin typeface="+mj-lt"/>
              <a:cs typeface="Arial" charset="0"/>
            </a:endParaRPr>
          </a:p>
          <a:p>
            <a:pPr defTabSz="914400"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cs typeface="Arial" charset="0"/>
              </a:rPr>
              <a:t>I</a:t>
            </a:r>
            <a:r>
              <a:rPr lang="en-GB" sz="1600" b="1" dirty="0" err="1" smtClean="0">
                <a:solidFill>
                  <a:srgbClr val="000000"/>
                </a:solidFill>
                <a:latin typeface="+mj-lt"/>
                <a:cs typeface="Arial" charset="0"/>
              </a:rPr>
              <a:t>nternational</a:t>
            </a:r>
            <a:r>
              <a:rPr lang="en-GB" sz="1600" b="1" dirty="0" smtClean="0">
                <a:solidFill>
                  <a:srgbClr val="000000"/>
                </a:solidFill>
                <a:latin typeface="+mj-lt"/>
                <a:cs typeface="Arial" charset="0"/>
              </a:rPr>
              <a:t> multilingual reference standard  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for </a:t>
            </a:r>
          </a:p>
          <a:p>
            <a:pPr lvl="1" indent="-342900" defTabSz="914400">
              <a:defRPr/>
            </a:pPr>
            <a:r>
              <a:rPr lang="en-GB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scientific comparability and </a:t>
            </a:r>
          </a:p>
          <a:p>
            <a:pPr lvl="1" indent="-342900" defTabSz="914400">
              <a:defRPr/>
            </a:pPr>
            <a:r>
              <a:rPr lang="en-GB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communication purposes</a:t>
            </a:r>
          </a:p>
          <a:p>
            <a:pPr defTabSz="914400">
              <a:buFont typeface="+mj-lt"/>
              <a:buAutoNum type="arabicPeriod"/>
              <a:defRPr/>
            </a:pPr>
            <a:endParaRPr lang="en-US" sz="1600" dirty="0" smtClean="0">
              <a:solidFill>
                <a:srgbClr val="000000"/>
              </a:solidFill>
              <a:latin typeface="+mj-lt"/>
              <a:cs typeface="Arial" charset="0"/>
            </a:endParaRPr>
          </a:p>
          <a:p>
            <a:pPr defTabSz="914400"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Fit for 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cs typeface="Arial" charset="0"/>
              </a:rPr>
              <a:t>electronic health record environments</a:t>
            </a:r>
          </a:p>
          <a:p>
            <a:pPr lvl="1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Link </a:t>
            </a:r>
          </a:p>
          <a:p>
            <a:pPr marL="1200150" lvl="2" indent="-342900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terminologies and </a:t>
            </a:r>
          </a:p>
          <a:p>
            <a:pPr marL="1200150" lvl="2" indent="-342900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ontologies (e.g. SNOMED, GO, …)</a:t>
            </a:r>
          </a:p>
          <a:p>
            <a:pPr lvl="1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ICD Categories </a:t>
            </a:r>
          </a:p>
          <a:p>
            <a:pPr marL="1200150" lvl="2" indent="-342900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“defined” by </a:t>
            </a:r>
          </a:p>
          <a:p>
            <a:pPr marL="1200150" lvl="2" indent="-342900" defTabSz="914400"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  <a:cs typeface="Arial" charset="0"/>
              </a:rPr>
              <a:t>"logical operational rules" on their associations and details</a:t>
            </a:r>
          </a:p>
        </p:txBody>
      </p:sp>
    </p:spTree>
    <p:extLst>
      <p:ext uri="{BB962C8B-B14F-4D97-AF65-F5344CB8AC3E}">
        <p14:creationId xmlns="" xmlns:p14="http://schemas.microsoft.com/office/powerpoint/2010/main" val="2673607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982"/>
            <a:ext cx="8513574" cy="1143000"/>
          </a:xfrm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All ICD entities will have </a:t>
            </a:r>
            <a:r>
              <a:rPr lang="en-GB" sz="2800" b="1" dirty="0" smtClean="0"/>
              <a:t>definitions</a:t>
            </a:r>
            <a:r>
              <a:rPr lang="en-GB" sz="2800" dirty="0" smtClean="0"/>
              <a:t>:</a:t>
            </a:r>
          </a:p>
          <a:p>
            <a:pPr lvl="1">
              <a:buNone/>
            </a:pPr>
            <a:r>
              <a:rPr lang="en-GB" sz="2400" dirty="0" smtClean="0"/>
              <a:t>	key descriptions of the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meaning</a:t>
            </a:r>
            <a:r>
              <a:rPr lang="en-GB" sz="2400" b="1" dirty="0" smtClean="0"/>
              <a:t> </a:t>
            </a:r>
            <a:r>
              <a:rPr lang="en-GB" sz="2400" dirty="0" smtClean="0"/>
              <a:t>of the category</a:t>
            </a:r>
          </a:p>
          <a:p>
            <a:pPr lvl="1">
              <a:buNone/>
            </a:pPr>
            <a:r>
              <a:rPr lang="en-GB" sz="2400" dirty="0" smtClean="0"/>
              <a:t>		in human readable terms – to </a:t>
            </a:r>
            <a:r>
              <a:rPr lang="en-GB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 users</a:t>
            </a:r>
            <a:r>
              <a:rPr lang="en-GB" sz="2400" dirty="0" smtClean="0"/>
              <a:t>	</a:t>
            </a:r>
            <a:endParaRPr lang="en-US" sz="2400" dirty="0" smtClean="0"/>
          </a:p>
          <a:p>
            <a:pPr lvl="2"/>
            <a:r>
              <a:rPr lang="en-GB" sz="2000" i="1" dirty="0" smtClean="0"/>
              <a:t>Limited definition in Print Version – 100 words </a:t>
            </a:r>
          </a:p>
          <a:p>
            <a:pPr lvl="2"/>
            <a:r>
              <a:rPr lang="en-GB" sz="2000" i="1" dirty="0" smtClean="0"/>
              <a:t>Detailed definitions ONLINE </a:t>
            </a:r>
          </a:p>
          <a:p>
            <a:pPr lvl="1"/>
            <a:endParaRPr lang="en-US" sz="2400" dirty="0" smtClean="0"/>
          </a:p>
          <a:p>
            <a:r>
              <a:rPr lang="en-GB" sz="2800" dirty="0" smtClean="0"/>
              <a:t>Definitions will be </a:t>
            </a:r>
            <a:r>
              <a:rPr lang="en-GB" sz="2800" i="1" dirty="0" smtClean="0"/>
              <a:t>compatible</a:t>
            </a:r>
            <a:r>
              <a:rPr lang="en-GB" sz="2800" dirty="0" smtClean="0"/>
              <a:t> with:</a:t>
            </a:r>
          </a:p>
          <a:p>
            <a:pPr lvl="1"/>
            <a:r>
              <a:rPr lang="en-GB" sz="2400" dirty="0" smtClean="0"/>
              <a:t>the </a:t>
            </a:r>
            <a:r>
              <a:rPr lang="en-GB" sz="2400" b="1" dirty="0" smtClean="0"/>
              <a:t>Content Model</a:t>
            </a:r>
            <a:r>
              <a:rPr lang="en-GB" sz="2400" dirty="0" smtClean="0"/>
              <a:t> </a:t>
            </a:r>
          </a:p>
          <a:p>
            <a:pPr lvl="1"/>
            <a:r>
              <a:rPr lang="en-GB" sz="2400" b="1" dirty="0" smtClean="0"/>
              <a:t>Diagnostic Criteria</a:t>
            </a:r>
          </a:p>
          <a:p>
            <a:pPr lvl="1"/>
            <a:r>
              <a:rPr lang="en-GB" sz="2400" dirty="0" smtClean="0"/>
              <a:t>across the </a:t>
            </a:r>
            <a:r>
              <a:rPr lang="en-GB" sz="2400" b="1" dirty="0" smtClean="0"/>
              <a:t>whole classification</a:t>
            </a:r>
            <a:r>
              <a:rPr lang="en-GB" sz="2400" dirty="0" smtClean="0"/>
              <a:t> and the versions</a:t>
            </a:r>
          </a:p>
        </p:txBody>
      </p:sp>
      <p:pic>
        <p:nvPicPr>
          <p:cNvPr id="5" name="Picture 4" descr="rsz_defini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79449"/>
            <a:ext cx="1524000" cy="99060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56490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>
                <a:ea typeface="Arial" charset="0"/>
                <a:cs typeface="Arial" charset="0"/>
              </a:rPr>
              <a:t>Construction of ICD-11: </a:t>
            </a:r>
            <a:br>
              <a:rPr lang="en-US" sz="4000" smtClean="0">
                <a:ea typeface="Arial" charset="0"/>
                <a:cs typeface="Arial" charset="0"/>
              </a:rPr>
            </a:br>
            <a:r>
              <a:rPr lang="en-US" sz="3200" smtClean="0">
                <a:solidFill>
                  <a:srgbClr val="FF5050"/>
                </a:solidFill>
                <a:ea typeface="Arial" charset="0"/>
                <a:cs typeface="Arial" charset="0"/>
              </a:rPr>
              <a:t>Revision  Process in the 21</a:t>
            </a:r>
            <a:r>
              <a:rPr lang="en-US" sz="3200" baseline="30000" smtClean="0">
                <a:solidFill>
                  <a:srgbClr val="FF5050"/>
                </a:solidFill>
                <a:ea typeface="Arial" charset="0"/>
                <a:cs typeface="Arial" charset="0"/>
              </a:rPr>
              <a:t>st</a:t>
            </a:r>
            <a:r>
              <a:rPr lang="en-US" sz="3200" smtClean="0">
                <a:solidFill>
                  <a:srgbClr val="FF5050"/>
                </a:solidFill>
                <a:ea typeface="Arial" charset="0"/>
                <a:cs typeface="Arial" charset="0"/>
              </a:rPr>
              <a:t> Century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743325" y="1557338"/>
            <a:ext cx="5400675" cy="540067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sz="2000" b="1" dirty="0">
                <a:latin typeface="Arial" charset="0"/>
                <a:cs typeface="Arial" charset="0"/>
              </a:rPr>
              <a:t>Internet-based permanent platform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b="1" dirty="0">
                <a:latin typeface="Arial" charset="0"/>
                <a:cs typeface="Arial" charset="0"/>
              </a:rPr>
              <a:t>All year round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b="1" dirty="0">
                <a:latin typeface="Arial" charset="0"/>
                <a:cs typeface="Arial" charset="0"/>
              </a:rPr>
              <a:t>Open to all people </a:t>
            </a:r>
            <a:r>
              <a:rPr lang="en-US" sz="1600" dirty="0">
                <a:latin typeface="Arial" charset="0"/>
                <a:cs typeface="Arial" charset="0"/>
              </a:rPr>
              <a:t>in a structured way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b="1" dirty="0">
                <a:latin typeface="Arial" charset="0"/>
                <a:cs typeface="Arial" charset="0"/>
              </a:rPr>
              <a:t>Content experts</a:t>
            </a:r>
            <a:r>
              <a:rPr lang="en-US" sz="1600" dirty="0">
                <a:latin typeface="Arial" charset="0"/>
                <a:cs typeface="Arial" charset="0"/>
              </a:rPr>
              <a:t> focus </a:t>
            </a:r>
          </a:p>
          <a:p>
            <a:pPr lvl="1" eaLnBrk="1" hangingPunct="1">
              <a:lnSpc>
                <a:spcPct val="70000"/>
              </a:lnSpc>
            </a:pPr>
            <a:endParaRPr lang="en-US" sz="16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2000" b="1" dirty="0">
                <a:latin typeface="Arial" charset="0"/>
                <a:cs typeface="Arial" charset="0"/>
              </a:rPr>
              <a:t>Digital </a:t>
            </a:r>
            <a:r>
              <a:rPr lang="en-US" sz="2000" dirty="0" err="1">
                <a:latin typeface="Arial" charset="0"/>
                <a:cs typeface="Arial" charset="0"/>
              </a:rPr>
              <a:t>curation</a:t>
            </a:r>
            <a:endParaRPr lang="en-US" sz="2000" dirty="0">
              <a:latin typeface="Arial" charset="0"/>
              <a:cs typeface="Arial" charset="0"/>
            </a:endParaRPr>
          </a:p>
          <a:p>
            <a:pPr lvl="1" eaLnBrk="1" hangingPunct="1">
              <a:lnSpc>
                <a:spcPct val="70000"/>
              </a:lnSpc>
            </a:pPr>
            <a:r>
              <a:rPr lang="en-US" sz="1600" b="1" dirty="0">
                <a:latin typeface="Arial" charset="0"/>
                <a:cs typeface="Arial" charset="0"/>
              </a:rPr>
              <a:t>Wiki</a:t>
            </a:r>
            <a:r>
              <a:rPr lang="en-US" sz="1600" dirty="0">
                <a:latin typeface="Arial" charset="0"/>
                <a:cs typeface="Arial" charset="0"/>
              </a:rPr>
              <a:t> enabled collaboration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b="1" dirty="0">
                <a:latin typeface="Arial" charset="0"/>
                <a:cs typeface="Arial" charset="0"/>
              </a:rPr>
              <a:t>Ontology </a:t>
            </a:r>
            <a:r>
              <a:rPr lang="en-US" sz="1600" dirty="0">
                <a:latin typeface="Arial" charset="0"/>
                <a:cs typeface="Arial" charset="0"/>
              </a:rPr>
              <a:t>based 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dirty="0">
                <a:latin typeface="Arial" charset="0"/>
                <a:cs typeface="Arial" charset="0"/>
              </a:rPr>
              <a:t>Enhanced </a:t>
            </a:r>
            <a:r>
              <a:rPr lang="en-US" sz="2000" b="1" dirty="0">
                <a:latin typeface="Arial" charset="0"/>
                <a:cs typeface="Arial" charset="0"/>
              </a:rPr>
              <a:t>discussion &amp; peer review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dirty="0">
                <a:latin typeface="Arial" charset="0"/>
                <a:cs typeface="Arial" charset="0"/>
              </a:rPr>
              <a:t>TAGs serve as the editorial group</a:t>
            </a:r>
          </a:p>
          <a:p>
            <a:pPr lvl="1" eaLnBrk="1" hangingPunct="1">
              <a:lnSpc>
                <a:spcPct val="70000"/>
              </a:lnSpc>
            </a:pPr>
            <a:endParaRPr lang="en-US" sz="16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2000" b="1" dirty="0">
                <a:latin typeface="Arial" charset="0"/>
                <a:cs typeface="Arial" charset="0"/>
              </a:rPr>
              <a:t>Electronic copy</a:t>
            </a:r>
            <a:r>
              <a:rPr lang="en-US" sz="1800" dirty="0">
                <a:latin typeface="Arial" charset="0"/>
                <a:cs typeface="Arial" charset="0"/>
              </a:rPr>
              <a:t> </a:t>
            </a:r>
            <a:r>
              <a:rPr lang="en-US" sz="1800" dirty="0">
                <a:latin typeface="Arial" charset="0"/>
                <a:cs typeface="Arial" charset="0"/>
                <a:sym typeface="Wingdings" charset="0"/>
              </a:rPr>
              <a:t> print version 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1800" dirty="0">
                <a:latin typeface="Arial" charset="0"/>
                <a:cs typeface="Arial" charset="0"/>
              </a:rPr>
              <a:t>Work in </a:t>
            </a:r>
            <a:r>
              <a:rPr lang="en-US" sz="2000" b="1" dirty="0">
                <a:latin typeface="Arial" charset="0"/>
                <a:cs typeface="Arial" charset="0"/>
              </a:rPr>
              <a:t>multiple languages</a:t>
            </a:r>
          </a:p>
          <a:p>
            <a:pPr eaLnBrk="1" hangingPunct="1">
              <a:lnSpc>
                <a:spcPct val="70000"/>
              </a:lnSpc>
            </a:pPr>
            <a:r>
              <a:rPr lang="en-US" sz="1800" b="1" dirty="0">
                <a:latin typeface="Arial" charset="0"/>
                <a:cs typeface="Arial" charset="0"/>
              </a:rPr>
              <a:t>Planned </a:t>
            </a:r>
            <a:r>
              <a:rPr lang="en-US" sz="2000" b="1" dirty="0">
                <a:latin typeface="Arial" charset="0"/>
                <a:cs typeface="Arial" charset="0"/>
              </a:rPr>
              <a:t>field tests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600" dirty="0">
                <a:latin typeface="Arial" charset="0"/>
                <a:cs typeface="Arial" charset="0"/>
              </a:rPr>
              <a:t>Based on Use Cases</a:t>
            </a:r>
          </a:p>
          <a:p>
            <a:pPr eaLnBrk="1" hangingPunct="1">
              <a:lnSpc>
                <a:spcPct val="70000"/>
              </a:lnSpc>
            </a:pP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</a:pPr>
            <a:endParaRPr lang="en-US" sz="1800" dirty="0">
              <a:latin typeface="Arial" charset="0"/>
              <a:cs typeface="Arial" charset="0"/>
            </a:endParaRPr>
          </a:p>
        </p:txBody>
      </p:sp>
      <p:pic>
        <p:nvPicPr>
          <p:cNvPr id="32772" name="Picture 8" descr="21century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6" y="1600200"/>
            <a:ext cx="367811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04533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1053307"/>
            <a:ext cx="9144000" cy="54205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095" name="_s21630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3" y="1489075"/>
            <a:ext cx="189035" cy="5857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50" name="AutoShape 4"/>
          <p:cNvSpPr>
            <a:spLocks noChangeAspect="1" noChangeArrowheads="1" noTextEdit="1"/>
          </p:cNvSpPr>
          <p:nvPr/>
        </p:nvSpPr>
        <p:spPr bwMode="auto">
          <a:xfrm>
            <a:off x="202224" y="520704"/>
            <a:ext cx="8651631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4" rIns="91408" bIns="45704"/>
          <a:lstStyle/>
          <a:p>
            <a:endParaRPr lang="en-US"/>
          </a:p>
        </p:txBody>
      </p:sp>
      <p:sp>
        <p:nvSpPr>
          <p:cNvPr id="2051" name="Rectangle 13"/>
          <p:cNvSpPr>
            <a:spLocks noGrp="1"/>
          </p:cNvSpPr>
          <p:nvPr>
            <p:ph type="title"/>
          </p:nvPr>
        </p:nvSpPr>
        <p:spPr>
          <a:xfrm>
            <a:off x="208085" y="0"/>
            <a:ext cx="8786446" cy="552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400" dirty="0" smtClean="0">
                <a:solidFill>
                  <a:srgbClr val="0A0A92"/>
                </a:solidFill>
              </a:rPr>
              <a:t>ICD Revision Organizational Structure</a:t>
            </a:r>
            <a:endParaRPr lang="en-US" sz="3400" dirty="0" smtClean="0">
              <a:solidFill>
                <a:srgbClr val="0A0A92"/>
              </a:solidFill>
            </a:endParaRPr>
          </a:p>
        </p:txBody>
      </p:sp>
      <p:cxnSp>
        <p:nvCxnSpPr>
          <p:cNvPr id="2052" name="_s21630"/>
          <p:cNvCxnSpPr>
            <a:cxnSpLocks noChangeShapeType="1"/>
            <a:stCxn id="2109" idx="1"/>
            <a:endCxn id="2115" idx="2"/>
          </p:cNvCxnSpPr>
          <p:nvPr/>
        </p:nvCxnSpPr>
        <p:spPr bwMode="auto">
          <a:xfrm rot="10800000">
            <a:off x="4342670" y="1489078"/>
            <a:ext cx="193330" cy="27112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3" name="_s21563"/>
          <p:cNvCxnSpPr>
            <a:cxnSpLocks noChangeShapeType="1"/>
            <a:stCxn id="2108" idx="1"/>
            <a:endCxn id="2115" idx="2"/>
          </p:cNvCxnSpPr>
          <p:nvPr/>
        </p:nvCxnSpPr>
        <p:spPr bwMode="auto">
          <a:xfrm rot="10800000">
            <a:off x="4342670" y="1489078"/>
            <a:ext cx="193330" cy="122147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4" name="_s21561"/>
          <p:cNvCxnSpPr>
            <a:cxnSpLocks noChangeShapeType="1"/>
            <a:stCxn id="2108" idx="1"/>
            <a:endCxn id="2115" idx="2"/>
          </p:cNvCxnSpPr>
          <p:nvPr/>
        </p:nvCxnSpPr>
        <p:spPr bwMode="auto">
          <a:xfrm rot="10800000">
            <a:off x="4342670" y="1489078"/>
            <a:ext cx="193330" cy="122147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5" name="_s21559"/>
          <p:cNvCxnSpPr>
            <a:cxnSpLocks noChangeShapeType="1"/>
            <a:stCxn id="2106" idx="1"/>
            <a:endCxn id="2115" idx="2"/>
          </p:cNvCxnSpPr>
          <p:nvPr/>
        </p:nvCxnSpPr>
        <p:spPr bwMode="auto">
          <a:xfrm rot="10800000">
            <a:off x="4342670" y="1489078"/>
            <a:ext cx="193330" cy="184886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6" name="_s21555"/>
          <p:cNvCxnSpPr>
            <a:cxnSpLocks noChangeShapeType="1"/>
            <a:stCxn id="2105" idx="1"/>
            <a:endCxn id="2115" idx="2"/>
          </p:cNvCxnSpPr>
          <p:nvPr/>
        </p:nvCxnSpPr>
        <p:spPr bwMode="auto">
          <a:xfrm rot="10800000">
            <a:off x="4342670" y="1489077"/>
            <a:ext cx="193330" cy="2169564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7" name="_s21553"/>
          <p:cNvCxnSpPr>
            <a:cxnSpLocks noChangeShapeType="1"/>
            <a:stCxn id="2104" idx="1"/>
            <a:endCxn id="2115" idx="2"/>
          </p:cNvCxnSpPr>
          <p:nvPr/>
        </p:nvCxnSpPr>
        <p:spPr bwMode="auto">
          <a:xfrm rot="10800000">
            <a:off x="4342670" y="1489078"/>
            <a:ext cx="193330" cy="248321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8" name="_s21551"/>
          <p:cNvCxnSpPr>
            <a:cxnSpLocks noChangeShapeType="1"/>
            <a:stCxn id="2103" idx="1"/>
            <a:endCxn id="2115" idx="2"/>
          </p:cNvCxnSpPr>
          <p:nvPr/>
        </p:nvCxnSpPr>
        <p:spPr bwMode="auto">
          <a:xfrm rot="10800000">
            <a:off x="4342670" y="1489078"/>
            <a:ext cx="193330" cy="279204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9" name="_s21547"/>
          <p:cNvCxnSpPr>
            <a:cxnSpLocks noChangeShapeType="1"/>
            <a:stCxn id="2102" idx="1"/>
            <a:endCxn id="2115" idx="2"/>
          </p:cNvCxnSpPr>
          <p:nvPr/>
        </p:nvCxnSpPr>
        <p:spPr bwMode="auto">
          <a:xfrm rot="10800000">
            <a:off x="4342670" y="1489077"/>
            <a:ext cx="193330" cy="909716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0" name="_s21515"/>
          <p:cNvCxnSpPr>
            <a:cxnSpLocks noChangeShapeType="1"/>
            <a:stCxn id="2115" idx="0"/>
            <a:endCxn id="2114" idx="2"/>
          </p:cNvCxnSpPr>
          <p:nvPr/>
        </p:nvCxnSpPr>
        <p:spPr bwMode="auto">
          <a:xfrm rot="-5400000">
            <a:off x="4256885" y="1053307"/>
            <a:ext cx="17303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1" name="_s1028"/>
          <p:cNvCxnSpPr>
            <a:cxnSpLocks noChangeShapeType="1"/>
            <a:stCxn id="2100" idx="3"/>
            <a:endCxn id="2115" idx="1"/>
          </p:cNvCxnSpPr>
          <p:nvPr/>
        </p:nvCxnSpPr>
        <p:spPr bwMode="auto">
          <a:xfrm flipV="1">
            <a:off x="2587870" y="1314454"/>
            <a:ext cx="586154" cy="229552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2" name="_s1030"/>
          <p:cNvCxnSpPr>
            <a:cxnSpLocks noChangeShapeType="1"/>
            <a:stCxn id="2109" idx="3"/>
            <a:endCxn id="2117" idx="1"/>
          </p:cNvCxnSpPr>
          <p:nvPr/>
        </p:nvCxnSpPr>
        <p:spPr bwMode="auto">
          <a:xfrm flipV="1">
            <a:off x="6156000" y="1673934"/>
            <a:ext cx="684000" cy="86266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3" name="_s1028"/>
          <p:cNvCxnSpPr>
            <a:cxnSpLocks noChangeShapeType="1"/>
            <a:stCxn id="2099" idx="3"/>
            <a:endCxn id="2115" idx="1"/>
          </p:cNvCxnSpPr>
          <p:nvPr/>
        </p:nvCxnSpPr>
        <p:spPr bwMode="auto">
          <a:xfrm flipV="1">
            <a:off x="2587870" y="1314450"/>
            <a:ext cx="586154" cy="27828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4" name="_s1028"/>
          <p:cNvCxnSpPr>
            <a:cxnSpLocks noChangeShapeType="1"/>
            <a:stCxn id="2098" idx="3"/>
            <a:endCxn id="2115" idx="1"/>
          </p:cNvCxnSpPr>
          <p:nvPr/>
        </p:nvCxnSpPr>
        <p:spPr bwMode="auto">
          <a:xfrm flipV="1">
            <a:off x="2587870" y="1314450"/>
            <a:ext cx="586154" cy="32464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5" name="_s1030"/>
          <p:cNvCxnSpPr>
            <a:cxnSpLocks noChangeShapeType="1"/>
            <a:stCxn id="2109" idx="3"/>
            <a:endCxn id="2116" idx="1"/>
          </p:cNvCxnSpPr>
          <p:nvPr/>
        </p:nvCxnSpPr>
        <p:spPr bwMode="auto">
          <a:xfrm flipV="1">
            <a:off x="6156000" y="1329326"/>
            <a:ext cx="684000" cy="430874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6" name="_s1030"/>
          <p:cNvCxnSpPr>
            <a:cxnSpLocks noChangeShapeType="1"/>
            <a:stCxn id="2109" idx="3"/>
            <a:endCxn id="2118" idx="1"/>
          </p:cNvCxnSpPr>
          <p:nvPr/>
        </p:nvCxnSpPr>
        <p:spPr bwMode="auto">
          <a:xfrm>
            <a:off x="6156000" y="1760200"/>
            <a:ext cx="684000" cy="260536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7" name="_s21630"/>
          <p:cNvCxnSpPr>
            <a:cxnSpLocks noChangeShapeType="1"/>
            <a:stCxn id="2119" idx="1"/>
            <a:endCxn id="2109" idx="3"/>
          </p:cNvCxnSpPr>
          <p:nvPr/>
        </p:nvCxnSpPr>
        <p:spPr bwMode="auto">
          <a:xfrm rot="10800000">
            <a:off x="6156000" y="1760201"/>
            <a:ext cx="684000" cy="624899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8" name="_s21630"/>
          <p:cNvCxnSpPr>
            <a:cxnSpLocks noChangeShapeType="1"/>
            <a:stCxn id="2120" idx="1"/>
            <a:endCxn id="2109" idx="3"/>
          </p:cNvCxnSpPr>
          <p:nvPr/>
        </p:nvCxnSpPr>
        <p:spPr bwMode="auto">
          <a:xfrm rot="10800000">
            <a:off x="6156000" y="1760200"/>
            <a:ext cx="684000" cy="965116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116" name="_s21633"/>
          <p:cNvSpPr>
            <a:spLocks noChangeArrowheads="1"/>
          </p:cNvSpPr>
          <p:nvPr/>
        </p:nvSpPr>
        <p:spPr bwMode="auto">
          <a:xfrm>
            <a:off x="6840000" y="120332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Gastroenterology WG</a:t>
            </a:r>
          </a:p>
        </p:txBody>
      </p:sp>
      <p:sp>
        <p:nvSpPr>
          <p:cNvPr id="2117" name="_s21633"/>
          <p:cNvSpPr>
            <a:spLocks noChangeArrowheads="1"/>
          </p:cNvSpPr>
          <p:nvPr/>
        </p:nvSpPr>
        <p:spPr bwMode="auto">
          <a:xfrm>
            <a:off x="6840000" y="1547934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Cardiovascular WG</a:t>
            </a:r>
          </a:p>
        </p:txBody>
      </p:sp>
      <p:sp>
        <p:nvSpPr>
          <p:cNvPr id="2118" name="_s1055"/>
          <p:cNvSpPr>
            <a:spLocks noChangeArrowheads="1"/>
          </p:cNvSpPr>
          <p:nvPr/>
        </p:nvSpPr>
        <p:spPr bwMode="auto">
          <a:xfrm>
            <a:off x="6840000" y="189473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ts val="1200"/>
              </a:lnSpc>
            </a:pPr>
            <a:r>
              <a:rPr lang="en-US" sz="1200" dirty="0" err="1">
                <a:latin typeface="Calibri"/>
              </a:rPr>
              <a:t>Hepatology</a:t>
            </a:r>
            <a:r>
              <a:rPr lang="en-US" sz="1200" dirty="0">
                <a:latin typeface="Calibri"/>
              </a:rPr>
              <a:t> &amp; </a:t>
            </a:r>
            <a:br>
              <a:rPr lang="en-US" sz="1200" dirty="0">
                <a:latin typeface="Calibri"/>
              </a:rPr>
            </a:br>
            <a:r>
              <a:rPr lang="en-US" sz="1200" dirty="0" err="1">
                <a:latin typeface="Calibri"/>
              </a:rPr>
              <a:t>Pancreatobiliary</a:t>
            </a:r>
            <a:r>
              <a:rPr lang="en-US" sz="1200" dirty="0">
                <a:latin typeface="Calibri"/>
              </a:rPr>
              <a:t> WG</a:t>
            </a:r>
          </a:p>
        </p:txBody>
      </p:sp>
      <p:sp>
        <p:nvSpPr>
          <p:cNvPr id="2119" name="_s1055"/>
          <p:cNvSpPr>
            <a:spLocks noChangeArrowheads="1"/>
          </p:cNvSpPr>
          <p:nvPr/>
        </p:nvSpPr>
        <p:spPr bwMode="auto">
          <a:xfrm>
            <a:off x="6840000" y="2259099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Nephrology WG</a:t>
            </a:r>
          </a:p>
        </p:txBody>
      </p:sp>
      <p:sp>
        <p:nvSpPr>
          <p:cNvPr id="2120" name="_s1055"/>
          <p:cNvSpPr>
            <a:spLocks noChangeArrowheads="1"/>
          </p:cNvSpPr>
          <p:nvPr/>
        </p:nvSpPr>
        <p:spPr bwMode="auto">
          <a:xfrm>
            <a:off x="6840000" y="259931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Endocrinology WG</a:t>
            </a:r>
          </a:p>
        </p:txBody>
      </p:sp>
      <p:sp>
        <p:nvSpPr>
          <p:cNvPr id="2121" name="_s1055"/>
          <p:cNvSpPr>
            <a:spLocks noChangeArrowheads="1"/>
          </p:cNvSpPr>
          <p:nvPr/>
        </p:nvSpPr>
        <p:spPr bwMode="auto">
          <a:xfrm>
            <a:off x="6840000" y="2924169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Rheumatology WG</a:t>
            </a:r>
          </a:p>
        </p:txBody>
      </p:sp>
      <p:cxnSp>
        <p:nvCxnSpPr>
          <p:cNvPr id="2070" name="_s21630"/>
          <p:cNvCxnSpPr>
            <a:cxnSpLocks noChangeShapeType="1"/>
            <a:stCxn id="2121" idx="1"/>
            <a:endCxn id="2109" idx="3"/>
          </p:cNvCxnSpPr>
          <p:nvPr/>
        </p:nvCxnSpPr>
        <p:spPr bwMode="auto">
          <a:xfrm rot="10800000">
            <a:off x="6156000" y="1760201"/>
            <a:ext cx="684000" cy="1289969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1" name="_s21551"/>
          <p:cNvCxnSpPr>
            <a:cxnSpLocks noChangeShapeType="1"/>
            <a:stCxn id="2110" idx="1"/>
            <a:endCxn id="2115" idx="2"/>
          </p:cNvCxnSpPr>
          <p:nvPr/>
        </p:nvCxnSpPr>
        <p:spPr bwMode="auto">
          <a:xfrm rot="10800000">
            <a:off x="4342670" y="1489078"/>
            <a:ext cx="193330" cy="3406521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2" name="_s21515"/>
          <p:cNvCxnSpPr>
            <a:cxnSpLocks noChangeShapeType="1"/>
            <a:stCxn id="2096" idx="0"/>
            <a:endCxn id="2115" idx="1"/>
          </p:cNvCxnSpPr>
          <p:nvPr/>
        </p:nvCxnSpPr>
        <p:spPr bwMode="auto">
          <a:xfrm rot="5400000" flipH="1" flipV="1">
            <a:off x="2196004" y="580907"/>
            <a:ext cx="244475" cy="171156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4" name="_s1028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4" y="1489075"/>
            <a:ext cx="197827" cy="15255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75" name="Text Box 459"/>
          <p:cNvSpPr txBox="1">
            <a:spLocks noChangeArrowheads="1"/>
          </p:cNvSpPr>
          <p:nvPr/>
        </p:nvSpPr>
        <p:spPr bwMode="auto">
          <a:xfrm>
            <a:off x="1123155" y="5334000"/>
            <a:ext cx="200251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396735">
              <a:spcBef>
                <a:spcPct val="50000"/>
              </a:spcBef>
            </a:pPr>
            <a:r>
              <a:rPr lang="en-US" sz="1200" dirty="0">
                <a:latin typeface="+mj-lt"/>
              </a:rPr>
              <a:t>Cross-Sectional TAGs</a:t>
            </a:r>
          </a:p>
        </p:txBody>
      </p:sp>
      <p:sp>
        <p:nvSpPr>
          <p:cNvPr id="2077" name="Text Box 461"/>
          <p:cNvSpPr txBox="1">
            <a:spLocks noChangeArrowheads="1"/>
          </p:cNvSpPr>
          <p:nvPr/>
        </p:nvSpPr>
        <p:spPr bwMode="auto">
          <a:xfrm>
            <a:off x="7159688" y="3972296"/>
            <a:ext cx="1025922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396735"/>
            <a:r>
              <a:rPr lang="en-US" sz="1200" dirty="0">
                <a:latin typeface="Calibri"/>
              </a:rPr>
              <a:t>Working Groups</a:t>
            </a:r>
          </a:p>
        </p:txBody>
      </p:sp>
      <p:sp>
        <p:nvSpPr>
          <p:cNvPr id="2078" name="_s21512"/>
          <p:cNvSpPr>
            <a:spLocks noChangeArrowheads="1"/>
          </p:cNvSpPr>
          <p:nvPr/>
        </p:nvSpPr>
        <p:spPr bwMode="auto">
          <a:xfrm>
            <a:off x="6840000" y="3257550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Haematology</a:t>
            </a:r>
            <a:r>
              <a:rPr lang="en-US" sz="1200" dirty="0">
                <a:latin typeface="Calibri"/>
              </a:rPr>
              <a:t> WG</a:t>
            </a:r>
          </a:p>
        </p:txBody>
      </p:sp>
      <p:sp>
        <p:nvSpPr>
          <p:cNvPr id="2079" name="_s21512"/>
          <p:cNvSpPr>
            <a:spLocks noChangeArrowheads="1"/>
          </p:cNvSpPr>
          <p:nvPr/>
        </p:nvSpPr>
        <p:spPr bwMode="auto">
          <a:xfrm>
            <a:off x="6840000" y="3570835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Respiratory WG</a:t>
            </a:r>
          </a:p>
        </p:txBody>
      </p:sp>
      <p:cxnSp>
        <p:nvCxnSpPr>
          <p:cNvPr id="2080" name="_s21630"/>
          <p:cNvCxnSpPr>
            <a:cxnSpLocks noChangeShapeType="1"/>
            <a:stCxn id="2078" idx="1"/>
            <a:endCxn id="2109" idx="3"/>
          </p:cNvCxnSpPr>
          <p:nvPr/>
        </p:nvCxnSpPr>
        <p:spPr bwMode="auto">
          <a:xfrm rot="10800000">
            <a:off x="6156000" y="1760200"/>
            <a:ext cx="684000" cy="16233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1" name="_s21630"/>
          <p:cNvCxnSpPr>
            <a:cxnSpLocks noChangeShapeType="1"/>
            <a:stCxn id="2079" idx="1"/>
            <a:endCxn id="2109" idx="3"/>
          </p:cNvCxnSpPr>
          <p:nvPr/>
        </p:nvCxnSpPr>
        <p:spPr bwMode="auto">
          <a:xfrm rot="10800000">
            <a:off x="6156000" y="1760201"/>
            <a:ext cx="684000" cy="193663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2" name="_s21551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0" y="1489079"/>
            <a:ext cx="205154" cy="319881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3" name="_s21551"/>
          <p:cNvCxnSpPr>
            <a:cxnSpLocks noChangeShapeType="1"/>
            <a:stCxn id="2112" idx="1"/>
            <a:endCxn id="2115" idx="2"/>
          </p:cNvCxnSpPr>
          <p:nvPr/>
        </p:nvCxnSpPr>
        <p:spPr bwMode="auto">
          <a:xfrm rot="10800000">
            <a:off x="4342670" y="1489077"/>
            <a:ext cx="193330" cy="37123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102" name="_s21546"/>
          <p:cNvSpPr>
            <a:spLocks noChangeArrowheads="1"/>
          </p:cNvSpPr>
          <p:nvPr/>
        </p:nvSpPr>
        <p:spPr bwMode="auto">
          <a:xfrm>
            <a:off x="4536000" y="2267393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Dentistry TAG</a:t>
            </a:r>
          </a:p>
        </p:txBody>
      </p:sp>
      <p:sp>
        <p:nvSpPr>
          <p:cNvPr id="2103" name="_s21550"/>
          <p:cNvSpPr>
            <a:spLocks noChangeArrowheads="1"/>
          </p:cNvSpPr>
          <p:nvPr/>
        </p:nvSpPr>
        <p:spPr bwMode="auto">
          <a:xfrm>
            <a:off x="4536000" y="4149720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Musculoskeletal TAG</a:t>
            </a:r>
          </a:p>
        </p:txBody>
      </p:sp>
      <p:sp>
        <p:nvSpPr>
          <p:cNvPr id="2104" name="_s21552"/>
          <p:cNvSpPr>
            <a:spLocks noChangeArrowheads="1"/>
          </p:cNvSpPr>
          <p:nvPr/>
        </p:nvSpPr>
        <p:spPr bwMode="auto">
          <a:xfrm>
            <a:off x="4536000" y="3840894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Mental Health TAG</a:t>
            </a:r>
          </a:p>
        </p:txBody>
      </p:sp>
      <p:sp>
        <p:nvSpPr>
          <p:cNvPr id="2105" name="_s21554"/>
          <p:cNvSpPr>
            <a:spLocks noChangeArrowheads="1"/>
          </p:cNvSpPr>
          <p:nvPr/>
        </p:nvSpPr>
        <p:spPr bwMode="auto">
          <a:xfrm>
            <a:off x="4536000" y="3527241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ts val="1200"/>
              </a:lnSpc>
            </a:pPr>
            <a:r>
              <a:rPr lang="en-US" sz="1200" dirty="0" smtClean="0">
                <a:latin typeface="Calibri"/>
              </a:rPr>
              <a:t>GURM</a:t>
            </a:r>
            <a:endParaRPr lang="en-US" sz="1200" dirty="0">
              <a:latin typeface="Calibri"/>
            </a:endParaRPr>
          </a:p>
        </p:txBody>
      </p:sp>
      <p:sp>
        <p:nvSpPr>
          <p:cNvPr id="2106" name="_s21558"/>
          <p:cNvSpPr>
            <a:spLocks noChangeArrowheads="1"/>
          </p:cNvSpPr>
          <p:nvPr/>
        </p:nvSpPr>
        <p:spPr bwMode="auto">
          <a:xfrm>
            <a:off x="4536000" y="3206540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ts val="1200"/>
              </a:lnSpc>
            </a:pPr>
            <a:r>
              <a:rPr lang="en-US" sz="1200" dirty="0">
                <a:latin typeface="Calibri"/>
              </a:rPr>
              <a:t>External Causes and </a:t>
            </a:r>
          </a:p>
          <a:p>
            <a:pPr algn="ctr" defTabSz="396735">
              <a:lnSpc>
                <a:spcPts val="1000"/>
              </a:lnSpc>
            </a:pPr>
            <a:r>
              <a:rPr lang="en-US" sz="1200" dirty="0">
                <a:latin typeface="Calibri"/>
              </a:rPr>
              <a:t>Injuries TAG</a:t>
            </a:r>
          </a:p>
        </p:txBody>
      </p:sp>
      <p:sp>
        <p:nvSpPr>
          <p:cNvPr id="2108" name="_s21562"/>
          <p:cNvSpPr>
            <a:spLocks noChangeArrowheads="1"/>
          </p:cNvSpPr>
          <p:nvPr/>
        </p:nvSpPr>
        <p:spPr bwMode="auto">
          <a:xfrm>
            <a:off x="4536000" y="2579154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Dermatology TAG</a:t>
            </a:r>
          </a:p>
        </p:txBody>
      </p:sp>
      <p:sp>
        <p:nvSpPr>
          <p:cNvPr id="2109" name="_s21629"/>
          <p:cNvSpPr>
            <a:spLocks noChangeArrowheads="1"/>
          </p:cNvSpPr>
          <p:nvPr/>
        </p:nvSpPr>
        <p:spPr bwMode="auto">
          <a:xfrm>
            <a:off x="4536000" y="1628800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Internal Medicine TAG</a:t>
            </a:r>
          </a:p>
        </p:txBody>
      </p:sp>
      <p:sp>
        <p:nvSpPr>
          <p:cNvPr id="2110" name="_s21554"/>
          <p:cNvSpPr>
            <a:spLocks noChangeArrowheads="1"/>
          </p:cNvSpPr>
          <p:nvPr/>
        </p:nvSpPr>
        <p:spPr bwMode="auto">
          <a:xfrm>
            <a:off x="4536000" y="4764198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Neurology TAG</a:t>
            </a:r>
          </a:p>
        </p:txBody>
      </p:sp>
      <p:sp>
        <p:nvSpPr>
          <p:cNvPr id="2112" name="_s21554"/>
          <p:cNvSpPr>
            <a:spLocks noChangeArrowheads="1"/>
          </p:cNvSpPr>
          <p:nvPr/>
        </p:nvSpPr>
        <p:spPr bwMode="auto">
          <a:xfrm>
            <a:off x="4536000" y="5069977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Ophthalmology TAG</a:t>
            </a:r>
          </a:p>
        </p:txBody>
      </p:sp>
      <p:sp>
        <p:nvSpPr>
          <p:cNvPr id="2113" name="_s21554"/>
          <p:cNvSpPr>
            <a:spLocks noChangeArrowheads="1"/>
          </p:cNvSpPr>
          <p:nvPr/>
        </p:nvSpPr>
        <p:spPr bwMode="auto">
          <a:xfrm>
            <a:off x="4536000" y="1949126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Paediatrics</a:t>
            </a:r>
            <a:r>
              <a:rPr lang="en-US" sz="1200" dirty="0">
                <a:latin typeface="Calibri"/>
              </a:rPr>
              <a:t> TAG</a:t>
            </a:r>
          </a:p>
        </p:txBody>
      </p:sp>
      <p:cxnSp>
        <p:nvCxnSpPr>
          <p:cNvPr id="2085" name="_s21551"/>
          <p:cNvCxnSpPr>
            <a:cxnSpLocks noChangeShapeType="1"/>
            <a:stCxn id="2113" idx="1"/>
            <a:endCxn id="2115" idx="2"/>
          </p:cNvCxnSpPr>
          <p:nvPr/>
        </p:nvCxnSpPr>
        <p:spPr bwMode="auto">
          <a:xfrm rot="10800000">
            <a:off x="4342670" y="1489078"/>
            <a:ext cx="193330" cy="59144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3" name="Group 96"/>
          <p:cNvGrpSpPr>
            <a:grpSpLocks/>
          </p:cNvGrpSpPr>
          <p:nvPr/>
        </p:nvGrpSpPr>
        <p:grpSpPr bwMode="auto">
          <a:xfrm>
            <a:off x="993531" y="3427416"/>
            <a:ext cx="1594338" cy="1798637"/>
            <a:chOff x="1076325" y="3257550"/>
            <a:chExt cx="1727200" cy="1798444"/>
          </a:xfrm>
          <a:solidFill>
            <a:srgbClr val="FF6600"/>
          </a:solidFill>
        </p:grpSpPr>
        <p:sp>
          <p:nvSpPr>
            <p:cNvPr id="2098" name="_s21621"/>
            <p:cNvSpPr>
              <a:spLocks noChangeArrowheads="1"/>
            </p:cNvSpPr>
            <p:nvPr/>
          </p:nvSpPr>
          <p:spPr bwMode="auto">
            <a:xfrm>
              <a:off x="1076325" y="4208542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Functioning TAG</a:t>
              </a:r>
            </a:p>
          </p:txBody>
        </p:sp>
        <p:sp>
          <p:nvSpPr>
            <p:cNvPr id="2099" name="_s21621"/>
            <p:cNvSpPr>
              <a:spLocks noChangeArrowheads="1"/>
            </p:cNvSpPr>
            <p:nvPr/>
          </p:nvSpPr>
          <p:spPr bwMode="auto">
            <a:xfrm>
              <a:off x="1076325" y="3744488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Mortality TAG</a:t>
              </a:r>
            </a:p>
          </p:txBody>
        </p:sp>
        <p:sp>
          <p:nvSpPr>
            <p:cNvPr id="2100" name="_s21621"/>
            <p:cNvSpPr>
              <a:spLocks noChangeArrowheads="1"/>
            </p:cNvSpPr>
            <p:nvPr/>
          </p:nvSpPr>
          <p:spPr bwMode="auto">
            <a:xfrm>
              <a:off x="1076325" y="3257550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Morbidity TAG</a:t>
              </a:r>
            </a:p>
          </p:txBody>
        </p:sp>
        <p:sp>
          <p:nvSpPr>
            <p:cNvPr id="2101" name="_s21621"/>
            <p:cNvSpPr>
              <a:spLocks noChangeArrowheads="1"/>
            </p:cNvSpPr>
            <p:nvPr/>
          </p:nvSpPr>
          <p:spPr bwMode="auto">
            <a:xfrm>
              <a:off x="1076325" y="4690869"/>
              <a:ext cx="1727200" cy="365125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Quality &amp; Safety TAG</a:t>
              </a:r>
            </a:p>
          </p:txBody>
        </p:sp>
      </p:grpSp>
      <p:cxnSp>
        <p:nvCxnSpPr>
          <p:cNvPr id="2087" name="_s1028"/>
          <p:cNvCxnSpPr>
            <a:cxnSpLocks noChangeShapeType="1"/>
            <a:stCxn id="2101" idx="3"/>
            <a:endCxn id="2115" idx="1"/>
          </p:cNvCxnSpPr>
          <p:nvPr/>
        </p:nvCxnSpPr>
        <p:spPr bwMode="auto">
          <a:xfrm flipV="1">
            <a:off x="2587870" y="1314450"/>
            <a:ext cx="586154" cy="37290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88" name="_s21554"/>
          <p:cNvSpPr>
            <a:spLocks noChangeArrowheads="1"/>
          </p:cNvSpPr>
          <p:nvPr/>
        </p:nvSpPr>
        <p:spPr bwMode="auto">
          <a:xfrm>
            <a:off x="4536000" y="2887496"/>
            <a:ext cx="1620000" cy="2700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Rare Diseases TAG</a:t>
            </a:r>
          </a:p>
        </p:txBody>
      </p:sp>
      <p:cxnSp>
        <p:nvCxnSpPr>
          <p:cNvPr id="2089" name="_s21551"/>
          <p:cNvCxnSpPr>
            <a:cxnSpLocks noChangeShapeType="1"/>
            <a:stCxn id="2088" idx="1"/>
            <a:endCxn id="2115" idx="2"/>
          </p:cNvCxnSpPr>
          <p:nvPr/>
        </p:nvCxnSpPr>
        <p:spPr bwMode="auto">
          <a:xfrm rot="10800000">
            <a:off x="4342670" y="1489078"/>
            <a:ext cx="193330" cy="153341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4" name="Group 102"/>
          <p:cNvGrpSpPr>
            <a:grpSpLocks/>
          </p:cNvGrpSpPr>
          <p:nvPr/>
        </p:nvGrpSpPr>
        <p:grpSpPr bwMode="auto">
          <a:xfrm>
            <a:off x="202226" y="1558930"/>
            <a:ext cx="2518997" cy="854075"/>
            <a:chOff x="219075" y="1558341"/>
            <a:chExt cx="2729398" cy="854660"/>
          </a:xfrm>
        </p:grpSpPr>
        <p:sp>
          <p:nvSpPr>
            <p:cNvPr id="2096" name="_s21512"/>
            <p:cNvSpPr>
              <a:spLocks noChangeArrowheads="1"/>
            </p:cNvSpPr>
            <p:nvPr/>
          </p:nvSpPr>
          <p:spPr bwMode="auto">
            <a:xfrm>
              <a:off x="219075" y="1558341"/>
              <a:ext cx="2729398" cy="366713"/>
            </a:xfrm>
            <a:prstGeom prst="roundRect">
              <a:avLst>
                <a:gd name="adj" fmla="val 16667"/>
              </a:avLst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396735"/>
              <a:r>
                <a:rPr lang="en-US" sz="1000" dirty="0">
                  <a:latin typeface="+mj-lt"/>
                </a:rPr>
                <a:t>Health Informatics and </a:t>
              </a:r>
              <a:r>
                <a:rPr lang="en-US" sz="1000" dirty="0" err="1">
                  <a:latin typeface="+mj-lt"/>
                </a:rPr>
                <a:t>Modelling</a:t>
              </a:r>
              <a:r>
                <a:rPr lang="en-US" sz="1000" dirty="0">
                  <a:latin typeface="+mj-lt"/>
                </a:rPr>
                <a:t> TAG </a:t>
              </a:r>
            </a:p>
            <a:p>
              <a:pPr algn="ctr" defTabSz="396735"/>
              <a:r>
                <a:rPr lang="en-US" sz="1000" dirty="0">
                  <a:latin typeface="+mj-lt"/>
                </a:rPr>
                <a:t>(HIM TAG)</a:t>
              </a:r>
            </a:p>
          </p:txBody>
        </p:sp>
        <p:sp>
          <p:nvSpPr>
            <p:cNvPr id="2097" name="_s21512"/>
            <p:cNvSpPr>
              <a:spLocks noChangeArrowheads="1"/>
            </p:cNvSpPr>
            <p:nvPr/>
          </p:nvSpPr>
          <p:spPr bwMode="auto">
            <a:xfrm>
              <a:off x="851063" y="2046288"/>
              <a:ext cx="1462929" cy="366713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396735"/>
              <a:r>
                <a:rPr lang="en-US" sz="1000" dirty="0" err="1">
                  <a:latin typeface="+mj-lt"/>
                </a:rPr>
                <a:t>iCAT</a:t>
              </a:r>
              <a:r>
                <a:rPr lang="en-US" sz="1000" dirty="0">
                  <a:latin typeface="+mj-lt"/>
                </a:rPr>
                <a:t> Software Team</a:t>
              </a:r>
            </a:p>
          </p:txBody>
        </p:sp>
      </p:grpSp>
      <p:cxnSp>
        <p:nvCxnSpPr>
          <p:cNvPr id="2091" name="_s1028"/>
          <p:cNvCxnSpPr>
            <a:cxnSpLocks noChangeShapeType="1"/>
            <a:stCxn id="2097" idx="0"/>
            <a:endCxn id="2096" idx="2"/>
          </p:cNvCxnSpPr>
          <p:nvPr/>
        </p:nvCxnSpPr>
        <p:spPr bwMode="auto">
          <a:xfrm rot="5400000" flipH="1" flipV="1">
            <a:off x="1401397" y="1985235"/>
            <a:ext cx="120650" cy="146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92" name="_s21554"/>
          <p:cNvSpPr>
            <a:spLocks noChangeArrowheads="1"/>
          </p:cNvSpPr>
          <p:nvPr/>
        </p:nvSpPr>
        <p:spPr bwMode="auto">
          <a:xfrm>
            <a:off x="4536000" y="5367488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Traditional Medicine TAG</a:t>
            </a:r>
          </a:p>
        </p:txBody>
      </p:sp>
      <p:cxnSp>
        <p:nvCxnSpPr>
          <p:cNvPr id="2093" name="_s21551"/>
          <p:cNvCxnSpPr>
            <a:cxnSpLocks noChangeShapeType="1"/>
            <a:stCxn id="2092" idx="1"/>
          </p:cNvCxnSpPr>
          <p:nvPr/>
        </p:nvCxnSpPr>
        <p:spPr bwMode="auto">
          <a:xfrm rot="10800000">
            <a:off x="4355978" y="836714"/>
            <a:ext cx="180023" cy="46621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75" name="_s21554"/>
          <p:cNvSpPr>
            <a:spLocks noChangeArrowheads="1"/>
          </p:cNvSpPr>
          <p:nvPr/>
        </p:nvSpPr>
        <p:spPr bwMode="auto">
          <a:xfrm>
            <a:off x="4536000" y="4458489"/>
            <a:ext cx="1620000" cy="2700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Neoplasms</a:t>
            </a:r>
            <a:r>
              <a:rPr lang="en-US" sz="1200" dirty="0">
                <a:latin typeface="Calibri"/>
              </a:rPr>
              <a:t> TAG</a:t>
            </a:r>
          </a:p>
        </p:txBody>
      </p:sp>
      <p:grpSp>
        <p:nvGrpSpPr>
          <p:cNvPr id="5" name="Group 366"/>
          <p:cNvGrpSpPr>
            <a:grpSpLocks/>
          </p:cNvGrpSpPr>
          <p:nvPr/>
        </p:nvGrpSpPr>
        <p:grpSpPr bwMode="auto">
          <a:xfrm>
            <a:off x="3174025" y="617540"/>
            <a:ext cx="2337289" cy="871537"/>
            <a:chOff x="1850" y="513"/>
            <a:chExt cx="2222" cy="577"/>
          </a:xfrm>
        </p:grpSpPr>
        <p:sp>
          <p:nvSpPr>
            <p:cNvPr id="2114" name="_s21510"/>
            <p:cNvSpPr>
              <a:spLocks noChangeArrowheads="1"/>
            </p:cNvSpPr>
            <p:nvPr/>
          </p:nvSpPr>
          <p:spPr bwMode="auto">
            <a:xfrm>
              <a:off x="1850" y="513"/>
              <a:ext cx="2222" cy="231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790296"/>
              <a:r>
                <a:rPr lang="en-US" sz="2000" dirty="0">
                  <a:latin typeface="Cambria" pitchFamily="18" charset="0"/>
                </a:rPr>
                <a:t>WHO</a:t>
              </a:r>
            </a:p>
          </p:txBody>
        </p:sp>
        <p:sp>
          <p:nvSpPr>
            <p:cNvPr id="2115" name="_s21512"/>
            <p:cNvSpPr>
              <a:spLocks noChangeArrowheads="1"/>
            </p:cNvSpPr>
            <p:nvPr/>
          </p:nvSpPr>
          <p:spPr bwMode="auto">
            <a:xfrm>
              <a:off x="1850" y="859"/>
              <a:ext cx="2222" cy="231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790296"/>
              <a:r>
                <a:rPr lang="en-US" sz="1600" b="1" dirty="0">
                  <a:latin typeface="+mj-lt"/>
                </a:rPr>
                <a:t>R</a:t>
              </a:r>
              <a:r>
                <a:rPr lang="en-US" sz="1600" dirty="0">
                  <a:latin typeface="+mj-lt"/>
                </a:rPr>
                <a:t>evision </a:t>
              </a:r>
              <a:r>
                <a:rPr lang="en-US" sz="1600" b="1" dirty="0">
                  <a:latin typeface="+mj-lt"/>
                </a:rPr>
                <a:t>S</a:t>
              </a:r>
              <a:r>
                <a:rPr lang="en-US" sz="1600" dirty="0">
                  <a:latin typeface="+mj-lt"/>
                </a:rPr>
                <a:t>teering </a:t>
              </a:r>
              <a:r>
                <a:rPr lang="en-US" sz="1600" b="1" dirty="0" smtClean="0">
                  <a:latin typeface="+mj-lt"/>
                </a:rPr>
                <a:t>G</a:t>
              </a:r>
              <a:r>
                <a:rPr lang="en-US" sz="1600" dirty="0" smtClean="0">
                  <a:latin typeface="+mj-lt"/>
                </a:rPr>
                <a:t>roup</a:t>
              </a:r>
              <a:endParaRPr lang="en-US" sz="1600" dirty="0">
                <a:latin typeface="+mj-lt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53200" y="4743435"/>
            <a:ext cx="221766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96735">
              <a:lnSpc>
                <a:spcPts val="1200"/>
              </a:lnSpc>
            </a:pPr>
            <a:r>
              <a:rPr lang="en-US" dirty="0" err="1" smtClean="0"/>
              <a:t>Genito</a:t>
            </a:r>
            <a:r>
              <a:rPr lang="en-US" dirty="0" smtClean="0"/>
              <a:t>-Urinary,</a:t>
            </a:r>
          </a:p>
          <a:p>
            <a:pPr algn="ctr" defTabSz="396735">
              <a:lnSpc>
                <a:spcPts val="12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Reproductive and</a:t>
            </a:r>
          </a:p>
          <a:p>
            <a:pPr algn="ctr" defTabSz="396735">
              <a:lnSpc>
                <a:spcPts val="1200"/>
              </a:lnSpc>
            </a:pPr>
            <a:endParaRPr lang="en-US" dirty="0"/>
          </a:p>
          <a:p>
            <a:pPr algn="ctr" defTabSz="396735">
              <a:lnSpc>
                <a:spcPts val="1200"/>
              </a:lnSpc>
            </a:pPr>
            <a:r>
              <a:rPr lang="en-US" dirty="0" smtClean="0"/>
              <a:t> Maternal TAG</a:t>
            </a:r>
            <a:endParaRPr lang="en-US" dirty="0"/>
          </a:p>
        </p:txBody>
      </p:sp>
      <p:cxnSp>
        <p:nvCxnSpPr>
          <p:cNvPr id="10" name="Straight Connector 9"/>
          <p:cNvCxnSpPr>
            <a:endCxn id="2105" idx="3"/>
          </p:cNvCxnSpPr>
          <p:nvPr/>
        </p:nvCxnSpPr>
        <p:spPr>
          <a:xfrm flipH="1" flipV="1">
            <a:off x="6156000" y="3658641"/>
            <a:ext cx="625172" cy="12369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343667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C OD Light Frame">
  <a:themeElements>
    <a:clrScheme name="NCHS Light PPT Colors">
      <a:dk1>
        <a:srgbClr val="0039A6"/>
      </a:dk1>
      <a:lt1>
        <a:srgbClr val="FFFFFF"/>
      </a:lt1>
      <a:dk2>
        <a:srgbClr val="3077FF"/>
      </a:dk2>
      <a:lt2>
        <a:srgbClr val="4B4B4B"/>
      </a:lt2>
      <a:accent1>
        <a:srgbClr val="0039A6"/>
      </a:accent1>
      <a:accent2>
        <a:srgbClr val="175E54"/>
      </a:accent2>
      <a:accent3>
        <a:srgbClr val="5F574F"/>
      </a:accent3>
      <a:accent4>
        <a:srgbClr val="007EA3"/>
      </a:accent4>
      <a:accent5>
        <a:srgbClr val="BD4F19"/>
      </a:accent5>
      <a:accent6>
        <a:srgbClr val="FECB00"/>
      </a:accent6>
      <a:hlink>
        <a:srgbClr val="002060"/>
      </a:hlink>
      <a:folHlink>
        <a:srgbClr val="0053F2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647</Words>
  <Application>Microsoft Office PowerPoint</Application>
  <PresentationFormat>On-screen Show (4:3)</PresentationFormat>
  <Paragraphs>224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CDC OD Light Frame</vt:lpstr>
      <vt:lpstr>Overview of the WHO ICD Revision Process (ICD-11)</vt:lpstr>
      <vt:lpstr>ICD Revision History</vt:lpstr>
      <vt:lpstr> HIPAA Administrative Simplification: Modifications to Medical Data Code Set Standards </vt:lpstr>
      <vt:lpstr>Slide 4</vt:lpstr>
      <vt:lpstr> The ICD Revision Process</vt:lpstr>
      <vt:lpstr> ICD-11 Revision Goals</vt:lpstr>
      <vt:lpstr>          Definitions</vt:lpstr>
      <vt:lpstr>Construction of ICD-11:  Revision  Process in the 21st Century</vt:lpstr>
      <vt:lpstr>ICD Revision Organizational Structure</vt:lpstr>
      <vt:lpstr>ICD11 beta </vt:lpstr>
      <vt:lpstr>The ICD-11 Beta Phase</vt:lpstr>
      <vt:lpstr>The ICD-11 Beta Phase</vt:lpstr>
      <vt:lpstr>Work Program during Beta Phase</vt:lpstr>
      <vt:lpstr>Slide 14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Pickett</dc:creator>
  <cp:lastModifiedBy>DHHS</cp:lastModifiedBy>
  <cp:revision>31</cp:revision>
  <dcterms:created xsi:type="dcterms:W3CDTF">2012-09-08T00:08:04Z</dcterms:created>
  <dcterms:modified xsi:type="dcterms:W3CDTF">2012-09-10T14:01:51Z</dcterms:modified>
</cp:coreProperties>
</file>