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899" r:id="rId2"/>
    <p:sldId id="900" r:id="rId3"/>
    <p:sldId id="936" r:id="rId4"/>
    <p:sldId id="932" r:id="rId5"/>
    <p:sldId id="933" r:id="rId6"/>
    <p:sldId id="903" r:id="rId7"/>
    <p:sldId id="905" r:id="rId8"/>
    <p:sldId id="883" r:id="rId9"/>
    <p:sldId id="885" r:id="rId10"/>
    <p:sldId id="880" r:id="rId11"/>
    <p:sldId id="919" r:id="rId12"/>
    <p:sldId id="937" r:id="rId13"/>
    <p:sldId id="938" r:id="rId14"/>
    <p:sldId id="939" r:id="rId15"/>
  </p:sldIdLst>
  <p:sldSz cx="9601200" cy="6858000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rgbClr val="FFFFFF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3399FF"/>
    <a:srgbClr val="66CCFF"/>
    <a:srgbClr val="0000E4"/>
    <a:srgbClr val="0000F0"/>
    <a:srgbClr val="1B8DFF"/>
    <a:srgbClr val="0000A8"/>
    <a:srgbClr val="0066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2951" autoAdjust="0"/>
    <p:restoredTop sz="82809" autoAdjust="0"/>
  </p:normalViewPr>
  <p:slideViewPr>
    <p:cSldViewPr>
      <p:cViewPr varScale="1">
        <p:scale>
          <a:sx n="114" d="100"/>
          <a:sy n="114" d="100"/>
        </p:scale>
        <p:origin x="-2262" y="-102"/>
      </p:cViewPr>
      <p:guideLst>
        <p:guide orient="horz" pos="2160"/>
        <p:guide pos="30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2058" y="-84"/>
      </p:cViewPr>
      <p:guideLst>
        <p:guide orient="horz" pos="2932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49387" y="8903877"/>
            <a:ext cx="399004" cy="30829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284" tIns="45333" rIns="92284" bIns="45333" anchor="ctr">
            <a:spAutoFit/>
          </a:bodyPr>
          <a:lstStyle/>
          <a:p>
            <a:pPr algn="r" defTabSz="933356" eaLnBrk="0" hangingPunct="0">
              <a:defRPr/>
            </a:pPr>
            <a:fld id="{26881D83-B012-4351-B825-8E1AB586193B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defTabSz="933356" eaLnBrk="0" hangingPunct="0">
                <a:defRPr/>
              </a:pPr>
              <a:t>‹#›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309" y="4419361"/>
            <a:ext cx="5147309" cy="41873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284" tIns="45333" rIns="92284" bIns="45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3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69975" y="700088"/>
            <a:ext cx="4879975" cy="34861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50977" y="8905465"/>
            <a:ext cx="397414" cy="305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284" tIns="45333" rIns="92284" bIns="45333" anchor="ctr">
            <a:spAutoFit/>
          </a:bodyPr>
          <a:lstStyle/>
          <a:p>
            <a:pPr algn="r" defTabSz="933356" eaLnBrk="0" hangingPunct="0">
              <a:defRPr/>
            </a:pPr>
            <a:fld id="{6B5A8674-7477-44DE-A4C9-5F89EBD88C0C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defTabSz="933356" eaLnBrk="0" hangingPunct="0">
                <a:defRPr/>
              </a:pPr>
              <a:t>‹#›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9975" y="700088"/>
            <a:ext cx="4879975" cy="3486150"/>
          </a:xfrm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5733" y="8838722"/>
            <a:ext cx="3042603" cy="465615"/>
          </a:xfrm>
          <a:prstGeom prst="rect">
            <a:avLst/>
          </a:prstGeom>
        </p:spPr>
        <p:txBody>
          <a:bodyPr lIns="91541" tIns="45770" rIns="91541" bIns="45770"/>
          <a:lstStyle/>
          <a:p>
            <a:fld id="{F92F2649-9DC3-4C30-A42F-41A3582F62E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4542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5733" y="8838722"/>
            <a:ext cx="3042603" cy="465615"/>
          </a:xfrm>
          <a:prstGeom prst="rect">
            <a:avLst/>
          </a:prstGeom>
        </p:spPr>
        <p:txBody>
          <a:bodyPr lIns="91541" tIns="45770" rIns="91541" bIns="45770"/>
          <a:lstStyle/>
          <a:p>
            <a:fld id="{F92F2649-9DC3-4C30-A42F-41A3582F62E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49408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9975" y="700088"/>
            <a:ext cx="487997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5733" y="8838722"/>
            <a:ext cx="3042603" cy="465615"/>
          </a:xfrm>
          <a:prstGeom prst="rect">
            <a:avLst/>
          </a:prstGeom>
        </p:spPr>
        <p:txBody>
          <a:bodyPr lIns="91541" tIns="45770" rIns="91541" bIns="45770"/>
          <a:lstStyle/>
          <a:p>
            <a:fld id="{F92F2649-9DC3-4C30-A42F-41A3582F62E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39731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9975" y="700088"/>
            <a:ext cx="4879975" cy="3486150"/>
          </a:xfrm>
          <a:ln/>
        </p:spPr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9975" y="700088"/>
            <a:ext cx="487997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5733" y="8838722"/>
            <a:ext cx="3042603" cy="465615"/>
          </a:xfrm>
          <a:prstGeom prst="rect">
            <a:avLst/>
          </a:prstGeom>
        </p:spPr>
        <p:txBody>
          <a:bodyPr lIns="91541" tIns="45770" rIns="91541" bIns="45770"/>
          <a:lstStyle/>
          <a:p>
            <a:fld id="{F92F2649-9DC3-4C30-A42F-41A3582F62E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94141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9975" y="700088"/>
            <a:ext cx="487997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5733" y="8838722"/>
            <a:ext cx="3042603" cy="465615"/>
          </a:xfrm>
          <a:prstGeom prst="rect">
            <a:avLst/>
          </a:prstGeom>
        </p:spPr>
        <p:txBody>
          <a:bodyPr lIns="91541" tIns="45770" rIns="91541" bIns="45770"/>
          <a:lstStyle/>
          <a:p>
            <a:fld id="{F92F2649-9DC3-4C30-A42F-41A3582F62E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31268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7548576" y="304824"/>
            <a:ext cx="1671637" cy="849313"/>
            <a:chOff x="2040" y="108"/>
            <a:chExt cx="2256" cy="1070"/>
          </a:xfrm>
        </p:grpSpPr>
        <p:grpSp>
          <p:nvGrpSpPr>
            <p:cNvPr id="5" name="Group 52"/>
            <p:cNvGrpSpPr>
              <a:grpSpLocks/>
            </p:cNvGrpSpPr>
            <p:nvPr/>
          </p:nvGrpSpPr>
          <p:grpSpPr bwMode="auto">
            <a:xfrm>
              <a:off x="2053" y="111"/>
              <a:ext cx="2239" cy="1051"/>
              <a:chOff x="5232" y="3640"/>
              <a:chExt cx="1102" cy="519"/>
            </a:xfrm>
          </p:grpSpPr>
          <p:sp>
            <p:nvSpPr>
              <p:cNvPr id="16" name="Freeform 53"/>
              <p:cNvSpPr>
                <a:spLocks/>
              </p:cNvSpPr>
              <p:nvPr/>
            </p:nvSpPr>
            <p:spPr bwMode="auto">
              <a:xfrm>
                <a:off x="5338" y="3640"/>
                <a:ext cx="870" cy="376"/>
              </a:xfrm>
              <a:custGeom>
                <a:avLst/>
                <a:gdLst/>
                <a:ahLst/>
                <a:cxnLst>
                  <a:cxn ang="0">
                    <a:pos x="552" y="263"/>
                  </a:cxn>
                  <a:cxn ang="0">
                    <a:pos x="0" y="136"/>
                  </a:cxn>
                  <a:cxn ang="0">
                    <a:pos x="600" y="263"/>
                  </a:cxn>
                  <a:cxn ang="0">
                    <a:pos x="552" y="263"/>
                  </a:cxn>
                </a:cxnLst>
                <a:rect l="0" t="0" r="r" b="b"/>
                <a:pathLst>
                  <a:path w="600" h="263">
                    <a:moveTo>
                      <a:pt x="552" y="263"/>
                    </a:moveTo>
                    <a:cubicBezTo>
                      <a:pt x="397" y="38"/>
                      <a:pt x="163" y="33"/>
                      <a:pt x="0" y="136"/>
                    </a:cubicBezTo>
                    <a:cubicBezTo>
                      <a:pt x="125" y="24"/>
                      <a:pt x="383" y="0"/>
                      <a:pt x="600" y="263"/>
                    </a:cubicBezTo>
                    <a:cubicBezTo>
                      <a:pt x="553" y="263"/>
                      <a:pt x="552" y="263"/>
                      <a:pt x="552" y="263"/>
                    </a:cubicBez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7" name="Freeform 54"/>
              <p:cNvSpPr>
                <a:spLocks/>
              </p:cNvSpPr>
              <p:nvPr/>
            </p:nvSpPr>
            <p:spPr bwMode="auto">
              <a:xfrm>
                <a:off x="5548" y="3905"/>
                <a:ext cx="264" cy="23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82" y="0"/>
                  </a:cxn>
                  <a:cxn ang="0">
                    <a:pos x="74" y="53"/>
                  </a:cxn>
                  <a:cxn ang="0">
                    <a:pos x="120" y="53"/>
                  </a:cxn>
                  <a:cxn ang="0">
                    <a:pos x="133" y="0"/>
                  </a:cxn>
                  <a:cxn ang="0">
                    <a:pos x="179" y="0"/>
                  </a:cxn>
                  <a:cxn ang="0">
                    <a:pos x="149" y="159"/>
                  </a:cxn>
                  <a:cxn ang="0">
                    <a:pos x="97" y="159"/>
                  </a:cxn>
                  <a:cxn ang="0">
                    <a:pos x="112" y="95"/>
                  </a:cxn>
                  <a:cxn ang="0">
                    <a:pos x="66" y="95"/>
                  </a:cxn>
                  <a:cxn ang="0">
                    <a:pos x="53" y="159"/>
                  </a:cxn>
                  <a:cxn ang="0">
                    <a:pos x="0" y="159"/>
                  </a:cxn>
                  <a:cxn ang="0">
                    <a:pos x="36" y="0"/>
                  </a:cxn>
                </a:cxnLst>
                <a:rect l="0" t="0" r="r" b="b"/>
                <a:pathLst>
                  <a:path w="179" h="159">
                    <a:moveTo>
                      <a:pt x="36" y="0"/>
                    </a:moveTo>
                    <a:lnTo>
                      <a:pt x="82" y="0"/>
                    </a:lnTo>
                    <a:lnTo>
                      <a:pt x="74" y="53"/>
                    </a:lnTo>
                    <a:lnTo>
                      <a:pt x="120" y="53"/>
                    </a:lnTo>
                    <a:lnTo>
                      <a:pt x="133" y="0"/>
                    </a:lnTo>
                    <a:lnTo>
                      <a:pt x="179" y="0"/>
                    </a:lnTo>
                    <a:lnTo>
                      <a:pt x="149" y="159"/>
                    </a:lnTo>
                    <a:lnTo>
                      <a:pt x="97" y="159"/>
                    </a:lnTo>
                    <a:lnTo>
                      <a:pt x="112" y="95"/>
                    </a:lnTo>
                    <a:lnTo>
                      <a:pt x="66" y="95"/>
                    </a:lnTo>
                    <a:lnTo>
                      <a:pt x="53" y="159"/>
                    </a:lnTo>
                    <a:lnTo>
                      <a:pt x="0" y="159"/>
                    </a:lnTo>
                    <a:lnTo>
                      <a:pt x="36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8" name="Freeform 55"/>
              <p:cNvSpPr>
                <a:spLocks/>
              </p:cNvSpPr>
              <p:nvPr/>
            </p:nvSpPr>
            <p:spPr bwMode="auto">
              <a:xfrm>
                <a:off x="5263" y="3841"/>
                <a:ext cx="308" cy="299"/>
              </a:xfrm>
              <a:custGeom>
                <a:avLst/>
                <a:gdLst/>
                <a:ahLst/>
                <a:cxnLst>
                  <a:cxn ang="0">
                    <a:pos x="143" y="27"/>
                  </a:cxn>
                  <a:cxn ang="0">
                    <a:pos x="124" y="109"/>
                  </a:cxn>
                  <a:cxn ang="0">
                    <a:pos x="33" y="109"/>
                  </a:cxn>
                  <a:cxn ang="0">
                    <a:pos x="20" y="132"/>
                  </a:cxn>
                  <a:cxn ang="0">
                    <a:pos x="119" y="132"/>
                  </a:cxn>
                  <a:cxn ang="0">
                    <a:pos x="117" y="140"/>
                  </a:cxn>
                  <a:cxn ang="0">
                    <a:pos x="14" y="140"/>
                  </a:cxn>
                  <a:cxn ang="0">
                    <a:pos x="0" y="166"/>
                  </a:cxn>
                  <a:cxn ang="0">
                    <a:pos x="112" y="166"/>
                  </a:cxn>
                  <a:cxn ang="0">
                    <a:pos x="104" y="203"/>
                  </a:cxn>
                  <a:cxn ang="0">
                    <a:pos x="167" y="203"/>
                  </a:cxn>
                  <a:cxn ang="0">
                    <a:pos x="209" y="0"/>
                  </a:cxn>
                  <a:cxn ang="0">
                    <a:pos x="96" y="0"/>
                  </a:cxn>
                  <a:cxn ang="0">
                    <a:pos x="89" y="13"/>
                  </a:cxn>
                  <a:cxn ang="0">
                    <a:pos x="146" y="13"/>
                  </a:cxn>
                  <a:cxn ang="0">
                    <a:pos x="143" y="27"/>
                  </a:cxn>
                  <a:cxn ang="0">
                    <a:pos x="81" y="27"/>
                  </a:cxn>
                  <a:cxn ang="0">
                    <a:pos x="73" y="40"/>
                  </a:cxn>
                  <a:cxn ang="0">
                    <a:pos x="135" y="39"/>
                  </a:cxn>
                  <a:cxn ang="0">
                    <a:pos x="143" y="27"/>
                  </a:cxn>
                </a:cxnLst>
                <a:rect l="0" t="0" r="r" b="b"/>
                <a:pathLst>
                  <a:path w="209" h="203">
                    <a:moveTo>
                      <a:pt x="143" y="27"/>
                    </a:moveTo>
                    <a:lnTo>
                      <a:pt x="124" y="109"/>
                    </a:lnTo>
                    <a:lnTo>
                      <a:pt x="33" y="109"/>
                    </a:lnTo>
                    <a:lnTo>
                      <a:pt x="20" y="132"/>
                    </a:lnTo>
                    <a:lnTo>
                      <a:pt x="119" y="132"/>
                    </a:lnTo>
                    <a:lnTo>
                      <a:pt x="117" y="140"/>
                    </a:lnTo>
                    <a:lnTo>
                      <a:pt x="14" y="140"/>
                    </a:lnTo>
                    <a:lnTo>
                      <a:pt x="0" y="166"/>
                    </a:lnTo>
                    <a:lnTo>
                      <a:pt x="112" y="166"/>
                    </a:lnTo>
                    <a:lnTo>
                      <a:pt x="104" y="203"/>
                    </a:lnTo>
                    <a:lnTo>
                      <a:pt x="167" y="203"/>
                    </a:lnTo>
                    <a:lnTo>
                      <a:pt x="209" y="0"/>
                    </a:lnTo>
                    <a:lnTo>
                      <a:pt x="96" y="0"/>
                    </a:lnTo>
                    <a:lnTo>
                      <a:pt x="89" y="13"/>
                    </a:lnTo>
                    <a:lnTo>
                      <a:pt x="146" y="13"/>
                    </a:lnTo>
                    <a:lnTo>
                      <a:pt x="143" y="27"/>
                    </a:lnTo>
                    <a:lnTo>
                      <a:pt x="81" y="27"/>
                    </a:lnTo>
                    <a:lnTo>
                      <a:pt x="73" y="40"/>
                    </a:lnTo>
                    <a:lnTo>
                      <a:pt x="135" y="39"/>
                    </a:lnTo>
                    <a:lnTo>
                      <a:pt x="143" y="27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9" name="Freeform 56"/>
              <p:cNvSpPr>
                <a:spLocks/>
              </p:cNvSpPr>
              <p:nvPr/>
            </p:nvSpPr>
            <p:spPr bwMode="auto">
              <a:xfrm>
                <a:off x="5343" y="3921"/>
                <a:ext cx="112" cy="3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4"/>
                  </a:cxn>
                  <a:cxn ang="0">
                    <a:pos x="66" y="14"/>
                  </a:cxn>
                  <a:cxn ang="0">
                    <a:pos x="75" y="0"/>
                  </a:cxn>
                  <a:cxn ang="0">
                    <a:pos x="9" y="0"/>
                  </a:cxn>
                </a:cxnLst>
                <a:rect l="0" t="0" r="r" b="b"/>
                <a:pathLst>
                  <a:path w="75" h="14">
                    <a:moveTo>
                      <a:pt x="9" y="0"/>
                    </a:moveTo>
                    <a:lnTo>
                      <a:pt x="0" y="14"/>
                    </a:lnTo>
                    <a:lnTo>
                      <a:pt x="66" y="14"/>
                    </a:lnTo>
                    <a:lnTo>
                      <a:pt x="75" y="0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0" name="Freeform 57"/>
              <p:cNvSpPr>
                <a:spLocks/>
              </p:cNvSpPr>
              <p:nvPr/>
            </p:nvSpPr>
            <p:spPr bwMode="auto">
              <a:xfrm>
                <a:off x="5319" y="3959"/>
                <a:ext cx="115" cy="2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20"/>
                  </a:cxn>
                  <a:cxn ang="0">
                    <a:pos x="66" y="20"/>
                  </a:cxn>
                  <a:cxn ang="0">
                    <a:pos x="78" y="0"/>
                  </a:cxn>
                  <a:cxn ang="0">
                    <a:pos x="13" y="0"/>
                  </a:cxn>
                </a:cxnLst>
                <a:rect l="0" t="0" r="r" b="b"/>
                <a:pathLst>
                  <a:path w="78" h="20">
                    <a:moveTo>
                      <a:pt x="13" y="0"/>
                    </a:moveTo>
                    <a:lnTo>
                      <a:pt x="0" y="20"/>
                    </a:lnTo>
                    <a:lnTo>
                      <a:pt x="66" y="20"/>
                    </a:lnTo>
                    <a:lnTo>
                      <a:pt x="78" y="0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1" name="Freeform 58"/>
              <p:cNvSpPr>
                <a:spLocks/>
              </p:cNvSpPr>
              <p:nvPr/>
            </p:nvSpPr>
            <p:spPr bwMode="auto">
              <a:xfrm>
                <a:off x="5232" y="4095"/>
                <a:ext cx="121" cy="4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31"/>
                  </a:cxn>
                  <a:cxn ang="0">
                    <a:pos x="68" y="30"/>
                  </a:cxn>
                  <a:cxn ang="0">
                    <a:pos x="83" y="0"/>
                  </a:cxn>
                  <a:cxn ang="0">
                    <a:pos x="18" y="0"/>
                  </a:cxn>
                </a:cxnLst>
                <a:rect l="0" t="0" r="r" b="b"/>
                <a:pathLst>
                  <a:path w="83" h="31">
                    <a:moveTo>
                      <a:pt x="18" y="0"/>
                    </a:moveTo>
                    <a:lnTo>
                      <a:pt x="0" y="31"/>
                    </a:lnTo>
                    <a:lnTo>
                      <a:pt x="68" y="30"/>
                    </a:lnTo>
                    <a:lnTo>
                      <a:pt x="83" y="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2" name="Freeform 59"/>
              <p:cNvSpPr>
                <a:spLocks/>
              </p:cNvSpPr>
              <p:nvPr/>
            </p:nvSpPr>
            <p:spPr bwMode="auto">
              <a:xfrm>
                <a:off x="5802" y="3905"/>
                <a:ext cx="247" cy="237"/>
              </a:xfrm>
              <a:custGeom>
                <a:avLst/>
                <a:gdLst/>
                <a:ahLst/>
                <a:cxnLst>
                  <a:cxn ang="0">
                    <a:pos x="102" y="160"/>
                  </a:cxn>
                  <a:cxn ang="0">
                    <a:pos x="98" y="142"/>
                  </a:cxn>
                  <a:cxn ang="0">
                    <a:pos x="89" y="104"/>
                  </a:cxn>
                  <a:cxn ang="0">
                    <a:pos x="62" y="104"/>
                  </a:cxn>
                  <a:cxn ang="0">
                    <a:pos x="50" y="160"/>
                  </a:cxn>
                  <a:cxn ang="0">
                    <a:pos x="0" y="160"/>
                  </a:cxn>
                  <a:cxn ang="0">
                    <a:pos x="32" y="0"/>
                  </a:cxn>
                  <a:cxn ang="0">
                    <a:pos x="119" y="0"/>
                  </a:cxn>
                  <a:cxn ang="0">
                    <a:pos x="167" y="39"/>
                  </a:cxn>
                  <a:cxn ang="0">
                    <a:pos x="139" y="84"/>
                  </a:cxn>
                  <a:cxn ang="0">
                    <a:pos x="148" y="141"/>
                  </a:cxn>
                  <a:cxn ang="0">
                    <a:pos x="152" y="160"/>
                  </a:cxn>
                  <a:cxn ang="0">
                    <a:pos x="102" y="160"/>
                  </a:cxn>
                  <a:cxn ang="0">
                    <a:pos x="97" y="69"/>
                  </a:cxn>
                  <a:cxn ang="0">
                    <a:pos x="113" y="54"/>
                  </a:cxn>
                  <a:cxn ang="0">
                    <a:pos x="100" y="39"/>
                  </a:cxn>
                  <a:cxn ang="0">
                    <a:pos x="76" y="39"/>
                  </a:cxn>
                  <a:cxn ang="0">
                    <a:pos x="70" y="69"/>
                  </a:cxn>
                  <a:cxn ang="0">
                    <a:pos x="97" y="69"/>
                  </a:cxn>
                </a:cxnLst>
                <a:rect l="0" t="0" r="r" b="b"/>
                <a:pathLst>
                  <a:path w="167" h="160">
                    <a:moveTo>
                      <a:pt x="102" y="160"/>
                    </a:moveTo>
                    <a:cubicBezTo>
                      <a:pt x="100" y="155"/>
                      <a:pt x="98" y="149"/>
                      <a:pt x="98" y="142"/>
                    </a:cubicBezTo>
                    <a:cubicBezTo>
                      <a:pt x="98" y="134"/>
                      <a:pt x="106" y="103"/>
                      <a:pt x="89" y="104"/>
                    </a:cubicBezTo>
                    <a:lnTo>
                      <a:pt x="62" y="104"/>
                    </a:lnTo>
                    <a:lnTo>
                      <a:pt x="50" y="160"/>
                    </a:lnTo>
                    <a:lnTo>
                      <a:pt x="0" y="160"/>
                    </a:lnTo>
                    <a:lnTo>
                      <a:pt x="32" y="0"/>
                    </a:lnTo>
                    <a:lnTo>
                      <a:pt x="119" y="0"/>
                    </a:lnTo>
                    <a:cubicBezTo>
                      <a:pt x="153" y="0"/>
                      <a:pt x="167" y="18"/>
                      <a:pt x="167" y="39"/>
                    </a:cubicBezTo>
                    <a:cubicBezTo>
                      <a:pt x="167" y="59"/>
                      <a:pt x="160" y="76"/>
                      <a:pt x="139" y="84"/>
                    </a:cubicBezTo>
                    <a:cubicBezTo>
                      <a:pt x="155" y="83"/>
                      <a:pt x="148" y="133"/>
                      <a:pt x="148" y="141"/>
                    </a:cubicBezTo>
                    <a:cubicBezTo>
                      <a:pt x="148" y="149"/>
                      <a:pt x="149" y="155"/>
                      <a:pt x="152" y="160"/>
                    </a:cubicBezTo>
                    <a:lnTo>
                      <a:pt x="102" y="160"/>
                    </a:lnTo>
                    <a:moveTo>
                      <a:pt x="97" y="69"/>
                    </a:moveTo>
                    <a:cubicBezTo>
                      <a:pt x="106" y="69"/>
                      <a:pt x="111" y="60"/>
                      <a:pt x="113" y="54"/>
                    </a:cubicBezTo>
                    <a:cubicBezTo>
                      <a:pt x="114" y="49"/>
                      <a:pt x="113" y="39"/>
                      <a:pt x="100" y="39"/>
                    </a:cubicBezTo>
                    <a:cubicBezTo>
                      <a:pt x="91" y="39"/>
                      <a:pt x="76" y="39"/>
                      <a:pt x="76" y="39"/>
                    </a:cubicBezTo>
                    <a:lnTo>
                      <a:pt x="70" y="69"/>
                    </a:lnTo>
                    <a:cubicBezTo>
                      <a:pt x="70" y="69"/>
                      <a:pt x="88" y="69"/>
                      <a:pt x="97" y="69"/>
                    </a:cubicBez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3" name="Freeform 60"/>
              <p:cNvSpPr>
                <a:spLocks/>
              </p:cNvSpPr>
              <p:nvPr/>
            </p:nvSpPr>
            <p:spPr bwMode="auto">
              <a:xfrm>
                <a:off x="6154" y="4039"/>
                <a:ext cx="180" cy="1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" y="82"/>
                  </a:cxn>
                  <a:cxn ang="0">
                    <a:pos x="124" y="82"/>
                  </a:cxn>
                  <a:cxn ang="0">
                    <a:pos x="48" y="0"/>
                  </a:cxn>
                  <a:cxn ang="0">
                    <a:pos x="0" y="0"/>
                  </a:cxn>
                </a:cxnLst>
                <a:rect l="0" t="0" r="r" b="b"/>
                <a:pathLst>
                  <a:path w="124" h="82">
                    <a:moveTo>
                      <a:pt x="0" y="0"/>
                    </a:moveTo>
                    <a:cubicBezTo>
                      <a:pt x="3" y="8"/>
                      <a:pt x="57" y="66"/>
                      <a:pt x="67" y="82"/>
                    </a:cubicBezTo>
                    <a:cubicBezTo>
                      <a:pt x="92" y="82"/>
                      <a:pt x="124" y="82"/>
                      <a:pt x="124" y="82"/>
                    </a:cubicBezTo>
                    <a:cubicBezTo>
                      <a:pt x="124" y="82"/>
                      <a:pt x="55" y="7"/>
                      <a:pt x="48" y="0"/>
                    </a:cubicBezTo>
                    <a:cubicBezTo>
                      <a:pt x="37" y="0"/>
                      <a:pt x="0" y="0"/>
                      <a:pt x="0" y="0"/>
                    </a:cubicBez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4" name="Freeform 61"/>
              <p:cNvSpPr>
                <a:spLocks/>
              </p:cNvSpPr>
              <p:nvPr/>
            </p:nvSpPr>
            <p:spPr bwMode="auto">
              <a:xfrm>
                <a:off x="6034" y="3889"/>
                <a:ext cx="273" cy="263"/>
              </a:xfrm>
              <a:custGeom>
                <a:avLst/>
                <a:gdLst/>
                <a:ahLst/>
                <a:cxnLst>
                  <a:cxn ang="0">
                    <a:pos x="89" y="130"/>
                  </a:cxn>
                  <a:cxn ang="0">
                    <a:pos x="70" y="125"/>
                  </a:cxn>
                  <a:cxn ang="0">
                    <a:pos x="63" y="74"/>
                  </a:cxn>
                  <a:cxn ang="0">
                    <a:pos x="113" y="60"/>
                  </a:cxn>
                  <a:cxn ang="0">
                    <a:pos x="130" y="89"/>
                  </a:cxn>
                  <a:cxn ang="0">
                    <a:pos x="166" y="125"/>
                  </a:cxn>
                  <a:cxn ang="0">
                    <a:pos x="135" y="20"/>
                  </a:cxn>
                  <a:cxn ang="0">
                    <a:pos x="25" y="53"/>
                  </a:cxn>
                  <a:cxn ang="0">
                    <a:pos x="45" y="165"/>
                  </a:cxn>
                  <a:cxn ang="0">
                    <a:pos x="117" y="167"/>
                  </a:cxn>
                  <a:cxn ang="0">
                    <a:pos x="89" y="130"/>
                  </a:cxn>
                </a:cxnLst>
                <a:rect l="0" t="0" r="r" b="b"/>
                <a:pathLst>
                  <a:path w="191" h="180">
                    <a:moveTo>
                      <a:pt x="89" y="130"/>
                    </a:moveTo>
                    <a:cubicBezTo>
                      <a:pt x="82" y="130"/>
                      <a:pt x="77" y="130"/>
                      <a:pt x="70" y="125"/>
                    </a:cubicBezTo>
                    <a:cubicBezTo>
                      <a:pt x="53" y="115"/>
                      <a:pt x="51" y="93"/>
                      <a:pt x="63" y="74"/>
                    </a:cubicBezTo>
                    <a:cubicBezTo>
                      <a:pt x="75" y="55"/>
                      <a:pt x="96" y="49"/>
                      <a:pt x="113" y="60"/>
                    </a:cubicBezTo>
                    <a:cubicBezTo>
                      <a:pt x="120" y="65"/>
                      <a:pt x="131" y="73"/>
                      <a:pt x="130" y="89"/>
                    </a:cubicBezTo>
                    <a:lnTo>
                      <a:pt x="166" y="125"/>
                    </a:lnTo>
                    <a:cubicBezTo>
                      <a:pt x="191" y="75"/>
                      <a:pt x="170" y="38"/>
                      <a:pt x="135" y="20"/>
                    </a:cubicBezTo>
                    <a:cubicBezTo>
                      <a:pt x="98" y="0"/>
                      <a:pt x="49" y="13"/>
                      <a:pt x="25" y="53"/>
                    </a:cubicBezTo>
                    <a:cubicBezTo>
                      <a:pt x="0" y="93"/>
                      <a:pt x="9" y="143"/>
                      <a:pt x="45" y="165"/>
                    </a:cubicBezTo>
                    <a:cubicBezTo>
                      <a:pt x="70" y="180"/>
                      <a:pt x="91" y="175"/>
                      <a:pt x="117" y="167"/>
                    </a:cubicBezTo>
                    <a:lnTo>
                      <a:pt x="89" y="13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6" name="Freeform 62"/>
            <p:cNvSpPr>
              <a:spLocks/>
            </p:cNvSpPr>
            <p:nvPr/>
          </p:nvSpPr>
          <p:spPr bwMode="auto">
            <a:xfrm>
              <a:off x="2256" y="108"/>
              <a:ext cx="1776" cy="778"/>
            </a:xfrm>
            <a:custGeom>
              <a:avLst/>
              <a:gdLst/>
              <a:ahLst/>
              <a:cxnLst>
                <a:cxn ang="0">
                  <a:pos x="552" y="263"/>
                </a:cxn>
                <a:cxn ang="0">
                  <a:pos x="0" y="136"/>
                </a:cxn>
                <a:cxn ang="0">
                  <a:pos x="600" y="263"/>
                </a:cxn>
                <a:cxn ang="0">
                  <a:pos x="552" y="263"/>
                </a:cxn>
              </a:cxnLst>
              <a:rect l="0" t="0" r="r" b="b"/>
              <a:pathLst>
                <a:path w="600" h="263">
                  <a:moveTo>
                    <a:pt x="552" y="263"/>
                  </a:moveTo>
                  <a:cubicBezTo>
                    <a:pt x="397" y="38"/>
                    <a:pt x="163" y="33"/>
                    <a:pt x="0" y="136"/>
                  </a:cubicBezTo>
                  <a:cubicBezTo>
                    <a:pt x="125" y="24"/>
                    <a:pt x="383" y="0"/>
                    <a:pt x="600" y="263"/>
                  </a:cubicBezTo>
                  <a:cubicBezTo>
                    <a:pt x="553" y="263"/>
                    <a:pt x="552" y="263"/>
                    <a:pt x="552" y="26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7" name="Group 63"/>
            <p:cNvGrpSpPr>
              <a:grpSpLocks/>
            </p:cNvGrpSpPr>
            <p:nvPr/>
          </p:nvGrpSpPr>
          <p:grpSpPr bwMode="auto">
            <a:xfrm>
              <a:off x="2035" y="465"/>
              <a:ext cx="2242" cy="647"/>
              <a:chOff x="5280" y="3849"/>
              <a:chExt cx="1050" cy="305"/>
            </a:xfrm>
          </p:grpSpPr>
          <p:sp>
            <p:nvSpPr>
              <p:cNvPr id="8" name="Freeform 64"/>
              <p:cNvSpPr>
                <a:spLocks/>
              </p:cNvSpPr>
              <p:nvPr/>
            </p:nvSpPr>
            <p:spPr bwMode="auto">
              <a:xfrm>
                <a:off x="5579" y="3915"/>
                <a:ext cx="249" cy="221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82" y="0"/>
                  </a:cxn>
                  <a:cxn ang="0">
                    <a:pos x="74" y="53"/>
                  </a:cxn>
                  <a:cxn ang="0">
                    <a:pos x="120" y="53"/>
                  </a:cxn>
                  <a:cxn ang="0">
                    <a:pos x="133" y="0"/>
                  </a:cxn>
                  <a:cxn ang="0">
                    <a:pos x="179" y="0"/>
                  </a:cxn>
                  <a:cxn ang="0">
                    <a:pos x="149" y="159"/>
                  </a:cxn>
                  <a:cxn ang="0">
                    <a:pos x="97" y="159"/>
                  </a:cxn>
                  <a:cxn ang="0">
                    <a:pos x="112" y="95"/>
                  </a:cxn>
                  <a:cxn ang="0">
                    <a:pos x="66" y="95"/>
                  </a:cxn>
                  <a:cxn ang="0">
                    <a:pos x="53" y="159"/>
                  </a:cxn>
                  <a:cxn ang="0">
                    <a:pos x="0" y="159"/>
                  </a:cxn>
                  <a:cxn ang="0">
                    <a:pos x="36" y="0"/>
                  </a:cxn>
                </a:cxnLst>
                <a:rect l="0" t="0" r="r" b="b"/>
                <a:pathLst>
                  <a:path w="179" h="159">
                    <a:moveTo>
                      <a:pt x="36" y="0"/>
                    </a:moveTo>
                    <a:lnTo>
                      <a:pt x="82" y="0"/>
                    </a:lnTo>
                    <a:lnTo>
                      <a:pt x="74" y="53"/>
                    </a:lnTo>
                    <a:lnTo>
                      <a:pt x="120" y="53"/>
                    </a:lnTo>
                    <a:lnTo>
                      <a:pt x="133" y="0"/>
                    </a:lnTo>
                    <a:lnTo>
                      <a:pt x="179" y="0"/>
                    </a:lnTo>
                    <a:lnTo>
                      <a:pt x="149" y="159"/>
                    </a:lnTo>
                    <a:lnTo>
                      <a:pt x="97" y="159"/>
                    </a:lnTo>
                    <a:lnTo>
                      <a:pt x="112" y="95"/>
                    </a:lnTo>
                    <a:lnTo>
                      <a:pt x="66" y="95"/>
                    </a:lnTo>
                    <a:lnTo>
                      <a:pt x="53" y="159"/>
                    </a:lnTo>
                    <a:lnTo>
                      <a:pt x="0" y="159"/>
                    </a:lnTo>
                    <a:lnTo>
                      <a:pt x="36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" name="Freeform 65"/>
              <p:cNvSpPr>
                <a:spLocks/>
              </p:cNvSpPr>
              <p:nvPr/>
            </p:nvSpPr>
            <p:spPr bwMode="auto">
              <a:xfrm>
                <a:off x="5312" y="3849"/>
                <a:ext cx="289" cy="282"/>
              </a:xfrm>
              <a:custGeom>
                <a:avLst/>
                <a:gdLst/>
                <a:ahLst/>
                <a:cxnLst>
                  <a:cxn ang="0">
                    <a:pos x="143" y="27"/>
                  </a:cxn>
                  <a:cxn ang="0">
                    <a:pos x="124" y="109"/>
                  </a:cxn>
                  <a:cxn ang="0">
                    <a:pos x="33" y="109"/>
                  </a:cxn>
                  <a:cxn ang="0">
                    <a:pos x="20" y="132"/>
                  </a:cxn>
                  <a:cxn ang="0">
                    <a:pos x="119" y="132"/>
                  </a:cxn>
                  <a:cxn ang="0">
                    <a:pos x="117" y="140"/>
                  </a:cxn>
                  <a:cxn ang="0">
                    <a:pos x="14" y="140"/>
                  </a:cxn>
                  <a:cxn ang="0">
                    <a:pos x="0" y="166"/>
                  </a:cxn>
                  <a:cxn ang="0">
                    <a:pos x="112" y="166"/>
                  </a:cxn>
                  <a:cxn ang="0">
                    <a:pos x="104" y="203"/>
                  </a:cxn>
                  <a:cxn ang="0">
                    <a:pos x="167" y="203"/>
                  </a:cxn>
                  <a:cxn ang="0">
                    <a:pos x="209" y="0"/>
                  </a:cxn>
                  <a:cxn ang="0">
                    <a:pos x="96" y="0"/>
                  </a:cxn>
                  <a:cxn ang="0">
                    <a:pos x="89" y="13"/>
                  </a:cxn>
                  <a:cxn ang="0">
                    <a:pos x="146" y="13"/>
                  </a:cxn>
                  <a:cxn ang="0">
                    <a:pos x="143" y="27"/>
                  </a:cxn>
                  <a:cxn ang="0">
                    <a:pos x="81" y="27"/>
                  </a:cxn>
                  <a:cxn ang="0">
                    <a:pos x="73" y="40"/>
                  </a:cxn>
                  <a:cxn ang="0">
                    <a:pos x="135" y="39"/>
                  </a:cxn>
                  <a:cxn ang="0">
                    <a:pos x="143" y="27"/>
                  </a:cxn>
                </a:cxnLst>
                <a:rect l="0" t="0" r="r" b="b"/>
                <a:pathLst>
                  <a:path w="209" h="203">
                    <a:moveTo>
                      <a:pt x="143" y="27"/>
                    </a:moveTo>
                    <a:lnTo>
                      <a:pt x="124" y="109"/>
                    </a:lnTo>
                    <a:lnTo>
                      <a:pt x="33" y="109"/>
                    </a:lnTo>
                    <a:lnTo>
                      <a:pt x="20" y="132"/>
                    </a:lnTo>
                    <a:lnTo>
                      <a:pt x="119" y="132"/>
                    </a:lnTo>
                    <a:lnTo>
                      <a:pt x="117" y="140"/>
                    </a:lnTo>
                    <a:lnTo>
                      <a:pt x="14" y="140"/>
                    </a:lnTo>
                    <a:lnTo>
                      <a:pt x="0" y="166"/>
                    </a:lnTo>
                    <a:lnTo>
                      <a:pt x="112" y="166"/>
                    </a:lnTo>
                    <a:lnTo>
                      <a:pt x="104" y="203"/>
                    </a:lnTo>
                    <a:lnTo>
                      <a:pt x="167" y="203"/>
                    </a:lnTo>
                    <a:lnTo>
                      <a:pt x="209" y="0"/>
                    </a:lnTo>
                    <a:lnTo>
                      <a:pt x="96" y="0"/>
                    </a:lnTo>
                    <a:lnTo>
                      <a:pt x="89" y="13"/>
                    </a:lnTo>
                    <a:lnTo>
                      <a:pt x="146" y="13"/>
                    </a:lnTo>
                    <a:lnTo>
                      <a:pt x="143" y="27"/>
                    </a:lnTo>
                    <a:lnTo>
                      <a:pt x="81" y="27"/>
                    </a:lnTo>
                    <a:lnTo>
                      <a:pt x="73" y="40"/>
                    </a:lnTo>
                    <a:lnTo>
                      <a:pt x="135" y="39"/>
                    </a:lnTo>
                    <a:lnTo>
                      <a:pt x="143" y="27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" name="Freeform 66"/>
              <p:cNvSpPr>
                <a:spLocks/>
              </p:cNvSpPr>
              <p:nvPr/>
            </p:nvSpPr>
            <p:spPr bwMode="auto">
              <a:xfrm>
                <a:off x="5397" y="3931"/>
                <a:ext cx="95" cy="2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4"/>
                  </a:cxn>
                  <a:cxn ang="0">
                    <a:pos x="66" y="14"/>
                  </a:cxn>
                  <a:cxn ang="0">
                    <a:pos x="75" y="0"/>
                  </a:cxn>
                  <a:cxn ang="0">
                    <a:pos x="9" y="0"/>
                  </a:cxn>
                </a:cxnLst>
                <a:rect l="0" t="0" r="r" b="b"/>
                <a:pathLst>
                  <a:path w="75" h="14">
                    <a:moveTo>
                      <a:pt x="9" y="0"/>
                    </a:moveTo>
                    <a:lnTo>
                      <a:pt x="0" y="14"/>
                    </a:lnTo>
                    <a:lnTo>
                      <a:pt x="66" y="14"/>
                    </a:lnTo>
                    <a:lnTo>
                      <a:pt x="75" y="0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1" name="Freeform 67"/>
              <p:cNvSpPr>
                <a:spLocks/>
              </p:cNvSpPr>
              <p:nvPr/>
            </p:nvSpPr>
            <p:spPr bwMode="auto">
              <a:xfrm>
                <a:off x="5373" y="3964"/>
                <a:ext cx="98" cy="2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20"/>
                  </a:cxn>
                  <a:cxn ang="0">
                    <a:pos x="66" y="20"/>
                  </a:cxn>
                  <a:cxn ang="0">
                    <a:pos x="78" y="0"/>
                  </a:cxn>
                  <a:cxn ang="0">
                    <a:pos x="13" y="0"/>
                  </a:cxn>
                </a:cxnLst>
                <a:rect l="0" t="0" r="r" b="b"/>
                <a:pathLst>
                  <a:path w="78" h="20">
                    <a:moveTo>
                      <a:pt x="13" y="0"/>
                    </a:moveTo>
                    <a:lnTo>
                      <a:pt x="0" y="20"/>
                    </a:lnTo>
                    <a:lnTo>
                      <a:pt x="66" y="20"/>
                    </a:lnTo>
                    <a:lnTo>
                      <a:pt x="78" y="0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" name="Freeform 68"/>
              <p:cNvSpPr>
                <a:spLocks/>
              </p:cNvSpPr>
              <p:nvPr/>
            </p:nvSpPr>
            <p:spPr bwMode="auto">
              <a:xfrm>
                <a:off x="5280" y="4090"/>
                <a:ext cx="115" cy="4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31"/>
                  </a:cxn>
                  <a:cxn ang="0">
                    <a:pos x="68" y="30"/>
                  </a:cxn>
                  <a:cxn ang="0">
                    <a:pos x="83" y="0"/>
                  </a:cxn>
                  <a:cxn ang="0">
                    <a:pos x="18" y="0"/>
                  </a:cxn>
                </a:cxnLst>
                <a:rect l="0" t="0" r="r" b="b"/>
                <a:pathLst>
                  <a:path w="83" h="31">
                    <a:moveTo>
                      <a:pt x="18" y="0"/>
                    </a:moveTo>
                    <a:lnTo>
                      <a:pt x="0" y="31"/>
                    </a:lnTo>
                    <a:lnTo>
                      <a:pt x="68" y="30"/>
                    </a:lnTo>
                    <a:lnTo>
                      <a:pt x="83" y="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Freeform 69"/>
              <p:cNvSpPr>
                <a:spLocks/>
              </p:cNvSpPr>
              <p:nvPr/>
            </p:nvSpPr>
            <p:spPr bwMode="auto">
              <a:xfrm>
                <a:off x="5822" y="3915"/>
                <a:ext cx="233" cy="223"/>
              </a:xfrm>
              <a:custGeom>
                <a:avLst/>
                <a:gdLst/>
                <a:ahLst/>
                <a:cxnLst>
                  <a:cxn ang="0">
                    <a:pos x="102" y="160"/>
                  </a:cxn>
                  <a:cxn ang="0">
                    <a:pos x="98" y="142"/>
                  </a:cxn>
                  <a:cxn ang="0">
                    <a:pos x="89" y="104"/>
                  </a:cxn>
                  <a:cxn ang="0">
                    <a:pos x="62" y="104"/>
                  </a:cxn>
                  <a:cxn ang="0">
                    <a:pos x="50" y="160"/>
                  </a:cxn>
                  <a:cxn ang="0">
                    <a:pos x="0" y="160"/>
                  </a:cxn>
                  <a:cxn ang="0">
                    <a:pos x="32" y="0"/>
                  </a:cxn>
                  <a:cxn ang="0">
                    <a:pos x="119" y="0"/>
                  </a:cxn>
                  <a:cxn ang="0">
                    <a:pos x="167" y="39"/>
                  </a:cxn>
                  <a:cxn ang="0">
                    <a:pos x="139" y="84"/>
                  </a:cxn>
                  <a:cxn ang="0">
                    <a:pos x="148" y="141"/>
                  </a:cxn>
                  <a:cxn ang="0">
                    <a:pos x="152" y="160"/>
                  </a:cxn>
                  <a:cxn ang="0">
                    <a:pos x="102" y="160"/>
                  </a:cxn>
                  <a:cxn ang="0">
                    <a:pos x="97" y="69"/>
                  </a:cxn>
                  <a:cxn ang="0">
                    <a:pos x="113" y="54"/>
                  </a:cxn>
                  <a:cxn ang="0">
                    <a:pos x="100" y="39"/>
                  </a:cxn>
                  <a:cxn ang="0">
                    <a:pos x="76" y="39"/>
                  </a:cxn>
                  <a:cxn ang="0">
                    <a:pos x="70" y="69"/>
                  </a:cxn>
                  <a:cxn ang="0">
                    <a:pos x="97" y="69"/>
                  </a:cxn>
                </a:cxnLst>
                <a:rect l="0" t="0" r="r" b="b"/>
                <a:pathLst>
                  <a:path w="167" h="160">
                    <a:moveTo>
                      <a:pt x="102" y="160"/>
                    </a:moveTo>
                    <a:cubicBezTo>
                      <a:pt x="100" y="155"/>
                      <a:pt x="98" y="149"/>
                      <a:pt x="98" y="142"/>
                    </a:cubicBezTo>
                    <a:cubicBezTo>
                      <a:pt x="98" y="134"/>
                      <a:pt x="106" y="103"/>
                      <a:pt x="89" y="104"/>
                    </a:cubicBezTo>
                    <a:lnTo>
                      <a:pt x="62" y="104"/>
                    </a:lnTo>
                    <a:lnTo>
                      <a:pt x="50" y="160"/>
                    </a:lnTo>
                    <a:lnTo>
                      <a:pt x="0" y="160"/>
                    </a:lnTo>
                    <a:lnTo>
                      <a:pt x="32" y="0"/>
                    </a:lnTo>
                    <a:lnTo>
                      <a:pt x="119" y="0"/>
                    </a:lnTo>
                    <a:cubicBezTo>
                      <a:pt x="153" y="0"/>
                      <a:pt x="167" y="18"/>
                      <a:pt x="167" y="39"/>
                    </a:cubicBezTo>
                    <a:cubicBezTo>
                      <a:pt x="167" y="59"/>
                      <a:pt x="160" y="76"/>
                      <a:pt x="139" y="84"/>
                    </a:cubicBezTo>
                    <a:cubicBezTo>
                      <a:pt x="155" y="83"/>
                      <a:pt x="148" y="133"/>
                      <a:pt x="148" y="141"/>
                    </a:cubicBezTo>
                    <a:cubicBezTo>
                      <a:pt x="148" y="149"/>
                      <a:pt x="149" y="155"/>
                      <a:pt x="152" y="160"/>
                    </a:cubicBezTo>
                    <a:lnTo>
                      <a:pt x="102" y="160"/>
                    </a:lnTo>
                    <a:moveTo>
                      <a:pt x="97" y="69"/>
                    </a:moveTo>
                    <a:cubicBezTo>
                      <a:pt x="106" y="69"/>
                      <a:pt x="111" y="60"/>
                      <a:pt x="113" y="54"/>
                    </a:cubicBezTo>
                    <a:cubicBezTo>
                      <a:pt x="114" y="49"/>
                      <a:pt x="113" y="39"/>
                      <a:pt x="100" y="39"/>
                    </a:cubicBezTo>
                    <a:cubicBezTo>
                      <a:pt x="91" y="39"/>
                      <a:pt x="76" y="39"/>
                      <a:pt x="76" y="39"/>
                    </a:cubicBezTo>
                    <a:lnTo>
                      <a:pt x="70" y="69"/>
                    </a:lnTo>
                    <a:cubicBezTo>
                      <a:pt x="70" y="69"/>
                      <a:pt x="88" y="69"/>
                      <a:pt x="97" y="69"/>
                    </a:cubicBez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" name="Freeform 70"/>
              <p:cNvSpPr>
                <a:spLocks/>
              </p:cNvSpPr>
              <p:nvPr/>
            </p:nvSpPr>
            <p:spPr bwMode="auto">
              <a:xfrm>
                <a:off x="6158" y="4040"/>
                <a:ext cx="172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" y="82"/>
                  </a:cxn>
                  <a:cxn ang="0">
                    <a:pos x="124" y="82"/>
                  </a:cxn>
                  <a:cxn ang="0">
                    <a:pos x="48" y="0"/>
                  </a:cxn>
                  <a:cxn ang="0">
                    <a:pos x="0" y="0"/>
                  </a:cxn>
                </a:cxnLst>
                <a:rect l="0" t="0" r="r" b="b"/>
                <a:pathLst>
                  <a:path w="124" h="82">
                    <a:moveTo>
                      <a:pt x="0" y="0"/>
                    </a:moveTo>
                    <a:cubicBezTo>
                      <a:pt x="3" y="8"/>
                      <a:pt x="57" y="66"/>
                      <a:pt x="67" y="82"/>
                    </a:cubicBezTo>
                    <a:cubicBezTo>
                      <a:pt x="92" y="82"/>
                      <a:pt x="124" y="82"/>
                      <a:pt x="124" y="82"/>
                    </a:cubicBezTo>
                    <a:cubicBezTo>
                      <a:pt x="124" y="82"/>
                      <a:pt x="55" y="7"/>
                      <a:pt x="48" y="0"/>
                    </a:cubicBezTo>
                    <a:cubicBezTo>
                      <a:pt x="37" y="0"/>
                      <a:pt x="0" y="0"/>
                      <a:pt x="0" y="0"/>
                    </a:cubicBez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" name="Freeform 71"/>
              <p:cNvSpPr>
                <a:spLocks/>
              </p:cNvSpPr>
              <p:nvPr/>
            </p:nvSpPr>
            <p:spPr bwMode="auto">
              <a:xfrm>
                <a:off x="6046" y="3898"/>
                <a:ext cx="264" cy="250"/>
              </a:xfrm>
              <a:custGeom>
                <a:avLst/>
                <a:gdLst/>
                <a:ahLst/>
                <a:cxnLst>
                  <a:cxn ang="0">
                    <a:pos x="89" y="130"/>
                  </a:cxn>
                  <a:cxn ang="0">
                    <a:pos x="70" y="125"/>
                  </a:cxn>
                  <a:cxn ang="0">
                    <a:pos x="63" y="74"/>
                  </a:cxn>
                  <a:cxn ang="0">
                    <a:pos x="113" y="60"/>
                  </a:cxn>
                  <a:cxn ang="0">
                    <a:pos x="130" y="89"/>
                  </a:cxn>
                  <a:cxn ang="0">
                    <a:pos x="166" y="125"/>
                  </a:cxn>
                  <a:cxn ang="0">
                    <a:pos x="135" y="20"/>
                  </a:cxn>
                  <a:cxn ang="0">
                    <a:pos x="25" y="53"/>
                  </a:cxn>
                  <a:cxn ang="0">
                    <a:pos x="45" y="165"/>
                  </a:cxn>
                  <a:cxn ang="0">
                    <a:pos x="117" y="167"/>
                  </a:cxn>
                  <a:cxn ang="0">
                    <a:pos x="89" y="130"/>
                  </a:cxn>
                </a:cxnLst>
                <a:rect l="0" t="0" r="r" b="b"/>
                <a:pathLst>
                  <a:path w="191" h="180">
                    <a:moveTo>
                      <a:pt x="89" y="130"/>
                    </a:moveTo>
                    <a:cubicBezTo>
                      <a:pt x="82" y="130"/>
                      <a:pt x="77" y="130"/>
                      <a:pt x="70" y="125"/>
                    </a:cubicBezTo>
                    <a:cubicBezTo>
                      <a:pt x="53" y="115"/>
                      <a:pt x="51" y="93"/>
                      <a:pt x="63" y="74"/>
                    </a:cubicBezTo>
                    <a:cubicBezTo>
                      <a:pt x="75" y="55"/>
                      <a:pt x="96" y="49"/>
                      <a:pt x="113" y="60"/>
                    </a:cubicBezTo>
                    <a:cubicBezTo>
                      <a:pt x="120" y="65"/>
                      <a:pt x="131" y="73"/>
                      <a:pt x="130" y="89"/>
                    </a:cubicBezTo>
                    <a:lnTo>
                      <a:pt x="166" y="125"/>
                    </a:lnTo>
                    <a:cubicBezTo>
                      <a:pt x="191" y="75"/>
                      <a:pt x="170" y="38"/>
                      <a:pt x="135" y="20"/>
                    </a:cubicBezTo>
                    <a:cubicBezTo>
                      <a:pt x="98" y="0"/>
                      <a:pt x="49" y="13"/>
                      <a:pt x="25" y="53"/>
                    </a:cubicBezTo>
                    <a:cubicBezTo>
                      <a:pt x="0" y="93"/>
                      <a:pt x="9" y="143"/>
                      <a:pt x="45" y="165"/>
                    </a:cubicBezTo>
                    <a:cubicBezTo>
                      <a:pt x="70" y="180"/>
                      <a:pt x="91" y="175"/>
                      <a:pt x="117" y="167"/>
                    </a:cubicBezTo>
                    <a:lnTo>
                      <a:pt x="89" y="13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20000"/>
                  </a:spcBef>
                  <a:spcAft>
                    <a:spcPct val="30000"/>
                  </a:spcAft>
                  <a:buClr>
                    <a:schemeClr val="tx2"/>
                  </a:buClr>
                  <a:buSzPct val="95000"/>
                  <a:buFont typeface="Wingdings" pitchFamily="2" charset="2"/>
                  <a:buChar char="n"/>
                  <a:defRPr/>
                </a:pP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grpSp>
        <p:nvGrpSpPr>
          <p:cNvPr id="25" name="Group 72"/>
          <p:cNvGrpSpPr>
            <a:grpSpLocks/>
          </p:cNvGrpSpPr>
          <p:nvPr/>
        </p:nvGrpSpPr>
        <p:grpSpPr bwMode="auto">
          <a:xfrm>
            <a:off x="6" y="4171950"/>
            <a:ext cx="8386763" cy="19050"/>
            <a:chOff x="0" y="840"/>
            <a:chExt cx="5660" cy="12"/>
          </a:xfrm>
        </p:grpSpPr>
        <p:sp>
          <p:nvSpPr>
            <p:cNvPr id="26" name="Line 73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Line 74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8" name="Picture 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1600200" cy="163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12" y="2362200"/>
            <a:ext cx="8178800" cy="1143000"/>
          </a:xfrm>
        </p:spPr>
        <p:txBody>
          <a:bodyPr anchor="ctr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1" y="4343400"/>
            <a:ext cx="7315200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5793" y="349250"/>
            <a:ext cx="2097087" cy="4298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9777" y="349250"/>
            <a:ext cx="6143625" cy="4298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4614" y="349250"/>
            <a:ext cx="7788275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9763" y="1752600"/>
            <a:ext cx="8393112" cy="2895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1200"/>
              </a:spcAft>
              <a:defRPr sz="2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  <a:lvl2pPr>
              <a:spcBef>
                <a:spcPts val="600"/>
              </a:spcBef>
              <a:spcAft>
                <a:spcPts val="1200"/>
              </a:spcAft>
              <a:defRPr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2pPr>
            <a:lvl3pPr>
              <a:spcBef>
                <a:spcPts val="600"/>
              </a:spcBef>
              <a:spcAft>
                <a:spcPts val="1200"/>
              </a:spcAft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3pPr>
            <a:lvl4pPr>
              <a:spcBef>
                <a:spcPts val="600"/>
              </a:spcBef>
              <a:spcAft>
                <a:spcPts val="1200"/>
              </a:spcAft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4pPr>
            <a:lvl5pPr>
              <a:spcBef>
                <a:spcPts val="600"/>
              </a:spcBef>
              <a:spcAft>
                <a:spcPts val="1200"/>
              </a:spcAft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825" y="4406926"/>
            <a:ext cx="816133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825" y="2906713"/>
            <a:ext cx="8161338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9763" y="1752600"/>
            <a:ext cx="4119562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1725" y="1752600"/>
            <a:ext cx="412115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35" y="274638"/>
            <a:ext cx="8642351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425" y="1535113"/>
            <a:ext cx="4243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425" y="2174875"/>
            <a:ext cx="4243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6814" y="1535113"/>
            <a:ext cx="4244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14" y="2174875"/>
            <a:ext cx="4244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35" y="273050"/>
            <a:ext cx="3159125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4438" y="273071"/>
            <a:ext cx="536733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435" y="1435103"/>
            <a:ext cx="315912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188" y="4800600"/>
            <a:ext cx="5761037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188" y="612775"/>
            <a:ext cx="576103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188" y="5367338"/>
            <a:ext cx="576103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44614" y="349250"/>
            <a:ext cx="7788275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1752600"/>
            <a:ext cx="8393112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grpSp>
        <p:nvGrpSpPr>
          <p:cNvPr id="59396" name="Group 34"/>
          <p:cNvGrpSpPr>
            <a:grpSpLocks/>
          </p:cNvGrpSpPr>
          <p:nvPr/>
        </p:nvGrpSpPr>
        <p:grpSpPr bwMode="auto">
          <a:xfrm>
            <a:off x="14" y="1333500"/>
            <a:ext cx="8386763" cy="19050"/>
            <a:chOff x="0" y="840"/>
            <a:chExt cx="5660" cy="12"/>
          </a:xfrm>
        </p:grpSpPr>
        <p:sp>
          <p:nvSpPr>
            <p:cNvPr id="1026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6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9397" name="Group 44"/>
          <p:cNvGrpSpPr>
            <a:grpSpLocks/>
          </p:cNvGrpSpPr>
          <p:nvPr/>
        </p:nvGrpSpPr>
        <p:grpSpPr bwMode="auto">
          <a:xfrm>
            <a:off x="8078802" y="6219825"/>
            <a:ext cx="1201737" cy="369888"/>
            <a:chOff x="5280" y="3849"/>
            <a:chExt cx="1050" cy="302"/>
          </a:xfrm>
        </p:grpSpPr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5580" y="3910"/>
              <a:ext cx="248" cy="22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82" y="0"/>
                </a:cxn>
                <a:cxn ang="0">
                  <a:pos x="74" y="53"/>
                </a:cxn>
                <a:cxn ang="0">
                  <a:pos x="120" y="53"/>
                </a:cxn>
                <a:cxn ang="0">
                  <a:pos x="133" y="0"/>
                </a:cxn>
                <a:cxn ang="0">
                  <a:pos x="179" y="0"/>
                </a:cxn>
                <a:cxn ang="0">
                  <a:pos x="149" y="159"/>
                </a:cxn>
                <a:cxn ang="0">
                  <a:pos x="97" y="159"/>
                </a:cxn>
                <a:cxn ang="0">
                  <a:pos x="112" y="95"/>
                </a:cxn>
                <a:cxn ang="0">
                  <a:pos x="66" y="95"/>
                </a:cxn>
                <a:cxn ang="0">
                  <a:pos x="53" y="159"/>
                </a:cxn>
                <a:cxn ang="0">
                  <a:pos x="0" y="159"/>
                </a:cxn>
                <a:cxn ang="0">
                  <a:pos x="36" y="0"/>
                </a:cxn>
              </a:cxnLst>
              <a:rect l="0" t="0" r="r" b="b"/>
              <a:pathLst>
                <a:path w="179" h="159">
                  <a:moveTo>
                    <a:pt x="36" y="0"/>
                  </a:moveTo>
                  <a:lnTo>
                    <a:pt x="82" y="0"/>
                  </a:lnTo>
                  <a:lnTo>
                    <a:pt x="74" y="53"/>
                  </a:lnTo>
                  <a:lnTo>
                    <a:pt x="120" y="53"/>
                  </a:lnTo>
                  <a:lnTo>
                    <a:pt x="133" y="0"/>
                  </a:lnTo>
                  <a:lnTo>
                    <a:pt x="179" y="0"/>
                  </a:lnTo>
                  <a:lnTo>
                    <a:pt x="149" y="159"/>
                  </a:lnTo>
                  <a:lnTo>
                    <a:pt x="97" y="159"/>
                  </a:lnTo>
                  <a:lnTo>
                    <a:pt x="112" y="95"/>
                  </a:lnTo>
                  <a:lnTo>
                    <a:pt x="66" y="95"/>
                  </a:lnTo>
                  <a:lnTo>
                    <a:pt x="53" y="159"/>
                  </a:lnTo>
                  <a:lnTo>
                    <a:pt x="0" y="159"/>
                  </a:lnTo>
                  <a:lnTo>
                    <a:pt x="36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5312" y="3849"/>
              <a:ext cx="289" cy="281"/>
            </a:xfrm>
            <a:custGeom>
              <a:avLst/>
              <a:gdLst/>
              <a:ahLst/>
              <a:cxnLst>
                <a:cxn ang="0">
                  <a:pos x="143" y="27"/>
                </a:cxn>
                <a:cxn ang="0">
                  <a:pos x="124" y="109"/>
                </a:cxn>
                <a:cxn ang="0">
                  <a:pos x="33" y="109"/>
                </a:cxn>
                <a:cxn ang="0">
                  <a:pos x="20" y="132"/>
                </a:cxn>
                <a:cxn ang="0">
                  <a:pos x="119" y="132"/>
                </a:cxn>
                <a:cxn ang="0">
                  <a:pos x="117" y="140"/>
                </a:cxn>
                <a:cxn ang="0">
                  <a:pos x="14" y="140"/>
                </a:cxn>
                <a:cxn ang="0">
                  <a:pos x="0" y="166"/>
                </a:cxn>
                <a:cxn ang="0">
                  <a:pos x="112" y="166"/>
                </a:cxn>
                <a:cxn ang="0">
                  <a:pos x="104" y="203"/>
                </a:cxn>
                <a:cxn ang="0">
                  <a:pos x="167" y="203"/>
                </a:cxn>
                <a:cxn ang="0">
                  <a:pos x="209" y="0"/>
                </a:cxn>
                <a:cxn ang="0">
                  <a:pos x="96" y="0"/>
                </a:cxn>
                <a:cxn ang="0">
                  <a:pos x="89" y="13"/>
                </a:cxn>
                <a:cxn ang="0">
                  <a:pos x="146" y="13"/>
                </a:cxn>
                <a:cxn ang="0">
                  <a:pos x="143" y="27"/>
                </a:cxn>
                <a:cxn ang="0">
                  <a:pos x="81" y="27"/>
                </a:cxn>
                <a:cxn ang="0">
                  <a:pos x="73" y="40"/>
                </a:cxn>
                <a:cxn ang="0">
                  <a:pos x="135" y="39"/>
                </a:cxn>
                <a:cxn ang="0">
                  <a:pos x="143" y="27"/>
                </a:cxn>
              </a:cxnLst>
              <a:rect l="0" t="0" r="r" b="b"/>
              <a:pathLst>
                <a:path w="209" h="203">
                  <a:moveTo>
                    <a:pt x="143" y="27"/>
                  </a:moveTo>
                  <a:lnTo>
                    <a:pt x="124" y="109"/>
                  </a:lnTo>
                  <a:lnTo>
                    <a:pt x="33" y="109"/>
                  </a:lnTo>
                  <a:lnTo>
                    <a:pt x="20" y="132"/>
                  </a:lnTo>
                  <a:lnTo>
                    <a:pt x="119" y="132"/>
                  </a:lnTo>
                  <a:lnTo>
                    <a:pt x="117" y="140"/>
                  </a:lnTo>
                  <a:lnTo>
                    <a:pt x="14" y="140"/>
                  </a:lnTo>
                  <a:lnTo>
                    <a:pt x="0" y="166"/>
                  </a:lnTo>
                  <a:lnTo>
                    <a:pt x="112" y="166"/>
                  </a:lnTo>
                  <a:lnTo>
                    <a:pt x="104" y="203"/>
                  </a:lnTo>
                  <a:lnTo>
                    <a:pt x="167" y="203"/>
                  </a:lnTo>
                  <a:lnTo>
                    <a:pt x="209" y="0"/>
                  </a:lnTo>
                  <a:lnTo>
                    <a:pt x="96" y="0"/>
                  </a:lnTo>
                  <a:lnTo>
                    <a:pt x="89" y="13"/>
                  </a:lnTo>
                  <a:lnTo>
                    <a:pt x="146" y="13"/>
                  </a:lnTo>
                  <a:lnTo>
                    <a:pt x="143" y="27"/>
                  </a:lnTo>
                  <a:lnTo>
                    <a:pt x="81" y="27"/>
                  </a:lnTo>
                  <a:lnTo>
                    <a:pt x="73" y="40"/>
                  </a:lnTo>
                  <a:lnTo>
                    <a:pt x="135" y="39"/>
                  </a:lnTo>
                  <a:lnTo>
                    <a:pt x="143" y="27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1" name="Freeform 47"/>
            <p:cNvSpPr>
              <a:spLocks/>
            </p:cNvSpPr>
            <p:nvPr/>
          </p:nvSpPr>
          <p:spPr bwMode="auto">
            <a:xfrm>
              <a:off x="5388" y="3925"/>
              <a:ext cx="104" cy="1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66" y="14"/>
                </a:cxn>
                <a:cxn ang="0">
                  <a:pos x="75" y="0"/>
                </a:cxn>
                <a:cxn ang="0">
                  <a:pos x="9" y="0"/>
                </a:cxn>
              </a:cxnLst>
              <a:rect l="0" t="0" r="r" b="b"/>
              <a:pathLst>
                <a:path w="75" h="14">
                  <a:moveTo>
                    <a:pt x="9" y="0"/>
                  </a:moveTo>
                  <a:lnTo>
                    <a:pt x="0" y="14"/>
                  </a:lnTo>
                  <a:lnTo>
                    <a:pt x="66" y="14"/>
                  </a:lnTo>
                  <a:lnTo>
                    <a:pt x="75" y="0"/>
                  </a:lnTo>
                  <a:lnTo>
                    <a:pt x="9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2" name="Freeform 48"/>
            <p:cNvSpPr>
              <a:spLocks/>
            </p:cNvSpPr>
            <p:nvPr/>
          </p:nvSpPr>
          <p:spPr bwMode="auto">
            <a:xfrm>
              <a:off x="5365" y="3960"/>
              <a:ext cx="107" cy="2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20"/>
                </a:cxn>
                <a:cxn ang="0">
                  <a:pos x="66" y="20"/>
                </a:cxn>
                <a:cxn ang="0">
                  <a:pos x="78" y="0"/>
                </a:cxn>
                <a:cxn ang="0">
                  <a:pos x="13" y="0"/>
                </a:cxn>
              </a:cxnLst>
              <a:rect l="0" t="0" r="r" b="b"/>
              <a:pathLst>
                <a:path w="78" h="20">
                  <a:moveTo>
                    <a:pt x="13" y="0"/>
                  </a:moveTo>
                  <a:lnTo>
                    <a:pt x="0" y="20"/>
                  </a:lnTo>
                  <a:lnTo>
                    <a:pt x="66" y="20"/>
                  </a:lnTo>
                  <a:lnTo>
                    <a:pt x="78" y="0"/>
                  </a:lnTo>
                  <a:lnTo>
                    <a:pt x="13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3" name="Freeform 49"/>
            <p:cNvSpPr>
              <a:spLocks/>
            </p:cNvSpPr>
            <p:nvPr/>
          </p:nvSpPr>
          <p:spPr bwMode="auto">
            <a:xfrm>
              <a:off x="5280" y="4090"/>
              <a:ext cx="115" cy="4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31"/>
                </a:cxn>
                <a:cxn ang="0">
                  <a:pos x="68" y="30"/>
                </a:cxn>
                <a:cxn ang="0">
                  <a:pos x="83" y="0"/>
                </a:cxn>
                <a:cxn ang="0">
                  <a:pos x="18" y="0"/>
                </a:cxn>
              </a:cxnLst>
              <a:rect l="0" t="0" r="r" b="b"/>
              <a:pathLst>
                <a:path w="83" h="31">
                  <a:moveTo>
                    <a:pt x="18" y="0"/>
                  </a:moveTo>
                  <a:lnTo>
                    <a:pt x="0" y="31"/>
                  </a:lnTo>
                  <a:lnTo>
                    <a:pt x="68" y="30"/>
                  </a:lnTo>
                  <a:lnTo>
                    <a:pt x="83" y="0"/>
                  </a:lnTo>
                  <a:lnTo>
                    <a:pt x="18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4" name="Freeform 50"/>
            <p:cNvSpPr>
              <a:spLocks/>
            </p:cNvSpPr>
            <p:nvPr/>
          </p:nvSpPr>
          <p:spPr bwMode="auto">
            <a:xfrm>
              <a:off x="5822" y="3910"/>
              <a:ext cx="232" cy="222"/>
            </a:xfrm>
            <a:custGeom>
              <a:avLst/>
              <a:gdLst/>
              <a:ahLst/>
              <a:cxnLst>
                <a:cxn ang="0">
                  <a:pos x="102" y="160"/>
                </a:cxn>
                <a:cxn ang="0">
                  <a:pos x="98" y="142"/>
                </a:cxn>
                <a:cxn ang="0">
                  <a:pos x="89" y="104"/>
                </a:cxn>
                <a:cxn ang="0">
                  <a:pos x="62" y="104"/>
                </a:cxn>
                <a:cxn ang="0">
                  <a:pos x="50" y="160"/>
                </a:cxn>
                <a:cxn ang="0">
                  <a:pos x="0" y="160"/>
                </a:cxn>
                <a:cxn ang="0">
                  <a:pos x="32" y="0"/>
                </a:cxn>
                <a:cxn ang="0">
                  <a:pos x="119" y="0"/>
                </a:cxn>
                <a:cxn ang="0">
                  <a:pos x="167" y="39"/>
                </a:cxn>
                <a:cxn ang="0">
                  <a:pos x="139" y="84"/>
                </a:cxn>
                <a:cxn ang="0">
                  <a:pos x="148" y="141"/>
                </a:cxn>
                <a:cxn ang="0">
                  <a:pos x="152" y="160"/>
                </a:cxn>
                <a:cxn ang="0">
                  <a:pos x="102" y="160"/>
                </a:cxn>
                <a:cxn ang="0">
                  <a:pos x="97" y="69"/>
                </a:cxn>
                <a:cxn ang="0">
                  <a:pos x="113" y="54"/>
                </a:cxn>
                <a:cxn ang="0">
                  <a:pos x="100" y="39"/>
                </a:cxn>
                <a:cxn ang="0">
                  <a:pos x="76" y="39"/>
                </a:cxn>
                <a:cxn ang="0">
                  <a:pos x="70" y="69"/>
                </a:cxn>
                <a:cxn ang="0">
                  <a:pos x="97" y="69"/>
                </a:cxn>
              </a:cxnLst>
              <a:rect l="0" t="0" r="r" b="b"/>
              <a:pathLst>
                <a:path w="167" h="160">
                  <a:moveTo>
                    <a:pt x="102" y="160"/>
                  </a:moveTo>
                  <a:cubicBezTo>
                    <a:pt x="100" y="155"/>
                    <a:pt x="98" y="149"/>
                    <a:pt x="98" y="142"/>
                  </a:cubicBezTo>
                  <a:cubicBezTo>
                    <a:pt x="98" y="134"/>
                    <a:pt x="106" y="103"/>
                    <a:pt x="89" y="104"/>
                  </a:cubicBezTo>
                  <a:lnTo>
                    <a:pt x="62" y="104"/>
                  </a:lnTo>
                  <a:lnTo>
                    <a:pt x="50" y="160"/>
                  </a:lnTo>
                  <a:lnTo>
                    <a:pt x="0" y="160"/>
                  </a:lnTo>
                  <a:lnTo>
                    <a:pt x="32" y="0"/>
                  </a:lnTo>
                  <a:lnTo>
                    <a:pt x="119" y="0"/>
                  </a:lnTo>
                  <a:cubicBezTo>
                    <a:pt x="153" y="0"/>
                    <a:pt x="167" y="18"/>
                    <a:pt x="167" y="39"/>
                  </a:cubicBezTo>
                  <a:cubicBezTo>
                    <a:pt x="167" y="59"/>
                    <a:pt x="160" y="76"/>
                    <a:pt x="139" y="84"/>
                  </a:cubicBezTo>
                  <a:cubicBezTo>
                    <a:pt x="155" y="83"/>
                    <a:pt x="148" y="133"/>
                    <a:pt x="148" y="141"/>
                  </a:cubicBezTo>
                  <a:cubicBezTo>
                    <a:pt x="148" y="149"/>
                    <a:pt x="149" y="155"/>
                    <a:pt x="152" y="160"/>
                  </a:cubicBezTo>
                  <a:lnTo>
                    <a:pt x="102" y="160"/>
                  </a:lnTo>
                  <a:moveTo>
                    <a:pt x="97" y="69"/>
                  </a:moveTo>
                  <a:cubicBezTo>
                    <a:pt x="106" y="69"/>
                    <a:pt x="111" y="60"/>
                    <a:pt x="113" y="54"/>
                  </a:cubicBezTo>
                  <a:cubicBezTo>
                    <a:pt x="114" y="49"/>
                    <a:pt x="113" y="39"/>
                    <a:pt x="100" y="39"/>
                  </a:cubicBezTo>
                  <a:cubicBezTo>
                    <a:pt x="91" y="39"/>
                    <a:pt x="76" y="39"/>
                    <a:pt x="76" y="39"/>
                  </a:cubicBezTo>
                  <a:lnTo>
                    <a:pt x="70" y="69"/>
                  </a:lnTo>
                  <a:cubicBezTo>
                    <a:pt x="70" y="69"/>
                    <a:pt x="88" y="69"/>
                    <a:pt x="97" y="69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5" name="Freeform 51"/>
            <p:cNvSpPr>
              <a:spLocks/>
            </p:cNvSpPr>
            <p:nvPr/>
          </p:nvSpPr>
          <p:spPr bwMode="auto">
            <a:xfrm>
              <a:off x="6158" y="4037"/>
              <a:ext cx="172" cy="1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82"/>
                </a:cxn>
                <a:cxn ang="0">
                  <a:pos x="124" y="82"/>
                </a:cxn>
                <a:cxn ang="0">
                  <a:pos x="48" y="0"/>
                </a:cxn>
                <a:cxn ang="0">
                  <a:pos x="0" y="0"/>
                </a:cxn>
              </a:cxnLst>
              <a:rect l="0" t="0" r="r" b="b"/>
              <a:pathLst>
                <a:path w="124" h="82">
                  <a:moveTo>
                    <a:pt x="0" y="0"/>
                  </a:moveTo>
                  <a:cubicBezTo>
                    <a:pt x="3" y="8"/>
                    <a:pt x="57" y="66"/>
                    <a:pt x="67" y="82"/>
                  </a:cubicBezTo>
                  <a:cubicBezTo>
                    <a:pt x="92" y="82"/>
                    <a:pt x="124" y="82"/>
                    <a:pt x="124" y="82"/>
                  </a:cubicBezTo>
                  <a:cubicBezTo>
                    <a:pt x="124" y="82"/>
                    <a:pt x="55" y="7"/>
                    <a:pt x="48" y="0"/>
                  </a:cubicBezTo>
                  <a:cubicBezTo>
                    <a:pt x="37" y="0"/>
                    <a:pt x="0" y="0"/>
                    <a:pt x="0" y="0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6" name="Freeform 52"/>
            <p:cNvSpPr>
              <a:spLocks/>
            </p:cNvSpPr>
            <p:nvPr/>
          </p:nvSpPr>
          <p:spPr bwMode="auto">
            <a:xfrm>
              <a:off x="6046" y="3894"/>
              <a:ext cx="265" cy="250"/>
            </a:xfrm>
            <a:custGeom>
              <a:avLst/>
              <a:gdLst/>
              <a:ahLst/>
              <a:cxnLst>
                <a:cxn ang="0">
                  <a:pos x="89" y="130"/>
                </a:cxn>
                <a:cxn ang="0">
                  <a:pos x="70" y="125"/>
                </a:cxn>
                <a:cxn ang="0">
                  <a:pos x="63" y="74"/>
                </a:cxn>
                <a:cxn ang="0">
                  <a:pos x="113" y="60"/>
                </a:cxn>
                <a:cxn ang="0">
                  <a:pos x="130" y="89"/>
                </a:cxn>
                <a:cxn ang="0">
                  <a:pos x="166" y="125"/>
                </a:cxn>
                <a:cxn ang="0">
                  <a:pos x="135" y="20"/>
                </a:cxn>
                <a:cxn ang="0">
                  <a:pos x="25" y="53"/>
                </a:cxn>
                <a:cxn ang="0">
                  <a:pos x="45" y="165"/>
                </a:cxn>
                <a:cxn ang="0">
                  <a:pos x="117" y="167"/>
                </a:cxn>
                <a:cxn ang="0">
                  <a:pos x="89" y="130"/>
                </a:cxn>
              </a:cxnLst>
              <a:rect l="0" t="0" r="r" b="b"/>
              <a:pathLst>
                <a:path w="191" h="180">
                  <a:moveTo>
                    <a:pt x="89" y="130"/>
                  </a:moveTo>
                  <a:cubicBezTo>
                    <a:pt x="82" y="130"/>
                    <a:pt x="77" y="130"/>
                    <a:pt x="70" y="125"/>
                  </a:cubicBezTo>
                  <a:cubicBezTo>
                    <a:pt x="53" y="115"/>
                    <a:pt x="51" y="93"/>
                    <a:pt x="63" y="74"/>
                  </a:cubicBezTo>
                  <a:cubicBezTo>
                    <a:pt x="75" y="55"/>
                    <a:pt x="96" y="49"/>
                    <a:pt x="113" y="60"/>
                  </a:cubicBezTo>
                  <a:cubicBezTo>
                    <a:pt x="120" y="65"/>
                    <a:pt x="131" y="73"/>
                    <a:pt x="130" y="89"/>
                  </a:cubicBezTo>
                  <a:lnTo>
                    <a:pt x="166" y="125"/>
                  </a:lnTo>
                  <a:cubicBezTo>
                    <a:pt x="191" y="75"/>
                    <a:pt x="170" y="38"/>
                    <a:pt x="135" y="20"/>
                  </a:cubicBezTo>
                  <a:cubicBezTo>
                    <a:pt x="98" y="0"/>
                    <a:pt x="49" y="13"/>
                    <a:pt x="25" y="53"/>
                  </a:cubicBezTo>
                  <a:cubicBezTo>
                    <a:pt x="0" y="93"/>
                    <a:pt x="9" y="143"/>
                    <a:pt x="45" y="165"/>
                  </a:cubicBezTo>
                  <a:cubicBezTo>
                    <a:pt x="70" y="180"/>
                    <a:pt x="91" y="175"/>
                    <a:pt x="117" y="167"/>
                  </a:cubicBezTo>
                  <a:lnTo>
                    <a:pt x="89" y="13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spcAft>
                  <a:spcPct val="30000"/>
                </a:spcAft>
                <a:buClr>
                  <a:schemeClr val="tx2"/>
                </a:buClr>
                <a:buSzPct val="95000"/>
                <a:buFont typeface="Wingdings" pitchFamily="2" charset="2"/>
                <a:buChar char="n"/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077" name="Freeform 53"/>
          <p:cNvSpPr>
            <a:spLocks/>
          </p:cNvSpPr>
          <p:nvPr/>
        </p:nvSpPr>
        <p:spPr bwMode="auto">
          <a:xfrm>
            <a:off x="8199439" y="5986489"/>
            <a:ext cx="952500" cy="446087"/>
          </a:xfrm>
          <a:custGeom>
            <a:avLst/>
            <a:gdLst/>
            <a:ahLst/>
            <a:cxnLst>
              <a:cxn ang="0">
                <a:pos x="552" y="263"/>
              </a:cxn>
              <a:cxn ang="0">
                <a:pos x="0" y="136"/>
              </a:cxn>
              <a:cxn ang="0">
                <a:pos x="600" y="263"/>
              </a:cxn>
              <a:cxn ang="0">
                <a:pos x="552" y="263"/>
              </a:cxn>
            </a:cxnLst>
            <a:rect l="0" t="0" r="r" b="b"/>
            <a:pathLst>
              <a:path w="600" h="263">
                <a:moveTo>
                  <a:pt x="552" y="263"/>
                </a:moveTo>
                <a:cubicBezTo>
                  <a:pt x="397" y="38"/>
                  <a:pt x="163" y="33"/>
                  <a:pt x="0" y="136"/>
                </a:cubicBezTo>
                <a:cubicBezTo>
                  <a:pt x="125" y="24"/>
                  <a:pt x="383" y="0"/>
                  <a:pt x="600" y="263"/>
                </a:cubicBezTo>
                <a:cubicBezTo>
                  <a:pt x="553" y="263"/>
                  <a:pt x="552" y="263"/>
                  <a:pt x="552" y="263"/>
                </a:cubicBezTo>
              </a:path>
            </a:pathLst>
          </a:custGeom>
          <a:gradFill rotWithShape="0">
            <a:gsLst>
              <a:gs pos="0">
                <a:srgbClr val="3939FF"/>
              </a:gs>
              <a:gs pos="100000">
                <a:srgbClr val="00007A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  <a:buClr>
                <a:schemeClr val="tx2"/>
              </a:buClr>
              <a:buSzPct val="95000"/>
              <a:buFont typeface="Wingdings" pitchFamily="2" charset="2"/>
              <a:buChar char="n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9399" name="Picture 6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77814" y="152425"/>
            <a:ext cx="923925" cy="944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228601" y="6400800"/>
            <a:ext cx="425116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fld id="{C573BC75-AADA-435A-AA92-D5B12EA8AE4B}" type="slidenum">
              <a:rPr lang="en-US" sz="1600">
                <a:solidFill>
                  <a:schemeClr val="bg1"/>
                </a:solidFill>
                <a:latin typeface="Times New Roman" pitchFamily="18" charset="0"/>
              </a:rPr>
              <a:pPr eaLnBrk="0" hangingPunct="0">
                <a:defRPr/>
              </a:pPr>
              <a:t>‹#›</a:t>
            </a:fld>
            <a:endParaRPr lang="en-US" sz="16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61" r:id="rId13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465138" indent="-465138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95000"/>
        <a:buFont typeface="Wingdings" pitchFamily="2" charset="2"/>
        <a:buChar char="n"/>
        <a:defRPr sz="26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  <a:cs typeface="+mn-cs"/>
        </a:defRPr>
      </a:lvl1pPr>
      <a:lvl2pPr marL="976313" indent="-396875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95000"/>
        <a:buChar char="–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marL="1439863" indent="-34925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95000"/>
        <a:buFont typeface="Wingdings" pitchFamily="2" charset="2"/>
        <a:buChar char="n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marL="17827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65000"/>
        <a:buFont typeface="Arial" charset="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marL="21256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25828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spcBef>
          <a:spcPct val="20000"/>
        </a:spcBef>
        <a:spcAft>
          <a:spcPct val="3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soppc.org/web/patientsafety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609601" y="4343400"/>
            <a:ext cx="8382000" cy="28194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000" dirty="0" smtClean="0">
                <a:latin typeface="Arial" charset="0"/>
                <a:cs typeface="Arial" charset="0"/>
              </a:rPr>
              <a:t>William B Munier, MD, MBA, Director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en-US" sz="2000" dirty="0" smtClean="0">
                <a:latin typeface="Arial" charset="0"/>
                <a:cs typeface="Arial" charset="0"/>
              </a:rPr>
              <a:t>Center for Quality Improvement and Patient Safety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000" dirty="0" smtClean="0">
                <a:latin typeface="Arial" charset="0"/>
                <a:cs typeface="Arial" charset="0"/>
              </a:rPr>
              <a:t>Agency for Healthcare Research and Quality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en-US" sz="1000" dirty="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10000"/>
              </a:spcBef>
              <a:spcAft>
                <a:spcPct val="15000"/>
              </a:spcAft>
              <a:defRPr/>
            </a:pPr>
            <a:r>
              <a:rPr lang="en-US" sz="22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AHRQ Annual Conference</a:t>
            </a:r>
          </a:p>
          <a:p>
            <a:pPr>
              <a:lnSpc>
                <a:spcPct val="90000"/>
              </a:lnSpc>
              <a:spcBef>
                <a:spcPct val="10000"/>
              </a:spcBef>
              <a:spcAft>
                <a:spcPct val="15000"/>
              </a:spcAft>
              <a:defRPr/>
            </a:pPr>
            <a:r>
              <a:rPr lang="en-US" sz="22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10 September 2012</a:t>
            </a:r>
          </a:p>
        </p:txBody>
      </p:sp>
      <p:sp>
        <p:nvSpPr>
          <p:cNvPr id="271368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02317" y="2133600"/>
            <a:ext cx="8178800" cy="17526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dirty="0" smtClean="0"/>
              <a:t>Patient Safety Reporting and ICD-11</a:t>
            </a:r>
            <a:br>
              <a:rPr lang="en-US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dirty="0" smtClean="0"/>
              <a:t>AHRQ’s Common Formats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Harmonization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771" y="1600200"/>
            <a:ext cx="8504237" cy="2895600"/>
          </a:xfrm>
        </p:spPr>
        <p:txBody>
          <a:bodyPr/>
          <a:lstStyle/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Current Medicare HACs &amp; PSIs – administrative data</a:t>
            </a: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Partnership for Patients HACs</a:t>
            </a: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CDC’s NHSN</a:t>
            </a:r>
          </a:p>
          <a:p>
            <a:pPr>
              <a:defRPr/>
            </a:pPr>
            <a:r>
              <a:rPr lang="en-US" sz="2400" dirty="0" smtClean="0"/>
              <a:t>FDA’s MedSun</a:t>
            </a:r>
            <a:endParaRPr lang="en-US" sz="2600" dirty="0" smtClean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NQF Serious Reportable Events (SREs)</a:t>
            </a: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State reporting system requirements</a:t>
            </a: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Event reporting vs. surveillance</a:t>
            </a:r>
          </a:p>
          <a:p>
            <a:pPr>
              <a:defRPr/>
            </a:pPr>
            <a:r>
              <a:rPr lang="en-US" sz="2600" dirty="0" smtClean="0">
                <a:latin typeface="Arial" charset="0"/>
                <a:cs typeface="Arial" charset="0"/>
              </a:rPr>
              <a:t>EHRs &amp; ONC’s meaningful use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Reporting vs. Surveillance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Common Formats are currently designed as a concurrent event-reporting system</a:t>
            </a:r>
          </a:p>
          <a:p>
            <a:pPr lvl="1"/>
            <a:r>
              <a:rPr lang="en-US" dirty="0" smtClean="0"/>
              <a:t>Contain information in the EHR &amp; more</a:t>
            </a:r>
          </a:p>
          <a:p>
            <a:pPr lvl="1"/>
            <a:r>
              <a:rPr lang="en-US" dirty="0" smtClean="0"/>
              <a:t>Do not include denominators</a:t>
            </a:r>
          </a:p>
          <a:p>
            <a:r>
              <a:rPr lang="en-US" dirty="0" smtClean="0"/>
              <a:t>The Formats are being adapted to be used as a retrospective surveillance system – </a:t>
            </a:r>
            <a:r>
              <a:rPr lang="en-US" i="1" dirty="0" smtClean="0"/>
              <a:t>Safer Care</a:t>
            </a:r>
          </a:p>
          <a:p>
            <a:pPr lvl="1"/>
            <a:r>
              <a:rPr lang="en-US" dirty="0" smtClean="0"/>
              <a:t>Will include denominators; will generate rates</a:t>
            </a:r>
          </a:p>
          <a:p>
            <a:pPr lvl="1"/>
            <a:r>
              <a:rPr lang="en-US" dirty="0" smtClean="0"/>
              <a:t>Will not address near misses &amp; unsafe conditions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ICD–11 and the Common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objective of both efforts is to define patient safety events to guide patient safety reporting</a:t>
            </a:r>
          </a:p>
          <a:p>
            <a:pPr lvl="1"/>
            <a:r>
              <a:rPr lang="en-US" sz="2000" dirty="0" smtClean="0"/>
              <a:t>WHO’s ICD–11 is part of the long-standing, universally-accepted classification of diagnoses; it is a natural home for a conceptually sound taxonomy for patient safety events</a:t>
            </a:r>
          </a:p>
          <a:p>
            <a:pPr lvl="1"/>
            <a:r>
              <a:rPr lang="en-US" sz="2000" dirty="0" smtClean="0"/>
              <a:t>AHRQ’s Common Formats are designed for use at the local level with operational definitions that are specific enough to support software systems</a:t>
            </a:r>
          </a:p>
          <a:p>
            <a:r>
              <a:rPr lang="en-US" sz="2400" dirty="0" smtClean="0"/>
              <a:t>There should be a direct relationship between ICD-11 &amp; the Common Formats; supporting that link, AHRQ serves on the WHO Patient Safety Technical Advisory Group</a:t>
            </a:r>
            <a:endParaRPr lang="en-US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 of patient safety events (ICD-11 &amp; Common Formats) ultimately needs to support operational systems at three levels:</a:t>
            </a:r>
          </a:p>
          <a:p>
            <a:pPr marL="1025525" lvl="1" indent="-514350">
              <a:buFont typeface="+mj-lt"/>
              <a:buAutoNum type="arabicPeriod"/>
            </a:pPr>
            <a:r>
              <a:rPr lang="en-US" dirty="0" smtClean="0"/>
              <a:t>Adverse event reporting (not part of medical record)</a:t>
            </a:r>
          </a:p>
          <a:p>
            <a:pPr marL="1025525" lvl="1" indent="-514350">
              <a:buFont typeface="+mj-lt"/>
              <a:buAutoNum type="arabicPeriod"/>
            </a:pPr>
            <a:r>
              <a:rPr lang="en-US" dirty="0" smtClean="0"/>
              <a:t>Surveillance (derived from medical records)</a:t>
            </a:r>
          </a:p>
          <a:p>
            <a:pPr marL="1025525" lvl="1" indent="-514350">
              <a:buFont typeface="+mj-lt"/>
              <a:buAutoNum type="arabicPeriod"/>
            </a:pPr>
            <a:r>
              <a:rPr lang="en-US" dirty="0" smtClean="0"/>
              <a:t>Use of electronic health records (recording of data directly into EHRs)</a:t>
            </a:r>
          </a:p>
          <a:p>
            <a:pPr marL="514350" indent="-514350"/>
            <a:r>
              <a:rPr lang="en-US" dirty="0" smtClean="0"/>
              <a:t>Clinical &amp; electronic definitions must be consistent throughout all levels, &amp; be interoperable where appropriate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Common Formats on the Web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457200" y="1752600"/>
            <a:ext cx="8763000" cy="2895600"/>
          </a:xfrm>
        </p:spPr>
        <p:txBody>
          <a:bodyPr/>
          <a:lstStyle/>
          <a:p>
            <a:pPr algn="ctr">
              <a:spcBef>
                <a:spcPts val="60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60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To view sample reports, event descriptions, user guide, and programming instructions for electronic implementation visit:</a:t>
            </a:r>
          </a:p>
          <a:p>
            <a:pPr algn="ctr">
              <a:spcBef>
                <a:spcPts val="60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en-US" sz="3600" u="sng" dirty="0" smtClean="0">
                <a:latin typeface="Arial" pitchFamily="34" charset="0"/>
                <a:cs typeface="Arial" pitchFamily="34" charset="0"/>
                <a:hlinkClick r:id="rId2"/>
              </a:rPr>
              <a:t>https://www.psoppc.org/web/patientsafety</a:t>
            </a:r>
            <a:endParaRPr lang="en-US" sz="3600" u="sng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60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endParaRPr lang="en-US" sz="3600" u="sng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sz="2800" dirty="0" smtClean="0"/>
              <a:t>Introduction</a:t>
            </a:r>
          </a:p>
          <a:p>
            <a:pPr>
              <a:spcAft>
                <a:spcPts val="1800"/>
              </a:spcAft>
            </a:pPr>
            <a:r>
              <a:rPr lang="en-US" sz="2800" dirty="0" smtClean="0"/>
              <a:t>Common Formats</a:t>
            </a:r>
          </a:p>
          <a:p>
            <a:pPr>
              <a:spcAft>
                <a:spcPts val="1800"/>
              </a:spcAft>
            </a:pPr>
            <a:r>
              <a:rPr lang="en-US" sz="2800" dirty="0" smtClean="0"/>
              <a:t>Relationship to ICD-11 and the Patient Safety Technical Advisory Group</a:t>
            </a:r>
          </a:p>
          <a:p>
            <a:pPr>
              <a:spcAft>
                <a:spcPts val="1800"/>
              </a:spcAft>
            </a:pPr>
            <a:r>
              <a:rPr lang="en-US" sz="2800" dirty="0" smtClean="0"/>
              <a:t>The Future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Reporting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no universally-accepted definitions for reporting of patient safety events, either as:</a:t>
            </a:r>
          </a:p>
          <a:p>
            <a:pPr lvl="1"/>
            <a:r>
              <a:rPr lang="en-US" dirty="0" smtClean="0"/>
              <a:t>A theoretical taxonomy, or</a:t>
            </a:r>
          </a:p>
          <a:p>
            <a:pPr lvl="1"/>
            <a:r>
              <a:rPr lang="en-US" dirty="0" smtClean="0"/>
              <a:t>An operational patient safety reporting system</a:t>
            </a:r>
          </a:p>
          <a:p>
            <a:r>
              <a:rPr lang="en-US" dirty="0" smtClean="0"/>
              <a:t>ICD-11 can serve as a guiding taxonomy</a:t>
            </a:r>
          </a:p>
          <a:p>
            <a:r>
              <a:rPr lang="en-US" dirty="0" smtClean="0"/>
              <a:t>It will need to have functional value for reporting systems if it is to be used, just as ICD diagnosis codes have functional value for classifying discharge diagnoses in the US; they are used for payment &amp; other purposes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Partnership for Patients (PfP)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Nationwide campaign in US to reduce harm to patients over three years:  2011-2013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Goals are to reduce: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Preventable hospital-acquired conditions by 40%</a:t>
            </a:r>
          </a:p>
          <a:p>
            <a:pPr lvl="1"/>
            <a:r>
              <a:rPr lang="en-US" dirty="0" smtClean="0"/>
              <a:t>Hospital readmissions by 20%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Measurement challenge that faced PfP: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No way to know precisely how many patient safety events have occurred or are occurring in the US</a:t>
            </a:r>
          </a:p>
          <a:p>
            <a:pPr lvl="1"/>
            <a:r>
              <a:rPr lang="en-US" dirty="0" smtClean="0"/>
              <a:t>No way to measure actual performance nationally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PfP Measurement Challenge</a:t>
            </a:r>
          </a:p>
        </p:txBody>
      </p:sp>
      <p:sp>
        <p:nvSpPr>
          <p:cNvPr id="18434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Without measurement, there is no way to know if progress is being made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Existing systems &amp; research studies were used to: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/>
              <a:t>Estimate incidence &amp; determine goals</a:t>
            </a:r>
          </a:p>
          <a:p>
            <a:pPr lvl="1"/>
            <a:r>
              <a:rPr lang="en-US" sz="2000" dirty="0" smtClean="0"/>
              <a:t>Develop a plan to track performance based on measurement of representative populations &amp; extrapolation to the entire US</a:t>
            </a:r>
          </a:p>
          <a:p>
            <a:r>
              <a:rPr lang="en-US" sz="2400" dirty="0" smtClean="0"/>
              <a:t>While that approach allows PfP to track progress, what is needed is a universally-accepted way to measure patient safety events – defined clinically &amp; electronically</a:t>
            </a:r>
          </a:p>
          <a:p>
            <a:r>
              <a:rPr lang="en-US" sz="2400" dirty="0" smtClean="0"/>
              <a:t>ICD-11 &amp; AHRQ Common Formats could both be part of the solution in the future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 2010 and Jan 2012</a:t>
            </a:r>
            <a:br>
              <a:rPr lang="en-US" dirty="0" smtClean="0"/>
            </a:br>
            <a:r>
              <a:rPr lang="en-US" dirty="0" smtClean="0"/>
              <a:t>OIG Reports on Adverse Events</a:t>
            </a:r>
          </a:p>
        </p:txBody>
      </p:sp>
      <p:sp>
        <p:nvSpPr>
          <p:cNvPr id="19458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OIG reported that 13.5% of hospitalized Medicare beneficiaries experienced serious adverse events; an additional 13.5% experienced temporary harm events</a:t>
            </a:r>
          </a:p>
          <a:p>
            <a:r>
              <a:rPr lang="en-US" sz="2400" dirty="0" smtClean="0"/>
              <a:t>Hospital staff did not report 86% of events to the hospital’s internal incident reporting systems</a:t>
            </a:r>
          </a:p>
          <a:p>
            <a:r>
              <a:rPr lang="en-US" sz="2400" dirty="0" smtClean="0"/>
              <a:t>Medicare “hospital acquired conditions” &amp; AHRQ “PSIs” rarely occurred</a:t>
            </a:r>
          </a:p>
          <a:p>
            <a:r>
              <a:rPr lang="en-US" sz="2400" dirty="0" smtClean="0"/>
              <a:t>In those states that require hospitals to report certain types of adverse events, serious underreporting occurs: only 1 in 12 events (found by OIG) were reported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Identified by OIG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Inconsistent identification of adverse events</a:t>
            </a:r>
          </a:p>
          <a:p>
            <a:pPr lvl="1"/>
            <a:r>
              <a:rPr lang="en-US" sz="2000" dirty="0" smtClean="0"/>
              <a:t>Variation within hospitals</a:t>
            </a:r>
          </a:p>
          <a:p>
            <a:pPr lvl="1"/>
            <a:r>
              <a:rPr lang="en-US" sz="2000" dirty="0" smtClean="0"/>
              <a:t>Variation across hospitals</a:t>
            </a:r>
          </a:p>
          <a:p>
            <a:pPr lvl="1"/>
            <a:r>
              <a:rPr lang="en-US" sz="2000" dirty="0" smtClean="0"/>
              <a:t>Variation among states that have external reporting requirements</a:t>
            </a:r>
          </a:p>
          <a:p>
            <a:r>
              <a:rPr lang="en-US" sz="2400" dirty="0" smtClean="0"/>
              <a:t>Confusion among front line staff regarding what  events they need to report to the hospital</a:t>
            </a:r>
          </a:p>
          <a:p>
            <a:r>
              <a:rPr lang="en-US" sz="2400" dirty="0" smtClean="0"/>
              <a:t>OIG identified the Common Formats as providing a systematic method for collection of all types of adverse events and recommended that AHRQ and CMS promote more widespread use of the Formats </a:t>
            </a:r>
            <a:endParaRPr lang="en-US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AHRQ Common Formats</a:t>
            </a:r>
          </a:p>
        </p:txBody>
      </p:sp>
      <p:sp>
        <p:nvSpPr>
          <p:cNvPr id="27650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patient safety reporting scheme designed to meet three goals:</a:t>
            </a:r>
          </a:p>
          <a:p>
            <a:pPr lvl="1"/>
            <a:r>
              <a:rPr lang="en-US" dirty="0" smtClean="0"/>
              <a:t>Provide information on harms from all causes</a:t>
            </a:r>
          </a:p>
          <a:p>
            <a:pPr lvl="1"/>
            <a:r>
              <a:rPr lang="en-US" dirty="0" smtClean="0"/>
              <a:t>Support local quality/safety improvement</a:t>
            </a:r>
          </a:p>
          <a:p>
            <a:pPr lvl="1"/>
            <a:r>
              <a:rPr lang="en-US" dirty="0" smtClean="0"/>
              <a:t>Allow the end user – to collect information once &amp; supply it to whoever needs it (harmonization)</a:t>
            </a:r>
          </a:p>
          <a:p>
            <a:r>
              <a:rPr lang="en-US" dirty="0" smtClean="0"/>
              <a:t>Developed through consensus among government health experts/agencies; feedback from the private sector; &amp; vetting through a National Quality Forum (NQF) expert panel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Modular Focus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Hospital Version 1.2</a:t>
            </a:r>
            <a:endParaRPr lang="en-US" sz="3600" dirty="0"/>
          </a:p>
        </p:txBody>
      </p:sp>
      <p:sp>
        <p:nvSpPr>
          <p:cNvPr id="80896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393112" cy="2895600"/>
          </a:xfrm>
        </p:spPr>
        <p:txBody>
          <a:bodyPr/>
          <a:lstStyle/>
          <a:p>
            <a:pPr lvl="2">
              <a:spcAft>
                <a:spcPts val="900"/>
              </a:spcAft>
            </a:pPr>
            <a:r>
              <a:rPr lang="en-US" sz="1800" dirty="0"/>
              <a:t>Blood &amp; Blood </a:t>
            </a:r>
            <a:r>
              <a:rPr lang="en-US" sz="1800" dirty="0" smtClean="0"/>
              <a:t>Products</a:t>
            </a:r>
            <a:endParaRPr lang="en-US" sz="1800" dirty="0"/>
          </a:p>
          <a:p>
            <a:pPr lvl="2">
              <a:spcAft>
                <a:spcPts val="900"/>
              </a:spcAft>
            </a:pPr>
            <a:r>
              <a:rPr lang="en-US" sz="1800" dirty="0"/>
              <a:t>Device &amp; Medical or Surgical </a:t>
            </a:r>
            <a:r>
              <a:rPr lang="en-US" sz="1800" dirty="0" smtClean="0"/>
              <a:t>Supply, Including HIT</a:t>
            </a:r>
            <a:endParaRPr lang="en-US" sz="1800" dirty="0"/>
          </a:p>
          <a:p>
            <a:pPr lvl="2">
              <a:spcAft>
                <a:spcPts val="900"/>
              </a:spcAft>
            </a:pPr>
            <a:r>
              <a:rPr lang="en-US" sz="1800" dirty="0"/>
              <a:t>Fall</a:t>
            </a:r>
          </a:p>
          <a:p>
            <a:pPr lvl="2">
              <a:spcAft>
                <a:spcPts val="900"/>
              </a:spcAft>
            </a:pPr>
            <a:r>
              <a:rPr lang="en-US" sz="1800" dirty="0"/>
              <a:t>Healthcare-Associated Infection</a:t>
            </a:r>
          </a:p>
          <a:p>
            <a:pPr lvl="2">
              <a:spcAft>
                <a:spcPts val="900"/>
              </a:spcAft>
            </a:pPr>
            <a:r>
              <a:rPr lang="en-US" sz="1800" dirty="0"/>
              <a:t>Medication &amp; Other </a:t>
            </a:r>
            <a:r>
              <a:rPr lang="en-US" sz="1800" dirty="0" smtClean="0"/>
              <a:t>Substances</a:t>
            </a:r>
            <a:endParaRPr lang="en-US" sz="1800" dirty="0"/>
          </a:p>
          <a:p>
            <a:pPr lvl="2">
              <a:spcAft>
                <a:spcPts val="900"/>
              </a:spcAft>
            </a:pPr>
            <a:r>
              <a:rPr lang="en-US" sz="1800" dirty="0"/>
              <a:t>Perinatal</a:t>
            </a:r>
          </a:p>
          <a:p>
            <a:pPr lvl="2">
              <a:spcAft>
                <a:spcPts val="900"/>
              </a:spcAft>
            </a:pPr>
            <a:r>
              <a:rPr lang="en-US" sz="1800" dirty="0" smtClean="0"/>
              <a:t>Pressure Ulcer</a:t>
            </a:r>
          </a:p>
          <a:p>
            <a:pPr lvl="2">
              <a:spcAft>
                <a:spcPts val="900"/>
              </a:spcAft>
            </a:pPr>
            <a:r>
              <a:rPr lang="en-US" sz="1800" dirty="0" smtClean="0"/>
              <a:t>Surgery </a:t>
            </a:r>
            <a:r>
              <a:rPr lang="en-US" sz="1800" dirty="0"/>
              <a:t>&amp; </a:t>
            </a:r>
            <a:r>
              <a:rPr lang="en-US" sz="1800" dirty="0" smtClean="0"/>
              <a:t>Anesthesia</a:t>
            </a:r>
          </a:p>
          <a:p>
            <a:pPr lvl="2">
              <a:spcAft>
                <a:spcPts val="900"/>
              </a:spcAft>
            </a:pPr>
            <a:r>
              <a:rPr lang="en-US" sz="1800" dirty="0" smtClean="0"/>
              <a:t>Venous thromboembolism</a:t>
            </a:r>
            <a:endParaRPr lang="en-US" sz="1800" dirty="0"/>
          </a:p>
          <a:p>
            <a:pPr lvl="2">
              <a:spcAft>
                <a:spcPts val="900"/>
              </a:spcAft>
            </a:pPr>
            <a:r>
              <a:rPr lang="en-US" sz="1800" dirty="0" smtClean="0"/>
              <a:t>All </a:t>
            </a:r>
            <a:r>
              <a:rPr lang="en-US" sz="1800" dirty="0"/>
              <a:t>others via generic forms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8089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465138" marR="0" indent="-46513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30000"/>
          </a:spcAft>
          <a:buClr>
            <a:schemeClr val="tx2"/>
          </a:buClr>
          <a:buSzPct val="95000"/>
          <a:buFont typeface="Wingdings" pitchFamily="2" charset="2"/>
          <a:buChar char="n"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465138" marR="0" indent="-46513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30000"/>
          </a:spcAft>
          <a:buClr>
            <a:schemeClr val="tx2"/>
          </a:buClr>
          <a:buSzPct val="95000"/>
          <a:buFont typeface="Wingdings" pitchFamily="2" charset="2"/>
          <a:buChar char="n"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95089</TotalTime>
  <Pages>1</Pages>
  <Words>838</Words>
  <Application>Microsoft Office PowerPoint</Application>
  <PresentationFormat>Custom</PresentationFormat>
  <Paragraphs>98</Paragraphs>
  <Slides>14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Patient Safety Reporting and ICD-11  AHRQ’s Common Formats</vt:lpstr>
      <vt:lpstr>Agenda</vt:lpstr>
      <vt:lpstr>The Reporting Issue</vt:lpstr>
      <vt:lpstr>Partnership for Patients (PfP)</vt:lpstr>
      <vt:lpstr>PfP Measurement Challenge</vt:lpstr>
      <vt:lpstr>Nov 2010 and Jan 2012 OIG Reports on Adverse Events</vt:lpstr>
      <vt:lpstr>Problems Identified by OIG</vt:lpstr>
      <vt:lpstr>AHRQ Common Formats</vt:lpstr>
      <vt:lpstr>Modular Focus Hospital Version 1.2</vt:lpstr>
      <vt:lpstr>Harmonization Issues</vt:lpstr>
      <vt:lpstr>Event Reporting vs. Surveillance</vt:lpstr>
      <vt:lpstr>ICD–11 and the Common Formats</vt:lpstr>
      <vt:lpstr>The Future</vt:lpstr>
      <vt:lpstr>Common Formats on the Web</vt:lpstr>
    </vt:vector>
  </TitlesOfParts>
  <Company>DHHS/AHRQ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Patient Safety Reporting and ICD-11</dc:title>
  <dc:subject>Common Formats and ICD-11</dc:subject>
  <dc:creator>Munier</dc:creator>
  <cp:keywords/>
  <dc:description>Presented by WBM at the AHRQ Annual Conference on 10Sep12.</dc:description>
  <cp:lastModifiedBy>DHHS</cp:lastModifiedBy>
  <cp:revision>1181</cp:revision>
  <cp:lastPrinted>2003-01-21T20:19:23Z</cp:lastPrinted>
  <dcterms:created xsi:type="dcterms:W3CDTF">1998-03-10T09:05:00Z</dcterms:created>
  <dcterms:modified xsi:type="dcterms:W3CDTF">2012-09-10T14:03:17Z</dcterms:modified>
  <cp:category>AHRQ/CQuIPS</cp:category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