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handoutMasterIdLst>
    <p:handoutMasterId r:id="rId18"/>
  </p:handoutMasterIdLst>
  <p:sldIdLst>
    <p:sldId id="256" r:id="rId2"/>
    <p:sldId id="324" r:id="rId3"/>
    <p:sldId id="263" r:id="rId4"/>
    <p:sldId id="264" r:id="rId5"/>
    <p:sldId id="267" r:id="rId6"/>
    <p:sldId id="262" r:id="rId7"/>
    <p:sldId id="265" r:id="rId8"/>
    <p:sldId id="266" r:id="rId9"/>
    <p:sldId id="268" r:id="rId10"/>
    <p:sldId id="270" r:id="rId11"/>
    <p:sldId id="271" r:id="rId12"/>
    <p:sldId id="272" r:id="rId13"/>
    <p:sldId id="296" r:id="rId14"/>
    <p:sldId id="322" r:id="rId15"/>
    <p:sldId id="323" r:id="rId16"/>
  </p:sldIdLst>
  <p:sldSz cx="9144000" cy="6858000" type="screen4x3"/>
  <p:notesSz cx="7059613" cy="93440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schwartz" initials="mschwartz"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840" autoAdjust="0"/>
    <p:restoredTop sz="88489" autoAdjust="0"/>
  </p:normalViewPr>
  <p:slideViewPr>
    <p:cSldViewPr>
      <p:cViewPr>
        <p:scale>
          <a:sx n="80" d="100"/>
          <a:sy n="80" d="100"/>
        </p:scale>
        <p:origin x="-1554" y="-108"/>
      </p:cViewPr>
      <p:guideLst>
        <p:guide orient="horz" pos="1104"/>
        <p:guide orient="horz" pos="4080"/>
        <p:guide pos="2880"/>
      </p:guideLst>
    </p:cSldViewPr>
  </p:slideViewPr>
  <p:notesTextViewPr>
    <p:cViewPr>
      <p:scale>
        <a:sx n="1" d="1"/>
        <a:sy n="1" d="1"/>
      </p:scale>
      <p:origin x="0" y="0"/>
    </p:cViewPr>
  </p:notesTextViewPr>
  <p:sorterViewPr>
    <p:cViewPr>
      <p:scale>
        <a:sx n="66" d="100"/>
        <a:sy n="66" d="100"/>
      </p:scale>
      <p:origin x="0" y="4560"/>
    </p:cViewPr>
  </p:sorterViewPr>
  <p:notesViewPr>
    <p:cSldViewPr>
      <p:cViewPr varScale="1">
        <p:scale>
          <a:sx n="68" d="100"/>
          <a:sy n="68" d="100"/>
        </p:scale>
        <p:origin x="-3288" y="-102"/>
      </p:cViewPr>
      <p:guideLst>
        <p:guide orient="horz" pos="2943"/>
        <p:guide pos="222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59165" cy="467201"/>
          </a:xfrm>
          <a:prstGeom prst="rect">
            <a:avLst/>
          </a:prstGeom>
        </p:spPr>
        <p:txBody>
          <a:bodyPr vert="horz" lIns="93730" tIns="46864" rIns="93730" bIns="46864" rtlCol="0"/>
          <a:lstStyle>
            <a:lvl1pPr algn="l">
              <a:defRPr sz="1200"/>
            </a:lvl1pPr>
          </a:lstStyle>
          <a:p>
            <a:endParaRPr lang="en-US"/>
          </a:p>
        </p:txBody>
      </p:sp>
      <p:sp>
        <p:nvSpPr>
          <p:cNvPr id="3" name="Date Placeholder 2"/>
          <p:cNvSpPr>
            <a:spLocks noGrp="1"/>
          </p:cNvSpPr>
          <p:nvPr>
            <p:ph type="dt" sz="quarter" idx="1"/>
          </p:nvPr>
        </p:nvSpPr>
        <p:spPr>
          <a:xfrm>
            <a:off x="3998814" y="0"/>
            <a:ext cx="3059165" cy="467201"/>
          </a:xfrm>
          <a:prstGeom prst="rect">
            <a:avLst/>
          </a:prstGeom>
        </p:spPr>
        <p:txBody>
          <a:bodyPr vert="horz" lIns="93730" tIns="46864" rIns="93730" bIns="46864" rtlCol="0"/>
          <a:lstStyle>
            <a:lvl1pPr algn="r">
              <a:defRPr sz="1200"/>
            </a:lvl1pPr>
          </a:lstStyle>
          <a:p>
            <a:fld id="{9C9B0C01-ACAD-4FC6-8DD4-2100438C3E15}" type="datetimeFigureOut">
              <a:rPr lang="en-US" smtClean="0"/>
              <a:pPr/>
              <a:t>9/6/2012</a:t>
            </a:fld>
            <a:endParaRPr lang="en-US"/>
          </a:p>
        </p:txBody>
      </p:sp>
      <p:sp>
        <p:nvSpPr>
          <p:cNvPr id="4" name="Footer Placeholder 3"/>
          <p:cNvSpPr>
            <a:spLocks noGrp="1"/>
          </p:cNvSpPr>
          <p:nvPr>
            <p:ph type="ftr" sz="quarter" idx="2"/>
          </p:nvPr>
        </p:nvSpPr>
        <p:spPr>
          <a:xfrm>
            <a:off x="1" y="8875202"/>
            <a:ext cx="3059165" cy="467201"/>
          </a:xfrm>
          <a:prstGeom prst="rect">
            <a:avLst/>
          </a:prstGeom>
        </p:spPr>
        <p:txBody>
          <a:bodyPr vert="horz" lIns="93730" tIns="46864" rIns="93730" bIns="46864" rtlCol="0" anchor="b"/>
          <a:lstStyle>
            <a:lvl1pPr algn="l">
              <a:defRPr sz="1200"/>
            </a:lvl1pPr>
          </a:lstStyle>
          <a:p>
            <a:endParaRPr lang="en-US"/>
          </a:p>
        </p:txBody>
      </p:sp>
      <p:sp>
        <p:nvSpPr>
          <p:cNvPr id="5" name="Slide Number Placeholder 4"/>
          <p:cNvSpPr>
            <a:spLocks noGrp="1"/>
          </p:cNvSpPr>
          <p:nvPr>
            <p:ph type="sldNum" sz="quarter" idx="3"/>
          </p:nvPr>
        </p:nvSpPr>
        <p:spPr>
          <a:xfrm>
            <a:off x="3998814" y="8875202"/>
            <a:ext cx="3059165" cy="467201"/>
          </a:xfrm>
          <a:prstGeom prst="rect">
            <a:avLst/>
          </a:prstGeom>
        </p:spPr>
        <p:txBody>
          <a:bodyPr vert="horz" lIns="93730" tIns="46864" rIns="93730" bIns="46864" rtlCol="0" anchor="b"/>
          <a:lstStyle>
            <a:lvl1pPr algn="r">
              <a:defRPr sz="1200"/>
            </a:lvl1pPr>
          </a:lstStyle>
          <a:p>
            <a:fld id="{A3205FE4-BCC2-4465-B6C4-7FB09CDA6F38}" type="slidenum">
              <a:rPr lang="en-US" smtClean="0"/>
              <a:pPr/>
              <a:t>‹#›</a:t>
            </a:fld>
            <a:endParaRPr lang="en-US"/>
          </a:p>
        </p:txBody>
      </p:sp>
    </p:spTree>
    <p:extLst>
      <p:ext uri="{BB962C8B-B14F-4D97-AF65-F5344CB8AC3E}">
        <p14:creationId xmlns:p14="http://schemas.microsoft.com/office/powerpoint/2010/main" val="12281765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59165" cy="467201"/>
          </a:xfrm>
          <a:prstGeom prst="rect">
            <a:avLst/>
          </a:prstGeom>
        </p:spPr>
        <p:txBody>
          <a:bodyPr vert="horz" lIns="93730" tIns="46864" rIns="93730" bIns="46864" rtlCol="0"/>
          <a:lstStyle>
            <a:lvl1pPr algn="l">
              <a:defRPr sz="1200"/>
            </a:lvl1pPr>
          </a:lstStyle>
          <a:p>
            <a:endParaRPr lang="en-US"/>
          </a:p>
        </p:txBody>
      </p:sp>
      <p:sp>
        <p:nvSpPr>
          <p:cNvPr id="3" name="Date Placeholder 2"/>
          <p:cNvSpPr>
            <a:spLocks noGrp="1"/>
          </p:cNvSpPr>
          <p:nvPr>
            <p:ph type="dt" idx="1"/>
          </p:nvPr>
        </p:nvSpPr>
        <p:spPr>
          <a:xfrm>
            <a:off x="3998814" y="0"/>
            <a:ext cx="3059165" cy="467201"/>
          </a:xfrm>
          <a:prstGeom prst="rect">
            <a:avLst/>
          </a:prstGeom>
        </p:spPr>
        <p:txBody>
          <a:bodyPr vert="horz" lIns="93730" tIns="46864" rIns="93730" bIns="46864" rtlCol="0"/>
          <a:lstStyle>
            <a:lvl1pPr algn="r">
              <a:defRPr sz="1200"/>
            </a:lvl1pPr>
          </a:lstStyle>
          <a:p>
            <a:fld id="{D04DDEB1-16E1-457F-A04F-EF2E03C081CF}" type="datetimeFigureOut">
              <a:rPr lang="en-US" smtClean="0"/>
              <a:pPr/>
              <a:t>9/6/2012</a:t>
            </a:fld>
            <a:endParaRPr lang="en-US"/>
          </a:p>
        </p:txBody>
      </p:sp>
      <p:sp>
        <p:nvSpPr>
          <p:cNvPr id="4" name="Slide Image Placeholder 3"/>
          <p:cNvSpPr>
            <a:spLocks noGrp="1" noRot="1" noChangeAspect="1"/>
          </p:cNvSpPr>
          <p:nvPr>
            <p:ph type="sldImg" idx="2"/>
          </p:nvPr>
        </p:nvSpPr>
        <p:spPr>
          <a:xfrm>
            <a:off x="1195388" y="701675"/>
            <a:ext cx="4668837" cy="3502025"/>
          </a:xfrm>
          <a:prstGeom prst="rect">
            <a:avLst/>
          </a:prstGeom>
          <a:noFill/>
          <a:ln w="12700">
            <a:solidFill>
              <a:prstClr val="black"/>
            </a:solidFill>
          </a:ln>
        </p:spPr>
        <p:txBody>
          <a:bodyPr vert="horz" lIns="93730" tIns="46864" rIns="93730" bIns="46864" rtlCol="0" anchor="ctr"/>
          <a:lstStyle/>
          <a:p>
            <a:endParaRPr lang="en-US"/>
          </a:p>
        </p:txBody>
      </p:sp>
      <p:sp>
        <p:nvSpPr>
          <p:cNvPr id="5" name="Notes Placeholder 4"/>
          <p:cNvSpPr>
            <a:spLocks noGrp="1"/>
          </p:cNvSpPr>
          <p:nvPr>
            <p:ph type="body" sz="quarter" idx="3"/>
          </p:nvPr>
        </p:nvSpPr>
        <p:spPr>
          <a:xfrm>
            <a:off x="705962" y="4438412"/>
            <a:ext cx="5647690" cy="4204811"/>
          </a:xfrm>
          <a:prstGeom prst="rect">
            <a:avLst/>
          </a:prstGeom>
        </p:spPr>
        <p:txBody>
          <a:bodyPr vert="horz" lIns="93730" tIns="46864" rIns="93730" bIns="46864"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8875202"/>
            <a:ext cx="3059165" cy="467201"/>
          </a:xfrm>
          <a:prstGeom prst="rect">
            <a:avLst/>
          </a:prstGeom>
        </p:spPr>
        <p:txBody>
          <a:bodyPr vert="horz" lIns="93730" tIns="46864" rIns="93730" bIns="46864" rtlCol="0" anchor="b"/>
          <a:lstStyle>
            <a:lvl1pPr algn="l">
              <a:defRPr sz="1200"/>
            </a:lvl1pPr>
          </a:lstStyle>
          <a:p>
            <a:endParaRPr lang="en-US"/>
          </a:p>
        </p:txBody>
      </p:sp>
      <p:sp>
        <p:nvSpPr>
          <p:cNvPr id="7" name="Slide Number Placeholder 6"/>
          <p:cNvSpPr>
            <a:spLocks noGrp="1"/>
          </p:cNvSpPr>
          <p:nvPr>
            <p:ph type="sldNum" sz="quarter" idx="5"/>
          </p:nvPr>
        </p:nvSpPr>
        <p:spPr>
          <a:xfrm>
            <a:off x="3998814" y="8875202"/>
            <a:ext cx="3059165" cy="467201"/>
          </a:xfrm>
          <a:prstGeom prst="rect">
            <a:avLst/>
          </a:prstGeom>
        </p:spPr>
        <p:txBody>
          <a:bodyPr vert="horz" lIns="93730" tIns="46864" rIns="93730" bIns="46864" rtlCol="0" anchor="b"/>
          <a:lstStyle>
            <a:lvl1pPr algn="r">
              <a:defRPr sz="1200"/>
            </a:lvl1pPr>
          </a:lstStyle>
          <a:p>
            <a:fld id="{6128E469-E935-4509-9C72-CFD8CCE056FC}" type="slidenum">
              <a:rPr lang="en-US" smtClean="0"/>
              <a:pPr/>
              <a:t>‹#›</a:t>
            </a:fld>
            <a:endParaRPr lang="en-US"/>
          </a:p>
        </p:txBody>
      </p:sp>
    </p:spTree>
    <p:extLst>
      <p:ext uri="{BB962C8B-B14F-4D97-AF65-F5344CB8AC3E}">
        <p14:creationId xmlns:p14="http://schemas.microsoft.com/office/powerpoint/2010/main" val="23144060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128E469-E935-4509-9C72-CFD8CCE056FC}"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0541" indent="-170541" defTabSz="909554">
              <a:buFont typeface="Arial" pitchFamily="34" charset="0"/>
              <a:buChar char="•"/>
              <a:defRPr/>
            </a:pPr>
            <a:r>
              <a:rPr lang="en-US" dirty="0" smtClean="0"/>
              <a:t>We’d like to note that each institution’s PSIP intervention may differ</a:t>
            </a:r>
            <a:r>
              <a:rPr lang="en-US" baseline="0" dirty="0" smtClean="0"/>
              <a:t> in that each may choose to focus on different modules. We provide a PSIP Inventory Assessment tool and other tools to help users select the modules that may be most appropriate for their unit. </a:t>
            </a:r>
            <a:endParaRPr lang="en-US" dirty="0" smtClean="0"/>
          </a:p>
          <a:p>
            <a:pPr marL="468635" lvl="1"/>
            <a:endParaRPr lang="en-US" dirty="0" smtClean="0"/>
          </a:p>
          <a:p>
            <a:pPr marL="175738" indent="-175738">
              <a:buFont typeface="Arial" pitchFamily="34" charset="0"/>
              <a:buChar char="•"/>
            </a:pPr>
            <a:r>
              <a:rPr lang="en-US" dirty="0" smtClean="0"/>
              <a:t>Since the</a:t>
            </a:r>
            <a:r>
              <a:rPr lang="en-US" baseline="0" dirty="0" smtClean="0"/>
              <a:t> level of staffing and resources at each institution varies greatly, the toolkit modules are designed to be function as primarily standalone, independent modules. They may be used/implemented/presented in any order. However, we recommended that users review the entire toolkit before finalizing the module selection decision for implementation in their L&amp;D unit. At a minimum, we suggest that teams implement the Implementation Basics and </a:t>
            </a:r>
            <a:r>
              <a:rPr lang="en-US" baseline="0" dirty="0" err="1" smtClean="0"/>
              <a:t>TeamSTEPPS</a:t>
            </a:r>
            <a:r>
              <a:rPr lang="en-US" baseline="0" dirty="0" smtClean="0"/>
              <a:t> modules. (However, if they have a similar teamwork/communication model in place, they will not need to implement </a:t>
            </a:r>
            <a:r>
              <a:rPr lang="en-US" baseline="0" dirty="0" err="1" smtClean="0"/>
              <a:t>TeamSTEPPS</a:t>
            </a:r>
            <a:r>
              <a:rPr lang="en-US" baseline="0" dirty="0" smtClean="0"/>
              <a:t>).</a:t>
            </a:r>
            <a:endParaRPr lang="en-US" dirty="0" smtClean="0"/>
          </a:p>
          <a:p>
            <a:endParaRPr lang="en-US" dirty="0" smtClean="0"/>
          </a:p>
          <a:p>
            <a:r>
              <a:rPr lang="en-US" dirty="0" smtClean="0"/>
              <a:t>Given that each toolkit module will function as a quasi-standalone module, we include standardized elements for each toolkit module: </a:t>
            </a:r>
            <a:endParaRPr lang="en-US" sz="1100" dirty="0"/>
          </a:p>
          <a:p>
            <a:pPr marL="628632" lvl="1" indent="-171445">
              <a:buFont typeface="Arial" pitchFamily="34" charset="0"/>
              <a:buChar char="•"/>
            </a:pPr>
            <a:r>
              <a:rPr lang="en-US" dirty="0" smtClean="0"/>
              <a:t>Goals and objectives</a:t>
            </a:r>
            <a:endParaRPr lang="en-US" sz="1100" dirty="0"/>
          </a:p>
          <a:p>
            <a:pPr marL="628632" lvl="1" indent="-171445">
              <a:buFont typeface="Arial" pitchFamily="34" charset="0"/>
              <a:buChar char="•"/>
            </a:pPr>
            <a:r>
              <a:rPr lang="en-US" dirty="0" smtClean="0"/>
              <a:t>Pre- and post-test questions</a:t>
            </a:r>
            <a:endParaRPr lang="en-US" sz="1100" dirty="0"/>
          </a:p>
          <a:p>
            <a:pPr marL="628632" lvl="1" indent="-171445">
              <a:buFont typeface="Arial" pitchFamily="34" charset="0"/>
              <a:buChar char="•"/>
            </a:pPr>
            <a:r>
              <a:rPr lang="en-US" dirty="0" smtClean="0"/>
              <a:t>Information about the epidemiology, risk factors, clinical presentations, potential harms, and clinical interventions</a:t>
            </a:r>
            <a:r>
              <a:rPr lang="en-US" sz="1100" dirty="0"/>
              <a:t> </a:t>
            </a:r>
            <a:r>
              <a:rPr lang="en-US" dirty="0" smtClean="0"/>
              <a:t>pertinent to the module</a:t>
            </a:r>
            <a:endParaRPr lang="en-US" sz="1100" dirty="0"/>
          </a:p>
          <a:p>
            <a:pPr marL="628632" lvl="1" indent="-171445">
              <a:buFont typeface="Arial" pitchFamily="34" charset="0"/>
              <a:buChar char="•"/>
            </a:pPr>
            <a:r>
              <a:rPr lang="en-US" dirty="0" smtClean="0"/>
              <a:t>Tools and references (e.g.,</a:t>
            </a:r>
            <a:r>
              <a:rPr lang="en-US" baseline="0" dirty="0" smtClean="0"/>
              <a:t> </a:t>
            </a:r>
            <a:r>
              <a:rPr lang="en-US" b="1" i="1" dirty="0" smtClean="0"/>
              <a:t>Checklists, algorithms, assessments, practice guidelines, data collection templates, documentation suggestions)</a:t>
            </a:r>
            <a:endParaRPr lang="en-US" sz="1100" b="1" i="1" dirty="0"/>
          </a:p>
          <a:p>
            <a:pPr marL="628632" lvl="1" indent="-171445">
              <a:buFont typeface="Arial" pitchFamily="34" charset="0"/>
              <a:buChar char="•"/>
            </a:pPr>
            <a:r>
              <a:rPr lang="en-US" dirty="0" smtClean="0"/>
              <a:t>Simulations</a:t>
            </a:r>
            <a:endParaRPr lang="en-US" sz="1100" dirty="0"/>
          </a:p>
          <a:p>
            <a:pPr marL="628632" lvl="1" indent="-171445">
              <a:buFont typeface="Arial" pitchFamily="34" charset="0"/>
              <a:buChar char="•"/>
            </a:pPr>
            <a:r>
              <a:rPr lang="en-US" dirty="0" smtClean="0"/>
              <a:t>Process and outcome measures</a:t>
            </a:r>
            <a:endParaRPr lang="en-US" sz="1100" dirty="0"/>
          </a:p>
          <a:p>
            <a:endParaRPr lang="en-US" dirty="0" smtClean="0"/>
          </a:p>
        </p:txBody>
      </p:sp>
      <p:sp>
        <p:nvSpPr>
          <p:cNvPr id="4" name="Slide Number Placeholder 3"/>
          <p:cNvSpPr>
            <a:spLocks noGrp="1"/>
          </p:cNvSpPr>
          <p:nvPr>
            <p:ph type="sldNum" sz="quarter" idx="10"/>
          </p:nvPr>
        </p:nvSpPr>
        <p:spPr/>
        <p:txBody>
          <a:bodyPr/>
          <a:lstStyle/>
          <a:p>
            <a:fld id="{06BBDD86-0A34-4173-B2C5-59A7C1139A23}" type="slidenum">
              <a:rPr lang="en-US" smtClean="0"/>
              <a:pPr/>
              <a:t>11</a:t>
            </a:fld>
            <a:endParaRPr lang="en-US"/>
          </a:p>
        </p:txBody>
      </p:sp>
    </p:spTree>
    <p:extLst>
      <p:ext uri="{BB962C8B-B14F-4D97-AF65-F5344CB8AC3E}">
        <p14:creationId xmlns:p14="http://schemas.microsoft.com/office/powerpoint/2010/main" val="10407531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PSIP includes 3 primary phases</a:t>
            </a:r>
          </a:p>
          <a:p>
            <a:endParaRPr lang="en-US" b="1" dirty="0" smtClean="0"/>
          </a:p>
          <a:p>
            <a:r>
              <a:rPr lang="en-US" b="1" dirty="0" smtClean="0"/>
              <a:t>PHASE 1: Assessment and Planning</a:t>
            </a:r>
            <a:endParaRPr lang="en-US" dirty="0" smtClean="0"/>
          </a:p>
          <a:p>
            <a:r>
              <a:rPr lang="en-US" dirty="0" smtClean="0"/>
              <a:t>During Phase I, PSIP will guide users in engaging their team, assessing their unique quality and safety</a:t>
            </a:r>
            <a:r>
              <a:rPr lang="en-US" baseline="0" dirty="0" smtClean="0"/>
              <a:t> </a:t>
            </a:r>
            <a:r>
              <a:rPr lang="en-US" dirty="0" smtClean="0"/>
              <a:t>culture and potential gaps in performance, and then planning their approach to improve</a:t>
            </a:r>
          </a:p>
          <a:p>
            <a:r>
              <a:rPr lang="en-US" dirty="0" smtClean="0"/>
              <a:t>perinatal safety. In</a:t>
            </a:r>
            <a:r>
              <a:rPr lang="en-US" baseline="0" dirty="0" smtClean="0"/>
              <a:t> Option Year 1, we plan to conduct 2 day PSIP Master Training to provide Core Teams (groups of staff members at institutions who are committed to implementing PSIP) a sense of PSIP’s structure; the steps involved with planning, implementing, and sustaining a PSIP intervention; and provide an overview of the recommended clinical practices.</a:t>
            </a:r>
            <a:endParaRPr lang="en-US" dirty="0" smtClean="0"/>
          </a:p>
          <a:p>
            <a:r>
              <a:rPr lang="en-US" dirty="0" smtClean="0"/>
              <a:t> </a:t>
            </a:r>
          </a:p>
          <a:p>
            <a:r>
              <a:rPr lang="en-US" b="1" dirty="0" smtClean="0"/>
              <a:t>PHASE 2: Implementation</a:t>
            </a:r>
            <a:endParaRPr lang="en-US" dirty="0" smtClean="0"/>
          </a:p>
          <a:p>
            <a:r>
              <a:rPr lang="en-US" dirty="0" smtClean="0"/>
              <a:t>Once the PSIP</a:t>
            </a:r>
            <a:r>
              <a:rPr lang="en-US" baseline="0" dirty="0" smtClean="0"/>
              <a:t> Core Team has been identified and </a:t>
            </a:r>
            <a:r>
              <a:rPr lang="en-US" dirty="0" smtClean="0"/>
              <a:t>trained in PSIP content and methods, Core Teams will conduct training at</a:t>
            </a:r>
            <a:r>
              <a:rPr lang="en-US" baseline="0" dirty="0" smtClean="0"/>
              <a:t> their own institutions with </a:t>
            </a:r>
            <a:r>
              <a:rPr lang="en-US" dirty="0" smtClean="0"/>
              <a:t>unit team</a:t>
            </a:r>
            <a:r>
              <a:rPr lang="en-US" baseline="0" dirty="0" smtClean="0"/>
              <a:t> </a:t>
            </a:r>
            <a:r>
              <a:rPr lang="en-US" dirty="0" smtClean="0"/>
              <a:t>members to</a:t>
            </a:r>
            <a:r>
              <a:rPr lang="en-US" baseline="0" dirty="0" smtClean="0"/>
              <a:t> educate staff </a:t>
            </a:r>
            <a:r>
              <a:rPr lang="en-US" dirty="0" smtClean="0"/>
              <a:t>on the relevant nonclinical and clinical content for</a:t>
            </a:r>
            <a:r>
              <a:rPr lang="en-US" baseline="0" dirty="0" smtClean="0"/>
              <a:t> </a:t>
            </a:r>
            <a:r>
              <a:rPr lang="en-US" dirty="0" smtClean="0"/>
              <a:t>local execution</a:t>
            </a:r>
            <a:r>
              <a:rPr lang="en-US" baseline="0" dirty="0" smtClean="0"/>
              <a:t> </a:t>
            </a:r>
            <a:r>
              <a:rPr lang="en-US" dirty="0" smtClean="0"/>
              <a:t>of PSIP.</a:t>
            </a:r>
          </a:p>
          <a:p>
            <a:r>
              <a:rPr lang="en-US" dirty="0" smtClean="0"/>
              <a:t> </a:t>
            </a:r>
          </a:p>
          <a:p>
            <a:r>
              <a:rPr lang="en-US" dirty="0" smtClean="0"/>
              <a:t> </a:t>
            </a:r>
          </a:p>
          <a:p>
            <a:r>
              <a:rPr lang="en-US" b="1" dirty="0" smtClean="0"/>
              <a:t>PHASE 3: Evaluation and Sustainment</a:t>
            </a:r>
            <a:endParaRPr lang="en-US" dirty="0" smtClean="0"/>
          </a:p>
          <a:p>
            <a:r>
              <a:rPr lang="en-US" dirty="0" smtClean="0"/>
              <a:t>During</a:t>
            </a:r>
            <a:r>
              <a:rPr lang="en-US" baseline="0" dirty="0" smtClean="0"/>
              <a:t> Phase 3, Core Teams will use PSIP tools and guidance to evaluate the strength of teamwork in the unit and improvements in the safety of care provided. </a:t>
            </a:r>
            <a:r>
              <a:rPr lang="en-US" dirty="0" smtClean="0"/>
              <a:t>They will then make</a:t>
            </a:r>
            <a:r>
              <a:rPr lang="en-US" baseline="0" dirty="0" smtClean="0"/>
              <a:t> necessary refinements to increase the likelihood of sustaining their PSIP intervention long-term.</a:t>
            </a:r>
            <a:endParaRPr lang="en-US" dirty="0" smtClean="0"/>
          </a:p>
          <a:p>
            <a:endParaRPr lang="en-US" dirty="0"/>
          </a:p>
        </p:txBody>
      </p:sp>
      <p:sp>
        <p:nvSpPr>
          <p:cNvPr id="4" name="Slide Number Placeholder 3"/>
          <p:cNvSpPr>
            <a:spLocks noGrp="1"/>
          </p:cNvSpPr>
          <p:nvPr>
            <p:ph type="sldNum" sz="quarter" idx="10"/>
          </p:nvPr>
        </p:nvSpPr>
        <p:spPr/>
        <p:txBody>
          <a:bodyPr/>
          <a:lstStyle/>
          <a:p>
            <a:fld id="{06BBDD86-0A34-4173-B2C5-59A7C1139A23}" type="slidenum">
              <a:rPr lang="en-US" smtClean="0"/>
              <a:pPr/>
              <a:t>12</a:t>
            </a:fld>
            <a:endParaRPr lang="en-US"/>
          </a:p>
        </p:txBody>
      </p:sp>
    </p:spTree>
    <p:extLst>
      <p:ext uri="{BB962C8B-B14F-4D97-AF65-F5344CB8AC3E}">
        <p14:creationId xmlns:p14="http://schemas.microsoft.com/office/powerpoint/2010/main" val="22930079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0541" indent="-170541">
              <a:buFont typeface="Arial" pitchFamily="34" charset="0"/>
              <a:buChar char="•"/>
            </a:pPr>
            <a:r>
              <a:rPr lang="en-US" b="0" u="none" dirty="0" smtClean="0"/>
              <a:t>We have</a:t>
            </a:r>
            <a:r>
              <a:rPr lang="en-US" b="0" u="none" baseline="0" dirty="0" smtClean="0"/>
              <a:t> completed 5 draft modules to date. These drafts have been reviewed and updated based on TEP feedback.  We will further revise these drafts after field testing. </a:t>
            </a:r>
            <a:endParaRPr lang="en-US" b="0" u="none" dirty="0" smtClean="0"/>
          </a:p>
          <a:p>
            <a:endParaRPr lang="en-US" b="1" u="sng" dirty="0" smtClean="0"/>
          </a:p>
        </p:txBody>
      </p:sp>
      <p:sp>
        <p:nvSpPr>
          <p:cNvPr id="4" name="Slide Number Placeholder 3"/>
          <p:cNvSpPr>
            <a:spLocks noGrp="1"/>
          </p:cNvSpPr>
          <p:nvPr>
            <p:ph type="sldNum" sz="quarter" idx="10"/>
          </p:nvPr>
        </p:nvSpPr>
        <p:spPr/>
        <p:txBody>
          <a:bodyPr/>
          <a:lstStyle/>
          <a:p>
            <a:fld id="{6128E469-E935-4509-9C72-CFD8CCE056FC}" type="slidenum">
              <a:rPr lang="en-US" smtClean="0"/>
              <a:pPr/>
              <a:t>13</a:t>
            </a:fld>
            <a:endParaRPr lang="en-US"/>
          </a:p>
        </p:txBody>
      </p:sp>
    </p:spTree>
    <p:extLst>
      <p:ext uri="{BB962C8B-B14F-4D97-AF65-F5344CB8AC3E}">
        <p14:creationId xmlns:p14="http://schemas.microsoft.com/office/powerpoint/2010/main" val="14490919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b="1" u="sng" dirty="0" smtClean="0"/>
              <a:t>Field Testing is scheduled to begin</a:t>
            </a:r>
            <a:r>
              <a:rPr lang="en-US" b="1" u="sng" baseline="0" dirty="0" smtClean="0"/>
              <a:t> in October for a 6-week period</a:t>
            </a:r>
            <a:r>
              <a:rPr lang="en-US" dirty="0" smtClean="0"/>
              <a:t>:</a:t>
            </a:r>
          </a:p>
          <a:p>
            <a:endParaRPr lang="en-US" dirty="0" smtClean="0"/>
          </a:p>
          <a:p>
            <a:pPr marL="170541" indent="-170541">
              <a:buFont typeface="Arial" pitchFamily="34" charset="0"/>
              <a:buChar char="•"/>
            </a:pPr>
            <a:r>
              <a:rPr lang="en-US" dirty="0" smtClean="0"/>
              <a:t>Primary emphasis is feasibility. We plan to explore aspects of the toolkit’s feasibility and appropriateness in civilian and military hospitals.</a:t>
            </a:r>
            <a:endParaRPr lang="en-US" b="1" dirty="0" smtClean="0"/>
          </a:p>
          <a:p>
            <a:pPr marL="625318" lvl="1" indent="-170541">
              <a:buFont typeface="Arial" pitchFamily="34" charset="0"/>
              <a:buChar char="•"/>
            </a:pPr>
            <a:r>
              <a:rPr lang="en-US" dirty="0" smtClean="0"/>
              <a:t>Develop a protocol that sets baseline expectations for implementation of some PSIP elements in a consistent manner, while still allowing them the latitude to customize their plan (e.g., the staff they think should be included as part of the field testing team)</a:t>
            </a:r>
          </a:p>
          <a:p>
            <a:pPr marL="625318" lvl="1" indent="-170541">
              <a:buFont typeface="Arial" pitchFamily="34" charset="0"/>
              <a:buChar char="•"/>
            </a:pPr>
            <a:r>
              <a:rPr lang="en-US" dirty="0" smtClean="0"/>
              <a:t>Participating clinicians will complete advanced reading assignments and convene as a group with RTI staff to provide feedback on various aspects of the toolkit’s design and content and potential areas for improvement.</a:t>
            </a:r>
          </a:p>
          <a:p>
            <a:endParaRPr lang="en-US" b="1" dirty="0" smtClean="0"/>
          </a:p>
          <a:p>
            <a:r>
              <a:rPr lang="en-US" b="1" dirty="0" smtClean="0"/>
              <a:t>Topics </a:t>
            </a:r>
            <a:r>
              <a:rPr lang="en-US" b="1" dirty="0"/>
              <a:t>addressed during field testing may include:</a:t>
            </a:r>
          </a:p>
          <a:p>
            <a:pPr marL="170541" indent="-170541">
              <a:buFont typeface="Arial" pitchFamily="34" charset="0"/>
              <a:buChar char="•"/>
            </a:pPr>
            <a:r>
              <a:rPr lang="en-US" dirty="0"/>
              <a:t>What are their overall impressions of the draft modules? (Probe for formatting, design, and content – relevance and credibility).</a:t>
            </a:r>
          </a:p>
          <a:p>
            <a:pPr marL="170541" indent="-170541">
              <a:buFont typeface="Arial" pitchFamily="34" charset="0"/>
              <a:buChar char="•"/>
            </a:pPr>
            <a:r>
              <a:rPr lang="en-US" dirty="0"/>
              <a:t>Which modules and tools appear to be most useful/relevant?</a:t>
            </a:r>
          </a:p>
          <a:p>
            <a:pPr marL="170541" indent="-170541">
              <a:buFont typeface="Arial" pitchFamily="34" charset="0"/>
              <a:buChar char="•"/>
            </a:pPr>
            <a:r>
              <a:rPr lang="en-US" dirty="0"/>
              <a:t>What are their impressions of the tools newly developed for PSIP and what are some recommendations for refining the tools?</a:t>
            </a:r>
          </a:p>
          <a:p>
            <a:pPr marL="170541" indent="-170541">
              <a:buFont typeface="Arial" pitchFamily="34" charset="0"/>
              <a:buChar char="•"/>
            </a:pPr>
            <a:r>
              <a:rPr lang="en-US" dirty="0"/>
              <a:t>What about the modules seem problematic to implement?</a:t>
            </a:r>
          </a:p>
          <a:p>
            <a:pPr marL="170541" indent="-170541">
              <a:buFont typeface="Arial" pitchFamily="34" charset="0"/>
              <a:buChar char="•"/>
            </a:pPr>
            <a:r>
              <a:rPr lang="en-US" dirty="0"/>
              <a:t>Do the Implementation Basics tools and guidance provide sufficient information to help hospitals assess, plan, implement, and evaluate their PSIP intervention?</a:t>
            </a:r>
          </a:p>
          <a:p>
            <a:pPr marL="170541" indent="-170541">
              <a:buFont typeface="Arial" pitchFamily="34" charset="0"/>
              <a:buChar char="•"/>
            </a:pPr>
            <a:r>
              <a:rPr lang="en-US" dirty="0"/>
              <a:t>What are the facilitators and barriers to implementation of PSIP?</a:t>
            </a:r>
          </a:p>
          <a:p>
            <a:pPr marL="170541" indent="-170541">
              <a:buFont typeface="Arial" pitchFamily="34" charset="0"/>
              <a:buChar char="•"/>
            </a:pPr>
            <a:r>
              <a:rPr lang="en-US" dirty="0"/>
              <a:t>Are any critical pieces missing from the toolkit?</a:t>
            </a:r>
          </a:p>
          <a:p>
            <a:pPr marL="170541" indent="-170541">
              <a:buFont typeface="Arial" pitchFamily="34" charset="0"/>
              <a:buChar char="•"/>
            </a:pPr>
            <a:r>
              <a:rPr lang="en-US" dirty="0"/>
              <a:t>Is any of the included information irrelevant?</a:t>
            </a:r>
          </a:p>
          <a:p>
            <a:pPr marL="170541" indent="-170541">
              <a:buFont typeface="Arial" pitchFamily="34" charset="0"/>
              <a:buChar char="•"/>
            </a:pPr>
            <a:r>
              <a:rPr lang="en-US" dirty="0"/>
              <a:t>How realistic are the simulations?</a:t>
            </a:r>
          </a:p>
          <a:p>
            <a:pPr marL="170541" indent="-170541">
              <a:buFont typeface="Arial" pitchFamily="34" charset="0"/>
              <a:buChar char="•"/>
            </a:pPr>
            <a:r>
              <a:rPr lang="en-US" dirty="0"/>
              <a:t>What changes should be made to enhance adoption of PSIP?</a:t>
            </a:r>
          </a:p>
          <a:p>
            <a:r>
              <a:rPr lang="en-US" b="1" dirty="0"/>
              <a:t> </a:t>
            </a:r>
            <a:br>
              <a:rPr lang="en-US" b="1" dirty="0"/>
            </a:br>
            <a:r>
              <a:rPr lang="en-US" b="1" dirty="0"/>
              <a:t>Upon completion of field testing, we will incorporate the feedback received into revised versions of the modules.</a:t>
            </a:r>
            <a:endParaRPr lang="en-US" dirty="0"/>
          </a:p>
          <a:p>
            <a:endParaRPr lang="en-US" dirty="0"/>
          </a:p>
        </p:txBody>
      </p:sp>
      <p:sp>
        <p:nvSpPr>
          <p:cNvPr id="4" name="Slide Number Placeholder 3"/>
          <p:cNvSpPr>
            <a:spLocks noGrp="1"/>
          </p:cNvSpPr>
          <p:nvPr>
            <p:ph type="sldNum" sz="quarter" idx="10"/>
          </p:nvPr>
        </p:nvSpPr>
        <p:spPr/>
        <p:txBody>
          <a:bodyPr/>
          <a:lstStyle/>
          <a:p>
            <a:fld id="{6128E469-E935-4509-9C72-CFD8CCE056FC}" type="slidenum">
              <a:rPr lang="en-US" smtClean="0"/>
              <a:pPr/>
              <a:t>14</a:t>
            </a:fld>
            <a:endParaRPr lang="en-US"/>
          </a:p>
        </p:txBody>
      </p:sp>
    </p:spTree>
    <p:extLst>
      <p:ext uri="{BB962C8B-B14F-4D97-AF65-F5344CB8AC3E}">
        <p14:creationId xmlns:p14="http://schemas.microsoft.com/office/powerpoint/2010/main" val="11810025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In addition to toolkit</a:t>
            </a:r>
            <a:r>
              <a:rPr lang="en-US" b="1" baseline="0" dirty="0" smtClean="0"/>
              <a:t> development, t</a:t>
            </a:r>
            <a:r>
              <a:rPr lang="en-US" b="1" dirty="0" smtClean="0"/>
              <a:t>he PSIP team is also working with the Health Research &amp; Education Trust to</a:t>
            </a:r>
            <a:r>
              <a:rPr lang="en-US" b="1" baseline="0" dirty="0" smtClean="0"/>
              <a:t> create two videos that integrate CUSP (Comprehensive Unit-Based Safety Program) with PSIP.  </a:t>
            </a:r>
          </a:p>
          <a:p>
            <a:pPr>
              <a:buFont typeface="Arial" pitchFamily="34" charset="0"/>
              <a:buChar char="•"/>
            </a:pPr>
            <a:r>
              <a:rPr lang="en-US" baseline="0" dirty="0" smtClean="0"/>
              <a:t>Videos  being created for the Postpartum Hemorrhage and Cord Prolapse Modules</a:t>
            </a:r>
          </a:p>
          <a:p>
            <a:pPr>
              <a:buFont typeface="Arial" pitchFamily="34" charset="0"/>
              <a:buChar char="•"/>
            </a:pPr>
            <a:r>
              <a:rPr lang="en-US" baseline="0" dirty="0" smtClean="0"/>
              <a:t>Videos incorporate CUSP with safety and clinical information included in the PSIP modules, highlighting the use of specific tools and approaches utilized in PSIP.</a:t>
            </a:r>
          </a:p>
          <a:p>
            <a:pPr>
              <a:buFont typeface="Arial" pitchFamily="34" charset="0"/>
              <a:buChar char="•"/>
            </a:pPr>
            <a:r>
              <a:rPr lang="en-US" baseline="0" dirty="0" smtClean="0"/>
              <a:t>Key areas addressed in the videos include: Teamwork and communication, communication with the patient and family, patient risk assessment and the use of checklists and algorithms. </a:t>
            </a:r>
          </a:p>
          <a:p>
            <a:pPr>
              <a:buFont typeface="Arial" pitchFamily="34" charset="0"/>
              <a:buChar char="•"/>
            </a:pPr>
            <a:endParaRPr lang="en-US" baseline="0" dirty="0" smtClean="0"/>
          </a:p>
          <a:p>
            <a:pPr>
              <a:buFont typeface="Arial" pitchFamily="34" charset="0"/>
              <a:buNone/>
            </a:pPr>
            <a:r>
              <a:rPr lang="en-US" b="1" i="1" baseline="0" dirty="0" smtClean="0">
                <a:solidFill>
                  <a:srgbClr val="FF0000"/>
                </a:solidFill>
              </a:rPr>
              <a:t>Regarding additional next steps, we’ll develop the remaining toolkit modules (estimated completion in Spring 2013).</a:t>
            </a:r>
            <a:endParaRPr lang="en-US" b="1" i="1" dirty="0" smtClean="0">
              <a:solidFill>
                <a:srgbClr val="FF0000"/>
              </a:solidFill>
            </a:endParaRPr>
          </a:p>
        </p:txBody>
      </p:sp>
      <p:sp>
        <p:nvSpPr>
          <p:cNvPr id="4" name="Slide Number Placeholder 3"/>
          <p:cNvSpPr>
            <a:spLocks noGrp="1"/>
          </p:cNvSpPr>
          <p:nvPr>
            <p:ph type="sldNum" sz="quarter" idx="10"/>
          </p:nvPr>
        </p:nvSpPr>
        <p:spPr/>
        <p:txBody>
          <a:bodyPr/>
          <a:lstStyle/>
          <a:p>
            <a:fld id="{6128E469-E935-4509-9C72-CFD8CCE056FC}" type="slidenum">
              <a:rPr lang="en-US" smtClean="0"/>
              <a:pPr/>
              <a:t>15</a:t>
            </a:fld>
            <a:endParaRPr lang="en-US"/>
          </a:p>
        </p:txBody>
      </p:sp>
    </p:spTree>
    <p:extLst>
      <p:ext uri="{BB962C8B-B14F-4D97-AF65-F5344CB8AC3E}">
        <p14:creationId xmlns:p14="http://schemas.microsoft.com/office/powerpoint/2010/main" val="28150343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0541" indent="-170541">
              <a:buFont typeface="Arial" pitchFamily="34" charset="0"/>
              <a:buChar char="•"/>
            </a:pPr>
            <a:r>
              <a:rPr lang="en-US" dirty="0"/>
              <a:t>In 2009, there were 4.1 million births in the United States (Centers for Disease Control and Prevention, 2012); between 2 and 10% of these (80,000 to 400,000) are estimated to involve adverse outcomes; at least half of these are potentially preventable.</a:t>
            </a:r>
          </a:p>
          <a:p>
            <a:pPr marL="170541" indent="-170541">
              <a:buFont typeface="Arial" pitchFamily="34" charset="0"/>
              <a:buChar char="•"/>
            </a:pPr>
            <a:r>
              <a:rPr lang="en-US" dirty="0"/>
              <a:t>In addition to adverse outcomes, however, there are many more “near misses”—events that could have led to injury but did not as a result of preventive action, chance, or corrective action following a prior event. Many of these injuries or near misses could be preventable by systems changes, use of evidence-based clinical care strategies, changes in health care provider factors, or changes in patient factors. (Geller, 2007</a:t>
            </a:r>
            <a:r>
              <a:rPr lang="en-US" dirty="0" smtClean="0"/>
              <a:t>).</a:t>
            </a:r>
            <a:endParaRPr lang="en-US" dirty="0"/>
          </a:p>
        </p:txBody>
      </p:sp>
      <p:sp>
        <p:nvSpPr>
          <p:cNvPr id="4" name="Slide Number Placeholder 3"/>
          <p:cNvSpPr>
            <a:spLocks noGrp="1"/>
          </p:cNvSpPr>
          <p:nvPr>
            <p:ph type="sldNum" sz="quarter" idx="10"/>
          </p:nvPr>
        </p:nvSpPr>
        <p:spPr/>
        <p:txBody>
          <a:bodyPr/>
          <a:lstStyle/>
          <a:p>
            <a:fld id="{06BBDD86-0A34-4173-B2C5-59A7C1139A23}" type="slidenum">
              <a:rPr lang="en-US" smtClean="0"/>
              <a:pPr/>
              <a:t>3</a:t>
            </a:fld>
            <a:endParaRPr lang="en-US"/>
          </a:p>
        </p:txBody>
      </p:sp>
    </p:spTree>
    <p:extLst>
      <p:ext uri="{BB962C8B-B14F-4D97-AF65-F5344CB8AC3E}">
        <p14:creationId xmlns:p14="http://schemas.microsoft.com/office/powerpoint/2010/main" val="27402710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0541" indent="-170541">
              <a:buFont typeface="Arial" pitchFamily="34" charset="0"/>
              <a:buChar char="•"/>
            </a:pPr>
            <a:r>
              <a:rPr lang="en-US" dirty="0"/>
              <a:t>In obstetrics, there is also great concern regarding the risk of malpractice litigation. At the hospital level, 50% of U.S. hospital risk management budgets are allocated for obstetrical events; and birth-related events account for more than 75% of claims paid in excess of $1 million.</a:t>
            </a:r>
          </a:p>
          <a:p>
            <a:pPr marL="170541" indent="-170541">
              <a:buFont typeface="Arial" pitchFamily="34" charset="0"/>
              <a:buChar char="•"/>
            </a:pPr>
            <a:r>
              <a:rPr lang="en-US" dirty="0"/>
              <a:t>Evidence suggests that adherence to evidence-based practice guidelines can prevent or minimize patient harm and serve as the best defense against malpractice claims.</a:t>
            </a:r>
          </a:p>
          <a:p>
            <a:pPr marL="625318" lvl="1" indent="-170541">
              <a:buFont typeface="Arial" pitchFamily="34" charset="0"/>
              <a:buChar char="•"/>
            </a:pPr>
            <a:r>
              <a:rPr lang="en-US" dirty="0"/>
              <a:t>The PSIP toolkit will allow participating labor and delivery units to address primary areas of risk. We anticipate that improving the quality of care and outcomes provided by teams in L&amp;D units can lead to safer clinical practice, improved outcomes, and a decline in malpractice risks.</a:t>
            </a:r>
          </a:p>
        </p:txBody>
      </p:sp>
      <p:sp>
        <p:nvSpPr>
          <p:cNvPr id="4" name="Slide Number Placeholder 3"/>
          <p:cNvSpPr>
            <a:spLocks noGrp="1"/>
          </p:cNvSpPr>
          <p:nvPr>
            <p:ph type="sldNum" sz="quarter" idx="10"/>
          </p:nvPr>
        </p:nvSpPr>
        <p:spPr/>
        <p:txBody>
          <a:bodyPr/>
          <a:lstStyle/>
          <a:p>
            <a:fld id="{06BBDD86-0A34-4173-B2C5-59A7C1139A23}" type="slidenum">
              <a:rPr lang="en-US" smtClean="0"/>
              <a:pPr/>
              <a:t>4</a:t>
            </a:fld>
            <a:endParaRPr lang="en-US"/>
          </a:p>
        </p:txBody>
      </p:sp>
    </p:spTree>
    <p:extLst>
      <p:ext uri="{BB962C8B-B14F-4D97-AF65-F5344CB8AC3E}">
        <p14:creationId xmlns:p14="http://schemas.microsoft.com/office/powerpoint/2010/main" val="20604717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r>
              <a:rPr lang="en-US" b="1" dirty="0" smtClean="0"/>
              <a:t>Team-Based Care:</a:t>
            </a:r>
            <a:r>
              <a:rPr lang="en-US" b="0" dirty="0" smtClean="0"/>
              <a:t> PSIP involves a shift from the traditional mindset in perinatal care in which the OB calls</a:t>
            </a:r>
            <a:r>
              <a:rPr lang="en-US" b="0" baseline="0" dirty="0" smtClean="0"/>
              <a:t> all of the shots </a:t>
            </a:r>
            <a:r>
              <a:rPr lang="en-US" b="0" baseline="0" dirty="0" smtClean="0">
                <a:sym typeface="Wingdings" pitchFamily="2" charset="2"/>
              </a:rPr>
              <a:t> team-based approach to care</a:t>
            </a:r>
          </a:p>
          <a:p>
            <a:r>
              <a:rPr lang="en-US" b="1" baseline="0" dirty="0" smtClean="0">
                <a:sym typeface="Wingdings" pitchFamily="2" charset="2"/>
              </a:rPr>
              <a:t>-Communication: </a:t>
            </a:r>
            <a:r>
              <a:rPr lang="en-US" b="0" baseline="0" dirty="0" smtClean="0">
                <a:sym typeface="Wingdings" pitchFamily="2" charset="2"/>
              </a:rPr>
              <a:t>Effective communication is a key contributing factor to team cohesion. PSIP draws from </a:t>
            </a:r>
            <a:r>
              <a:rPr lang="en-US" b="0" baseline="0" dirty="0" err="1" smtClean="0">
                <a:sym typeface="Wingdings" pitchFamily="2" charset="2"/>
              </a:rPr>
              <a:t>TeamSTEPPS</a:t>
            </a:r>
            <a:r>
              <a:rPr lang="en-US" b="0" baseline="0" dirty="0" smtClean="0">
                <a:sym typeface="Wingdings" pitchFamily="2" charset="2"/>
              </a:rPr>
              <a:t>, CUSP (Comprehensive Unit-Based Safety Program) , and other QI programs to enhance teamwork and communication in L&amp;D units.</a:t>
            </a:r>
            <a:endParaRPr lang="en-US" b="1" baseline="0" dirty="0" smtClean="0">
              <a:sym typeface="Wingdings" pitchFamily="2" charset="2"/>
            </a:endParaRPr>
          </a:p>
          <a:p>
            <a:r>
              <a:rPr lang="en-US" b="1" baseline="0" dirty="0" smtClean="0">
                <a:sym typeface="Wingdings" pitchFamily="2" charset="2"/>
              </a:rPr>
              <a:t>-QI and Best Practices: </a:t>
            </a:r>
            <a:r>
              <a:rPr lang="en-US" b="0" baseline="0" dirty="0" smtClean="0">
                <a:sym typeface="Wingdings" pitchFamily="2" charset="2"/>
              </a:rPr>
              <a:t>QI is another fundamental aspect of the program. The PSIP promotes the use of best practices and guidelines to facilitate improvements in perinatal safety and quality by standardizing practices, minimizing variances, decreasing redundancy, and increasing efficiency.</a:t>
            </a:r>
          </a:p>
          <a:p>
            <a:r>
              <a:rPr lang="en-US" b="0" baseline="0" dirty="0" smtClean="0">
                <a:sym typeface="Wingdings" pitchFamily="2" charset="2"/>
              </a:rPr>
              <a:t>-</a:t>
            </a:r>
            <a:r>
              <a:rPr lang="en-US" b="1" baseline="0" dirty="0" smtClean="0">
                <a:sym typeface="Wingdings" pitchFamily="2" charset="2"/>
              </a:rPr>
              <a:t>Patient &amp; Family Involvement: </a:t>
            </a:r>
            <a:r>
              <a:rPr lang="en-US" b="0" baseline="0" dirty="0" smtClean="0">
                <a:sym typeface="Wingdings" pitchFamily="2" charset="2"/>
              </a:rPr>
              <a:t>Hospitals are placing a greater focus on patient- and family-centered care. There are many opportunities to integrate patient and family involvement as team members in perinatal care that are included in the PSIP.</a:t>
            </a:r>
            <a:endParaRPr lang="en-US" b="1" dirty="0"/>
          </a:p>
        </p:txBody>
      </p:sp>
      <p:sp>
        <p:nvSpPr>
          <p:cNvPr id="4" name="Slide Number Placeholder 3"/>
          <p:cNvSpPr>
            <a:spLocks noGrp="1"/>
          </p:cNvSpPr>
          <p:nvPr>
            <p:ph type="sldNum" sz="quarter" idx="10"/>
          </p:nvPr>
        </p:nvSpPr>
        <p:spPr/>
        <p:txBody>
          <a:bodyPr/>
          <a:lstStyle/>
          <a:p>
            <a:fld id="{06BBDD86-0A34-4173-B2C5-59A7C1139A23}" type="slidenum">
              <a:rPr lang="en-US" smtClean="0"/>
              <a:pPr/>
              <a:t>5</a:t>
            </a:fld>
            <a:endParaRPr lang="en-US"/>
          </a:p>
        </p:txBody>
      </p:sp>
    </p:spTree>
    <p:extLst>
      <p:ext uri="{BB962C8B-B14F-4D97-AF65-F5344CB8AC3E}">
        <p14:creationId xmlns:p14="http://schemas.microsoft.com/office/powerpoint/2010/main" val="38958828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Developed by a multidisciplinary team of clinicians and non-clinicians, this toolkit is intended</a:t>
            </a:r>
            <a:r>
              <a:rPr lang="en-US" baseline="0" dirty="0" smtClean="0"/>
              <a:t> for use by perinatal teams (i.e., obstetrics, neonatology, and anesthesiology) in hospitals of all types. The toolkit may serve as a vehicle for helping L&amp;D unit leaders to prioritize perinatal quality and safety improvement efforts and decisions pertaining to resource allocation.</a:t>
            </a:r>
            <a:endParaRPr lang="en-US" dirty="0"/>
          </a:p>
        </p:txBody>
      </p:sp>
      <p:sp>
        <p:nvSpPr>
          <p:cNvPr id="4" name="Slide Number Placeholder 3"/>
          <p:cNvSpPr>
            <a:spLocks noGrp="1"/>
          </p:cNvSpPr>
          <p:nvPr>
            <p:ph type="sldNum" sz="quarter" idx="10"/>
          </p:nvPr>
        </p:nvSpPr>
        <p:spPr/>
        <p:txBody>
          <a:bodyPr/>
          <a:lstStyle/>
          <a:p>
            <a:fld id="{06BBDD86-0A34-4173-B2C5-59A7C1139A23}" type="slidenum">
              <a:rPr lang="en-US" smtClean="0"/>
              <a:pPr/>
              <a:t>6</a:t>
            </a:fld>
            <a:endParaRPr lang="en-US"/>
          </a:p>
        </p:txBody>
      </p:sp>
    </p:spTree>
    <p:extLst>
      <p:ext uri="{BB962C8B-B14F-4D97-AF65-F5344CB8AC3E}">
        <p14:creationId xmlns:p14="http://schemas.microsoft.com/office/powerpoint/2010/main" val="4196272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5738" indent="-175738" defTabSz="909554">
              <a:buFont typeface="Arial" pitchFamily="34" charset="0"/>
              <a:buChar char="•"/>
              <a:defRPr/>
            </a:pPr>
            <a:r>
              <a:rPr lang="en-US" dirty="0" smtClean="0"/>
              <a:t>The toolkit provides a clinical basis for integrating CUSP and </a:t>
            </a:r>
            <a:r>
              <a:rPr lang="en-US" dirty="0" err="1" smtClean="0"/>
              <a:t>TeamSTEPPS</a:t>
            </a:r>
            <a:r>
              <a:rPr lang="en-US" dirty="0" smtClean="0"/>
              <a:t> concepts and methodology with current clinical evidence in a high-risk setting (L&amp;D).</a:t>
            </a:r>
          </a:p>
          <a:p>
            <a:pPr marL="175738" indent="-175738">
              <a:buFont typeface="Arial" pitchFamily="34" charset="0"/>
              <a:buChar char="•"/>
            </a:pPr>
            <a:r>
              <a:rPr lang="en-US" dirty="0" smtClean="0"/>
              <a:t>The materials</a:t>
            </a:r>
            <a:r>
              <a:rPr lang="en-US" baseline="0" dirty="0" smtClean="0"/>
              <a:t> included in the toolkit originate from several sources including;</a:t>
            </a:r>
          </a:p>
          <a:p>
            <a:pPr marL="644373" lvl="1" indent="-175738">
              <a:buFont typeface="Arial" pitchFamily="34" charset="0"/>
              <a:buChar char="•"/>
            </a:pPr>
            <a:r>
              <a:rPr lang="en-US" baseline="0" dirty="0" smtClean="0"/>
              <a:t>AHRQ materials that focus on teamwork, culture, and use of quality improvement data</a:t>
            </a:r>
          </a:p>
          <a:p>
            <a:pPr marL="644373" lvl="1" indent="-175738">
              <a:buFont typeface="Arial" pitchFamily="34" charset="0"/>
              <a:buChar char="•"/>
            </a:pPr>
            <a:r>
              <a:rPr lang="en-US" baseline="0" dirty="0" smtClean="0"/>
              <a:t>Existing QI materials</a:t>
            </a:r>
          </a:p>
          <a:p>
            <a:pPr marL="644373" lvl="1" indent="-175738">
              <a:buFont typeface="Arial" pitchFamily="34" charset="0"/>
              <a:buChar char="•"/>
            </a:pPr>
            <a:r>
              <a:rPr lang="en-US" baseline="0" dirty="0" smtClean="0"/>
              <a:t>OB textbooks</a:t>
            </a:r>
          </a:p>
          <a:p>
            <a:pPr marL="644373" lvl="1" indent="-175738">
              <a:buFont typeface="Arial" pitchFamily="34" charset="0"/>
              <a:buChar char="•"/>
            </a:pPr>
            <a:r>
              <a:rPr lang="en-US" baseline="0" dirty="0" smtClean="0"/>
              <a:t>Best practice guidelines</a:t>
            </a:r>
          </a:p>
          <a:p>
            <a:pPr marL="644373" lvl="1" indent="-175738">
              <a:buFont typeface="Arial" pitchFamily="34" charset="0"/>
              <a:buChar char="•"/>
            </a:pPr>
            <a:r>
              <a:rPr lang="en-US" baseline="0" dirty="0" smtClean="0"/>
              <a:t>New tools developed based on identified gaps in enhancing perinatal safety (e.g., checklists) </a:t>
            </a:r>
          </a:p>
        </p:txBody>
      </p:sp>
      <p:sp>
        <p:nvSpPr>
          <p:cNvPr id="4" name="Slide Number Placeholder 3"/>
          <p:cNvSpPr>
            <a:spLocks noGrp="1"/>
          </p:cNvSpPr>
          <p:nvPr>
            <p:ph type="sldNum" sz="quarter" idx="10"/>
          </p:nvPr>
        </p:nvSpPr>
        <p:spPr/>
        <p:txBody>
          <a:bodyPr/>
          <a:lstStyle/>
          <a:p>
            <a:fld id="{06BBDD86-0A34-4173-B2C5-59A7C1139A23}" type="slidenum">
              <a:rPr lang="en-US" smtClean="0"/>
              <a:pPr/>
              <a:t>7</a:t>
            </a:fld>
            <a:endParaRPr lang="en-US"/>
          </a:p>
        </p:txBody>
      </p:sp>
    </p:spTree>
    <p:extLst>
      <p:ext uri="{BB962C8B-B14F-4D97-AF65-F5344CB8AC3E}">
        <p14:creationId xmlns:p14="http://schemas.microsoft.com/office/powerpoint/2010/main" val="28609533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6BBDD86-0A34-4173-B2C5-59A7C1139A23}" type="slidenum">
              <a:rPr lang="en-US" smtClean="0"/>
              <a:pPr/>
              <a:t>8</a:t>
            </a:fld>
            <a:endParaRPr lang="en-US"/>
          </a:p>
        </p:txBody>
      </p:sp>
    </p:spTree>
    <p:extLst>
      <p:ext uri="{BB962C8B-B14F-4D97-AF65-F5344CB8AC3E}">
        <p14:creationId xmlns:p14="http://schemas.microsoft.com/office/powerpoint/2010/main" val="2753561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5962" y="4438412"/>
            <a:ext cx="5647690" cy="4729400"/>
          </a:xfrm>
        </p:spPr>
        <p:txBody>
          <a:bodyPr/>
          <a:lstStyle/>
          <a:p>
            <a:pPr marL="171445" lvl="1" indent="-171445" defTabSz="909554">
              <a:buFont typeface="Arial" pitchFamily="34" charset="0"/>
              <a:buChar char="•"/>
              <a:defRPr/>
            </a:pPr>
            <a:r>
              <a:rPr lang="en-US" sz="1100" dirty="0"/>
              <a:t>The content development process has been a very collaborative one. Since January RTI has been attending in-person meetings with a multidisciplinary UNC team that includes physician champions from OB, anesthesiology, and NICU, patient safety officer, and nursing staff.</a:t>
            </a:r>
          </a:p>
          <a:p>
            <a:pPr marL="171445" indent="-171445">
              <a:buFont typeface="Arial" pitchFamily="34" charset="0"/>
              <a:buChar char="•"/>
            </a:pPr>
            <a:r>
              <a:rPr lang="en-US" sz="1100" dirty="0"/>
              <a:t>UNC drafts the clinical content and RTI converts the clinical content into toolkit format and adds tools and additional guidance to facilitate implementation; RTI also drafted the implementation structure for making the clinical content actionable, providing an infrastructure for institutions of all types to plan, implement, and evaluate the recommended tools, strategies and practices. Upon development of each draft module, drafts are distributed among project team members from RTI, UNC, and Vanderbilt for review and comment.</a:t>
            </a:r>
          </a:p>
          <a:p>
            <a:pPr marL="457187" lvl="1"/>
            <a:endParaRPr lang="en-US" sz="1100" dirty="0"/>
          </a:p>
          <a:p>
            <a:pPr marL="171445" indent="-171445"/>
            <a:r>
              <a:rPr lang="en-US" sz="1100" b="1" dirty="0"/>
              <a:t>We also obtain feedback on draft modules from multiple external sources:</a:t>
            </a:r>
          </a:p>
          <a:p>
            <a:pPr marL="171445" indent="-171445">
              <a:buFont typeface="Arial" pitchFamily="34" charset="0"/>
              <a:buChar char="•"/>
            </a:pPr>
            <a:r>
              <a:rPr lang="en-US" sz="1100" dirty="0"/>
              <a:t>We’ve had two meetings (1 in-person and 1 by phone) with our Technical Expert Panel of physicians, nurses, patient safety experts and patient and family advocates.  </a:t>
            </a:r>
          </a:p>
          <a:p>
            <a:pPr marL="626222" lvl="1" indent="-171445">
              <a:buFont typeface="Arial" pitchFamily="34" charset="0"/>
              <a:buChar char="•"/>
            </a:pPr>
            <a:r>
              <a:rPr lang="en-US" sz="1100" dirty="0"/>
              <a:t>The TEP provided feedback on the overall PSIP framework and approach, the proposed toolkit modules and structure, and also provided module-specific feedback at our in-person meeting held in July.  </a:t>
            </a:r>
          </a:p>
          <a:p>
            <a:pPr marL="171445" indent="-171445">
              <a:buFont typeface="Arial" pitchFamily="34" charset="0"/>
              <a:buChar char="•"/>
            </a:pPr>
            <a:r>
              <a:rPr lang="en-US" sz="1100" dirty="0"/>
              <a:t>Each module is submitted to AHRQ and updated based on feedback received from AHRQ.  </a:t>
            </a:r>
          </a:p>
          <a:p>
            <a:pPr marL="171445" indent="-171445">
              <a:buFont typeface="Arial" pitchFamily="34" charset="0"/>
              <a:buChar char="•"/>
            </a:pPr>
            <a:r>
              <a:rPr lang="en-US" sz="1100" dirty="0"/>
              <a:t>We are also planning to conduct field testing of the first 5 modules in October 2012.</a:t>
            </a:r>
          </a:p>
        </p:txBody>
      </p:sp>
      <p:sp>
        <p:nvSpPr>
          <p:cNvPr id="4" name="Slide Number Placeholder 3"/>
          <p:cNvSpPr>
            <a:spLocks noGrp="1"/>
          </p:cNvSpPr>
          <p:nvPr>
            <p:ph type="sldNum" sz="quarter" idx="10"/>
          </p:nvPr>
        </p:nvSpPr>
        <p:spPr/>
        <p:txBody>
          <a:bodyPr/>
          <a:lstStyle/>
          <a:p>
            <a:fld id="{06BBDD86-0A34-4173-B2C5-59A7C1139A23}" type="slidenum">
              <a:rPr lang="en-US" smtClean="0"/>
              <a:pPr/>
              <a:t>9</a:t>
            </a:fld>
            <a:endParaRPr lang="en-US"/>
          </a:p>
        </p:txBody>
      </p:sp>
    </p:spTree>
    <p:extLst>
      <p:ext uri="{BB962C8B-B14F-4D97-AF65-F5344CB8AC3E}">
        <p14:creationId xmlns:p14="http://schemas.microsoft.com/office/powerpoint/2010/main" val="25181651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endParaRPr lang="en-US" dirty="0" smtClean="0"/>
          </a:p>
          <a:p>
            <a:r>
              <a:rPr lang="en-US" dirty="0" smtClean="0"/>
              <a:t>The toolkit consists of 7 clinical modules and 3 non-clinical modules. </a:t>
            </a:r>
          </a:p>
          <a:p>
            <a:endParaRPr lang="en-US" dirty="0" smtClean="0"/>
          </a:p>
        </p:txBody>
      </p:sp>
      <p:sp>
        <p:nvSpPr>
          <p:cNvPr id="4" name="Slide Number Placeholder 3"/>
          <p:cNvSpPr>
            <a:spLocks noGrp="1"/>
          </p:cNvSpPr>
          <p:nvPr>
            <p:ph type="sldNum" sz="quarter" idx="10"/>
          </p:nvPr>
        </p:nvSpPr>
        <p:spPr/>
        <p:txBody>
          <a:bodyPr/>
          <a:lstStyle/>
          <a:p>
            <a:fld id="{06BBDD86-0A34-4173-B2C5-59A7C1139A23}" type="slidenum">
              <a:rPr lang="en-US" smtClean="0"/>
              <a:pPr/>
              <a:t>10</a:t>
            </a:fld>
            <a:endParaRPr lang="en-US"/>
          </a:p>
        </p:txBody>
      </p:sp>
    </p:spTree>
    <p:extLst>
      <p:ext uri="{BB962C8B-B14F-4D97-AF65-F5344CB8AC3E}">
        <p14:creationId xmlns:p14="http://schemas.microsoft.com/office/powerpoint/2010/main" val="10309778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6932CCF-28E4-4F9E-B59A-DB38E601C73E}" type="datetimeFigureOut">
              <a:rPr lang="en-US" smtClean="0"/>
              <a:pPr/>
              <a:t>9/6/2012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6BC27-662F-4EBD-9B0A-F03EB6498666}" type="slidenum">
              <a:rPr lang="en-US" smtClean="0"/>
              <a:pPr/>
              <a:t>‹#›</a:t>
            </a:fld>
            <a:endParaRPr lang="en-US"/>
          </a:p>
        </p:txBody>
      </p:sp>
    </p:spTree>
    <p:extLst>
      <p:ext uri="{BB962C8B-B14F-4D97-AF65-F5344CB8AC3E}">
        <p14:creationId xmlns:p14="http://schemas.microsoft.com/office/powerpoint/2010/main" val="1783306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6932CCF-28E4-4F9E-B59A-DB38E601C73E}" type="datetimeFigureOut">
              <a:rPr lang="en-US" smtClean="0"/>
              <a:pPr/>
              <a:t>9/6/2012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6BC27-662F-4EBD-9B0A-F03EB6498666}" type="slidenum">
              <a:rPr lang="en-US" smtClean="0"/>
              <a:pPr/>
              <a:t>‹#›</a:t>
            </a:fld>
            <a:endParaRPr lang="en-US"/>
          </a:p>
        </p:txBody>
      </p:sp>
    </p:spTree>
    <p:extLst>
      <p:ext uri="{BB962C8B-B14F-4D97-AF65-F5344CB8AC3E}">
        <p14:creationId xmlns:p14="http://schemas.microsoft.com/office/powerpoint/2010/main" val="26794994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6932CCF-28E4-4F9E-B59A-DB38E601C73E}" type="datetimeFigureOut">
              <a:rPr lang="en-US" smtClean="0"/>
              <a:pPr/>
              <a:t>9/6/2012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6BC27-662F-4EBD-9B0A-F03EB6498666}" type="slidenum">
              <a:rPr lang="en-US" smtClean="0"/>
              <a:pPr/>
              <a:t>‹#›</a:t>
            </a:fld>
            <a:endParaRPr lang="en-US"/>
          </a:p>
        </p:txBody>
      </p:sp>
    </p:spTree>
    <p:extLst>
      <p:ext uri="{BB962C8B-B14F-4D97-AF65-F5344CB8AC3E}">
        <p14:creationId xmlns:p14="http://schemas.microsoft.com/office/powerpoint/2010/main" val="37742509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6932CCF-28E4-4F9E-B59A-DB38E601C73E}" type="datetimeFigureOut">
              <a:rPr lang="en-US" smtClean="0"/>
              <a:pPr/>
              <a:t>9/6/2012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6BC27-662F-4EBD-9B0A-F03EB6498666}" type="slidenum">
              <a:rPr lang="en-US" smtClean="0"/>
              <a:pPr/>
              <a:t>‹#›</a:t>
            </a:fld>
            <a:endParaRPr lang="en-US"/>
          </a:p>
        </p:txBody>
      </p:sp>
    </p:spTree>
    <p:extLst>
      <p:ext uri="{BB962C8B-B14F-4D97-AF65-F5344CB8AC3E}">
        <p14:creationId xmlns:p14="http://schemas.microsoft.com/office/powerpoint/2010/main" val="25513878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6932CCF-28E4-4F9E-B59A-DB38E601C73E}" type="datetimeFigureOut">
              <a:rPr lang="en-US" smtClean="0"/>
              <a:pPr/>
              <a:t>9/6/2012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6BC27-662F-4EBD-9B0A-F03EB6498666}" type="slidenum">
              <a:rPr lang="en-US" smtClean="0"/>
              <a:pPr/>
              <a:t>‹#›</a:t>
            </a:fld>
            <a:endParaRPr lang="en-US"/>
          </a:p>
        </p:txBody>
      </p:sp>
    </p:spTree>
    <p:extLst>
      <p:ext uri="{BB962C8B-B14F-4D97-AF65-F5344CB8AC3E}">
        <p14:creationId xmlns:p14="http://schemas.microsoft.com/office/powerpoint/2010/main" val="39208381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6932CCF-28E4-4F9E-B59A-DB38E601C73E}" type="datetimeFigureOut">
              <a:rPr lang="en-US" smtClean="0"/>
              <a:pPr/>
              <a:t>9/6/2012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F6BC27-662F-4EBD-9B0A-F03EB6498666}" type="slidenum">
              <a:rPr lang="en-US" smtClean="0"/>
              <a:pPr/>
              <a:t>‹#›</a:t>
            </a:fld>
            <a:endParaRPr lang="en-US"/>
          </a:p>
        </p:txBody>
      </p:sp>
    </p:spTree>
    <p:extLst>
      <p:ext uri="{BB962C8B-B14F-4D97-AF65-F5344CB8AC3E}">
        <p14:creationId xmlns:p14="http://schemas.microsoft.com/office/powerpoint/2010/main" val="9956589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6932CCF-28E4-4F9E-B59A-DB38E601C73E}" type="datetimeFigureOut">
              <a:rPr lang="en-US" smtClean="0"/>
              <a:pPr/>
              <a:t>9/6/2012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DF6BC27-662F-4EBD-9B0A-F03EB6498666}" type="slidenum">
              <a:rPr lang="en-US" smtClean="0"/>
              <a:pPr/>
              <a:t>‹#›</a:t>
            </a:fld>
            <a:endParaRPr lang="en-US"/>
          </a:p>
        </p:txBody>
      </p:sp>
    </p:spTree>
    <p:extLst>
      <p:ext uri="{BB962C8B-B14F-4D97-AF65-F5344CB8AC3E}">
        <p14:creationId xmlns:p14="http://schemas.microsoft.com/office/powerpoint/2010/main" val="31913562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6932CCF-28E4-4F9E-B59A-DB38E601C73E}" type="datetimeFigureOut">
              <a:rPr lang="en-US" smtClean="0"/>
              <a:pPr/>
              <a:t>9/6/2012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DF6BC27-662F-4EBD-9B0A-F03EB6498666}" type="slidenum">
              <a:rPr lang="en-US" smtClean="0"/>
              <a:pPr/>
              <a:t>‹#›</a:t>
            </a:fld>
            <a:endParaRPr lang="en-US"/>
          </a:p>
        </p:txBody>
      </p:sp>
    </p:spTree>
    <p:extLst>
      <p:ext uri="{BB962C8B-B14F-4D97-AF65-F5344CB8AC3E}">
        <p14:creationId xmlns:p14="http://schemas.microsoft.com/office/powerpoint/2010/main" val="28736824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932CCF-28E4-4F9E-B59A-DB38E601C73E}" type="datetimeFigureOut">
              <a:rPr lang="en-US" smtClean="0"/>
              <a:pPr/>
              <a:t>9/6/2012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DF6BC27-662F-4EBD-9B0A-F03EB6498666}" type="slidenum">
              <a:rPr lang="en-US" smtClean="0"/>
              <a:pPr/>
              <a:t>‹#›</a:t>
            </a:fld>
            <a:endParaRPr lang="en-US"/>
          </a:p>
        </p:txBody>
      </p:sp>
    </p:spTree>
    <p:extLst>
      <p:ext uri="{BB962C8B-B14F-4D97-AF65-F5344CB8AC3E}">
        <p14:creationId xmlns:p14="http://schemas.microsoft.com/office/powerpoint/2010/main" val="20632989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6932CCF-28E4-4F9E-B59A-DB38E601C73E}" type="datetimeFigureOut">
              <a:rPr lang="en-US" smtClean="0"/>
              <a:pPr/>
              <a:t>9/6/2012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F6BC27-662F-4EBD-9B0A-F03EB6498666}" type="slidenum">
              <a:rPr lang="en-US" smtClean="0"/>
              <a:pPr/>
              <a:t>‹#›</a:t>
            </a:fld>
            <a:endParaRPr lang="en-US"/>
          </a:p>
        </p:txBody>
      </p:sp>
    </p:spTree>
    <p:extLst>
      <p:ext uri="{BB962C8B-B14F-4D97-AF65-F5344CB8AC3E}">
        <p14:creationId xmlns:p14="http://schemas.microsoft.com/office/powerpoint/2010/main" val="10356519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6932CCF-28E4-4F9E-B59A-DB38E601C73E}" type="datetimeFigureOut">
              <a:rPr lang="en-US" smtClean="0"/>
              <a:pPr/>
              <a:t>9/6/2012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F6BC27-662F-4EBD-9B0A-F03EB6498666}" type="slidenum">
              <a:rPr lang="en-US" smtClean="0"/>
              <a:pPr/>
              <a:t>‹#›</a:t>
            </a:fld>
            <a:endParaRPr lang="en-US"/>
          </a:p>
        </p:txBody>
      </p:sp>
    </p:spTree>
    <p:extLst>
      <p:ext uri="{BB962C8B-B14F-4D97-AF65-F5344CB8AC3E}">
        <p14:creationId xmlns:p14="http://schemas.microsoft.com/office/powerpoint/2010/main" val="39890581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Picture 3" descr="U:\SCG\Andrew_work_files\Lenfestey, Nancy\Lenfestey PSIP materials 0212791.003.000.004\PSIP slide background 2.jpg"/>
          <p:cNvPicPr>
            <a:picLocks noChangeAspect="1" noChangeArrowheads="1"/>
          </p:cNvPicPr>
          <p:nvPr userDrawn="1"/>
        </p:nvPicPr>
        <p:blipFill rotWithShape="1">
          <a:blip r:embed="rId13" cstate="print">
            <a:extLst>
              <a:ext uri="{28A0092B-C50C-407E-A947-70E740481C1C}">
                <a14:useLocalDpi xmlns:a14="http://schemas.microsoft.com/office/drawing/2010/main" val="0"/>
              </a:ext>
            </a:extLst>
          </a:blip>
          <a:srcRect t="2412" r="5625" b="-1"/>
          <a:stretch/>
        </p:blipFill>
        <p:spPr bwMode="auto">
          <a:xfrm>
            <a:off x="514350" y="0"/>
            <a:ext cx="8629650" cy="40005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457200" y="3810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932CCF-28E4-4F9E-B59A-DB38E601C73E}" type="datetimeFigureOut">
              <a:rPr lang="en-US" smtClean="0"/>
              <a:pPr/>
              <a:t>9/6/2012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F6BC27-662F-4EBD-9B0A-F03EB6498666}" type="slidenum">
              <a:rPr lang="en-US" smtClean="0"/>
              <a:pPr/>
              <a:t>‹#›</a:t>
            </a:fld>
            <a:endParaRPr lang="en-US"/>
          </a:p>
        </p:txBody>
      </p:sp>
      <p:pic>
        <p:nvPicPr>
          <p:cNvPr id="1030" name="Picture 6" descr="U:\SCG\Andrew_work_files\Lenfestey, Nancy\Lenfestey PSIP materials 0212791.003.000.004\PSIP slide background 1.jpg"/>
          <p:cNvPicPr>
            <a:picLocks noChangeAspect="1" noChangeArrowheads="1"/>
          </p:cNvPicPr>
          <p:nvPr userDrawn="1"/>
        </p:nvPicPr>
        <p:blipFill rotWithShape="1">
          <a:blip r:embed="rId14" cstate="print">
            <a:extLst>
              <a:ext uri="{28A0092B-C50C-407E-A947-70E740481C1C}">
                <a14:useLocalDpi xmlns:a14="http://schemas.microsoft.com/office/drawing/2010/main" val="0"/>
              </a:ext>
            </a:extLst>
          </a:blip>
          <a:srcRect l="291" r="207" b="6165"/>
          <a:stretch/>
        </p:blipFill>
        <p:spPr bwMode="auto">
          <a:xfrm>
            <a:off x="0" y="6477000"/>
            <a:ext cx="9144000" cy="386588"/>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userDrawn="1"/>
        </p:nvSpPr>
        <p:spPr>
          <a:xfrm>
            <a:off x="914400" y="-21544"/>
            <a:ext cx="2778902" cy="412421"/>
          </a:xfrm>
          <a:prstGeom prst="rect">
            <a:avLst/>
          </a:prstGeom>
          <a:noFill/>
        </p:spPr>
        <p:txBody>
          <a:bodyPr wrap="none" tIns="73152" rtlCol="0" anchor="ctr" anchorCtr="0">
            <a:spAutoFit/>
          </a:bodyPr>
          <a:lstStyle/>
          <a:p>
            <a:r>
              <a:rPr lang="en-US" sz="1900" b="1" dirty="0" smtClean="0">
                <a:solidFill>
                  <a:schemeClr val="bg1"/>
                </a:solidFill>
                <a:effectLst>
                  <a:outerShdw blurRad="38100" dist="38100" dir="2700000" algn="tl">
                    <a:srgbClr val="000000">
                      <a:alpha val="43137"/>
                    </a:srgbClr>
                  </a:outerShdw>
                </a:effectLst>
                <a:latin typeface="Myriad Pro" pitchFamily="34" charset="0"/>
              </a:rPr>
              <a:t>AHRQ Annual Meeting</a:t>
            </a:r>
          </a:p>
        </p:txBody>
      </p:sp>
      <p:pic>
        <p:nvPicPr>
          <p:cNvPr id="1027" name="Picture 3" descr="U:\SCG\Andrew_work_files\Lenfestey, Nancy\Lenfestey PSIP materials 0212791.003.000.004\PSIP-logo-with-outline.png"/>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13960" y="-6980"/>
            <a:ext cx="994578" cy="990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00966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U:\SCG\Andrew_work_files\Lenfestey, Nancy\Lenfestey PSIP materials 0212791.003.000.004\PSIP logo tweaked.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0528" y="2590800"/>
            <a:ext cx="3868072" cy="380768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0" y="762000"/>
            <a:ext cx="9144000" cy="1470025"/>
          </a:xfrm>
        </p:spPr>
        <p:txBody>
          <a:bodyPr>
            <a:noAutofit/>
          </a:bodyPr>
          <a:lstStyle/>
          <a:p>
            <a:r>
              <a:rPr lang="en-US" sz="3600" dirty="0" smtClean="0"/>
              <a:t/>
            </a:r>
            <a:br>
              <a:rPr lang="en-US" sz="3600" dirty="0" smtClean="0"/>
            </a:br>
            <a:r>
              <a:rPr lang="en-US" sz="3600" dirty="0" smtClean="0"/>
              <a:t> </a:t>
            </a:r>
            <a:r>
              <a:rPr lang="en-US" sz="3600" b="1" dirty="0" smtClean="0"/>
              <a:t/>
            </a:r>
            <a:br>
              <a:rPr lang="en-US" sz="3600" b="1" dirty="0" smtClean="0"/>
            </a:br>
            <a:r>
              <a:rPr lang="en-US" sz="3600" b="1" dirty="0" smtClean="0"/>
              <a:t>Perinatal Safety Intervention Program (PSIP):</a:t>
            </a:r>
            <a:br>
              <a:rPr lang="en-US" sz="3600" b="1" dirty="0" smtClean="0"/>
            </a:br>
            <a:r>
              <a:rPr lang="en-US" sz="3600" b="1" dirty="0" smtClean="0"/>
              <a:t> Design and Development </a:t>
            </a:r>
            <a:br>
              <a:rPr lang="en-US" sz="3600" b="1" dirty="0" smtClean="0"/>
            </a:br>
            <a:r>
              <a:rPr lang="en-US" sz="3600" b="1" dirty="0" smtClean="0"/>
              <a:t> </a:t>
            </a:r>
            <a:r>
              <a:rPr lang="en-US" sz="3600" b="1" dirty="0" smtClean="0">
                <a:effectLst>
                  <a:outerShdw blurRad="38100" dist="38100" dir="2700000" algn="tl">
                    <a:srgbClr val="000000">
                      <a:alpha val="43137"/>
                    </a:srgbClr>
                  </a:outerShdw>
                </a:effectLst>
              </a:rPr>
              <a:t/>
            </a:r>
            <a:br>
              <a:rPr lang="en-US" sz="3600" b="1" dirty="0" smtClean="0">
                <a:effectLst>
                  <a:outerShdw blurRad="38100" dist="38100" dir="2700000" algn="tl">
                    <a:srgbClr val="000000">
                      <a:alpha val="43137"/>
                    </a:srgbClr>
                  </a:outerShdw>
                </a:effectLst>
              </a:rPr>
            </a:br>
            <a:endParaRPr lang="en-US" sz="3600" b="1" dirty="0">
              <a:effectLst>
                <a:outerShdw blurRad="38100" dist="38100" dir="2700000" algn="tl">
                  <a:srgbClr val="000000">
                    <a:alpha val="43137"/>
                  </a:srgbClr>
                </a:outerShdw>
              </a:effectLst>
            </a:endParaRPr>
          </a:p>
        </p:txBody>
      </p:sp>
      <p:sp>
        <p:nvSpPr>
          <p:cNvPr id="4" name="TextBox 3"/>
          <p:cNvSpPr txBox="1"/>
          <p:nvPr/>
        </p:nvSpPr>
        <p:spPr>
          <a:xfrm>
            <a:off x="4343400" y="3810000"/>
            <a:ext cx="3810000" cy="954107"/>
          </a:xfrm>
          <a:prstGeom prst="rect">
            <a:avLst/>
          </a:prstGeom>
          <a:noFill/>
        </p:spPr>
        <p:txBody>
          <a:bodyPr wrap="square" rtlCol="0">
            <a:spAutoFit/>
          </a:bodyPr>
          <a:lstStyle/>
          <a:p>
            <a:r>
              <a:rPr lang="en-US" sz="2800" b="1" dirty="0" smtClean="0"/>
              <a:t>AHRQ Annual Meeting</a:t>
            </a:r>
          </a:p>
          <a:p>
            <a:r>
              <a:rPr lang="en-US" sz="2800" b="1" dirty="0" smtClean="0"/>
              <a:t>September 10, 2012</a:t>
            </a:r>
            <a:endParaRPr lang="en-US" sz="2800" b="1" dirty="0"/>
          </a:p>
        </p:txBody>
      </p:sp>
      <p:sp>
        <p:nvSpPr>
          <p:cNvPr id="5" name="TextBox 4"/>
          <p:cNvSpPr txBox="1"/>
          <p:nvPr/>
        </p:nvSpPr>
        <p:spPr>
          <a:xfrm>
            <a:off x="609600" y="2057400"/>
            <a:ext cx="8077200" cy="584775"/>
          </a:xfrm>
          <a:prstGeom prst="rect">
            <a:avLst/>
          </a:prstGeom>
          <a:noFill/>
        </p:spPr>
        <p:txBody>
          <a:bodyPr wrap="square" rtlCol="0">
            <a:spAutoFit/>
          </a:bodyPr>
          <a:lstStyle/>
          <a:p>
            <a:pPr algn="ctr"/>
            <a:r>
              <a:rPr lang="en-US" sz="1600" dirty="0" smtClean="0"/>
              <a:t>Nancy Lenfestey, MHA,</a:t>
            </a:r>
            <a:r>
              <a:rPr lang="en-US" sz="1600" baseline="30000" dirty="0" smtClean="0"/>
              <a:t>1</a:t>
            </a:r>
            <a:r>
              <a:rPr lang="en-US" sz="1600" dirty="0" smtClean="0"/>
              <a:t> Nancy Chescheir, MD,</a:t>
            </a:r>
            <a:r>
              <a:rPr lang="en-US" sz="1600" baseline="30000" dirty="0" smtClean="0"/>
              <a:t>2</a:t>
            </a:r>
            <a:r>
              <a:rPr lang="en-US" sz="1600" dirty="0" smtClean="0"/>
              <a:t> </a:t>
            </a:r>
          </a:p>
          <a:p>
            <a:pPr algn="ctr"/>
            <a:r>
              <a:rPr lang="en-US" sz="1600" dirty="0" smtClean="0"/>
              <a:t>Margot Schwartz, MPH,</a:t>
            </a:r>
            <a:r>
              <a:rPr lang="en-US" sz="1600" baseline="30000" dirty="0" smtClean="0"/>
              <a:t>1</a:t>
            </a:r>
            <a:r>
              <a:rPr lang="en-US" sz="1600" dirty="0" smtClean="0"/>
              <a:t>  Celeste Mayer, PhD, RN</a:t>
            </a:r>
            <a:r>
              <a:rPr lang="en-US" sz="1600" baseline="30000" dirty="0" smtClean="0"/>
              <a:t>2</a:t>
            </a:r>
            <a:r>
              <a:rPr lang="en-US" sz="1600" dirty="0" smtClean="0"/>
              <a:t>, Douglas Kamerow, MD, MPH,</a:t>
            </a:r>
            <a:r>
              <a:rPr lang="en-US" sz="1600" baseline="30000" dirty="0" smtClean="0"/>
              <a:t>1 </a:t>
            </a:r>
            <a:endParaRPr lang="en-US" sz="1600" dirty="0"/>
          </a:p>
        </p:txBody>
      </p:sp>
      <p:sp>
        <p:nvSpPr>
          <p:cNvPr id="6" name="TextBox 5"/>
          <p:cNvSpPr txBox="1"/>
          <p:nvPr/>
        </p:nvSpPr>
        <p:spPr>
          <a:xfrm>
            <a:off x="3810000" y="5715000"/>
            <a:ext cx="4419600" cy="738664"/>
          </a:xfrm>
          <a:prstGeom prst="rect">
            <a:avLst/>
          </a:prstGeom>
          <a:noFill/>
        </p:spPr>
        <p:txBody>
          <a:bodyPr wrap="square" rtlCol="0">
            <a:spAutoFit/>
          </a:bodyPr>
          <a:lstStyle/>
          <a:p>
            <a:pPr marL="342900" indent="-342900">
              <a:buAutoNum type="arabicPeriod"/>
            </a:pPr>
            <a:r>
              <a:rPr lang="en-US" sz="1400" dirty="0" smtClean="0"/>
              <a:t>RTI International</a:t>
            </a:r>
          </a:p>
          <a:p>
            <a:pPr marL="342900" indent="-342900">
              <a:buAutoNum type="arabicPeriod"/>
            </a:pPr>
            <a:r>
              <a:rPr lang="en-US" sz="1400" dirty="0" smtClean="0"/>
              <a:t>University of North Carolina (UNC) Health Care </a:t>
            </a:r>
          </a:p>
          <a:p>
            <a:pPr marL="342900" indent="-342900" algn="r">
              <a:buAutoNum type="arabicPeriod"/>
            </a:pPr>
            <a:endParaRPr lang="en-US" sz="1400" dirty="0"/>
          </a:p>
        </p:txBody>
      </p:sp>
    </p:spTree>
    <p:extLst>
      <p:ext uri="{BB962C8B-B14F-4D97-AF65-F5344CB8AC3E}">
        <p14:creationId xmlns:p14="http://schemas.microsoft.com/office/powerpoint/2010/main" val="304553885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r>
              <a:rPr lang="en-US" dirty="0" smtClean="0"/>
              <a:t>Toolkit: Structure</a:t>
            </a:r>
            <a:endParaRPr lang="en-US" dirty="0"/>
          </a:p>
        </p:txBody>
      </p:sp>
      <p:sp>
        <p:nvSpPr>
          <p:cNvPr id="3" name="Content Placeholder 2"/>
          <p:cNvSpPr>
            <a:spLocks noGrp="1"/>
          </p:cNvSpPr>
          <p:nvPr>
            <p:ph idx="1"/>
          </p:nvPr>
        </p:nvSpPr>
        <p:spPr>
          <a:xfrm>
            <a:off x="457200" y="1447800"/>
            <a:ext cx="8229600" cy="4876800"/>
          </a:xfrm>
        </p:spPr>
        <p:txBody>
          <a:bodyPr>
            <a:normAutofit fontScale="92500" lnSpcReduction="20000"/>
          </a:bodyPr>
          <a:lstStyle/>
          <a:p>
            <a:r>
              <a:rPr lang="en-US" dirty="0"/>
              <a:t>7</a:t>
            </a:r>
            <a:r>
              <a:rPr lang="en-US" dirty="0" smtClean="0"/>
              <a:t> clinical modules</a:t>
            </a:r>
          </a:p>
          <a:p>
            <a:pPr lvl="1"/>
            <a:r>
              <a:rPr lang="en-US" sz="2600" dirty="0" smtClean="0"/>
              <a:t>Postpartum hemorrhage</a:t>
            </a:r>
          </a:p>
          <a:p>
            <a:pPr lvl="1"/>
            <a:r>
              <a:rPr lang="en-US" sz="2600" dirty="0" smtClean="0"/>
              <a:t>Umbilical cord prolapse</a:t>
            </a:r>
          </a:p>
          <a:p>
            <a:pPr lvl="1"/>
            <a:r>
              <a:rPr lang="en-US" sz="2600" dirty="0"/>
              <a:t>Safe performance of </a:t>
            </a:r>
            <a:r>
              <a:rPr lang="en-US" sz="2600" dirty="0" smtClean="0"/>
              <a:t>Cesarean-section</a:t>
            </a:r>
            <a:endParaRPr lang="en-US" sz="2600" dirty="0"/>
          </a:p>
          <a:p>
            <a:pPr lvl="1"/>
            <a:r>
              <a:rPr lang="en-US" sz="2600" dirty="0"/>
              <a:t>Shoulder dystocia</a:t>
            </a:r>
          </a:p>
          <a:p>
            <a:pPr lvl="1"/>
            <a:r>
              <a:rPr lang="en-US" sz="2600" dirty="0"/>
              <a:t>Induction of labor/augmentation of </a:t>
            </a:r>
            <a:r>
              <a:rPr lang="en-US" sz="2600" dirty="0" smtClean="0"/>
              <a:t>delivery</a:t>
            </a:r>
          </a:p>
          <a:p>
            <a:pPr lvl="1"/>
            <a:r>
              <a:rPr lang="en-US" sz="2600" dirty="0" smtClean="0"/>
              <a:t>The seizing patient</a:t>
            </a:r>
          </a:p>
          <a:p>
            <a:pPr lvl="1"/>
            <a:r>
              <a:rPr lang="en-US" sz="2600" dirty="0" smtClean="0"/>
              <a:t>Identification of the hypoxic fetus</a:t>
            </a:r>
          </a:p>
          <a:p>
            <a:r>
              <a:rPr lang="en-US" dirty="0" smtClean="0"/>
              <a:t>3 non-clinical </a:t>
            </a:r>
          </a:p>
          <a:p>
            <a:pPr lvl="1"/>
            <a:r>
              <a:rPr lang="en-US" sz="2600" dirty="0" smtClean="0"/>
              <a:t>Implementation Basics</a:t>
            </a:r>
          </a:p>
          <a:p>
            <a:pPr lvl="1"/>
            <a:r>
              <a:rPr lang="en-US" sz="2600" dirty="0" err="1" smtClean="0"/>
              <a:t>TeamSTEPPS</a:t>
            </a:r>
            <a:endParaRPr lang="en-US" sz="2600" dirty="0" smtClean="0"/>
          </a:p>
          <a:p>
            <a:pPr lvl="1"/>
            <a:r>
              <a:rPr lang="en-US" sz="2600" dirty="0" smtClean="0"/>
              <a:t>Rapid Response Team</a:t>
            </a:r>
          </a:p>
          <a:p>
            <a:endParaRPr lang="en-US" sz="3000" dirty="0" smtClean="0"/>
          </a:p>
          <a:p>
            <a:pPr lvl="1"/>
            <a:endParaRPr lang="en-US" dirty="0"/>
          </a:p>
        </p:txBody>
      </p:sp>
    </p:spTree>
    <p:extLst>
      <p:ext uri="{BB962C8B-B14F-4D97-AF65-F5344CB8AC3E}">
        <p14:creationId xmlns:p14="http://schemas.microsoft.com/office/powerpoint/2010/main" val="20123953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Module Contents</a:t>
            </a:r>
            <a:endParaRPr lang="en-US" i="1" dirty="0"/>
          </a:p>
        </p:txBody>
      </p:sp>
      <p:sp>
        <p:nvSpPr>
          <p:cNvPr id="3" name="Content Placeholder 2"/>
          <p:cNvSpPr>
            <a:spLocks noGrp="1"/>
          </p:cNvSpPr>
          <p:nvPr>
            <p:ph idx="1"/>
          </p:nvPr>
        </p:nvSpPr>
        <p:spPr>
          <a:xfrm>
            <a:off x="533400" y="1600200"/>
            <a:ext cx="8229600" cy="4953000"/>
          </a:xfrm>
        </p:spPr>
        <p:txBody>
          <a:bodyPr>
            <a:normAutofit/>
          </a:bodyPr>
          <a:lstStyle/>
          <a:p>
            <a:r>
              <a:rPr lang="en-US" sz="3000" dirty="0" smtClean="0"/>
              <a:t>Goals and objectives</a:t>
            </a:r>
          </a:p>
          <a:p>
            <a:r>
              <a:rPr lang="en-US" sz="3000" dirty="0" smtClean="0"/>
              <a:t>Information about epidemiology, risk factors, clinical presentations, potential harms, and clinical interventions</a:t>
            </a:r>
          </a:p>
          <a:p>
            <a:r>
              <a:rPr lang="en-US" sz="3000" dirty="0" smtClean="0"/>
              <a:t>Pre- </a:t>
            </a:r>
            <a:r>
              <a:rPr lang="en-US" sz="3000" dirty="0"/>
              <a:t>and post-test </a:t>
            </a:r>
            <a:r>
              <a:rPr lang="en-US" sz="3000" dirty="0" smtClean="0"/>
              <a:t>questions</a:t>
            </a:r>
          </a:p>
          <a:p>
            <a:r>
              <a:rPr lang="en-US" sz="3000" dirty="0" smtClean="0"/>
              <a:t>Simulations</a:t>
            </a:r>
          </a:p>
          <a:p>
            <a:r>
              <a:rPr lang="en-US" sz="3000" dirty="0" smtClean="0"/>
              <a:t>Process and outcome measures</a:t>
            </a:r>
          </a:p>
          <a:p>
            <a:r>
              <a:rPr lang="en-US" sz="3000" dirty="0"/>
              <a:t>Tools and references (located in the Appendices for each module)</a:t>
            </a:r>
          </a:p>
          <a:p>
            <a:pPr lvl="1"/>
            <a:endParaRPr lang="en-US" dirty="0"/>
          </a:p>
        </p:txBody>
      </p:sp>
    </p:spTree>
    <p:extLst>
      <p:ext uri="{BB962C8B-B14F-4D97-AF65-F5344CB8AC3E}">
        <p14:creationId xmlns:p14="http://schemas.microsoft.com/office/powerpoint/2010/main" val="41913864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PSIP User Phases</a:t>
            </a:r>
            <a:endParaRPr lang="en-US" dirty="0"/>
          </a:p>
        </p:txBody>
      </p:sp>
      <p:sp>
        <p:nvSpPr>
          <p:cNvPr id="3" name="Content Placeholder 2"/>
          <p:cNvSpPr>
            <a:spLocks noGrp="1"/>
          </p:cNvSpPr>
          <p:nvPr>
            <p:ph idx="1"/>
          </p:nvPr>
        </p:nvSpPr>
        <p:spPr>
          <a:xfrm>
            <a:off x="533400" y="1570037"/>
            <a:ext cx="8229600" cy="4373563"/>
          </a:xfrm>
        </p:spPr>
        <p:txBody>
          <a:bodyPr>
            <a:normAutofit/>
          </a:bodyPr>
          <a:lstStyle/>
          <a:p>
            <a:pPr marL="0" indent="0">
              <a:buNone/>
            </a:pPr>
            <a:r>
              <a:rPr lang="en-US" sz="3000" dirty="0" smtClean="0"/>
              <a:t>Phase I:</a:t>
            </a:r>
          </a:p>
          <a:p>
            <a:r>
              <a:rPr lang="en-US" sz="3000" dirty="0" smtClean="0"/>
              <a:t>Assessment and Planning</a:t>
            </a:r>
            <a:endParaRPr lang="en-US" sz="3000" dirty="0"/>
          </a:p>
          <a:p>
            <a:pPr marL="0" indent="0">
              <a:buNone/>
            </a:pPr>
            <a:r>
              <a:rPr lang="en-US" sz="3000" dirty="0" smtClean="0"/>
              <a:t>Phase II:</a:t>
            </a:r>
          </a:p>
          <a:p>
            <a:r>
              <a:rPr lang="en-US" sz="3000" dirty="0" smtClean="0"/>
              <a:t>Implementation</a:t>
            </a:r>
            <a:endParaRPr lang="en-US" sz="3000" dirty="0"/>
          </a:p>
          <a:p>
            <a:pPr marL="0" indent="0">
              <a:buNone/>
            </a:pPr>
            <a:r>
              <a:rPr lang="en-US" sz="3000" dirty="0" smtClean="0"/>
              <a:t>Phase III:</a:t>
            </a:r>
          </a:p>
          <a:p>
            <a:r>
              <a:rPr lang="en-US" sz="3000" dirty="0" smtClean="0"/>
              <a:t>Evaluation and Sustainment</a:t>
            </a:r>
            <a:endParaRPr lang="en-US" sz="3000" dirty="0"/>
          </a:p>
        </p:txBody>
      </p:sp>
    </p:spTree>
    <p:extLst>
      <p:ext uri="{BB962C8B-B14F-4D97-AF65-F5344CB8AC3E}">
        <p14:creationId xmlns:p14="http://schemas.microsoft.com/office/powerpoint/2010/main" val="139460294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762000"/>
          </a:xfrm>
        </p:spPr>
        <p:txBody>
          <a:bodyPr/>
          <a:lstStyle/>
          <a:p>
            <a:r>
              <a:rPr lang="en-US" dirty="0" smtClean="0"/>
              <a:t>Module Topics</a:t>
            </a:r>
            <a:endParaRPr lang="en-US" dirty="0"/>
          </a:p>
        </p:txBody>
      </p:sp>
      <p:sp>
        <p:nvSpPr>
          <p:cNvPr id="3" name="Content Placeholder 2"/>
          <p:cNvSpPr>
            <a:spLocks noGrp="1"/>
          </p:cNvSpPr>
          <p:nvPr>
            <p:ph idx="1"/>
          </p:nvPr>
        </p:nvSpPr>
        <p:spPr>
          <a:xfrm>
            <a:off x="457200" y="1371600"/>
            <a:ext cx="8229600" cy="5105400"/>
          </a:xfrm>
        </p:spPr>
        <p:txBody>
          <a:bodyPr>
            <a:normAutofit fontScale="85000" lnSpcReduction="20000"/>
          </a:bodyPr>
          <a:lstStyle/>
          <a:p>
            <a:r>
              <a:rPr lang="en-US" sz="3500" dirty="0" smtClean="0"/>
              <a:t>5 modules completed, sent to AHRQ and ready for field testing </a:t>
            </a:r>
          </a:p>
          <a:p>
            <a:pPr lvl="1"/>
            <a:r>
              <a:rPr lang="en-US" dirty="0" smtClean="0"/>
              <a:t>Implementation Basics</a:t>
            </a:r>
          </a:p>
          <a:p>
            <a:pPr lvl="1"/>
            <a:r>
              <a:rPr lang="en-US" dirty="0" smtClean="0"/>
              <a:t>Postpartum Hemorrhage (PPH)</a:t>
            </a:r>
          </a:p>
          <a:p>
            <a:pPr lvl="1"/>
            <a:r>
              <a:rPr lang="en-US" dirty="0" smtClean="0"/>
              <a:t>Umbilical Cord </a:t>
            </a:r>
            <a:r>
              <a:rPr lang="en-US" dirty="0" err="1" smtClean="0"/>
              <a:t>Prolapse</a:t>
            </a:r>
            <a:r>
              <a:rPr lang="en-US" dirty="0" smtClean="0"/>
              <a:t> </a:t>
            </a:r>
          </a:p>
          <a:p>
            <a:pPr lvl="1"/>
            <a:r>
              <a:rPr lang="en-US" dirty="0" err="1" smtClean="0"/>
              <a:t>TeamSTEPPS</a:t>
            </a:r>
            <a:endParaRPr lang="en-US" dirty="0" smtClean="0"/>
          </a:p>
          <a:p>
            <a:pPr lvl="1"/>
            <a:r>
              <a:rPr lang="en-US" dirty="0" smtClean="0"/>
              <a:t>Obstetric Rapid Response Teams</a:t>
            </a:r>
          </a:p>
          <a:p>
            <a:r>
              <a:rPr lang="en-US" sz="3500" dirty="0" smtClean="0"/>
              <a:t>Remaining Modules</a:t>
            </a:r>
          </a:p>
          <a:p>
            <a:pPr lvl="1"/>
            <a:r>
              <a:rPr lang="en-US" dirty="0" smtClean="0"/>
              <a:t>Shoulder </a:t>
            </a:r>
            <a:r>
              <a:rPr lang="en-US" dirty="0" err="1" smtClean="0"/>
              <a:t>dystocia</a:t>
            </a:r>
            <a:endParaRPr lang="en-US" dirty="0" smtClean="0"/>
          </a:p>
          <a:p>
            <a:pPr lvl="1"/>
            <a:r>
              <a:rPr lang="en-US" dirty="0" smtClean="0"/>
              <a:t>Induction of labor/augmentation of delivery</a:t>
            </a:r>
          </a:p>
          <a:p>
            <a:pPr lvl="1"/>
            <a:r>
              <a:rPr lang="en-US" dirty="0" smtClean="0"/>
              <a:t>The seizing patient</a:t>
            </a:r>
          </a:p>
          <a:p>
            <a:pPr lvl="1"/>
            <a:r>
              <a:rPr lang="en-US" dirty="0" smtClean="0"/>
              <a:t>Safe performance of C-section</a:t>
            </a:r>
          </a:p>
          <a:p>
            <a:pPr lvl="1"/>
            <a:r>
              <a:rPr lang="en-US" dirty="0" smtClean="0"/>
              <a:t>Identification of hypoxic fetus</a:t>
            </a:r>
          </a:p>
          <a:p>
            <a:endParaRPr lang="en-US" dirty="0" smtClean="0"/>
          </a:p>
          <a:p>
            <a:pPr lvl="1"/>
            <a:endParaRPr lang="en-US" dirty="0" smtClean="0"/>
          </a:p>
          <a:p>
            <a:pPr marL="457200" lvl="1" indent="0">
              <a:buNone/>
            </a:pPr>
            <a:endParaRPr lang="en-US" dirty="0" smtClean="0"/>
          </a:p>
          <a:p>
            <a:endParaRPr lang="en-US" dirty="0" smtClean="0"/>
          </a:p>
          <a:p>
            <a:endParaRPr lang="en-US"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Field Testing</a:t>
            </a:r>
            <a:endParaRPr lang="en-US" dirty="0"/>
          </a:p>
        </p:txBody>
      </p:sp>
      <p:sp>
        <p:nvSpPr>
          <p:cNvPr id="3" name="Content Placeholder 2"/>
          <p:cNvSpPr>
            <a:spLocks noGrp="1"/>
          </p:cNvSpPr>
          <p:nvPr>
            <p:ph idx="1"/>
          </p:nvPr>
        </p:nvSpPr>
        <p:spPr>
          <a:xfrm>
            <a:off x="457200" y="1752600"/>
            <a:ext cx="8229600" cy="4800600"/>
          </a:xfrm>
        </p:spPr>
        <p:txBody>
          <a:bodyPr>
            <a:normAutofit/>
          </a:bodyPr>
          <a:lstStyle/>
          <a:p>
            <a:pPr marL="342900" lvl="1" indent="-342900">
              <a:buFont typeface="Arial" pitchFamily="34" charset="0"/>
              <a:buChar char="•"/>
            </a:pPr>
            <a:r>
              <a:rPr lang="en-US" sz="3000" dirty="0" smtClean="0"/>
              <a:t>To obtain feedback on the toolkit’s feasibility in civilian and military hospitals</a:t>
            </a:r>
          </a:p>
          <a:p>
            <a:r>
              <a:rPr lang="en-US" sz="3000" dirty="0" smtClean="0"/>
              <a:t>UNC Health Care and Womack Army Medical Center</a:t>
            </a:r>
          </a:p>
          <a:p>
            <a:r>
              <a:rPr lang="en-US" sz="3000" dirty="0" smtClean="0"/>
              <a:t>Field testing topics</a:t>
            </a:r>
          </a:p>
          <a:p>
            <a:pPr lvl="1"/>
            <a:r>
              <a:rPr lang="en-US" sz="2400" dirty="0" smtClean="0"/>
              <a:t>Overall impressions</a:t>
            </a:r>
          </a:p>
          <a:p>
            <a:pPr lvl="1"/>
            <a:r>
              <a:rPr lang="en-US" sz="2400" dirty="0" smtClean="0"/>
              <a:t>Feasibility and appropriateness </a:t>
            </a:r>
          </a:p>
          <a:p>
            <a:pPr lvl="1"/>
            <a:r>
              <a:rPr lang="en-US" sz="2400" dirty="0" smtClean="0"/>
              <a:t>Changes needed?</a:t>
            </a:r>
            <a:endParaRPr lang="en-US" sz="2400" dirty="0"/>
          </a:p>
        </p:txBody>
      </p:sp>
    </p:spTree>
    <p:extLst>
      <p:ext uri="{BB962C8B-B14F-4D97-AF65-F5344CB8AC3E}">
        <p14:creationId xmlns:p14="http://schemas.microsoft.com/office/powerpoint/2010/main" val="26303933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Activity</a:t>
            </a:r>
            <a:endParaRPr lang="en-US" dirty="0"/>
          </a:p>
        </p:txBody>
      </p:sp>
      <p:sp>
        <p:nvSpPr>
          <p:cNvPr id="3" name="Content Placeholder 2"/>
          <p:cNvSpPr>
            <a:spLocks noGrp="1"/>
          </p:cNvSpPr>
          <p:nvPr>
            <p:ph idx="1"/>
          </p:nvPr>
        </p:nvSpPr>
        <p:spPr/>
        <p:txBody>
          <a:bodyPr>
            <a:normAutofit/>
          </a:bodyPr>
          <a:lstStyle/>
          <a:p>
            <a:r>
              <a:rPr lang="en-US" dirty="0"/>
              <a:t>HRET CUSP </a:t>
            </a:r>
            <a:r>
              <a:rPr lang="en-US" dirty="0" smtClean="0"/>
              <a:t>videos</a:t>
            </a:r>
          </a:p>
          <a:p>
            <a:pPr lvl="1"/>
            <a:r>
              <a:rPr lang="en-US" dirty="0" smtClean="0"/>
              <a:t>PSIP team is working with HRET to produce videos for cord </a:t>
            </a:r>
            <a:r>
              <a:rPr lang="en-US" dirty="0" err="1" smtClean="0"/>
              <a:t>prolapse</a:t>
            </a:r>
            <a:r>
              <a:rPr lang="en-US" dirty="0" smtClean="0"/>
              <a:t> and PPH</a:t>
            </a:r>
          </a:p>
          <a:p>
            <a:pPr lvl="1"/>
            <a:r>
              <a:rPr lang="en-US" dirty="0" smtClean="0"/>
              <a:t>Videos integrate CUSP with PSIP</a:t>
            </a:r>
          </a:p>
          <a:p>
            <a:pPr lvl="1"/>
            <a:r>
              <a:rPr lang="en-US" dirty="0" smtClean="0"/>
              <a:t>September 30</a:t>
            </a:r>
            <a:r>
              <a:rPr lang="en-US" baseline="30000" dirty="0" smtClean="0"/>
              <a:t>th</a:t>
            </a:r>
            <a:r>
              <a:rPr lang="en-US" dirty="0" smtClean="0"/>
              <a:t> completion date </a:t>
            </a:r>
          </a:p>
          <a:p>
            <a:endParaRPr lang="en-US" dirty="0" smtClean="0"/>
          </a:p>
          <a:p>
            <a:endParaRPr lang="en-US" dirty="0"/>
          </a:p>
        </p:txBody>
      </p:sp>
    </p:spTree>
    <p:extLst>
      <p:ext uri="{BB962C8B-B14F-4D97-AF65-F5344CB8AC3E}">
        <p14:creationId xmlns:p14="http://schemas.microsoft.com/office/powerpoint/2010/main" val="39174671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normAutofit/>
          </a:bodyPr>
          <a:lstStyle/>
          <a:p>
            <a:r>
              <a:rPr lang="en-US" sz="3000" dirty="0" smtClean="0"/>
              <a:t>Why focus on </a:t>
            </a:r>
            <a:r>
              <a:rPr lang="en-US" sz="3000" dirty="0" err="1" smtClean="0"/>
              <a:t>perinatal</a:t>
            </a:r>
            <a:r>
              <a:rPr lang="en-US" sz="3000" dirty="0" smtClean="0"/>
              <a:t> safety?</a:t>
            </a:r>
          </a:p>
          <a:p>
            <a:r>
              <a:rPr lang="en-US" sz="3000" dirty="0" smtClean="0"/>
              <a:t>PSIP pinwheel</a:t>
            </a:r>
          </a:p>
          <a:p>
            <a:r>
              <a:rPr lang="en-US" sz="3000" dirty="0" smtClean="0"/>
              <a:t>Audience</a:t>
            </a:r>
          </a:p>
          <a:p>
            <a:r>
              <a:rPr lang="en-US" sz="3000" dirty="0" smtClean="0"/>
              <a:t>Toolkit background, goals, objectives</a:t>
            </a:r>
          </a:p>
          <a:p>
            <a:r>
              <a:rPr lang="en-US" sz="3000" dirty="0" smtClean="0"/>
              <a:t>Toolkit development and structure</a:t>
            </a:r>
          </a:p>
          <a:p>
            <a:r>
              <a:rPr lang="en-US" sz="3000" dirty="0" smtClean="0"/>
              <a:t>PSIP phases and toolkit testing</a:t>
            </a:r>
          </a:p>
          <a:p>
            <a:r>
              <a:rPr lang="en-US" sz="3000" dirty="0" smtClean="0"/>
              <a:t>Current status and plans </a:t>
            </a:r>
            <a:endParaRPr lang="en-US" sz="3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r>
              <a:rPr lang="en-US" dirty="0" smtClean="0"/>
              <a:t>Why Focus on Perinatal Safety?</a:t>
            </a:r>
            <a:endParaRPr lang="en-US" dirty="0"/>
          </a:p>
        </p:txBody>
      </p:sp>
      <p:sp>
        <p:nvSpPr>
          <p:cNvPr id="3" name="Content Placeholder 2"/>
          <p:cNvSpPr>
            <a:spLocks noGrp="1"/>
          </p:cNvSpPr>
          <p:nvPr>
            <p:ph idx="1"/>
          </p:nvPr>
        </p:nvSpPr>
        <p:spPr>
          <a:xfrm>
            <a:off x="457200" y="1676400"/>
            <a:ext cx="8229600" cy="4876800"/>
          </a:xfrm>
        </p:spPr>
        <p:txBody>
          <a:bodyPr>
            <a:noAutofit/>
          </a:bodyPr>
          <a:lstStyle/>
          <a:p>
            <a:r>
              <a:rPr lang="en-US" sz="3000" dirty="0" smtClean="0"/>
              <a:t>Birth-associated adverse outcomes: 2-10% (80-400,000 annually), half of which are preventable </a:t>
            </a:r>
            <a:r>
              <a:rPr lang="en-US" sz="1400" dirty="0" smtClean="0"/>
              <a:t>(Forster et al., 2006, </a:t>
            </a:r>
            <a:r>
              <a:rPr lang="en-US" sz="1400" dirty="0" err="1" smtClean="0"/>
              <a:t>Leape</a:t>
            </a:r>
            <a:r>
              <a:rPr lang="en-US" sz="1400" dirty="0" smtClean="0"/>
              <a:t>, 2008)</a:t>
            </a:r>
            <a:endParaRPr lang="en-US" sz="1000" dirty="0" smtClean="0"/>
          </a:p>
          <a:p>
            <a:r>
              <a:rPr lang="en-US" sz="3000" dirty="0" smtClean="0"/>
              <a:t>30-40% of </a:t>
            </a:r>
            <a:r>
              <a:rPr lang="en-US" sz="3000" dirty="0"/>
              <a:t>“near misses” </a:t>
            </a:r>
            <a:r>
              <a:rPr lang="en-US" sz="3000" dirty="0" smtClean="0"/>
              <a:t>and </a:t>
            </a:r>
            <a:r>
              <a:rPr lang="en-US" sz="3000" dirty="0"/>
              <a:t>severe maternal morbidities may be preventable through changes in patient, health care provider, and system </a:t>
            </a:r>
            <a:r>
              <a:rPr lang="en-US" sz="3000" dirty="0" smtClean="0"/>
              <a:t>factors</a:t>
            </a:r>
            <a:r>
              <a:rPr lang="en-US" dirty="0" smtClean="0"/>
              <a:t>. </a:t>
            </a:r>
            <a:r>
              <a:rPr lang="en-US" sz="1400" dirty="0"/>
              <a:t>(Geller, 2007</a:t>
            </a:r>
            <a:r>
              <a:rPr lang="en-US" sz="1400" dirty="0" smtClean="0"/>
              <a:t>)</a:t>
            </a:r>
            <a:endParaRPr lang="en-US" sz="1400" dirty="0"/>
          </a:p>
        </p:txBody>
      </p:sp>
    </p:spTree>
    <p:extLst>
      <p:ext uri="{BB962C8B-B14F-4D97-AF65-F5344CB8AC3E}">
        <p14:creationId xmlns:p14="http://schemas.microsoft.com/office/powerpoint/2010/main" val="22644773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rmAutofit/>
          </a:bodyPr>
          <a:lstStyle/>
          <a:p>
            <a:r>
              <a:rPr lang="en-US" dirty="0" smtClean="0"/>
              <a:t>Financial Consequences</a:t>
            </a:r>
            <a:endParaRPr lang="en-US" i="1" dirty="0"/>
          </a:p>
        </p:txBody>
      </p:sp>
      <p:sp>
        <p:nvSpPr>
          <p:cNvPr id="3" name="Content Placeholder 2"/>
          <p:cNvSpPr>
            <a:spLocks noGrp="1"/>
          </p:cNvSpPr>
          <p:nvPr>
            <p:ph idx="1"/>
          </p:nvPr>
        </p:nvSpPr>
        <p:spPr>
          <a:xfrm>
            <a:off x="457200" y="1828800"/>
            <a:ext cx="8229600" cy="4373563"/>
          </a:xfrm>
        </p:spPr>
        <p:txBody>
          <a:bodyPr>
            <a:normAutofit fontScale="92500" lnSpcReduction="10000"/>
          </a:bodyPr>
          <a:lstStyle/>
          <a:p>
            <a:r>
              <a:rPr lang="en-US" dirty="0" smtClean="0"/>
              <a:t>Approximately </a:t>
            </a:r>
            <a:r>
              <a:rPr lang="en-US" dirty="0"/>
              <a:t>50 percent of hospital risk management budgets are allocated for obstetric events, and birth-related events account for more than 75 percent of claims paid in amounts over $1 </a:t>
            </a:r>
            <a:r>
              <a:rPr lang="en-US" dirty="0" smtClean="0"/>
              <a:t>million. </a:t>
            </a:r>
            <a:r>
              <a:rPr lang="en-US" sz="1600" dirty="0"/>
              <a:t>(</a:t>
            </a:r>
            <a:r>
              <a:rPr lang="en-US" sz="1600" dirty="0" err="1"/>
              <a:t>Pettker</a:t>
            </a:r>
            <a:r>
              <a:rPr lang="en-US" sz="1600" dirty="0"/>
              <a:t>, 2001</a:t>
            </a:r>
            <a:r>
              <a:rPr lang="en-US" sz="1600" dirty="0" smtClean="0"/>
              <a:t>)</a:t>
            </a:r>
          </a:p>
          <a:p>
            <a:endParaRPr lang="en-US" sz="1000" dirty="0" smtClean="0"/>
          </a:p>
          <a:p>
            <a:r>
              <a:rPr lang="en-US" dirty="0" smtClean="0"/>
              <a:t>Prevention </a:t>
            </a:r>
            <a:r>
              <a:rPr lang="en-US" dirty="0"/>
              <a:t>or minimization of harm through adherence to evidence-based practice guidelines is the best defense against </a:t>
            </a:r>
            <a:r>
              <a:rPr lang="en-US" dirty="0" smtClean="0"/>
              <a:t>patient harm and malpractice claims. </a:t>
            </a:r>
            <a:r>
              <a:rPr lang="en-US" sz="1600" dirty="0" smtClean="0"/>
              <a:t>(</a:t>
            </a:r>
            <a:r>
              <a:rPr lang="en-US" sz="1600" dirty="0" err="1" smtClean="0"/>
              <a:t>Cherouny</a:t>
            </a:r>
            <a:r>
              <a:rPr lang="en-US" sz="1600" dirty="0" smtClean="0"/>
              <a:t> et al., 2005)</a:t>
            </a:r>
            <a:endParaRPr lang="en-US" sz="1600" dirty="0"/>
          </a:p>
          <a:p>
            <a:endParaRPr lang="en-US" dirty="0">
              <a:solidFill>
                <a:srgbClr val="FF0000"/>
              </a:solidFill>
            </a:endParaRPr>
          </a:p>
          <a:p>
            <a:endParaRPr lang="en-US" dirty="0"/>
          </a:p>
        </p:txBody>
      </p:sp>
    </p:spTree>
    <p:extLst>
      <p:ext uri="{BB962C8B-B14F-4D97-AF65-F5344CB8AC3E}">
        <p14:creationId xmlns:p14="http://schemas.microsoft.com/office/powerpoint/2010/main" val="6073769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U:\SCG\Andrew_work_files\Lenfestey, Nancy\Lenfestey PSIP materials 0212791.003.000.004\PSIP logo tweaked.jpg"/>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1828800" y="1360929"/>
            <a:ext cx="5583599" cy="549707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381000" y="457200"/>
            <a:ext cx="8229600" cy="1143000"/>
          </a:xfrm>
        </p:spPr>
        <p:txBody>
          <a:bodyPr/>
          <a:lstStyle/>
          <a:p>
            <a:r>
              <a:rPr lang="en-US" dirty="0" smtClean="0"/>
              <a:t>PSIP “Pinwheel”</a:t>
            </a:r>
            <a:endParaRPr lang="en-US" dirty="0"/>
          </a:p>
        </p:txBody>
      </p:sp>
    </p:spTree>
    <p:extLst>
      <p:ext uri="{BB962C8B-B14F-4D97-AF65-F5344CB8AC3E}">
        <p14:creationId xmlns:p14="http://schemas.microsoft.com/office/powerpoint/2010/main" val="5633595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r>
              <a:rPr lang="en-US" dirty="0" smtClean="0"/>
              <a:t>Toolkit: Target Audience</a:t>
            </a:r>
            <a:endParaRPr lang="en-US" dirty="0"/>
          </a:p>
        </p:txBody>
      </p:sp>
      <p:sp>
        <p:nvSpPr>
          <p:cNvPr id="3" name="Content Placeholder 2"/>
          <p:cNvSpPr>
            <a:spLocks noGrp="1"/>
          </p:cNvSpPr>
          <p:nvPr>
            <p:ph idx="1"/>
          </p:nvPr>
        </p:nvSpPr>
        <p:spPr>
          <a:xfrm>
            <a:off x="228600" y="1798637"/>
            <a:ext cx="8763000" cy="4373563"/>
          </a:xfrm>
        </p:spPr>
        <p:txBody>
          <a:bodyPr>
            <a:normAutofit/>
          </a:bodyPr>
          <a:lstStyle/>
          <a:p>
            <a:r>
              <a:rPr lang="en-US" sz="3000" dirty="0" smtClean="0"/>
              <a:t>Geared towards perinatal health care teams in the areas of obstetrics, neonatology, and anesthesiology. </a:t>
            </a:r>
          </a:p>
          <a:p>
            <a:r>
              <a:rPr lang="en-US" sz="3000" dirty="0" smtClean="0"/>
              <a:t>Intended for use by perinatal teams across all hospital types, geographic location, and staffing and resource levels.</a:t>
            </a:r>
          </a:p>
          <a:p>
            <a:r>
              <a:rPr lang="en-US" sz="3000" dirty="0" smtClean="0"/>
              <a:t>Toolkit can assist leaders in prioritizing perinatal quality and safety improvement efforts and resource allocation decisions.</a:t>
            </a:r>
          </a:p>
          <a:p>
            <a:endParaRPr lang="en-US" dirty="0"/>
          </a:p>
        </p:txBody>
      </p:sp>
    </p:spTree>
    <p:extLst>
      <p:ext uri="{BB962C8B-B14F-4D97-AF65-F5344CB8AC3E}">
        <p14:creationId xmlns:p14="http://schemas.microsoft.com/office/powerpoint/2010/main" val="7293783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r>
              <a:rPr lang="en-US" dirty="0" smtClean="0"/>
              <a:t>Toolkit: Background</a:t>
            </a:r>
            <a:endParaRPr lang="en-US" dirty="0"/>
          </a:p>
        </p:txBody>
      </p:sp>
      <p:sp>
        <p:nvSpPr>
          <p:cNvPr id="3" name="Content Placeholder 2"/>
          <p:cNvSpPr>
            <a:spLocks noGrp="1"/>
          </p:cNvSpPr>
          <p:nvPr>
            <p:ph idx="1"/>
          </p:nvPr>
        </p:nvSpPr>
        <p:spPr/>
        <p:txBody>
          <a:bodyPr>
            <a:normAutofit fontScale="92500" lnSpcReduction="20000"/>
          </a:bodyPr>
          <a:lstStyle/>
          <a:p>
            <a:r>
              <a:rPr lang="en-US" dirty="0"/>
              <a:t>D</a:t>
            </a:r>
            <a:r>
              <a:rPr lang="en-US" dirty="0" smtClean="0"/>
              <a:t>eveloped under an AHRQ contract that also includes development of a literature review, interviews with providers, and development of a course design guide.</a:t>
            </a:r>
          </a:p>
          <a:p>
            <a:endParaRPr lang="en-US" sz="900" dirty="0" smtClean="0"/>
          </a:p>
          <a:p>
            <a:r>
              <a:rPr lang="en-US" dirty="0" smtClean="0"/>
              <a:t>Provides a clinical basis for integrating CUSP and </a:t>
            </a:r>
            <a:r>
              <a:rPr lang="en-US" dirty="0" err="1" smtClean="0"/>
              <a:t>TeamSTEPPS</a:t>
            </a:r>
            <a:r>
              <a:rPr lang="en-US" dirty="0" smtClean="0"/>
              <a:t> concepts and methodology with current clinical evidence in a high-risk setting.</a:t>
            </a:r>
          </a:p>
          <a:p>
            <a:endParaRPr lang="en-US" sz="900" dirty="0" smtClean="0"/>
          </a:p>
          <a:p>
            <a:r>
              <a:rPr lang="en-US" dirty="0" smtClean="0"/>
              <a:t>Customizable to meet organizations’ individual clinical needs and level of staffing and resources available. </a:t>
            </a:r>
            <a:endParaRPr lang="en-US" dirty="0"/>
          </a:p>
        </p:txBody>
      </p:sp>
    </p:spTree>
    <p:extLst>
      <p:ext uri="{BB962C8B-B14F-4D97-AF65-F5344CB8AC3E}">
        <p14:creationId xmlns:p14="http://schemas.microsoft.com/office/powerpoint/2010/main" val="9813452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r>
              <a:rPr lang="en-US" dirty="0" smtClean="0"/>
              <a:t>Toolkit: Goals and Objectives</a:t>
            </a:r>
            <a:endParaRPr lang="en-US" dirty="0"/>
          </a:p>
        </p:txBody>
      </p:sp>
      <p:sp>
        <p:nvSpPr>
          <p:cNvPr id="3" name="Content Placeholder 2"/>
          <p:cNvSpPr>
            <a:spLocks noGrp="1"/>
          </p:cNvSpPr>
          <p:nvPr>
            <p:ph idx="1"/>
          </p:nvPr>
        </p:nvSpPr>
        <p:spPr/>
        <p:txBody>
          <a:bodyPr>
            <a:noAutofit/>
          </a:bodyPr>
          <a:lstStyle/>
          <a:p>
            <a:pPr marL="971550" lvl="1" indent="-514350">
              <a:buFont typeface="+mj-lt"/>
              <a:buAutoNum type="arabicParenR"/>
            </a:pPr>
            <a:r>
              <a:rPr lang="en-US" sz="3000" dirty="0" smtClean="0"/>
              <a:t>Increase standardization of practices and more consistent use of best practices.</a:t>
            </a:r>
          </a:p>
          <a:p>
            <a:pPr marL="971550" lvl="1" indent="-514350">
              <a:buFont typeface="+mj-lt"/>
              <a:buAutoNum type="arabicParenR"/>
            </a:pPr>
            <a:r>
              <a:rPr lang="en-US" sz="3000" dirty="0" smtClean="0"/>
              <a:t>Enhance teamwork, communication, and efficiency of perinatal teams, thereby improving perinatal safety outcomes.</a:t>
            </a:r>
          </a:p>
          <a:p>
            <a:pPr marL="971550" lvl="1" indent="-514350">
              <a:buFont typeface="+mj-lt"/>
              <a:buAutoNum type="arabicParenR"/>
            </a:pPr>
            <a:r>
              <a:rPr lang="en-US" sz="3000" dirty="0" smtClean="0"/>
              <a:t>Provide tools and resources that will facilitate greater involvement of patients and families in the care process to foster patient-centered care.</a:t>
            </a:r>
          </a:p>
        </p:txBody>
      </p:sp>
    </p:spTree>
    <p:extLst>
      <p:ext uri="{BB962C8B-B14F-4D97-AF65-F5344CB8AC3E}">
        <p14:creationId xmlns:p14="http://schemas.microsoft.com/office/powerpoint/2010/main" val="11375283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1143000"/>
          </a:xfrm>
        </p:spPr>
        <p:txBody>
          <a:bodyPr/>
          <a:lstStyle/>
          <a:p>
            <a:r>
              <a:rPr lang="en-US" dirty="0" smtClean="0"/>
              <a:t>Toolkit: Development Process</a:t>
            </a:r>
            <a:endParaRPr lang="en-US" dirty="0"/>
          </a:p>
        </p:txBody>
      </p:sp>
      <p:sp>
        <p:nvSpPr>
          <p:cNvPr id="3" name="Content Placeholder 2"/>
          <p:cNvSpPr>
            <a:spLocks noGrp="1"/>
          </p:cNvSpPr>
          <p:nvPr>
            <p:ph idx="1"/>
          </p:nvPr>
        </p:nvSpPr>
        <p:spPr>
          <a:xfrm>
            <a:off x="457200" y="1828800"/>
            <a:ext cx="8229600" cy="4373563"/>
          </a:xfrm>
        </p:spPr>
        <p:txBody>
          <a:bodyPr>
            <a:normAutofit fontScale="92500" lnSpcReduction="10000"/>
          </a:bodyPr>
          <a:lstStyle/>
          <a:p>
            <a:r>
              <a:rPr lang="en-US" dirty="0" smtClean="0"/>
              <a:t>Bi-weekly in-person UNC-RTI meetings</a:t>
            </a:r>
          </a:p>
          <a:p>
            <a:pPr lvl="1"/>
            <a:r>
              <a:rPr lang="en-US" dirty="0" smtClean="0"/>
              <a:t>UNC develops clinical content</a:t>
            </a:r>
          </a:p>
          <a:p>
            <a:pPr lvl="1"/>
            <a:r>
              <a:rPr lang="en-US" dirty="0" smtClean="0"/>
              <a:t>RTI has taken the lead in developing the overall PSIP framework and converting the clinical content into toolkit modules complete with guidance and tools </a:t>
            </a:r>
          </a:p>
          <a:p>
            <a:r>
              <a:rPr lang="en-US" dirty="0" smtClean="0"/>
              <a:t>Integrate feedback from 2 Technical Expert Panel Meetings</a:t>
            </a:r>
          </a:p>
          <a:p>
            <a:r>
              <a:rPr lang="en-US" dirty="0" smtClean="0"/>
              <a:t>Integrate feedback from AHRQ </a:t>
            </a:r>
          </a:p>
          <a:p>
            <a:r>
              <a:rPr lang="en-US" dirty="0" smtClean="0"/>
              <a:t>Integrate feedback from field testing</a:t>
            </a:r>
          </a:p>
          <a:p>
            <a:endParaRPr lang="en-US" dirty="0"/>
          </a:p>
        </p:txBody>
      </p:sp>
    </p:spTree>
    <p:extLst>
      <p:ext uri="{BB962C8B-B14F-4D97-AF65-F5344CB8AC3E}">
        <p14:creationId xmlns:p14="http://schemas.microsoft.com/office/powerpoint/2010/main" val="41498144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66046</TotalTime>
  <Words>2204</Words>
  <Application>Microsoft Office PowerPoint</Application>
  <PresentationFormat>On-screen Show (4:3)</PresentationFormat>
  <Paragraphs>189</Paragraphs>
  <Slides>15</Slides>
  <Notes>14</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   Perinatal Safety Intervention Program (PSIP):  Design and Development    </vt:lpstr>
      <vt:lpstr>Overview</vt:lpstr>
      <vt:lpstr>Why Focus on Perinatal Safety?</vt:lpstr>
      <vt:lpstr>Financial Consequences</vt:lpstr>
      <vt:lpstr>PSIP “Pinwheel”</vt:lpstr>
      <vt:lpstr>Toolkit: Target Audience</vt:lpstr>
      <vt:lpstr>Toolkit: Background</vt:lpstr>
      <vt:lpstr>Toolkit: Goals and Objectives</vt:lpstr>
      <vt:lpstr>Toolkit: Development Process</vt:lpstr>
      <vt:lpstr>Toolkit: Structure</vt:lpstr>
      <vt:lpstr>Module Contents</vt:lpstr>
      <vt:lpstr>PSIP User Phases</vt:lpstr>
      <vt:lpstr>Module Topics</vt:lpstr>
      <vt:lpstr>Field Testing</vt:lpstr>
      <vt:lpstr>Additional Activity</vt:lpstr>
    </vt:vector>
  </TitlesOfParts>
  <Company>RTI International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Obstetric Hemorrhage</dc:title>
  <dc:creator>nlenfestey</dc:creator>
  <cp:lastModifiedBy>nlenfestey</cp:lastModifiedBy>
  <cp:revision>269</cp:revision>
  <cp:lastPrinted>2012-09-06T11:40:44Z</cp:lastPrinted>
  <dcterms:created xsi:type="dcterms:W3CDTF">2012-02-14T18:00:33Z</dcterms:created>
  <dcterms:modified xsi:type="dcterms:W3CDTF">2012-09-06T21:36:34Z</dcterms:modified>
</cp:coreProperties>
</file>