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20"/>
  </p:notesMasterIdLst>
  <p:handoutMasterIdLst>
    <p:handoutMasterId r:id="rId21"/>
  </p:handoutMasterIdLst>
  <p:sldIdLst>
    <p:sldId id="258" r:id="rId2"/>
    <p:sldId id="610" r:id="rId3"/>
    <p:sldId id="611" r:id="rId4"/>
    <p:sldId id="620" r:id="rId5"/>
    <p:sldId id="613" r:id="rId6"/>
    <p:sldId id="612" r:id="rId7"/>
    <p:sldId id="614" r:id="rId8"/>
    <p:sldId id="616" r:id="rId9"/>
    <p:sldId id="615" r:id="rId10"/>
    <p:sldId id="617" r:id="rId11"/>
    <p:sldId id="624" r:id="rId12"/>
    <p:sldId id="618" r:id="rId13"/>
    <p:sldId id="621" r:id="rId14"/>
    <p:sldId id="622" r:id="rId15"/>
    <p:sldId id="619" r:id="rId16"/>
    <p:sldId id="623" r:id="rId17"/>
    <p:sldId id="626" r:id="rId18"/>
    <p:sldId id="625" r:id="rId19"/>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521415D9-36F7-43E2-AB2F-B90AF26B5E84}">
      <p14:sectionLst xmlns:p14="http://schemas.microsoft.com/office/powerpoint/2010/main">
        <p14:section name="Default Section" id="{E5E4BA2B-C8FD-4EEB-AF26-D50E6E08517E}">
          <p14:sldIdLst>
            <p14:sldId id="258"/>
            <p14:sldId id="610"/>
            <p14:sldId id="611"/>
            <p14:sldId id="620"/>
            <p14:sldId id="613"/>
            <p14:sldId id="612"/>
            <p14:sldId id="614"/>
            <p14:sldId id="616"/>
            <p14:sldId id="615"/>
            <p14:sldId id="617"/>
            <p14:sldId id="624"/>
            <p14:sldId id="618"/>
            <p14:sldId id="621"/>
            <p14:sldId id="622"/>
            <p14:sldId id="619"/>
            <p14:sldId id="623"/>
            <p14:sldId id="626"/>
            <p14:sldId id="62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D88B"/>
    <a:srgbClr val="008D7F"/>
    <a:srgbClr val="00584E"/>
    <a:srgbClr val="5091CD"/>
    <a:srgbClr val="CCEEDF"/>
    <a:srgbClr val="FFFFE3"/>
    <a:srgbClr val="8DC450"/>
    <a:srgbClr val="7170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32" autoAdjust="0"/>
    <p:restoredTop sz="97410" autoAdjust="0"/>
  </p:normalViewPr>
  <p:slideViewPr>
    <p:cSldViewPr snapToGrid="0" snapToObjects="1">
      <p:cViewPr>
        <p:scale>
          <a:sx n="100" d="100"/>
          <a:sy n="100" d="100"/>
        </p:scale>
        <p:origin x="-594" y="-72"/>
      </p:cViewPr>
      <p:guideLst>
        <p:guide orient="horz" pos="2213"/>
        <p:guide pos="2880"/>
      </p:guideLst>
    </p:cSldViewPr>
  </p:slideViewPr>
  <p:outlineViewPr>
    <p:cViewPr>
      <p:scale>
        <a:sx n="33" d="100"/>
        <a:sy n="33" d="100"/>
      </p:scale>
      <p:origin x="0" y="25740"/>
    </p:cViewPr>
  </p:outlineViewPr>
  <p:notesTextViewPr>
    <p:cViewPr>
      <p:scale>
        <a:sx n="100" d="100"/>
        <a:sy n="100" d="100"/>
      </p:scale>
      <p:origin x="0" y="0"/>
    </p:cViewPr>
  </p:notesTextViewPr>
  <p:sorterViewPr>
    <p:cViewPr>
      <p:scale>
        <a:sx n="66" d="100"/>
        <a:sy n="66" d="100"/>
      </p:scale>
      <p:origin x="0" y="10452"/>
    </p:cViewPr>
  </p:sorterViewPr>
  <p:notesViewPr>
    <p:cSldViewPr snapToGrid="0" snapToObjects="1">
      <p:cViewPr varScale="1">
        <p:scale>
          <a:sx n="85" d="100"/>
          <a:sy n="85" d="100"/>
        </p:scale>
        <p:origin x="-3822"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pPr>
              <a:defRPr/>
            </a:pPr>
            <a:fld id="{D6059082-89B4-466B-BC2A-C16905CEF3BD}" type="datetimeFigureOut">
              <a:rPr lang="en-US"/>
              <a:pPr>
                <a:defRPr/>
              </a:pPr>
              <a:t>9/7/2012</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pPr>
              <a:defRPr/>
            </a:pPr>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pPr>
              <a:defRPr/>
            </a:pPr>
            <a:fld id="{F2691971-4A86-401D-A0BF-B9C207607D4A}" type="slidenum">
              <a:rPr lang="en-US"/>
              <a:pPr>
                <a:defRPr/>
              </a:pPr>
              <a:t>‹#›</a:t>
            </a:fld>
            <a:endParaRPr lang="en-US" dirty="0"/>
          </a:p>
        </p:txBody>
      </p:sp>
    </p:spTree>
    <p:extLst>
      <p:ext uri="{BB962C8B-B14F-4D97-AF65-F5344CB8AC3E}">
        <p14:creationId xmlns:p14="http://schemas.microsoft.com/office/powerpoint/2010/main" val="2783887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pPr>
              <a:defRPr/>
            </a:pPr>
            <a:fld id="{6CC35A93-4D5B-4DB7-AB5F-7AD45A462313}" type="datetimeFigureOut">
              <a:rPr lang="en-US"/>
              <a:pPr>
                <a:defRPr/>
              </a:pPr>
              <a:t>9/7/2012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pPr>
              <a:defRPr/>
            </a:pPr>
            <a:fld id="{D3392E96-CC7F-4CEF-81E2-869C90AC32E0}" type="slidenum">
              <a:rPr lang="en-US"/>
              <a:pPr>
                <a:defRPr/>
              </a:pPr>
              <a:t>‹#›</a:t>
            </a:fld>
            <a:endParaRPr lang="en-US" dirty="0"/>
          </a:p>
        </p:txBody>
      </p:sp>
    </p:spTree>
    <p:extLst>
      <p:ext uri="{BB962C8B-B14F-4D97-AF65-F5344CB8AC3E}">
        <p14:creationId xmlns:p14="http://schemas.microsoft.com/office/powerpoint/2010/main" val="20349174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08D6E5D-3600-46BA-BF9D-C10CCB1E4FB1}" type="slidenum">
              <a:rPr lang="en-US" smtClean="0"/>
              <a:pPr/>
              <a:t>1</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514350" lvl="2" indent="-514350">
              <a:buAutoNum type="arabicPeriod"/>
            </a:pPr>
            <a:r>
              <a:rPr lang="en-US" sz="2800" dirty="0" smtClean="0">
                <a:latin typeface="Calibri" pitchFamily="34" charset="0"/>
                <a:cs typeface="Calibri" pitchFamily="34" charset="0"/>
              </a:rPr>
              <a:t>This </a:t>
            </a:r>
            <a:r>
              <a:rPr lang="en-US" sz="2800" dirty="0">
                <a:latin typeface="Calibri" pitchFamily="34" charset="0"/>
                <a:cs typeface="Calibri" pitchFamily="34" charset="0"/>
              </a:rPr>
              <a:t>includes standardized training for all obstetrics team members in electronic fetal monitoring, shoulder dystocia and team-based simulation and communication</a:t>
            </a:r>
            <a:r>
              <a:rPr lang="en-US" sz="2800" dirty="0" smtClean="0">
                <a:latin typeface="Calibri" pitchFamily="34" charset="0"/>
                <a:cs typeface="Calibri" pitchFamily="34" charset="0"/>
              </a:rPr>
              <a:t>.</a:t>
            </a:r>
          </a:p>
          <a:p>
            <a:pPr marL="514350" marR="0" lvl="2" indent="-514350" algn="l" defTabSz="914400" rtl="0" eaLnBrk="0" fontAlgn="base" latinLnBrk="0" hangingPunct="0">
              <a:lnSpc>
                <a:spcPct val="100000"/>
              </a:lnSpc>
              <a:spcBef>
                <a:spcPct val="30000"/>
              </a:spcBef>
              <a:spcAft>
                <a:spcPct val="0"/>
              </a:spcAft>
              <a:buClrTx/>
              <a:buSzTx/>
              <a:buFontTx/>
              <a:buAutoNum type="arabicPeriod"/>
              <a:tabLst/>
              <a:defRPr/>
            </a:pPr>
            <a:r>
              <a:rPr lang="en-US" sz="2800" b="0" dirty="0" smtClean="0">
                <a:solidFill>
                  <a:schemeClr val="tx1"/>
                </a:solidFill>
                <a:latin typeface="Calibri" pitchFamily="34" charset="0"/>
                <a:cs typeface="Calibri" pitchFamily="34" charset="0"/>
              </a:rPr>
              <a:t>Includes standardized practice for identifying, responding to, investigating and disclosing medical errors. Based on the belief that this process will minimize the frequency and severity of medical liability claims.</a:t>
            </a:r>
          </a:p>
          <a:p>
            <a:pPr marL="514350" marR="0" lvl="2" indent="-514350" algn="l" defTabSz="914400" rtl="0" eaLnBrk="0" fontAlgn="base" latinLnBrk="0" hangingPunct="0">
              <a:lnSpc>
                <a:spcPct val="100000"/>
              </a:lnSpc>
              <a:spcBef>
                <a:spcPct val="30000"/>
              </a:spcBef>
              <a:spcAft>
                <a:spcPct val="0"/>
              </a:spcAft>
              <a:buClrTx/>
              <a:buSzTx/>
              <a:buFontTx/>
              <a:buAutoNum type="arabicPeriod"/>
              <a:tabLst/>
              <a:defRPr/>
            </a:pPr>
            <a:r>
              <a:rPr lang="en-US" sz="1200" b="0" i="0" u="none" strike="noStrike" kern="1200" baseline="0" dirty="0" smtClean="0">
                <a:solidFill>
                  <a:schemeClr val="tx1"/>
                </a:solidFill>
                <a:latin typeface="+mn-lt"/>
                <a:ea typeface="+mn-ea"/>
                <a:cs typeface="+mn-cs"/>
              </a:rPr>
              <a:t>Lessons learned from these data analyses will be used to identify ways to further improve clinical care and reduce the frequency of liability claims until the goal to provide excellent clinical care with zero preventable injuries is achieved.</a:t>
            </a:r>
            <a:endParaRPr lang="en-US" sz="1100" b="0" dirty="0" smtClean="0">
              <a:solidFill>
                <a:schemeClr val="tx1"/>
              </a:solidFill>
              <a:latin typeface="Calibri" pitchFamily="34" charset="0"/>
              <a:cs typeface="Calibri" pitchFamily="34" charset="0"/>
            </a:endParaRPr>
          </a:p>
          <a:p>
            <a:pPr marL="0" lvl="2" indent="0">
              <a:buNone/>
            </a:pPr>
            <a:endParaRPr lang="en-US" sz="2800" dirty="0">
              <a:latin typeface="Calibri" pitchFamily="34" charset="0"/>
              <a:cs typeface="Calibri"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D3392E96-CC7F-4CEF-81E2-869C90AC32E0}" type="slidenum">
              <a:rPr lang="en-US" smtClean="0"/>
              <a:pPr>
                <a:defRPr/>
              </a:pPr>
              <a:t>6</a:t>
            </a:fld>
            <a:endParaRPr lang="en-US" dirty="0"/>
          </a:p>
        </p:txBody>
      </p:sp>
    </p:spTree>
    <p:extLst>
      <p:ext uri="{BB962C8B-B14F-4D97-AF65-F5344CB8AC3E}">
        <p14:creationId xmlns:p14="http://schemas.microsoft.com/office/powerpoint/2010/main" val="1884532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514350" marR="0" lvl="0" indent="-51435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2800" b="0" i="0" u="none" strike="noStrike" kern="0" cap="none" spc="0" normalizeH="0" baseline="0" noProof="0" dirty="0" smtClean="0">
                <a:ln>
                  <a:noFill/>
                </a:ln>
                <a:solidFill>
                  <a:srgbClr val="00584E"/>
                </a:solidFill>
                <a:effectLst/>
                <a:uLnTx/>
                <a:uFillTx/>
                <a:latin typeface="Garamond" pitchFamily="18" charset="0"/>
                <a:ea typeface="+mn-ea"/>
                <a:cs typeface="+mn-cs"/>
              </a:rPr>
              <a:t>Sacred Heart Hospital on the Emerald Coast</a:t>
            </a:r>
          </a:p>
          <a:p>
            <a:pPr marL="800100" marR="0" lvl="2" indent="0" algn="l" defTabSz="914400" rtl="0" eaLnBrk="0" fontAlgn="base" latinLnBrk="0" hangingPunct="0">
              <a:lnSpc>
                <a:spcPct val="100000"/>
              </a:lnSpc>
              <a:spcBef>
                <a:spcPct val="20000"/>
              </a:spcBef>
              <a:spcAft>
                <a:spcPct val="0"/>
              </a:spcAft>
              <a:buClrTx/>
              <a:buSzTx/>
              <a:buFont typeface="Arial Unicode MS" pitchFamily="34" charset="-128"/>
              <a:buNone/>
              <a:tabLst/>
              <a:defRPr/>
            </a:pPr>
            <a:r>
              <a:rPr kumimoji="0" lang="en-US" sz="2200" b="0" i="1" u="none" strike="noStrike" kern="0" cap="none" spc="0" normalizeH="0" baseline="0" noProof="0" dirty="0" smtClean="0">
                <a:ln>
                  <a:noFill/>
                </a:ln>
                <a:solidFill>
                  <a:srgbClr val="000000"/>
                </a:solidFill>
                <a:effectLst/>
                <a:uLnTx/>
                <a:uFillTx/>
                <a:latin typeface="Garamond" pitchFamily="18" charset="0"/>
              </a:rPr>
              <a:t>Miramar Beach, Florida</a:t>
            </a:r>
          </a:p>
          <a:p>
            <a:pPr marL="514350" marR="0" lvl="0" indent="-51435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2800" b="0" i="0" u="none" strike="noStrike" kern="0" cap="none" spc="0" normalizeH="0" baseline="0" noProof="0" dirty="0" smtClean="0">
                <a:ln>
                  <a:noFill/>
                </a:ln>
                <a:solidFill>
                  <a:srgbClr val="00584E"/>
                </a:solidFill>
                <a:effectLst/>
                <a:uLnTx/>
                <a:uFillTx/>
                <a:latin typeface="Garamond" pitchFamily="18" charset="0"/>
                <a:ea typeface="+mn-ea"/>
                <a:cs typeface="+mn-cs"/>
              </a:rPr>
              <a:t>St. Vincent’s Birmingham</a:t>
            </a:r>
          </a:p>
          <a:p>
            <a:pPr marL="800100" marR="0" lvl="2" indent="0" algn="l" defTabSz="914400" rtl="0" eaLnBrk="0" fontAlgn="base" latinLnBrk="0" hangingPunct="0">
              <a:lnSpc>
                <a:spcPct val="100000"/>
              </a:lnSpc>
              <a:spcBef>
                <a:spcPct val="20000"/>
              </a:spcBef>
              <a:spcAft>
                <a:spcPct val="0"/>
              </a:spcAft>
              <a:buClrTx/>
              <a:buSzTx/>
              <a:buFont typeface="Arial Unicode MS" pitchFamily="34" charset="-128"/>
              <a:buNone/>
              <a:tabLst/>
              <a:defRPr/>
            </a:pPr>
            <a:r>
              <a:rPr kumimoji="0" lang="en-US" sz="2200" b="0" i="1" u="none" strike="noStrike" kern="0" cap="none" spc="0" normalizeH="0" baseline="0" noProof="0" dirty="0" smtClean="0">
                <a:ln>
                  <a:noFill/>
                </a:ln>
                <a:solidFill>
                  <a:srgbClr val="000000"/>
                </a:solidFill>
                <a:effectLst/>
                <a:uLnTx/>
                <a:uFillTx/>
                <a:latin typeface="Garamond" pitchFamily="18" charset="0"/>
              </a:rPr>
              <a:t>Birmingham, Alabama</a:t>
            </a:r>
          </a:p>
          <a:p>
            <a:pPr marL="514350" marR="0" lvl="0" indent="-51435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2800" b="0" i="0" u="none" strike="noStrike" kern="0" cap="none" spc="0" normalizeH="0" baseline="0" noProof="0" dirty="0" smtClean="0">
                <a:ln>
                  <a:noFill/>
                </a:ln>
                <a:solidFill>
                  <a:srgbClr val="00584E"/>
                </a:solidFill>
                <a:effectLst/>
                <a:uLnTx/>
                <a:uFillTx/>
                <a:latin typeface="Garamond" pitchFamily="18" charset="0"/>
                <a:ea typeface="+mn-ea"/>
                <a:cs typeface="+mn-cs"/>
              </a:rPr>
              <a:t>St. John Hospital and Medical Center</a:t>
            </a:r>
          </a:p>
          <a:p>
            <a:pPr marL="800100" marR="0" lvl="2" indent="0" algn="l" defTabSz="914400" rtl="0" eaLnBrk="0" fontAlgn="base" latinLnBrk="0" hangingPunct="0">
              <a:lnSpc>
                <a:spcPct val="100000"/>
              </a:lnSpc>
              <a:spcBef>
                <a:spcPct val="20000"/>
              </a:spcBef>
              <a:spcAft>
                <a:spcPct val="0"/>
              </a:spcAft>
              <a:buClrTx/>
              <a:buSzTx/>
              <a:buFont typeface="Arial Unicode MS" pitchFamily="34" charset="-128"/>
              <a:buNone/>
              <a:tabLst/>
              <a:defRPr/>
            </a:pPr>
            <a:r>
              <a:rPr kumimoji="0" lang="en-US" sz="2200" b="0" i="1" u="none" strike="noStrike" kern="0" cap="none" spc="0" normalizeH="0" baseline="0" noProof="0" dirty="0" smtClean="0">
                <a:ln>
                  <a:noFill/>
                </a:ln>
                <a:solidFill>
                  <a:srgbClr val="000000"/>
                </a:solidFill>
                <a:effectLst/>
                <a:uLnTx/>
                <a:uFillTx/>
                <a:latin typeface="Garamond" pitchFamily="18" charset="0"/>
              </a:rPr>
              <a:t>Detroit, Michigan</a:t>
            </a:r>
          </a:p>
          <a:p>
            <a:pPr marL="514350" marR="0" lvl="0" indent="-51435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2800" b="0" i="0" u="none" strike="noStrike" kern="0" cap="none" spc="0" normalizeH="0" baseline="0" noProof="0" dirty="0" smtClean="0">
                <a:ln>
                  <a:noFill/>
                </a:ln>
                <a:solidFill>
                  <a:srgbClr val="00584E"/>
                </a:solidFill>
                <a:effectLst/>
                <a:uLnTx/>
                <a:uFillTx/>
                <a:latin typeface="Garamond" pitchFamily="18" charset="0"/>
                <a:ea typeface="+mn-ea"/>
                <a:cs typeface="+mn-cs"/>
              </a:rPr>
              <a:t>Columbia St. Mary’s</a:t>
            </a:r>
          </a:p>
          <a:p>
            <a:pPr marL="800100" marR="0" lvl="2" indent="0" algn="l" defTabSz="914400" rtl="0" eaLnBrk="0" fontAlgn="base" latinLnBrk="0" hangingPunct="0">
              <a:lnSpc>
                <a:spcPct val="100000"/>
              </a:lnSpc>
              <a:spcBef>
                <a:spcPct val="20000"/>
              </a:spcBef>
              <a:spcAft>
                <a:spcPct val="0"/>
              </a:spcAft>
              <a:buClrTx/>
              <a:buSzTx/>
              <a:buFont typeface="Arial Unicode MS" pitchFamily="34" charset="-128"/>
              <a:buNone/>
              <a:tabLst/>
              <a:defRPr/>
            </a:pPr>
            <a:r>
              <a:rPr kumimoji="0" lang="en-US" sz="2200" b="0" i="1" u="none" strike="noStrike" kern="0" cap="none" spc="0" normalizeH="0" baseline="0" noProof="0" dirty="0" smtClean="0">
                <a:ln>
                  <a:noFill/>
                </a:ln>
                <a:solidFill>
                  <a:srgbClr val="000000"/>
                </a:solidFill>
                <a:effectLst/>
                <a:uLnTx/>
                <a:uFillTx/>
                <a:latin typeface="Garamond" pitchFamily="18" charset="0"/>
              </a:rPr>
              <a:t>Milwaukee, Wisconsin</a:t>
            </a:r>
          </a:p>
          <a:p>
            <a:pPr marL="514350" marR="0" lvl="0" indent="-51435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2800" b="0" i="0" u="none" strike="noStrike" kern="0" cap="none" spc="0" normalizeH="0" baseline="0" noProof="0" dirty="0" smtClean="0">
                <a:ln>
                  <a:noFill/>
                </a:ln>
                <a:solidFill>
                  <a:srgbClr val="00584E"/>
                </a:solidFill>
                <a:effectLst/>
                <a:uLnTx/>
                <a:uFillTx/>
                <a:latin typeface="Garamond" pitchFamily="18" charset="0"/>
                <a:ea typeface="+mn-ea"/>
                <a:cs typeface="+mn-cs"/>
              </a:rPr>
              <a:t>Saint Agnes Hospital</a:t>
            </a:r>
          </a:p>
          <a:p>
            <a:pPr marL="857250" marR="0" lvl="2" indent="0" algn="l" defTabSz="914400" rtl="0" eaLnBrk="0" fontAlgn="base" latinLnBrk="0" hangingPunct="0">
              <a:lnSpc>
                <a:spcPct val="100000"/>
              </a:lnSpc>
              <a:spcBef>
                <a:spcPct val="20000"/>
              </a:spcBef>
              <a:spcAft>
                <a:spcPct val="0"/>
              </a:spcAft>
              <a:buClrTx/>
              <a:buSzTx/>
              <a:buFontTx/>
              <a:buNone/>
              <a:tabLst/>
              <a:defRPr/>
            </a:pPr>
            <a:r>
              <a:rPr kumimoji="0" lang="en-US" sz="2400" b="0" i="1" u="none" strike="noStrike" kern="0" cap="none" spc="0" normalizeH="0" baseline="0" noProof="0" dirty="0" smtClean="0">
                <a:ln>
                  <a:noFill/>
                </a:ln>
                <a:solidFill>
                  <a:srgbClr val="000000"/>
                </a:solidFill>
                <a:effectLst/>
                <a:uLnTx/>
                <a:uFillTx/>
                <a:latin typeface="Garamond" pitchFamily="18" charset="0"/>
              </a:rPr>
              <a:t>Baltimore, Maryland</a:t>
            </a:r>
            <a:endParaRPr lang="en-US" dirty="0"/>
          </a:p>
        </p:txBody>
      </p:sp>
      <p:sp>
        <p:nvSpPr>
          <p:cNvPr id="4" name="Slide Number Placeholder 3"/>
          <p:cNvSpPr>
            <a:spLocks noGrp="1"/>
          </p:cNvSpPr>
          <p:nvPr>
            <p:ph type="sldNum" sz="quarter" idx="10"/>
          </p:nvPr>
        </p:nvSpPr>
        <p:spPr/>
        <p:txBody>
          <a:bodyPr/>
          <a:lstStyle/>
          <a:p>
            <a:pPr>
              <a:defRPr/>
            </a:pPr>
            <a:fld id="{D3392E96-CC7F-4CEF-81E2-869C90AC32E0}" type="slidenum">
              <a:rPr lang="en-US" smtClean="0"/>
              <a:pPr>
                <a:defRPr/>
              </a:pPr>
              <a:t>7</a:t>
            </a:fld>
            <a:endParaRPr lang="en-US" dirty="0"/>
          </a:p>
        </p:txBody>
      </p:sp>
    </p:spTree>
    <p:extLst>
      <p:ext uri="{BB962C8B-B14F-4D97-AF65-F5344CB8AC3E}">
        <p14:creationId xmlns:p14="http://schemas.microsoft.com/office/powerpoint/2010/main" val="326793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3392E96-CC7F-4CEF-81E2-869C90AC32E0}" type="slidenum">
              <a:rPr lang="en-US" smtClean="0"/>
              <a:pPr>
                <a:defRPr/>
              </a:pPr>
              <a:t>18</a:t>
            </a:fld>
            <a:endParaRPr lang="en-US" dirty="0"/>
          </a:p>
        </p:txBody>
      </p:sp>
    </p:spTree>
    <p:extLst>
      <p:ext uri="{BB962C8B-B14F-4D97-AF65-F5344CB8AC3E}">
        <p14:creationId xmlns:p14="http://schemas.microsoft.com/office/powerpoint/2010/main" val="333228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2.wmf"/><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4" name="Picture 2" descr="Clinical Excellence | Risk Management footer"/>
          <p:cNvPicPr>
            <a:picLocks noChangeAspect="1" noChangeArrowheads="1"/>
          </p:cNvPicPr>
          <p:nvPr userDrawn="1"/>
        </p:nvPicPr>
        <p:blipFill>
          <a:blip r:embed="rId2" cstate="print"/>
          <a:srcRect l="2663" t="13489" b="13428"/>
          <a:stretch>
            <a:fillRect/>
          </a:stretch>
        </p:blipFill>
        <p:spPr bwMode="auto">
          <a:xfrm>
            <a:off x="0" y="0"/>
            <a:ext cx="9145588" cy="6858000"/>
          </a:xfrm>
          <a:prstGeom prst="rect">
            <a:avLst/>
          </a:prstGeom>
          <a:noFill/>
          <a:ln w="9525">
            <a:noFill/>
            <a:miter lim="800000"/>
            <a:headEnd/>
            <a:tailEnd/>
          </a:ln>
        </p:spPr>
      </p:pic>
      <p:grpSp>
        <p:nvGrpSpPr>
          <p:cNvPr id="5" name="Group 10" descr="picture of baby's head being cradled by hands&#10;picture of baby's hand grasping adult finger&#10;picture of smiling healthcare provider"/>
          <p:cNvGrpSpPr>
            <a:grpSpLocks/>
          </p:cNvGrpSpPr>
          <p:nvPr userDrawn="1"/>
        </p:nvGrpSpPr>
        <p:grpSpPr bwMode="auto">
          <a:xfrm>
            <a:off x="0" y="3500438"/>
            <a:ext cx="4808538" cy="1657350"/>
            <a:chOff x="0" y="3473450"/>
            <a:chExt cx="4876800" cy="1681163"/>
          </a:xfrm>
        </p:grpSpPr>
        <p:pic>
          <p:nvPicPr>
            <p:cNvPr id="6" name="Picture 9" descr="iStock_000010024570Large.jpg"/>
            <p:cNvPicPr>
              <a:picLocks noChangeAspect="1" noChangeArrowheads="1"/>
            </p:cNvPicPr>
            <p:nvPr userDrawn="1"/>
          </p:nvPicPr>
          <p:blipFill>
            <a:blip r:embed="rId3" cstate="print"/>
            <a:srcRect l="17699" t="5940" r="19225" b="-2197"/>
            <a:stretch>
              <a:fillRect/>
            </a:stretch>
          </p:blipFill>
          <p:spPr bwMode="auto">
            <a:xfrm>
              <a:off x="0" y="3473450"/>
              <a:ext cx="1670050" cy="1681163"/>
            </a:xfrm>
            <a:prstGeom prst="rect">
              <a:avLst/>
            </a:prstGeom>
            <a:noFill/>
            <a:ln w="9525">
              <a:noFill/>
              <a:miter lim="800000"/>
              <a:headEnd/>
              <a:tailEnd/>
            </a:ln>
          </p:spPr>
        </p:pic>
        <p:pic>
          <p:nvPicPr>
            <p:cNvPr id="7" name="Picture 10" descr="iStock_000010024570Large.jpg"/>
            <p:cNvPicPr>
              <a:picLocks noChangeAspect="1" noChangeArrowheads="1"/>
            </p:cNvPicPr>
            <p:nvPr userDrawn="1"/>
          </p:nvPicPr>
          <p:blipFill>
            <a:blip r:embed="rId4" cstate="print"/>
            <a:srcRect l="14925" b="42152"/>
            <a:stretch>
              <a:fillRect/>
            </a:stretch>
          </p:blipFill>
          <p:spPr bwMode="auto">
            <a:xfrm>
              <a:off x="1657350" y="3473450"/>
              <a:ext cx="1608138" cy="1643063"/>
            </a:xfrm>
            <a:prstGeom prst="rect">
              <a:avLst/>
            </a:prstGeom>
            <a:noFill/>
            <a:ln w="9525">
              <a:noFill/>
              <a:miter lim="800000"/>
              <a:headEnd/>
              <a:tailEnd/>
            </a:ln>
          </p:spPr>
        </p:pic>
        <p:pic>
          <p:nvPicPr>
            <p:cNvPr id="10" name="Picture 11" descr="iStock_000009504484Large.jpg"/>
            <p:cNvPicPr>
              <a:picLocks noChangeAspect="1" noChangeArrowheads="1"/>
            </p:cNvPicPr>
            <p:nvPr userDrawn="1"/>
          </p:nvPicPr>
          <p:blipFill>
            <a:blip r:embed="rId5" cstate="print"/>
            <a:srcRect l="13892" t="1982" r="6387" b="17252"/>
            <a:stretch>
              <a:fillRect/>
            </a:stretch>
          </p:blipFill>
          <p:spPr bwMode="auto">
            <a:xfrm>
              <a:off x="3252788" y="3473450"/>
              <a:ext cx="1624012" cy="1643063"/>
            </a:xfrm>
            <a:prstGeom prst="rect">
              <a:avLst/>
            </a:prstGeom>
            <a:noFill/>
            <a:ln w="9525">
              <a:noFill/>
              <a:miter lim="800000"/>
              <a:headEnd/>
              <a:tailEnd/>
            </a:ln>
          </p:spPr>
        </p:pic>
      </p:grpSp>
      <p:pic>
        <p:nvPicPr>
          <p:cNvPr id="11" name="Picture 3" descr="Ascension Health logo&#10;Handling All Neonatal Deliveries Safely (HANDS) logo"/>
          <p:cNvPicPr>
            <a:picLocks noChangeAspect="1" noChangeArrowheads="1"/>
          </p:cNvPicPr>
          <p:nvPr userDrawn="1"/>
        </p:nvPicPr>
        <p:blipFill>
          <a:blip r:embed="rId6" cstate="print"/>
          <a:srcRect/>
          <a:stretch>
            <a:fillRect/>
          </a:stretch>
        </p:blipFill>
        <p:spPr bwMode="auto">
          <a:xfrm>
            <a:off x="285750" y="215900"/>
            <a:ext cx="8553450" cy="533400"/>
          </a:xfrm>
          <a:prstGeom prst="rect">
            <a:avLst/>
          </a:prstGeom>
          <a:noFill/>
          <a:ln w="9525">
            <a:noFill/>
            <a:miter lim="800000"/>
            <a:headEnd/>
            <a:tailEnd/>
          </a:ln>
        </p:spPr>
      </p:pic>
      <p:sp>
        <p:nvSpPr>
          <p:cNvPr id="8" name="Rectangle 3"/>
          <p:cNvSpPr>
            <a:spLocks noGrp="1" noChangeArrowheads="1"/>
          </p:cNvSpPr>
          <p:nvPr>
            <p:ph type="ctrTitle"/>
          </p:nvPr>
        </p:nvSpPr>
        <p:spPr>
          <a:xfrm>
            <a:off x="609600" y="1664208"/>
            <a:ext cx="8229600" cy="609600"/>
          </a:xfrm>
        </p:spPr>
        <p:txBody>
          <a:bodyPr/>
          <a:lstStyle>
            <a:lvl1pPr algn="r">
              <a:defRPr sz="4400">
                <a:solidFill>
                  <a:srgbClr val="008D7F"/>
                </a:solidFill>
                <a:latin typeface="Garamond" pitchFamily="18" charset="0"/>
                <a:cs typeface="Times New Roman" pitchFamily="18" charset="0"/>
              </a:defRPr>
            </a:lvl1pPr>
          </a:lstStyle>
          <a:p>
            <a:r>
              <a:rPr lang="en-US" dirty="0" smtClean="0"/>
              <a:t>Click to edit Master title style</a:t>
            </a:r>
            <a:endParaRPr lang="en-US" dirty="0"/>
          </a:p>
        </p:txBody>
      </p:sp>
      <p:sp>
        <p:nvSpPr>
          <p:cNvPr id="9" name="Rectangle 4"/>
          <p:cNvSpPr>
            <a:spLocks noGrp="1" noChangeArrowheads="1"/>
          </p:cNvSpPr>
          <p:nvPr>
            <p:ph type="subTitle" idx="1"/>
          </p:nvPr>
        </p:nvSpPr>
        <p:spPr>
          <a:xfrm>
            <a:off x="609600" y="2273808"/>
            <a:ext cx="8229600" cy="533400"/>
          </a:xfrm>
        </p:spPr>
        <p:txBody>
          <a:bodyPr/>
          <a:lstStyle>
            <a:lvl1pPr marL="0" indent="0" algn="r">
              <a:buFontTx/>
              <a:buNone/>
              <a:defRPr sz="2000" b="1" cap="all" baseline="0">
                <a:solidFill>
                  <a:schemeClr val="tx1">
                    <a:lumMod val="65000"/>
                    <a:lumOff val="35000"/>
                  </a:schemeClr>
                </a:solidFill>
                <a:latin typeface="Trebuchet MS" pitchFamily="34" charset="0"/>
              </a:defRPr>
            </a:lvl1pPr>
          </a:lstStyle>
          <a:p>
            <a:r>
              <a:rPr lang="en-US" dirty="0"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28600"/>
            <a:ext cx="209550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341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82000" cy="10668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914400" y="1905000"/>
            <a:ext cx="6934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4" name="Picture 2" descr="Clinical Excellence | Risk Management footer on title slide"/>
          <p:cNvPicPr>
            <a:picLocks noChangeAspect="1" noChangeArrowheads="1"/>
          </p:cNvPicPr>
          <p:nvPr userDrawn="1"/>
        </p:nvPicPr>
        <p:blipFill>
          <a:blip r:embed="rId2" cstate="print"/>
          <a:srcRect l="2663" t="13489" b="13428"/>
          <a:stretch>
            <a:fillRect/>
          </a:stretch>
        </p:blipFill>
        <p:spPr bwMode="auto">
          <a:xfrm>
            <a:off x="0" y="0"/>
            <a:ext cx="9145588" cy="6858000"/>
          </a:xfrm>
          <a:prstGeom prst="rect">
            <a:avLst/>
          </a:prstGeom>
          <a:noFill/>
          <a:ln w="9525">
            <a:noFill/>
            <a:miter lim="800000"/>
            <a:headEnd/>
            <a:tailEnd/>
          </a:ln>
        </p:spPr>
      </p:pic>
      <p:pic>
        <p:nvPicPr>
          <p:cNvPr id="5" name="Picture 3" descr="Ascension Health logo&#10;Handling All Neonatal Deliveries Safely (HANDS) logo"/>
          <p:cNvPicPr>
            <a:picLocks noChangeAspect="1" noChangeArrowheads="1"/>
          </p:cNvPicPr>
          <p:nvPr userDrawn="1"/>
        </p:nvPicPr>
        <p:blipFill>
          <a:blip r:embed="rId3" cstate="print"/>
          <a:srcRect/>
          <a:stretch>
            <a:fillRect/>
          </a:stretch>
        </p:blipFill>
        <p:spPr bwMode="auto">
          <a:xfrm>
            <a:off x="285750" y="215900"/>
            <a:ext cx="8553450" cy="533400"/>
          </a:xfrm>
          <a:prstGeom prst="rect">
            <a:avLst/>
          </a:prstGeom>
          <a:noFill/>
          <a:ln w="9525">
            <a:noFill/>
            <a:miter lim="800000"/>
            <a:headEnd/>
            <a:tailEnd/>
          </a:ln>
        </p:spPr>
      </p:pic>
      <p:sp>
        <p:nvSpPr>
          <p:cNvPr id="8" name="Rectangle 3"/>
          <p:cNvSpPr>
            <a:spLocks noGrp="1" noChangeArrowheads="1"/>
          </p:cNvSpPr>
          <p:nvPr>
            <p:ph type="ctrTitle"/>
          </p:nvPr>
        </p:nvSpPr>
        <p:spPr>
          <a:xfrm>
            <a:off x="609600" y="3770376"/>
            <a:ext cx="8229600" cy="609600"/>
          </a:xfrm>
        </p:spPr>
        <p:txBody>
          <a:bodyPr/>
          <a:lstStyle>
            <a:lvl1pPr algn="r">
              <a:defRPr sz="4400">
                <a:solidFill>
                  <a:srgbClr val="008D7F"/>
                </a:solidFill>
                <a:latin typeface="Garamond" pitchFamily="18" charset="0"/>
                <a:cs typeface="Times New Roman" pitchFamily="18" charset="0"/>
              </a:defRPr>
            </a:lvl1pPr>
          </a:lstStyle>
          <a:p>
            <a:r>
              <a:rPr lang="en-US" dirty="0" smtClean="0"/>
              <a:t>Click to edit Master title style</a:t>
            </a:r>
            <a:endParaRPr lang="en-US" dirty="0"/>
          </a:p>
        </p:txBody>
      </p:sp>
      <p:sp>
        <p:nvSpPr>
          <p:cNvPr id="9" name="Rectangle 4"/>
          <p:cNvSpPr>
            <a:spLocks noGrp="1" noChangeArrowheads="1"/>
          </p:cNvSpPr>
          <p:nvPr>
            <p:ph type="subTitle" idx="1"/>
          </p:nvPr>
        </p:nvSpPr>
        <p:spPr>
          <a:xfrm>
            <a:off x="609600" y="4379976"/>
            <a:ext cx="8229600" cy="533400"/>
          </a:xfrm>
        </p:spPr>
        <p:txBody>
          <a:bodyPr/>
          <a:lstStyle>
            <a:lvl1pPr marL="0" indent="0" algn="r">
              <a:buFontTx/>
              <a:buNone/>
              <a:defRPr sz="2000" b="1" cap="all" baseline="0">
                <a:solidFill>
                  <a:schemeClr val="bg2"/>
                </a:solidFill>
                <a:latin typeface="Trebuchet MS" pitchFamily="34" charset="0"/>
              </a:defRPr>
            </a:lvl1pPr>
          </a:lstStyle>
          <a:p>
            <a:r>
              <a:rPr lang="en-US" dirty="0" smtClean="0"/>
              <a:t>Click to edit Master subtitle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914400" y="1661533"/>
            <a:ext cx="7660888" cy="4493940"/>
          </a:xfrm>
        </p:spPr>
        <p:txBody>
          <a:bodyPr/>
          <a:lstStyle>
            <a:lvl1pPr>
              <a:defRPr sz="2800"/>
            </a:lvl1pPr>
            <a:lvl2pPr>
              <a:defRPr sz="2400" b="0"/>
            </a:lvl2pPr>
            <a:lvl3pPr>
              <a:defRPr sz="2200" b="0"/>
            </a:lvl3pPr>
            <a:lvl4pPr>
              <a:defRPr sz="1800" b="0"/>
            </a:lvl4pPr>
            <a:lvl5pPr>
              <a:defRPr sz="1600"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10"/>
          </p:nvPr>
        </p:nvSpPr>
        <p:spPr>
          <a:xfrm>
            <a:off x="4378325" y="6389688"/>
            <a:ext cx="387350" cy="292100"/>
          </a:xfrm>
        </p:spPr>
        <p:txBody>
          <a:bodyPr/>
          <a:lstStyle>
            <a:lvl1pPr>
              <a:buNone/>
              <a:defRPr sz="1000"/>
            </a:lvl1pPr>
          </a:lstStyle>
          <a:p>
            <a:pPr lvl="0"/>
            <a:r>
              <a:rPr lang="en-US" dirty="0"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05000"/>
            <a:ext cx="3858322" cy="3581400"/>
          </a:xfrm>
        </p:spPr>
        <p:txBody>
          <a:bodyPr/>
          <a:lstStyle>
            <a:lvl1pPr>
              <a:defRPr sz="3200"/>
            </a:lvl1pPr>
            <a:lvl2pPr>
              <a:defRPr sz="2800" b="0"/>
            </a:lvl2pPr>
            <a:lvl3pPr>
              <a:defRPr sz="2400" b="0"/>
            </a:lvl3pPr>
            <a:lvl4pPr>
              <a:defRPr sz="2000" b="0"/>
            </a:lvl4pPr>
            <a:lvl5pPr>
              <a:defRPr sz="2000" b="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82168" y="1905000"/>
            <a:ext cx="3757032" cy="3581400"/>
          </a:xfrm>
        </p:spPr>
        <p:txBody>
          <a:bodyPr/>
          <a:lstStyle>
            <a:lvl1pPr>
              <a:defRPr sz="3200"/>
            </a:lvl1pPr>
            <a:lvl2pPr>
              <a:defRPr sz="2800" b="0"/>
            </a:lvl2pPr>
            <a:lvl3pPr>
              <a:defRPr sz="2400" b="0"/>
            </a:lvl3pPr>
            <a:lvl4pPr>
              <a:defRPr sz="2000" b="0"/>
            </a:lvl4pPr>
            <a:lvl5pPr>
              <a:defRPr sz="2000" b="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724680"/>
            <a:ext cx="4040188" cy="639762"/>
          </a:xfrm>
        </p:spPr>
        <p:txBody>
          <a:bodyPr anchor="b"/>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386744"/>
            <a:ext cx="4040188" cy="3951288"/>
          </a:xfrm>
        </p:spPr>
        <p:txBody>
          <a:bodyPr/>
          <a:lstStyle>
            <a:lvl1pPr>
              <a:defRPr sz="2800"/>
            </a:lvl1pPr>
            <a:lvl2pPr>
              <a:defRPr sz="2400" b="0"/>
            </a:lvl2pPr>
            <a:lvl3pPr>
              <a:defRPr sz="2000" b="0"/>
            </a:lvl3pPr>
            <a:lvl4pPr>
              <a:defRPr sz="1800" b="0"/>
            </a:lvl4pPr>
            <a:lvl5pPr>
              <a:defRPr sz="1800" b="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724680"/>
            <a:ext cx="4041775" cy="639762"/>
          </a:xfrm>
        </p:spPr>
        <p:txBody>
          <a:bodyPr anchor="b"/>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386744"/>
            <a:ext cx="4041775" cy="3951288"/>
          </a:xfrm>
        </p:spPr>
        <p:txBody>
          <a:bodyPr/>
          <a:lstStyle>
            <a:lvl1pPr>
              <a:defRPr sz="2800"/>
            </a:lvl1pPr>
            <a:lvl2pPr>
              <a:defRPr sz="2400" b="0"/>
            </a:lvl2pPr>
            <a:lvl3pPr>
              <a:defRPr sz="2000" b="0"/>
            </a:lvl3pPr>
            <a:lvl4pPr>
              <a:defRPr sz="1800" b="0"/>
            </a:lvl4pPr>
            <a:lvl5pPr>
              <a:defRPr sz="1800" b="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9" descr="\\Stlcrvlib1\creativelibrary\ActiveJobs\Billable\Ascension Health\HRQ Packet\PPT Template\Artwork\jpgs\text.png"/>
          <p:cNvPicPr>
            <a:picLocks noChangeAspect="1" noChangeArrowheads="1"/>
          </p:cNvPicPr>
          <p:nvPr userDrawn="1"/>
        </p:nvPicPr>
        <p:blipFill>
          <a:blip r:embed="rId15" cstate="print"/>
          <a:srcRect t="13696" b="13953"/>
          <a:stretch>
            <a:fillRect/>
          </a:stretch>
        </p:blipFill>
        <p:spPr bwMode="auto">
          <a:xfrm>
            <a:off x="0" y="0"/>
            <a:ext cx="9144000" cy="6858000"/>
          </a:xfrm>
          <a:prstGeom prst="rect">
            <a:avLst/>
          </a:prstGeom>
          <a:noFill/>
          <a:ln w="9525">
            <a:noFill/>
            <a:miter lim="800000"/>
            <a:headEnd/>
            <a:tailEnd/>
          </a:ln>
        </p:spPr>
      </p:pic>
      <p:sp>
        <p:nvSpPr>
          <p:cNvPr id="9219" name="Rectangle 2"/>
          <p:cNvSpPr>
            <a:spLocks noGrp="1" noChangeArrowheads="1"/>
          </p:cNvSpPr>
          <p:nvPr>
            <p:ph type="title"/>
          </p:nvPr>
        </p:nvSpPr>
        <p:spPr bwMode="auto">
          <a:xfrm>
            <a:off x="457200" y="228600"/>
            <a:ext cx="83820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20" name="Rectangle 3"/>
          <p:cNvSpPr>
            <a:spLocks noGrp="1" noChangeArrowheads="1"/>
          </p:cNvSpPr>
          <p:nvPr>
            <p:ph type="body" idx="1"/>
          </p:nvPr>
        </p:nvSpPr>
        <p:spPr bwMode="auto">
          <a:xfrm>
            <a:off x="914400" y="1662113"/>
            <a:ext cx="7705725" cy="4527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lowchart: Manual Input 5"/>
          <p:cNvSpPr/>
          <p:nvPr userDrawn="1"/>
        </p:nvSpPr>
        <p:spPr bwMode="auto">
          <a:xfrm rot="10800000" flipV="1">
            <a:off x="5867400" y="5943600"/>
            <a:ext cx="2895600" cy="914400"/>
          </a:xfrm>
          <a:prstGeom prst="flowChartManualInput">
            <a:avLst/>
          </a:prstGeom>
          <a:solidFill>
            <a:schemeClr val="bg1"/>
          </a:solidFill>
          <a:ln w="9525" cap="flat" cmpd="sng" algn="ctr">
            <a:noFill/>
            <a:prstDash val="solid"/>
            <a:round/>
            <a:headEnd type="none" w="med" len="med"/>
            <a:tailEnd type="none" w="med" len="med"/>
          </a:ln>
          <a:effectLst/>
        </p:spPr>
        <p:txBody>
          <a:bodyPr/>
          <a:lstStyle/>
          <a:p>
            <a:pPr>
              <a:defRPr/>
            </a:pPr>
            <a:endParaRPr lang="en-US" dirty="0"/>
          </a:p>
        </p:txBody>
      </p:sp>
      <p:sp>
        <p:nvSpPr>
          <p:cNvPr id="8" name="Oval 7"/>
          <p:cNvSpPr/>
          <p:nvPr userDrawn="1"/>
        </p:nvSpPr>
        <p:spPr bwMode="auto">
          <a:xfrm>
            <a:off x="7010400" y="5562600"/>
            <a:ext cx="914400" cy="914400"/>
          </a:xfrm>
          <a:prstGeom prst="ellipse">
            <a:avLst/>
          </a:prstGeom>
          <a:solidFill>
            <a:schemeClr val="bg1"/>
          </a:solidFill>
          <a:ln w="9525" cap="flat" cmpd="sng" algn="ctr">
            <a:noFill/>
            <a:prstDash val="solid"/>
            <a:round/>
            <a:headEnd type="none" w="med" len="med"/>
            <a:tailEnd type="none" w="med" len="med"/>
          </a:ln>
          <a:effectLst/>
        </p:spPr>
        <p:txBody>
          <a:bodyPr/>
          <a:lstStyle/>
          <a:p>
            <a:pPr>
              <a:defRPr/>
            </a:pPr>
            <a:endParaRPr lang="en-US" dirty="0"/>
          </a:p>
        </p:txBody>
      </p:sp>
      <p:pic>
        <p:nvPicPr>
          <p:cNvPr id="9223" name="Picture 3" descr="Ascension Health logo&#10;Handling All Neonatal Deliveries Safely (HANDS) logo"/>
          <p:cNvPicPr>
            <a:picLocks noChangeAspect="1" noChangeArrowheads="1"/>
          </p:cNvPicPr>
          <p:nvPr userDrawn="1"/>
        </p:nvPicPr>
        <p:blipFill>
          <a:blip r:embed="rId16" cstate="print"/>
          <a:srcRect/>
          <a:stretch>
            <a:fillRect/>
          </a:stretch>
        </p:blipFill>
        <p:spPr bwMode="auto">
          <a:xfrm>
            <a:off x="285750" y="6189663"/>
            <a:ext cx="8553450" cy="533400"/>
          </a:xfrm>
          <a:prstGeom prst="rect">
            <a:avLst/>
          </a:prstGeom>
          <a:noFill/>
          <a:ln w="9525">
            <a:noFill/>
            <a:miter lim="800000"/>
            <a:headEnd/>
            <a:tailEnd/>
          </a:ln>
        </p:spPr>
      </p:pic>
      <p:sp>
        <p:nvSpPr>
          <p:cNvPr id="9" name="Text Placeholder 4"/>
          <p:cNvSpPr txBox="1">
            <a:spLocks/>
          </p:cNvSpPr>
          <p:nvPr userDrawn="1"/>
        </p:nvSpPr>
        <p:spPr>
          <a:xfrm>
            <a:off x="4378325" y="6389688"/>
            <a:ext cx="387350" cy="292100"/>
          </a:xfrm>
          <a:prstGeom prst="rect">
            <a:avLst/>
          </a:prstGeom>
        </p:spPr>
        <p:txBody>
          <a:bodyPr/>
          <a:lstStyle>
            <a:lvl1pPr>
              <a:buNone/>
              <a:defRPr sz="1000"/>
            </a:lvl1pPr>
          </a:lstStyle>
          <a:p>
            <a:pPr marL="342900" indent="-342900">
              <a:spcBef>
                <a:spcPct val="20000"/>
              </a:spcBef>
              <a:defRPr/>
            </a:pPr>
            <a:fld id="{C322CDFB-AFC5-4C8E-8C95-79685A766E33}" type="slidenum">
              <a:rPr lang="en-US" b="1" kern="0" smtClean="0">
                <a:solidFill>
                  <a:srgbClr val="00584E"/>
                </a:solidFill>
                <a:latin typeface="Garamond" pitchFamily="18" charset="0"/>
              </a:rPr>
              <a:pPr marL="342900" indent="-342900">
                <a:spcBef>
                  <a:spcPct val="20000"/>
                </a:spcBef>
                <a:defRPr/>
              </a:pPr>
              <a:t>‹#›</a:t>
            </a:fld>
            <a:endParaRPr lang="en-US" b="1" kern="0" dirty="0">
              <a:solidFill>
                <a:srgbClr val="00584E"/>
              </a:solidFill>
              <a:latin typeface="Garamond" pitchFamily="18" charset="0"/>
            </a:endParaRPr>
          </a:p>
        </p:txBody>
      </p:sp>
    </p:spTree>
  </p:cSld>
  <p:clrMap bg1="lt1" tx1="dk1" bg2="lt2" tx2="dk2" accent1="accent1" accent2="accent2" accent3="accent3" accent4="accent4" accent5="accent5" accent6="accent6" hlink="hlink" folHlink="folHlink"/>
  <p:sldLayoutIdLst>
    <p:sldLayoutId id="2147485507" r:id="rId1"/>
    <p:sldLayoutId id="2147485508" r:id="rId2"/>
    <p:sldLayoutId id="2147485464" r:id="rId3"/>
    <p:sldLayoutId id="2147485465" r:id="rId4"/>
    <p:sldLayoutId id="2147485466" r:id="rId5"/>
    <p:sldLayoutId id="2147485467" r:id="rId6"/>
    <p:sldLayoutId id="2147485468" r:id="rId7"/>
    <p:sldLayoutId id="2147485469" r:id="rId8"/>
    <p:sldLayoutId id="2147485470" r:id="rId9"/>
    <p:sldLayoutId id="2147485471" r:id="rId10"/>
    <p:sldLayoutId id="2147485472" r:id="rId11"/>
    <p:sldLayoutId id="2147485473" r:id="rId12"/>
    <p:sldLayoutId id="2147485474" r:id="rId13"/>
  </p:sldLayoutIdLst>
  <p:transition>
    <p:fade/>
  </p:transition>
  <p:hf hdr="0" ftr="0" dt="0"/>
  <p:txStyles>
    <p:titleStyle>
      <a:lvl1pPr algn="r" rtl="0" eaLnBrk="0" fontAlgn="base" hangingPunct="0">
        <a:spcBef>
          <a:spcPct val="0"/>
        </a:spcBef>
        <a:spcAft>
          <a:spcPct val="0"/>
        </a:spcAft>
        <a:defRPr sz="3600" b="1">
          <a:solidFill>
            <a:schemeClr val="bg1"/>
          </a:solidFill>
          <a:latin typeface="Trebuchet MS" pitchFamily="34" charset="0"/>
          <a:ea typeface="+mj-ea"/>
          <a:cs typeface="+mj-cs"/>
        </a:defRPr>
      </a:lvl1pPr>
      <a:lvl2pPr algn="r" rtl="0" eaLnBrk="0" fontAlgn="base" hangingPunct="0">
        <a:spcBef>
          <a:spcPct val="0"/>
        </a:spcBef>
        <a:spcAft>
          <a:spcPct val="0"/>
        </a:spcAft>
        <a:defRPr sz="3600" b="1">
          <a:solidFill>
            <a:schemeClr val="bg1"/>
          </a:solidFill>
          <a:latin typeface="Trebuchet MS" pitchFamily="34" charset="0"/>
        </a:defRPr>
      </a:lvl2pPr>
      <a:lvl3pPr algn="r" rtl="0" eaLnBrk="0" fontAlgn="base" hangingPunct="0">
        <a:spcBef>
          <a:spcPct val="0"/>
        </a:spcBef>
        <a:spcAft>
          <a:spcPct val="0"/>
        </a:spcAft>
        <a:defRPr sz="3600" b="1">
          <a:solidFill>
            <a:schemeClr val="bg1"/>
          </a:solidFill>
          <a:latin typeface="Trebuchet MS" pitchFamily="34" charset="0"/>
        </a:defRPr>
      </a:lvl3pPr>
      <a:lvl4pPr algn="r" rtl="0" eaLnBrk="0" fontAlgn="base" hangingPunct="0">
        <a:spcBef>
          <a:spcPct val="0"/>
        </a:spcBef>
        <a:spcAft>
          <a:spcPct val="0"/>
        </a:spcAft>
        <a:defRPr sz="3600" b="1">
          <a:solidFill>
            <a:schemeClr val="bg1"/>
          </a:solidFill>
          <a:latin typeface="Trebuchet MS" pitchFamily="34" charset="0"/>
        </a:defRPr>
      </a:lvl4pPr>
      <a:lvl5pPr algn="r" rtl="0" eaLnBrk="0" fontAlgn="base" hangingPunct="0">
        <a:spcBef>
          <a:spcPct val="0"/>
        </a:spcBef>
        <a:spcAft>
          <a:spcPct val="0"/>
        </a:spcAft>
        <a:defRPr sz="3600" b="1">
          <a:solidFill>
            <a:schemeClr val="bg1"/>
          </a:solidFill>
          <a:latin typeface="Trebuchet MS" pitchFamily="34" charset="0"/>
        </a:defRPr>
      </a:lvl5pPr>
      <a:lvl6pPr marL="457200" algn="r" rtl="0" eaLnBrk="0" fontAlgn="base" hangingPunct="0">
        <a:spcBef>
          <a:spcPct val="0"/>
        </a:spcBef>
        <a:spcAft>
          <a:spcPct val="0"/>
        </a:spcAft>
        <a:defRPr sz="3600">
          <a:solidFill>
            <a:schemeClr val="bg1"/>
          </a:solidFill>
          <a:latin typeface="Arial Black" pitchFamily="34" charset="0"/>
        </a:defRPr>
      </a:lvl6pPr>
      <a:lvl7pPr marL="914400" algn="r" rtl="0" eaLnBrk="0" fontAlgn="base" hangingPunct="0">
        <a:spcBef>
          <a:spcPct val="0"/>
        </a:spcBef>
        <a:spcAft>
          <a:spcPct val="0"/>
        </a:spcAft>
        <a:defRPr sz="3600">
          <a:solidFill>
            <a:schemeClr val="bg1"/>
          </a:solidFill>
          <a:latin typeface="Arial Black" pitchFamily="34" charset="0"/>
        </a:defRPr>
      </a:lvl7pPr>
      <a:lvl8pPr marL="1371600" algn="r" rtl="0" eaLnBrk="0" fontAlgn="base" hangingPunct="0">
        <a:spcBef>
          <a:spcPct val="0"/>
        </a:spcBef>
        <a:spcAft>
          <a:spcPct val="0"/>
        </a:spcAft>
        <a:defRPr sz="3600">
          <a:solidFill>
            <a:schemeClr val="bg1"/>
          </a:solidFill>
          <a:latin typeface="Arial Black" pitchFamily="34" charset="0"/>
        </a:defRPr>
      </a:lvl8pPr>
      <a:lvl9pPr marL="1828800" algn="r" rtl="0" eaLnBrk="0" fontAlgn="base" hangingPunct="0">
        <a:spcBef>
          <a:spcPct val="0"/>
        </a:spcBef>
        <a:spcAft>
          <a:spcPct val="0"/>
        </a:spcAft>
        <a:defRPr sz="36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800" b="1">
          <a:solidFill>
            <a:srgbClr val="00584E"/>
          </a:solidFill>
          <a:latin typeface="Garamond" pitchFamily="18" charset="0"/>
          <a:ea typeface="+mn-ea"/>
          <a:cs typeface="+mn-cs"/>
        </a:defRPr>
      </a:lvl1pPr>
      <a:lvl2pPr marL="742950" indent="-285750" algn="l" rtl="0" eaLnBrk="0" fontAlgn="base" hangingPunct="0">
        <a:spcBef>
          <a:spcPct val="20000"/>
        </a:spcBef>
        <a:spcAft>
          <a:spcPct val="0"/>
        </a:spcAft>
        <a:buChar char="–"/>
        <a:defRPr sz="2400">
          <a:solidFill>
            <a:schemeClr val="tx1"/>
          </a:solidFill>
          <a:latin typeface="Garamond" pitchFamily="18" charset="0"/>
        </a:defRPr>
      </a:lvl2pPr>
      <a:lvl3pPr marL="1143000" indent="-228600" algn="l" rtl="0" eaLnBrk="0" fontAlgn="base" hangingPunct="0">
        <a:spcBef>
          <a:spcPct val="20000"/>
        </a:spcBef>
        <a:spcAft>
          <a:spcPct val="0"/>
        </a:spcAft>
        <a:buFont typeface="Arial Unicode MS" pitchFamily="34" charset="-128"/>
        <a:buChar char="⃘"/>
        <a:defRPr sz="2200">
          <a:solidFill>
            <a:schemeClr val="tx1"/>
          </a:solidFill>
          <a:latin typeface="Garamond" pitchFamily="18" charset="0"/>
        </a:defRPr>
      </a:lvl3pPr>
      <a:lvl4pPr marL="1600200" indent="-228600" algn="l" rtl="0" eaLnBrk="0" fontAlgn="base" hangingPunct="0">
        <a:spcBef>
          <a:spcPct val="20000"/>
        </a:spcBef>
        <a:spcAft>
          <a:spcPct val="0"/>
        </a:spcAft>
        <a:buFont typeface="Arial Unicode MS" pitchFamily="34" charset="-128"/>
        <a:buChar char="⊳"/>
        <a:defRPr>
          <a:solidFill>
            <a:schemeClr val="tx1"/>
          </a:solidFill>
          <a:latin typeface="Garamond" pitchFamily="18" charset="0"/>
        </a:defRPr>
      </a:lvl4pPr>
      <a:lvl5pPr marL="2057400" indent="-228600" algn="l" rtl="0" eaLnBrk="0" fontAlgn="base" hangingPunct="0">
        <a:spcBef>
          <a:spcPct val="20000"/>
        </a:spcBef>
        <a:spcAft>
          <a:spcPct val="0"/>
        </a:spcAft>
        <a:buChar char="»"/>
        <a:defRPr sz="1600">
          <a:solidFill>
            <a:schemeClr val="tx1"/>
          </a:solidFill>
          <a:latin typeface="Garamond" pitchFamily="18" charset="0"/>
        </a:defRPr>
      </a:lvl5pPr>
      <a:lvl6pPr marL="2514600" indent="-228600" algn="l" rtl="0" eaLnBrk="0" fontAlgn="base" hangingPunct="0">
        <a:spcBef>
          <a:spcPct val="20000"/>
        </a:spcBef>
        <a:spcAft>
          <a:spcPct val="0"/>
        </a:spcAft>
        <a:buChar char="»"/>
        <a:defRPr sz="1400" b="1">
          <a:solidFill>
            <a:srgbClr val="00584E"/>
          </a:solidFill>
          <a:latin typeface="+mn-lt"/>
        </a:defRPr>
      </a:lvl6pPr>
      <a:lvl7pPr marL="2971800" indent="-228600" algn="l" rtl="0" eaLnBrk="0" fontAlgn="base" hangingPunct="0">
        <a:spcBef>
          <a:spcPct val="20000"/>
        </a:spcBef>
        <a:spcAft>
          <a:spcPct val="0"/>
        </a:spcAft>
        <a:buChar char="»"/>
        <a:defRPr sz="1400" b="1">
          <a:solidFill>
            <a:srgbClr val="00584E"/>
          </a:solidFill>
          <a:latin typeface="+mn-lt"/>
        </a:defRPr>
      </a:lvl7pPr>
      <a:lvl8pPr marL="3429000" indent="-228600" algn="l" rtl="0" eaLnBrk="0" fontAlgn="base" hangingPunct="0">
        <a:spcBef>
          <a:spcPct val="20000"/>
        </a:spcBef>
        <a:spcAft>
          <a:spcPct val="0"/>
        </a:spcAft>
        <a:buChar char="»"/>
        <a:defRPr sz="1400" b="1">
          <a:solidFill>
            <a:srgbClr val="00584E"/>
          </a:solidFill>
          <a:latin typeface="+mn-lt"/>
        </a:defRPr>
      </a:lvl8pPr>
      <a:lvl9pPr marL="3886200" indent="-228600" algn="l" rtl="0" eaLnBrk="0" fontAlgn="base" hangingPunct="0">
        <a:spcBef>
          <a:spcPct val="20000"/>
        </a:spcBef>
        <a:spcAft>
          <a:spcPct val="0"/>
        </a:spcAft>
        <a:buChar char="»"/>
        <a:defRPr sz="1400" b="1">
          <a:solidFill>
            <a:srgbClr val="0058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4333874" y="3594102"/>
            <a:ext cx="4810125" cy="533400"/>
          </a:xfrm>
          <a:prstGeom prst="rect">
            <a:avLst/>
          </a:prstGeom>
          <a:noFill/>
          <a:ln w="9525">
            <a:noFill/>
            <a:miter lim="800000"/>
            <a:headEnd/>
            <a:tailEnd/>
          </a:ln>
        </p:spPr>
        <p:txBody>
          <a:bodyPr/>
          <a:lstStyle/>
          <a:p>
            <a:pPr algn="r">
              <a:spcBef>
                <a:spcPct val="20000"/>
              </a:spcBef>
              <a:defRPr/>
            </a:pPr>
            <a:r>
              <a:rPr lang="en-US" sz="1400" b="1" kern="0" cap="all" dirty="0" smtClean="0">
                <a:solidFill>
                  <a:schemeClr val="tx2">
                    <a:lumMod val="65000"/>
                    <a:lumOff val="35000"/>
                  </a:schemeClr>
                </a:solidFill>
                <a:latin typeface="Calibri" pitchFamily="34" charset="0"/>
                <a:cs typeface="Calibri" pitchFamily="34" charset="0"/>
              </a:rPr>
              <a:t>ANN HENDRICH, RN, PhD, F.A.A.N. </a:t>
            </a:r>
          </a:p>
          <a:p>
            <a:pPr algn="r">
              <a:spcBef>
                <a:spcPct val="20000"/>
              </a:spcBef>
              <a:defRPr/>
            </a:pPr>
            <a:r>
              <a:rPr lang="en-US" sz="1400" b="1" kern="0" cap="all" dirty="0" smtClean="0">
                <a:solidFill>
                  <a:schemeClr val="tx2">
                    <a:lumMod val="65000"/>
                    <a:lumOff val="35000"/>
                  </a:schemeClr>
                </a:solidFill>
                <a:latin typeface="Calibri" pitchFamily="34" charset="0"/>
                <a:cs typeface="Calibri" pitchFamily="34" charset="0"/>
              </a:rPr>
              <a:t>Senior Vice President, </a:t>
            </a:r>
            <a:r>
              <a:rPr lang="en-US" sz="1400" b="1" kern="0" cap="all" dirty="0" smtClean="0">
                <a:solidFill>
                  <a:schemeClr val="tx2">
                    <a:lumMod val="65000"/>
                    <a:lumOff val="35000"/>
                  </a:schemeClr>
                </a:solidFill>
                <a:latin typeface="Calibri" pitchFamily="34" charset="0"/>
                <a:cs typeface="Calibri" pitchFamily="34" charset="0"/>
              </a:rPr>
              <a:t>Clinical Quality </a:t>
            </a:r>
            <a:r>
              <a:rPr lang="en-US" sz="1400" b="1" kern="0" cap="all" dirty="0" smtClean="0">
                <a:solidFill>
                  <a:schemeClr val="tx2">
                    <a:lumMod val="65000"/>
                    <a:lumOff val="35000"/>
                  </a:schemeClr>
                </a:solidFill>
                <a:latin typeface="Calibri" pitchFamily="34" charset="0"/>
                <a:cs typeface="Calibri" pitchFamily="34" charset="0"/>
              </a:rPr>
              <a:t>&amp; </a:t>
            </a:r>
            <a:r>
              <a:rPr lang="en-US" sz="1400" b="1" kern="0" cap="all" dirty="0" smtClean="0">
                <a:solidFill>
                  <a:schemeClr val="tx2">
                    <a:lumMod val="65000"/>
                    <a:lumOff val="35000"/>
                  </a:schemeClr>
                </a:solidFill>
                <a:latin typeface="Calibri" pitchFamily="34" charset="0"/>
                <a:cs typeface="Calibri" pitchFamily="34" charset="0"/>
              </a:rPr>
              <a:t>Safety</a:t>
            </a:r>
          </a:p>
          <a:p>
            <a:pPr algn="r">
              <a:spcBef>
                <a:spcPct val="20000"/>
              </a:spcBef>
              <a:defRPr/>
            </a:pPr>
            <a:r>
              <a:rPr lang="en-US" sz="1400" b="1" kern="0" cap="all" dirty="0" smtClean="0">
                <a:solidFill>
                  <a:schemeClr val="tx2">
                    <a:lumMod val="65000"/>
                    <a:lumOff val="35000"/>
                  </a:schemeClr>
                </a:solidFill>
                <a:latin typeface="Calibri" pitchFamily="34" charset="0"/>
                <a:cs typeface="Calibri" pitchFamily="34" charset="0"/>
              </a:rPr>
              <a:t>CNO &amp; Executive </a:t>
            </a:r>
            <a:r>
              <a:rPr lang="en-US" sz="1400" b="1" kern="0" cap="all" dirty="0" smtClean="0">
                <a:solidFill>
                  <a:schemeClr val="tx2">
                    <a:lumMod val="65000"/>
                    <a:lumOff val="35000"/>
                  </a:schemeClr>
                </a:solidFill>
                <a:latin typeface="Calibri" pitchFamily="34" charset="0"/>
                <a:cs typeface="Calibri" pitchFamily="34" charset="0"/>
              </a:rPr>
              <a:t>Director, Patient Safety </a:t>
            </a:r>
          </a:p>
          <a:p>
            <a:pPr algn="r">
              <a:spcBef>
                <a:spcPct val="20000"/>
              </a:spcBef>
              <a:defRPr/>
            </a:pPr>
            <a:r>
              <a:rPr lang="en-US" sz="1400" b="1" kern="0" cap="all" dirty="0" smtClean="0">
                <a:solidFill>
                  <a:schemeClr val="tx2">
                    <a:lumMod val="65000"/>
                    <a:lumOff val="35000"/>
                  </a:schemeClr>
                </a:solidFill>
                <a:latin typeface="Calibri" pitchFamily="34" charset="0"/>
                <a:cs typeface="Calibri" pitchFamily="34" charset="0"/>
              </a:rPr>
              <a:t>Organization</a:t>
            </a:r>
          </a:p>
          <a:p>
            <a:pPr algn="r">
              <a:spcBef>
                <a:spcPct val="20000"/>
              </a:spcBef>
              <a:defRPr/>
            </a:pPr>
            <a:endParaRPr lang="en-US" sz="1000" b="1" kern="0" cap="all" dirty="0">
              <a:solidFill>
                <a:schemeClr val="tx2">
                  <a:lumMod val="65000"/>
                  <a:lumOff val="35000"/>
                </a:schemeClr>
              </a:solidFill>
              <a:latin typeface="Trebuchet MS" pitchFamily="34" charset="0"/>
            </a:endParaRPr>
          </a:p>
          <a:p>
            <a:pPr algn="r">
              <a:spcBef>
                <a:spcPct val="20000"/>
              </a:spcBef>
              <a:defRPr/>
            </a:pPr>
            <a:r>
              <a:rPr lang="en-US" sz="1400" b="1" kern="0" cap="all" dirty="0" smtClean="0">
                <a:solidFill>
                  <a:schemeClr val="tx2">
                    <a:lumMod val="65000"/>
                    <a:lumOff val="35000"/>
                  </a:schemeClr>
                </a:solidFill>
                <a:latin typeface="Calibri" pitchFamily="34" charset="0"/>
                <a:cs typeface="Calibri" pitchFamily="34" charset="0"/>
              </a:rPr>
              <a:t>September 10, 2012</a:t>
            </a:r>
            <a:endParaRPr lang="en-US" sz="1400" b="1" kern="0" cap="all" dirty="0">
              <a:solidFill>
                <a:schemeClr val="tx2">
                  <a:lumMod val="65000"/>
                  <a:lumOff val="35000"/>
                </a:schemeClr>
              </a:solidFill>
              <a:latin typeface="Calibri" pitchFamily="34" charset="0"/>
              <a:cs typeface="Calibri" pitchFamily="34" charset="0"/>
            </a:endParaRPr>
          </a:p>
        </p:txBody>
      </p:sp>
      <p:sp>
        <p:nvSpPr>
          <p:cNvPr id="2" name="Title 1"/>
          <p:cNvSpPr>
            <a:spLocks noGrp="1"/>
          </p:cNvSpPr>
          <p:nvPr>
            <p:ph type="ctrTitle"/>
          </p:nvPr>
        </p:nvSpPr>
        <p:spPr>
          <a:xfrm>
            <a:off x="609600" y="914399"/>
            <a:ext cx="8229600" cy="2019301"/>
          </a:xfrm>
        </p:spPr>
        <p:txBody>
          <a:bodyPr/>
          <a:lstStyle/>
          <a:p>
            <a:r>
              <a:rPr lang="en-US" i="1" dirty="0" smtClean="0">
                <a:latin typeface="Calibri" pitchFamily="34" charset="0"/>
                <a:cs typeface="Calibri" pitchFamily="34" charset="0"/>
              </a:rPr>
              <a:t>Lessons </a:t>
            </a:r>
            <a:r>
              <a:rPr lang="en-US" i="1" dirty="0">
                <a:latin typeface="Calibri" pitchFamily="34" charset="0"/>
                <a:cs typeface="Calibri" pitchFamily="34" charset="0"/>
              </a:rPr>
              <a:t>From Obstetric and Prenatal Safety Intervention Program (</a:t>
            </a:r>
            <a:r>
              <a:rPr lang="en-US" i="1" dirty="0" smtClean="0">
                <a:latin typeface="Calibri" pitchFamily="34" charset="0"/>
                <a:cs typeface="Calibri" pitchFamily="34" charset="0"/>
              </a:rPr>
              <a:t>OPSIP)</a:t>
            </a:r>
            <a:endParaRPr lang="en-US" dirty="0">
              <a:latin typeface="Calibri" pitchFamily="34" charset="0"/>
              <a:cs typeface="Calibri" pitchFamily="34" charset="0"/>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descr="4 bar charts depicting consent enrollment rates by site:&#10;1st shows percent of consents obtained/consents offered;&#10;2nd shows percent of consents offered/number of deliveries per month;&#10;3rd shows percent of consents obtained/number of delivers per month;&#10;4th shows percent of consents declined/consents offered"/>
          <p:cNvPicPr>
            <a:picLocks noGrp="1" noChangeAspect="1"/>
          </p:cNvPicPr>
          <p:nvPr>
            <p:ph idx="1"/>
          </p:nvPr>
        </p:nvPicPr>
        <p:blipFill>
          <a:blip r:embed="rId2" cstate="print"/>
          <a:stretch>
            <a:fillRect/>
          </a:stretch>
        </p:blipFill>
        <p:spPr>
          <a:xfrm>
            <a:off x="-22848" y="9270"/>
            <a:ext cx="9166847" cy="6818537"/>
          </a:xfrm>
        </p:spPr>
      </p:pic>
    </p:spTree>
    <p:extLst>
      <p:ext uri="{BB962C8B-B14F-4D97-AF65-F5344CB8AC3E}">
        <p14:creationId xmlns:p14="http://schemas.microsoft.com/office/powerpoint/2010/main" val="92124979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descr="Race and Ethnicity Ratios pie char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9144000" cy="6924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79867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Calibri" pitchFamily="34" charset="0"/>
                <a:cs typeface="Calibri" pitchFamily="34" charset="0"/>
              </a:rPr>
              <a:t>Interventions</a:t>
            </a:r>
            <a:endParaRPr lang="en-US" sz="4000" dirty="0">
              <a:latin typeface="Calibri" pitchFamily="34" charset="0"/>
              <a:cs typeface="Calibri" pitchFamily="34" charset="0"/>
            </a:endParaRPr>
          </a:p>
        </p:txBody>
      </p:sp>
      <p:sp>
        <p:nvSpPr>
          <p:cNvPr id="3" name="Content Placeholder 2"/>
          <p:cNvSpPr>
            <a:spLocks noGrp="1"/>
          </p:cNvSpPr>
          <p:nvPr>
            <p:ph idx="1"/>
          </p:nvPr>
        </p:nvSpPr>
        <p:spPr>
          <a:xfrm>
            <a:off x="209550" y="1295400"/>
            <a:ext cx="8753475" cy="4663067"/>
          </a:xfrm>
        </p:spPr>
        <p:txBody>
          <a:bodyPr/>
          <a:lstStyle/>
          <a:p>
            <a:pPr marL="514350" indent="-514350">
              <a:buFont typeface="+mj-lt"/>
              <a:buAutoNum type="arabicPeriod"/>
            </a:pPr>
            <a:r>
              <a:rPr lang="en-US" b="0" dirty="0" smtClean="0">
                <a:solidFill>
                  <a:srgbClr val="000000"/>
                </a:solidFill>
                <a:latin typeface="Calibri" pitchFamily="34" charset="0"/>
                <a:cs typeface="Calibri" pitchFamily="34" charset="0"/>
              </a:rPr>
              <a:t>Electronic </a:t>
            </a:r>
            <a:r>
              <a:rPr lang="en-US" b="0" dirty="0">
                <a:solidFill>
                  <a:srgbClr val="000000"/>
                </a:solidFill>
                <a:latin typeface="Calibri" pitchFamily="34" charset="0"/>
                <a:cs typeface="Calibri" pitchFamily="34" charset="0"/>
              </a:rPr>
              <a:t>Fetal Monitoring e-learning </a:t>
            </a:r>
            <a:r>
              <a:rPr lang="en-US" b="0" dirty="0" smtClean="0">
                <a:solidFill>
                  <a:srgbClr val="000000"/>
                </a:solidFill>
                <a:latin typeface="Calibri" pitchFamily="34" charset="0"/>
                <a:cs typeface="Calibri" pitchFamily="34" charset="0"/>
              </a:rPr>
              <a:t>module </a:t>
            </a:r>
          </a:p>
          <a:p>
            <a:pPr lvl="1"/>
            <a:r>
              <a:rPr lang="en-US" b="1" dirty="0" smtClean="0">
                <a:latin typeface="Calibri" pitchFamily="34" charset="0"/>
                <a:cs typeface="Calibri" pitchFamily="34" charset="0"/>
              </a:rPr>
              <a:t>277</a:t>
            </a:r>
            <a:r>
              <a:rPr lang="en-US" dirty="0" smtClean="0">
                <a:latin typeface="Calibri" pitchFamily="34" charset="0"/>
                <a:cs typeface="Calibri" pitchFamily="34" charset="0"/>
              </a:rPr>
              <a:t> </a:t>
            </a:r>
            <a:r>
              <a:rPr lang="en-US" b="0" dirty="0">
                <a:latin typeface="Calibri" pitchFamily="34" charset="0"/>
                <a:cs typeface="Calibri" pitchFamily="34" charset="0"/>
              </a:rPr>
              <a:t>physicians </a:t>
            </a:r>
            <a:r>
              <a:rPr lang="en-US" b="0" dirty="0" smtClean="0">
                <a:latin typeface="Calibri" pitchFamily="34" charset="0"/>
                <a:cs typeface="Calibri" pitchFamily="34" charset="0"/>
              </a:rPr>
              <a:t>&amp; </a:t>
            </a:r>
            <a:r>
              <a:rPr lang="en-US" b="1" dirty="0" smtClean="0">
                <a:latin typeface="Calibri" pitchFamily="34" charset="0"/>
                <a:cs typeface="Calibri" pitchFamily="34" charset="0"/>
              </a:rPr>
              <a:t>390</a:t>
            </a:r>
            <a:r>
              <a:rPr lang="en-US" dirty="0" smtClean="0">
                <a:latin typeface="Calibri" pitchFamily="34" charset="0"/>
                <a:cs typeface="Calibri" pitchFamily="34" charset="0"/>
              </a:rPr>
              <a:t> </a:t>
            </a:r>
            <a:r>
              <a:rPr lang="en-US" b="0" dirty="0">
                <a:latin typeface="Calibri" pitchFamily="34" charset="0"/>
                <a:cs typeface="Calibri" pitchFamily="34" charset="0"/>
              </a:rPr>
              <a:t>nurses </a:t>
            </a:r>
            <a:r>
              <a:rPr lang="en-US" b="0" dirty="0" smtClean="0">
                <a:latin typeface="Calibri" pitchFamily="34" charset="0"/>
                <a:cs typeface="Calibri" pitchFamily="34" charset="0"/>
              </a:rPr>
              <a:t>trained</a:t>
            </a:r>
          </a:p>
          <a:p>
            <a:pPr marL="514350" indent="-514350">
              <a:buFont typeface="+mj-lt"/>
              <a:buAutoNum type="arabicPeriod"/>
            </a:pPr>
            <a:r>
              <a:rPr lang="en-US" b="0" dirty="0" smtClean="0">
                <a:solidFill>
                  <a:schemeClr val="tx1"/>
                </a:solidFill>
                <a:latin typeface="Calibri" pitchFamily="34" charset="0"/>
                <a:cs typeface="Calibri" pitchFamily="34" charset="0"/>
              </a:rPr>
              <a:t>Shoulder </a:t>
            </a:r>
            <a:r>
              <a:rPr lang="en-US" b="0" dirty="0">
                <a:solidFill>
                  <a:schemeClr val="tx1"/>
                </a:solidFill>
                <a:latin typeface="Calibri" pitchFamily="34" charset="0"/>
                <a:cs typeface="Calibri" pitchFamily="34" charset="0"/>
              </a:rPr>
              <a:t>dystocia bundle and training</a:t>
            </a:r>
          </a:p>
          <a:p>
            <a:pPr marL="457200" lvl="1" indent="0">
              <a:buNone/>
            </a:pPr>
            <a:r>
              <a:rPr lang="en-US" b="0" dirty="0" smtClean="0">
                <a:latin typeface="Calibri" pitchFamily="34" charset="0"/>
                <a:cs typeface="Calibri" pitchFamily="34" charset="0"/>
              </a:rPr>
              <a:t> Shoulder </a:t>
            </a:r>
            <a:r>
              <a:rPr lang="en-US" b="0" dirty="0">
                <a:latin typeface="Calibri" pitchFamily="34" charset="0"/>
                <a:cs typeface="Calibri" pitchFamily="34" charset="0"/>
              </a:rPr>
              <a:t>dystocia bundle tool </a:t>
            </a:r>
            <a:r>
              <a:rPr lang="en-US" b="0" dirty="0" smtClean="0">
                <a:latin typeface="Calibri" pitchFamily="34" charset="0"/>
                <a:cs typeface="Calibri" pitchFamily="34" charset="0"/>
              </a:rPr>
              <a:t>developed </a:t>
            </a:r>
          </a:p>
          <a:p>
            <a:pPr lvl="1"/>
            <a:r>
              <a:rPr lang="en-US" b="1" dirty="0" smtClean="0">
                <a:latin typeface="Calibri" pitchFamily="34" charset="0"/>
                <a:cs typeface="Calibri" pitchFamily="34" charset="0"/>
              </a:rPr>
              <a:t>281</a:t>
            </a:r>
            <a:r>
              <a:rPr lang="en-US" dirty="0" smtClean="0">
                <a:latin typeface="Calibri" pitchFamily="34" charset="0"/>
                <a:cs typeface="Calibri" pitchFamily="34" charset="0"/>
              </a:rPr>
              <a:t> </a:t>
            </a:r>
            <a:r>
              <a:rPr lang="en-US" b="0" dirty="0" smtClean="0">
                <a:latin typeface="Calibri" pitchFamily="34" charset="0"/>
                <a:cs typeface="Calibri" pitchFamily="34" charset="0"/>
              </a:rPr>
              <a:t>physicians &amp; </a:t>
            </a:r>
            <a:r>
              <a:rPr lang="en-US" b="1" dirty="0" smtClean="0">
                <a:latin typeface="Calibri" pitchFamily="34" charset="0"/>
                <a:cs typeface="Calibri" pitchFamily="34" charset="0"/>
              </a:rPr>
              <a:t>383 </a:t>
            </a:r>
            <a:r>
              <a:rPr lang="en-US" b="0" dirty="0">
                <a:latin typeface="Calibri" pitchFamily="34" charset="0"/>
                <a:cs typeface="Calibri" pitchFamily="34" charset="0"/>
              </a:rPr>
              <a:t>nurses </a:t>
            </a:r>
            <a:r>
              <a:rPr lang="en-US" b="0" dirty="0" smtClean="0">
                <a:latin typeface="Calibri" pitchFamily="34" charset="0"/>
                <a:cs typeface="Calibri" pitchFamily="34" charset="0"/>
              </a:rPr>
              <a:t>trained</a:t>
            </a:r>
          </a:p>
          <a:p>
            <a:pPr marL="514350" indent="-514350">
              <a:buFont typeface="+mj-lt"/>
              <a:buAutoNum type="arabicPeriod"/>
            </a:pPr>
            <a:r>
              <a:rPr lang="en-US" b="0" dirty="0" smtClean="0">
                <a:solidFill>
                  <a:schemeClr val="tx1"/>
                </a:solidFill>
                <a:latin typeface="Calibri" pitchFamily="34" charset="0"/>
                <a:cs typeface="Calibri" pitchFamily="34" charset="0"/>
              </a:rPr>
              <a:t>TeamSTEPPS</a:t>
            </a:r>
            <a:r>
              <a:rPr lang="en-US" b="0" dirty="0">
                <a:solidFill>
                  <a:schemeClr val="tx1"/>
                </a:solidFill>
                <a:latin typeface="Calibri" pitchFamily="34" charset="0"/>
                <a:cs typeface="Calibri" pitchFamily="34" charset="0"/>
              </a:rPr>
              <a:t>® and simulation training </a:t>
            </a:r>
            <a:r>
              <a:rPr lang="en-US" b="0" dirty="0" smtClean="0">
                <a:solidFill>
                  <a:schemeClr val="tx1"/>
                </a:solidFill>
                <a:latin typeface="Calibri" pitchFamily="34" charset="0"/>
                <a:cs typeface="Calibri" pitchFamily="34" charset="0"/>
              </a:rPr>
              <a:t>with hi-fidelity </a:t>
            </a:r>
            <a:r>
              <a:rPr lang="en-US" b="0" dirty="0">
                <a:solidFill>
                  <a:schemeClr val="tx1"/>
                </a:solidFill>
                <a:latin typeface="Calibri" pitchFamily="34" charset="0"/>
                <a:cs typeface="Calibri" pitchFamily="34" charset="0"/>
              </a:rPr>
              <a:t>Noelle </a:t>
            </a:r>
            <a:r>
              <a:rPr lang="en-US" b="0" dirty="0" smtClean="0">
                <a:solidFill>
                  <a:schemeClr val="tx1"/>
                </a:solidFill>
                <a:latin typeface="Calibri" pitchFamily="34" charset="0"/>
                <a:cs typeface="Calibri" pitchFamily="34" charset="0"/>
              </a:rPr>
              <a:t>mannequins</a:t>
            </a:r>
          </a:p>
          <a:p>
            <a:pPr lvl="1"/>
            <a:r>
              <a:rPr lang="en-US" b="1" dirty="0" smtClean="0">
                <a:latin typeface="Calibri" pitchFamily="34" charset="0"/>
                <a:cs typeface="Calibri" pitchFamily="34" charset="0"/>
              </a:rPr>
              <a:t>409</a:t>
            </a:r>
            <a:r>
              <a:rPr lang="en-US" dirty="0" smtClean="0">
                <a:latin typeface="Calibri" pitchFamily="34" charset="0"/>
                <a:cs typeface="Calibri" pitchFamily="34" charset="0"/>
              </a:rPr>
              <a:t> </a:t>
            </a:r>
            <a:r>
              <a:rPr lang="en-US" b="0" dirty="0">
                <a:latin typeface="Calibri" pitchFamily="34" charset="0"/>
                <a:cs typeface="Calibri" pitchFamily="34" charset="0"/>
              </a:rPr>
              <a:t>physicians </a:t>
            </a:r>
            <a:r>
              <a:rPr lang="en-US" b="0" dirty="0" smtClean="0">
                <a:latin typeface="Calibri" pitchFamily="34" charset="0"/>
                <a:cs typeface="Calibri" pitchFamily="34" charset="0"/>
              </a:rPr>
              <a:t>&amp; </a:t>
            </a:r>
            <a:r>
              <a:rPr lang="en-US" b="1" dirty="0">
                <a:latin typeface="Calibri" pitchFamily="34" charset="0"/>
                <a:cs typeface="Calibri" pitchFamily="34" charset="0"/>
              </a:rPr>
              <a:t>653</a:t>
            </a:r>
            <a:r>
              <a:rPr lang="en-US" dirty="0">
                <a:latin typeface="Calibri" pitchFamily="34" charset="0"/>
                <a:cs typeface="Calibri" pitchFamily="34" charset="0"/>
              </a:rPr>
              <a:t> </a:t>
            </a:r>
            <a:r>
              <a:rPr lang="en-US" b="0" dirty="0">
                <a:latin typeface="Calibri" pitchFamily="34" charset="0"/>
                <a:cs typeface="Calibri" pitchFamily="34" charset="0"/>
              </a:rPr>
              <a:t>nurses trained</a:t>
            </a:r>
          </a:p>
          <a:p>
            <a:pPr marL="514350" indent="-514350">
              <a:buFont typeface="+mj-lt"/>
              <a:buAutoNum type="arabicPeriod"/>
            </a:pPr>
            <a:r>
              <a:rPr lang="en-US" b="0" dirty="0" smtClean="0">
                <a:solidFill>
                  <a:schemeClr val="tx1"/>
                </a:solidFill>
                <a:latin typeface="Calibri" pitchFamily="34" charset="0"/>
                <a:cs typeface="Calibri" pitchFamily="34" charset="0"/>
              </a:rPr>
              <a:t>Disclosure </a:t>
            </a:r>
            <a:r>
              <a:rPr lang="en-US" b="0" dirty="0">
                <a:solidFill>
                  <a:schemeClr val="tx1"/>
                </a:solidFill>
                <a:latin typeface="Calibri" pitchFamily="34" charset="0"/>
                <a:cs typeface="Calibri" pitchFamily="34" charset="0"/>
              </a:rPr>
              <a:t>communication and cause </a:t>
            </a:r>
            <a:r>
              <a:rPr lang="en-US" b="0" dirty="0" smtClean="0">
                <a:solidFill>
                  <a:schemeClr val="tx1"/>
                </a:solidFill>
                <a:latin typeface="Calibri" pitchFamily="34" charset="0"/>
                <a:cs typeface="Calibri" pitchFamily="34" charset="0"/>
              </a:rPr>
              <a:t>analysis training</a:t>
            </a:r>
          </a:p>
          <a:p>
            <a:pPr lvl="1"/>
            <a:r>
              <a:rPr lang="en-US" b="1" dirty="0" smtClean="0">
                <a:latin typeface="Calibri" pitchFamily="34" charset="0"/>
                <a:cs typeface="Calibri" pitchFamily="34" charset="0"/>
              </a:rPr>
              <a:t>407</a:t>
            </a:r>
            <a:r>
              <a:rPr lang="en-US" dirty="0" smtClean="0">
                <a:latin typeface="Calibri" pitchFamily="34" charset="0"/>
                <a:cs typeface="Calibri" pitchFamily="34" charset="0"/>
              </a:rPr>
              <a:t> </a:t>
            </a:r>
            <a:r>
              <a:rPr lang="en-US" b="0" dirty="0">
                <a:latin typeface="Calibri" pitchFamily="34" charset="0"/>
                <a:cs typeface="Calibri" pitchFamily="34" charset="0"/>
              </a:rPr>
              <a:t>clinicians trained on </a:t>
            </a:r>
            <a:r>
              <a:rPr lang="en-US" b="0" dirty="0" smtClean="0">
                <a:latin typeface="Calibri" pitchFamily="34" charset="0"/>
                <a:cs typeface="Calibri" pitchFamily="34" charset="0"/>
              </a:rPr>
              <a:t>disc</a:t>
            </a:r>
            <a:r>
              <a:rPr lang="en-US" b="0" dirty="0" smtClean="0">
                <a:solidFill>
                  <a:srgbClr val="000000"/>
                </a:solidFill>
                <a:latin typeface="Calibri" pitchFamily="34" charset="0"/>
                <a:cs typeface="Calibri" pitchFamily="34" charset="0"/>
              </a:rPr>
              <a:t>losure &amp; </a:t>
            </a:r>
            <a:r>
              <a:rPr lang="en-US" b="1" dirty="0" smtClean="0">
                <a:solidFill>
                  <a:srgbClr val="000000"/>
                </a:solidFill>
                <a:latin typeface="Calibri" pitchFamily="34" charset="0"/>
                <a:cs typeface="Calibri" pitchFamily="34" charset="0"/>
              </a:rPr>
              <a:t>76</a:t>
            </a:r>
            <a:r>
              <a:rPr lang="en-US" b="0" dirty="0" smtClean="0">
                <a:solidFill>
                  <a:srgbClr val="000000"/>
                </a:solidFill>
                <a:latin typeface="Calibri" pitchFamily="34" charset="0"/>
                <a:cs typeface="Calibri" pitchFamily="34" charset="0"/>
              </a:rPr>
              <a:t> trained on cause analysis</a:t>
            </a:r>
            <a:endParaRPr lang="en-US" dirty="0">
              <a:latin typeface="Calibri" pitchFamily="34" charset="0"/>
              <a:cs typeface="Calibri" pitchFamily="34" charset="0"/>
            </a:endParaRPr>
          </a:p>
        </p:txBody>
      </p:sp>
    </p:spTree>
    <p:extLst>
      <p:ext uri="{BB962C8B-B14F-4D97-AF65-F5344CB8AC3E}">
        <p14:creationId xmlns:p14="http://schemas.microsoft.com/office/powerpoint/2010/main" val="370748723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Picture of TeamSTEPPS® and simulation training with hi-fidelity Noelle mannequin&#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04775"/>
            <a:ext cx="9142261" cy="696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58965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hart depicting decreased occurrence of birth traumas as defined by AHRQ Birth Trauma PSI-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997765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175" y="1385308"/>
            <a:ext cx="8743950" cy="4615442"/>
          </a:xfrm>
        </p:spPr>
        <p:txBody>
          <a:bodyPr/>
          <a:lstStyle/>
          <a:p>
            <a:pPr marL="0" indent="0">
              <a:buNone/>
            </a:pPr>
            <a:r>
              <a:rPr lang="en-US" sz="3200" dirty="0">
                <a:latin typeface="Calibri" pitchFamily="34" charset="0"/>
                <a:cs typeface="Calibri" pitchFamily="34" charset="0"/>
              </a:rPr>
              <a:t>OBERT responds to unexpected </a:t>
            </a:r>
            <a:r>
              <a:rPr lang="en-US" sz="3200" dirty="0" smtClean="0">
                <a:latin typeface="Calibri" pitchFamily="34" charset="0"/>
                <a:cs typeface="Calibri" pitchFamily="34" charset="0"/>
              </a:rPr>
              <a:t>adverse events </a:t>
            </a:r>
            <a:r>
              <a:rPr lang="en-US" sz="3200" dirty="0">
                <a:latin typeface="Calibri" pitchFamily="34" charset="0"/>
                <a:cs typeface="Calibri" pitchFamily="34" charset="0"/>
              </a:rPr>
              <a:t>within 24 </a:t>
            </a:r>
            <a:r>
              <a:rPr lang="en-US" sz="3200" dirty="0" smtClean="0">
                <a:latin typeface="Calibri" pitchFamily="34" charset="0"/>
                <a:cs typeface="Calibri" pitchFamily="34" charset="0"/>
              </a:rPr>
              <a:t>hours</a:t>
            </a:r>
          </a:p>
          <a:p>
            <a:r>
              <a:rPr lang="en-US" sz="3200" b="0" dirty="0" smtClean="0">
                <a:latin typeface="Calibri" pitchFamily="34" charset="0"/>
                <a:cs typeface="Calibri" pitchFamily="34" charset="0"/>
              </a:rPr>
              <a:t>Determines </a:t>
            </a:r>
            <a:r>
              <a:rPr lang="en-US" sz="3200" b="0" dirty="0">
                <a:latin typeface="Calibri" pitchFamily="34" charset="0"/>
                <a:cs typeface="Calibri" pitchFamily="34" charset="0"/>
              </a:rPr>
              <a:t>if care was reasonable or </a:t>
            </a:r>
            <a:r>
              <a:rPr lang="en-US" sz="3200" b="0" dirty="0" smtClean="0">
                <a:latin typeface="Calibri" pitchFamily="34" charset="0"/>
                <a:cs typeface="Calibri" pitchFamily="34" charset="0"/>
              </a:rPr>
              <a:t>not</a:t>
            </a:r>
          </a:p>
          <a:p>
            <a:r>
              <a:rPr lang="en-US" sz="3200" b="0" dirty="0" smtClean="0">
                <a:latin typeface="Calibri" pitchFamily="34" charset="0"/>
                <a:cs typeface="Calibri" pitchFamily="34" charset="0"/>
              </a:rPr>
              <a:t>Shares </a:t>
            </a:r>
            <a:r>
              <a:rPr lang="en-US" sz="3200" b="0" dirty="0">
                <a:latin typeface="Calibri" pitchFamily="34" charset="0"/>
                <a:cs typeface="Calibri" pitchFamily="34" charset="0"/>
              </a:rPr>
              <a:t>(discloses) findings with patient/family</a:t>
            </a:r>
            <a:endParaRPr lang="en-US" sz="3200" dirty="0">
              <a:latin typeface="Calibri" pitchFamily="34" charset="0"/>
              <a:cs typeface="Calibri" pitchFamily="34" charset="0"/>
            </a:endParaRPr>
          </a:p>
        </p:txBody>
      </p:sp>
      <p:sp>
        <p:nvSpPr>
          <p:cNvPr id="5" name="Title 4"/>
          <p:cNvSpPr>
            <a:spLocks noGrp="1"/>
          </p:cNvSpPr>
          <p:nvPr>
            <p:ph type="title"/>
          </p:nvPr>
        </p:nvSpPr>
        <p:spPr>
          <a:xfrm>
            <a:off x="457200" y="200025"/>
            <a:ext cx="8382000" cy="1066800"/>
          </a:xfrm>
        </p:spPr>
        <p:txBody>
          <a:bodyPr/>
          <a:lstStyle/>
          <a:p>
            <a:r>
              <a:rPr lang="en-US" dirty="0"/>
              <a:t>Obstetric Event Response Team (OBERT)</a:t>
            </a:r>
          </a:p>
        </p:txBody>
      </p:sp>
    </p:spTree>
    <p:extLst>
      <p:ext uri="{BB962C8B-B14F-4D97-AF65-F5344CB8AC3E}">
        <p14:creationId xmlns:p14="http://schemas.microsoft.com/office/powerpoint/2010/main" val="336496013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025" y="228600"/>
            <a:ext cx="8639175" cy="1066800"/>
          </a:xfrm>
        </p:spPr>
        <p:txBody>
          <a:bodyPr/>
          <a:lstStyle/>
          <a:p>
            <a:r>
              <a:rPr lang="en-US" dirty="0" smtClean="0"/>
              <a:t>Obstetric Event Response Team (OBERT)</a:t>
            </a:r>
            <a:endParaRPr lang="en-US" dirty="0"/>
          </a:p>
        </p:txBody>
      </p:sp>
      <p:pic>
        <p:nvPicPr>
          <p:cNvPr id="4098" name="Picture 2" descr="picture of Obstetric Event Response Team (OBER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1712" y="1457325"/>
            <a:ext cx="4741967" cy="5191126"/>
          </a:xfrm>
          <a:prstGeom prst="rect">
            <a:avLst/>
          </a:prstGeom>
          <a:noFill/>
          <a:ln>
            <a:solidFill>
              <a:srgbClr val="B4D88B"/>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310912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175" y="1385308"/>
            <a:ext cx="8743950" cy="4615442"/>
          </a:xfrm>
        </p:spPr>
        <p:txBody>
          <a:bodyPr/>
          <a:lstStyle/>
          <a:p>
            <a:r>
              <a:rPr lang="en-US" dirty="0" smtClean="0">
                <a:latin typeface="Calibri" pitchFamily="34" charset="0"/>
                <a:cs typeface="Calibri" pitchFamily="34" charset="0"/>
              </a:rPr>
              <a:t>497 </a:t>
            </a:r>
            <a:r>
              <a:rPr lang="en-US" dirty="0">
                <a:latin typeface="Calibri" pitchFamily="34" charset="0"/>
                <a:cs typeface="Calibri" pitchFamily="34" charset="0"/>
              </a:rPr>
              <a:t>events reviewed by </a:t>
            </a:r>
            <a:r>
              <a:rPr lang="en-US" dirty="0" smtClean="0">
                <a:latin typeface="Calibri" pitchFamily="34" charset="0"/>
                <a:cs typeface="Calibri" pitchFamily="34" charset="0"/>
              </a:rPr>
              <a:t>OBERT</a:t>
            </a:r>
          </a:p>
          <a:p>
            <a:r>
              <a:rPr lang="en-US" dirty="0" smtClean="0">
                <a:latin typeface="Calibri" pitchFamily="34" charset="0"/>
                <a:cs typeface="Calibri" pitchFamily="34" charset="0"/>
              </a:rPr>
              <a:t>246 </a:t>
            </a:r>
            <a:r>
              <a:rPr lang="en-US" dirty="0">
                <a:latin typeface="Calibri" pitchFamily="34" charset="0"/>
                <a:cs typeface="Calibri" pitchFamily="34" charset="0"/>
              </a:rPr>
              <a:t>documented coordinated </a:t>
            </a:r>
            <a:r>
              <a:rPr lang="en-US" dirty="0" smtClean="0">
                <a:latin typeface="Calibri" pitchFamily="34" charset="0"/>
                <a:cs typeface="Calibri" pitchFamily="34" charset="0"/>
              </a:rPr>
              <a:t>communications </a:t>
            </a:r>
            <a:r>
              <a:rPr lang="en-US" sz="2400" dirty="0" smtClean="0">
                <a:latin typeface="Calibri" pitchFamily="34" charset="0"/>
                <a:cs typeface="Calibri" pitchFamily="34" charset="0"/>
              </a:rPr>
              <a:t>(disclosures)</a:t>
            </a:r>
          </a:p>
          <a:p>
            <a:pPr lvl="1"/>
            <a:r>
              <a:rPr lang="en-US" dirty="0" smtClean="0">
                <a:latin typeface="Calibri" pitchFamily="34" charset="0"/>
                <a:cs typeface="Calibri" pitchFamily="34" charset="0"/>
              </a:rPr>
              <a:t>1 </a:t>
            </a:r>
            <a:r>
              <a:rPr lang="en-US" dirty="0">
                <a:latin typeface="Calibri" pitchFamily="34" charset="0"/>
                <a:cs typeface="Calibri" pitchFamily="34" charset="0"/>
              </a:rPr>
              <a:t>initiated by </a:t>
            </a:r>
            <a:r>
              <a:rPr lang="en-US" dirty="0" smtClean="0">
                <a:latin typeface="Calibri" pitchFamily="34" charset="0"/>
                <a:cs typeface="Calibri" pitchFamily="34" charset="0"/>
              </a:rPr>
              <a:t>family</a:t>
            </a:r>
          </a:p>
          <a:p>
            <a:pPr lvl="1"/>
            <a:r>
              <a:rPr lang="en-US" dirty="0" smtClean="0">
                <a:latin typeface="Calibri" pitchFamily="34" charset="0"/>
                <a:cs typeface="Calibri" pitchFamily="34" charset="0"/>
              </a:rPr>
              <a:t>1 with no documentation</a:t>
            </a:r>
          </a:p>
          <a:p>
            <a:pPr lvl="1"/>
            <a:r>
              <a:rPr lang="en-US" dirty="0" smtClean="0">
                <a:latin typeface="Calibri" pitchFamily="34" charset="0"/>
                <a:cs typeface="Calibri" pitchFamily="34" charset="0"/>
              </a:rPr>
              <a:t>244 </a:t>
            </a:r>
            <a:r>
              <a:rPr lang="en-US" dirty="0">
                <a:latin typeface="Calibri" pitchFamily="34" charset="0"/>
                <a:cs typeface="Calibri" pitchFamily="34" charset="0"/>
              </a:rPr>
              <a:t>initiated by clinicians</a:t>
            </a:r>
          </a:p>
          <a:p>
            <a:r>
              <a:rPr lang="en-US" dirty="0" smtClean="0">
                <a:latin typeface="Calibri" pitchFamily="34" charset="0"/>
                <a:cs typeface="Calibri" pitchFamily="34" charset="0"/>
              </a:rPr>
              <a:t>Early </a:t>
            </a:r>
            <a:r>
              <a:rPr lang="en-US" dirty="0">
                <a:latin typeface="Calibri" pitchFamily="34" charset="0"/>
                <a:cs typeface="Calibri" pitchFamily="34" charset="0"/>
              </a:rPr>
              <a:t>results suggest fewer </a:t>
            </a:r>
            <a:r>
              <a:rPr lang="en-US" dirty="0" smtClean="0">
                <a:latin typeface="Calibri" pitchFamily="34" charset="0"/>
                <a:cs typeface="Calibri" pitchFamily="34" charset="0"/>
              </a:rPr>
              <a:t>claims</a:t>
            </a:r>
          </a:p>
          <a:p>
            <a:pPr lvl="1" indent="-342900"/>
            <a:r>
              <a:rPr lang="en-US" dirty="0" smtClean="0">
                <a:latin typeface="Calibri" pitchFamily="34" charset="0"/>
                <a:cs typeface="Calibri" pitchFamily="34" charset="0"/>
              </a:rPr>
              <a:t>Notice </a:t>
            </a:r>
            <a:r>
              <a:rPr lang="en-US" dirty="0">
                <a:latin typeface="Calibri" pitchFamily="34" charset="0"/>
                <a:cs typeface="Calibri" pitchFamily="34" charset="0"/>
              </a:rPr>
              <a:t>of Intent/claim for event occurring after April 1, </a:t>
            </a:r>
            <a:r>
              <a:rPr lang="en-US" dirty="0" smtClean="0">
                <a:latin typeface="Calibri" pitchFamily="34" charset="0"/>
                <a:cs typeface="Calibri" pitchFamily="34" charset="0"/>
              </a:rPr>
              <a:t>2011</a:t>
            </a:r>
          </a:p>
          <a:p>
            <a:pPr lvl="1" indent="-342900"/>
            <a:r>
              <a:rPr lang="en-US" dirty="0" smtClean="0">
                <a:latin typeface="Calibri" pitchFamily="34" charset="0"/>
                <a:cs typeface="Calibri" pitchFamily="34" charset="0"/>
              </a:rPr>
              <a:t>Notice </a:t>
            </a:r>
            <a:r>
              <a:rPr lang="en-US" dirty="0">
                <a:latin typeface="Calibri" pitchFamily="34" charset="0"/>
                <a:cs typeface="Calibri" pitchFamily="34" charset="0"/>
              </a:rPr>
              <a:t>of Intent/claim for an event that occurred in October </a:t>
            </a:r>
            <a:r>
              <a:rPr lang="en-US" dirty="0" smtClean="0">
                <a:latin typeface="Calibri" pitchFamily="34" charset="0"/>
                <a:cs typeface="Calibri" pitchFamily="34" charset="0"/>
              </a:rPr>
              <a:t>       2010 (prior </a:t>
            </a:r>
            <a:r>
              <a:rPr lang="en-US" dirty="0">
                <a:latin typeface="Calibri" pitchFamily="34" charset="0"/>
                <a:cs typeface="Calibri" pitchFamily="34" charset="0"/>
              </a:rPr>
              <a:t>to training</a:t>
            </a:r>
            <a:r>
              <a:rPr lang="en-US" dirty="0" smtClean="0">
                <a:latin typeface="Calibri" pitchFamily="34" charset="0"/>
                <a:cs typeface="Calibri" pitchFamily="34" charset="0"/>
              </a:rPr>
              <a:t>)</a:t>
            </a:r>
            <a:endParaRPr lang="en-US" dirty="0">
              <a:latin typeface="Calibri" pitchFamily="34" charset="0"/>
              <a:cs typeface="Calibri" pitchFamily="34" charset="0"/>
            </a:endParaRPr>
          </a:p>
        </p:txBody>
      </p:sp>
      <p:sp>
        <p:nvSpPr>
          <p:cNvPr id="5" name="Title 4"/>
          <p:cNvSpPr>
            <a:spLocks noGrp="1"/>
          </p:cNvSpPr>
          <p:nvPr>
            <p:ph type="title"/>
          </p:nvPr>
        </p:nvSpPr>
        <p:spPr>
          <a:xfrm>
            <a:off x="457200" y="419100"/>
            <a:ext cx="8382000" cy="1066800"/>
          </a:xfrm>
        </p:spPr>
        <p:txBody>
          <a:bodyPr/>
          <a:lstStyle/>
          <a:p>
            <a:r>
              <a:rPr lang="en-US" dirty="0">
                <a:latin typeface="Calibri" pitchFamily="34" charset="0"/>
                <a:cs typeface="Calibri" pitchFamily="34" charset="0"/>
              </a:rPr>
              <a:t>Results from April 1, 2011 – June 30, 2012</a:t>
            </a:r>
            <a:br>
              <a:rPr lang="en-US" dirty="0">
                <a:latin typeface="Calibri" pitchFamily="34" charset="0"/>
                <a:cs typeface="Calibri" pitchFamily="34" charset="0"/>
              </a:rPr>
            </a:br>
            <a:endParaRPr lang="en-US" dirty="0"/>
          </a:p>
        </p:txBody>
      </p:sp>
    </p:spTree>
    <p:extLst>
      <p:ext uri="{BB962C8B-B14F-4D97-AF65-F5344CB8AC3E}">
        <p14:creationId xmlns:p14="http://schemas.microsoft.com/office/powerpoint/2010/main" val="411809770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175" y="1385308"/>
            <a:ext cx="8743950" cy="4615442"/>
          </a:xfrm>
        </p:spPr>
        <p:txBody>
          <a:bodyPr/>
          <a:lstStyle/>
          <a:p>
            <a:r>
              <a:rPr lang="en-US" sz="3200" b="0" dirty="0">
                <a:latin typeface="Calibri" pitchFamily="34" charset="0"/>
                <a:cs typeface="Calibri" pitchFamily="34" charset="0"/>
              </a:rPr>
              <a:t>Ethnographer studying impact of coordinated communication on providers </a:t>
            </a:r>
            <a:r>
              <a:rPr lang="en-US" sz="3200" b="0" dirty="0" smtClean="0">
                <a:latin typeface="Calibri" pitchFamily="34" charset="0"/>
                <a:cs typeface="Calibri" pitchFamily="34" charset="0"/>
              </a:rPr>
              <a:t>and patients/families</a:t>
            </a:r>
            <a:endParaRPr lang="en-US" sz="3200" b="0" dirty="0">
              <a:latin typeface="Calibri" pitchFamily="34" charset="0"/>
              <a:cs typeface="Calibri" pitchFamily="34" charset="0"/>
            </a:endParaRPr>
          </a:p>
          <a:p>
            <a:r>
              <a:rPr lang="en-US" sz="3200" b="0" dirty="0">
                <a:latin typeface="Calibri" pitchFamily="34" charset="0"/>
                <a:cs typeface="Calibri" pitchFamily="34" charset="0"/>
              </a:rPr>
              <a:t>One medical liability carrier offers substantial premium discount to </a:t>
            </a:r>
            <a:r>
              <a:rPr lang="en-US" sz="3200" b="0" dirty="0" smtClean="0">
                <a:latin typeface="Calibri" pitchFamily="34" charset="0"/>
                <a:cs typeface="Calibri" pitchFamily="34" charset="0"/>
              </a:rPr>
              <a:t>physicians who </a:t>
            </a:r>
            <a:r>
              <a:rPr lang="en-US" sz="3200" b="0" dirty="0">
                <a:latin typeface="Calibri" pitchFamily="34" charset="0"/>
                <a:cs typeface="Calibri" pitchFamily="34" charset="0"/>
              </a:rPr>
              <a:t>complete all mandatory training</a:t>
            </a:r>
            <a:endParaRPr lang="en-US" sz="3200" dirty="0">
              <a:latin typeface="Calibri" pitchFamily="34" charset="0"/>
              <a:cs typeface="Calibri" pitchFamily="34" charset="0"/>
            </a:endParaRPr>
          </a:p>
        </p:txBody>
      </p:sp>
      <p:sp>
        <p:nvSpPr>
          <p:cNvPr id="5" name="Title 4"/>
          <p:cNvSpPr>
            <a:spLocks noGrp="1"/>
          </p:cNvSpPr>
          <p:nvPr>
            <p:ph type="title"/>
          </p:nvPr>
        </p:nvSpPr>
        <p:spPr>
          <a:xfrm>
            <a:off x="457200" y="419100"/>
            <a:ext cx="8382000" cy="1066800"/>
          </a:xfrm>
        </p:spPr>
        <p:txBody>
          <a:bodyPr/>
          <a:lstStyle/>
          <a:p>
            <a:r>
              <a:rPr lang="en-US" dirty="0">
                <a:latin typeface="Calibri" pitchFamily="34" charset="0"/>
                <a:cs typeface="Calibri" pitchFamily="34" charset="0"/>
              </a:rPr>
              <a:t>Results from April 1, 2011 – June 30, 2012</a:t>
            </a:r>
            <a:br>
              <a:rPr lang="en-US" dirty="0">
                <a:latin typeface="Calibri" pitchFamily="34" charset="0"/>
                <a:cs typeface="Calibri" pitchFamily="34" charset="0"/>
              </a:rPr>
            </a:br>
            <a:endParaRPr lang="en-US" dirty="0"/>
          </a:p>
        </p:txBody>
      </p:sp>
    </p:spTree>
    <p:extLst>
      <p:ext uri="{BB962C8B-B14F-4D97-AF65-F5344CB8AC3E}">
        <p14:creationId xmlns:p14="http://schemas.microsoft.com/office/powerpoint/2010/main" val="188951525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Calibri" pitchFamily="34" charset="0"/>
                <a:cs typeface="Calibri" pitchFamily="34" charset="0"/>
              </a:rPr>
              <a:t>Introduction</a:t>
            </a:r>
            <a:endParaRPr lang="en-US" sz="4000" dirty="0">
              <a:latin typeface="Calibri" pitchFamily="34" charset="0"/>
              <a:cs typeface="Calibri" pitchFamily="34" charset="0"/>
            </a:endParaRPr>
          </a:p>
        </p:txBody>
      </p:sp>
      <p:sp>
        <p:nvSpPr>
          <p:cNvPr id="3" name="Content Placeholder 2"/>
          <p:cNvSpPr>
            <a:spLocks noGrp="1"/>
          </p:cNvSpPr>
          <p:nvPr>
            <p:ph idx="1"/>
          </p:nvPr>
        </p:nvSpPr>
        <p:spPr/>
        <p:txBody>
          <a:bodyPr/>
          <a:lstStyle/>
          <a:p>
            <a:pPr marL="0" indent="0">
              <a:buNone/>
            </a:pPr>
            <a:r>
              <a:rPr lang="en-US" sz="3200" b="0" dirty="0">
                <a:latin typeface="Calibri" pitchFamily="34" charset="0"/>
                <a:cs typeface="Calibri" pitchFamily="34" charset="0"/>
              </a:rPr>
              <a:t>Ascension Health, the nation’s largest Catholic and nonprofit healthcare system, </a:t>
            </a:r>
            <a:r>
              <a:rPr lang="en-US" sz="3200" b="0" dirty="0" smtClean="0">
                <a:latin typeface="Calibri" pitchFamily="34" charset="0"/>
                <a:cs typeface="Calibri" pitchFamily="34" charset="0"/>
              </a:rPr>
              <a:t>aims to </a:t>
            </a:r>
            <a:r>
              <a:rPr lang="en-US" sz="3200" b="0" dirty="0">
                <a:latin typeface="Calibri" pitchFamily="34" charset="0"/>
                <a:cs typeface="Calibri" pitchFamily="34" charset="0"/>
              </a:rPr>
              <a:t>demonstrate that implementing principles of High Reliability in five test sites </a:t>
            </a:r>
            <a:r>
              <a:rPr lang="en-US" sz="3200" b="0" dirty="0" smtClean="0">
                <a:latin typeface="Calibri" pitchFamily="34" charset="0"/>
                <a:cs typeface="Calibri" pitchFamily="34" charset="0"/>
              </a:rPr>
              <a:t>across Ascension </a:t>
            </a:r>
            <a:r>
              <a:rPr lang="en-US" sz="3200" b="0" dirty="0">
                <a:latin typeface="Calibri" pitchFamily="34" charset="0"/>
                <a:cs typeface="Calibri" pitchFamily="34" charset="0"/>
              </a:rPr>
              <a:t>Health will lead to significantly improved patient safety and reduced </a:t>
            </a:r>
            <a:r>
              <a:rPr lang="en-US" sz="3200" b="0" dirty="0" smtClean="0">
                <a:latin typeface="Calibri" pitchFamily="34" charset="0"/>
                <a:cs typeface="Calibri" pitchFamily="34" charset="0"/>
              </a:rPr>
              <a:t>medical liability </a:t>
            </a:r>
            <a:r>
              <a:rPr lang="en-US" sz="3200" b="0" dirty="0">
                <a:latin typeface="Calibri" pitchFamily="34" charset="0"/>
                <a:cs typeface="Calibri" pitchFamily="34" charset="0"/>
              </a:rPr>
              <a:t>in the high-risk practice of </a:t>
            </a:r>
            <a:r>
              <a:rPr lang="en-US" sz="3200" b="0" dirty="0" smtClean="0">
                <a:latin typeface="Calibri" pitchFamily="34" charset="0"/>
                <a:cs typeface="Calibri" pitchFamily="34" charset="0"/>
              </a:rPr>
              <a:t>obstetrics.</a:t>
            </a:r>
            <a:endParaRPr lang="en-US" sz="3200" dirty="0">
              <a:latin typeface="Calibri" pitchFamily="34" charset="0"/>
              <a:cs typeface="Calibri" pitchFamily="34" charset="0"/>
            </a:endParaRPr>
          </a:p>
        </p:txBody>
      </p:sp>
    </p:spTree>
    <p:extLst>
      <p:ext uri="{BB962C8B-B14F-4D97-AF65-F5344CB8AC3E}">
        <p14:creationId xmlns:p14="http://schemas.microsoft.com/office/powerpoint/2010/main" val="38950116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Calibri" pitchFamily="34" charset="0"/>
                <a:cs typeface="Calibri" pitchFamily="34" charset="0"/>
              </a:rPr>
              <a:t>Hypotheses</a:t>
            </a:r>
            <a:endParaRPr lang="en-US" sz="4000" dirty="0">
              <a:latin typeface="Calibri" pitchFamily="34" charset="0"/>
              <a:cs typeface="Calibri" pitchFamily="34" charset="0"/>
            </a:endParaRPr>
          </a:p>
        </p:txBody>
      </p:sp>
      <p:sp>
        <p:nvSpPr>
          <p:cNvPr id="3" name="Content Placeholder 2"/>
          <p:cNvSpPr>
            <a:spLocks noGrp="1"/>
          </p:cNvSpPr>
          <p:nvPr>
            <p:ph idx="1"/>
          </p:nvPr>
        </p:nvSpPr>
        <p:spPr>
          <a:xfrm>
            <a:off x="323850" y="1661533"/>
            <a:ext cx="8515350" cy="4493940"/>
          </a:xfrm>
        </p:spPr>
        <p:txBody>
          <a:bodyPr/>
          <a:lstStyle/>
          <a:p>
            <a:pPr marL="514350" indent="-514350">
              <a:buAutoNum type="arabicPeriod"/>
            </a:pPr>
            <a:r>
              <a:rPr lang="en-US" dirty="0" smtClean="0">
                <a:latin typeface="Calibri" pitchFamily="34" charset="0"/>
                <a:cs typeface="Calibri" pitchFamily="34" charset="0"/>
              </a:rPr>
              <a:t>Decrease </a:t>
            </a:r>
            <a:r>
              <a:rPr lang="en-US" dirty="0">
                <a:latin typeface="Calibri" pitchFamily="34" charset="0"/>
                <a:cs typeface="Calibri" pitchFamily="34" charset="0"/>
              </a:rPr>
              <a:t>in shoulder dystocia injury rates and infant </a:t>
            </a:r>
            <a:r>
              <a:rPr lang="en-US" dirty="0" smtClean="0">
                <a:latin typeface="Calibri" pitchFamily="34" charset="0"/>
                <a:cs typeface="Calibri" pitchFamily="34" charset="0"/>
              </a:rPr>
              <a:t>      harm </a:t>
            </a:r>
            <a:r>
              <a:rPr lang="en-US" b="0" dirty="0">
                <a:latin typeface="Calibri" pitchFamily="34" charset="0"/>
                <a:cs typeface="Calibri" pitchFamily="34" charset="0"/>
              </a:rPr>
              <a:t>when the “</a:t>
            </a:r>
            <a:r>
              <a:rPr lang="en-US" b="0" dirty="0" smtClean="0">
                <a:latin typeface="Calibri" pitchFamily="34" charset="0"/>
                <a:cs typeface="Calibri" pitchFamily="34" charset="0"/>
              </a:rPr>
              <a:t>shoulder bundle</a:t>
            </a:r>
            <a:r>
              <a:rPr lang="en-US" b="0" dirty="0">
                <a:latin typeface="Calibri" pitchFamily="34" charset="0"/>
                <a:cs typeface="Calibri" pitchFamily="34" charset="0"/>
              </a:rPr>
              <a:t>” is </a:t>
            </a:r>
            <a:r>
              <a:rPr lang="en-US" b="0" dirty="0" smtClean="0">
                <a:latin typeface="Calibri" pitchFamily="34" charset="0"/>
                <a:cs typeface="Calibri" pitchFamily="34" charset="0"/>
              </a:rPr>
              <a:t>introduced</a:t>
            </a:r>
          </a:p>
          <a:p>
            <a:pPr marL="514350" indent="-514350">
              <a:buAutoNum type="arabicPeriod"/>
            </a:pPr>
            <a:r>
              <a:rPr lang="en-US" dirty="0" smtClean="0">
                <a:latin typeface="Calibri" pitchFamily="34" charset="0"/>
                <a:cs typeface="Calibri" pitchFamily="34" charset="0"/>
              </a:rPr>
              <a:t>Change </a:t>
            </a:r>
            <a:r>
              <a:rPr lang="en-US" dirty="0">
                <a:latin typeface="Calibri" pitchFamily="34" charset="0"/>
                <a:cs typeface="Calibri" pitchFamily="34" charset="0"/>
              </a:rPr>
              <a:t>in delays of treatment when fetal distress occurs and an </a:t>
            </a:r>
            <a:r>
              <a:rPr lang="en-US" dirty="0" smtClean="0">
                <a:latin typeface="Calibri" pitchFamily="34" charset="0"/>
                <a:cs typeface="Calibri" pitchFamily="34" charset="0"/>
              </a:rPr>
              <a:t>increase in </a:t>
            </a:r>
            <a:r>
              <a:rPr lang="en-US" dirty="0">
                <a:latin typeface="Calibri" pitchFamily="34" charset="0"/>
                <a:cs typeface="Calibri" pitchFamily="34" charset="0"/>
              </a:rPr>
              <a:t>cesarean section effectiveness </a:t>
            </a:r>
            <a:r>
              <a:rPr lang="en-US" b="0" dirty="0">
                <a:latin typeface="Calibri" pitchFamily="34" charset="0"/>
                <a:cs typeface="Calibri" pitchFamily="34" charset="0"/>
              </a:rPr>
              <a:t>(necessity and timeliness) when the </a:t>
            </a:r>
            <a:r>
              <a:rPr lang="en-US" b="0" dirty="0" smtClean="0">
                <a:latin typeface="Calibri" pitchFamily="34" charset="0"/>
                <a:cs typeface="Calibri" pitchFamily="34" charset="0"/>
              </a:rPr>
              <a:t>protocol guidelines </a:t>
            </a:r>
            <a:r>
              <a:rPr lang="en-US" b="0" dirty="0">
                <a:latin typeface="Calibri" pitchFamily="34" charset="0"/>
                <a:cs typeface="Calibri" pitchFamily="34" charset="0"/>
              </a:rPr>
              <a:t>are </a:t>
            </a:r>
            <a:r>
              <a:rPr lang="en-US" b="0" dirty="0" smtClean="0">
                <a:latin typeface="Calibri" pitchFamily="34" charset="0"/>
                <a:cs typeface="Calibri" pitchFamily="34" charset="0"/>
              </a:rPr>
              <a:t>followed</a:t>
            </a:r>
          </a:p>
          <a:p>
            <a:pPr marL="514350" indent="-514350">
              <a:buAutoNum type="arabicPeriod"/>
            </a:pPr>
            <a:r>
              <a:rPr lang="en-US" dirty="0" smtClean="0">
                <a:latin typeface="Calibri" pitchFamily="34" charset="0"/>
                <a:cs typeface="Calibri" pitchFamily="34" charset="0"/>
              </a:rPr>
              <a:t>Reduction </a:t>
            </a:r>
            <a:r>
              <a:rPr lang="en-US" dirty="0">
                <a:latin typeface="Calibri" pitchFamily="34" charset="0"/>
                <a:cs typeface="Calibri" pitchFamily="34" charset="0"/>
              </a:rPr>
              <a:t>in the frequency and severity (settlement amount) of claims </a:t>
            </a:r>
            <a:r>
              <a:rPr lang="en-US" b="0" dirty="0">
                <a:latin typeface="Calibri" pitchFamily="34" charset="0"/>
                <a:cs typeface="Calibri" pitchFamily="34" charset="0"/>
              </a:rPr>
              <a:t>when </a:t>
            </a:r>
            <a:r>
              <a:rPr lang="en-US" b="0" dirty="0" smtClean="0">
                <a:latin typeface="Calibri" pitchFamily="34" charset="0"/>
                <a:cs typeface="Calibri" pitchFamily="34" charset="0"/>
              </a:rPr>
              <a:t>full disclosure </a:t>
            </a:r>
            <a:r>
              <a:rPr lang="en-US" b="0" dirty="0">
                <a:latin typeface="Calibri" pitchFamily="34" charset="0"/>
                <a:cs typeface="Calibri" pitchFamily="34" charset="0"/>
              </a:rPr>
              <a:t>is implemented</a:t>
            </a:r>
          </a:p>
          <a:p>
            <a:pPr marL="0" indent="0">
              <a:buNone/>
            </a:pPr>
            <a:endParaRPr lang="en-US" dirty="0">
              <a:latin typeface="Calibri" pitchFamily="34" charset="0"/>
              <a:cs typeface="Calibri" pitchFamily="34" charset="0"/>
            </a:endParaRPr>
          </a:p>
        </p:txBody>
      </p:sp>
    </p:spTree>
    <p:extLst>
      <p:ext uri="{BB962C8B-B14F-4D97-AF65-F5344CB8AC3E}">
        <p14:creationId xmlns:p14="http://schemas.microsoft.com/office/powerpoint/2010/main" val="328332282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Calibri" pitchFamily="34" charset="0"/>
                <a:cs typeface="Calibri" pitchFamily="34" charset="0"/>
              </a:rPr>
              <a:t>Hypotheses continued</a:t>
            </a:r>
            <a:endParaRPr lang="en-US" sz="4000" dirty="0">
              <a:latin typeface="Calibri" pitchFamily="34" charset="0"/>
              <a:cs typeface="Calibri" pitchFamily="34" charset="0"/>
            </a:endParaRPr>
          </a:p>
        </p:txBody>
      </p:sp>
      <p:sp>
        <p:nvSpPr>
          <p:cNvPr id="3" name="Content Placeholder 2"/>
          <p:cNvSpPr>
            <a:spLocks noGrp="1"/>
          </p:cNvSpPr>
          <p:nvPr>
            <p:ph idx="1"/>
          </p:nvPr>
        </p:nvSpPr>
        <p:spPr>
          <a:xfrm>
            <a:off x="323850" y="1661533"/>
            <a:ext cx="8515350" cy="4493940"/>
          </a:xfrm>
        </p:spPr>
        <p:txBody>
          <a:bodyPr/>
          <a:lstStyle/>
          <a:p>
            <a:pPr marL="514350" indent="-514350">
              <a:buFont typeface="+mj-lt"/>
              <a:buAutoNum type="arabicPeriod" startAt="4"/>
            </a:pPr>
            <a:r>
              <a:rPr lang="en-US" dirty="0" smtClean="0">
                <a:latin typeface="Calibri" pitchFamily="34" charset="0"/>
                <a:cs typeface="Calibri" pitchFamily="34" charset="0"/>
              </a:rPr>
              <a:t>Increase </a:t>
            </a:r>
            <a:r>
              <a:rPr lang="en-US" dirty="0">
                <a:latin typeface="Calibri" pitchFamily="34" charset="0"/>
                <a:cs typeface="Calibri" pitchFamily="34" charset="0"/>
              </a:rPr>
              <a:t>in reporting of Serious Safety Events </a:t>
            </a:r>
            <a:r>
              <a:rPr lang="en-US" b="0" dirty="0">
                <a:latin typeface="Calibri" pitchFamily="34" charset="0"/>
                <a:cs typeface="Calibri" pitchFamily="34" charset="0"/>
              </a:rPr>
              <a:t>when five elements of High </a:t>
            </a:r>
            <a:r>
              <a:rPr lang="en-US" b="0" dirty="0" smtClean="0">
                <a:latin typeface="Calibri" pitchFamily="34" charset="0"/>
                <a:cs typeface="Calibri" pitchFamily="34" charset="0"/>
              </a:rPr>
              <a:t>Reliability have </a:t>
            </a:r>
            <a:r>
              <a:rPr lang="en-US" b="0" dirty="0">
                <a:latin typeface="Calibri" pitchFamily="34" charset="0"/>
                <a:cs typeface="Calibri" pitchFamily="34" charset="0"/>
              </a:rPr>
              <a:t>been adopted</a:t>
            </a:r>
          </a:p>
          <a:p>
            <a:pPr marL="800100" lvl="2" indent="0">
              <a:buNone/>
            </a:pPr>
            <a:r>
              <a:rPr lang="en-US" sz="2800" dirty="0">
                <a:solidFill>
                  <a:srgbClr val="00584E"/>
                </a:solidFill>
                <a:latin typeface="Calibri" pitchFamily="34" charset="0"/>
                <a:ea typeface="+mn-ea"/>
                <a:cs typeface="Calibri" pitchFamily="34" charset="0"/>
              </a:rPr>
              <a:t>a) Preoccupation </a:t>
            </a:r>
            <a:r>
              <a:rPr lang="en-US" sz="2800" dirty="0" smtClean="0">
                <a:solidFill>
                  <a:srgbClr val="00584E"/>
                </a:solidFill>
                <a:latin typeface="Calibri" pitchFamily="34" charset="0"/>
                <a:ea typeface="+mn-ea"/>
                <a:cs typeface="Calibri" pitchFamily="34" charset="0"/>
              </a:rPr>
              <a:t>with Failure</a:t>
            </a:r>
          </a:p>
          <a:p>
            <a:pPr marL="800100" lvl="2" indent="0">
              <a:buNone/>
            </a:pPr>
            <a:r>
              <a:rPr lang="en-US" sz="2800" dirty="0" smtClean="0">
                <a:solidFill>
                  <a:srgbClr val="00584E"/>
                </a:solidFill>
                <a:latin typeface="Calibri" pitchFamily="34" charset="0"/>
                <a:ea typeface="+mn-ea"/>
                <a:cs typeface="Calibri" pitchFamily="34" charset="0"/>
              </a:rPr>
              <a:t>b) Reluctance to Simplify</a:t>
            </a:r>
          </a:p>
          <a:p>
            <a:pPr marL="800100" lvl="2" indent="0">
              <a:buNone/>
            </a:pPr>
            <a:r>
              <a:rPr lang="en-US" sz="2800" dirty="0" smtClean="0">
                <a:solidFill>
                  <a:srgbClr val="00584E"/>
                </a:solidFill>
                <a:latin typeface="Calibri" pitchFamily="34" charset="0"/>
                <a:ea typeface="+mn-ea"/>
                <a:cs typeface="Calibri" pitchFamily="34" charset="0"/>
              </a:rPr>
              <a:t>c) Sensitivity to Operations</a:t>
            </a:r>
          </a:p>
          <a:p>
            <a:pPr marL="800100" lvl="2" indent="0">
              <a:buNone/>
            </a:pPr>
            <a:r>
              <a:rPr lang="en-US" sz="2800" dirty="0" smtClean="0">
                <a:solidFill>
                  <a:srgbClr val="00584E"/>
                </a:solidFill>
                <a:latin typeface="Calibri" pitchFamily="34" charset="0"/>
                <a:ea typeface="+mn-ea"/>
                <a:cs typeface="Calibri" pitchFamily="34" charset="0"/>
              </a:rPr>
              <a:t>d) Commitment to Resilience</a:t>
            </a:r>
          </a:p>
          <a:p>
            <a:pPr marL="800100" lvl="2" indent="0">
              <a:buNone/>
            </a:pPr>
            <a:r>
              <a:rPr lang="en-US" sz="2800" dirty="0" smtClean="0">
                <a:solidFill>
                  <a:srgbClr val="00584E"/>
                </a:solidFill>
                <a:latin typeface="Calibri" pitchFamily="34" charset="0"/>
                <a:ea typeface="+mn-ea"/>
                <a:cs typeface="Calibri" pitchFamily="34" charset="0"/>
              </a:rPr>
              <a:t>e) Deference to Expertise</a:t>
            </a:r>
          </a:p>
          <a:p>
            <a:pPr marL="800100" lvl="2" indent="0">
              <a:buNone/>
            </a:pPr>
            <a:endParaRPr lang="en-US" sz="1200" dirty="0" smtClean="0">
              <a:solidFill>
                <a:srgbClr val="00584E"/>
              </a:solidFill>
              <a:latin typeface="Calibri" pitchFamily="34" charset="0"/>
              <a:ea typeface="+mn-ea"/>
              <a:cs typeface="Calibri" pitchFamily="34" charset="0"/>
            </a:endParaRPr>
          </a:p>
          <a:p>
            <a:pPr marL="514350" indent="-514350">
              <a:buFont typeface="+mj-lt"/>
              <a:buAutoNum type="arabicPeriod" startAt="5"/>
            </a:pPr>
            <a:r>
              <a:rPr lang="en-US" dirty="0" smtClean="0">
                <a:latin typeface="Calibri" pitchFamily="34" charset="0"/>
                <a:cs typeface="Calibri" pitchFamily="34" charset="0"/>
              </a:rPr>
              <a:t>Decrease in all birth trauma events and rates</a:t>
            </a:r>
          </a:p>
          <a:p>
            <a:pPr marL="0" indent="0">
              <a:buNone/>
            </a:pPr>
            <a:endParaRPr lang="en-US" dirty="0">
              <a:latin typeface="Calibri" pitchFamily="34" charset="0"/>
              <a:cs typeface="Calibri" pitchFamily="34" charset="0"/>
            </a:endParaRPr>
          </a:p>
        </p:txBody>
      </p:sp>
    </p:spTree>
    <p:extLst>
      <p:ext uri="{BB962C8B-B14F-4D97-AF65-F5344CB8AC3E}">
        <p14:creationId xmlns:p14="http://schemas.microsoft.com/office/powerpoint/2010/main" val="307822109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Calibri" pitchFamily="34" charset="0"/>
                <a:cs typeface="Calibri" pitchFamily="34" charset="0"/>
              </a:rPr>
              <a:t>Study Design</a:t>
            </a:r>
            <a:endParaRPr lang="en-US" sz="4000" dirty="0">
              <a:latin typeface="Calibri" pitchFamily="34" charset="0"/>
              <a:cs typeface="Calibri" pitchFamily="34" charset="0"/>
            </a:endParaRPr>
          </a:p>
        </p:txBody>
      </p:sp>
      <p:sp>
        <p:nvSpPr>
          <p:cNvPr id="3" name="Content Placeholder 2"/>
          <p:cNvSpPr>
            <a:spLocks noGrp="1"/>
          </p:cNvSpPr>
          <p:nvPr>
            <p:ph idx="1"/>
          </p:nvPr>
        </p:nvSpPr>
        <p:spPr/>
        <p:txBody>
          <a:bodyPr/>
          <a:lstStyle/>
          <a:p>
            <a:pPr marL="0" indent="0">
              <a:lnSpc>
                <a:spcPct val="150000"/>
              </a:lnSpc>
              <a:buNone/>
            </a:pPr>
            <a:r>
              <a:rPr lang="en-US" sz="3200" b="0" dirty="0">
                <a:latin typeface="Calibri" pitchFamily="34" charset="0"/>
                <a:cs typeface="Calibri" pitchFamily="34" charset="0"/>
              </a:rPr>
              <a:t>To demonstrate that implementing principles of High Reliability </a:t>
            </a:r>
            <a:r>
              <a:rPr lang="en-US" sz="3200" b="0" dirty="0" smtClean="0">
                <a:latin typeface="Calibri" pitchFamily="34" charset="0"/>
                <a:cs typeface="Calibri" pitchFamily="34" charset="0"/>
              </a:rPr>
              <a:t>will lead </a:t>
            </a:r>
            <a:r>
              <a:rPr lang="en-US" sz="3200" b="0" dirty="0">
                <a:latin typeface="Calibri" pitchFamily="34" charset="0"/>
                <a:cs typeface="Calibri" pitchFamily="34" charset="0"/>
              </a:rPr>
              <a:t>to significantly improved patient safety and reduced medical liability in the </a:t>
            </a:r>
            <a:r>
              <a:rPr lang="en-US" sz="3200" b="0" dirty="0" smtClean="0">
                <a:latin typeface="Calibri" pitchFamily="34" charset="0"/>
                <a:cs typeface="Calibri" pitchFamily="34" charset="0"/>
              </a:rPr>
              <a:t>high-risk practice </a:t>
            </a:r>
            <a:r>
              <a:rPr lang="en-US" sz="3200" b="0" dirty="0">
                <a:latin typeface="Calibri" pitchFamily="34" charset="0"/>
                <a:cs typeface="Calibri" pitchFamily="34" charset="0"/>
              </a:rPr>
              <a:t>of obstetrics.</a:t>
            </a:r>
            <a:endParaRPr lang="en-US" sz="3200" dirty="0">
              <a:latin typeface="Calibri" pitchFamily="34" charset="0"/>
              <a:cs typeface="Calibri" pitchFamily="34" charset="0"/>
            </a:endParaRPr>
          </a:p>
        </p:txBody>
      </p:sp>
    </p:spTree>
    <p:extLst>
      <p:ext uri="{BB962C8B-B14F-4D97-AF65-F5344CB8AC3E}">
        <p14:creationId xmlns:p14="http://schemas.microsoft.com/office/powerpoint/2010/main" val="311818648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Calibri" pitchFamily="34" charset="0"/>
                <a:cs typeface="Calibri" pitchFamily="34" charset="0"/>
              </a:rPr>
              <a:t>Project Aims</a:t>
            </a:r>
            <a:endParaRPr lang="en-US" sz="4000" dirty="0">
              <a:latin typeface="Calibri" pitchFamily="34" charset="0"/>
              <a:cs typeface="Calibri" pitchFamily="34" charset="0"/>
            </a:endParaRPr>
          </a:p>
        </p:txBody>
      </p:sp>
      <p:sp>
        <p:nvSpPr>
          <p:cNvPr id="3" name="Content Placeholder 2"/>
          <p:cNvSpPr>
            <a:spLocks noGrp="1"/>
          </p:cNvSpPr>
          <p:nvPr>
            <p:ph idx="1"/>
          </p:nvPr>
        </p:nvSpPr>
        <p:spPr>
          <a:xfrm>
            <a:off x="333375" y="1533525"/>
            <a:ext cx="8439150" cy="4621948"/>
          </a:xfrm>
        </p:spPr>
        <p:txBody>
          <a:bodyPr/>
          <a:lstStyle/>
          <a:p>
            <a:pPr marL="514350" indent="-514350">
              <a:buFont typeface="+mj-lt"/>
              <a:buAutoNum type="arabicPeriod"/>
            </a:pPr>
            <a:r>
              <a:rPr lang="en-US" sz="3200" dirty="0">
                <a:latin typeface="Calibri" pitchFamily="34" charset="0"/>
                <a:cs typeface="Calibri" pitchFamily="34" charset="0"/>
              </a:rPr>
              <a:t>Establish an evidence-based obstetrics practice model to improve patient safety.</a:t>
            </a:r>
          </a:p>
          <a:p>
            <a:pPr marL="514350" indent="-514350">
              <a:lnSpc>
                <a:spcPct val="150000"/>
              </a:lnSpc>
              <a:buFont typeface="+mj-lt"/>
              <a:buAutoNum type="arabicPeriod"/>
            </a:pPr>
            <a:r>
              <a:rPr lang="en-US" sz="3200" dirty="0" smtClean="0">
                <a:latin typeface="Calibri" pitchFamily="34" charset="0"/>
                <a:cs typeface="Calibri" pitchFamily="34" charset="0"/>
              </a:rPr>
              <a:t>Implement a quick-response liability model. </a:t>
            </a:r>
          </a:p>
          <a:p>
            <a:pPr marL="514350" indent="-514350">
              <a:buFont typeface="+mj-lt"/>
              <a:buAutoNum type="arabicPeriod"/>
            </a:pPr>
            <a:r>
              <a:rPr lang="en-US" sz="3200" dirty="0">
                <a:latin typeface="Calibri" pitchFamily="34" charset="0"/>
                <a:cs typeface="Calibri" pitchFamily="34" charset="0"/>
              </a:rPr>
              <a:t>Develop a standard process for data collection, storage and analysis.</a:t>
            </a:r>
          </a:p>
          <a:p>
            <a:pPr marL="0" indent="0">
              <a:buNone/>
            </a:pPr>
            <a:endParaRPr lang="en-US" dirty="0">
              <a:latin typeface="Calibri" pitchFamily="34" charset="0"/>
              <a:cs typeface="Calibri" pitchFamily="34" charset="0"/>
            </a:endParaRPr>
          </a:p>
        </p:txBody>
      </p:sp>
    </p:spTree>
    <p:extLst>
      <p:ext uri="{BB962C8B-B14F-4D97-AF65-F5344CB8AC3E}">
        <p14:creationId xmlns:p14="http://schemas.microsoft.com/office/powerpoint/2010/main" val="57759293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825" y="495300"/>
            <a:ext cx="8858250" cy="800100"/>
          </a:xfrm>
        </p:spPr>
        <p:txBody>
          <a:bodyPr/>
          <a:lstStyle/>
          <a:p>
            <a:r>
              <a:rPr lang="en-US" dirty="0">
                <a:latin typeface="Calibri" pitchFamily="34" charset="0"/>
                <a:cs typeface="Calibri" pitchFamily="34" charset="0"/>
              </a:rPr>
              <a:t>Labor &amp; Delivery Units </a:t>
            </a:r>
            <a:r>
              <a:rPr lang="en-US" dirty="0" smtClean="0">
                <a:latin typeface="Calibri" pitchFamily="34" charset="0"/>
                <a:cs typeface="Calibri" pitchFamily="34" charset="0"/>
              </a:rPr>
              <a:t>at Five Hospitals</a:t>
            </a:r>
            <a:r>
              <a:rPr lang="en-US" sz="4000" dirty="0">
                <a:latin typeface="Calibri" pitchFamily="34" charset="0"/>
                <a:cs typeface="Calibri" pitchFamily="34" charset="0"/>
              </a:rPr>
              <a:t/>
            </a:r>
            <a:br>
              <a:rPr lang="en-US" sz="4000" dirty="0">
                <a:latin typeface="Calibri" pitchFamily="34" charset="0"/>
                <a:cs typeface="Calibri" pitchFamily="34" charset="0"/>
              </a:rPr>
            </a:br>
            <a:endParaRPr lang="en-US" sz="4000" dirty="0">
              <a:latin typeface="Calibri" pitchFamily="34" charset="0"/>
              <a:cs typeface="Calibri" pitchFamily="34" charset="0"/>
            </a:endParaRPr>
          </a:p>
        </p:txBody>
      </p:sp>
      <p:pic>
        <p:nvPicPr>
          <p:cNvPr id="6146" name="Picture 2" descr="US Map denoting 5 Ascension Health locatio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 y="1381125"/>
            <a:ext cx="9143845" cy="547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43789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Calibri" pitchFamily="34" charset="0"/>
                <a:cs typeface="Calibri" pitchFamily="34" charset="0"/>
              </a:rPr>
              <a:t>Data Collection</a:t>
            </a:r>
            <a:endParaRPr lang="en-US" sz="4000" dirty="0">
              <a:latin typeface="Calibri" pitchFamily="34" charset="0"/>
              <a:cs typeface="Calibri" pitchFamily="34" charset="0"/>
            </a:endParaRPr>
          </a:p>
        </p:txBody>
      </p:sp>
      <p:sp>
        <p:nvSpPr>
          <p:cNvPr id="3" name="Content Placeholder 2"/>
          <p:cNvSpPr>
            <a:spLocks noGrp="1"/>
          </p:cNvSpPr>
          <p:nvPr>
            <p:ph idx="1"/>
          </p:nvPr>
        </p:nvSpPr>
        <p:spPr>
          <a:xfrm>
            <a:off x="571500" y="1661533"/>
            <a:ext cx="8003788" cy="4493940"/>
          </a:xfrm>
        </p:spPr>
        <p:txBody>
          <a:bodyPr/>
          <a:lstStyle/>
          <a:p>
            <a:r>
              <a:rPr lang="en-US" sz="3200" b="0" dirty="0" smtClean="0">
                <a:latin typeface="Calibri" pitchFamily="34" charset="0"/>
                <a:cs typeface="Calibri" pitchFamily="34" charset="0"/>
              </a:rPr>
              <a:t>&gt;</a:t>
            </a:r>
            <a:r>
              <a:rPr lang="en-US" sz="3200" b="0" dirty="0">
                <a:latin typeface="Calibri" pitchFamily="34" charset="0"/>
                <a:cs typeface="Calibri" pitchFamily="34" charset="0"/>
              </a:rPr>
              <a:t>400 variables on mothers and </a:t>
            </a:r>
            <a:r>
              <a:rPr lang="en-US" sz="3200" b="0" dirty="0" smtClean="0">
                <a:latin typeface="Calibri" pitchFamily="34" charset="0"/>
                <a:cs typeface="Calibri" pitchFamily="34" charset="0"/>
              </a:rPr>
              <a:t>infants</a:t>
            </a:r>
          </a:p>
          <a:p>
            <a:r>
              <a:rPr lang="en-US" sz="3200" b="0" dirty="0" smtClean="0">
                <a:latin typeface="Calibri" pitchFamily="34" charset="0"/>
                <a:cs typeface="Calibri" pitchFamily="34" charset="0"/>
              </a:rPr>
              <a:t>Training </a:t>
            </a:r>
            <a:r>
              <a:rPr lang="en-US" sz="3200" b="0" dirty="0">
                <a:latin typeface="Calibri" pitchFamily="34" charset="0"/>
                <a:cs typeface="Calibri" pitchFamily="34" charset="0"/>
              </a:rPr>
              <a:t>tracked with ‘dose intensity’ </a:t>
            </a:r>
            <a:r>
              <a:rPr lang="en-US" sz="3200" b="0" dirty="0" smtClean="0">
                <a:latin typeface="Calibri" pitchFamily="34" charset="0"/>
                <a:cs typeface="Calibri" pitchFamily="34" charset="0"/>
              </a:rPr>
              <a:t>charts reflecting </a:t>
            </a:r>
            <a:r>
              <a:rPr lang="en-US" sz="3200" b="0" dirty="0">
                <a:latin typeface="Calibri" pitchFamily="34" charset="0"/>
                <a:cs typeface="Calibri" pitchFamily="34" charset="0"/>
              </a:rPr>
              <a:t>percentage of OB doctors </a:t>
            </a:r>
            <a:r>
              <a:rPr lang="en-US" sz="3200" b="0" dirty="0" smtClean="0">
                <a:latin typeface="Calibri" pitchFamily="34" charset="0"/>
                <a:cs typeface="Calibri" pitchFamily="34" charset="0"/>
              </a:rPr>
              <a:t>and nurses trained</a:t>
            </a:r>
          </a:p>
          <a:p>
            <a:r>
              <a:rPr lang="en-US" sz="3200" b="0" dirty="0" smtClean="0">
                <a:latin typeface="Calibri" pitchFamily="34" charset="0"/>
                <a:cs typeface="Calibri" pitchFamily="34" charset="0"/>
              </a:rPr>
              <a:t>Reporting </a:t>
            </a:r>
            <a:r>
              <a:rPr lang="en-US" sz="3200" b="0" dirty="0">
                <a:latin typeface="Calibri" pitchFamily="34" charset="0"/>
                <a:cs typeface="Calibri" pitchFamily="34" charset="0"/>
              </a:rPr>
              <a:t>of OB-related Serious Safety Events in SafERSystem</a:t>
            </a:r>
            <a:r>
              <a:rPr lang="en-US" sz="3200" b="0" baseline="30000" dirty="0">
                <a:latin typeface="Calibri" pitchFamily="34" charset="0"/>
                <a:cs typeface="Calibri" pitchFamily="34" charset="0"/>
              </a:rPr>
              <a:t>TM</a:t>
            </a:r>
            <a:endParaRPr lang="en-US" sz="3200" baseline="30000" dirty="0">
              <a:latin typeface="Calibri" pitchFamily="34" charset="0"/>
              <a:cs typeface="Calibri" pitchFamily="34" charset="0"/>
            </a:endParaRPr>
          </a:p>
        </p:txBody>
      </p:sp>
    </p:spTree>
    <p:extLst>
      <p:ext uri="{BB962C8B-B14F-4D97-AF65-F5344CB8AC3E}">
        <p14:creationId xmlns:p14="http://schemas.microsoft.com/office/powerpoint/2010/main" val="364993197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Calibri" pitchFamily="34" charset="0"/>
                <a:cs typeface="Calibri" pitchFamily="34" charset="0"/>
              </a:rPr>
              <a:t>Major Milestones</a:t>
            </a:r>
            <a:endParaRPr lang="en-US" sz="4000" dirty="0">
              <a:latin typeface="Calibri" pitchFamily="34" charset="0"/>
              <a:cs typeface="Calibri" pitchFamily="34" charset="0"/>
            </a:endParaRPr>
          </a:p>
        </p:txBody>
      </p:sp>
      <p:sp>
        <p:nvSpPr>
          <p:cNvPr id="3" name="Content Placeholder 2"/>
          <p:cNvSpPr>
            <a:spLocks noGrp="1"/>
          </p:cNvSpPr>
          <p:nvPr>
            <p:ph idx="1"/>
          </p:nvPr>
        </p:nvSpPr>
        <p:spPr/>
        <p:txBody>
          <a:bodyPr/>
          <a:lstStyle/>
          <a:p>
            <a:r>
              <a:rPr lang="en-US" dirty="0" smtClean="0">
                <a:solidFill>
                  <a:schemeClr val="tx1"/>
                </a:solidFill>
                <a:latin typeface="Calibri" pitchFamily="34" charset="0"/>
                <a:cs typeface="Calibri" pitchFamily="34" charset="0"/>
              </a:rPr>
              <a:t>593 </a:t>
            </a:r>
            <a:r>
              <a:rPr lang="en-US" b="0" dirty="0">
                <a:solidFill>
                  <a:schemeClr val="tx1"/>
                </a:solidFill>
                <a:latin typeface="Calibri" pitchFamily="34" charset="0"/>
                <a:cs typeface="Calibri" pitchFamily="34" charset="0"/>
              </a:rPr>
              <a:t>nurses/physicians </a:t>
            </a:r>
            <a:r>
              <a:rPr lang="en-US" b="0" dirty="0" smtClean="0">
                <a:solidFill>
                  <a:schemeClr val="tx1"/>
                </a:solidFill>
                <a:latin typeface="Calibri" pitchFamily="34" charset="0"/>
                <a:cs typeface="Calibri" pitchFamily="34" charset="0"/>
              </a:rPr>
              <a:t>trained in </a:t>
            </a:r>
            <a:r>
              <a:rPr lang="en-US" dirty="0">
                <a:solidFill>
                  <a:schemeClr val="tx1"/>
                </a:solidFill>
                <a:latin typeface="Calibri" pitchFamily="34" charset="0"/>
                <a:cs typeface="Calibri" pitchFamily="34" charset="0"/>
              </a:rPr>
              <a:t>Year 1 </a:t>
            </a:r>
            <a:r>
              <a:rPr lang="en-US" b="0" dirty="0">
                <a:solidFill>
                  <a:schemeClr val="tx1"/>
                </a:solidFill>
                <a:latin typeface="Calibri" pitchFamily="34" charset="0"/>
                <a:cs typeface="Calibri" pitchFamily="34" charset="0"/>
              </a:rPr>
              <a:t>on multiple interventions</a:t>
            </a:r>
          </a:p>
          <a:p>
            <a:r>
              <a:rPr lang="en-US" dirty="0" smtClean="0">
                <a:solidFill>
                  <a:schemeClr val="tx1"/>
                </a:solidFill>
                <a:latin typeface="Calibri" pitchFamily="34" charset="0"/>
                <a:cs typeface="Calibri" pitchFamily="34" charset="0"/>
              </a:rPr>
              <a:t>425</a:t>
            </a:r>
            <a:r>
              <a:rPr lang="en-US" dirty="0" smtClean="0">
                <a:solidFill>
                  <a:srgbClr val="5091CE"/>
                </a:solidFill>
                <a:latin typeface="Calibri" pitchFamily="34" charset="0"/>
                <a:cs typeface="Calibri" pitchFamily="34" charset="0"/>
              </a:rPr>
              <a:t> </a:t>
            </a:r>
            <a:r>
              <a:rPr lang="en-US" b="0" dirty="0">
                <a:solidFill>
                  <a:srgbClr val="000000"/>
                </a:solidFill>
                <a:latin typeface="Calibri" pitchFamily="34" charset="0"/>
                <a:cs typeface="Calibri" pitchFamily="34" charset="0"/>
              </a:rPr>
              <a:t>nurses/physicians </a:t>
            </a:r>
            <a:r>
              <a:rPr lang="en-US" b="0" dirty="0" smtClean="0">
                <a:solidFill>
                  <a:srgbClr val="000000"/>
                </a:solidFill>
                <a:latin typeface="Calibri" pitchFamily="34" charset="0"/>
                <a:cs typeface="Calibri" pitchFamily="34" charset="0"/>
              </a:rPr>
              <a:t>trained in </a:t>
            </a:r>
            <a:r>
              <a:rPr lang="en-US" dirty="0">
                <a:solidFill>
                  <a:srgbClr val="000000"/>
                </a:solidFill>
                <a:latin typeface="Calibri" pitchFamily="34" charset="0"/>
                <a:cs typeface="Calibri" pitchFamily="34" charset="0"/>
              </a:rPr>
              <a:t>Year 2 </a:t>
            </a:r>
            <a:r>
              <a:rPr lang="en-US" b="0" dirty="0">
                <a:solidFill>
                  <a:srgbClr val="000000"/>
                </a:solidFill>
                <a:latin typeface="Calibri" pitchFamily="34" charset="0"/>
                <a:cs typeface="Calibri" pitchFamily="34" charset="0"/>
              </a:rPr>
              <a:t>on multiple interventions</a:t>
            </a:r>
          </a:p>
          <a:p>
            <a:r>
              <a:rPr lang="en-US" dirty="0" smtClean="0">
                <a:solidFill>
                  <a:schemeClr val="tx1"/>
                </a:solidFill>
                <a:latin typeface="Calibri" pitchFamily="34" charset="0"/>
                <a:cs typeface="Calibri" pitchFamily="34" charset="0"/>
              </a:rPr>
              <a:t>12,200 </a:t>
            </a:r>
            <a:r>
              <a:rPr lang="en-US" b="0" dirty="0">
                <a:solidFill>
                  <a:srgbClr val="000000"/>
                </a:solidFill>
                <a:latin typeface="Calibri" pitchFamily="34" charset="0"/>
                <a:cs typeface="Calibri" pitchFamily="34" charset="0"/>
              </a:rPr>
              <a:t>mothers enrolled in </a:t>
            </a:r>
            <a:r>
              <a:rPr lang="en-US" b="0" dirty="0" smtClean="0">
                <a:solidFill>
                  <a:srgbClr val="000000"/>
                </a:solidFill>
                <a:latin typeface="Calibri" pitchFamily="34" charset="0"/>
                <a:cs typeface="Calibri" pitchFamily="34" charset="0"/>
              </a:rPr>
              <a:t>the study </a:t>
            </a:r>
            <a:r>
              <a:rPr lang="en-US" b="0" dirty="0">
                <a:solidFill>
                  <a:srgbClr val="000000"/>
                </a:solidFill>
                <a:latin typeface="Calibri" pitchFamily="34" charset="0"/>
                <a:cs typeface="Calibri" pitchFamily="34" charset="0"/>
              </a:rPr>
              <a:t>from 1/1/2011 – 6/30/2012</a:t>
            </a:r>
          </a:p>
          <a:p>
            <a:r>
              <a:rPr lang="en-US" dirty="0" smtClean="0">
                <a:solidFill>
                  <a:schemeClr val="tx1"/>
                </a:solidFill>
                <a:latin typeface="Calibri" pitchFamily="34" charset="0"/>
                <a:cs typeface="Calibri" pitchFamily="34" charset="0"/>
              </a:rPr>
              <a:t>85</a:t>
            </a:r>
            <a:r>
              <a:rPr lang="en-US" dirty="0">
                <a:solidFill>
                  <a:schemeClr val="tx1"/>
                </a:solidFill>
                <a:latin typeface="Calibri" pitchFamily="34" charset="0"/>
                <a:cs typeface="Calibri" pitchFamily="34" charset="0"/>
              </a:rPr>
              <a:t>% </a:t>
            </a:r>
            <a:r>
              <a:rPr lang="en-US" b="0" dirty="0">
                <a:solidFill>
                  <a:srgbClr val="000000"/>
                </a:solidFill>
                <a:latin typeface="Calibri" pitchFamily="34" charset="0"/>
                <a:cs typeface="Calibri" pitchFamily="34" charset="0"/>
              </a:rPr>
              <a:t>average consent </a:t>
            </a:r>
            <a:r>
              <a:rPr lang="en-US" b="0" dirty="0" smtClean="0">
                <a:solidFill>
                  <a:srgbClr val="000000"/>
                </a:solidFill>
                <a:latin typeface="Calibri" pitchFamily="34" charset="0"/>
                <a:cs typeface="Calibri" pitchFamily="34" charset="0"/>
              </a:rPr>
              <a:t>enrollment rate </a:t>
            </a:r>
            <a:r>
              <a:rPr lang="en-US" b="0" dirty="0">
                <a:solidFill>
                  <a:srgbClr val="000000"/>
                </a:solidFill>
                <a:latin typeface="Calibri" pitchFamily="34" charset="0"/>
                <a:cs typeface="Calibri" pitchFamily="34" charset="0"/>
              </a:rPr>
              <a:t>at five sites</a:t>
            </a:r>
            <a:endParaRPr lang="en-US" dirty="0">
              <a:latin typeface="Calibri" pitchFamily="34" charset="0"/>
              <a:cs typeface="Calibri" pitchFamily="34" charset="0"/>
            </a:endParaRPr>
          </a:p>
        </p:txBody>
      </p:sp>
    </p:spTree>
    <p:extLst>
      <p:ext uri="{BB962C8B-B14F-4D97-AF65-F5344CB8AC3E}">
        <p14:creationId xmlns:p14="http://schemas.microsoft.com/office/powerpoint/2010/main" val="388778174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Risk Management">
  <a:themeElements>
    <a:clrScheme name="Risk Managem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Risk Managemen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Risk Managem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Risk Manageme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Risk Manageme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Risk Manageme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Risk Manageme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Risk Manageme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Risk Manageme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Risk Management</Template>
  <TotalTime>7875</TotalTime>
  <Words>678</Words>
  <Application>Microsoft Office PowerPoint</Application>
  <PresentationFormat>On-screen Show (4:3)</PresentationFormat>
  <Paragraphs>82</Paragraphs>
  <Slides>18</Slides>
  <Notes>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Risk Management</vt:lpstr>
      <vt:lpstr>Lessons From Obstetric and Prenatal Safety Intervention Program (OPSIP)</vt:lpstr>
      <vt:lpstr>Introduction</vt:lpstr>
      <vt:lpstr>Hypotheses</vt:lpstr>
      <vt:lpstr>Hypotheses continued</vt:lpstr>
      <vt:lpstr>Study Design</vt:lpstr>
      <vt:lpstr>Project Aims</vt:lpstr>
      <vt:lpstr>Labor &amp; Delivery Units at Five Hospitals </vt:lpstr>
      <vt:lpstr>Data Collection</vt:lpstr>
      <vt:lpstr>Major Milestones</vt:lpstr>
      <vt:lpstr>PowerPoint Presentation</vt:lpstr>
      <vt:lpstr>PowerPoint Presentation</vt:lpstr>
      <vt:lpstr>Interventions</vt:lpstr>
      <vt:lpstr>PowerPoint Presentation</vt:lpstr>
      <vt:lpstr>PowerPoint Presentation</vt:lpstr>
      <vt:lpstr>Obstetric Event Response Team (OBERT)</vt:lpstr>
      <vt:lpstr>Obstetric Event Response Team (OBERT)</vt:lpstr>
      <vt:lpstr>Results from April 1, 2011 – June 30, 2012 </vt:lpstr>
      <vt:lpstr>Results from April 1, 2011 – June 30, 2012 </vt:lpstr>
    </vt:vector>
  </TitlesOfParts>
  <Company>Ascension Health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Christine Kocot</dc:creator>
  <cp:lastModifiedBy>mgriggs3</cp:lastModifiedBy>
  <cp:revision>406</cp:revision>
  <cp:lastPrinted>2010-07-13T19:15:13Z</cp:lastPrinted>
  <dcterms:created xsi:type="dcterms:W3CDTF">2010-07-06T20:32:44Z</dcterms:created>
  <dcterms:modified xsi:type="dcterms:W3CDTF">2012-09-07T14:53:31Z</dcterms:modified>
</cp:coreProperties>
</file>