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46" r:id="rId2"/>
    <p:sldMasterId id="2147483899" r:id="rId3"/>
    <p:sldMasterId id="2147483911" r:id="rId4"/>
    <p:sldMasterId id="2147483923" r:id="rId5"/>
  </p:sldMasterIdLst>
  <p:notesMasterIdLst>
    <p:notesMasterId r:id="rId47"/>
  </p:notesMasterIdLst>
  <p:handoutMasterIdLst>
    <p:handoutMasterId r:id="rId48"/>
  </p:handoutMasterIdLst>
  <p:sldIdLst>
    <p:sldId id="257" r:id="rId6"/>
    <p:sldId id="277" r:id="rId7"/>
    <p:sldId id="355" r:id="rId8"/>
    <p:sldId id="359" r:id="rId9"/>
    <p:sldId id="377" r:id="rId10"/>
    <p:sldId id="360" r:id="rId11"/>
    <p:sldId id="371" r:id="rId12"/>
    <p:sldId id="400" r:id="rId13"/>
    <p:sldId id="401" r:id="rId14"/>
    <p:sldId id="402" r:id="rId15"/>
    <p:sldId id="368" r:id="rId16"/>
    <p:sldId id="393" r:id="rId17"/>
    <p:sldId id="356" r:id="rId18"/>
    <p:sldId id="366" r:id="rId19"/>
    <p:sldId id="385" r:id="rId20"/>
    <p:sldId id="386" r:id="rId21"/>
    <p:sldId id="372" r:id="rId22"/>
    <p:sldId id="369" r:id="rId23"/>
    <p:sldId id="379" r:id="rId24"/>
    <p:sldId id="361" r:id="rId25"/>
    <p:sldId id="407" r:id="rId26"/>
    <p:sldId id="408" r:id="rId27"/>
    <p:sldId id="409" r:id="rId28"/>
    <p:sldId id="410" r:id="rId29"/>
    <p:sldId id="411" r:id="rId30"/>
    <p:sldId id="412" r:id="rId31"/>
    <p:sldId id="413" r:id="rId32"/>
    <p:sldId id="414" r:id="rId33"/>
    <p:sldId id="403" r:id="rId34"/>
    <p:sldId id="404" r:id="rId35"/>
    <p:sldId id="405" r:id="rId36"/>
    <p:sldId id="406" r:id="rId37"/>
    <p:sldId id="362" r:id="rId38"/>
    <p:sldId id="363" r:id="rId39"/>
    <p:sldId id="378" r:id="rId40"/>
    <p:sldId id="313" r:id="rId41"/>
    <p:sldId id="315" r:id="rId42"/>
    <p:sldId id="317" r:id="rId43"/>
    <p:sldId id="318" r:id="rId44"/>
    <p:sldId id="319" r:id="rId45"/>
    <p:sldId id="322" r:id="rId46"/>
  </p:sldIdLst>
  <p:sldSz cx="9144000" cy="6858000" type="screen4x3"/>
  <p:notesSz cx="6858000" cy="91170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6" autoAdjust="0"/>
    <p:restoredTop sz="84000" autoAdjust="0"/>
  </p:normalViewPr>
  <p:slideViewPr>
    <p:cSldViewPr>
      <p:cViewPr varScale="1">
        <p:scale>
          <a:sx n="110" d="100"/>
          <a:sy n="110" d="100"/>
        </p:scale>
        <p:origin x="-594" y="-96"/>
      </p:cViewPr>
      <p:guideLst>
        <p:guide orient="horz" pos="2160"/>
        <p:guide pos="2880"/>
      </p:guideLst>
    </p:cSldViewPr>
  </p:slideViewPr>
  <p:outlineViewPr>
    <p:cViewPr>
      <p:scale>
        <a:sx n="33" d="100"/>
        <a:sy n="33" d="100"/>
      </p:scale>
      <p:origin x="0" y="3192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layout/>
    </c:title>
    <c:plotArea>
      <c:layout>
        <c:manualLayout>
          <c:layoutTarget val="inner"/>
          <c:xMode val="edge"/>
          <c:yMode val="edge"/>
          <c:x val="0.10558573928259021"/>
          <c:y val="0.1582146430591217"/>
          <c:w val="0.77177537182852496"/>
          <c:h val="0.67218789958947966"/>
        </c:manualLayout>
      </c:layout>
      <c:lineChart>
        <c:grouping val="standard"/>
        <c:ser>
          <c:idx val="2"/>
          <c:order val="0"/>
          <c:tx>
            <c:strRef>
              <c:f>Sheet1!$A$6</c:f>
              <c:strCache>
                <c:ptCount val="1"/>
                <c:pt idx="0">
                  <c:v>CLABSI Rate*</c:v>
                </c:pt>
              </c:strCache>
            </c:strRef>
          </c:tx>
          <c:cat>
            <c:strRef>
              <c:f>Sheet1!$B$3:$J$3</c:f>
              <c:strCache>
                <c:ptCount val="9"/>
                <c:pt idx="0">
                  <c:v>Baseline Year</c:v>
                </c:pt>
                <c:pt idx="1">
                  <c:v>Q1</c:v>
                </c:pt>
                <c:pt idx="2">
                  <c:v>Q2</c:v>
                </c:pt>
                <c:pt idx="3">
                  <c:v>Q3</c:v>
                </c:pt>
                <c:pt idx="4">
                  <c:v>Q4</c:v>
                </c:pt>
                <c:pt idx="5">
                  <c:v>Q5</c:v>
                </c:pt>
                <c:pt idx="6">
                  <c:v>Q6</c:v>
                </c:pt>
                <c:pt idx="7">
                  <c:v>Q7</c:v>
                </c:pt>
                <c:pt idx="8">
                  <c:v>Q8</c:v>
                </c:pt>
              </c:strCache>
            </c:strRef>
          </c:cat>
          <c:val>
            <c:numRef>
              <c:f>Sheet1!$B$6:$J$6</c:f>
              <c:numCache>
                <c:formatCode>General</c:formatCode>
                <c:ptCount val="9"/>
                <c:pt idx="0">
                  <c:v>1.9100000000000001</c:v>
                </c:pt>
                <c:pt idx="1">
                  <c:v>1.7800000000000009</c:v>
                </c:pt>
                <c:pt idx="2">
                  <c:v>1.51</c:v>
                </c:pt>
                <c:pt idx="3">
                  <c:v>1.37</c:v>
                </c:pt>
                <c:pt idx="4">
                  <c:v>1.2</c:v>
                </c:pt>
                <c:pt idx="5">
                  <c:v>1.21</c:v>
                </c:pt>
                <c:pt idx="6">
                  <c:v>1.1599999999999946</c:v>
                </c:pt>
                <c:pt idx="7">
                  <c:v>1.07</c:v>
                </c:pt>
                <c:pt idx="8">
                  <c:v>1.1299999999999946</c:v>
                </c:pt>
              </c:numCache>
            </c:numRef>
          </c:val>
        </c:ser>
        <c:marker val="1"/>
        <c:axId val="391784320"/>
        <c:axId val="399907072"/>
      </c:lineChart>
      <c:catAx>
        <c:axId val="391784320"/>
        <c:scaling>
          <c:orientation val="minMax"/>
        </c:scaling>
        <c:axPos val="b"/>
        <c:tickLblPos val="nextTo"/>
        <c:crossAx val="399907072"/>
        <c:crosses val="autoZero"/>
        <c:auto val="1"/>
        <c:lblAlgn val="ctr"/>
        <c:lblOffset val="100"/>
      </c:catAx>
      <c:valAx>
        <c:axId val="399907072"/>
        <c:scaling>
          <c:orientation val="minMax"/>
          <c:max val="2"/>
        </c:scaling>
        <c:axPos val="l"/>
        <c:majorGridlines/>
        <c:numFmt formatCode="General" sourceLinked="1"/>
        <c:tickLblPos val="nextTo"/>
        <c:crossAx val="391784320"/>
        <c:crosses val="autoZero"/>
        <c:crossBetween val="between"/>
        <c:majorUnit val="0.5"/>
        <c:minorUnit val="0.1"/>
      </c:valAx>
    </c:plotArea>
    <c:plotVisOnly val="1"/>
    <c:dispBlanksAs val="gap"/>
  </c:chart>
  <c:spPr>
    <a:solidFill>
      <a:schemeClr val="bg1"/>
    </a:solidFill>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5613"/>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97BBE60-4E15-42AD-8C72-E0F683BA29E1}" type="datetimeFigureOut">
              <a:rPr lang="en-US"/>
              <a:pPr>
                <a:defRPr/>
              </a:pPr>
              <a:t>9/6/2012</a:t>
            </a:fld>
            <a:endParaRPr lang="en-US"/>
          </a:p>
        </p:txBody>
      </p:sp>
      <p:sp>
        <p:nvSpPr>
          <p:cNvPr id="4" name="Footer Placeholder 3"/>
          <p:cNvSpPr>
            <a:spLocks noGrp="1"/>
          </p:cNvSpPr>
          <p:nvPr>
            <p:ph type="ftr" sz="quarter" idx="2"/>
          </p:nvPr>
        </p:nvSpPr>
        <p:spPr>
          <a:xfrm>
            <a:off x="0" y="8659813"/>
            <a:ext cx="2971800" cy="45561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59813"/>
            <a:ext cx="2971800" cy="45561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53B2956-433D-48B7-A4CC-B5F16A19A24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5613"/>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E0B14FB-1CB6-4116-B73F-73C4448D3681}" type="datetimeFigureOut">
              <a:rPr lang="en-US"/>
              <a:pPr>
                <a:defRPr/>
              </a:pPr>
              <a:t>9/6/2012</a:t>
            </a:fld>
            <a:endParaRPr lang="en-US"/>
          </a:p>
        </p:txBody>
      </p:sp>
      <p:sp>
        <p:nvSpPr>
          <p:cNvPr id="4" name="Slide Image Placeholder 3"/>
          <p:cNvSpPr>
            <a:spLocks noGrp="1" noRot="1" noChangeAspect="1"/>
          </p:cNvSpPr>
          <p:nvPr>
            <p:ph type="sldImg" idx="2"/>
          </p:nvPr>
        </p:nvSpPr>
        <p:spPr>
          <a:xfrm>
            <a:off x="1150938" y="684213"/>
            <a:ext cx="4557712" cy="34178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30700"/>
            <a:ext cx="5486400" cy="41021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59813"/>
            <a:ext cx="2971800" cy="45561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59813"/>
            <a:ext cx="2971800" cy="45561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40198DF-3DDC-4DD6-AACA-C07AF9FD608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fontScale="92500" lnSpcReduction="20000"/>
          </a:bodyPr>
          <a:lstStyle/>
          <a:p>
            <a:pPr defTabSz="894717">
              <a:buFont typeface="Arial" pitchFamily="34" charset="0"/>
              <a:buChar char="•"/>
              <a:defRPr/>
            </a:pPr>
            <a:r>
              <a:rPr lang="en-US" dirty="0" smtClean="0"/>
              <a:t>AHRQ has worked with other agencies to establish methods and national baselines for the measured 2010 rates for HACs and readmissions that will be tracked through 2013. They also led the team that established the “Science Base” for PFP and developed national goals for reducing HACs and readmissions.</a:t>
            </a:r>
          </a:p>
          <a:p>
            <a:pPr defTabSz="894717">
              <a:buFont typeface="Arial" pitchFamily="34" charset="0"/>
              <a:buChar char="•"/>
              <a:defRPr/>
            </a:pPr>
            <a:endParaRPr lang="en-US" dirty="0" smtClean="0"/>
          </a:p>
          <a:p>
            <a:pPr defTabSz="894717">
              <a:buFont typeface="Arial" pitchFamily="34" charset="0"/>
              <a:buChar char="•"/>
              <a:defRPr/>
            </a:pPr>
            <a:r>
              <a:rPr lang="en-US" dirty="0" smtClean="0"/>
              <a:t>CDC is providing technical assistance and training for HENs and </a:t>
            </a:r>
            <a:r>
              <a:rPr lang="en-US" dirty="0" err="1" smtClean="0"/>
              <a:t>PfP</a:t>
            </a:r>
            <a:r>
              <a:rPr lang="en-US" dirty="0" smtClean="0"/>
              <a:t> staff on HACs; providing support to HENs on accessing the National Healthcare Safety Network as well as data for their use.</a:t>
            </a:r>
          </a:p>
          <a:p>
            <a:pPr defTabSz="894717">
              <a:buFont typeface="Arial" pitchFamily="34" charset="0"/>
              <a:buChar char="•"/>
              <a:defRPr/>
            </a:pPr>
            <a:endParaRPr lang="en-US" dirty="0" smtClean="0"/>
          </a:p>
          <a:p>
            <a:r>
              <a:rPr lang="en-US" dirty="0" err="1" smtClean="0"/>
              <a:t>AoA</a:t>
            </a:r>
            <a:r>
              <a:rPr lang="en-US" dirty="0" smtClean="0"/>
              <a:t> now Administration for Community Living (ACL) is providing technical assistance to Aging Network on evidence-based care transitions interventions; Of first 30 CCTP Sites, 90% have lead CBO from Aging Network; </a:t>
            </a:r>
          </a:p>
          <a:p>
            <a:pPr lvl="0"/>
            <a:r>
              <a:rPr lang="en-US" dirty="0" smtClean="0"/>
              <a:t>ADRC care transitions awarded grants in 16 States</a:t>
            </a:r>
          </a:p>
          <a:p>
            <a:pPr defTabSz="894717">
              <a:buFont typeface="Arial" pitchFamily="34" charset="0"/>
              <a:buChar char="•"/>
              <a:defRPr/>
            </a:pPr>
            <a:endParaRPr lang="en-US" dirty="0" smtClean="0"/>
          </a:p>
          <a:p>
            <a:pPr defTabSz="894717">
              <a:buFont typeface="Arial" pitchFamily="34" charset="0"/>
              <a:buChar char="•"/>
              <a:defRPr/>
            </a:pPr>
            <a:r>
              <a:rPr lang="en-US" dirty="0" smtClean="0"/>
              <a:t>You heard from Paul Moore from the Office of Rural Health Policy (ORHP) at HRSA yesterday who’s been instrumental in  actively recruiting 988 rural hospitals including 422 rural critical access hospitals to make a pledge to the Partnership and share their success in improving patient care.</a:t>
            </a:r>
          </a:p>
          <a:p>
            <a:pPr defTabSz="894717">
              <a:buFont typeface="Arial" pitchFamily="34" charset="0"/>
              <a:buChar char="•"/>
              <a:defRPr/>
            </a:pPr>
            <a:endParaRPr lang="en-US" dirty="0" smtClean="0"/>
          </a:p>
          <a:p>
            <a:pPr defTabSz="894717">
              <a:buFont typeface="Arial" pitchFamily="34" charset="0"/>
              <a:buChar char="•"/>
              <a:defRPr/>
            </a:pPr>
            <a:r>
              <a:rPr lang="en-US" dirty="0" smtClean="0"/>
              <a:t>In addition, ORHP formed a Rural Affinity group within the Hospital Engagement Networks providing a platform for active learning, collaboration, innovation, and achievements in patient safety for rural-based health care providers and advocates. Patient safety teams across the country have partnered with their local QIOs and other organizations in their communities to facilitate more coordinated  care transitions and address areas of harm such as adverse drug events.</a:t>
            </a:r>
            <a:endParaRPr lang="en-US" dirty="0"/>
          </a:p>
        </p:txBody>
      </p:sp>
      <p:sp>
        <p:nvSpPr>
          <p:cNvPr id="4" name="Slide Number Placeholder 3"/>
          <p:cNvSpPr>
            <a:spLocks noGrp="1"/>
          </p:cNvSpPr>
          <p:nvPr>
            <p:ph type="sldNum" sz="quarter" idx="10"/>
          </p:nvPr>
        </p:nvSpPr>
        <p:spPr/>
        <p:txBody>
          <a:bodyPr/>
          <a:lstStyle/>
          <a:p>
            <a:pPr>
              <a:defRPr/>
            </a:pPr>
            <a:fld id="{1187BEA1-F135-45C3-9616-499B4B02F321}" type="slidenum">
              <a:rPr lang="en-US" smtClean="0"/>
              <a:pPr>
                <a:defRPr/>
              </a:pPr>
              <a:t>4</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198DF-3DDC-4DD6-AACA-C07AF9FD6081}" type="slidenum">
              <a:rPr lang="en-US" smtClean="0"/>
              <a:pPr>
                <a:defRPr/>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xfrm>
            <a:off x="1150938" y="684213"/>
            <a:ext cx="4557712" cy="3417887"/>
          </a:xfrm>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z="1400" dirty="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20C871-D114-4A95-B9E1-0E819F8C89B7}" type="slidenum">
              <a:rPr lang="en-US" smtClean="0">
                <a:solidFill>
                  <a:prstClr val="black"/>
                </a:solidFill>
              </a:rPr>
              <a:pPr/>
              <a:t>17</a:t>
            </a:fld>
            <a:endParaRPr lang="en-US" dirty="0"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187BEA1-F135-45C3-9616-499B4B02F321}" type="slidenum">
              <a:rPr lang="en-US" smtClean="0"/>
              <a:pPr>
                <a:defRPr/>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1187BEA1-F135-45C3-9616-499B4B02F321}" type="slidenum">
              <a:rPr lang="en-US" smtClean="0"/>
              <a:pPr>
                <a:defRPr/>
              </a:pPr>
              <a:t>19</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3776"/>
            <a:ext cx="4570412" cy="341888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A7621E-A646-465C-B243-8F1A63780DFE}" type="slidenum">
              <a:rPr lang="en-US" smtClean="0">
                <a:solidFill>
                  <a:prstClr val="black"/>
                </a:solidFill>
              </a:rPr>
              <a:pPr/>
              <a:t>23</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198DF-3DDC-4DD6-AACA-C07AF9FD6081}" type="slidenum">
              <a:rPr lang="en-US" smtClean="0">
                <a:solidFill>
                  <a:prstClr val="black"/>
                </a:solidFill>
              </a:rPr>
              <a:pPr>
                <a:defRPr/>
              </a:pPr>
              <a:t>27</a:t>
            </a:fld>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provides some additional details about the ADRC evidence based care transition program, including current</a:t>
            </a:r>
            <a:r>
              <a:rPr lang="en-US" baseline="0" dirty="0" smtClean="0"/>
              <a:t> status of the program, types of models implemented, and number of individuals served.  </a:t>
            </a:r>
          </a:p>
          <a:p>
            <a:endParaRPr lang="en-US" baseline="0" dirty="0" smtClean="0"/>
          </a:p>
          <a:p>
            <a:r>
              <a:rPr lang="en-US" dirty="0" smtClean="0"/>
              <a:t>The</a:t>
            </a:r>
            <a:r>
              <a:rPr lang="en-US" baseline="0" dirty="0" smtClean="0"/>
              <a:t> age of participants in the ADRC care transition programs varies - </a:t>
            </a:r>
            <a:r>
              <a:rPr lang="en-US" dirty="0" smtClean="0"/>
              <a:t>12% individuals served by ADRCs were under age 60  (N=36 Sites</a:t>
            </a:r>
            <a:r>
              <a:rPr lang="en-US" baseline="0" dirty="0" smtClean="0"/>
              <a:t>)</a:t>
            </a:r>
          </a:p>
          <a:p>
            <a:endParaRPr lang="en-US" baseline="0" dirty="0" smtClean="0"/>
          </a:p>
          <a:p>
            <a:r>
              <a:rPr lang="en-US" dirty="0" smtClean="0"/>
              <a:t>ADRCs</a:t>
            </a:r>
            <a:r>
              <a:rPr lang="en-US" baseline="0" dirty="0" smtClean="0"/>
              <a:t> are also supporting transitions of program participants with a variety of insurance coverage (44% Medicare, 8% Medicare-Medicaid, 6% Medicaid, 30% other insurance)  (N=29)</a:t>
            </a:r>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E86AFAF-9DC4-436E-9919-DBFB85D8093D}" type="slidenum">
              <a:rPr lang="en-US" smtClean="0">
                <a:solidFill>
                  <a:prstClr val="black"/>
                </a:solidFill>
              </a:rPr>
              <a:pPr/>
              <a:t>29</a:t>
            </a:fld>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lvl="1" defTabSz="900263">
              <a:defRPr/>
            </a:pPr>
            <a:r>
              <a:rPr lang="en-US" sz="2800" dirty="0" smtClean="0"/>
              <a:t>There are many success stories about the ADRC evidence based care transition grantees (Maine Option D team was one of the first CCTP sites, Massachusetts Option D team have CCTP and ACO partnerships etc) </a:t>
            </a:r>
          </a:p>
          <a:p>
            <a:pPr marL="0" lvl="1" defTabSz="900263">
              <a:defRPr/>
            </a:pPr>
            <a:endParaRPr lang="en-US" sz="2800" dirty="0" smtClean="0"/>
          </a:p>
          <a:p>
            <a:pPr marL="0" lvl="1" defTabSz="900263">
              <a:defRPr/>
            </a:pPr>
            <a:r>
              <a:rPr lang="en-US" sz="2800" dirty="0" smtClean="0"/>
              <a:t>The grantee we wanted to highlight for this meeting is Pennsylvania. </a:t>
            </a:r>
          </a:p>
          <a:p>
            <a:pPr marL="0" lvl="1" defTabSz="900263">
              <a:defRPr/>
            </a:pPr>
            <a:endParaRPr lang="en-US" sz="2800" dirty="0" smtClean="0"/>
          </a:p>
          <a:p>
            <a:pPr marL="0" lvl="1" defTabSz="900263">
              <a:defRPr/>
            </a:pPr>
            <a:r>
              <a:rPr lang="en-US" sz="2800" dirty="0" smtClean="0"/>
              <a:t>*Program readmission rate was calculated by Crozer Keystone Health System</a:t>
            </a:r>
          </a:p>
          <a:p>
            <a:pPr marL="0" lvl="1" defTabSz="900263">
              <a:defRPr/>
            </a:pPr>
            <a:r>
              <a:rPr lang="en-US" sz="2800" dirty="0" smtClean="0"/>
              <a:t> </a:t>
            </a:r>
          </a:p>
          <a:p>
            <a:r>
              <a:rPr lang="en-US" dirty="0" smtClean="0"/>
              <a:t>96% of </a:t>
            </a:r>
            <a:r>
              <a:rPr lang="en-US" baseline="0" dirty="0" smtClean="0"/>
              <a:t>patient satisfaction survey participants responded that the services arranged for them at home met their needs</a:t>
            </a:r>
            <a:endParaRPr lang="en-US" dirty="0"/>
          </a:p>
        </p:txBody>
      </p:sp>
      <p:sp>
        <p:nvSpPr>
          <p:cNvPr id="4" name="Slide Number Placeholder 3"/>
          <p:cNvSpPr>
            <a:spLocks noGrp="1"/>
          </p:cNvSpPr>
          <p:nvPr>
            <p:ph type="sldNum" sz="quarter" idx="10"/>
          </p:nvPr>
        </p:nvSpPr>
        <p:spPr/>
        <p:txBody>
          <a:bodyPr/>
          <a:lstStyle/>
          <a:p>
            <a:fld id="{6E86AFAF-9DC4-436E-9919-DBFB85D8093D}" type="slidenum">
              <a:rPr lang="en-US" smtClean="0">
                <a:solidFill>
                  <a:prstClr val="black"/>
                </a:solidFill>
              </a:rPr>
              <a:pPr/>
              <a:t>30</a:t>
            </a:fld>
            <a:endParaRPr 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describes ACL work on ACA care transition activities (f</a:t>
            </a:r>
            <a:r>
              <a:rPr lang="en-US" baseline="0" dirty="0" smtClean="0"/>
              <a:t>urther scaling ADRC CT programs/</a:t>
            </a:r>
            <a:r>
              <a:rPr lang="en-US" dirty="0" smtClean="0"/>
              <a:t>collaborating</a:t>
            </a:r>
            <a:r>
              <a:rPr lang="en-US" baseline="0" dirty="0" smtClean="0"/>
              <a:t> with CMS on CCTP)</a:t>
            </a:r>
            <a:endParaRPr lang="en-US" dirty="0"/>
          </a:p>
        </p:txBody>
      </p:sp>
      <p:sp>
        <p:nvSpPr>
          <p:cNvPr id="4" name="Slide Number Placeholder 3"/>
          <p:cNvSpPr>
            <a:spLocks noGrp="1"/>
          </p:cNvSpPr>
          <p:nvPr>
            <p:ph type="sldNum" sz="quarter" idx="10"/>
          </p:nvPr>
        </p:nvSpPr>
        <p:spPr/>
        <p:txBody>
          <a:bodyPr/>
          <a:lstStyle/>
          <a:p>
            <a:fld id="{6E86AFAF-9DC4-436E-9919-DBFB85D8093D}" type="slidenum">
              <a:rPr lang="en-US" smtClean="0">
                <a:solidFill>
                  <a:prstClr val="black"/>
                </a:solidFill>
              </a:rPr>
              <a:pPr/>
              <a:t>31</a:t>
            </a:fld>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technical assistance (TA) list on this slide represents TA efforts across the department, not just ACL programs.</a:t>
            </a:r>
            <a:endParaRPr lang="en-US" dirty="0"/>
          </a:p>
        </p:txBody>
      </p:sp>
      <p:sp>
        <p:nvSpPr>
          <p:cNvPr id="4" name="Slide Number Placeholder 3"/>
          <p:cNvSpPr>
            <a:spLocks noGrp="1"/>
          </p:cNvSpPr>
          <p:nvPr>
            <p:ph type="sldNum" sz="quarter" idx="10"/>
          </p:nvPr>
        </p:nvSpPr>
        <p:spPr/>
        <p:txBody>
          <a:bodyPr/>
          <a:lstStyle/>
          <a:p>
            <a:fld id="{6E86AFAF-9DC4-436E-9919-DBFB85D8093D}" type="slidenum">
              <a:rPr lang="en-US" smtClean="0">
                <a:solidFill>
                  <a:prstClr val="black"/>
                </a:solidFill>
              </a:rPr>
              <a:pPr/>
              <a:t>32</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A7621E-A646-465C-B243-8F1A63780DFE}" type="slidenum">
              <a:rPr lang="en-US" smtClean="0"/>
              <a:pPr/>
              <a:t>6</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187BEA1-F135-45C3-9616-499B4B02F321}" type="slidenum">
              <a:rPr lang="en-US" smtClean="0"/>
              <a:pPr>
                <a:defRPr/>
              </a:pPr>
              <a:t>34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198DF-3DDC-4DD6-AACA-C07AF9FD6081}" type="slidenum">
              <a:rPr lang="en-US" smtClean="0"/>
              <a:pPr>
                <a:defRPr/>
              </a:pPr>
              <a:t>38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p:cNvSpPr>
          <p:nvPr>
            <p:ph type="sldImg"/>
          </p:nvPr>
        </p:nvSpPr>
        <p:spPr bwMode="auto">
          <a:xfrm>
            <a:off x="1150938" y="684213"/>
            <a:ext cx="4557712" cy="3417887"/>
          </a:xfrm>
          <a:noFill/>
          <a:ln>
            <a:solidFill>
              <a:srgbClr val="000000"/>
            </a:solidFill>
            <a:miter lim="800000"/>
            <a:headEnd/>
            <a:tailEnd/>
          </a:ln>
        </p:spPr>
      </p:sp>
      <p:sp>
        <p:nvSpPr>
          <p:cNvPr id="151554" name="Notes Placeholder 2"/>
          <p:cNvSpPr>
            <a:spLocks noGrp="1"/>
          </p:cNvSpPr>
          <p:nvPr>
            <p:ph type="body" idx="1"/>
          </p:nvPr>
        </p:nvSpPr>
        <p:spPr bwMode="auto">
          <a:noFill/>
        </p:spPr>
        <p:txBody>
          <a:bodyPr wrap="square" numCol="1" anchor="t" anchorCtr="0" compatLnSpc="1">
            <a:prstTxWarp prst="textNoShape">
              <a:avLst/>
            </a:prstTxWarp>
          </a:bodyPr>
          <a:lstStyle/>
          <a:p>
            <a:pPr defTabSz="896938" eaLnBrk="0" hangingPunct="0"/>
            <a:r>
              <a:rPr lang="en-US" smtClean="0"/>
              <a:t>The Center for Medicaid, CHIP and Survey &amp; Certification has created Medicaid State Technical Assistance Teams (MSTATs) that are ready to provide intensive and tailored assistance to States on day-to-day operations as well as new initiatives aimed at improving quality and lowering costs. </a:t>
            </a:r>
          </a:p>
          <a:p>
            <a:pPr defTabSz="896938">
              <a:spcBef>
                <a:spcPct val="0"/>
              </a:spcBef>
            </a:pPr>
            <a:endParaRPr lang="en-US" smtClean="0"/>
          </a:p>
        </p:txBody>
      </p:sp>
      <p:sp>
        <p:nvSpPr>
          <p:cNvPr id="151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B27F01-1006-45F5-AA5B-AD1D2A87DA0A}" type="slidenum">
              <a:rPr lang="en-US"/>
              <a:pPr fontAlgn="base">
                <a:spcBef>
                  <a:spcPct val="0"/>
                </a:spcBef>
                <a:spcAft>
                  <a:spcPct val="0"/>
                </a:spcAft>
              </a:pPr>
              <a:t>40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EB2FECB-425F-427D-B7B8-947B88B24D51}" type="slidenum">
              <a:rPr lang="en-US">
                <a:solidFill>
                  <a:srgbClr val="000000"/>
                </a:solidFill>
              </a:rPr>
              <a:pPr fontAlgn="base">
                <a:spcBef>
                  <a:spcPct val="0"/>
                </a:spcBef>
                <a:spcAft>
                  <a:spcPct val="0"/>
                </a:spcAft>
              </a:pPr>
              <a:t>41</a:t>
            </a:fld>
            <a:endParaRPr lang="en-US">
              <a:solidFill>
                <a:srgbClr val="000000"/>
              </a:solidFill>
            </a:endParaRPr>
          </a:p>
        </p:txBody>
      </p:sp>
      <p:sp>
        <p:nvSpPr>
          <p:cNvPr id="153602" name="Rectangle 2"/>
          <p:cNvSpPr>
            <a:spLocks noGrp="1" noRot="1" noChangeAspect="1" noChangeArrowheads="1" noTextEdit="1"/>
          </p:cNvSpPr>
          <p:nvPr>
            <p:ph type="sldImg"/>
          </p:nvPr>
        </p:nvSpPr>
        <p:spPr bwMode="auto">
          <a:xfrm>
            <a:off x="1150938" y="684213"/>
            <a:ext cx="4557712" cy="3417887"/>
          </a:xfrm>
          <a:noFill/>
          <a:ln>
            <a:solidFill>
              <a:srgbClr val="000000"/>
            </a:solidFill>
            <a:miter lim="800000"/>
            <a:headEnd/>
            <a:tailEnd/>
          </a:ln>
        </p:spPr>
      </p:sp>
      <p:sp>
        <p:nvSpPr>
          <p:cNvPr id="1536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1150938" y="684213"/>
            <a:ext cx="4557712" cy="3417887"/>
          </a:xfrm>
          <a:ln/>
        </p:spPr>
      </p:sp>
      <p:sp>
        <p:nvSpPr>
          <p:cNvPr id="43011" name="Notes Placeholder 2"/>
          <p:cNvSpPr>
            <a:spLocks noGrp="1"/>
          </p:cNvSpPr>
          <p:nvPr>
            <p:ph type="body" idx="1"/>
          </p:nvPr>
        </p:nvSpPr>
        <p:spPr>
          <a:noFill/>
          <a:ln/>
        </p:spPr>
        <p:txBody>
          <a:bodyPr/>
          <a:lstStyle/>
          <a:p>
            <a:r>
              <a:rPr lang="en-US" dirty="0" smtClean="0">
                <a:latin typeface="Times New Roman" pitchFamily="18" charset="0"/>
              </a:rPr>
              <a:t>Here is one example of results a 3-hospital system.</a:t>
            </a:r>
            <a:r>
              <a:rPr lang="en-US" baseline="0" dirty="0" smtClean="0">
                <a:latin typeface="Times New Roman" pitchFamily="18" charset="0"/>
              </a:rPr>
              <a:t>  </a:t>
            </a:r>
            <a:r>
              <a:rPr lang="en-US" dirty="0" smtClean="0">
                <a:latin typeface="Times New Roman" pitchFamily="18" charset="0"/>
              </a:rPr>
              <a:t>Shared with their permission, you can see that all 3 hospitals had progress, with the overall Health System readmission rate (Heart Failure) 10 percent points lower than non-intervention patients.</a:t>
            </a:r>
          </a:p>
          <a:p>
            <a:endParaRPr lang="en-US" dirty="0" smtClean="0">
              <a:latin typeface="Times New Roman" pitchFamily="18" charset="0"/>
            </a:endParaRPr>
          </a:p>
          <a:p>
            <a:r>
              <a:rPr lang="en-US" dirty="0" smtClean="0">
                <a:latin typeface="Times New Roman" pitchFamily="18" charset="0"/>
              </a:rPr>
              <a:t>In another community, mid-size hospital, they focused on the ED – establishing ED Care Coordinators</a:t>
            </a:r>
          </a:p>
          <a:p>
            <a:r>
              <a:rPr lang="en-US" dirty="0" smtClean="0">
                <a:latin typeface="Times New Roman" pitchFamily="18" charset="0"/>
              </a:rPr>
              <a:t> </a:t>
            </a:r>
            <a:r>
              <a:rPr lang="en-US" dirty="0" smtClean="0"/>
              <a:t>75% reduction in the use of Condition Code 44’s, reflecting accurate initial patient status selection. </a:t>
            </a:r>
          </a:p>
          <a:p>
            <a:r>
              <a:rPr lang="en-US" dirty="0" smtClean="0"/>
              <a:t>Decreased readmissions on pilot unit over a 9 month period from 6.7% to 3.7%</a:t>
            </a:r>
          </a:p>
          <a:p>
            <a:r>
              <a:rPr lang="en-US" dirty="0" smtClean="0"/>
              <a:t>Decreased length of stay on pilot unit over a 9 month period from 4.3 to 3.5 days</a:t>
            </a:r>
          </a:p>
          <a:p>
            <a:endParaRPr lang="en-US" dirty="0" smtClean="0"/>
          </a:p>
          <a:p>
            <a:r>
              <a:rPr lang="en-US" dirty="0" smtClean="0"/>
              <a:t>Hospitals tracked patients’ ability to fill scripts and take meds (fu phone call), and specific other self-care activities, such as weighing self.</a:t>
            </a:r>
          </a:p>
          <a:p>
            <a:pPr>
              <a:spcBef>
                <a:spcPct val="0"/>
              </a:spcBef>
            </a:pPr>
            <a:endParaRPr lang="en-US" dirty="0" smtClean="0">
              <a:latin typeface="Times New Roman" pitchFamily="18" charset="0"/>
            </a:endParaRPr>
          </a:p>
        </p:txBody>
      </p:sp>
      <p:sp>
        <p:nvSpPr>
          <p:cNvPr id="43012" name="Slide Number Placeholder 3"/>
          <p:cNvSpPr txBox="1">
            <a:spLocks noGrp="1"/>
          </p:cNvSpPr>
          <p:nvPr/>
        </p:nvSpPr>
        <p:spPr bwMode="auto">
          <a:xfrm>
            <a:off x="3884613" y="8659580"/>
            <a:ext cx="2971800" cy="455851"/>
          </a:xfrm>
          <a:prstGeom prst="rect">
            <a:avLst/>
          </a:prstGeom>
          <a:noFill/>
          <a:ln w="9525">
            <a:noFill/>
            <a:miter lim="800000"/>
            <a:headEnd/>
            <a:tailEnd/>
          </a:ln>
        </p:spPr>
        <p:txBody>
          <a:bodyPr lIns="91276" tIns="45639" rIns="91276" bIns="45639" anchor="b"/>
          <a:lstStyle/>
          <a:p>
            <a:pPr algn="r" defTabSz="456383"/>
            <a:fld id="{4CE3D498-12DD-4FD7-96AD-42CD4F5ED124}" type="slidenum">
              <a:rPr lang="en-US" sz="1200">
                <a:solidFill>
                  <a:prstClr val="black"/>
                </a:solidFill>
                <a:ea typeface="MS PGothic" pitchFamily="34" charset="-128"/>
              </a:rPr>
              <a:pPr algn="r" defTabSz="456383"/>
              <a:t>7</a:t>
            </a:fld>
            <a:endParaRPr lang="en-US" sz="1200" dirty="0">
              <a:solidFill>
                <a:prstClr val="black"/>
              </a:solidFill>
              <a:ea typeface="MS PGothic"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198DF-3DDC-4DD6-AACA-C07AF9FD6081}"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xfrm>
            <a:off x="1150938" y="684213"/>
            <a:ext cx="4557712" cy="3417887"/>
          </a:xfrm>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z="1400" dirty="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20C871-D114-4A95-B9E1-0E819F8C89B7}" type="slidenum">
              <a:rPr lang="en-US" smtClean="0">
                <a:solidFill>
                  <a:prstClr val="black"/>
                </a:solidFill>
              </a:rPr>
              <a:pPr/>
              <a:t>11</a:t>
            </a:fld>
            <a:endParaRPr lang="en-US"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lnSpcReduction="10000"/>
          </a:bodyPr>
          <a:lstStyle/>
          <a:p>
            <a:r>
              <a:rPr lang="en-US" sz="1000" dirty="0">
                <a:ea typeface="Geneva" pitchFamily="-108" charset="-128"/>
                <a:cs typeface="Geneva"/>
              </a:rPr>
              <a:t>*</a:t>
            </a:r>
            <a:r>
              <a:rPr lang="en-US" sz="1000" u="sng" dirty="0">
                <a:ea typeface="Geneva" pitchFamily="-108" charset="-128"/>
                <a:cs typeface="Geneva"/>
              </a:rPr>
              <a:t>Technical Notes</a:t>
            </a:r>
            <a:r>
              <a:rPr lang="en-US" sz="1000" dirty="0">
                <a:ea typeface="Geneva" pitchFamily="-108" charset="-128"/>
                <a:cs typeface="Geneva"/>
              </a:rPr>
              <a:t>:</a:t>
            </a:r>
          </a:p>
          <a:p>
            <a:pPr marL="228600" lvl="0" indent="-228600">
              <a:buAutoNum type="arabicPeriod"/>
            </a:pPr>
            <a:r>
              <a:rPr lang="en-US" sz="1000" dirty="0" smtClean="0">
                <a:ea typeface="Geneva" pitchFamily="-108" charset="-128"/>
                <a:cs typeface="Geneva"/>
              </a:rPr>
              <a:t>To extrapolate national readmission counts, readmission rates derived from CMS were used for Medicare and Medicaid; and rates obtained from AHRQ were used for Private, Uninsured, and All others.</a:t>
            </a:r>
          </a:p>
          <a:p>
            <a:pPr marL="228600" lvl="0" indent="-228600">
              <a:buAutoNum type="arabicPeriod"/>
            </a:pPr>
            <a:r>
              <a:rPr lang="en-US" sz="1000" dirty="0" smtClean="0">
                <a:ea typeface="Geneva" pitchFamily="-108" charset="-128"/>
                <a:cs typeface="Geneva"/>
              </a:rPr>
              <a:t>For the national extrapolation, total index admissions include all hospital stays discharged between January and December (a total of 12 months) that meet the definition of an index admission.  These are weighted estimates generated from the NRD (Nationwide Readmission Database, for intramural use only) that AHRQ has developed using the HCUP State Inpatient Databases (SID).</a:t>
            </a:r>
          </a:p>
          <a:p>
            <a:pPr marL="228600" lvl="0" indent="-228600">
              <a:buAutoNum type="arabicPeriod"/>
            </a:pPr>
            <a:r>
              <a:rPr lang="en-US" sz="1000" dirty="0" smtClean="0">
                <a:ea typeface="Geneva" pitchFamily="-108" charset="-128"/>
                <a:cs typeface="Geneva"/>
              </a:rPr>
              <a:t>CMS Medicare data include all FFS beneficiaries and most Medicare Advantage beneficiaries, with index admissions covering January 2010 through December 2010 (a total of 12 months) and readmissions in January 2010 through January 2011.</a:t>
            </a:r>
          </a:p>
          <a:p>
            <a:pPr marL="228600" lvl="0" indent="-228600">
              <a:buAutoNum type="arabicPeriod"/>
            </a:pPr>
            <a:r>
              <a:rPr lang="en-US" sz="1000" dirty="0" smtClean="0">
                <a:ea typeface="Geneva" pitchFamily="-108" charset="-128"/>
                <a:cs typeface="Geneva"/>
              </a:rPr>
              <a:t>CMS Medicaid and AHRQ HCUP data include index admissions discharged January through November (a total of 11 months) and readmissions in January through December.</a:t>
            </a:r>
          </a:p>
          <a:p>
            <a:pPr marL="228600" lvl="0" indent="-228600">
              <a:buAutoNum type="arabicPeriod"/>
            </a:pPr>
            <a:r>
              <a:rPr lang="en-US" sz="1000" dirty="0" smtClean="0">
                <a:ea typeface="Geneva" pitchFamily="-108" charset="-128"/>
                <a:cs typeface="Geneva"/>
              </a:rPr>
              <a:t>CMS Medicaid rates were based on 2009 data which miss MA, NV, ND, UT and WI. The 2010 rates were not used due to missing a substantial number of states, particularly the large ones like CA/FL/NY/TX.</a:t>
            </a:r>
            <a:endParaRPr lang="en-US" sz="1000" dirty="0"/>
          </a:p>
        </p:txBody>
      </p:sp>
      <p:sp>
        <p:nvSpPr>
          <p:cNvPr id="4" name="Slide Number Placeholder 3"/>
          <p:cNvSpPr>
            <a:spLocks noGrp="1"/>
          </p:cNvSpPr>
          <p:nvPr>
            <p:ph type="sldNum" sz="quarter" idx="10"/>
          </p:nvPr>
        </p:nvSpPr>
        <p:spPr/>
        <p:txBody>
          <a:bodyPr/>
          <a:lstStyle/>
          <a:p>
            <a:pPr>
              <a:defRPr/>
            </a:pPr>
            <a:fld id="{753CF5C5-CE8A-4E4A-AE9A-6A40F19054BF}" type="slidenum">
              <a:rPr lang="en-US" smtClean="0">
                <a:solidFill>
                  <a:prstClr val="black"/>
                </a:solidFill>
              </a:rPr>
              <a:pPr>
                <a:defRPr/>
              </a:pPr>
              <a:t>12</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198DF-3DDC-4DD6-AACA-C07AF9FD6081}" type="slidenum">
              <a:rPr lang="en-US" smtClean="0"/>
              <a:pPr>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B06108-88B1-4FC0-942C-60109A96AD52}"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4213"/>
            <a:ext cx="4557712" cy="34178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198DF-3DDC-4DD6-AACA-C07AF9FD6081}" type="slidenum">
              <a:rPr lang="en-US" smtClean="0"/>
              <a:pPr>
                <a:defRPr/>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B98734-6F52-4C2A-8F72-89096B85A2B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B8FDDC-3214-459A-B736-81C9C5BC9E1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F471A11-AA8C-4A4F-9E3E-EA17E368AC07}"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1D145B7C-4BCE-40ED-8C29-019C13595B95}" type="datetime1">
              <a:rPr lang="en-US"/>
              <a:pPr>
                <a:defRPr/>
              </a:pPr>
              <a:t>9/6/2012</a:t>
            </a:fld>
            <a:endParaRPr lang="en-US" dirty="0"/>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14D6BD9A-D630-4EF8-8812-ECB227B34203}"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44068A-6B70-4BC1-8EF5-8F03BB188763}" type="datetime1">
              <a:rPr lang="en-US" smtClean="0">
                <a:solidFill>
                  <a:prstClr val="black">
                    <a:tint val="75000"/>
                  </a:prstClr>
                </a:solidFill>
              </a:rPr>
              <a:pPr/>
              <a:t>9/6/2012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922663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6934200" cy="11430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9E8F2E-A697-4FF2-8BB7-3189066961A9}" type="datetime1">
              <a:rPr lang="en-US" smtClean="0">
                <a:solidFill>
                  <a:prstClr val="black">
                    <a:tint val="75000"/>
                  </a:prstClr>
                </a:solidFill>
              </a:rPr>
              <a:pPr/>
              <a:t>9/6/2012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fld id="{3250F2AD-5F48-4987-8CB5-EB4C612EB284}" type="slidenum">
              <a:rPr lang="en-US" smtClean="0">
                <a:solidFill>
                  <a:prstClr val="black">
                    <a:tint val="75000"/>
                  </a:prstClr>
                </a:solidFill>
              </a:rPr>
              <a:pPr/>
              <a:t>‹#›</a:t>
            </a:fld>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521716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393EC2-D0B0-4FAA-9429-D72CF38C9A14}" type="datetime1">
              <a:rPr lang="en-US" smtClean="0">
                <a:solidFill>
                  <a:prstClr val="black">
                    <a:tint val="75000"/>
                  </a:prstClr>
                </a:solidFill>
              </a:rPr>
              <a:pPr/>
              <a:t>9/6/2012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475046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94B105-2BA6-45A4-B4A4-2BBABEC9674E}" type="datetime1">
              <a:rPr lang="en-US" smtClean="0">
                <a:solidFill>
                  <a:prstClr val="black">
                    <a:tint val="75000"/>
                  </a:prstClr>
                </a:solidFill>
              </a:rPr>
              <a:pPr/>
              <a:t>9/6/2012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315487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DFAA8B-7CB4-484F-8213-73812E9F2A87}" type="datetime1">
              <a:rPr lang="en-US" smtClean="0">
                <a:solidFill>
                  <a:prstClr val="black">
                    <a:tint val="75000"/>
                  </a:prstClr>
                </a:solidFill>
              </a:rPr>
              <a:pPr/>
              <a:t>9/6/2012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139824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94B768-6605-4B82-848C-8A7DC5FFBFA2}" type="datetime1">
              <a:rPr lang="en-US" smtClean="0">
                <a:solidFill>
                  <a:prstClr val="black">
                    <a:tint val="75000"/>
                  </a:prstClr>
                </a:solidFill>
              </a:rPr>
              <a:pPr/>
              <a:t>9/6/2012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12249486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B2973A-8E1F-4DD1-AB61-140A6F8F9EDE}" type="datetime1">
              <a:rPr lang="en-US" smtClean="0">
                <a:solidFill>
                  <a:prstClr val="black">
                    <a:tint val="75000"/>
                  </a:prstClr>
                </a:solidFill>
              </a:rPr>
              <a:pPr/>
              <a:t>9/6/2012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279266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FD7BD9-1453-4C14-BEB4-2C0C39781B73}"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B050F9-68EA-4C7B-AF4E-0E1C8BC96BCC}" type="datetime1">
              <a:rPr lang="en-US" smtClean="0">
                <a:solidFill>
                  <a:prstClr val="black">
                    <a:tint val="75000"/>
                  </a:prstClr>
                </a:solidFill>
              </a:rPr>
              <a:pPr/>
              <a:t>9/6/2012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29791869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A6A5F-1AC1-42BC-9231-D38C08B8AE6A}" type="datetime1">
              <a:rPr lang="en-US" smtClean="0">
                <a:solidFill>
                  <a:prstClr val="black">
                    <a:tint val="75000"/>
                  </a:prstClr>
                </a:solidFill>
              </a:rPr>
              <a:pPr/>
              <a:t>9/6/2012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8749963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7237DA-04CE-48CE-A1D6-B085F37F7E5F}" type="datetime1">
              <a:rPr lang="en-US" smtClean="0">
                <a:solidFill>
                  <a:prstClr val="black">
                    <a:tint val="75000"/>
                  </a:prstClr>
                </a:solidFill>
              </a:rPr>
              <a:pPr/>
              <a:t>9/6/2012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5425053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77A591-4CD4-4FC2-95DE-F5B0CF063A87}" type="datetime1">
              <a:rPr lang="en-US" smtClean="0">
                <a:solidFill>
                  <a:prstClr val="black">
                    <a:tint val="75000"/>
                  </a:prstClr>
                </a:solidFill>
              </a:rPr>
              <a:pPr/>
              <a:t>9/6/2012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6DDC28-CB7F-4B39-B484-DB650479EC6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 xmlns:p14="http://schemas.microsoft.com/office/powerpoint/2010/main" val="32775944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0"/>
            <a:ext cx="9144000" cy="866775"/>
          </a:xfrm>
          <a:prstGeom prst="rect">
            <a:avLst/>
          </a:prstGeom>
          <a:noFill/>
          <a:ln w="9525">
            <a:noFill/>
            <a:miter lim="800000"/>
            <a:headEnd/>
            <a:tailEnd/>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1266F5-AD3E-4A9E-8119-F9C40ED4BE63}"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E8AE089-9677-4D3A-B47A-B460E76C8C41}" type="datetimeFigureOut">
              <a:rPr lang="en-US" smtClean="0">
                <a:solidFill>
                  <a:prstClr val="black"/>
                </a:solidFill>
                <a:latin typeface="Calibri"/>
              </a:rPr>
              <a:pPr fontAlgn="auto">
                <a:spcBef>
                  <a:spcPts val="0"/>
                </a:spcBef>
                <a:spcAft>
                  <a:spcPts val="0"/>
                </a:spcAft>
              </a:pPr>
              <a:t>9/6/2012</a:t>
            </a:fld>
            <a:endParaRPr lang="en-US" dirty="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A2F3C26D-5CE3-4923-BA47-993AC6DB2724}" type="slidenum">
              <a:rPr lang="en-US" smtClean="0">
                <a:solidFill>
                  <a:prstClr val="black"/>
                </a:solidFill>
                <a:latin typeface="Calibri"/>
              </a:rPr>
              <a:pPr fontAlgn="auto">
                <a:spcBef>
                  <a:spcPts val="0"/>
                </a:spcBef>
                <a:spcAft>
                  <a:spcPts val="0"/>
                </a:spcAft>
              </a:pPr>
              <a:t>‹#›</a:t>
            </a:fld>
            <a:endParaRPr lang="en-US" dirty="0">
              <a:solidFill>
                <a:prstClr val="black"/>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76"/>
          <p:cNvGrpSpPr>
            <a:grpSpLocks/>
          </p:cNvGrpSpPr>
          <p:nvPr/>
        </p:nvGrpSpPr>
        <p:grpSpPr bwMode="auto">
          <a:xfrm>
            <a:off x="7189110" y="304805"/>
            <a:ext cx="1592035" cy="849313"/>
            <a:chOff x="2040" y="108"/>
            <a:chExt cx="2256" cy="1070"/>
          </a:xfrm>
        </p:grpSpPr>
        <p:grpSp>
          <p:nvGrpSpPr>
            <p:cNvPr id="3" name="Group 52"/>
            <p:cNvGrpSpPr>
              <a:grpSpLocks/>
            </p:cNvGrpSpPr>
            <p:nvPr/>
          </p:nvGrpSpPr>
          <p:grpSpPr bwMode="auto">
            <a:xfrm>
              <a:off x="2053" y="111"/>
              <a:ext cx="2239" cy="1051"/>
              <a:chOff x="5232" y="3640"/>
              <a:chExt cx="1102" cy="519"/>
            </a:xfrm>
          </p:grpSpPr>
          <p:sp>
            <p:nvSpPr>
              <p:cNvPr id="16" name="Freeform 53"/>
              <p:cNvSpPr>
                <a:spLocks/>
              </p:cNvSpPr>
              <p:nvPr/>
            </p:nvSpPr>
            <p:spPr bwMode="auto">
              <a:xfrm>
                <a:off x="5338" y="3640"/>
                <a:ext cx="870" cy="376"/>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7" name="Freeform 54"/>
              <p:cNvSpPr>
                <a:spLocks/>
              </p:cNvSpPr>
              <p:nvPr/>
            </p:nvSpPr>
            <p:spPr bwMode="auto">
              <a:xfrm>
                <a:off x="5548" y="3905"/>
                <a:ext cx="264" cy="235"/>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8" name="Freeform 55"/>
              <p:cNvSpPr>
                <a:spLocks/>
              </p:cNvSpPr>
              <p:nvPr/>
            </p:nvSpPr>
            <p:spPr bwMode="auto">
              <a:xfrm>
                <a:off x="5263" y="3841"/>
                <a:ext cx="308" cy="299"/>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9" name="Freeform 56"/>
              <p:cNvSpPr>
                <a:spLocks/>
              </p:cNvSpPr>
              <p:nvPr/>
            </p:nvSpPr>
            <p:spPr bwMode="auto">
              <a:xfrm>
                <a:off x="5343" y="3921"/>
                <a:ext cx="112" cy="31"/>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20" name="Freeform 57"/>
              <p:cNvSpPr>
                <a:spLocks/>
              </p:cNvSpPr>
              <p:nvPr/>
            </p:nvSpPr>
            <p:spPr bwMode="auto">
              <a:xfrm>
                <a:off x="5319" y="3959"/>
                <a:ext cx="115" cy="29"/>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21" name="Freeform 58"/>
              <p:cNvSpPr>
                <a:spLocks/>
              </p:cNvSpPr>
              <p:nvPr/>
            </p:nvSpPr>
            <p:spPr bwMode="auto">
              <a:xfrm>
                <a:off x="5232" y="4095"/>
                <a:ext cx="121" cy="45"/>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22" name="Freeform 59"/>
              <p:cNvSpPr>
                <a:spLocks/>
              </p:cNvSpPr>
              <p:nvPr/>
            </p:nvSpPr>
            <p:spPr bwMode="auto">
              <a:xfrm>
                <a:off x="5802" y="3905"/>
                <a:ext cx="247" cy="237"/>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23" name="Freeform 60"/>
              <p:cNvSpPr>
                <a:spLocks/>
              </p:cNvSpPr>
              <p:nvPr/>
            </p:nvSpPr>
            <p:spPr bwMode="auto">
              <a:xfrm>
                <a:off x="6154" y="4039"/>
                <a:ext cx="180" cy="120"/>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24" name="Freeform 61"/>
              <p:cNvSpPr>
                <a:spLocks/>
              </p:cNvSpPr>
              <p:nvPr/>
            </p:nvSpPr>
            <p:spPr bwMode="auto">
              <a:xfrm>
                <a:off x="6034" y="3889"/>
                <a:ext cx="273" cy="263"/>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001760"/>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grpSp>
        <p:sp>
          <p:nvSpPr>
            <p:cNvPr id="6" name="Freeform 62"/>
            <p:cNvSpPr>
              <a:spLocks/>
            </p:cNvSpPr>
            <p:nvPr/>
          </p:nvSpPr>
          <p:spPr bwMode="auto">
            <a:xfrm>
              <a:off x="2256" y="108"/>
              <a:ext cx="1776" cy="778"/>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grpSp>
          <p:nvGrpSpPr>
            <p:cNvPr id="4" name="Group 63"/>
            <p:cNvGrpSpPr>
              <a:grpSpLocks/>
            </p:cNvGrpSpPr>
            <p:nvPr/>
          </p:nvGrpSpPr>
          <p:grpSpPr bwMode="auto">
            <a:xfrm>
              <a:off x="2035" y="465"/>
              <a:ext cx="2242" cy="647"/>
              <a:chOff x="5280" y="3849"/>
              <a:chExt cx="1050" cy="305"/>
            </a:xfrm>
          </p:grpSpPr>
          <p:sp>
            <p:nvSpPr>
              <p:cNvPr id="8" name="Freeform 64"/>
              <p:cNvSpPr>
                <a:spLocks/>
              </p:cNvSpPr>
              <p:nvPr/>
            </p:nvSpPr>
            <p:spPr bwMode="auto">
              <a:xfrm>
                <a:off x="5579" y="3915"/>
                <a:ext cx="249" cy="221"/>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9" name="Freeform 65"/>
              <p:cNvSpPr>
                <a:spLocks/>
              </p:cNvSpPr>
              <p:nvPr/>
            </p:nvSpPr>
            <p:spPr bwMode="auto">
              <a:xfrm>
                <a:off x="5312" y="3849"/>
                <a:ext cx="289" cy="282"/>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 name="Freeform 66"/>
              <p:cNvSpPr>
                <a:spLocks/>
              </p:cNvSpPr>
              <p:nvPr/>
            </p:nvSpPr>
            <p:spPr bwMode="auto">
              <a:xfrm>
                <a:off x="5397" y="3931"/>
                <a:ext cx="95" cy="20"/>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1" name="Freeform 67"/>
              <p:cNvSpPr>
                <a:spLocks/>
              </p:cNvSpPr>
              <p:nvPr/>
            </p:nvSpPr>
            <p:spPr bwMode="auto">
              <a:xfrm>
                <a:off x="5373" y="3964"/>
                <a:ext cx="98" cy="25"/>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2" name="Freeform 68"/>
              <p:cNvSpPr>
                <a:spLocks/>
              </p:cNvSpPr>
              <p:nvPr/>
            </p:nvSpPr>
            <p:spPr bwMode="auto">
              <a:xfrm>
                <a:off x="5280" y="4090"/>
                <a:ext cx="115" cy="43"/>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3" name="Freeform 69"/>
              <p:cNvSpPr>
                <a:spLocks/>
              </p:cNvSpPr>
              <p:nvPr/>
            </p:nvSpPr>
            <p:spPr bwMode="auto">
              <a:xfrm>
                <a:off x="5822" y="3915"/>
                <a:ext cx="233" cy="223"/>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4" name="Freeform 70"/>
              <p:cNvSpPr>
                <a:spLocks/>
              </p:cNvSpPr>
              <p:nvPr/>
            </p:nvSpPr>
            <p:spPr bwMode="auto">
              <a:xfrm>
                <a:off x="6158" y="4040"/>
                <a:ext cx="172" cy="114"/>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5" name="Freeform 71"/>
              <p:cNvSpPr>
                <a:spLocks/>
              </p:cNvSpPr>
              <p:nvPr/>
            </p:nvSpPr>
            <p:spPr bwMode="auto">
              <a:xfrm>
                <a:off x="6046" y="3898"/>
                <a:ext cx="264" cy="250"/>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33CCFF"/>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grpSp>
      </p:grpSp>
      <p:grpSp>
        <p:nvGrpSpPr>
          <p:cNvPr id="5" name="Group 72"/>
          <p:cNvGrpSpPr>
            <a:grpSpLocks/>
          </p:cNvGrpSpPr>
          <p:nvPr/>
        </p:nvGrpSpPr>
        <p:grpSpPr bwMode="auto">
          <a:xfrm>
            <a:off x="3" y="3943350"/>
            <a:ext cx="7987393" cy="19050"/>
            <a:chOff x="0" y="840"/>
            <a:chExt cx="5660" cy="12"/>
          </a:xfrm>
        </p:grpSpPr>
        <p:sp>
          <p:nvSpPr>
            <p:cNvPr id="26" name="Line 73"/>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27" name="Line 74"/>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grpSp>
      <p:pic>
        <p:nvPicPr>
          <p:cNvPr id="28" name="Picture 80"/>
          <p:cNvPicPr>
            <a:picLocks noChangeAspect="1" noChangeArrowheads="1"/>
          </p:cNvPicPr>
          <p:nvPr/>
        </p:nvPicPr>
        <p:blipFill>
          <a:blip r:embed="rId2" cstate="print"/>
          <a:srcRect/>
          <a:stretch>
            <a:fillRect/>
          </a:stretch>
        </p:blipFill>
        <p:spPr bwMode="auto">
          <a:xfrm>
            <a:off x="290286" y="228600"/>
            <a:ext cx="1524000" cy="1633538"/>
          </a:xfrm>
          <a:prstGeom prst="rect">
            <a:avLst/>
          </a:prstGeom>
          <a:noFill/>
          <a:ln w="12700">
            <a:noFill/>
            <a:miter lim="800000"/>
            <a:headEnd/>
            <a:tailEnd/>
          </a:ln>
        </p:spPr>
      </p:pic>
      <p:sp>
        <p:nvSpPr>
          <p:cNvPr id="63490" name="Rectangle 2"/>
          <p:cNvSpPr>
            <a:spLocks noGrp="1" noChangeArrowheads="1"/>
          </p:cNvSpPr>
          <p:nvPr>
            <p:ph type="ctrTitle"/>
          </p:nvPr>
        </p:nvSpPr>
        <p:spPr>
          <a:xfrm>
            <a:off x="653145" y="2362200"/>
            <a:ext cx="7789333" cy="1143000"/>
          </a:xfrm>
        </p:spPr>
        <p:txBody>
          <a:bodyPr anchor="ctr"/>
          <a:lstStyle>
            <a:lvl1pPr>
              <a:defRPr>
                <a:latin typeface="Arial" pitchFamily="34" charset="0"/>
                <a:cs typeface="Arial" pitchFamily="34" charset="0"/>
              </a:defRPr>
            </a:lvl1pPr>
          </a:lstStyle>
          <a:p>
            <a:endParaRPr lang="en-US" dirty="0"/>
          </a:p>
        </p:txBody>
      </p:sp>
      <p:sp>
        <p:nvSpPr>
          <p:cNvPr id="63491" name="Rectangle 3"/>
          <p:cNvSpPr>
            <a:spLocks noGrp="1" noChangeArrowheads="1"/>
          </p:cNvSpPr>
          <p:nvPr>
            <p:ph type="subTitle" idx="1"/>
          </p:nvPr>
        </p:nvSpPr>
        <p:spPr>
          <a:xfrm>
            <a:off x="1088572" y="4191000"/>
            <a:ext cx="6966857" cy="2133600"/>
          </a:xfrm>
        </p:spPr>
        <p:txBody>
          <a:bodyPr/>
          <a:lstStyle>
            <a:lvl1pPr marL="0" indent="0" algn="ctr">
              <a:buFont typeface="Wingdings" pitchFamily="2" charset="2"/>
              <a:buNone/>
              <a:defRPr>
                <a:latin typeface="Arial" pitchFamily="34" charset="0"/>
                <a:cs typeface="Arial" pitchFamily="34" charset="0"/>
              </a:defRPr>
            </a:lvl1pPr>
          </a:lstStyle>
          <a:p>
            <a:r>
              <a:rPr lang="en-US" dirty="0"/>
              <a:t>Click to edit Master subtitle style</a:t>
            </a:r>
          </a:p>
        </p:txBody>
      </p:sp>
    </p:spTree>
  </p:cSld>
  <p:clrMapOvr>
    <a:masterClrMapping/>
  </p:clrMapOvr>
  <p:transition>
    <p:dissolv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06287" y="349250"/>
            <a:ext cx="7112001" cy="876300"/>
          </a:xfrm>
        </p:spPr>
        <p:txBody>
          <a:bodyPr/>
          <a:lstStyle>
            <a:lvl1pPr>
              <a:lnSpc>
                <a:spcPct val="100000"/>
              </a:lnSpc>
              <a:defRPr>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spcBef>
                <a:spcPts val="600"/>
              </a:spcBef>
              <a:spcAft>
                <a:spcPts val="1200"/>
              </a:spcAft>
              <a:defRPr sz="2800">
                <a:effectLst>
                  <a:outerShdw blurRad="38100" dist="38100" dir="2700000" algn="tl">
                    <a:srgbClr val="000000">
                      <a:alpha val="43137"/>
                    </a:srgbClr>
                  </a:outerShdw>
                </a:effectLst>
                <a:latin typeface="Arial" pitchFamily="34" charset="0"/>
                <a:cs typeface="Arial" pitchFamily="34" charset="0"/>
              </a:defRPr>
            </a:lvl1pPr>
            <a:lvl2pPr>
              <a:spcBef>
                <a:spcPts val="600"/>
              </a:spcBef>
              <a:spcAft>
                <a:spcPts val="1200"/>
              </a:spcAft>
              <a:defRPr sz="2400">
                <a:effectLst>
                  <a:outerShdw blurRad="38100" dist="38100" dir="2700000" algn="tl">
                    <a:srgbClr val="000000">
                      <a:alpha val="43137"/>
                    </a:srgbClr>
                  </a:outerShdw>
                </a:effectLst>
                <a:latin typeface="Arial" pitchFamily="34" charset="0"/>
                <a:cs typeface="Arial" pitchFamily="34" charset="0"/>
              </a:defRPr>
            </a:lvl2pPr>
            <a:lvl3pPr>
              <a:spcBef>
                <a:spcPts val="600"/>
              </a:spcBef>
              <a:spcAft>
                <a:spcPts val="1200"/>
              </a:spcAft>
              <a:defRPr sz="2000">
                <a:effectLst>
                  <a:outerShdw blurRad="38100" dist="38100" dir="2700000" algn="tl">
                    <a:srgbClr val="000000">
                      <a:alpha val="43137"/>
                    </a:srgbClr>
                  </a:outerShdw>
                </a:effectLst>
                <a:latin typeface="Arial" pitchFamily="34" charset="0"/>
                <a:cs typeface="Arial" pitchFamily="34" charset="0"/>
              </a:defRPr>
            </a:lvl3pPr>
            <a:lvl4pPr>
              <a:spcBef>
                <a:spcPts val="600"/>
              </a:spcBef>
              <a:spcAft>
                <a:spcPts val="1200"/>
              </a:spcAft>
              <a:defRPr sz="1800">
                <a:effectLst>
                  <a:outerShdw blurRad="38100" dist="38100" dir="2700000" algn="tl">
                    <a:srgbClr val="000000">
                      <a:alpha val="43137"/>
                    </a:srgbClr>
                  </a:outerShdw>
                </a:effectLst>
                <a:latin typeface="Arial" pitchFamily="34" charset="0"/>
                <a:cs typeface="Arial" pitchFamily="34" charset="0"/>
              </a:defRPr>
            </a:lvl4pPr>
            <a:lvl5pPr>
              <a:spcBef>
                <a:spcPts val="600"/>
              </a:spcBef>
              <a:spcAft>
                <a:spcPts val="1200"/>
              </a:spcAft>
              <a:defRPr sz="1800">
                <a:effectLst>
                  <a:outerShdw blurRad="38100" dist="38100" dir="2700000" algn="tl">
                    <a:srgbClr val="000000">
                      <a:alpha val="43137"/>
                    </a:srgbClr>
                  </a:outerShdw>
                </a:effectLst>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dissolv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690" y="4406905"/>
            <a:ext cx="7772703"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690" y="2906713"/>
            <a:ext cx="7772703"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dissolv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298" y="1752600"/>
            <a:ext cx="3923392"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7833" y="1752600"/>
            <a:ext cx="392490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dissolv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597" y="274638"/>
            <a:ext cx="823081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6595" y="1535113"/>
            <a:ext cx="40413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595" y="2174875"/>
            <a:ext cx="40413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74" y="1535113"/>
            <a:ext cx="40428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574" y="2174875"/>
            <a:ext cx="40428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6"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0A31EB-0953-4C59-8BB6-8EB6EE382DE3}"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dissolv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dissolv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598" y="273050"/>
            <a:ext cx="300869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655" y="2730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598" y="1435103"/>
            <a:ext cx="300869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dissolv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608" y="4800600"/>
            <a:ext cx="5486702"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1608" y="612775"/>
            <a:ext cx="5486702"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1608" y="5367338"/>
            <a:ext cx="5486702"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dissolv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dissolv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15" y="349250"/>
            <a:ext cx="1997226" cy="4298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301" y="349250"/>
            <a:ext cx="5851071" cy="4298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dissolv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85336" y="349250"/>
            <a:ext cx="7417405" cy="8763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298" y="1752600"/>
            <a:ext cx="7993440" cy="2895600"/>
          </a:xfrm>
        </p:spPr>
        <p:txBody>
          <a:bodyPr/>
          <a:lstStyle/>
          <a:p>
            <a:pPr lvl="0"/>
            <a:endParaRPr lang="en-US" noProof="0" dirty="0" smtClean="0"/>
          </a:p>
        </p:txBody>
      </p:sp>
    </p:spTree>
  </p:cSld>
  <p:clrMapOvr>
    <a:masterClrMapping/>
  </p:clrMapOvr>
  <p:transition>
    <p:dissolv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8"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BBAA989-5629-4F79-BE96-6FBABDEC2E0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4"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8B2BA92-F89E-4FD2-AE9C-302A39D20CA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3"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6441963-8F73-4C4D-8669-A8002F1AC6D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6"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84A3AD-B4C4-4F9E-BD3D-A67913F067A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dirty="0">
                <a:solidFill>
                  <a:prstClr val="black"/>
                </a:solidFill>
                <a:latin typeface="+mn-lt"/>
                <a:cs typeface="+mn-cs"/>
              </a:defRPr>
            </a:lvl1pPr>
          </a:lstStyle>
          <a:p>
            <a:pPr>
              <a:defRPr/>
            </a:pPr>
            <a:endParaRPr lang="en-US"/>
          </a:p>
        </p:txBody>
      </p:sp>
      <p:sp>
        <p:nvSpPr>
          <p:cNvPr id="6"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fontAlgn="auto">
              <a:spcBef>
                <a:spcPts val="0"/>
              </a:spcBef>
              <a:spcAft>
                <a:spcPts val="0"/>
              </a:spcAft>
              <a:defRPr>
                <a:solidFill>
                  <a:prstClr val="black"/>
                </a:solidFill>
                <a:latin typeface="+mn-lt"/>
                <a:cs typeface="+mn-cs"/>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2833EA-F863-476F-AFE8-B9BB16C0AFF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4.wmf"/><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425577"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9"/>
            <a:ext cx="2133600" cy="365125"/>
          </a:xfrm>
          <a:prstGeom prst="rect">
            <a:avLst/>
          </a:prstGeom>
        </p:spPr>
        <p:txBody>
          <a:bodyPr vert="horz" wrap="square" lIns="91440" tIns="45720" rIns="91440" bIns="45720" numCol="1" anchor="ctr" anchorCtr="0" compatLnSpc="1">
            <a:prstTxWarp prst="textNoShape">
              <a:avLst/>
            </a:prstTxWarp>
          </a:bodyPr>
          <a:lstStyle>
            <a:lvl1pPr algn="r" fontAlgn="auto">
              <a:spcBef>
                <a:spcPts val="0"/>
              </a:spcBef>
              <a:spcAft>
                <a:spcPts val="0"/>
              </a:spcAft>
              <a:defRPr>
                <a:solidFill>
                  <a:prstClr val="white"/>
                </a:solidFill>
                <a:latin typeface="Calibri" pitchFamily="-112" charset="0"/>
                <a:cs typeface="+mn-cs"/>
              </a:defRPr>
            </a:lvl1pPr>
          </a:lstStyle>
          <a:p>
            <a:pPr>
              <a:defRPr/>
            </a:pPr>
            <a:fld id="{605CD817-8B23-4C11-A12C-7F2439A9C05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55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539" name="Text Placeholder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96E20BBA-74BB-48D1-8F0C-242BF78FCC73}" type="datetime1">
              <a:rPr lang="en-US"/>
              <a:pPr>
                <a:defRPr/>
              </a:pPr>
              <a:t>9/6/2012</a:t>
            </a:fld>
            <a:endParaRPr lang="en-US" dirty="0"/>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8CA9E6B0-21FD-489B-9C89-9899B7630BB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1"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097360F1-1C78-4D55-96D6-B7ED8C2C4C59}" type="datetime1">
              <a:rPr lang="en-US" smtClean="0">
                <a:solidFill>
                  <a:prstClr val="black">
                    <a:tint val="75000"/>
                  </a:prstClr>
                </a:solidFill>
                <a:latin typeface="Calibri"/>
              </a:rPr>
              <a:pPr fontAlgn="auto">
                <a:spcBef>
                  <a:spcPts val="0"/>
                </a:spcBef>
                <a:spcAft>
                  <a:spcPts val="0"/>
                </a:spcAft>
              </a:pPr>
              <a:t>9/6/2012</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US" dirty="0" smtClean="0">
                <a:solidFill>
                  <a:prstClr val="black">
                    <a:tint val="75000"/>
                  </a:prstClr>
                </a:solidFill>
                <a:latin typeface="Calibri"/>
              </a:rPr>
              <a:t>‹#›</a:t>
            </a: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696DDC28-CB7F-4B39-B484-DB650479EC6C}" type="slidenum">
              <a:rPr lang="en-US" smtClean="0">
                <a:solidFill>
                  <a:prstClr val="black">
                    <a:tint val="75000"/>
                  </a:prstClr>
                </a:solidFill>
                <a:latin typeface="Calibri"/>
              </a:rPr>
              <a:pPr fontAlgn="auto">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 xmlns:p14="http://schemas.microsoft.com/office/powerpoint/2010/main" val="3363341451"/>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2"/>
          <p:cNvPicPr>
            <a:picLocks noChangeAspect="1" noChangeArrowheads="1"/>
          </p:cNvPicPr>
          <p:nvPr userDrawn="1"/>
        </p:nvPicPr>
        <p:blipFill>
          <a:blip r:embed="rId13" cstate="print"/>
          <a:srcRect/>
          <a:stretch>
            <a:fillRect/>
          </a:stretch>
        </p:blipFill>
        <p:spPr bwMode="auto">
          <a:xfrm>
            <a:off x="0" y="0"/>
            <a:ext cx="91440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185336" y="349250"/>
            <a:ext cx="7417405"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298" y="1752600"/>
            <a:ext cx="7993440"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 name="Group 34"/>
          <p:cNvGrpSpPr>
            <a:grpSpLocks/>
          </p:cNvGrpSpPr>
          <p:nvPr/>
        </p:nvGrpSpPr>
        <p:grpSpPr bwMode="auto">
          <a:xfrm>
            <a:off x="3" y="1333500"/>
            <a:ext cx="7987393" cy="19050"/>
            <a:chOff x="0" y="840"/>
            <a:chExt cx="5660" cy="12"/>
          </a:xfrm>
        </p:grpSpPr>
        <p:sp>
          <p:nvSpPr>
            <p:cNvPr id="1026" name="Line 2"/>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56" name="Line 32"/>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grpSp>
      <p:grpSp>
        <p:nvGrpSpPr>
          <p:cNvPr id="3" name="Group 44"/>
          <p:cNvGrpSpPr>
            <a:grpSpLocks/>
          </p:cNvGrpSpPr>
          <p:nvPr/>
        </p:nvGrpSpPr>
        <p:grpSpPr bwMode="auto">
          <a:xfrm>
            <a:off x="7694087" y="6219825"/>
            <a:ext cx="1144511" cy="369888"/>
            <a:chOff x="5280" y="3849"/>
            <a:chExt cx="1050" cy="302"/>
          </a:xfrm>
        </p:grpSpPr>
        <p:sp>
          <p:nvSpPr>
            <p:cNvPr id="1069" name="Freeform 45"/>
            <p:cNvSpPr>
              <a:spLocks/>
            </p:cNvSpPr>
            <p:nvPr/>
          </p:nvSpPr>
          <p:spPr bwMode="auto">
            <a:xfrm>
              <a:off x="5580" y="3910"/>
              <a:ext cx="248" cy="220"/>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0" name="Freeform 46"/>
            <p:cNvSpPr>
              <a:spLocks/>
            </p:cNvSpPr>
            <p:nvPr/>
          </p:nvSpPr>
          <p:spPr bwMode="auto">
            <a:xfrm>
              <a:off x="5312" y="3849"/>
              <a:ext cx="289" cy="281"/>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1" name="Freeform 47"/>
            <p:cNvSpPr>
              <a:spLocks/>
            </p:cNvSpPr>
            <p:nvPr/>
          </p:nvSpPr>
          <p:spPr bwMode="auto">
            <a:xfrm>
              <a:off x="5388" y="3925"/>
              <a:ext cx="104" cy="18"/>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2" name="Freeform 48"/>
            <p:cNvSpPr>
              <a:spLocks/>
            </p:cNvSpPr>
            <p:nvPr/>
          </p:nvSpPr>
          <p:spPr bwMode="auto">
            <a:xfrm>
              <a:off x="5365" y="3960"/>
              <a:ext cx="107" cy="26"/>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3" name="Freeform 49"/>
            <p:cNvSpPr>
              <a:spLocks/>
            </p:cNvSpPr>
            <p:nvPr/>
          </p:nvSpPr>
          <p:spPr bwMode="auto">
            <a:xfrm>
              <a:off x="5280" y="4090"/>
              <a:ext cx="115" cy="43"/>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4" name="Freeform 50"/>
            <p:cNvSpPr>
              <a:spLocks/>
            </p:cNvSpPr>
            <p:nvPr/>
          </p:nvSpPr>
          <p:spPr bwMode="auto">
            <a:xfrm>
              <a:off x="5822" y="3910"/>
              <a:ext cx="232" cy="222"/>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5" name="Freeform 51"/>
            <p:cNvSpPr>
              <a:spLocks/>
            </p:cNvSpPr>
            <p:nvPr/>
          </p:nvSpPr>
          <p:spPr bwMode="auto">
            <a:xfrm>
              <a:off x="6158" y="4037"/>
              <a:ext cx="172" cy="114"/>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sp>
          <p:nvSpPr>
            <p:cNvPr id="1076" name="Freeform 52"/>
            <p:cNvSpPr>
              <a:spLocks/>
            </p:cNvSpPr>
            <p:nvPr/>
          </p:nvSpPr>
          <p:spPr bwMode="auto">
            <a:xfrm>
              <a:off x="6046" y="3894"/>
              <a:ext cx="265" cy="250"/>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chemeClr val="tx1"/>
            </a:soli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grpSp>
      <p:sp>
        <p:nvSpPr>
          <p:cNvPr id="1077" name="Freeform 53"/>
          <p:cNvSpPr>
            <a:spLocks/>
          </p:cNvSpPr>
          <p:nvPr/>
        </p:nvSpPr>
        <p:spPr bwMode="auto">
          <a:xfrm>
            <a:off x="7808989" y="5986468"/>
            <a:ext cx="907143" cy="446087"/>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gradFill rotWithShape="0">
            <a:gsLst>
              <a:gs pos="0">
                <a:srgbClr val="3939FF"/>
              </a:gs>
              <a:gs pos="100000">
                <a:srgbClr val="00007A"/>
              </a:gs>
            </a:gsLst>
            <a:lin ang="2700000" scaled="1"/>
          </a:gradFill>
          <a:ln w="9525">
            <a:noFill/>
            <a:round/>
            <a:headEnd/>
            <a:tailEnd/>
          </a:ln>
        </p:spPr>
        <p:txBody>
          <a:bodyPr/>
          <a:lstStyle/>
          <a:p>
            <a:pPr eaLnBrk="0" hangingPunct="0">
              <a:spcBef>
                <a:spcPct val="20000"/>
              </a:spcBef>
              <a:spcAft>
                <a:spcPct val="30000"/>
              </a:spcAft>
              <a:buClr>
                <a:srgbClr val="FFFF00"/>
              </a:buClr>
              <a:buSzPct val="95000"/>
              <a:buFont typeface="Wingdings" pitchFamily="2" charset="2"/>
              <a:buChar char="n"/>
              <a:defRPr/>
            </a:pPr>
            <a:endParaRPr lang="en-US" sz="3000" dirty="0">
              <a:solidFill>
                <a:srgbClr val="FFFFFF"/>
              </a:solidFill>
              <a:effectLst>
                <a:outerShdw blurRad="38100" dist="38100" dir="2700000" algn="tl">
                  <a:srgbClr val="000000">
                    <a:alpha val="43137"/>
                  </a:srgbClr>
                </a:outerShdw>
              </a:effectLst>
              <a:latin typeface="Comic Sans MS"/>
            </a:endParaRPr>
          </a:p>
        </p:txBody>
      </p:sp>
      <p:pic>
        <p:nvPicPr>
          <p:cNvPr id="59399" name="Picture 61"/>
          <p:cNvPicPr>
            <a:picLocks noChangeAspect="1" noChangeArrowheads="1"/>
          </p:cNvPicPr>
          <p:nvPr/>
        </p:nvPicPr>
        <p:blipFill>
          <a:blip r:embed="rId15" cstate="print"/>
          <a:srcRect/>
          <a:stretch>
            <a:fillRect/>
          </a:stretch>
        </p:blipFill>
        <p:spPr bwMode="auto">
          <a:xfrm>
            <a:off x="169336" y="152404"/>
            <a:ext cx="879929" cy="944563"/>
          </a:xfrm>
          <a:prstGeom prst="rect">
            <a:avLst/>
          </a:prstGeom>
          <a:noFill/>
          <a:ln w="12700">
            <a:noFill/>
            <a:miter lim="800000"/>
            <a:headEnd/>
            <a:tailEnd/>
          </a:ln>
        </p:spPr>
      </p:pic>
      <p:sp>
        <p:nvSpPr>
          <p:cNvPr id="1086" name="Rectangle 62"/>
          <p:cNvSpPr>
            <a:spLocks noChangeArrowheads="1"/>
          </p:cNvSpPr>
          <p:nvPr/>
        </p:nvSpPr>
        <p:spPr bwMode="auto">
          <a:xfrm>
            <a:off x="217715" y="6400800"/>
            <a:ext cx="425116" cy="338554"/>
          </a:xfrm>
          <a:prstGeom prst="rect">
            <a:avLst/>
          </a:prstGeom>
          <a:noFill/>
          <a:ln w="12700">
            <a:noFill/>
            <a:miter lim="800000"/>
            <a:headEnd/>
            <a:tailEnd/>
          </a:ln>
          <a:effectLst/>
        </p:spPr>
        <p:txBody>
          <a:bodyPr wrap="none">
            <a:spAutoFit/>
          </a:bodyPr>
          <a:lstStyle/>
          <a:p>
            <a:pPr eaLnBrk="0" hangingPunct="0">
              <a:defRPr/>
            </a:pPr>
            <a:fld id="{C573BC75-AADA-435A-AA92-D5B12EA8AE4B}" type="slidenum">
              <a:rPr lang="en-US" sz="1600">
                <a:solidFill>
                  <a:srgbClr val="0000FF"/>
                </a:solidFill>
                <a:latin typeface="Times New Roman" pitchFamily="18" charset="0"/>
              </a:rPr>
              <a:pPr eaLnBrk="0" hangingPunct="0">
                <a:defRPr/>
              </a:pPr>
              <a:t>‹#›</a:t>
            </a:fld>
            <a:endParaRPr lang="en-US" sz="1600" dirty="0">
              <a:solidFill>
                <a:srgbClr val="0000FF"/>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Lst>
  <p:transition>
    <p:dissolve/>
  </p:transition>
  <p:timing>
    <p:tnLst>
      <p:par>
        <p:cTn id="1" dur="indefinite" restart="never" nodeType="tmRoot"/>
      </p:par>
    </p:tnLst>
  </p:timing>
  <p:txStyles>
    <p:titleStyle>
      <a:lvl1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mj-ea"/>
          <a:cs typeface="+mj-cs"/>
        </a:defRPr>
      </a:lvl1pPr>
      <a:lvl2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6pPr>
      <a:lvl7pPr marL="9144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7pPr>
      <a:lvl8pPr marL="13716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8pPr>
      <a:lvl9pPr marL="18288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9pPr>
    </p:titleStyle>
    <p:bodyStyle>
      <a:lvl1pPr marL="465138" indent="-465138" algn="l" rtl="0" eaLnBrk="0" fontAlgn="base" hangingPunct="0">
        <a:spcBef>
          <a:spcPct val="20000"/>
        </a:spcBef>
        <a:spcAft>
          <a:spcPct val="3000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Arial" charset="0"/>
          <a:ea typeface="+mn-ea"/>
          <a:cs typeface="+mn-cs"/>
        </a:defRPr>
      </a:lvl1pPr>
      <a:lvl2pPr marL="976313" indent="-396875" algn="l" rtl="0" eaLnBrk="0" fontAlgn="base" hangingPunct="0">
        <a:spcBef>
          <a:spcPct val="20000"/>
        </a:spcBef>
        <a:spcAft>
          <a:spcPct val="30000"/>
        </a:spcAft>
        <a:buClr>
          <a:schemeClr val="tx2"/>
        </a:buClr>
        <a:buSzPct val="95000"/>
        <a:buChar char="–"/>
        <a:defRPr sz="2400">
          <a:solidFill>
            <a:srgbClr val="FFFFFF"/>
          </a:solidFill>
          <a:effectLst>
            <a:outerShdw blurRad="38100" dist="38100" dir="2700000" algn="tl">
              <a:srgbClr val="000000"/>
            </a:outerShdw>
          </a:effectLst>
          <a:latin typeface="Arial" charset="0"/>
        </a:defRPr>
      </a:lvl2pPr>
      <a:lvl3pPr marL="1439863" indent="-349250" algn="l" rtl="0" eaLnBrk="0" fontAlgn="base" hangingPunct="0">
        <a:spcBef>
          <a:spcPct val="20000"/>
        </a:spcBef>
        <a:spcAft>
          <a:spcPct val="3000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Arial" charset="0"/>
        </a:defRPr>
      </a:lvl3pPr>
      <a:lvl4pPr marL="1782763" indent="-228600" algn="l" rtl="0" eaLnBrk="0" fontAlgn="base" hangingPunct="0">
        <a:spcBef>
          <a:spcPct val="20000"/>
        </a:spcBef>
        <a:spcAft>
          <a:spcPct val="30000"/>
        </a:spcAft>
        <a:buClr>
          <a:schemeClr val="tx2"/>
        </a:buClr>
        <a:buSzPct val="65000"/>
        <a:buFont typeface="Arial" charset="0"/>
        <a:buChar char="–"/>
        <a:defRPr sz="2000">
          <a:solidFill>
            <a:srgbClr val="FFFFFF"/>
          </a:solidFill>
          <a:effectLst>
            <a:outerShdw blurRad="38100" dist="38100" dir="2700000" algn="tl">
              <a:srgbClr val="000000"/>
            </a:outerShdw>
          </a:effectLst>
          <a:latin typeface="Arial" charset="0"/>
        </a:defRPr>
      </a:lvl4pPr>
      <a:lvl5pPr marL="2125663" indent="-228600" algn="l" rtl="0" eaLnBrk="0" fontAlgn="base" hangingPunct="0">
        <a:spcBef>
          <a:spcPct val="20000"/>
        </a:spcBef>
        <a:spcAft>
          <a:spcPct val="30000"/>
        </a:spcAft>
        <a:buClr>
          <a:schemeClr val="tx2"/>
        </a:buClr>
        <a:buSzPct val="100000"/>
        <a:buFont typeface="Wingdings" pitchFamily="2" charset="2"/>
        <a:buChar char="§"/>
        <a:defRPr sz="2000">
          <a:solidFill>
            <a:srgbClr val="FFFFFF"/>
          </a:solidFill>
          <a:effectLst>
            <a:outerShdw blurRad="38100" dist="38100" dir="2700000" algn="tl">
              <a:srgbClr val="000000"/>
            </a:outerShdw>
          </a:effectLst>
          <a:latin typeface="Arial" charset="0"/>
        </a:defRPr>
      </a:lvl5pPr>
      <a:lvl6pPr marL="2582863" indent="-228600" algn="l" rtl="0" eaLnBrk="0" fontAlgn="base" hangingPunct="0">
        <a:spcBef>
          <a:spcPct val="20000"/>
        </a:spcBef>
        <a:spcAft>
          <a:spcPct val="30000"/>
        </a:spcAft>
        <a:buClr>
          <a:schemeClr val="tx2"/>
        </a:buClr>
        <a:buSzPct val="100000"/>
        <a:buFont typeface="Wingdings" pitchFamily="2" charset="2"/>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spcBef>
          <a:spcPct val="20000"/>
        </a:spcBef>
        <a:spcAft>
          <a:spcPct val="30000"/>
        </a:spcAft>
        <a:buClr>
          <a:schemeClr val="tx2"/>
        </a:buClr>
        <a:buSzPct val="100000"/>
        <a:buFont typeface="Wingdings" pitchFamily="2" charset="2"/>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spcBef>
          <a:spcPct val="20000"/>
        </a:spcBef>
        <a:spcAft>
          <a:spcPct val="30000"/>
        </a:spcAft>
        <a:buClr>
          <a:schemeClr val="tx2"/>
        </a:buClr>
        <a:buSzPct val="100000"/>
        <a:buFont typeface="Wingdings" pitchFamily="2" charset="2"/>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spcBef>
          <a:spcPct val="20000"/>
        </a:spcBef>
        <a:spcAft>
          <a:spcPct val="30000"/>
        </a:spcAft>
        <a:buClr>
          <a:schemeClr val="tx2"/>
        </a:buClr>
        <a:buSzPct val="100000"/>
        <a:buFont typeface="Wingdings" pitchFamily="2" charset="2"/>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innovations.cms.gov/initiatives/Partnership-for-Patients/CCT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cfmc.org/integratingcar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hyperlink" Target="http://www.onthecuspstophai.org/"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3" Type="http://schemas.openxmlformats.org/officeDocument/2006/relationships/hyperlink" Target="http://www.aoa.gov/AoARoot/AoA_Programs/HCLTC/ADRC_CareTransitions/Toolkit/index.aspx" TargetMode="External"/><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hyperlink" Target="http://www.adrc-tae.org/tiki-index.php?page=CareTransitions" TargetMode="External"/><Relationship Id="rId5" Type="http://schemas.openxmlformats.org/officeDocument/2006/relationships/hyperlink" Target="http://www.aoa.gov/Aging_Statistics/Health_care_reform.aspx" TargetMode="External"/><Relationship Id="rId4" Type="http://schemas.openxmlformats.org/officeDocument/2006/relationships/hyperlink" Target="http://www.aoa.gov/AoARoot/AoA_Programs/HCLTC/ADRC_CareTransitions/index.aspx"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14.xml"/><Relationship Id="rId5" Type="http://schemas.openxmlformats.org/officeDocument/2006/relationships/image" Target="../media/image13.wmf"/><Relationship Id="rId4" Type="http://schemas.openxmlformats.org/officeDocument/2006/relationships/image" Target="../media/image12.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2402" name="Title 1"/>
          <p:cNvSpPr>
            <a:spLocks noGrp="1"/>
          </p:cNvSpPr>
          <p:nvPr>
            <p:ph type="ctrTitle"/>
          </p:nvPr>
        </p:nvSpPr>
        <p:spPr>
          <a:xfrm>
            <a:off x="0" y="1328742"/>
            <a:ext cx="9144000" cy="1836737"/>
          </a:xfrm>
        </p:spPr>
        <p:txBody>
          <a:bodyPr>
            <a:normAutofit fontScale="90000"/>
          </a:bodyPr>
          <a:lstStyle/>
          <a:p>
            <a:pPr eaLnBrk="1" hangingPunct="1"/>
            <a:r>
              <a:rPr lang="en-US" sz="3400" dirty="0" smtClean="0">
                <a:solidFill>
                  <a:srgbClr val="FFFFFF"/>
                </a:solidFill>
                <a:ea typeface="ＭＳ Ｐゴシック"/>
              </a:rPr>
              <a:t/>
            </a:r>
            <a:br>
              <a:rPr lang="en-US" sz="3400" dirty="0" smtClean="0">
                <a:solidFill>
                  <a:srgbClr val="FFFFFF"/>
                </a:solidFill>
                <a:ea typeface="ＭＳ Ｐゴシック"/>
              </a:rPr>
            </a:br>
            <a:r>
              <a:rPr lang="en-US" sz="3600" dirty="0" smtClean="0"/>
              <a:t> </a:t>
            </a:r>
            <a:r>
              <a:rPr lang="en-US" dirty="0" smtClean="0"/>
              <a:t>Partnership for Patients: </a:t>
            </a:r>
            <a:br>
              <a:rPr lang="en-US" dirty="0" smtClean="0"/>
            </a:br>
            <a:r>
              <a:rPr lang="en-US" dirty="0" smtClean="0"/>
              <a:t>Reducing Readmissions and </a:t>
            </a:r>
            <a:br>
              <a:rPr lang="en-US" dirty="0" smtClean="0"/>
            </a:br>
            <a:r>
              <a:rPr lang="en-US" dirty="0" smtClean="0"/>
              <a:t>Hospital </a:t>
            </a:r>
            <a:r>
              <a:rPr lang="en-US" sz="3800" dirty="0" smtClean="0"/>
              <a:t>Acquired</a:t>
            </a:r>
            <a:r>
              <a:rPr lang="en-US" dirty="0" smtClean="0"/>
              <a:t> Conditions </a:t>
            </a:r>
            <a:r>
              <a:rPr lang="en-US" sz="3600" dirty="0" smtClean="0"/>
              <a:t/>
            </a:r>
            <a:br>
              <a:rPr lang="en-US" sz="3600" dirty="0" smtClean="0"/>
            </a:br>
            <a:endParaRPr lang="en-US" sz="3600" dirty="0" smtClean="0">
              <a:solidFill>
                <a:schemeClr val="tx2"/>
              </a:solidFill>
              <a:ea typeface="ＭＳ Ｐゴシック"/>
            </a:endParaRPr>
          </a:p>
        </p:txBody>
      </p:sp>
      <p:sp>
        <p:nvSpPr>
          <p:cNvPr id="102403" name="Subtitle 2"/>
          <p:cNvSpPr>
            <a:spLocks noGrp="1"/>
          </p:cNvSpPr>
          <p:nvPr>
            <p:ph type="subTitle" idx="1"/>
          </p:nvPr>
        </p:nvSpPr>
        <p:spPr>
          <a:xfrm>
            <a:off x="1635127" y="3184529"/>
            <a:ext cx="7508875" cy="1997075"/>
          </a:xfrm>
        </p:spPr>
        <p:txBody>
          <a:bodyPr/>
          <a:lstStyle/>
          <a:p>
            <a:pPr algn="r" eaLnBrk="1" hangingPunct="1">
              <a:spcBef>
                <a:spcPct val="0"/>
              </a:spcBef>
            </a:pPr>
            <a:endParaRPr lang="en-US" sz="2000" b="1" dirty="0" smtClean="0">
              <a:solidFill>
                <a:schemeClr val="bg1"/>
              </a:solidFill>
              <a:ea typeface="ＭＳ Ｐゴシック"/>
            </a:endParaRPr>
          </a:p>
          <a:p>
            <a:pPr algn="r" eaLnBrk="1" hangingPunct="1">
              <a:spcBef>
                <a:spcPct val="0"/>
              </a:spcBef>
            </a:pPr>
            <a:r>
              <a:rPr lang="en-US" sz="2000" b="1" dirty="0" smtClean="0">
                <a:solidFill>
                  <a:schemeClr val="bg1"/>
                </a:solidFill>
                <a:ea typeface="ＭＳ Ｐゴシック"/>
              </a:rPr>
              <a:t>Dennis Wagner &amp;  Paul McGann, MD</a:t>
            </a:r>
          </a:p>
          <a:p>
            <a:pPr algn="r" eaLnBrk="1" hangingPunct="1">
              <a:spcBef>
                <a:spcPct val="0"/>
              </a:spcBef>
            </a:pPr>
            <a:r>
              <a:rPr lang="en-US" sz="2000" b="1" dirty="0" smtClean="0">
                <a:solidFill>
                  <a:schemeClr val="bg1"/>
                </a:solidFill>
                <a:ea typeface="ＭＳ Ｐゴシック"/>
              </a:rPr>
              <a:t>Co-Directors, Partnership for Patients</a:t>
            </a:r>
          </a:p>
          <a:p>
            <a:pPr algn="r" eaLnBrk="1" hangingPunct="1">
              <a:spcBef>
                <a:spcPct val="0"/>
              </a:spcBef>
            </a:pPr>
            <a:r>
              <a:rPr lang="en-US" sz="2000" b="1" dirty="0" smtClean="0">
                <a:solidFill>
                  <a:schemeClr val="bg1"/>
                </a:solidFill>
                <a:ea typeface="ＭＳ Ｐゴシック"/>
              </a:rPr>
              <a:t>US Department of Health &amp; Human Services </a:t>
            </a:r>
          </a:p>
          <a:p>
            <a:pPr algn="r" eaLnBrk="1" hangingPunct="1">
              <a:spcBef>
                <a:spcPct val="0"/>
              </a:spcBef>
            </a:pPr>
            <a:r>
              <a:rPr lang="en-US" sz="2000" b="1" dirty="0" smtClean="0">
                <a:solidFill>
                  <a:schemeClr val="bg1"/>
                </a:solidFill>
                <a:ea typeface="ＭＳ Ｐゴシック"/>
              </a:rPr>
              <a:t>and Centers for Medicare &amp; Medicaid Services</a:t>
            </a:r>
          </a:p>
          <a:p>
            <a:pPr algn="r" eaLnBrk="1" hangingPunct="1">
              <a:spcBef>
                <a:spcPct val="0"/>
              </a:spcBef>
            </a:pPr>
            <a:endParaRPr lang="en-US" sz="1800" b="1" dirty="0" smtClean="0">
              <a:solidFill>
                <a:schemeClr val="bg1"/>
              </a:solidFill>
              <a:ea typeface="ＭＳ Ｐゴシック"/>
            </a:endParaRPr>
          </a:p>
          <a:p>
            <a:pPr algn="r" eaLnBrk="1" hangingPunct="1">
              <a:spcBef>
                <a:spcPct val="0"/>
              </a:spcBef>
            </a:pPr>
            <a:r>
              <a:rPr lang="en-US" sz="1800" b="1" dirty="0" smtClean="0">
                <a:solidFill>
                  <a:schemeClr val="bg1"/>
                </a:solidFill>
                <a:ea typeface="ＭＳ Ｐゴシック"/>
              </a:rPr>
              <a:t>AHRQ Annual Conference</a:t>
            </a:r>
          </a:p>
          <a:p>
            <a:pPr algn="r" eaLnBrk="1" hangingPunct="1">
              <a:spcBef>
                <a:spcPct val="0"/>
              </a:spcBef>
            </a:pPr>
            <a:r>
              <a:rPr lang="en-US" sz="1800" b="1" dirty="0" smtClean="0">
                <a:solidFill>
                  <a:schemeClr val="bg1"/>
                </a:solidFill>
                <a:ea typeface="ＭＳ Ｐゴシック"/>
              </a:rPr>
              <a:t>September 10, 2012</a:t>
            </a:r>
          </a:p>
          <a:p>
            <a:pPr algn="r" eaLnBrk="1" hangingPunct="1">
              <a:spcBef>
                <a:spcPct val="0"/>
              </a:spcBef>
            </a:pPr>
            <a:endParaRPr lang="en-US" sz="2000" dirty="0" smtClean="0">
              <a:solidFill>
                <a:schemeClr val="bg1"/>
              </a:solidFill>
              <a:ea typeface="ＭＳ Ｐゴシック"/>
            </a:endParaRPr>
          </a:p>
        </p:txBody>
      </p:sp>
      <p:sp>
        <p:nvSpPr>
          <p:cNvPr id="102404" name="Subtitle 2"/>
          <p:cNvSpPr txBox="1">
            <a:spLocks/>
          </p:cNvSpPr>
          <p:nvPr/>
        </p:nvSpPr>
        <p:spPr bwMode="auto">
          <a:xfrm>
            <a:off x="2457450" y="6496054"/>
            <a:ext cx="4953000" cy="303213"/>
          </a:xfrm>
          <a:prstGeom prst="rect">
            <a:avLst/>
          </a:prstGeom>
          <a:noFill/>
          <a:ln w="9525">
            <a:noFill/>
            <a:miter lim="800000"/>
            <a:headEnd/>
            <a:tailEnd/>
          </a:ln>
        </p:spPr>
        <p:txBody>
          <a:bodyPr/>
          <a:lstStyle/>
          <a:p>
            <a:pPr algn="ctr">
              <a:lnSpc>
                <a:spcPct val="80000"/>
              </a:lnSpc>
              <a:spcBef>
                <a:spcPct val="20000"/>
              </a:spcBef>
              <a:buFont typeface="Arial" charset="0"/>
              <a:buNone/>
            </a:pPr>
            <a:endParaRPr lang="en-US" sz="1700">
              <a:solidFill>
                <a:srgbClr val="1F497D"/>
              </a:solidFill>
              <a:latin typeface="Calibri" pitchFamily="34" charset="0"/>
              <a:cs typeface="Arial" charset="0"/>
            </a:endParaRPr>
          </a:p>
        </p:txBody>
      </p:sp>
      <p:pic>
        <p:nvPicPr>
          <p:cNvPr id="102405" name="Picture 4" descr="86536144.jpg"/>
          <p:cNvPicPr>
            <a:picLocks noChangeAspect="1"/>
          </p:cNvPicPr>
          <p:nvPr/>
        </p:nvPicPr>
        <p:blipFill>
          <a:blip r:embed="rId3" cstate="print"/>
          <a:srcRect/>
          <a:stretch>
            <a:fillRect/>
          </a:stretch>
        </p:blipFill>
        <p:spPr bwMode="auto">
          <a:xfrm>
            <a:off x="114301" y="3165479"/>
            <a:ext cx="1557338" cy="1038225"/>
          </a:xfrm>
          <a:prstGeom prst="rect">
            <a:avLst/>
          </a:prstGeom>
          <a:noFill/>
          <a:ln w="9525">
            <a:noFill/>
            <a:miter lim="800000"/>
            <a:headEnd/>
            <a:tailEnd/>
          </a:ln>
        </p:spPr>
      </p:pic>
      <p:pic>
        <p:nvPicPr>
          <p:cNvPr id="102406" name="Picture 5" descr="78397313.jpg"/>
          <p:cNvPicPr>
            <a:picLocks noChangeAspect="1"/>
          </p:cNvPicPr>
          <p:nvPr/>
        </p:nvPicPr>
        <p:blipFill>
          <a:blip r:embed="rId4" cstate="print"/>
          <a:srcRect/>
          <a:stretch>
            <a:fillRect/>
          </a:stretch>
        </p:blipFill>
        <p:spPr bwMode="auto">
          <a:xfrm>
            <a:off x="104775" y="4408492"/>
            <a:ext cx="1530350" cy="1120775"/>
          </a:xfrm>
          <a:prstGeom prst="rect">
            <a:avLst/>
          </a:prstGeom>
          <a:noFill/>
          <a:ln w="9525">
            <a:noFill/>
            <a:miter lim="800000"/>
            <a:headEnd/>
            <a:tailEnd/>
          </a:ln>
        </p:spPr>
      </p:pic>
      <p:pic>
        <p:nvPicPr>
          <p:cNvPr id="102407" name="Picture 7" descr="95328994.jpg"/>
          <p:cNvPicPr>
            <a:picLocks noChangeAspect="1"/>
          </p:cNvPicPr>
          <p:nvPr/>
        </p:nvPicPr>
        <p:blipFill>
          <a:blip r:embed="rId5" cstate="print"/>
          <a:srcRect/>
          <a:stretch>
            <a:fillRect/>
          </a:stretch>
        </p:blipFill>
        <p:spPr bwMode="auto">
          <a:xfrm>
            <a:off x="114302" y="5632450"/>
            <a:ext cx="1520825" cy="110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6934200" cy="1295400"/>
          </a:xfrm>
        </p:spPr>
        <p:txBody>
          <a:bodyPr>
            <a:normAutofit fontScale="90000"/>
          </a:bodyPr>
          <a:lstStyle/>
          <a:p>
            <a:r>
              <a:rPr lang="en-US" dirty="0" smtClean="0"/>
              <a:t>AHA/HRET Reducing EED:</a:t>
            </a:r>
            <a:br>
              <a:rPr lang="en-US" dirty="0" smtClean="0"/>
            </a:br>
            <a:r>
              <a:rPr lang="en-US" dirty="0" smtClean="0"/>
              <a:t>State Activities</a:t>
            </a:r>
            <a:endParaRPr lang="en-US" dirty="0"/>
          </a:p>
        </p:txBody>
      </p:sp>
      <p:sp>
        <p:nvSpPr>
          <p:cNvPr id="3" name="Content Placeholder 2"/>
          <p:cNvSpPr>
            <a:spLocks noGrp="1"/>
          </p:cNvSpPr>
          <p:nvPr>
            <p:ph idx="1"/>
          </p:nvPr>
        </p:nvSpPr>
        <p:spPr/>
        <p:txBody>
          <a:bodyPr>
            <a:normAutofit fontScale="32500" lnSpcReduction="20000"/>
          </a:bodyPr>
          <a:lstStyle/>
          <a:p>
            <a:pPr marL="0" lvl="0" indent="0">
              <a:buNone/>
            </a:pPr>
            <a:r>
              <a:rPr lang="en-US" sz="4900" b="1" u="sng" dirty="0" smtClean="0"/>
              <a:t>Oklahoma</a:t>
            </a:r>
          </a:p>
          <a:p>
            <a:pPr lvl="0"/>
            <a:r>
              <a:rPr lang="en-US" sz="4900" dirty="0" smtClean="0"/>
              <a:t>Partnered </a:t>
            </a:r>
            <a:r>
              <a:rPr lang="en-US" sz="4900" dirty="0"/>
              <a:t>with the Oklahoma State Department of Health-Maternal Services, University of Oklahoma Health Sciences Center Office of Perinatal Quality Improvement, Oklahoma March of Dimes, and the Oklahoma Health Care Authority to implement an approach to institute scheduling process changes in birthing hospitals for scheduled cesareans and inductions, asking OB providers to distribute March of Dimes patient education materials and broadcasting a public service announcement on the risks of scheduling a baby’s birth before 39 weeks gestation</a:t>
            </a:r>
            <a:r>
              <a:rPr lang="en-US" sz="4900" dirty="0" smtClean="0"/>
              <a:t>.</a:t>
            </a:r>
          </a:p>
          <a:p>
            <a:pPr marL="0" lvl="0" indent="0">
              <a:buNone/>
            </a:pPr>
            <a:r>
              <a:rPr lang="en-US" sz="4900" b="1" u="sng" dirty="0" smtClean="0"/>
              <a:t>Florida</a:t>
            </a:r>
            <a:r>
              <a:rPr lang="en-US" sz="4900" b="1" dirty="0" smtClean="0"/>
              <a:t> </a:t>
            </a:r>
            <a:endParaRPr lang="en-US" sz="4900" b="1" dirty="0"/>
          </a:p>
          <a:p>
            <a:pPr lvl="0"/>
            <a:r>
              <a:rPr lang="en-US" sz="4900" dirty="0" smtClean="0"/>
              <a:t>Worked </a:t>
            </a:r>
            <a:r>
              <a:rPr lang="en-US" sz="4900" dirty="0"/>
              <a:t>with the Florida Perinatal Quality Collaborative (FPQC) and the Lawton and Rhea Chiles Center for Healthy Mothers and Babies at the University of South Florida. </a:t>
            </a:r>
            <a:r>
              <a:rPr lang="en-US" sz="4900" dirty="0" smtClean="0"/>
              <a:t>Hosted </a:t>
            </a:r>
            <a:r>
              <a:rPr lang="en-US" sz="4900" dirty="0"/>
              <a:t>an EED kick-off webinar in July that provided the </a:t>
            </a:r>
            <a:r>
              <a:rPr lang="en-US" sz="4900" dirty="0" err="1"/>
              <a:t>MoD</a:t>
            </a:r>
            <a:r>
              <a:rPr lang="en-US" sz="4900" dirty="0"/>
              <a:t> toolkit, tips for engaging a hospital team, and resources available from the FPQC and FHA. FHA is promoting data submission to the HRET CDS, one-on-one coaching with OB hospitals, and development of OB/EED grand rounds</a:t>
            </a:r>
            <a:r>
              <a:rPr lang="en-US" sz="4900" dirty="0" smtClean="0"/>
              <a:t>.</a:t>
            </a:r>
          </a:p>
          <a:p>
            <a:pPr marL="0" lvl="0" indent="0">
              <a:buNone/>
            </a:pPr>
            <a:r>
              <a:rPr lang="en-US" sz="4900" b="1" u="sng" dirty="0" smtClean="0"/>
              <a:t>Louisiana </a:t>
            </a:r>
            <a:endParaRPr lang="en-US" sz="4900" b="1" u="sng" dirty="0"/>
          </a:p>
          <a:p>
            <a:pPr lvl="0"/>
            <a:r>
              <a:rPr lang="en-US" sz="4900" dirty="0"/>
              <a:t> LHA partnered with the Louisiana Department of Health and Hospitals (LDHH) in a comprehensive birth outcomes initiative. Every birthing hospital, in 2011, pledged to adopt a comprehensive 39-week gestation delivery prohibition policy by the end of 2012. </a:t>
            </a:r>
            <a:r>
              <a:rPr lang="en-US" sz="4900" dirty="0" smtClean="0"/>
              <a:t>Partnered </a:t>
            </a:r>
            <a:r>
              <a:rPr lang="en-US" sz="4900" dirty="0"/>
              <a:t>with the IHI Perinatal Collaborative efforts in which 22 hospital are enrolled and actively participating in the second phase of the collaborative.</a:t>
            </a:r>
          </a:p>
          <a:p>
            <a:endParaRPr lang="en-US" dirty="0"/>
          </a:p>
        </p:txBody>
      </p:sp>
      <p:sp>
        <p:nvSpPr>
          <p:cNvPr id="4" name="Slide Number Placeholder 3"/>
          <p:cNvSpPr>
            <a:spLocks noGrp="1"/>
          </p:cNvSpPr>
          <p:nvPr>
            <p:ph type="sldNum" sz="quarter" idx="12"/>
          </p:nvPr>
        </p:nvSpPr>
        <p:spPr/>
        <p:txBody>
          <a:bodyPr/>
          <a:lstStyle/>
          <a:p>
            <a:fld id="{696DDC28-CB7F-4B39-B484-DB650479EC6C}"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 xmlns:p14="http://schemas.microsoft.com/office/powerpoint/2010/main" val="30295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0" y="0"/>
            <a:ext cx="9144000" cy="1524000"/>
          </a:xfrm>
        </p:spPr>
        <p:txBody>
          <a:bodyPr>
            <a:noAutofit/>
          </a:bodyPr>
          <a:lstStyle/>
          <a:p>
            <a:r>
              <a:rPr lang="en-US" dirty="0" smtClean="0"/>
              <a:t>The Community-Based Care Transitions Program (CCTP, ACA Section 3026)</a:t>
            </a:r>
          </a:p>
        </p:txBody>
      </p:sp>
      <p:sp>
        <p:nvSpPr>
          <p:cNvPr id="17410" name="Rectangle 3"/>
          <p:cNvSpPr>
            <a:spLocks noGrp="1"/>
          </p:cNvSpPr>
          <p:nvPr>
            <p:ph sz="quarter" idx="1"/>
          </p:nvPr>
        </p:nvSpPr>
        <p:spPr>
          <a:xfrm>
            <a:off x="0" y="1600204"/>
            <a:ext cx="9144000" cy="4724401"/>
          </a:xfrm>
          <a:noFill/>
        </p:spPr>
        <p:txBody>
          <a:bodyPr>
            <a:normAutofit/>
          </a:bodyPr>
          <a:lstStyle/>
          <a:p>
            <a:pPr indent="-290513" eaLnBrk="1" hangingPunct="1">
              <a:buNone/>
              <a:defRPr/>
            </a:pPr>
            <a:r>
              <a:rPr lang="en-US" sz="2800" b="1" dirty="0" smtClean="0"/>
              <a:t>GOALS:</a:t>
            </a:r>
          </a:p>
          <a:p>
            <a:pPr indent="-222250" eaLnBrk="1" hangingPunct="1">
              <a:defRPr/>
            </a:pPr>
            <a:r>
              <a:rPr lang="en-US" sz="2800" b="0" dirty="0" smtClean="0"/>
              <a:t>Improve transitions of beneficiaries from the inpatient hospital setting to home or other care settings  </a:t>
            </a:r>
          </a:p>
          <a:p>
            <a:pPr indent="-222250" eaLnBrk="1" hangingPunct="1">
              <a:defRPr/>
            </a:pPr>
            <a:endParaRPr lang="en-US" sz="800" b="0" dirty="0" smtClean="0"/>
          </a:p>
          <a:p>
            <a:pPr indent="-222250" eaLnBrk="1" hangingPunct="1">
              <a:defRPr/>
            </a:pPr>
            <a:r>
              <a:rPr lang="en-US" sz="2800" b="0" dirty="0" smtClean="0"/>
              <a:t>Improve quality of care</a:t>
            </a:r>
          </a:p>
          <a:p>
            <a:pPr indent="-222250" eaLnBrk="1" hangingPunct="1">
              <a:defRPr/>
            </a:pPr>
            <a:endParaRPr lang="en-US" sz="800" b="0" dirty="0" smtClean="0"/>
          </a:p>
          <a:p>
            <a:pPr indent="-222250" eaLnBrk="1" hangingPunct="1">
              <a:defRPr/>
            </a:pPr>
            <a:r>
              <a:rPr lang="en-US" sz="2800" b="0" dirty="0" smtClean="0"/>
              <a:t>Reduce readmissions for high risk beneficiaries</a:t>
            </a:r>
          </a:p>
          <a:p>
            <a:pPr indent="-222250" eaLnBrk="1" hangingPunct="1">
              <a:defRPr/>
            </a:pPr>
            <a:endParaRPr lang="en-US" sz="800" b="0" dirty="0" smtClean="0"/>
          </a:p>
          <a:p>
            <a:pPr indent="-222250" eaLnBrk="1" hangingPunct="1">
              <a:defRPr/>
            </a:pPr>
            <a:r>
              <a:rPr lang="en-US" sz="2800" b="0" dirty="0" smtClean="0"/>
              <a:t>Document measureable savings to the Medicare program  </a:t>
            </a:r>
          </a:p>
          <a:p>
            <a:pPr marL="0" indent="0" eaLnBrk="1" hangingPunct="1">
              <a:buNone/>
              <a:defRPr/>
            </a:pPr>
            <a:endParaRPr lang="en-US" sz="1200" i="1" dirty="0" smtClean="0"/>
          </a:p>
          <a:p>
            <a:pPr marL="52388" indent="0" eaLnBrk="1" hangingPunct="1">
              <a:buNone/>
              <a:defRPr/>
            </a:pPr>
            <a:r>
              <a:rPr lang="en-US" sz="2400" i="1" dirty="0" smtClean="0"/>
              <a:t>For more information, visit: </a:t>
            </a:r>
            <a:r>
              <a:rPr lang="en-US" sz="2400" dirty="0" smtClean="0">
                <a:hlinkClick r:id="rId3"/>
              </a:rPr>
              <a:t>http://innovations.cms.gov/initiatives/Partnership-for-Patients/CCTP</a:t>
            </a:r>
            <a:r>
              <a:rPr lang="en-US" sz="2400" dirty="0" smtClean="0"/>
              <a:t> </a:t>
            </a:r>
          </a:p>
          <a:p>
            <a:pPr eaLnBrk="1" hangingPunct="1">
              <a:buFont typeface="Arial" charset="0"/>
              <a:buNone/>
              <a:defRPr/>
            </a:pPr>
            <a:endParaRPr lang="en-US" dirty="0" smtClean="0"/>
          </a:p>
          <a:p>
            <a:pPr eaLnBrk="1" hangingPunct="1">
              <a:buFont typeface="Arial" charset="0"/>
              <a:buNone/>
              <a:defRPr/>
            </a:pPr>
            <a:endParaRPr lang="en-US" sz="1050" dirty="0" smtClean="0"/>
          </a:p>
          <a:p>
            <a:pPr eaLnBrk="1" hangingPunct="1">
              <a:buFont typeface="Arial" charset="0"/>
              <a:buNone/>
              <a:defRPr/>
            </a:pPr>
            <a:endParaRPr lang="en-US" sz="105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2010 Readmission Rates by Payer</a:t>
            </a:r>
            <a:endParaRPr lang="en-US" dirty="0"/>
          </a:p>
        </p:txBody>
      </p:sp>
      <p:graphicFrame>
        <p:nvGraphicFramePr>
          <p:cNvPr id="4" name="Table 3"/>
          <p:cNvGraphicFramePr>
            <a:graphicFrameLocks noGrp="1"/>
          </p:cNvGraphicFramePr>
          <p:nvPr/>
        </p:nvGraphicFramePr>
        <p:xfrm>
          <a:off x="304801" y="1640542"/>
          <a:ext cx="8686798" cy="4304974"/>
        </p:xfrm>
        <a:graphic>
          <a:graphicData uri="http://schemas.openxmlformats.org/drawingml/2006/table">
            <a:tbl>
              <a:tblPr/>
              <a:tblGrid>
                <a:gridCol w="1737178"/>
                <a:gridCol w="1299935"/>
                <a:gridCol w="2174422"/>
                <a:gridCol w="1737178"/>
                <a:gridCol w="1738085"/>
              </a:tblGrid>
              <a:tr h="1919301">
                <a:tc>
                  <a:txBody>
                    <a:bodyPr/>
                    <a:lstStyle/>
                    <a:p>
                      <a:pPr marL="0" marR="0" algn="ctr">
                        <a:spcBef>
                          <a:spcPts val="0"/>
                        </a:spcBef>
                        <a:spcAft>
                          <a:spcPts val="0"/>
                        </a:spcAft>
                      </a:pPr>
                      <a:r>
                        <a:rPr lang="en-US" sz="1800" b="1" cap="small" spc="0" dirty="0" smtClean="0">
                          <a:latin typeface="Calibri"/>
                          <a:ea typeface="Calibri"/>
                          <a:cs typeface="Calibri"/>
                        </a:rPr>
                        <a:t>Payer</a:t>
                      </a:r>
                      <a:endParaRPr lang="en-US" sz="1800" baseline="30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small" spc="0" dirty="0">
                          <a:latin typeface="Calibri"/>
                          <a:ea typeface="Calibri"/>
                          <a:cs typeface="Calibri"/>
                        </a:rPr>
                        <a:t>Payer-specific Rate</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small" spc="0" dirty="0">
                          <a:latin typeface="Calibri"/>
                          <a:ea typeface="Calibri"/>
                          <a:cs typeface="Calibri"/>
                        </a:rPr>
                        <a:t>Total Index Admissions (2009 for Medicaid; 2010 for all others)</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small" spc="0" dirty="0">
                          <a:latin typeface="Calibri"/>
                          <a:ea typeface="Calibri"/>
                          <a:cs typeface="Calibri"/>
                        </a:rPr>
                        <a:t>Total </a:t>
                      </a:r>
                      <a:r>
                        <a:rPr lang="en-US" sz="1800" b="1" cap="small" spc="0" dirty="0" smtClean="0">
                          <a:latin typeface="Calibri"/>
                          <a:ea typeface="Calibri"/>
                          <a:cs typeface="Calibri"/>
                        </a:rPr>
                        <a:t>Readmissions</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cap="small" spc="0" dirty="0">
                          <a:latin typeface="Calibri"/>
                          <a:ea typeface="Calibri"/>
                          <a:cs typeface="Calibri"/>
                        </a:rPr>
                        <a:t>Number of Readmissions to prevent to reach 20% </a:t>
                      </a:r>
                      <a:r>
                        <a:rPr lang="en-US" sz="1800" b="1" cap="small" spc="0" dirty="0" smtClean="0">
                          <a:latin typeface="Calibri"/>
                          <a:ea typeface="Calibri"/>
                          <a:cs typeface="Calibri"/>
                        </a:rPr>
                        <a:t>reduction</a:t>
                      </a:r>
                      <a:r>
                        <a:rPr lang="en-US" sz="1800" b="0" cap="none" spc="0" dirty="0">
                          <a:latin typeface="Calibri"/>
                          <a:ea typeface="Calibri"/>
                          <a:cs typeface="Times New Roman"/>
                        </a:rPr>
                        <a:t>,</a:t>
                      </a:r>
                      <a:r>
                        <a:rPr lang="en-US" sz="1800" b="1" cap="small" spc="0" dirty="0" smtClean="0">
                          <a:latin typeface="Calibri"/>
                          <a:ea typeface="Calibri"/>
                          <a:cs typeface="Calibri"/>
                        </a:rPr>
                        <a:t> </a:t>
                      </a:r>
                      <a:r>
                        <a:rPr lang="en-US" sz="1800" b="0" i="1" cap="small" spc="0" dirty="0">
                          <a:latin typeface="Calibri"/>
                          <a:ea typeface="Calibri"/>
                          <a:cs typeface="Calibri"/>
                        </a:rPr>
                        <a:t>based on 32.85 million admissions</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313">
                <a:tc>
                  <a:txBody>
                    <a:bodyPr/>
                    <a:lstStyle/>
                    <a:p>
                      <a:pPr marL="0" marR="0">
                        <a:spcBef>
                          <a:spcPts val="0"/>
                        </a:spcBef>
                        <a:spcAft>
                          <a:spcPts val="0"/>
                        </a:spcAft>
                      </a:pPr>
                      <a:r>
                        <a:rPr lang="en-US" sz="1800" b="0" cap="small" spc="0" dirty="0" smtClean="0">
                          <a:latin typeface="Calibri"/>
                          <a:ea typeface="Calibri"/>
                          <a:cs typeface="Calibri"/>
                        </a:rPr>
                        <a:t>Medicare</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dirty="0" smtClean="0">
                          <a:latin typeface="Calibri"/>
                          <a:ea typeface="Calibri"/>
                          <a:cs typeface="Calibri"/>
                        </a:rPr>
                        <a:t>18.7%</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smtClean="0">
                          <a:latin typeface="Calibri"/>
                          <a:ea typeface="Calibri"/>
                          <a:cs typeface="Calibri"/>
                        </a:rPr>
                        <a:t>14,672,303</a:t>
                      </a:r>
                      <a:endParaRPr lang="en-US" sz="18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smtClean="0">
                          <a:latin typeface="Calibri"/>
                          <a:ea typeface="Calibri"/>
                          <a:cs typeface="Calibri"/>
                        </a:rPr>
                        <a:t>2,742,187</a:t>
                      </a:r>
                      <a:endParaRPr lang="en-US" sz="18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smtClean="0">
                          <a:latin typeface="Calibri"/>
                          <a:ea typeface="Calibri"/>
                          <a:cs typeface="Calibri"/>
                        </a:rPr>
                        <a:t>548,437</a:t>
                      </a:r>
                      <a:endParaRPr lang="en-US" sz="18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313">
                <a:tc>
                  <a:txBody>
                    <a:bodyPr/>
                    <a:lstStyle/>
                    <a:p>
                      <a:pPr marL="0" marR="0">
                        <a:spcBef>
                          <a:spcPts val="0"/>
                        </a:spcBef>
                        <a:spcAft>
                          <a:spcPts val="0"/>
                        </a:spcAft>
                      </a:pPr>
                      <a:r>
                        <a:rPr lang="en-US" sz="1800" b="0" cap="small" spc="0" dirty="0" smtClean="0">
                          <a:latin typeface="Calibri"/>
                          <a:ea typeface="Calibri"/>
                          <a:cs typeface="Calibri"/>
                        </a:rPr>
                        <a:t>Medicaid</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dirty="0" smtClean="0">
                          <a:latin typeface="Calibri"/>
                          <a:ea typeface="Calibri"/>
                          <a:cs typeface="Calibri"/>
                        </a:rPr>
                        <a:t>14.0%</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smtClean="0">
                          <a:solidFill>
                            <a:srgbClr val="000000"/>
                          </a:solidFill>
                          <a:latin typeface="Calibri"/>
                          <a:ea typeface="Calibri"/>
                          <a:cs typeface="Calibri"/>
                        </a:rPr>
                        <a:t>6,004,407</a:t>
                      </a:r>
                      <a:endParaRPr lang="en-US" sz="18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smtClean="0">
                          <a:solidFill>
                            <a:srgbClr val="000000"/>
                          </a:solidFill>
                          <a:latin typeface="Calibri"/>
                          <a:ea typeface="Calibri"/>
                          <a:cs typeface="Calibri"/>
                        </a:rPr>
                        <a:t>838,412</a:t>
                      </a:r>
                      <a:endParaRPr lang="en-US" sz="18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smtClean="0">
                          <a:solidFill>
                            <a:srgbClr val="000000"/>
                          </a:solidFill>
                          <a:latin typeface="Calibri"/>
                          <a:ea typeface="Calibri"/>
                          <a:cs typeface="Calibri"/>
                        </a:rPr>
                        <a:t>167,682</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187">
                <a:tc>
                  <a:txBody>
                    <a:bodyPr/>
                    <a:lstStyle/>
                    <a:p>
                      <a:pPr marL="0" marR="0">
                        <a:spcBef>
                          <a:spcPts val="0"/>
                        </a:spcBef>
                        <a:spcAft>
                          <a:spcPts val="0"/>
                        </a:spcAft>
                      </a:pPr>
                      <a:r>
                        <a:rPr lang="en-US" sz="1800" b="0" cap="small" spc="0">
                          <a:latin typeface="Calibri"/>
                          <a:ea typeface="Calibri"/>
                          <a:cs typeface="Calibri"/>
                        </a:rPr>
                        <a:t>Private Insurers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8.6%</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8,527,941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731,101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146,220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372">
                <a:tc>
                  <a:txBody>
                    <a:bodyPr/>
                    <a:lstStyle/>
                    <a:p>
                      <a:pPr marL="0" marR="0">
                        <a:spcBef>
                          <a:spcPts val="0"/>
                        </a:spcBef>
                        <a:spcAft>
                          <a:spcPts val="0"/>
                        </a:spcAft>
                      </a:pPr>
                      <a:r>
                        <a:rPr lang="en-US" sz="1800" b="0" cap="small" spc="0">
                          <a:latin typeface="Calibri"/>
                          <a:ea typeface="Calibri"/>
                          <a:cs typeface="Calibri"/>
                        </a:rPr>
                        <a:t>Uninsured Population</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10.3%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1,650,410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170,518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dirty="0" smtClean="0">
                          <a:latin typeface="Calibri"/>
                          <a:ea typeface="Calibri"/>
                          <a:cs typeface="Calibri"/>
                        </a:rPr>
                        <a:t>34,104</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187">
                <a:tc>
                  <a:txBody>
                    <a:bodyPr/>
                    <a:lstStyle/>
                    <a:p>
                      <a:pPr marL="0" marR="0">
                        <a:spcBef>
                          <a:spcPts val="0"/>
                        </a:spcBef>
                        <a:spcAft>
                          <a:spcPts val="0"/>
                        </a:spcAft>
                      </a:pPr>
                      <a:r>
                        <a:rPr lang="en-US" sz="1800" b="0" cap="small" spc="0" dirty="0">
                          <a:latin typeface="Calibri"/>
                          <a:ea typeface="Calibri"/>
                          <a:cs typeface="Calibri"/>
                        </a:rPr>
                        <a:t>All Other</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12.7%</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1,996,018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253,315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50,663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187">
                <a:tc>
                  <a:txBody>
                    <a:bodyPr/>
                    <a:lstStyle/>
                    <a:p>
                      <a:pPr marL="0" marR="0">
                        <a:spcBef>
                          <a:spcPts val="0"/>
                        </a:spcBef>
                        <a:spcAft>
                          <a:spcPts val="0"/>
                        </a:spcAft>
                      </a:pPr>
                      <a:endParaRPr lang="en-US" sz="1800" b="0" cap="small" spc="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800" b="0" cap="small" spc="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800" b="0" cap="small" spc="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800" b="0" cap="small" spc="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800" b="0" cap="small" spc="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198">
                <a:tc>
                  <a:txBody>
                    <a:bodyPr/>
                    <a:lstStyle/>
                    <a:p>
                      <a:pPr marL="0" marR="0" algn="r">
                        <a:spcBef>
                          <a:spcPts val="0"/>
                        </a:spcBef>
                        <a:spcAft>
                          <a:spcPts val="0"/>
                        </a:spcAft>
                      </a:pPr>
                      <a:r>
                        <a:rPr lang="en-US" sz="1800" b="1" cap="small" spc="0" dirty="0" smtClean="0">
                          <a:latin typeface="Calibri"/>
                          <a:ea typeface="Calibri"/>
                          <a:cs typeface="Calibri"/>
                        </a:rPr>
                        <a:t>TOTAL</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0" cap="small" spc="0">
                          <a:latin typeface="Calibri"/>
                          <a:ea typeface="Calibri"/>
                          <a:cs typeface="Calibri"/>
                        </a:rPr>
                        <a:t>14.4%</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a:latin typeface="Calibri"/>
                          <a:ea typeface="Calibri"/>
                          <a:cs typeface="Calibri"/>
                        </a:rPr>
                        <a:t>32,851,079</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a:solidFill>
                            <a:srgbClr val="000000"/>
                          </a:solidFill>
                          <a:latin typeface="Calibri"/>
                          <a:ea typeface="Calibri"/>
                          <a:cs typeface="Calibri"/>
                        </a:rPr>
                        <a:t>4,735,532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dirty="0">
                          <a:solidFill>
                            <a:srgbClr val="000000"/>
                          </a:solidFill>
                          <a:latin typeface="Calibri"/>
                          <a:ea typeface="Calibri"/>
                          <a:cs typeface="Calibri"/>
                        </a:rPr>
                        <a:t>947,106</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77200" cy="1295400"/>
          </a:xfrm>
        </p:spPr>
        <p:txBody>
          <a:bodyPr>
            <a:normAutofit fontScale="90000"/>
          </a:bodyPr>
          <a:lstStyle/>
          <a:p>
            <a:r>
              <a:rPr lang="en-US" dirty="0" smtClean="0"/>
              <a:t>The Community-Based Care Transitions Program (CCTP, ACA Section 3026)</a:t>
            </a:r>
            <a:endParaRPr lang="en-US" dirty="0"/>
          </a:p>
        </p:txBody>
      </p:sp>
      <p:pic>
        <p:nvPicPr>
          <p:cNvPr id="5" name="Content Placeholder 4" descr="Map-CCTP.png"/>
          <p:cNvPicPr>
            <a:picLocks noGrp="1" noChangeAspect="1"/>
          </p:cNvPicPr>
          <p:nvPr>
            <p:ph idx="1"/>
          </p:nvPr>
        </p:nvPicPr>
        <p:blipFill>
          <a:blip r:embed="rId3" cstate="print">
            <a:clrChange>
              <a:clrFrom>
                <a:srgbClr val="FFFFFF"/>
              </a:clrFrom>
              <a:clrTo>
                <a:srgbClr val="FFFFFF">
                  <a:alpha val="0"/>
                </a:srgbClr>
              </a:clrTo>
            </a:clrChange>
          </a:blip>
          <a:stretch>
            <a:fillRect/>
          </a:stretch>
        </p:blipFill>
        <p:spPr>
          <a:xfrm>
            <a:off x="609600" y="762000"/>
            <a:ext cx="8241792" cy="6096000"/>
          </a:xfrm>
        </p:spPr>
      </p:pic>
      <p:sp>
        <p:nvSpPr>
          <p:cNvPr id="4" name="Slide Number Placeholder 3"/>
          <p:cNvSpPr>
            <a:spLocks noGrp="1"/>
          </p:cNvSpPr>
          <p:nvPr>
            <p:ph type="sldNum" sz="quarter" idx="12"/>
          </p:nvPr>
        </p:nvSpPr>
        <p:spPr/>
        <p:txBody>
          <a:bodyPr/>
          <a:lstStyle/>
          <a:p>
            <a:pPr>
              <a:defRPr/>
            </a:pPr>
            <a:fld id="{47FD7BD9-1453-4C14-BEB4-2C0C39781B73}" type="slidenum">
              <a:rPr lang="en-US" smtClean="0"/>
              <a:pPr>
                <a:defRPr/>
              </a:pPr>
              <a:t>13</a:t>
            </a:fld>
            <a:endParaRPr lang="en-US" dirty="0"/>
          </a:p>
        </p:txBody>
      </p:sp>
      <p:sp>
        <p:nvSpPr>
          <p:cNvPr id="6" name="TextBox 5"/>
          <p:cNvSpPr txBox="1"/>
          <p:nvPr/>
        </p:nvSpPr>
        <p:spPr>
          <a:xfrm>
            <a:off x="4114800" y="6088563"/>
            <a:ext cx="5029200" cy="769441"/>
          </a:xfrm>
          <a:prstGeom prst="rect">
            <a:avLst/>
          </a:prstGeom>
          <a:solidFill>
            <a:srgbClr val="002060"/>
          </a:solidFill>
          <a:ln>
            <a:solidFill>
              <a:srgbClr val="002060"/>
            </a:solidFill>
          </a:ln>
          <a:effectLst>
            <a:outerShdw blurRad="50800" dist="38100" dir="16200000" rotWithShape="0">
              <a:prstClr val="black">
                <a:alpha val="40000"/>
              </a:prstClr>
            </a:outerShdw>
          </a:effectLst>
          <a:scene3d>
            <a:camera prst="orthographicFront"/>
            <a:lightRig rig="threePt" dir="t"/>
          </a:scene3d>
          <a:sp3d>
            <a:bevelT/>
          </a:sp3d>
        </p:spPr>
        <p:txBody>
          <a:bodyPr wrap="square" rtlCol="0">
            <a:spAutoFit/>
          </a:bodyPr>
          <a:lstStyle/>
          <a:p>
            <a:r>
              <a:rPr lang="en-US" sz="2200" b="1" dirty="0" smtClean="0">
                <a:solidFill>
                  <a:schemeClr val="bg1"/>
                </a:solidFill>
                <a:latin typeface="+mj-lt"/>
              </a:rPr>
              <a:t>Now 47 Sites: </a:t>
            </a:r>
            <a:r>
              <a:rPr lang="en-US" sz="2200" dirty="0" smtClean="0">
                <a:solidFill>
                  <a:schemeClr val="bg1"/>
                </a:solidFill>
                <a:latin typeface="+mj-lt"/>
              </a:rPr>
              <a:t>CBOs with 200+ hospitals serving 185,500 beneficiaries in 21 states</a:t>
            </a:r>
            <a:endParaRPr lang="en-US" dirty="0">
              <a:solidFill>
                <a:schemeClr val="bg1"/>
              </a:solidFill>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p:spPr>
        <p:txBody>
          <a:bodyPr>
            <a:normAutofit fontScale="90000"/>
          </a:bodyPr>
          <a:lstStyle/>
          <a:p>
            <a:r>
              <a:rPr lang="en-US" sz="4000" dirty="0" smtClean="0"/>
              <a:t>Quality Improvement Organizations (QIOs) Work and Results on Partnership for Patients</a:t>
            </a:r>
            <a:endParaRPr lang="en-US" sz="4000" dirty="0"/>
          </a:p>
        </p:txBody>
      </p:sp>
      <p:sp>
        <p:nvSpPr>
          <p:cNvPr id="3" name="Content Placeholder 2"/>
          <p:cNvSpPr>
            <a:spLocks noGrp="1"/>
          </p:cNvSpPr>
          <p:nvPr>
            <p:ph idx="1"/>
          </p:nvPr>
        </p:nvSpPr>
        <p:spPr>
          <a:xfrm>
            <a:off x="91440" y="1676401"/>
            <a:ext cx="8915400" cy="4191000"/>
          </a:xfrm>
          <a:noFill/>
        </p:spPr>
        <p:txBody>
          <a:bodyPr>
            <a:normAutofit fontScale="92500" lnSpcReduction="20000"/>
          </a:bodyPr>
          <a:lstStyle/>
          <a:p>
            <a:pPr lvl="0"/>
            <a:r>
              <a:rPr lang="en-US" dirty="0" smtClean="0"/>
              <a:t>202 Communities Recruited</a:t>
            </a:r>
          </a:p>
          <a:p>
            <a:pPr lvl="0"/>
            <a:r>
              <a:rPr lang="en-US" dirty="0" smtClean="0"/>
              <a:t>179 Community Coalition Charters Signed</a:t>
            </a:r>
          </a:p>
          <a:p>
            <a:pPr lvl="0"/>
            <a:r>
              <a:rPr lang="en-US" dirty="0" smtClean="0"/>
              <a:t>89 Communities Submitting Applications to Care Transitions Funded Programs</a:t>
            </a:r>
          </a:p>
          <a:p>
            <a:pPr lvl="0"/>
            <a:r>
              <a:rPr lang="en-US" dirty="0" smtClean="0"/>
              <a:t>32 Communities Accepted into Funded Care Transitions  Programs</a:t>
            </a:r>
          </a:p>
          <a:p>
            <a:pPr lvl="0"/>
            <a:r>
              <a:rPr lang="en-US" dirty="0" smtClean="0"/>
              <a:t>Recruited communities across the country include  661 Hospitals, 1584 Skilled Nursing Homes, 532 Home Health Agencies, 118 Dialysis Facilities, and 273 Hospices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tretch>
            <a:fillRect/>
          </a:stretch>
        </p:blipFill>
        <p:spPr bwMode="auto">
          <a:xfrm>
            <a:off x="1600200" y="1219201"/>
            <a:ext cx="7543800" cy="5638800"/>
          </a:xfrm>
          <a:prstGeom prst="rect">
            <a:avLst/>
          </a:prstGeom>
          <a:noFill/>
          <a:ln w="9525">
            <a:noFill/>
            <a:miter lim="800000"/>
            <a:headEnd/>
            <a:tailEnd/>
          </a:ln>
        </p:spPr>
      </p:pic>
      <p:sp>
        <p:nvSpPr>
          <p:cNvPr id="2051" name="TextBox 2"/>
          <p:cNvSpPr txBox="1">
            <a:spLocks noChangeArrowheads="1"/>
          </p:cNvSpPr>
          <p:nvPr/>
        </p:nvSpPr>
        <p:spPr bwMode="auto">
          <a:xfrm>
            <a:off x="0" y="4"/>
            <a:ext cx="9144000" cy="1323439"/>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4000" b="1" dirty="0" err="1" smtClean="0">
                <a:solidFill>
                  <a:prstClr val="white"/>
                </a:solidFill>
                <a:latin typeface="Calibri"/>
              </a:rPr>
              <a:t>PfP</a:t>
            </a:r>
            <a:r>
              <a:rPr lang="en-US" sz="4000" b="1" dirty="0" smtClean="0">
                <a:solidFill>
                  <a:prstClr val="white"/>
                </a:solidFill>
                <a:latin typeface="Calibri"/>
              </a:rPr>
              <a:t> Readmissions Aim: A Network of Networks for Nationwide Results</a:t>
            </a:r>
            <a:endParaRPr lang="en-US" sz="4000" b="1" dirty="0">
              <a:solidFill>
                <a:prstClr val="white"/>
              </a:solidFill>
              <a:latin typeface="Calibri"/>
              <a:ea typeface="+mn-ea"/>
            </a:endParaRPr>
          </a:p>
        </p:txBody>
      </p:sp>
      <p:pic>
        <p:nvPicPr>
          <p:cNvPr id="4" name="Picture 3" descr="07-31-12 QIO Map legend.jpg"/>
          <p:cNvPicPr>
            <a:picLocks noChangeAspect="1"/>
          </p:cNvPicPr>
          <p:nvPr/>
        </p:nvPicPr>
        <p:blipFill>
          <a:blip r:embed="rId4" cstate="print"/>
          <a:srcRect t="48065" r="5913"/>
          <a:stretch>
            <a:fillRect/>
          </a:stretch>
        </p:blipFill>
        <p:spPr>
          <a:xfrm>
            <a:off x="0" y="5410200"/>
            <a:ext cx="3352800" cy="1447800"/>
          </a:xfrm>
          <a:prstGeom prst="rect">
            <a:avLst/>
          </a:prstGeom>
        </p:spPr>
      </p:pic>
      <p:sp>
        <p:nvSpPr>
          <p:cNvPr id="5" name="TextBox 4"/>
          <p:cNvSpPr txBox="1"/>
          <p:nvPr/>
        </p:nvSpPr>
        <p:spPr>
          <a:xfrm>
            <a:off x="0" y="1219200"/>
            <a:ext cx="1600200" cy="3970318"/>
          </a:xfrm>
          <a:prstGeom prst="rect">
            <a:avLst/>
          </a:prstGeom>
          <a:solidFill>
            <a:schemeClr val="bg1"/>
          </a:solidFill>
          <a:ln>
            <a:noFill/>
          </a:ln>
        </p:spPr>
        <p:txBody>
          <a:bodyPr wrap="square" rtlCol="0">
            <a:spAutoFit/>
          </a:bodyPr>
          <a:lstStyle/>
          <a:p>
            <a:endParaRPr lang="en-US" dirty="0" smtClean="0">
              <a:solidFill>
                <a:srgbClr val="002060"/>
              </a:solidFill>
              <a:latin typeface="+mn-lt"/>
            </a:endParaRPr>
          </a:p>
          <a:p>
            <a:endParaRPr lang="en-US" dirty="0" smtClean="0">
              <a:solidFill>
                <a:srgbClr val="002060"/>
              </a:solidFill>
              <a:latin typeface="+mn-lt"/>
            </a:endParaRPr>
          </a:p>
          <a:p>
            <a:endParaRPr lang="en-US" dirty="0" smtClean="0">
              <a:solidFill>
                <a:srgbClr val="002060"/>
              </a:solidFill>
              <a:latin typeface="+mn-lt"/>
            </a:endParaRPr>
          </a:p>
          <a:p>
            <a:r>
              <a:rPr lang="en-US" b="1" dirty="0" smtClean="0">
                <a:solidFill>
                  <a:srgbClr val="002060"/>
                </a:solidFill>
                <a:latin typeface="+mn-lt"/>
              </a:rPr>
              <a:t>QIO-Recruited Communities, CCTP Sites, &amp; ADRC Option D Grantees </a:t>
            </a:r>
          </a:p>
          <a:p>
            <a:r>
              <a:rPr lang="en-US" b="1" dirty="0" smtClean="0">
                <a:solidFill>
                  <a:srgbClr val="002060"/>
                </a:solidFill>
                <a:latin typeface="+mn-lt"/>
              </a:rPr>
              <a:t>(as of July 31, 2012</a:t>
            </a:r>
            <a:r>
              <a:rPr lang="en-US" b="1" dirty="0" smtClean="0"/>
              <a:t>)</a:t>
            </a:r>
          </a:p>
          <a:p>
            <a:endParaRPr lang="en-US" dirty="0" smtClean="0"/>
          </a:p>
          <a:p>
            <a:endParaRPr lang="en-US" dirty="0" smtClean="0"/>
          </a:p>
          <a:p>
            <a:endParaRPr lang="en-US" dirty="0" smtClean="0"/>
          </a:p>
          <a:p>
            <a:endParaRPr lang="en-US" dirty="0"/>
          </a:p>
        </p:txBody>
      </p:sp>
      <p:pic>
        <p:nvPicPr>
          <p:cNvPr id="6" name="Picture 5" descr="ICPC_NCC_header_logo_3.png"/>
          <p:cNvPicPr>
            <a:picLocks noChangeAspect="1"/>
          </p:cNvPicPr>
          <p:nvPr/>
        </p:nvPicPr>
        <p:blipFill>
          <a:blip r:embed="rId5" cstate="print"/>
          <a:stretch>
            <a:fillRect/>
          </a:stretch>
        </p:blipFill>
        <p:spPr>
          <a:xfrm>
            <a:off x="0" y="4648200"/>
            <a:ext cx="3336324" cy="762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PC_NCC_header_logo_3.png"/>
          <p:cNvPicPr>
            <a:picLocks noChangeAspect="1"/>
          </p:cNvPicPr>
          <p:nvPr/>
        </p:nvPicPr>
        <p:blipFill>
          <a:blip r:embed="rId3" cstate="print"/>
          <a:stretch>
            <a:fillRect/>
          </a:stretch>
        </p:blipFill>
        <p:spPr>
          <a:xfrm>
            <a:off x="0" y="6096005"/>
            <a:ext cx="3124200" cy="761999"/>
          </a:xfrm>
          <a:prstGeom prst="rect">
            <a:avLst/>
          </a:prstGeom>
          <a:solidFill>
            <a:schemeClr val="bg1"/>
          </a:solidFill>
          <a:ln>
            <a:solidFill>
              <a:srgbClr val="002060"/>
            </a:solidFill>
          </a:ln>
        </p:spPr>
      </p:pic>
      <p:sp>
        <p:nvSpPr>
          <p:cNvPr id="4099" name="TextBox 2"/>
          <p:cNvSpPr txBox="1">
            <a:spLocks noChangeArrowheads="1"/>
          </p:cNvSpPr>
          <p:nvPr/>
        </p:nvSpPr>
        <p:spPr bwMode="auto">
          <a:xfrm>
            <a:off x="0" y="1"/>
            <a:ext cx="9144000" cy="1231106"/>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3000" b="1" dirty="0" smtClean="0">
                <a:solidFill>
                  <a:prstClr val="white"/>
                </a:solidFill>
                <a:latin typeface="Calibri"/>
                <a:ea typeface="+mn-ea"/>
              </a:rPr>
              <a:t>CCTP Sites, QIO-Recruited Communities, ADRC Grantees</a:t>
            </a:r>
          </a:p>
          <a:p>
            <a:pPr algn="r" fontAlgn="auto">
              <a:spcBef>
                <a:spcPts val="0"/>
              </a:spcBef>
              <a:spcAft>
                <a:spcPts val="0"/>
              </a:spcAft>
            </a:pPr>
            <a:r>
              <a:rPr lang="en-US" sz="2200" dirty="0" smtClean="0">
                <a:solidFill>
                  <a:prstClr val="white"/>
                </a:solidFill>
                <a:latin typeface="Calibri"/>
                <a:ea typeface="+mn-ea"/>
              </a:rPr>
              <a:t>ZIP </a:t>
            </a:r>
            <a:r>
              <a:rPr lang="en-US" sz="2200" dirty="0">
                <a:solidFill>
                  <a:prstClr val="white"/>
                </a:solidFill>
                <a:latin typeface="Calibri"/>
                <a:ea typeface="+mn-ea"/>
              </a:rPr>
              <a:t>Code Level Readmissions </a:t>
            </a:r>
            <a:r>
              <a:rPr lang="en-US" sz="2200" dirty="0" smtClean="0">
                <a:solidFill>
                  <a:prstClr val="white"/>
                </a:solidFill>
                <a:latin typeface="Calibri"/>
                <a:ea typeface="+mn-ea"/>
              </a:rPr>
              <a:t>per </a:t>
            </a:r>
            <a:r>
              <a:rPr lang="en-US" sz="2200" dirty="0">
                <a:solidFill>
                  <a:prstClr val="white"/>
                </a:solidFill>
                <a:latin typeface="Calibri"/>
                <a:ea typeface="+mn-ea"/>
              </a:rPr>
              <a:t>1000 </a:t>
            </a:r>
            <a:r>
              <a:rPr lang="en-US" sz="2200" dirty="0" smtClean="0">
                <a:solidFill>
                  <a:prstClr val="white"/>
                </a:solidFill>
                <a:latin typeface="Calibri"/>
                <a:ea typeface="+mn-ea"/>
              </a:rPr>
              <a:t>Medicare Beneficiaries </a:t>
            </a:r>
          </a:p>
          <a:p>
            <a:pPr algn="r" fontAlgn="auto">
              <a:spcBef>
                <a:spcPts val="0"/>
              </a:spcBef>
              <a:spcAft>
                <a:spcPts val="0"/>
              </a:spcAft>
            </a:pPr>
            <a:r>
              <a:rPr lang="en-US" sz="2200" dirty="0" smtClean="0">
                <a:solidFill>
                  <a:prstClr val="white"/>
                </a:solidFill>
                <a:latin typeface="Calibri"/>
                <a:ea typeface="+mn-ea"/>
              </a:rPr>
              <a:t>(</a:t>
            </a:r>
            <a:r>
              <a:rPr lang="en-US" sz="2200" dirty="0">
                <a:solidFill>
                  <a:prstClr val="white"/>
                </a:solidFill>
                <a:latin typeface="Calibri"/>
                <a:ea typeface="+mn-ea"/>
              </a:rPr>
              <a:t>January 1, </a:t>
            </a:r>
            <a:r>
              <a:rPr lang="en-US" sz="2200" dirty="0" smtClean="0">
                <a:solidFill>
                  <a:prstClr val="white"/>
                </a:solidFill>
                <a:latin typeface="Calibri"/>
                <a:ea typeface="+mn-ea"/>
              </a:rPr>
              <a:t>2011 </a:t>
            </a:r>
            <a:r>
              <a:rPr lang="en-US" sz="2200" dirty="0">
                <a:solidFill>
                  <a:prstClr val="white"/>
                </a:solidFill>
                <a:latin typeface="Calibri"/>
                <a:ea typeface="+mn-ea"/>
              </a:rPr>
              <a:t>– December 31, </a:t>
            </a:r>
            <a:r>
              <a:rPr lang="en-US" sz="2200" dirty="0" smtClean="0">
                <a:solidFill>
                  <a:prstClr val="white"/>
                </a:solidFill>
                <a:latin typeface="Calibri"/>
                <a:ea typeface="+mn-ea"/>
              </a:rPr>
              <a:t>2011)</a:t>
            </a:r>
            <a:endParaRPr lang="en-US" sz="2200" dirty="0">
              <a:solidFill>
                <a:prstClr val="white"/>
              </a:solidFill>
              <a:latin typeface="Calibri"/>
              <a:ea typeface="+mn-ea"/>
            </a:endParaRPr>
          </a:p>
        </p:txBody>
      </p:sp>
      <p:pic>
        <p:nvPicPr>
          <p:cNvPr id="5" name="Picture 4" descr="Legend for QIO map.jpg"/>
          <p:cNvPicPr>
            <a:picLocks noChangeAspect="1"/>
          </p:cNvPicPr>
          <p:nvPr/>
        </p:nvPicPr>
        <p:blipFill>
          <a:blip r:embed="rId4" cstate="print"/>
          <a:srcRect l="8000" b="33333"/>
          <a:stretch>
            <a:fillRect/>
          </a:stretch>
        </p:blipFill>
        <p:spPr>
          <a:xfrm>
            <a:off x="7391400" y="2362200"/>
            <a:ext cx="1752600" cy="2133600"/>
          </a:xfrm>
          <a:prstGeom prst="rect">
            <a:avLst/>
          </a:prstGeom>
        </p:spPr>
      </p:pic>
      <p:sp>
        <p:nvSpPr>
          <p:cNvPr id="7" name="TextBox 6"/>
          <p:cNvSpPr txBox="1"/>
          <p:nvPr/>
        </p:nvSpPr>
        <p:spPr>
          <a:xfrm>
            <a:off x="7391400" y="1600204"/>
            <a:ext cx="1752600" cy="830997"/>
          </a:xfrm>
          <a:prstGeom prst="rect">
            <a:avLst/>
          </a:prstGeom>
          <a:noFill/>
        </p:spPr>
        <p:txBody>
          <a:bodyPr wrap="square" rtlCol="0">
            <a:spAutoFit/>
          </a:bodyPr>
          <a:lstStyle/>
          <a:p>
            <a:pPr algn="ctr"/>
            <a:r>
              <a:rPr lang="en-US" sz="1600" dirty="0" smtClean="0">
                <a:solidFill>
                  <a:srgbClr val="002060"/>
                </a:solidFill>
                <a:latin typeface="+mn-lt"/>
              </a:rPr>
              <a:t>30-day Readmissions per 1000 beneficiaries </a:t>
            </a:r>
            <a:endParaRPr lang="en-US" sz="1600" dirty="0">
              <a:solidFill>
                <a:srgbClr val="002060"/>
              </a:solidFill>
              <a:latin typeface="+mn-lt"/>
            </a:endParaRPr>
          </a:p>
        </p:txBody>
      </p:sp>
      <p:pic>
        <p:nvPicPr>
          <p:cNvPr id="4098" name="Picture 1"/>
          <p:cNvPicPr>
            <a:picLocks noChangeAspect="1" noChangeArrowheads="1"/>
          </p:cNvPicPr>
          <p:nvPr/>
        </p:nvPicPr>
        <p:blipFill>
          <a:blip r:embed="rId5" cstate="print">
            <a:clrChange>
              <a:clrFrom>
                <a:srgbClr val="FFFFFF"/>
              </a:clrFrom>
              <a:clrTo>
                <a:srgbClr val="FFFFFF">
                  <a:alpha val="0"/>
                </a:srgbClr>
              </a:clrTo>
            </a:clrChange>
          </a:blip>
          <a:stretch>
            <a:fillRect/>
          </a:stretch>
        </p:blipFill>
        <p:spPr bwMode="auto">
          <a:xfrm>
            <a:off x="1" y="942110"/>
            <a:ext cx="7655858" cy="5915891"/>
          </a:xfrm>
          <a:prstGeom prst="rect">
            <a:avLst/>
          </a:prstGeom>
          <a:noFill/>
          <a:ln w="9525">
            <a:noFill/>
            <a:miter lim="800000"/>
            <a:headEnd/>
            <a:tailEnd/>
          </a:ln>
        </p:spPr>
      </p:pic>
      <p:pic>
        <p:nvPicPr>
          <p:cNvPr id="9" name="Picture 8" descr="07-31-12 QIO Map legend.jpg"/>
          <p:cNvPicPr>
            <a:picLocks noChangeAspect="1"/>
          </p:cNvPicPr>
          <p:nvPr/>
        </p:nvPicPr>
        <p:blipFill>
          <a:blip r:embed="rId6" cstate="print"/>
          <a:srcRect t="48065"/>
          <a:stretch>
            <a:fillRect/>
          </a:stretch>
        </p:blipFill>
        <p:spPr>
          <a:xfrm>
            <a:off x="6705807" y="4572000"/>
            <a:ext cx="2438195" cy="9906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0" y="0"/>
            <a:ext cx="9144000" cy="1524000"/>
          </a:xfrm>
        </p:spPr>
        <p:txBody>
          <a:bodyPr>
            <a:noAutofit/>
          </a:bodyPr>
          <a:lstStyle/>
          <a:p>
            <a:r>
              <a:rPr lang="en-US" sz="3600" dirty="0" smtClean="0"/>
              <a:t>CCTP and QIO Care Transitions: The Approach</a:t>
            </a:r>
          </a:p>
        </p:txBody>
      </p:sp>
      <p:sp>
        <p:nvSpPr>
          <p:cNvPr id="17410" name="Rectangle 3"/>
          <p:cNvSpPr>
            <a:spLocks noGrp="1"/>
          </p:cNvSpPr>
          <p:nvPr>
            <p:ph sz="quarter" idx="1"/>
          </p:nvPr>
        </p:nvSpPr>
        <p:spPr>
          <a:xfrm>
            <a:off x="0" y="1600200"/>
            <a:ext cx="9144000" cy="4648200"/>
          </a:xfrm>
          <a:noFill/>
        </p:spPr>
        <p:txBody>
          <a:bodyPr>
            <a:normAutofit fontScale="92500" lnSpcReduction="20000"/>
          </a:bodyPr>
          <a:lstStyle/>
          <a:p>
            <a:pPr eaLnBrk="1" hangingPunct="1">
              <a:defRPr/>
            </a:pPr>
            <a:r>
              <a:rPr lang="en-US" sz="2500" b="0" dirty="0" smtClean="0"/>
              <a:t>Convene community partners to improve  transitions across the continuum of care, including social and HCBS providers, hospitals, pharmacy, nursing homes, home health, primary care, other post-acute care providers</a:t>
            </a:r>
          </a:p>
          <a:p>
            <a:pPr eaLnBrk="1" hangingPunct="1">
              <a:defRPr/>
            </a:pPr>
            <a:r>
              <a:rPr lang="en-US" sz="2500" dirty="0" smtClean="0"/>
              <a:t>Identify major drivers of readmissions and ideal target population through community-specific Root Cause Analysis</a:t>
            </a:r>
          </a:p>
          <a:p>
            <a:pPr eaLnBrk="1" hangingPunct="1">
              <a:defRPr/>
            </a:pPr>
            <a:r>
              <a:rPr lang="en-US" sz="2500" dirty="0" smtClean="0"/>
              <a:t>Select interventions best suited to address those drivers and implement for target population identified as at high risk of readmission (in CCTP, with monthly payment for services)</a:t>
            </a:r>
          </a:p>
          <a:p>
            <a:pPr eaLnBrk="1" hangingPunct="1">
              <a:defRPr/>
            </a:pPr>
            <a:r>
              <a:rPr lang="en-US" sz="2500" dirty="0" smtClean="0"/>
              <a:t>Use PDSA, rapid-cycle measurement for improvement (e.g., run charts), learning collaboratives and change packages to share successful practices, other continuous improvement tools to adjust target population and/or intervention strategy and improve along the way</a:t>
            </a:r>
          </a:p>
          <a:p>
            <a:pPr eaLnBrk="1" hangingPunct="1">
              <a:defRPr/>
            </a:pPr>
            <a:r>
              <a:rPr lang="en-US" sz="2500" dirty="0" smtClean="0"/>
              <a:t>Partner with multiple payers if possible, to serve more patients and reduce more readmissions</a:t>
            </a:r>
          </a:p>
          <a:p>
            <a:pPr eaLnBrk="1" hangingPunct="1">
              <a:buFont typeface="Arial" charset="0"/>
              <a:buNone/>
              <a:defRPr/>
            </a:pPr>
            <a:endParaRPr lang="en-US" sz="1050" dirty="0" smtClean="0"/>
          </a:p>
          <a:p>
            <a:pPr eaLnBrk="1" hangingPunct="1">
              <a:buFont typeface="Arial" charset="0"/>
              <a:buNone/>
              <a:defRPr/>
            </a:pPr>
            <a:endParaRPr lang="en-US" sz="105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dirty="0" smtClean="0"/>
              <a:t>Community-Based Care Transitions - </a:t>
            </a:r>
            <a:br>
              <a:rPr lang="en-US" dirty="0" smtClean="0"/>
            </a:br>
            <a:r>
              <a:rPr lang="en-US" dirty="0" smtClean="0"/>
              <a:t>Your QIO Can Help!</a:t>
            </a:r>
            <a:endParaRPr lang="en-US" dirty="0"/>
          </a:p>
        </p:txBody>
      </p:sp>
      <p:sp>
        <p:nvSpPr>
          <p:cNvPr id="3" name="Content Placeholder 2"/>
          <p:cNvSpPr>
            <a:spLocks noGrp="1"/>
          </p:cNvSpPr>
          <p:nvPr>
            <p:ph sz="quarter" idx="1"/>
          </p:nvPr>
        </p:nvSpPr>
        <p:spPr>
          <a:xfrm>
            <a:off x="250723" y="1773385"/>
            <a:ext cx="8672051" cy="4170217"/>
          </a:xfrm>
        </p:spPr>
        <p:txBody>
          <a:bodyPr>
            <a:normAutofit fontScale="92500" lnSpcReduction="20000"/>
          </a:bodyPr>
          <a:lstStyle/>
          <a:p>
            <a:pPr marL="346075" indent="-346075" eaLnBrk="1" hangingPunct="1">
              <a:buClr>
                <a:schemeClr val="bg2"/>
              </a:buClr>
              <a:buNone/>
            </a:pPr>
            <a:r>
              <a:rPr lang="en-US" dirty="0" smtClean="0">
                <a:solidFill>
                  <a:srgbClr val="002060"/>
                </a:solidFill>
                <a:latin typeface="Corbel"/>
              </a:rPr>
              <a:t>•  </a:t>
            </a:r>
            <a:r>
              <a:rPr lang="en-US" dirty="0" smtClean="0">
                <a:solidFill>
                  <a:srgbClr val="002060"/>
                </a:solidFill>
              </a:rPr>
              <a:t>Community Coalition Formation</a:t>
            </a:r>
          </a:p>
          <a:p>
            <a:pPr marL="346075" indent="-346075" eaLnBrk="1" hangingPunct="1">
              <a:buClr>
                <a:schemeClr val="bg2"/>
              </a:buClr>
              <a:buNone/>
            </a:pPr>
            <a:endParaRPr lang="en-US" sz="1000" dirty="0" smtClean="0">
              <a:solidFill>
                <a:srgbClr val="002060"/>
              </a:solidFill>
            </a:endParaRPr>
          </a:p>
          <a:p>
            <a:pPr marL="346075" indent="-346075" eaLnBrk="1" hangingPunct="1">
              <a:buClr>
                <a:schemeClr val="bg2"/>
              </a:buClr>
              <a:buNone/>
            </a:pPr>
            <a:r>
              <a:rPr lang="en-US" dirty="0" smtClean="0">
                <a:solidFill>
                  <a:srgbClr val="002060"/>
                </a:solidFill>
                <a:latin typeface="Corbel"/>
              </a:rPr>
              <a:t>•  </a:t>
            </a:r>
            <a:r>
              <a:rPr lang="en-US" dirty="0" smtClean="0">
                <a:solidFill>
                  <a:srgbClr val="002060"/>
                </a:solidFill>
              </a:rPr>
              <a:t>Community-specific Root Cause Analysis</a:t>
            </a:r>
          </a:p>
          <a:p>
            <a:pPr marL="346075" indent="-346075" eaLnBrk="1" hangingPunct="1">
              <a:buClr>
                <a:schemeClr val="bg2"/>
              </a:buClr>
              <a:buNone/>
            </a:pPr>
            <a:endParaRPr lang="en-US" sz="1000" dirty="0" smtClean="0">
              <a:solidFill>
                <a:srgbClr val="002060"/>
              </a:solidFill>
            </a:endParaRPr>
          </a:p>
          <a:p>
            <a:pPr marL="346075" indent="-346075" eaLnBrk="1" hangingPunct="1">
              <a:buClr>
                <a:schemeClr val="bg2"/>
              </a:buClr>
              <a:buNone/>
            </a:pPr>
            <a:r>
              <a:rPr lang="en-US" dirty="0" smtClean="0">
                <a:solidFill>
                  <a:srgbClr val="002060"/>
                </a:solidFill>
                <a:latin typeface="Corbel"/>
              </a:rPr>
              <a:t>•  </a:t>
            </a:r>
            <a:r>
              <a:rPr lang="en-US" dirty="0" smtClean="0">
                <a:solidFill>
                  <a:srgbClr val="002060"/>
                </a:solidFill>
              </a:rPr>
              <a:t>Intervention Selection and Implementation</a:t>
            </a:r>
          </a:p>
          <a:p>
            <a:pPr marL="346075" indent="-346075" eaLnBrk="1" hangingPunct="1">
              <a:buClr>
                <a:schemeClr val="bg2"/>
              </a:buClr>
              <a:buNone/>
            </a:pPr>
            <a:endParaRPr lang="en-US" sz="1000" dirty="0" smtClean="0">
              <a:solidFill>
                <a:srgbClr val="002060"/>
              </a:solidFill>
            </a:endParaRPr>
          </a:p>
          <a:p>
            <a:pPr marL="346075" indent="-346075" eaLnBrk="1" hangingPunct="1">
              <a:buClr>
                <a:schemeClr val="bg2"/>
              </a:buClr>
              <a:buNone/>
            </a:pPr>
            <a:r>
              <a:rPr lang="en-US" dirty="0" smtClean="0">
                <a:solidFill>
                  <a:srgbClr val="002060"/>
                </a:solidFill>
                <a:latin typeface="Corbel"/>
              </a:rPr>
              <a:t>•  </a:t>
            </a:r>
            <a:r>
              <a:rPr lang="en-US" dirty="0" smtClean="0">
                <a:solidFill>
                  <a:srgbClr val="002060"/>
                </a:solidFill>
              </a:rPr>
              <a:t>Assist with an Application for a Formal Care Transitions Program</a:t>
            </a:r>
          </a:p>
          <a:p>
            <a:pPr marL="346075" indent="-346075" eaLnBrk="1" hangingPunct="1">
              <a:buClr>
                <a:schemeClr val="bg2"/>
              </a:buClr>
              <a:buNone/>
            </a:pPr>
            <a:endParaRPr lang="en-US" sz="1000" dirty="0" smtClean="0">
              <a:solidFill>
                <a:srgbClr val="002060"/>
              </a:solidFill>
            </a:endParaRPr>
          </a:p>
          <a:p>
            <a:pPr marL="346075" indent="-346075" eaLnBrk="1" hangingPunct="1">
              <a:buClr>
                <a:schemeClr val="bg2"/>
              </a:buClr>
              <a:buNone/>
            </a:pPr>
            <a:endParaRPr lang="en-US" sz="1000" dirty="0" smtClean="0">
              <a:solidFill>
                <a:srgbClr val="002060"/>
              </a:solidFill>
            </a:endParaRPr>
          </a:p>
          <a:p>
            <a:pPr marL="0" indent="0" eaLnBrk="1" hangingPunct="1">
              <a:spcBef>
                <a:spcPts val="0"/>
              </a:spcBef>
              <a:buClr>
                <a:schemeClr val="bg2"/>
              </a:buClr>
              <a:buNone/>
            </a:pPr>
            <a:r>
              <a:rPr lang="en-US" dirty="0" smtClean="0">
                <a:solidFill>
                  <a:srgbClr val="002060"/>
                </a:solidFill>
              </a:rPr>
              <a:t>Access a comprehensive Toolkit, Learning Sessions, and locate your QIO care transitions contact at: </a:t>
            </a:r>
            <a:r>
              <a:rPr lang="en-US" dirty="0" smtClean="0">
                <a:solidFill>
                  <a:srgbClr val="002060"/>
                </a:solidFill>
                <a:hlinkClick r:id="rId3"/>
              </a:rPr>
              <a:t>http://cfmc.org/integratingcare</a:t>
            </a:r>
            <a:r>
              <a:rPr lang="en-US" dirty="0" smtClean="0">
                <a:solidFill>
                  <a:srgbClr val="002060"/>
                </a:solidFill>
              </a:rPr>
              <a:t> under “Contact Us”</a:t>
            </a:r>
            <a:endParaRPr lang="en-US" sz="2400" dirty="0" smtClean="0">
              <a:solidFill>
                <a:srgbClr val="002060"/>
              </a:solidFill>
            </a:endParaRPr>
          </a:p>
          <a:p>
            <a:pPr eaLnBrk="1" hangingPunct="1">
              <a:buClr>
                <a:schemeClr val="bg2"/>
              </a:buClr>
              <a:buNone/>
            </a:pPr>
            <a:endParaRPr lang="en-US" sz="3200" dirty="0" smtClean="0"/>
          </a:p>
          <a:p>
            <a:pPr eaLnBrk="1" hangingPunct="1">
              <a:buClr>
                <a:schemeClr val="bg2"/>
              </a:buClr>
              <a:buNone/>
            </a:pPr>
            <a:endParaRPr lang="en-US" sz="3200" dirty="0" smtClean="0">
              <a:solidFill>
                <a:srgbClr val="B73D3B"/>
              </a:solidFill>
            </a:endParaRPr>
          </a:p>
          <a:p>
            <a:endParaRPr lang="en-US" dirty="0"/>
          </a:p>
        </p:txBody>
      </p:sp>
      <p:sp>
        <p:nvSpPr>
          <p:cNvPr id="6" name="Slide Number Placeholder 5"/>
          <p:cNvSpPr txBox="1">
            <a:spLocks/>
          </p:cNvSpPr>
          <p:nvPr/>
        </p:nvSpPr>
        <p:spPr>
          <a:xfrm>
            <a:off x="6553202" y="6356354"/>
            <a:ext cx="2369574" cy="365125"/>
          </a:xfrm>
          <a:prstGeom prst="rect">
            <a:avLst/>
          </a:prstGeom>
        </p:spPr>
        <p:txBody>
          <a:bodyPr/>
          <a:lstStyle/>
          <a:p>
            <a:pPr algn="r" defTabSz="457200" fontAlgn="base">
              <a:spcBef>
                <a:spcPct val="0"/>
              </a:spcBef>
              <a:spcAft>
                <a:spcPct val="0"/>
              </a:spcAft>
              <a:defRPr/>
            </a:pPr>
            <a:endParaRPr lang="en-US" sz="1200" dirty="0">
              <a:solidFill>
                <a:prstClr val="black"/>
              </a:solidFill>
              <a:latin typeface="Arial" pitchFamily="34" charset="0"/>
              <a:ea typeface="MS PGothic"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Readmissions Reduction</a:t>
            </a:r>
            <a:br>
              <a:rPr lang="en-US" dirty="0" smtClean="0"/>
            </a:br>
            <a:r>
              <a:rPr lang="en-US" dirty="0" smtClean="0"/>
              <a:t>Keys to Success</a:t>
            </a:r>
            <a:endParaRPr lang="en-US" dirty="0"/>
          </a:p>
        </p:txBody>
      </p:sp>
      <p:sp>
        <p:nvSpPr>
          <p:cNvPr id="3" name="Content Placeholder 2"/>
          <p:cNvSpPr>
            <a:spLocks noGrp="1"/>
          </p:cNvSpPr>
          <p:nvPr>
            <p:ph idx="1"/>
          </p:nvPr>
        </p:nvSpPr>
        <p:spPr>
          <a:xfrm>
            <a:off x="2" y="1623848"/>
            <a:ext cx="8907517" cy="4713890"/>
          </a:xfrm>
        </p:spPr>
        <p:txBody>
          <a:bodyPr>
            <a:normAutofit fontScale="85000" lnSpcReduction="20000"/>
          </a:bodyPr>
          <a:lstStyle/>
          <a:p>
            <a:pPr indent="-231775"/>
            <a:r>
              <a:rPr lang="en-US" dirty="0" smtClean="0">
                <a:solidFill>
                  <a:srgbClr val="002060"/>
                </a:solidFill>
              </a:rPr>
              <a:t>Build on and spread success within and across networks, including CCTP, QIO, HEN, private efforts, and so on</a:t>
            </a:r>
          </a:p>
          <a:p>
            <a:pPr indent="-231775"/>
            <a:r>
              <a:rPr lang="en-US" dirty="0" smtClean="0">
                <a:solidFill>
                  <a:srgbClr val="002060"/>
                </a:solidFill>
              </a:rPr>
              <a:t>Hospitals team with the larger community</a:t>
            </a:r>
          </a:p>
          <a:p>
            <a:pPr indent="-231775"/>
            <a:r>
              <a:rPr lang="en-US" dirty="0" smtClean="0">
                <a:solidFill>
                  <a:srgbClr val="002060"/>
                </a:solidFill>
              </a:rPr>
              <a:t>Work closely with QIOs and align with state/local efforts</a:t>
            </a:r>
          </a:p>
          <a:p>
            <a:pPr indent="-231775"/>
            <a:r>
              <a:rPr lang="en-US" dirty="0" smtClean="0">
                <a:solidFill>
                  <a:srgbClr val="002060"/>
                </a:solidFill>
              </a:rPr>
              <a:t>Target patient-level interventions to highest risk patients</a:t>
            </a:r>
          </a:p>
          <a:p>
            <a:pPr indent="-231775"/>
            <a:r>
              <a:rPr lang="en-US" dirty="0" smtClean="0">
                <a:solidFill>
                  <a:srgbClr val="002060"/>
                </a:solidFill>
              </a:rPr>
              <a:t>Conduct a thorough Root Cause Analysis (RCA) to determine major readmissions drivers, not just top diagnoses</a:t>
            </a:r>
          </a:p>
          <a:p>
            <a:pPr indent="-231775"/>
            <a:r>
              <a:rPr lang="en-US" dirty="0" smtClean="0">
                <a:solidFill>
                  <a:srgbClr val="002060"/>
                </a:solidFill>
              </a:rPr>
              <a:t>Make greater patient engagement and enhanced role of family caregivers a core focus</a:t>
            </a:r>
          </a:p>
          <a:p>
            <a:pPr indent="-231775"/>
            <a:r>
              <a:rPr lang="en-US" dirty="0" smtClean="0">
                <a:solidFill>
                  <a:srgbClr val="002060"/>
                </a:solidFill>
              </a:rPr>
              <a:t>Choose your interventions based RCA findings</a:t>
            </a:r>
          </a:p>
          <a:p>
            <a:pPr indent="-231775"/>
            <a:r>
              <a:rPr lang="en-US" u="sng" dirty="0" smtClean="0">
                <a:solidFill>
                  <a:srgbClr val="002060"/>
                </a:solidFill>
              </a:rPr>
              <a:t>Target High-Risk</a:t>
            </a:r>
            <a:r>
              <a:rPr lang="en-US" dirty="0" smtClean="0">
                <a:solidFill>
                  <a:srgbClr val="002060"/>
                </a:solidFill>
              </a:rPr>
              <a:t> but </a:t>
            </a:r>
            <a:r>
              <a:rPr lang="en-US" u="sng" dirty="0" smtClean="0">
                <a:solidFill>
                  <a:srgbClr val="002060"/>
                </a:solidFill>
              </a:rPr>
              <a:t>Measure All-Cause </a:t>
            </a:r>
            <a:r>
              <a:rPr lang="en-US" dirty="0" smtClean="0">
                <a:solidFill>
                  <a:srgbClr val="002060"/>
                </a:solidFill>
              </a:rPr>
              <a:t>Readmissions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p:txBody>
          <a:bodyPr/>
          <a:lstStyle/>
          <a:p>
            <a:r>
              <a:rPr lang="en-US" smtClean="0">
                <a:ea typeface="ＭＳ Ｐゴシック"/>
              </a:rPr>
              <a:t>Questions to Run On </a:t>
            </a:r>
          </a:p>
        </p:txBody>
      </p:sp>
      <p:sp>
        <p:nvSpPr>
          <p:cNvPr id="93187" name="Content Placeholder 2"/>
          <p:cNvSpPr>
            <a:spLocks noGrp="1"/>
          </p:cNvSpPr>
          <p:nvPr>
            <p:ph idx="1"/>
          </p:nvPr>
        </p:nvSpPr>
        <p:spPr>
          <a:xfrm>
            <a:off x="381000" y="1905004"/>
            <a:ext cx="8229600" cy="2073275"/>
          </a:xfrm>
        </p:spPr>
        <p:txBody>
          <a:bodyPr/>
          <a:lstStyle/>
          <a:p>
            <a:pPr>
              <a:buFont typeface="Arial" pitchFamily="34" charset="0"/>
              <a:buChar char="•"/>
              <a:defRPr/>
            </a:pPr>
            <a:r>
              <a:rPr lang="en-US" sz="2800" b="1" dirty="0" smtClean="0">
                <a:cs typeface="MS PGothic"/>
              </a:rPr>
              <a:t>Why is the Partnership for Patients Different and How will it Make a Difference?</a:t>
            </a:r>
            <a:endParaRPr lang="en-US" sz="2800" b="1" i="1" dirty="0" smtClean="0">
              <a:cs typeface="MS PGothic"/>
            </a:endParaRPr>
          </a:p>
          <a:p>
            <a:pPr>
              <a:buFont typeface="Arial" pitchFamily="34" charset="0"/>
              <a:buChar char="•"/>
              <a:defRPr/>
            </a:pPr>
            <a:r>
              <a:rPr lang="en-US" sz="2800" b="1" dirty="0" smtClean="0">
                <a:cs typeface="MS PGothic"/>
              </a:rPr>
              <a:t>How can you benefit from the Partnership?  </a:t>
            </a:r>
          </a:p>
          <a:p>
            <a:pPr>
              <a:buFont typeface="Arial" pitchFamily="34" charset="0"/>
              <a:buChar char="•"/>
              <a:defRPr/>
            </a:pPr>
            <a:r>
              <a:rPr lang="en-US" sz="2800" b="1" dirty="0" smtClean="0">
                <a:cs typeface="MS PGothic"/>
              </a:rPr>
              <a:t>What actions and contributions might you, your organization, AHRQ’s network make?</a:t>
            </a:r>
          </a:p>
          <a:p>
            <a:pPr>
              <a:buFont typeface="Arial" pitchFamily="34" charset="0"/>
              <a:buChar char="•"/>
              <a:defRPr/>
            </a:pPr>
            <a:r>
              <a:rPr lang="en-US" sz="2800" b="1" dirty="0" smtClean="0">
                <a:cs typeface="MS PGothic"/>
              </a:rPr>
              <a:t>What are your insights and advice about how CMS and AHRQ can be most helpful in achieving these bold aims?</a:t>
            </a:r>
          </a:p>
          <a:p>
            <a:pPr>
              <a:buFont typeface="Arial" pitchFamily="34" charset="0"/>
              <a:buNone/>
              <a:defRPr/>
            </a:pPr>
            <a:r>
              <a:rPr lang="en-US" sz="2800" b="1" dirty="0" smtClean="0">
                <a:cs typeface="MS PGothic"/>
              </a:rPr>
              <a:t>                                   </a:t>
            </a:r>
            <a:r>
              <a:rPr lang="en-US" sz="2800" b="1" i="1" dirty="0" smtClean="0">
                <a:effectLst>
                  <a:outerShdw blurRad="38100" dist="38100" dir="2700000" algn="tl">
                    <a:srgbClr val="000000">
                      <a:alpha val="43137"/>
                    </a:srgbClr>
                  </a:outerShdw>
                </a:effectLst>
                <a:cs typeface="MS PGothic"/>
              </a:rPr>
              <a:t>…we want your answers too</a:t>
            </a:r>
          </a:p>
          <a:p>
            <a:pPr>
              <a:buFont typeface="Wingdings 2" pitchFamily="18" charset="2"/>
              <a:buNone/>
              <a:defRPr/>
            </a:pPr>
            <a:endParaRPr lang="en-US" sz="4400" b="1" dirty="0" smtClean="0">
              <a:cs typeface="MS PGothic"/>
            </a:endParaRPr>
          </a:p>
        </p:txBody>
      </p:sp>
      <p:sp>
        <p:nvSpPr>
          <p:cNvPr id="117763"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B34CF603-1A85-4ECC-8A6D-60DD98B49420}" type="slidenum">
              <a:rPr lang="en-US" smtClean="0">
                <a:solidFill>
                  <a:srgbClr val="3F4874"/>
                </a:solidFill>
                <a:latin typeface="Calibri" pitchFamily="34" charset="0"/>
              </a:rPr>
              <a:pPr fontAlgn="base">
                <a:spcBef>
                  <a:spcPct val="0"/>
                </a:spcBef>
                <a:spcAft>
                  <a:spcPct val="0"/>
                </a:spcAft>
              </a:pPr>
              <a:t>2</a:t>
            </a:fld>
            <a:endParaRPr lang="en-US" smtClean="0">
              <a:solidFill>
                <a:srgbClr val="3F4874"/>
              </a:solidFill>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133600"/>
            <a:ext cx="8534400" cy="3036887"/>
          </a:xfrm>
        </p:spPr>
        <p:txBody>
          <a:bodyPr/>
          <a:lstStyle/>
          <a:p>
            <a:pPr algn="ctr">
              <a:buNone/>
            </a:pPr>
            <a:r>
              <a:rPr lang="en-US" sz="4800" dirty="0" smtClean="0"/>
              <a:t>Federal Partners and Programs  Are Aligned &amp; Generating Results on Partnership for Patients</a:t>
            </a:r>
            <a:endParaRPr lang="en-US" sz="4800" dirty="0"/>
          </a:p>
        </p:txBody>
      </p:sp>
      <p:pic>
        <p:nvPicPr>
          <p:cNvPr id="4" name="Picture 2"/>
          <p:cNvPicPr>
            <a:picLocks noChangeAspect="1" noChangeArrowheads="1"/>
          </p:cNvPicPr>
          <p:nvPr/>
        </p:nvPicPr>
        <p:blipFill>
          <a:blip r:embed="rId2" cstate="print"/>
          <a:srcRect/>
          <a:stretch>
            <a:fillRect/>
          </a:stretch>
        </p:blipFill>
        <p:spPr bwMode="auto">
          <a:xfrm>
            <a:off x="7894284" y="108816"/>
            <a:ext cx="1165308" cy="13088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AHRQ Alignment and Action on Partnership Aims</a:t>
            </a:r>
            <a:endParaRPr lang="en-US" dirty="0"/>
          </a:p>
        </p:txBody>
      </p:sp>
      <p:sp>
        <p:nvSpPr>
          <p:cNvPr id="3" name="Content Placeholder 2"/>
          <p:cNvSpPr>
            <a:spLocks noGrp="1"/>
          </p:cNvSpPr>
          <p:nvPr>
            <p:ph idx="1"/>
          </p:nvPr>
        </p:nvSpPr>
        <p:spPr>
          <a:xfrm>
            <a:off x="152400" y="1676400"/>
            <a:ext cx="8991600" cy="4953000"/>
          </a:xfrm>
          <a:solidFill>
            <a:prstClr val="white"/>
          </a:solidFill>
        </p:spPr>
        <p:txBody>
          <a:bodyPr>
            <a:noAutofit/>
          </a:bodyPr>
          <a:lstStyle/>
          <a:p>
            <a:pPr marL="284163" indent="-225425">
              <a:spcBef>
                <a:spcPts val="0"/>
              </a:spcBef>
              <a:spcAft>
                <a:spcPts val="1200"/>
              </a:spcAft>
            </a:pPr>
            <a:r>
              <a:rPr lang="en-US" sz="2000" dirty="0" smtClean="0"/>
              <a:t>Led team that established the “Science Base” for PFP and developed national goals for reducing HACs and readmissions.</a:t>
            </a:r>
          </a:p>
          <a:p>
            <a:pPr marL="284163" lvl="0" indent="-225425">
              <a:spcBef>
                <a:spcPts val="0"/>
              </a:spcBef>
              <a:spcAft>
                <a:spcPts val="1200"/>
              </a:spcAft>
            </a:pPr>
            <a:r>
              <a:rPr lang="en-US" sz="2000" dirty="0" smtClean="0"/>
              <a:t>Worked with other agencies to establish methods and national baselines for the measured 2010 rates for HACs and readmissions that will be tracked through 2013.</a:t>
            </a:r>
          </a:p>
          <a:p>
            <a:pPr marL="284163" indent="-225425">
              <a:spcBef>
                <a:spcPts val="0"/>
              </a:spcBef>
              <a:spcAft>
                <a:spcPts val="1200"/>
              </a:spcAft>
            </a:pPr>
            <a:r>
              <a:rPr lang="en-US" sz="2000" dirty="0" smtClean="0"/>
              <a:t>Currently providing healthcare organizations with opportunities to implement proven tools and programs (e.g., CUSP for CLABSI, TeamSTEPPS® </a:t>
            </a:r>
            <a:r>
              <a:rPr lang="en-US" sz="2000" i="1" dirty="0" smtClean="0"/>
              <a:t>in partnership with DoD</a:t>
            </a:r>
            <a:r>
              <a:rPr lang="en-US" sz="2000" dirty="0" smtClean="0"/>
              <a:t>) and to join new projects (e.g., CUSP for CAUTI, for Safe Surgery and for Perinatal Safety).</a:t>
            </a:r>
          </a:p>
          <a:p>
            <a:pPr marL="284163" indent="-225425">
              <a:spcBef>
                <a:spcPts val="0"/>
              </a:spcBef>
              <a:spcAft>
                <a:spcPts val="1200"/>
              </a:spcAft>
            </a:pPr>
            <a:r>
              <a:rPr lang="en-US" sz="2000" dirty="0" smtClean="0"/>
              <a:t>A source for no-cost, stand-alone toolkits and guides, Webinars on available resources and implementation research findings, and related patient safety and quality improvement expertise. </a:t>
            </a:r>
          </a:p>
        </p:txBody>
      </p:sp>
      <p:pic>
        <p:nvPicPr>
          <p:cNvPr id="4" name="Picture 3" descr="AHRQ Logo.gif"/>
          <p:cNvPicPr>
            <a:picLocks noChangeAspect="1"/>
          </p:cNvPicPr>
          <p:nvPr/>
        </p:nvPicPr>
        <p:blipFill>
          <a:blip r:embed="rId2" cstate="print"/>
          <a:stretch>
            <a:fillRect/>
          </a:stretch>
        </p:blipFill>
        <p:spPr>
          <a:xfrm>
            <a:off x="0" y="6019801"/>
            <a:ext cx="9144000" cy="838200"/>
          </a:xfrm>
          <a:prstGeom prst="rect">
            <a:avLst/>
          </a:prstGeom>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a:bodyPr>
          <a:lstStyle/>
          <a:p>
            <a:r>
              <a:rPr lang="en-US" sz="2800" dirty="0" smtClean="0"/>
              <a:t>AHRQ “CUSP for CLABSI” Project: Central </a:t>
            </a:r>
            <a:r>
              <a:rPr lang="en-US" sz="2800" b="1" dirty="0" smtClean="0"/>
              <a:t>Line-Associated Bloodstream Infections Reduced in Adult ICUs </a:t>
            </a:r>
            <a:endParaRPr lang="en-US" sz="2800" b="1" dirty="0"/>
          </a:p>
        </p:txBody>
      </p:sp>
      <p:graphicFrame>
        <p:nvGraphicFramePr>
          <p:cNvPr id="7" name="Chart 6"/>
          <p:cNvGraphicFramePr/>
          <p:nvPr/>
        </p:nvGraphicFramePr>
        <p:xfrm>
          <a:off x="0" y="1143000"/>
          <a:ext cx="7315200" cy="3200400"/>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descr="AHRQ Logo.gif"/>
          <p:cNvPicPr>
            <a:picLocks noChangeAspect="1"/>
          </p:cNvPicPr>
          <p:nvPr/>
        </p:nvPicPr>
        <p:blipFill>
          <a:blip r:embed="rId3" cstate="print"/>
          <a:stretch>
            <a:fillRect/>
          </a:stretch>
        </p:blipFill>
        <p:spPr>
          <a:xfrm>
            <a:off x="0" y="6019801"/>
            <a:ext cx="9144000" cy="838200"/>
          </a:xfrm>
          <a:prstGeom prst="rect">
            <a:avLst/>
          </a:prstGeom>
        </p:spPr>
      </p:pic>
      <p:sp>
        <p:nvSpPr>
          <p:cNvPr id="9" name="TextBox 8"/>
          <p:cNvSpPr txBox="1"/>
          <p:nvPr/>
        </p:nvSpPr>
        <p:spPr>
          <a:xfrm>
            <a:off x="6934200" y="1905000"/>
            <a:ext cx="1905000" cy="2308324"/>
          </a:xfrm>
          <a:prstGeom prst="rect">
            <a:avLst/>
          </a:prstGeom>
          <a:solidFill>
            <a:schemeClr val="tx2"/>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b="1" dirty="0">
                <a:solidFill>
                  <a:prstClr val="white"/>
                </a:solidFill>
              </a:rPr>
              <a:t>40% Reduction (1.91 CLABSIs per 1,000 line-days </a:t>
            </a:r>
          </a:p>
          <a:p>
            <a:pPr algn="ctr"/>
            <a:r>
              <a:rPr lang="en-US" sz="2400" b="1" dirty="0">
                <a:solidFill>
                  <a:prstClr val="white"/>
                </a:solidFill>
              </a:rPr>
              <a:t>to 1.13)</a:t>
            </a:r>
          </a:p>
        </p:txBody>
      </p:sp>
      <p:sp>
        <p:nvSpPr>
          <p:cNvPr id="6" name="TextBox 5"/>
          <p:cNvSpPr txBox="1"/>
          <p:nvPr/>
        </p:nvSpPr>
        <p:spPr>
          <a:xfrm>
            <a:off x="6858000" y="1143004"/>
            <a:ext cx="2286000" cy="830997"/>
          </a:xfrm>
          <a:prstGeom prst="rect">
            <a:avLst/>
          </a:prstGeom>
          <a:solidFill>
            <a:prstClr val="white"/>
          </a:solidFill>
        </p:spPr>
        <p:txBody>
          <a:bodyPr wrap="square" rtlCol="0">
            <a:spAutoFit/>
          </a:bodyPr>
          <a:lstStyle/>
          <a:p>
            <a:r>
              <a:rPr lang="en-US" sz="1200" dirty="0">
                <a:solidFill>
                  <a:prstClr val="black"/>
                </a:solidFill>
              </a:rPr>
              <a:t>* CLABSI rate calculated as sum of infections divided by sum of line-days for all reporting ICUs</a:t>
            </a:r>
          </a:p>
        </p:txBody>
      </p:sp>
      <p:sp>
        <p:nvSpPr>
          <p:cNvPr id="3" name="Content Placeholder 2"/>
          <p:cNvSpPr>
            <a:spLocks noGrp="1"/>
          </p:cNvSpPr>
          <p:nvPr>
            <p:ph idx="1"/>
          </p:nvPr>
        </p:nvSpPr>
        <p:spPr>
          <a:xfrm>
            <a:off x="152400" y="4191000"/>
            <a:ext cx="8991600" cy="1828800"/>
          </a:xfrm>
          <a:solidFill>
            <a:prstClr val="white"/>
          </a:solidFill>
        </p:spPr>
        <p:txBody>
          <a:bodyPr>
            <a:noAutofit/>
          </a:bodyPr>
          <a:lstStyle/>
          <a:p>
            <a:pPr>
              <a:buNone/>
            </a:pPr>
            <a:r>
              <a:rPr lang="en-US" sz="1400" u="sng" dirty="0" smtClean="0"/>
              <a:t>Notes:</a:t>
            </a:r>
          </a:p>
          <a:p>
            <a:pPr marL="344488" indent="-225425">
              <a:buFont typeface="+mj-lt"/>
              <a:buAutoNum type="arabicPeriod"/>
            </a:pPr>
            <a:r>
              <a:rPr lang="en-US" sz="1400" dirty="0" smtClean="0"/>
              <a:t>Data are for six cohorts that started collecting baseline data from May 2008 to April 2009.  Q1 varies from May-Jul 2009 to Apr-Jun 2010. Q1 to Q4 covers all six cohorts; Q5 to Q8 covers three to five cohorts. </a:t>
            </a:r>
          </a:p>
          <a:p>
            <a:pPr marL="344488" indent="-225425">
              <a:buFont typeface="+mj-lt"/>
              <a:buAutoNum type="arabicPeriod"/>
            </a:pPr>
            <a:r>
              <a:rPr lang="en-US" sz="1400" dirty="0" smtClean="0"/>
              <a:t>Data are from 44 States, DC and PR; with a total of 1142 participating ICUs.  </a:t>
            </a:r>
          </a:p>
          <a:p>
            <a:pPr marL="344488" indent="-225425">
              <a:buFont typeface="+mj-lt"/>
              <a:buAutoNum type="arabicPeriod"/>
            </a:pPr>
            <a:r>
              <a:rPr lang="en-US" sz="1400" dirty="0" smtClean="0"/>
              <a:t>We estimate that 27 </a:t>
            </a:r>
            <a:r>
              <a:rPr lang="en-US" sz="1400" dirty="0"/>
              <a:t>percent of hospitals with an adult ICU in the nation are </a:t>
            </a:r>
            <a:r>
              <a:rPr lang="en-US" sz="1400" dirty="0" smtClean="0"/>
              <a:t>participating in CUSP for CLABSI.  See: </a:t>
            </a:r>
            <a:r>
              <a:rPr lang="en-US" sz="1400" u="sng" dirty="0" smtClean="0">
                <a:hlinkClick r:id="rId4"/>
              </a:rPr>
              <a:t>www.onthecuspstophai.org</a:t>
            </a:r>
            <a:r>
              <a:rPr lang="en-US" sz="1400" dirty="0" smtClean="0"/>
              <a:t>.  </a:t>
            </a:r>
          </a:p>
          <a:p>
            <a:pPr marL="344488" indent="-225425">
              <a:buFont typeface="+mj-lt"/>
              <a:buAutoNum type="arabicPeriod"/>
            </a:pPr>
            <a:r>
              <a:rPr lang="en-US" sz="1400" dirty="0" smtClean="0"/>
              <a:t>The project is led by HRET, Johns Hopkins’ Armstrong Institute, and Michigan’s Keystone Center.</a:t>
            </a:r>
            <a:endParaRPr lang="en-US" sz="1400" dirty="0"/>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pPr algn="ctr"/>
            <a:r>
              <a:rPr lang="en-US" sz="3600" dirty="0" smtClean="0"/>
              <a:t>AHRQ-CMS Collaboration on </a:t>
            </a:r>
            <a:br>
              <a:rPr lang="en-US" sz="3600" dirty="0" smtClean="0"/>
            </a:br>
            <a:r>
              <a:rPr lang="en-US" sz="3600" dirty="0" smtClean="0"/>
              <a:t>PfP National Results Scorecard</a:t>
            </a:r>
            <a:endParaRPr lang="en-US" sz="3600" dirty="0"/>
          </a:p>
        </p:txBody>
      </p:sp>
      <p:graphicFrame>
        <p:nvGraphicFramePr>
          <p:cNvPr id="4" name="Content Placeholder 3"/>
          <p:cNvGraphicFramePr>
            <a:graphicFrameLocks noGrp="1"/>
          </p:cNvGraphicFramePr>
          <p:nvPr>
            <p:ph idx="1"/>
          </p:nvPr>
        </p:nvGraphicFramePr>
        <p:xfrm>
          <a:off x="0" y="2057400"/>
          <a:ext cx="9144000" cy="3314090"/>
        </p:xfrm>
        <a:graphic>
          <a:graphicData uri="http://schemas.openxmlformats.org/drawingml/2006/table">
            <a:tbl>
              <a:tblPr firstRow="1" bandRow="1">
                <a:tableStyleId>{5C22544A-7EE6-4342-B048-85BDC9FD1C3A}</a:tableStyleId>
              </a:tblPr>
              <a:tblGrid>
                <a:gridCol w="3048000"/>
                <a:gridCol w="3048000"/>
                <a:gridCol w="3048000"/>
              </a:tblGrid>
              <a:tr h="676232">
                <a:tc>
                  <a:txBody>
                    <a:bodyPr/>
                    <a:lstStyle/>
                    <a:p>
                      <a:pPr marL="122238" marR="0" indent="0">
                        <a:lnSpc>
                          <a:spcPct val="115000"/>
                        </a:lnSpc>
                        <a:spcBef>
                          <a:spcPts val="0"/>
                        </a:spcBef>
                        <a:spcAft>
                          <a:spcPts val="0"/>
                        </a:spcAft>
                      </a:pPr>
                      <a:r>
                        <a:rPr lang="en-US" sz="2400" b="1" dirty="0">
                          <a:solidFill>
                            <a:schemeClr val="bg1"/>
                          </a:solidFill>
                          <a:latin typeface="Times New Roman"/>
                          <a:ea typeface="Times New Roman"/>
                          <a:cs typeface="Times New Roman"/>
                        </a:rPr>
                        <a:t>Aim</a:t>
                      </a:r>
                      <a:endParaRPr lang="en-US" sz="2400" dirty="0">
                        <a:solidFill>
                          <a:schemeClr val="bg1"/>
                        </a:solidFill>
                        <a:latin typeface="Calibri"/>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2400" b="1" dirty="0">
                          <a:solidFill>
                            <a:schemeClr val="bg1"/>
                          </a:solidFill>
                          <a:latin typeface="Times New Roman"/>
                          <a:ea typeface="Times New Roman"/>
                          <a:cs typeface="Times New Roman"/>
                        </a:rPr>
                        <a:t>Baseline </a:t>
                      </a:r>
                      <a:endParaRPr lang="en-US" sz="2400" dirty="0">
                        <a:solidFill>
                          <a:schemeClr val="bg1"/>
                        </a:solidFill>
                        <a:latin typeface="Calibri"/>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2400" b="1" dirty="0">
                          <a:solidFill>
                            <a:schemeClr val="bg1"/>
                          </a:solidFill>
                          <a:latin typeface="Times New Roman"/>
                          <a:ea typeface="Times New Roman"/>
                          <a:cs typeface="Times New Roman"/>
                        </a:rPr>
                        <a:t>2013 Target</a:t>
                      </a:r>
                      <a:endParaRPr lang="en-US" sz="2400" dirty="0">
                        <a:solidFill>
                          <a:schemeClr val="bg1"/>
                        </a:solidFill>
                        <a:latin typeface="Calibri"/>
                        <a:ea typeface="Times New Roman"/>
                        <a:cs typeface="Times New Roman"/>
                      </a:endParaRPr>
                    </a:p>
                  </a:txBody>
                  <a:tcPr marL="68580" marR="68580" marT="0" marB="0" anchor="ctr"/>
                </a:tc>
              </a:tr>
              <a:tr h="1150520">
                <a:tc>
                  <a:txBody>
                    <a:bodyPr/>
                    <a:lstStyle/>
                    <a:p>
                      <a:pPr marL="228600" marR="0" indent="0">
                        <a:lnSpc>
                          <a:spcPct val="115000"/>
                        </a:lnSpc>
                        <a:spcBef>
                          <a:spcPts val="0"/>
                        </a:spcBef>
                        <a:spcAft>
                          <a:spcPts val="0"/>
                        </a:spcAft>
                      </a:pPr>
                      <a:r>
                        <a:rPr lang="en-US" sz="2200" b="1" dirty="0">
                          <a:solidFill>
                            <a:srgbClr val="002060"/>
                          </a:solidFill>
                          <a:latin typeface="Times New Roman"/>
                          <a:ea typeface="Times New Roman"/>
                          <a:cs typeface="Times New Roman"/>
                        </a:rPr>
                        <a:t>40% Reduction in Preventable HACs</a:t>
                      </a:r>
                      <a:endParaRPr lang="en-US" sz="2200" dirty="0">
                        <a:solidFill>
                          <a:srgbClr val="002060"/>
                        </a:solidFill>
                        <a:latin typeface="Calibri"/>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800" dirty="0">
                          <a:solidFill>
                            <a:srgbClr val="002060"/>
                          </a:solidFill>
                          <a:latin typeface="Times New Roman"/>
                          <a:ea typeface="Times New Roman"/>
                          <a:cs typeface="Times New Roman"/>
                        </a:rPr>
                        <a:t>145 HACs per 1,000 discharges </a:t>
                      </a:r>
                      <a:r>
                        <a:rPr lang="en-US" sz="1800" dirty="0" smtClean="0">
                          <a:solidFill>
                            <a:srgbClr val="002060"/>
                          </a:solidFill>
                          <a:latin typeface="Times New Roman"/>
                          <a:ea typeface="Times New Roman"/>
                          <a:cs typeface="Times New Roman"/>
                        </a:rPr>
                        <a:t>(</a:t>
                      </a:r>
                      <a:r>
                        <a:rPr lang="en-US" sz="1800" dirty="0">
                          <a:solidFill>
                            <a:srgbClr val="002060"/>
                          </a:solidFill>
                          <a:latin typeface="Times New Roman"/>
                          <a:ea typeface="Times New Roman"/>
                          <a:cs typeface="Times New Roman"/>
                        </a:rPr>
                        <a:t>2010 est.)</a:t>
                      </a:r>
                      <a:endParaRPr lang="en-US" sz="1800" dirty="0">
                        <a:solidFill>
                          <a:srgbClr val="002060"/>
                        </a:solidFill>
                        <a:latin typeface="Calibri"/>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800" dirty="0">
                          <a:solidFill>
                            <a:srgbClr val="002060"/>
                          </a:solidFill>
                          <a:latin typeface="Times New Roman"/>
                          <a:ea typeface="Times New Roman"/>
                          <a:cs typeface="Times New Roman"/>
                        </a:rPr>
                        <a:t>119 HACs per 1,000 discharges</a:t>
                      </a:r>
                      <a:endParaRPr lang="en-US" sz="1800" dirty="0">
                        <a:solidFill>
                          <a:srgbClr val="002060"/>
                        </a:solidFill>
                        <a:latin typeface="Calibri"/>
                        <a:ea typeface="Times New Roman"/>
                        <a:cs typeface="Times New Roman"/>
                      </a:endParaRPr>
                    </a:p>
                  </a:txBody>
                  <a:tcPr marL="68580" marR="68580" marT="0" marB="0" anchor="ctr"/>
                </a:tc>
              </a:tr>
              <a:tr h="1487338">
                <a:tc>
                  <a:txBody>
                    <a:bodyPr/>
                    <a:lstStyle/>
                    <a:p>
                      <a:pPr marL="228600" marR="0" indent="0">
                        <a:lnSpc>
                          <a:spcPct val="115000"/>
                        </a:lnSpc>
                        <a:spcBef>
                          <a:spcPts val="0"/>
                        </a:spcBef>
                        <a:spcAft>
                          <a:spcPts val="0"/>
                        </a:spcAft>
                      </a:pPr>
                      <a:r>
                        <a:rPr lang="en-US" sz="2200" b="1" dirty="0">
                          <a:solidFill>
                            <a:srgbClr val="002060"/>
                          </a:solidFill>
                          <a:latin typeface="Times New Roman"/>
                          <a:ea typeface="Times New Roman"/>
                          <a:cs typeface="Times New Roman"/>
                        </a:rPr>
                        <a:t>20% Reduction in </a:t>
                      </a:r>
                      <a:endParaRPr lang="en-US" sz="2200" b="1" dirty="0" smtClean="0">
                        <a:solidFill>
                          <a:srgbClr val="002060"/>
                        </a:solidFill>
                        <a:latin typeface="Times New Roman"/>
                        <a:ea typeface="Times New Roman"/>
                        <a:cs typeface="Times New Roman"/>
                      </a:endParaRPr>
                    </a:p>
                    <a:p>
                      <a:pPr marL="228600" marR="0" indent="0">
                        <a:lnSpc>
                          <a:spcPct val="115000"/>
                        </a:lnSpc>
                        <a:spcBef>
                          <a:spcPts val="0"/>
                        </a:spcBef>
                        <a:spcAft>
                          <a:spcPts val="0"/>
                        </a:spcAft>
                      </a:pPr>
                      <a:r>
                        <a:rPr lang="en-US" sz="2200" b="1" dirty="0" smtClean="0">
                          <a:solidFill>
                            <a:srgbClr val="002060"/>
                          </a:solidFill>
                          <a:latin typeface="Times New Roman"/>
                          <a:ea typeface="Times New Roman"/>
                          <a:cs typeface="Times New Roman"/>
                        </a:rPr>
                        <a:t>30-day </a:t>
                      </a:r>
                      <a:r>
                        <a:rPr lang="en-US" sz="2200" b="1" dirty="0">
                          <a:solidFill>
                            <a:srgbClr val="002060"/>
                          </a:solidFill>
                          <a:latin typeface="Times New Roman"/>
                          <a:ea typeface="Times New Roman"/>
                          <a:cs typeface="Times New Roman"/>
                        </a:rPr>
                        <a:t>Readmissions</a:t>
                      </a:r>
                      <a:endParaRPr lang="en-US" sz="2200" dirty="0">
                        <a:solidFill>
                          <a:srgbClr val="002060"/>
                        </a:solidFill>
                        <a:latin typeface="Calibri"/>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800" dirty="0">
                          <a:solidFill>
                            <a:srgbClr val="002060"/>
                          </a:solidFill>
                          <a:latin typeface="Times New Roman"/>
                          <a:ea typeface="Times New Roman"/>
                          <a:cs typeface="Times New Roman"/>
                        </a:rPr>
                        <a:t>14.4 %, based on 32.9 million admissions </a:t>
                      </a:r>
                      <a:r>
                        <a:rPr lang="en-US" sz="1800" dirty="0" smtClean="0">
                          <a:solidFill>
                            <a:srgbClr val="002060"/>
                          </a:solidFill>
                          <a:latin typeface="Times New Roman"/>
                          <a:ea typeface="Times New Roman"/>
                          <a:cs typeface="Times New Roman"/>
                        </a:rPr>
                        <a:t>(</a:t>
                      </a:r>
                      <a:r>
                        <a:rPr lang="en-US" sz="1800" dirty="0">
                          <a:solidFill>
                            <a:srgbClr val="002060"/>
                          </a:solidFill>
                          <a:latin typeface="Times New Roman"/>
                          <a:ea typeface="Times New Roman"/>
                          <a:cs typeface="Times New Roman"/>
                        </a:rPr>
                        <a:t>2010 est.)</a:t>
                      </a:r>
                      <a:endParaRPr lang="en-US" sz="1800" dirty="0">
                        <a:solidFill>
                          <a:srgbClr val="002060"/>
                        </a:solidFill>
                        <a:latin typeface="Calibri"/>
                        <a:ea typeface="Times New Roman"/>
                        <a:cs typeface="Times New Roman"/>
                      </a:endParaRPr>
                    </a:p>
                  </a:txBody>
                  <a:tcPr marL="68580" marR="68580" marT="0" marB="0" anchor="ctr"/>
                </a:tc>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US" sz="1800" dirty="0">
                          <a:solidFill>
                            <a:srgbClr val="002060"/>
                          </a:solidFill>
                          <a:latin typeface="Times New Roman"/>
                          <a:ea typeface="Times New Roman"/>
                          <a:cs typeface="Times New Roman"/>
                        </a:rPr>
                        <a:t>11.5%, based on 32.9 million </a:t>
                      </a:r>
                      <a:r>
                        <a:rPr lang="en-US" sz="1800" dirty="0" smtClean="0">
                          <a:solidFill>
                            <a:srgbClr val="002060"/>
                          </a:solidFill>
                          <a:latin typeface="Times New Roman"/>
                          <a:ea typeface="Times New Roman"/>
                          <a:cs typeface="Times New Roman"/>
                        </a:rPr>
                        <a:t>admissions (</a:t>
                      </a:r>
                      <a:r>
                        <a:rPr lang="en-US" sz="1800" u="sng" dirty="0" smtClean="0">
                          <a:solidFill>
                            <a:srgbClr val="002060"/>
                          </a:solidFill>
                          <a:latin typeface="Times New Roman"/>
                          <a:ea typeface="Times New Roman"/>
                          <a:cs typeface="Times New Roman"/>
                        </a:rPr>
                        <a:t>or</a:t>
                      </a:r>
                      <a:r>
                        <a:rPr lang="en-US" sz="1800" u="sng" baseline="0" dirty="0" smtClean="0">
                          <a:solidFill>
                            <a:srgbClr val="002060"/>
                          </a:solidFill>
                          <a:latin typeface="Times New Roman"/>
                          <a:ea typeface="Times New Roman"/>
                          <a:cs typeface="Times New Roman"/>
                        </a:rPr>
                        <a:t> a</a:t>
                      </a:r>
                      <a:r>
                        <a:rPr lang="en-US" sz="1800" u="sng" dirty="0" smtClean="0">
                          <a:solidFill>
                            <a:srgbClr val="002060"/>
                          </a:solidFill>
                          <a:latin typeface="Times New Roman"/>
                          <a:ea typeface="Times New Roman"/>
                          <a:cs typeface="Times New Roman"/>
                        </a:rPr>
                        <a:t>pprox.</a:t>
                      </a:r>
                      <a:r>
                        <a:rPr lang="en-US" sz="1800" u="sng" baseline="0" dirty="0" smtClean="0">
                          <a:solidFill>
                            <a:srgbClr val="002060"/>
                          </a:solidFill>
                          <a:latin typeface="Times New Roman"/>
                          <a:ea typeface="Times New Roman"/>
                          <a:cs typeface="Times New Roman"/>
                        </a:rPr>
                        <a:t> </a:t>
                      </a:r>
                      <a:r>
                        <a:rPr lang="en-US" sz="1800" u="sng" dirty="0" smtClean="0">
                          <a:solidFill>
                            <a:srgbClr val="002060"/>
                          </a:solidFill>
                          <a:latin typeface="Times New Roman"/>
                          <a:ea typeface="Times New Roman"/>
                          <a:cs typeface="Times New Roman"/>
                        </a:rPr>
                        <a:t>947,106 readmissions averted, 548,437 of which are Medicare</a:t>
                      </a:r>
                      <a:r>
                        <a:rPr lang="en-US" sz="1800" dirty="0" smtClean="0">
                          <a:solidFill>
                            <a:srgbClr val="002060"/>
                          </a:solidFill>
                          <a:latin typeface="Times New Roman"/>
                          <a:ea typeface="Times New Roman"/>
                          <a:cs typeface="Times New Roman"/>
                        </a:rPr>
                        <a:t>)</a:t>
                      </a:r>
                      <a:endParaRPr lang="en-US" sz="1800" dirty="0">
                        <a:solidFill>
                          <a:srgbClr val="002060"/>
                        </a:solidFill>
                        <a:latin typeface="Calibri"/>
                        <a:ea typeface="Times New Roman"/>
                        <a:cs typeface="Times New Roman"/>
                      </a:endParaRPr>
                    </a:p>
                  </a:txBody>
                  <a:tcPr marL="68580" marR="68580" marT="0" marB="0" anchor="ctr"/>
                </a:tc>
              </a:tr>
            </a:tbl>
          </a:graphicData>
        </a:graphic>
      </p:graphicFrame>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228600"/>
            <a:ext cx="7474858" cy="876300"/>
          </a:xfrm>
        </p:spPr>
        <p:txBody>
          <a:bodyPr/>
          <a:lstStyle/>
          <a:p>
            <a:r>
              <a:rPr lang="en-US" dirty="0" smtClean="0">
                <a:solidFill>
                  <a:schemeClr val="tx1">
                    <a:lumMod val="50000"/>
                  </a:schemeClr>
                </a:solidFill>
                <a:effectLst/>
              </a:rPr>
              <a:t>PFP-Measured</a:t>
            </a:r>
            <a:r>
              <a:rPr lang="en-US" sz="4000" dirty="0" smtClean="0">
                <a:solidFill>
                  <a:schemeClr val="tx1">
                    <a:lumMod val="50000"/>
                  </a:schemeClr>
                </a:solidFill>
                <a:effectLst/>
              </a:rPr>
              <a:t> HACs (2010)</a:t>
            </a:r>
            <a:endParaRPr lang="en-US" sz="4000" dirty="0">
              <a:solidFill>
                <a:schemeClr val="tx1">
                  <a:lumMod val="50000"/>
                </a:schemeClr>
              </a:solidFill>
              <a:effectLst/>
            </a:endParaRPr>
          </a:p>
        </p:txBody>
      </p:sp>
      <p:pic>
        <p:nvPicPr>
          <p:cNvPr id="6" name="Picture 5" descr="PFP 2010 HACs pie chart.png"/>
          <p:cNvPicPr>
            <a:picLocks noChangeAspect="1"/>
          </p:cNvPicPr>
          <p:nvPr/>
        </p:nvPicPr>
        <p:blipFill>
          <a:blip r:embed="rId2" cstate="print"/>
          <a:stretch>
            <a:fillRect/>
          </a:stretch>
        </p:blipFill>
        <p:spPr>
          <a:xfrm>
            <a:off x="508000" y="1447800"/>
            <a:ext cx="7674520" cy="4961734"/>
          </a:xfrm>
          <a:prstGeom prst="rect">
            <a:avLst/>
          </a:prstGeom>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228600"/>
            <a:ext cx="7772399" cy="876300"/>
          </a:xfrm>
        </p:spPr>
        <p:txBody>
          <a:bodyPr/>
          <a:lstStyle/>
          <a:p>
            <a:r>
              <a:rPr lang="en-US" dirty="0" smtClean="0">
                <a:solidFill>
                  <a:schemeClr val="tx1">
                    <a:lumMod val="50000"/>
                  </a:schemeClr>
                </a:solidFill>
                <a:effectLst/>
              </a:rPr>
              <a:t>PFP-Measured</a:t>
            </a:r>
            <a:r>
              <a:rPr lang="en-US" sz="4000" dirty="0" smtClean="0">
                <a:solidFill>
                  <a:schemeClr val="tx1">
                    <a:lumMod val="50000"/>
                  </a:schemeClr>
                </a:solidFill>
                <a:effectLst/>
              </a:rPr>
              <a:t> HACs (2010)</a:t>
            </a:r>
            <a:endParaRPr lang="en-US" sz="4000" dirty="0">
              <a:solidFill>
                <a:schemeClr val="tx1">
                  <a:lumMod val="50000"/>
                </a:schemeClr>
              </a:solidFill>
              <a:effectLst/>
            </a:endParaRPr>
          </a:p>
        </p:txBody>
      </p:sp>
      <p:pic>
        <p:nvPicPr>
          <p:cNvPr id="5" name="Picture 4" descr="AHRQ ADEs.png"/>
          <p:cNvPicPr>
            <a:picLocks noChangeAspect="1"/>
          </p:cNvPicPr>
          <p:nvPr/>
        </p:nvPicPr>
        <p:blipFill>
          <a:blip r:embed="rId2" cstate="print"/>
          <a:stretch>
            <a:fillRect/>
          </a:stretch>
        </p:blipFill>
        <p:spPr>
          <a:xfrm>
            <a:off x="762000" y="1447800"/>
            <a:ext cx="7467600" cy="5185986"/>
          </a:xfrm>
          <a:prstGeom prst="rect">
            <a:avLst/>
          </a:prstGeom>
        </p:spPr>
      </p:pic>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1" y="0"/>
            <a:ext cx="7772399" cy="1219200"/>
          </a:xfrm>
        </p:spPr>
        <p:txBody>
          <a:bodyPr/>
          <a:lstStyle/>
          <a:p>
            <a:r>
              <a:rPr lang="en-US" dirty="0" smtClean="0">
                <a:solidFill>
                  <a:srgbClr val="002060"/>
                </a:solidFill>
                <a:effectLst/>
              </a:rPr>
              <a:t>Adverse Drug Events </a:t>
            </a:r>
            <a:br>
              <a:rPr lang="en-US" dirty="0" smtClean="0">
                <a:solidFill>
                  <a:srgbClr val="002060"/>
                </a:solidFill>
                <a:effectLst/>
              </a:rPr>
            </a:br>
            <a:r>
              <a:rPr lang="en-US" dirty="0" smtClean="0">
                <a:solidFill>
                  <a:srgbClr val="002060"/>
                </a:solidFill>
                <a:effectLst/>
              </a:rPr>
              <a:t>Measured in the PFP HACs</a:t>
            </a:r>
            <a:endParaRPr lang="en-US" dirty="0">
              <a:solidFill>
                <a:srgbClr val="002060"/>
              </a:solidFill>
              <a:effectLst/>
            </a:endParaRPr>
          </a:p>
        </p:txBody>
      </p:sp>
      <p:sp>
        <p:nvSpPr>
          <p:cNvPr id="6" name="Content Placeholder 2"/>
          <p:cNvSpPr>
            <a:spLocks noGrp="1"/>
          </p:cNvSpPr>
          <p:nvPr>
            <p:ph idx="1"/>
          </p:nvPr>
        </p:nvSpPr>
        <p:spPr>
          <a:xfrm>
            <a:off x="381000" y="1676400"/>
            <a:ext cx="8305800" cy="4953000"/>
          </a:xfrm>
        </p:spPr>
        <p:txBody>
          <a:bodyPr>
            <a:normAutofit fontScale="55000" lnSpcReduction="20000"/>
          </a:bodyPr>
          <a:lstStyle/>
          <a:p>
            <a:pPr>
              <a:spcAft>
                <a:spcPts val="600"/>
              </a:spcAft>
            </a:pPr>
            <a:r>
              <a:rPr lang="en-US" sz="3600" dirty="0" smtClean="0">
                <a:solidFill>
                  <a:srgbClr val="002060"/>
                </a:solidFill>
                <a:effectLst/>
              </a:rPr>
              <a:t>The 1.621M and 34 percent of HACs measured in the PFP 2010 totals are as follows:</a:t>
            </a:r>
          </a:p>
          <a:p>
            <a:pPr marL="971550" lvl="1" indent="-514350">
              <a:spcAft>
                <a:spcPts val="300"/>
              </a:spcAft>
            </a:pPr>
            <a:r>
              <a:rPr lang="en-US" sz="2900" dirty="0">
                <a:solidFill>
                  <a:srgbClr val="002060"/>
                </a:solidFill>
                <a:effectLst/>
              </a:rPr>
              <a:t>ADE Associated with </a:t>
            </a:r>
            <a:r>
              <a:rPr lang="en-US" sz="2900" dirty="0" smtClean="0">
                <a:solidFill>
                  <a:srgbClr val="002060"/>
                </a:solidFill>
                <a:effectLst/>
              </a:rPr>
              <a:t>Digoxin (12,000)</a:t>
            </a:r>
            <a:endParaRPr lang="en-US" sz="2900" dirty="0">
              <a:solidFill>
                <a:srgbClr val="002060"/>
              </a:solidFill>
              <a:effectLst/>
            </a:endParaRPr>
          </a:p>
          <a:p>
            <a:pPr marL="971550" lvl="1" indent="-514350">
              <a:spcAft>
                <a:spcPts val="300"/>
              </a:spcAft>
            </a:pPr>
            <a:r>
              <a:rPr lang="en-US" sz="2900" dirty="0" smtClean="0">
                <a:solidFill>
                  <a:srgbClr val="002060"/>
                </a:solidFill>
                <a:effectLst/>
              </a:rPr>
              <a:t>ADE </a:t>
            </a:r>
            <a:r>
              <a:rPr lang="en-US" sz="2900" dirty="0">
                <a:solidFill>
                  <a:srgbClr val="002060"/>
                </a:solidFill>
                <a:effectLst/>
              </a:rPr>
              <a:t>Associated with </a:t>
            </a:r>
            <a:r>
              <a:rPr lang="en-US" sz="2900" dirty="0" smtClean="0">
                <a:solidFill>
                  <a:srgbClr val="002060"/>
                </a:solidFill>
                <a:effectLst/>
              </a:rPr>
              <a:t>Insulin and Hypoglycemic Agents (930,000)</a:t>
            </a:r>
            <a:endParaRPr lang="en-US" sz="2900" dirty="0">
              <a:solidFill>
                <a:srgbClr val="002060"/>
              </a:solidFill>
              <a:effectLst/>
            </a:endParaRPr>
          </a:p>
          <a:p>
            <a:pPr marL="971550" lvl="1" indent="-514350">
              <a:spcAft>
                <a:spcPts val="300"/>
              </a:spcAft>
            </a:pPr>
            <a:r>
              <a:rPr lang="en-US" sz="2900" dirty="0">
                <a:solidFill>
                  <a:srgbClr val="002060"/>
                </a:solidFill>
                <a:effectLst/>
              </a:rPr>
              <a:t>ADE Associated with IV </a:t>
            </a:r>
            <a:r>
              <a:rPr lang="en-US" sz="2900" dirty="0" smtClean="0">
                <a:solidFill>
                  <a:srgbClr val="002060"/>
                </a:solidFill>
                <a:effectLst/>
              </a:rPr>
              <a:t>Heparin (170,000)</a:t>
            </a:r>
            <a:endParaRPr lang="en-US" sz="2900" dirty="0">
              <a:solidFill>
                <a:srgbClr val="002060"/>
              </a:solidFill>
              <a:effectLst/>
            </a:endParaRPr>
          </a:p>
          <a:p>
            <a:pPr marL="971550" lvl="1" indent="-514350">
              <a:spcAft>
                <a:spcPts val="300"/>
              </a:spcAft>
            </a:pPr>
            <a:r>
              <a:rPr lang="en-US" sz="2900" dirty="0">
                <a:solidFill>
                  <a:srgbClr val="002060"/>
                </a:solidFill>
                <a:effectLst/>
              </a:rPr>
              <a:t>ADE Associated with </a:t>
            </a:r>
            <a:r>
              <a:rPr lang="en-US" sz="2900" dirty="0" smtClean="0">
                <a:solidFill>
                  <a:srgbClr val="002060"/>
                </a:solidFill>
                <a:effectLst/>
              </a:rPr>
              <a:t>LMW Heparin </a:t>
            </a:r>
            <a:r>
              <a:rPr lang="en-US" sz="2900" dirty="0">
                <a:solidFill>
                  <a:srgbClr val="002060"/>
                </a:solidFill>
                <a:effectLst/>
              </a:rPr>
              <a:t>and Factor </a:t>
            </a:r>
            <a:r>
              <a:rPr lang="en-US" sz="2900" dirty="0" smtClean="0">
                <a:solidFill>
                  <a:srgbClr val="002060"/>
                </a:solidFill>
                <a:effectLst/>
              </a:rPr>
              <a:t>Xa Inhibitor (340,000)</a:t>
            </a:r>
            <a:endParaRPr lang="en-US" sz="2900" dirty="0">
              <a:solidFill>
                <a:srgbClr val="002060"/>
              </a:solidFill>
              <a:effectLst/>
            </a:endParaRPr>
          </a:p>
          <a:p>
            <a:pPr marL="971550" lvl="1" indent="-514350">
              <a:spcAft>
                <a:spcPts val="600"/>
              </a:spcAft>
            </a:pPr>
            <a:r>
              <a:rPr lang="en-US" sz="2900" dirty="0">
                <a:solidFill>
                  <a:srgbClr val="002060"/>
                </a:solidFill>
                <a:effectLst/>
              </a:rPr>
              <a:t>ADE Associated with </a:t>
            </a:r>
            <a:r>
              <a:rPr lang="en-US" sz="2900" dirty="0" smtClean="0">
                <a:solidFill>
                  <a:srgbClr val="002060"/>
                </a:solidFill>
                <a:effectLst/>
              </a:rPr>
              <a:t>Warfarin (170,000)</a:t>
            </a:r>
          </a:p>
          <a:p>
            <a:pPr>
              <a:spcAft>
                <a:spcPts val="600"/>
              </a:spcAft>
            </a:pPr>
            <a:r>
              <a:rPr lang="en-US" sz="3600" dirty="0" smtClean="0">
                <a:solidFill>
                  <a:srgbClr val="002060"/>
                </a:solidFill>
                <a:effectLst/>
              </a:rPr>
              <a:t>These ADE HACs are 57 percent hypoglycemic agents, 42 percent anticoagulants, and 1 percent Digoxin. </a:t>
            </a:r>
          </a:p>
          <a:p>
            <a:pPr lvl="1">
              <a:spcAft>
                <a:spcPts val="600"/>
              </a:spcAft>
            </a:pPr>
            <a:r>
              <a:rPr lang="en-US" sz="2900" dirty="0" smtClean="0">
                <a:solidFill>
                  <a:srgbClr val="002060"/>
                </a:solidFill>
                <a:effectLst/>
              </a:rPr>
              <a:t>The most important missing ADE-type is probably opiate-related ADEs.</a:t>
            </a:r>
            <a:endParaRPr lang="en-US" sz="2500" dirty="0">
              <a:solidFill>
                <a:srgbClr val="002060"/>
              </a:solidFill>
              <a:effectLst/>
            </a:endParaRPr>
          </a:p>
          <a:p>
            <a:pPr>
              <a:spcAft>
                <a:spcPts val="600"/>
              </a:spcAft>
            </a:pPr>
            <a:r>
              <a:rPr lang="en-US" sz="3600" dirty="0" smtClean="0">
                <a:solidFill>
                  <a:srgbClr val="002060"/>
                </a:solidFill>
                <a:effectLst/>
              </a:rPr>
              <a:t>Not counted in the ADE category, but related to ADEs and counted in the “all-other” HACs category:</a:t>
            </a:r>
          </a:p>
          <a:p>
            <a:pPr marL="971550" lvl="1" indent="-514350">
              <a:spcAft>
                <a:spcPts val="600"/>
              </a:spcAft>
            </a:pPr>
            <a:r>
              <a:rPr lang="en-US" sz="2900" dirty="0" smtClean="0">
                <a:solidFill>
                  <a:srgbClr val="002060"/>
                </a:solidFill>
                <a:effectLst/>
              </a:rPr>
              <a:t>Contrast Nephropathy Associated with Catheter Angiography (230,000)</a:t>
            </a:r>
          </a:p>
          <a:p>
            <a:pPr marL="971550" lvl="1" indent="-514350">
              <a:spcAft>
                <a:spcPts val="600"/>
              </a:spcAft>
            </a:pPr>
            <a:r>
              <a:rPr lang="en-US" sz="2900" i="1" dirty="0" smtClean="0">
                <a:solidFill>
                  <a:srgbClr val="002060"/>
                </a:solidFill>
                <a:effectLst/>
              </a:rPr>
              <a:t>C. difficile </a:t>
            </a:r>
            <a:r>
              <a:rPr lang="en-US" sz="2900" dirty="0" smtClean="0">
                <a:solidFill>
                  <a:srgbClr val="002060"/>
                </a:solidFill>
                <a:effectLst/>
              </a:rPr>
              <a:t>Infection after Inpatient </a:t>
            </a:r>
            <a:r>
              <a:rPr lang="en-US" sz="2900" dirty="0">
                <a:solidFill>
                  <a:srgbClr val="002060"/>
                </a:solidFill>
                <a:effectLst/>
              </a:rPr>
              <a:t>A</a:t>
            </a:r>
            <a:r>
              <a:rPr lang="en-US" sz="2900" dirty="0" smtClean="0">
                <a:solidFill>
                  <a:srgbClr val="002060"/>
                </a:solidFill>
                <a:effectLst/>
              </a:rPr>
              <a:t>ntibiotics (87,000)</a:t>
            </a:r>
            <a:endParaRPr lang="en-US" sz="2900" dirty="0">
              <a:solidFill>
                <a:srgbClr val="002060"/>
              </a:solidFill>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up)">
                                      <p:cBhvr>
                                        <p:cTn id="7" dur="500"/>
                                        <p:tgtEl>
                                          <p:spTgt spid="6">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wipe(up)">
                                      <p:cBhvr>
                                        <p:cTn id="10" dur="500"/>
                                        <p:tgtEl>
                                          <p:spTgt spid="6">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wipe(up)">
                                      <p:cBhvr>
                                        <p:cTn id="13" dur="500"/>
                                        <p:tgtEl>
                                          <p:spTgt spid="6">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wipe(up)">
                                      <p:cBhvr>
                                        <p:cTn id="16" dur="500"/>
                                        <p:tgtEl>
                                          <p:spTgt spid="6">
                                            <p:txEl>
                                              <p:pRg st="3" end="3"/>
                                            </p:txEl>
                                          </p:spTgt>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wipe(up)">
                                      <p:cBhvr>
                                        <p:cTn id="19" dur="500"/>
                                        <p:tgtEl>
                                          <p:spTgt spid="6">
                                            <p:txEl>
                                              <p:pRg st="4" end="4"/>
                                            </p:txEl>
                                          </p:spTgt>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wipe(up)">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wipe(up)">
                                      <p:cBhvr>
                                        <p:cTn id="27" dur="500"/>
                                        <p:tgtEl>
                                          <p:spTgt spid="6">
                                            <p:txEl>
                                              <p:pRg st="6" end="6"/>
                                            </p:tx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wipe(up)">
                                      <p:cBhvr>
                                        <p:cTn id="30" dur="500"/>
                                        <p:tgtEl>
                                          <p:spTgt spid="6">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wipe(up)">
                                      <p:cBhvr>
                                        <p:cTn id="35" dur="500"/>
                                        <p:tgtEl>
                                          <p:spTgt spid="6">
                                            <p:txEl>
                                              <p:pRg st="8" end="8"/>
                                            </p:txEl>
                                          </p:spTgt>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animEffect transition="in" filter="wipe(up)">
                                      <p:cBhvr>
                                        <p:cTn id="38" dur="500"/>
                                        <p:tgtEl>
                                          <p:spTgt spid="6">
                                            <p:txEl>
                                              <p:pRg st="9" end="9"/>
                                            </p:txEl>
                                          </p:spTgt>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Effect transition="in" filter="wipe(up)">
                                      <p:cBhvr>
                                        <p:cTn id="41"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1" y="0"/>
            <a:ext cx="7848600" cy="1219200"/>
          </a:xfrm>
        </p:spPr>
        <p:txBody>
          <a:bodyPr>
            <a:normAutofit fontScale="90000"/>
          </a:bodyPr>
          <a:lstStyle/>
          <a:p>
            <a:r>
              <a:rPr lang="en-US" dirty="0" smtClean="0">
                <a:solidFill>
                  <a:schemeClr val="tx1">
                    <a:lumMod val="50000"/>
                  </a:schemeClr>
                </a:solidFill>
                <a:effectLst/>
              </a:rPr>
              <a:t>Counting the “40% of Preventable (44% of) HACs” Nationwide Goals for 2013</a:t>
            </a:r>
            <a:endParaRPr lang="en-US" dirty="0">
              <a:solidFill>
                <a:srgbClr val="002060"/>
              </a:solidFill>
              <a:effectLst/>
            </a:endParaRPr>
          </a:p>
        </p:txBody>
      </p:sp>
      <p:pic>
        <p:nvPicPr>
          <p:cNvPr id="7" name="Content Placeholder 6" descr="PFP HACs to prevent in 2013.png"/>
          <p:cNvPicPr>
            <a:picLocks noGrp="1" noChangeAspect="1"/>
          </p:cNvPicPr>
          <p:nvPr>
            <p:ph idx="1"/>
          </p:nvPr>
        </p:nvPicPr>
        <p:blipFill>
          <a:blip r:embed="rId3" cstate="print"/>
          <a:srcRect l="1657" r="10487" b="1679"/>
          <a:stretch>
            <a:fillRect/>
          </a:stretch>
        </p:blipFill>
        <p:spPr>
          <a:xfrm>
            <a:off x="381000" y="1447801"/>
            <a:ext cx="8153400" cy="5029199"/>
          </a:xfrm>
          <a:prstGeom prst="rect">
            <a:avLst/>
          </a:prstGeom>
          <a:ln w="12700">
            <a:noFill/>
          </a:ln>
        </p:spPr>
      </p:pic>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Resources and Services Administration (HRSA)</a:t>
            </a:r>
            <a:endParaRPr lang="en-US" dirty="0"/>
          </a:p>
        </p:txBody>
      </p:sp>
      <p:sp>
        <p:nvSpPr>
          <p:cNvPr id="3" name="Content Placeholder 2"/>
          <p:cNvSpPr>
            <a:spLocks noGrp="1"/>
          </p:cNvSpPr>
          <p:nvPr>
            <p:ph idx="1"/>
          </p:nvPr>
        </p:nvSpPr>
        <p:spPr>
          <a:xfrm>
            <a:off x="304800" y="1600200"/>
            <a:ext cx="8458200" cy="4267200"/>
          </a:xfrm>
        </p:spPr>
        <p:txBody>
          <a:bodyPr/>
          <a:lstStyle/>
          <a:p>
            <a:pPr lvl="0">
              <a:buNone/>
            </a:pPr>
            <a:endParaRPr lang="en-US" sz="900" b="1" dirty="0" smtClean="0"/>
          </a:p>
          <a:p>
            <a:r>
              <a:rPr lang="en-US" sz="2400" dirty="0" smtClean="0"/>
              <a:t>HRSA’s Patient Safety &amp; Clinical Pharmacy Collaborative (PSPC) and CMS’s QIOs partnered to have teams in all 50 states working on preventing medication errors and facilitating care transitions</a:t>
            </a:r>
          </a:p>
          <a:p>
            <a:pPr lvl="0"/>
            <a:r>
              <a:rPr lang="en-US" sz="2400" dirty="0" smtClean="0"/>
              <a:t>Outreach to small rural hospitals for their participation in </a:t>
            </a:r>
            <a:r>
              <a:rPr lang="en-US" sz="2400" dirty="0" err="1" smtClean="0"/>
              <a:t>PfP</a:t>
            </a:r>
            <a:r>
              <a:rPr lang="en-US" sz="2400" dirty="0" smtClean="0"/>
              <a:t>, with over 900 CAHs now engaged by the HENs.</a:t>
            </a:r>
          </a:p>
          <a:p>
            <a:r>
              <a:rPr lang="en-US" sz="2400" dirty="0" smtClean="0"/>
              <a:t>Providing leadership to the Rural Affinity group with 20 of the HENs participating.</a:t>
            </a:r>
          </a:p>
          <a:p>
            <a:r>
              <a:rPr lang="en-US" sz="2400" dirty="0" smtClean="0"/>
              <a:t>Convened representatives of rural hospitals  and  </a:t>
            </a:r>
            <a:r>
              <a:rPr lang="en-US" sz="2400" dirty="0" err="1" smtClean="0"/>
              <a:t>PfP</a:t>
            </a:r>
            <a:r>
              <a:rPr lang="en-US" sz="2400" dirty="0" smtClean="0"/>
              <a:t> HENs in a special 2-day working event for the HEN Rural </a:t>
            </a:r>
            <a:r>
              <a:rPr lang="en-US" sz="2400" smtClean="0"/>
              <a:t>Affinity Group</a:t>
            </a:r>
            <a:r>
              <a:rPr lang="en-US" sz="2400" dirty="0" smtClean="0"/>
              <a:t>.</a:t>
            </a:r>
          </a:p>
          <a:p>
            <a:pPr lvl="0"/>
            <a:endParaRPr lang="en-US" sz="2800" dirty="0" smtClean="0"/>
          </a:p>
          <a:p>
            <a:pPr>
              <a:buNone/>
            </a:pPr>
            <a:endParaRPr lang="en-US" sz="900" dirty="0" smtClean="0"/>
          </a:p>
        </p:txBody>
      </p:sp>
      <p:sp>
        <p:nvSpPr>
          <p:cNvPr id="4" name="Slide Number Placeholder 3"/>
          <p:cNvSpPr>
            <a:spLocks noGrp="1"/>
          </p:cNvSpPr>
          <p:nvPr>
            <p:ph type="sldNum" sz="quarter" idx="12"/>
          </p:nvPr>
        </p:nvSpPr>
        <p:spPr/>
        <p:txBody>
          <a:bodyPr/>
          <a:lstStyle/>
          <a:p>
            <a:pPr>
              <a:defRPr/>
            </a:pPr>
            <a:fld id="{47FD7BD9-1453-4C14-BEB4-2C0C39781B73}" type="slidenum">
              <a:rPr lang="en-US" smtClean="0"/>
              <a:pPr>
                <a:defRPr/>
              </a:pPr>
              <a:t>28</a:t>
            </a:fld>
            <a:endParaRPr lang="en-US" dirty="0"/>
          </a:p>
        </p:txBody>
      </p:sp>
      <p:pic>
        <p:nvPicPr>
          <p:cNvPr id="5" name="Picture 4" descr="HRSA Logo.gif"/>
          <p:cNvPicPr>
            <a:picLocks noChangeAspect="1"/>
          </p:cNvPicPr>
          <p:nvPr/>
        </p:nvPicPr>
        <p:blipFill>
          <a:blip r:embed="rId2" cstate="print"/>
          <a:stretch>
            <a:fillRect/>
          </a:stretch>
        </p:blipFill>
        <p:spPr>
          <a:xfrm>
            <a:off x="6172200" y="5867400"/>
            <a:ext cx="2971801" cy="9906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78888"/>
            <a:ext cx="9144000" cy="5355312"/>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rPr>
              <a:t>ADRCs are implementing a variety of evidence based models:</a:t>
            </a:r>
          </a:p>
          <a:p>
            <a:pPr lvl="1" fontAlgn="auto">
              <a:spcBef>
                <a:spcPts val="0"/>
              </a:spcBef>
              <a:spcAft>
                <a:spcPts val="0"/>
              </a:spcAft>
              <a:buFont typeface="Arial" pitchFamily="34" charset="0"/>
              <a:buChar char="•"/>
            </a:pPr>
            <a:r>
              <a:rPr lang="en-US" sz="2400" dirty="0" smtClean="0">
                <a:solidFill>
                  <a:prstClr val="black"/>
                </a:solidFill>
                <a:latin typeface="Calibri"/>
              </a:rPr>
              <a:t>Care Transitions Intervention</a:t>
            </a:r>
            <a:r>
              <a:rPr lang="en-US" sz="2400" dirty="0" smtClean="0">
                <a:solidFill>
                  <a:srgbClr val="000000"/>
                </a:solidFill>
                <a:latin typeface="Calibri"/>
                <a:ea typeface="Century Gothic" pitchFamily="34" charset="0"/>
                <a:cs typeface="Century Gothic" pitchFamily="34" charset="0"/>
              </a:rPr>
              <a:t>®</a:t>
            </a:r>
            <a:endParaRPr lang="en-US" sz="2400" dirty="0" smtClean="0">
              <a:solidFill>
                <a:prstClr val="black"/>
              </a:solidFill>
              <a:latin typeface="Calibri"/>
            </a:endParaRPr>
          </a:p>
          <a:p>
            <a:pPr lvl="1" fontAlgn="auto">
              <a:spcBef>
                <a:spcPts val="0"/>
              </a:spcBef>
              <a:spcAft>
                <a:spcPts val="0"/>
              </a:spcAft>
              <a:buFont typeface="Arial" pitchFamily="34" charset="0"/>
              <a:buChar char="•"/>
            </a:pPr>
            <a:r>
              <a:rPr lang="en-US" sz="2400" dirty="0" smtClean="0">
                <a:solidFill>
                  <a:prstClr val="black"/>
                </a:solidFill>
                <a:latin typeface="Calibri"/>
              </a:rPr>
              <a:t>Transitional Care Model</a:t>
            </a:r>
          </a:p>
          <a:p>
            <a:pPr lvl="1" fontAlgn="auto">
              <a:spcBef>
                <a:spcPts val="0"/>
              </a:spcBef>
              <a:spcAft>
                <a:spcPts val="0"/>
              </a:spcAft>
              <a:buFont typeface="Arial" pitchFamily="34" charset="0"/>
              <a:buChar char="•"/>
            </a:pPr>
            <a:r>
              <a:rPr lang="en-US" sz="2400" dirty="0" smtClean="0">
                <a:solidFill>
                  <a:prstClr val="black"/>
                </a:solidFill>
                <a:latin typeface="Calibri"/>
              </a:rPr>
              <a:t>Project BOOST</a:t>
            </a:r>
          </a:p>
          <a:p>
            <a:pPr lvl="1" fontAlgn="auto">
              <a:spcBef>
                <a:spcPts val="0"/>
              </a:spcBef>
              <a:spcAft>
                <a:spcPts val="0"/>
              </a:spcAft>
              <a:buFont typeface="Arial" pitchFamily="34" charset="0"/>
              <a:buChar char="•"/>
            </a:pPr>
            <a:r>
              <a:rPr lang="en-US" sz="2400" dirty="0" smtClean="0">
                <a:solidFill>
                  <a:prstClr val="black"/>
                </a:solidFill>
                <a:latin typeface="Calibri"/>
              </a:rPr>
              <a:t> Bridge</a:t>
            </a:r>
          </a:p>
          <a:p>
            <a:pPr lvl="1" fontAlgn="auto">
              <a:spcBef>
                <a:spcPts val="0"/>
              </a:spcBef>
              <a:spcAft>
                <a:spcPts val="0"/>
              </a:spcAft>
              <a:buFont typeface="Arial" pitchFamily="34" charset="0"/>
              <a:buChar char="•"/>
            </a:pPr>
            <a:r>
              <a:rPr lang="en-US" sz="2400" dirty="0" smtClean="0">
                <a:solidFill>
                  <a:prstClr val="black"/>
                </a:solidFill>
                <a:latin typeface="Calibri"/>
              </a:rPr>
              <a:t>GRACE</a:t>
            </a:r>
          </a:p>
          <a:p>
            <a:pPr lvl="1" fontAlgn="auto">
              <a:spcBef>
                <a:spcPts val="0"/>
              </a:spcBef>
              <a:spcAft>
                <a:spcPts val="0"/>
              </a:spcAft>
              <a:buFont typeface="Arial" pitchFamily="34" charset="0"/>
              <a:buChar char="•"/>
            </a:pPr>
            <a:r>
              <a:rPr lang="en-US" sz="2400" dirty="0" smtClean="0">
                <a:solidFill>
                  <a:prstClr val="black"/>
                </a:solidFill>
                <a:latin typeface="Calibri"/>
              </a:rPr>
              <a:t> Guided Care</a:t>
            </a:r>
            <a:r>
              <a:rPr lang="en-US" sz="2400" dirty="0" smtClean="0">
                <a:solidFill>
                  <a:srgbClr val="000000"/>
                </a:solidFill>
                <a:latin typeface="Calibri"/>
                <a:ea typeface="Century Gothic" pitchFamily="34" charset="0"/>
                <a:cs typeface="Century Gothic" pitchFamily="34" charset="0"/>
              </a:rPr>
              <a:t>®</a:t>
            </a:r>
          </a:p>
          <a:p>
            <a:pPr lvl="1" fontAlgn="auto">
              <a:spcBef>
                <a:spcPts val="0"/>
              </a:spcBef>
              <a:spcAft>
                <a:spcPts val="0"/>
              </a:spcAft>
            </a:pPr>
            <a:endParaRPr lang="en-US" sz="800" dirty="0" smtClean="0">
              <a:solidFill>
                <a:srgbClr val="000000"/>
              </a:solidFill>
              <a:latin typeface="Calibri"/>
              <a:ea typeface="Century Gothic" pitchFamily="34" charset="0"/>
              <a:cs typeface="Century Gothic" pitchFamily="34" charset="0"/>
            </a:endParaRPr>
          </a:p>
          <a:p>
            <a:pPr lvl="1" fontAlgn="auto">
              <a:spcBef>
                <a:spcPts val="0"/>
              </a:spcBef>
              <a:spcAft>
                <a:spcPts val="0"/>
              </a:spcAft>
            </a:pPr>
            <a:endParaRPr lang="en-US" sz="500" b="1" dirty="0" smtClean="0">
              <a:solidFill>
                <a:prstClr val="black"/>
              </a:solidFill>
              <a:latin typeface="Calibri"/>
            </a:endParaRPr>
          </a:p>
          <a:p>
            <a:pPr lvl="1" fontAlgn="auto">
              <a:spcBef>
                <a:spcPts val="0"/>
              </a:spcBef>
              <a:spcAft>
                <a:spcPts val="0"/>
              </a:spcAft>
            </a:pPr>
            <a:endParaRPr lang="en-US" sz="500" b="1" dirty="0" smtClean="0">
              <a:solidFill>
                <a:prstClr val="black"/>
              </a:solidFill>
              <a:latin typeface="Calibri"/>
            </a:endParaRPr>
          </a:p>
          <a:p>
            <a:pPr fontAlgn="auto">
              <a:spcBef>
                <a:spcPts val="0"/>
              </a:spcBef>
              <a:spcAft>
                <a:spcPts val="0"/>
              </a:spcAft>
            </a:pPr>
            <a:r>
              <a:rPr lang="en-US" sz="2400" dirty="0" smtClean="0">
                <a:solidFill>
                  <a:prstClr val="black"/>
                </a:solidFill>
                <a:latin typeface="Calibri"/>
              </a:rPr>
              <a:t>Current Status: </a:t>
            </a:r>
          </a:p>
          <a:p>
            <a:pPr fontAlgn="auto">
              <a:spcBef>
                <a:spcPts val="0"/>
              </a:spcBef>
              <a:spcAft>
                <a:spcPts val="0"/>
              </a:spcAft>
              <a:buFont typeface="Arial" pitchFamily="34" charset="0"/>
              <a:buChar char="•"/>
            </a:pPr>
            <a:r>
              <a:rPr lang="en-US" sz="2400" b="1" dirty="0" smtClean="0">
                <a:solidFill>
                  <a:prstClr val="black"/>
                </a:solidFill>
                <a:latin typeface="Calibri"/>
              </a:rPr>
              <a:t> 93 </a:t>
            </a:r>
            <a:r>
              <a:rPr lang="en-US" sz="2400" dirty="0" smtClean="0">
                <a:solidFill>
                  <a:prstClr val="black"/>
                </a:solidFill>
                <a:latin typeface="Calibri"/>
              </a:rPr>
              <a:t>ADRCs are partnering with </a:t>
            </a:r>
            <a:r>
              <a:rPr lang="en-US" sz="2400" b="1" dirty="0" smtClean="0">
                <a:solidFill>
                  <a:prstClr val="black"/>
                </a:solidFill>
                <a:latin typeface="Calibri"/>
              </a:rPr>
              <a:t>242 </a:t>
            </a:r>
            <a:r>
              <a:rPr lang="en-US" sz="2400" dirty="0" smtClean="0">
                <a:solidFill>
                  <a:prstClr val="black"/>
                </a:solidFill>
                <a:latin typeface="Calibri"/>
              </a:rPr>
              <a:t>hospitals in </a:t>
            </a:r>
            <a:r>
              <a:rPr lang="en-US" sz="2400" b="1" dirty="0" smtClean="0">
                <a:solidFill>
                  <a:prstClr val="black"/>
                </a:solidFill>
                <a:latin typeface="Calibri"/>
              </a:rPr>
              <a:t>27</a:t>
            </a:r>
            <a:r>
              <a:rPr lang="en-US" sz="2400" dirty="0" smtClean="0">
                <a:solidFill>
                  <a:srgbClr val="4F81BD"/>
                </a:solidFill>
                <a:latin typeface="Calibri"/>
              </a:rPr>
              <a:t> </a:t>
            </a:r>
            <a:r>
              <a:rPr lang="en-US" sz="2400" dirty="0" smtClean="0">
                <a:solidFill>
                  <a:prstClr val="black"/>
                </a:solidFill>
                <a:latin typeface="Calibri"/>
              </a:rPr>
              <a:t>states </a:t>
            </a:r>
          </a:p>
          <a:p>
            <a:pPr fontAlgn="auto">
              <a:spcBef>
                <a:spcPts val="0"/>
              </a:spcBef>
              <a:spcAft>
                <a:spcPts val="0"/>
              </a:spcAft>
            </a:pPr>
            <a:endParaRPr lang="en-US" sz="800" dirty="0" smtClean="0">
              <a:solidFill>
                <a:srgbClr val="000000"/>
              </a:solidFill>
              <a:latin typeface="Calibri"/>
              <a:ea typeface="Century Gothic" pitchFamily="34" charset="0"/>
              <a:cs typeface="Century Gothic" pitchFamily="34" charset="0"/>
            </a:endParaRPr>
          </a:p>
          <a:p>
            <a:pPr fontAlgn="auto">
              <a:spcBef>
                <a:spcPts val="0"/>
              </a:spcBef>
              <a:spcAft>
                <a:spcPts val="0"/>
              </a:spcAft>
              <a:buFont typeface="Arial" pitchFamily="34" charset="0"/>
              <a:buChar char="•"/>
            </a:pPr>
            <a:r>
              <a:rPr lang="en-US" sz="2400" dirty="0" smtClean="0">
                <a:solidFill>
                  <a:prstClr val="black"/>
                </a:solidFill>
                <a:latin typeface="Calibri"/>
                <a:cs typeface="Century Gothic" pitchFamily="34" charset="0"/>
              </a:rPr>
              <a:t> 30 ADRCs are partnering with QIO’s</a:t>
            </a:r>
          </a:p>
          <a:p>
            <a:pPr fontAlgn="auto">
              <a:spcBef>
                <a:spcPts val="0"/>
              </a:spcBef>
              <a:spcAft>
                <a:spcPts val="0"/>
              </a:spcAft>
            </a:pPr>
            <a:endParaRPr lang="en-US" sz="800" dirty="0" smtClean="0">
              <a:solidFill>
                <a:prstClr val="black"/>
              </a:solidFill>
              <a:latin typeface="Calibri"/>
              <a:cs typeface="Century Gothic" pitchFamily="34" charset="0"/>
            </a:endParaRPr>
          </a:p>
          <a:p>
            <a:pPr fontAlgn="auto">
              <a:spcBef>
                <a:spcPts val="0"/>
              </a:spcBef>
              <a:spcAft>
                <a:spcPts val="0"/>
              </a:spcAft>
              <a:buFont typeface="Arial" pitchFamily="34" charset="0"/>
              <a:buChar char="•"/>
            </a:pPr>
            <a:r>
              <a:rPr lang="en-US" sz="2400" dirty="0" smtClean="0">
                <a:solidFill>
                  <a:prstClr val="black"/>
                </a:solidFill>
                <a:latin typeface="Calibri"/>
                <a:cs typeface="Century Gothic" pitchFamily="34" charset="0"/>
              </a:rPr>
              <a:t>74 ADRCs supported the transition of 10,314 consumers</a:t>
            </a:r>
            <a:endParaRPr lang="en-US" sz="800" dirty="0" smtClean="0">
              <a:solidFill>
                <a:prstClr val="black"/>
              </a:solidFill>
              <a:latin typeface="Calibri"/>
            </a:endParaRPr>
          </a:p>
          <a:p>
            <a:pPr lvl="3" fontAlgn="auto">
              <a:spcBef>
                <a:spcPts val="0"/>
              </a:spcBef>
              <a:spcAft>
                <a:spcPts val="0"/>
              </a:spcAft>
            </a:pPr>
            <a:endParaRPr lang="en-US" sz="2000" dirty="0" smtClean="0">
              <a:solidFill>
                <a:prstClr val="black"/>
              </a:solidFill>
              <a:latin typeface="Calibri"/>
            </a:endParaRPr>
          </a:p>
          <a:p>
            <a:pPr fontAlgn="auto">
              <a:spcBef>
                <a:spcPts val="0"/>
              </a:spcBef>
              <a:spcAft>
                <a:spcPts val="0"/>
              </a:spcAft>
            </a:pPr>
            <a:endParaRPr lang="en-US" sz="2400" b="1" dirty="0">
              <a:solidFill>
                <a:prstClr val="black"/>
              </a:solidFill>
              <a:latin typeface="Calibri"/>
            </a:endParaRPr>
          </a:p>
        </p:txBody>
      </p:sp>
      <p:sp>
        <p:nvSpPr>
          <p:cNvPr id="5" name="Rectangle 4"/>
          <p:cNvSpPr/>
          <p:nvPr/>
        </p:nvSpPr>
        <p:spPr>
          <a:xfrm>
            <a:off x="0" y="6657201"/>
            <a:ext cx="6629400" cy="276999"/>
          </a:xfrm>
          <a:prstGeom prst="rect">
            <a:avLst/>
          </a:prstGeom>
        </p:spPr>
        <p:txBody>
          <a:bodyPr wrap="square">
            <a:spAutoFit/>
          </a:bodyPr>
          <a:lstStyle/>
          <a:p>
            <a:pPr fontAlgn="auto">
              <a:spcBef>
                <a:spcPts val="0"/>
              </a:spcBef>
              <a:spcAft>
                <a:spcPts val="0"/>
              </a:spcAft>
            </a:pPr>
            <a:r>
              <a:rPr lang="en-US" sz="1200" dirty="0" smtClean="0">
                <a:solidFill>
                  <a:prstClr val="black"/>
                </a:solidFill>
                <a:latin typeface="Calibri"/>
              </a:rPr>
              <a:t>Source:  ACL Semi Annual Report Data October 2010- March 2012</a:t>
            </a:r>
          </a:p>
        </p:txBody>
      </p:sp>
      <p:sp>
        <p:nvSpPr>
          <p:cNvPr id="7" name="Rectangle 6"/>
          <p:cNvSpPr/>
          <p:nvPr/>
        </p:nvSpPr>
        <p:spPr>
          <a:xfrm>
            <a:off x="0" y="914400"/>
            <a:ext cx="9144000" cy="861774"/>
          </a:xfrm>
          <a:prstGeom prst="rect">
            <a:avLst/>
          </a:prstGeom>
        </p:spPr>
        <p:txBody>
          <a:bodyPr wrap="square">
            <a:spAutoFit/>
          </a:bodyPr>
          <a:lstStyle/>
          <a:p>
            <a:pPr algn="ctr" fontAlgn="auto">
              <a:spcBef>
                <a:spcPts val="0"/>
              </a:spcBef>
              <a:spcAft>
                <a:spcPts val="0"/>
              </a:spcAft>
            </a:pPr>
            <a:r>
              <a:rPr lang="en-US" sz="3200" dirty="0" smtClean="0">
                <a:solidFill>
                  <a:prstClr val="black"/>
                </a:solidFill>
                <a:latin typeface="Calibri"/>
              </a:rPr>
              <a:t>ADRC Evidence Based Care Transition Program</a:t>
            </a:r>
            <a:r>
              <a:rPr lang="en-US" dirty="0" smtClean="0">
                <a:solidFill>
                  <a:prstClr val="black"/>
                </a:solidFill>
                <a:latin typeface="Calibri"/>
              </a:rPr>
              <a:t/>
            </a:r>
            <a:br>
              <a:rPr lang="en-US" dirty="0" smtClean="0">
                <a:solidFill>
                  <a:prstClr val="black"/>
                </a:solidFill>
                <a:latin typeface="Calibri"/>
              </a:rPr>
            </a:br>
            <a:endParaRPr lang="en-US" dirty="0">
              <a:solidFill>
                <a:prstClr val="black"/>
              </a:solidFill>
              <a:latin typeface="Calibri"/>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0" y="0"/>
            <a:ext cx="9144000" cy="1600200"/>
          </a:xfrm>
        </p:spPr>
        <p:txBody>
          <a:bodyPr/>
          <a:lstStyle/>
          <a:p>
            <a:pPr algn="ctr"/>
            <a:r>
              <a:rPr lang="en-US" dirty="0" smtClean="0">
                <a:ea typeface="ＭＳ Ｐゴシック"/>
              </a:rPr>
              <a:t>Breakthrough </a:t>
            </a:r>
            <a:r>
              <a:rPr lang="en-US" dirty="0" smtClean="0">
                <a:ea typeface="ＭＳ Ｐゴシック"/>
                <a:cs typeface="ＭＳ Ｐゴシック"/>
              </a:rPr>
              <a:t>Aims of the </a:t>
            </a:r>
            <a:br>
              <a:rPr lang="en-US" dirty="0" smtClean="0">
                <a:ea typeface="ＭＳ Ｐゴシック"/>
                <a:cs typeface="ＭＳ Ｐゴシック"/>
              </a:rPr>
            </a:br>
            <a:r>
              <a:rPr lang="en-US" dirty="0" smtClean="0">
                <a:ea typeface="ＭＳ Ｐゴシック"/>
                <a:cs typeface="ＭＳ Ｐゴシック"/>
              </a:rPr>
              <a:t>Partnership for Patients</a:t>
            </a:r>
          </a:p>
        </p:txBody>
      </p:sp>
      <p:sp>
        <p:nvSpPr>
          <p:cNvPr id="31746" name="Content Placeholder 2"/>
          <p:cNvSpPr>
            <a:spLocks noGrp="1"/>
          </p:cNvSpPr>
          <p:nvPr>
            <p:ph idx="1"/>
          </p:nvPr>
        </p:nvSpPr>
        <p:spPr>
          <a:xfrm>
            <a:off x="220718" y="1660528"/>
            <a:ext cx="8686801" cy="4125421"/>
          </a:xfrm>
        </p:spPr>
        <p:txBody>
          <a:bodyPr/>
          <a:lstStyle/>
          <a:p>
            <a:pPr>
              <a:buFontTx/>
              <a:buNone/>
            </a:pPr>
            <a:r>
              <a:rPr lang="en-US" sz="2800" b="1" dirty="0" smtClean="0">
                <a:solidFill>
                  <a:srgbClr val="00427E"/>
                </a:solidFill>
                <a:ea typeface="ＭＳ Ｐゴシック"/>
                <a:cs typeface="ＭＳ Ｐゴシック"/>
              </a:rPr>
              <a:t>40% Reduction in Preventable Hospital Acquired Conditions</a:t>
            </a:r>
          </a:p>
          <a:p>
            <a:pPr lvl="1"/>
            <a:r>
              <a:rPr lang="en-US" sz="2600" dirty="0" smtClean="0">
                <a:solidFill>
                  <a:srgbClr val="00427E"/>
                </a:solidFill>
                <a:ea typeface="ＭＳ Ｐゴシック"/>
              </a:rPr>
              <a:t>1.8 Million Fewer Injuries</a:t>
            </a:r>
          </a:p>
          <a:p>
            <a:pPr lvl="1"/>
            <a:r>
              <a:rPr lang="en-US" sz="2600" dirty="0" smtClean="0">
                <a:solidFill>
                  <a:srgbClr val="00427E"/>
                </a:solidFill>
                <a:ea typeface="ＭＳ Ｐゴシック"/>
              </a:rPr>
              <a:t>60,000 Lives Saved</a:t>
            </a:r>
          </a:p>
          <a:p>
            <a:endParaRPr lang="en-US" sz="1800" b="1" dirty="0" smtClean="0">
              <a:solidFill>
                <a:srgbClr val="00427E"/>
              </a:solidFill>
              <a:ea typeface="ＭＳ Ｐゴシック"/>
              <a:cs typeface="ＭＳ Ｐゴシック"/>
            </a:endParaRPr>
          </a:p>
          <a:p>
            <a:pPr>
              <a:buFontTx/>
              <a:buNone/>
            </a:pPr>
            <a:r>
              <a:rPr lang="en-US" sz="2800" b="1" dirty="0" smtClean="0">
                <a:solidFill>
                  <a:srgbClr val="00427E"/>
                </a:solidFill>
                <a:ea typeface="ＭＳ Ｐゴシック"/>
                <a:cs typeface="ＭＳ Ｐゴシック"/>
              </a:rPr>
              <a:t>20% Reduction in 30-Day Readmissions</a:t>
            </a:r>
          </a:p>
          <a:p>
            <a:pPr lvl="1"/>
            <a:r>
              <a:rPr lang="en-US" sz="2600" dirty="0" smtClean="0">
                <a:solidFill>
                  <a:srgbClr val="00427E"/>
                </a:solidFill>
                <a:ea typeface="ＭＳ Ｐゴシック"/>
              </a:rPr>
              <a:t>1.6 Million Patients Recover Without Readmission</a:t>
            </a:r>
          </a:p>
          <a:p>
            <a:pPr>
              <a:spcBef>
                <a:spcPts val="0"/>
              </a:spcBef>
              <a:buNone/>
            </a:pPr>
            <a:r>
              <a:rPr lang="en-US" sz="3000" b="1" dirty="0" smtClean="0">
                <a:solidFill>
                  <a:srgbClr val="00427E"/>
                </a:solidFill>
                <a:ea typeface="ＭＳ Ｐゴシック"/>
                <a:cs typeface="ＭＳ Ｐゴシック"/>
              </a:rPr>
              <a:t>	 </a:t>
            </a:r>
            <a:endParaRPr lang="en-US" sz="800" b="1" dirty="0" smtClean="0">
              <a:solidFill>
                <a:srgbClr val="00427E"/>
              </a:solidFill>
              <a:ea typeface="ＭＳ Ｐゴシック"/>
              <a:cs typeface="ＭＳ Ｐゴシック"/>
            </a:endParaRPr>
          </a:p>
          <a:p>
            <a:pPr>
              <a:spcBef>
                <a:spcPts val="0"/>
              </a:spcBef>
              <a:buNone/>
            </a:pPr>
            <a:r>
              <a:rPr lang="en-US" sz="3000" b="1" dirty="0" smtClean="0">
                <a:solidFill>
                  <a:srgbClr val="00427E"/>
                </a:solidFill>
                <a:ea typeface="ＭＳ Ｐゴシック"/>
                <a:cs typeface="ＭＳ Ｐゴシック"/>
              </a:rPr>
              <a:t>Up to $35 Billion Dollars Saved </a:t>
            </a:r>
            <a:br>
              <a:rPr lang="en-US" sz="3000" b="1" dirty="0" smtClean="0">
                <a:solidFill>
                  <a:srgbClr val="00427E"/>
                </a:solidFill>
                <a:ea typeface="ＭＳ Ｐゴシック"/>
                <a:cs typeface="ＭＳ Ｐゴシック"/>
              </a:rPr>
            </a:br>
            <a:endParaRPr lang="en-US" sz="3000" b="1" dirty="0" smtClean="0">
              <a:solidFill>
                <a:srgbClr val="00427E"/>
              </a:solidFill>
              <a:ea typeface="ＭＳ Ｐゴシック"/>
              <a:cs typeface="ＭＳ Ｐゴシック"/>
            </a:endParaRPr>
          </a:p>
          <a:p>
            <a:pPr>
              <a:buFontTx/>
              <a:buNone/>
            </a:pPr>
            <a:endParaRPr lang="en-US" sz="1200" b="1" dirty="0" smtClean="0">
              <a:solidFill>
                <a:srgbClr val="00427E"/>
              </a:solidFill>
              <a:ea typeface="ＭＳ Ｐゴシック"/>
              <a:cs typeface="ＭＳ Ｐゴシック"/>
            </a:endParaRPr>
          </a:p>
          <a:p>
            <a:endParaRPr lang="en-US" sz="1000" dirty="0" smtClean="0">
              <a:solidFill>
                <a:srgbClr val="00427E"/>
              </a:solidFill>
              <a:ea typeface="ＭＳ Ｐゴシック"/>
              <a:cs typeface="ＭＳ Ｐゴシック"/>
            </a:endParaRPr>
          </a:p>
          <a:p>
            <a:endParaRPr lang="en-US" sz="2600" dirty="0" smtClean="0">
              <a:solidFill>
                <a:srgbClr val="00427E"/>
              </a:solidFill>
              <a:ea typeface="ＭＳ Ｐゴシック"/>
              <a:cs typeface="ＭＳ Ｐゴシック"/>
            </a:endParaRPr>
          </a:p>
        </p:txBody>
      </p:sp>
    </p:spTree>
    <p:extLst>
      <p:ext uri="{BB962C8B-B14F-4D97-AF65-F5344CB8AC3E}">
        <p14:creationId xmlns:p14="http://schemas.microsoft.com/office/powerpoint/2010/main" xmlns="" val="38549682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71600"/>
            <a:ext cx="9144000" cy="5410200"/>
          </a:xfrm>
        </p:spPr>
        <p:txBody>
          <a:bodyPr>
            <a:normAutofit fontScale="92500" lnSpcReduction="20000"/>
          </a:bodyPr>
          <a:lstStyle/>
          <a:p>
            <a:r>
              <a:rPr lang="en-US" sz="2600" dirty="0" smtClean="0"/>
              <a:t>Partnership between Delaware County ADRC and Crozer Keystone Health System</a:t>
            </a:r>
          </a:p>
          <a:p>
            <a:pPr>
              <a:buNone/>
            </a:pPr>
            <a:endParaRPr lang="en-US" sz="500" dirty="0" smtClean="0"/>
          </a:p>
          <a:p>
            <a:r>
              <a:rPr lang="en-US" sz="2600" dirty="0" smtClean="0"/>
              <a:t>Mary Naylor Transitional Care Model</a:t>
            </a:r>
          </a:p>
          <a:p>
            <a:pPr lvl="1"/>
            <a:r>
              <a:rPr lang="en-US" sz="2200" dirty="0" smtClean="0"/>
              <a:t>Partnership designed a team based approach: Hospital provides Nurse Assessor, ADRC provides Options Counselor</a:t>
            </a:r>
          </a:p>
          <a:p>
            <a:pPr lvl="1"/>
            <a:r>
              <a:rPr lang="en-US" sz="2200" dirty="0" smtClean="0"/>
              <a:t>Original 2 year goal was to serve 235 participants</a:t>
            </a:r>
          </a:p>
          <a:p>
            <a:pPr lvl="2"/>
            <a:r>
              <a:rPr lang="en-US" sz="1800" dirty="0" smtClean="0"/>
              <a:t>Served 355 participants within 13 months</a:t>
            </a:r>
          </a:p>
          <a:p>
            <a:pPr lvl="1">
              <a:buNone/>
            </a:pPr>
            <a:endParaRPr lang="en-US" sz="500" dirty="0" smtClean="0"/>
          </a:p>
          <a:p>
            <a:r>
              <a:rPr lang="en-US" sz="2600" dirty="0" smtClean="0"/>
              <a:t>ADRC Care Transition Program Readmission Rate = 7%*  </a:t>
            </a:r>
          </a:p>
          <a:p>
            <a:pPr lvl="1"/>
            <a:r>
              <a:rPr lang="en-US" sz="2200" dirty="0" smtClean="0"/>
              <a:t>47% reduction from baseline</a:t>
            </a:r>
          </a:p>
          <a:p>
            <a:pPr lvl="1">
              <a:buNone/>
            </a:pPr>
            <a:endParaRPr lang="en-US" sz="500" dirty="0" smtClean="0"/>
          </a:p>
          <a:p>
            <a:r>
              <a:rPr lang="en-US" sz="2600" b="1" dirty="0" smtClean="0"/>
              <a:t>ACL investment of $400,000 yielded </a:t>
            </a:r>
            <a:r>
              <a:rPr lang="en-US" sz="2600" b="1" u="sng" dirty="0" smtClean="0"/>
              <a:t>$3 Million in Savings</a:t>
            </a:r>
            <a:r>
              <a:rPr lang="en-US" sz="2600" b="1" dirty="0" smtClean="0"/>
              <a:t>*</a:t>
            </a:r>
            <a:endParaRPr lang="en-US" sz="2600" b="1" u="sng" dirty="0" smtClean="0"/>
          </a:p>
          <a:p>
            <a:pPr>
              <a:buNone/>
            </a:pPr>
            <a:endParaRPr lang="en-US" sz="900" dirty="0" smtClean="0"/>
          </a:p>
          <a:p>
            <a:pPr>
              <a:lnSpc>
                <a:spcPct val="110000"/>
              </a:lnSpc>
              <a:spcBef>
                <a:spcPts val="0"/>
              </a:spcBef>
            </a:pPr>
            <a:r>
              <a:rPr lang="en-US" sz="2600" dirty="0" smtClean="0"/>
              <a:t>State provided special funding to purchase supplies, equipment, and services for participants not covered by existing programs</a:t>
            </a:r>
          </a:p>
          <a:p>
            <a:pPr lvl="1"/>
            <a:r>
              <a:rPr lang="en-US" sz="2200" dirty="0" smtClean="0"/>
              <a:t>Examples: Talking scale for a consumer with a visual impairment and CHF to monitor weight; Air Conditioner; Stair Rides</a:t>
            </a:r>
          </a:p>
          <a:p>
            <a:pPr lvl="1">
              <a:buNone/>
            </a:pPr>
            <a:endParaRPr lang="en-US" sz="900" dirty="0" smtClean="0"/>
          </a:p>
          <a:p>
            <a:pPr marL="342900" lvl="1" indent="-342900">
              <a:buFont typeface="Arial" pitchFamily="34" charset="0"/>
              <a:buChar char="•"/>
            </a:pPr>
            <a:r>
              <a:rPr lang="en-US" sz="2600" dirty="0" smtClean="0"/>
              <a:t>ADRC CT data was cited in successful CCTP application</a:t>
            </a:r>
            <a:endParaRPr lang="en-US" sz="3100" dirty="0" smtClean="0"/>
          </a:p>
          <a:p>
            <a:pPr lvl="1">
              <a:buNone/>
            </a:pPr>
            <a:endParaRPr lang="en-US" sz="2400" dirty="0" smtClean="0"/>
          </a:p>
        </p:txBody>
      </p:sp>
      <p:sp>
        <p:nvSpPr>
          <p:cNvPr id="4" name="Rectangle 3"/>
          <p:cNvSpPr/>
          <p:nvPr/>
        </p:nvSpPr>
        <p:spPr>
          <a:xfrm>
            <a:off x="0" y="725269"/>
            <a:ext cx="9144000" cy="646331"/>
          </a:xfrm>
          <a:prstGeom prst="rect">
            <a:avLst/>
          </a:prstGeom>
        </p:spPr>
        <p:txBody>
          <a:bodyPr wrap="square">
            <a:spAutoFit/>
          </a:bodyPr>
          <a:lstStyle/>
          <a:p>
            <a:pPr algn="ctr" fontAlgn="auto">
              <a:spcBef>
                <a:spcPts val="0"/>
              </a:spcBef>
              <a:spcAft>
                <a:spcPts val="0"/>
              </a:spcAft>
            </a:pPr>
            <a:r>
              <a:rPr lang="en-US" sz="3600" dirty="0" smtClean="0">
                <a:solidFill>
                  <a:prstClr val="black"/>
                </a:solidFill>
                <a:latin typeface="Calibri"/>
              </a:rPr>
              <a:t>Success Story: Pennsylvania</a:t>
            </a:r>
          </a:p>
        </p:txBody>
      </p:sp>
      <p:sp>
        <p:nvSpPr>
          <p:cNvPr id="6" name="TextBox 5"/>
          <p:cNvSpPr txBox="1"/>
          <p:nvPr/>
        </p:nvSpPr>
        <p:spPr>
          <a:xfrm>
            <a:off x="381000" y="6488668"/>
            <a:ext cx="7315200" cy="369332"/>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a:t>
            </a:r>
            <a:r>
              <a:rPr lang="en-US" sz="1200" dirty="0" smtClean="0">
                <a:solidFill>
                  <a:prstClr val="black"/>
                </a:solidFill>
                <a:latin typeface="Calibri"/>
              </a:rPr>
              <a:t>Data provided by Crozer Keystone Health System</a:t>
            </a:r>
            <a:endParaRPr lang="en-US" sz="1200" dirty="0">
              <a:solidFill>
                <a:prstClr val="black"/>
              </a:solidFill>
              <a:latin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600" dirty="0" smtClean="0"/>
              <a:t>ACL Work on ACA Care Transitions</a:t>
            </a:r>
            <a:endParaRPr lang="en-US" sz="3600" dirty="0"/>
          </a:p>
        </p:txBody>
      </p:sp>
      <p:sp>
        <p:nvSpPr>
          <p:cNvPr id="3" name="Content Placeholder 2"/>
          <p:cNvSpPr>
            <a:spLocks noGrp="1"/>
          </p:cNvSpPr>
          <p:nvPr>
            <p:ph idx="1"/>
          </p:nvPr>
        </p:nvSpPr>
        <p:spPr>
          <a:xfrm>
            <a:off x="0" y="1828800"/>
            <a:ext cx="9144000" cy="4800600"/>
          </a:xfrm>
        </p:spPr>
        <p:txBody>
          <a:bodyPr>
            <a:normAutofit/>
          </a:bodyPr>
          <a:lstStyle/>
          <a:p>
            <a:pPr lvl="0"/>
            <a:r>
              <a:rPr lang="en-US" sz="2600" dirty="0" smtClean="0"/>
              <a:t>AoA (now ACL) National and Regional Leadership Engagement</a:t>
            </a:r>
          </a:p>
          <a:p>
            <a:r>
              <a:rPr lang="en-US" sz="2600" dirty="0" smtClean="0"/>
              <a:t>Technical assistance to Aging Network on evidence-based care transitions interventions.  </a:t>
            </a:r>
          </a:p>
          <a:p>
            <a:pPr lvl="1"/>
            <a:r>
              <a:rPr lang="en-US" sz="1800" dirty="0" smtClean="0"/>
              <a:t>12 webinars on practical implications for the Aging Network; 10,000+ Attended / 100,000+ Downloaded</a:t>
            </a:r>
          </a:p>
          <a:p>
            <a:pPr lvl="1"/>
            <a:r>
              <a:rPr lang="en-US" sz="1800" dirty="0" smtClean="0"/>
              <a:t>Care Transitions Online Toolkit</a:t>
            </a:r>
          </a:p>
          <a:p>
            <a:pPr lvl="1">
              <a:buNone/>
            </a:pPr>
            <a:endParaRPr lang="en-US" sz="1800" dirty="0" smtClean="0"/>
          </a:p>
          <a:p>
            <a:r>
              <a:rPr lang="en-US" sz="2600" dirty="0" smtClean="0"/>
              <a:t>CMS Community Based Care Transition Program (Section 3026/CCTP)</a:t>
            </a:r>
          </a:p>
          <a:p>
            <a:pPr lvl="1"/>
            <a:r>
              <a:rPr lang="en-US" sz="2200" dirty="0" smtClean="0">
                <a:latin typeface="+mj-lt"/>
              </a:rPr>
              <a:t>47 CCTP sites</a:t>
            </a:r>
          </a:p>
          <a:p>
            <a:pPr lvl="2"/>
            <a:r>
              <a:rPr lang="en-US" sz="1800" dirty="0" smtClean="0">
                <a:latin typeface="+mj-lt"/>
              </a:rPr>
              <a:t>86% lead CBO is in the Aging Network</a:t>
            </a:r>
          </a:p>
          <a:p>
            <a:pPr lvl="2"/>
            <a:r>
              <a:rPr lang="en-US" sz="1800" dirty="0" smtClean="0">
                <a:latin typeface="+mj-lt"/>
              </a:rPr>
              <a:t>92% have at least one Aging Network Partner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85800"/>
            <a:ext cx="9372600" cy="990600"/>
          </a:xfrm>
        </p:spPr>
        <p:txBody>
          <a:bodyPr>
            <a:normAutofit/>
          </a:bodyPr>
          <a:lstStyle/>
          <a:p>
            <a:r>
              <a:rPr lang="en-US" sz="3200" dirty="0" smtClean="0"/>
              <a:t>Care Transitions Resource Development</a:t>
            </a:r>
            <a:endParaRPr lang="en-US" sz="3200" dirty="0"/>
          </a:p>
        </p:txBody>
      </p:sp>
      <p:sp>
        <p:nvSpPr>
          <p:cNvPr id="3" name="Content Placeholder 2"/>
          <p:cNvSpPr>
            <a:spLocks noGrp="1"/>
          </p:cNvSpPr>
          <p:nvPr>
            <p:ph idx="1"/>
          </p:nvPr>
        </p:nvSpPr>
        <p:spPr>
          <a:xfrm>
            <a:off x="0" y="1600200"/>
            <a:ext cx="9144000" cy="5257800"/>
          </a:xfrm>
        </p:spPr>
        <p:txBody>
          <a:bodyPr>
            <a:normAutofit/>
          </a:bodyPr>
          <a:lstStyle/>
          <a:p>
            <a:pPr lvl="1">
              <a:spcBef>
                <a:spcPts val="0"/>
              </a:spcBef>
              <a:buNone/>
            </a:pPr>
            <a:endParaRPr lang="en-US" sz="1000" b="1" dirty="0" smtClean="0"/>
          </a:p>
          <a:p>
            <a:pPr>
              <a:spcBef>
                <a:spcPts val="0"/>
              </a:spcBef>
            </a:pPr>
            <a:r>
              <a:rPr lang="en-US" sz="2600" b="1" dirty="0" smtClean="0"/>
              <a:t>Resource Development</a:t>
            </a:r>
          </a:p>
          <a:p>
            <a:pPr lvl="1">
              <a:spcBef>
                <a:spcPts val="0"/>
              </a:spcBef>
            </a:pPr>
            <a:r>
              <a:rPr lang="en-US" sz="2200" dirty="0" smtClean="0"/>
              <a:t>Care Transitions Toolkit  (</a:t>
            </a:r>
            <a:r>
              <a:rPr lang="en-US" sz="2200" b="1" dirty="0" smtClean="0"/>
              <a:t>41,000+ downloads from the AoA website)</a:t>
            </a:r>
            <a:endParaRPr lang="en-US" sz="2200" dirty="0" smtClean="0"/>
          </a:p>
          <a:p>
            <a:pPr lvl="1">
              <a:spcBef>
                <a:spcPts val="0"/>
              </a:spcBef>
              <a:buNone/>
            </a:pPr>
            <a:r>
              <a:rPr lang="en-US" sz="1600" dirty="0" smtClean="0"/>
              <a:t>           </a:t>
            </a:r>
            <a:r>
              <a:rPr lang="en-US" sz="1600" dirty="0" smtClean="0">
                <a:hlinkClick r:id="rId3"/>
              </a:rPr>
              <a:t>http://www.aoa.gov/AoARoot/AoA_Programs/HCLTC/ADRC_CareTransitions/Toolkit/index.aspx</a:t>
            </a:r>
            <a:endParaRPr lang="en-US" sz="1600" dirty="0" smtClean="0"/>
          </a:p>
          <a:p>
            <a:pPr lvl="1">
              <a:spcBef>
                <a:spcPts val="0"/>
              </a:spcBef>
            </a:pPr>
            <a:endParaRPr lang="en-US" sz="2200" dirty="0" smtClean="0">
              <a:ea typeface="Century Gothic" pitchFamily="34" charset="0"/>
              <a:cs typeface="Century Gothic" pitchFamily="34" charset="0"/>
            </a:endParaRPr>
          </a:p>
          <a:p>
            <a:pPr lvl="1">
              <a:spcBef>
                <a:spcPts val="0"/>
              </a:spcBef>
            </a:pPr>
            <a:r>
              <a:rPr lang="en-US" sz="2200" dirty="0" smtClean="0">
                <a:ea typeface="Century Gothic" pitchFamily="34" charset="0"/>
                <a:cs typeface="Century Gothic" pitchFamily="34" charset="0"/>
              </a:rPr>
              <a:t>ACL 2010 Evidence Based Care Transitions Program Webpage                                            </a:t>
            </a:r>
          </a:p>
          <a:p>
            <a:pPr>
              <a:spcBef>
                <a:spcPts val="0"/>
              </a:spcBef>
              <a:buClr>
                <a:srgbClr val="FFC000"/>
              </a:buClr>
              <a:buNone/>
            </a:pPr>
            <a:r>
              <a:rPr lang="en-US" sz="1600" dirty="0" smtClean="0">
                <a:cs typeface="Arial" pitchFamily="34" charset="0"/>
              </a:rPr>
              <a:t>		</a:t>
            </a:r>
            <a:r>
              <a:rPr lang="en-US" sz="1600" dirty="0" smtClean="0">
                <a:cs typeface="Arial" pitchFamily="34" charset="0"/>
                <a:hlinkClick r:id="rId4"/>
              </a:rPr>
              <a:t>http://www.aoa.gov/AoARoot/AoA_Programs/HCLTC/ADRC_CareTransitions/index.aspx</a:t>
            </a:r>
            <a:endParaRPr lang="en-US" sz="1600" dirty="0" smtClean="0">
              <a:cs typeface="Arial" pitchFamily="34" charset="0"/>
            </a:endParaRPr>
          </a:p>
          <a:p>
            <a:pPr lvl="1">
              <a:spcBef>
                <a:spcPts val="0"/>
              </a:spcBef>
            </a:pPr>
            <a:endParaRPr lang="en-US" sz="2200" dirty="0" smtClean="0"/>
          </a:p>
          <a:p>
            <a:pPr lvl="1">
              <a:spcBef>
                <a:spcPts val="0"/>
              </a:spcBef>
            </a:pPr>
            <a:r>
              <a:rPr lang="en-US" sz="2200" dirty="0" smtClean="0"/>
              <a:t>ACL Affordable Care Act: Opportunities for the Aging Network Webpage</a:t>
            </a:r>
          </a:p>
          <a:p>
            <a:pPr lvl="1">
              <a:spcBef>
                <a:spcPts val="0"/>
              </a:spcBef>
              <a:buNone/>
            </a:pPr>
            <a:r>
              <a:rPr lang="en-US" sz="1600" dirty="0" smtClean="0"/>
              <a:t>              </a:t>
            </a:r>
            <a:r>
              <a:rPr lang="en-US" sz="1600" dirty="0" smtClean="0">
                <a:hlinkClick r:id="rId5"/>
              </a:rPr>
              <a:t>http://www.aoa.gov/Aging_Statistics/Health_care_reform.aspx</a:t>
            </a:r>
            <a:endParaRPr lang="en-US" sz="1600" dirty="0" smtClean="0"/>
          </a:p>
          <a:p>
            <a:pPr lvl="1">
              <a:spcBef>
                <a:spcPts val="0"/>
              </a:spcBef>
            </a:pPr>
            <a:endParaRPr lang="en-US" sz="2200" dirty="0" smtClean="0">
              <a:cs typeface="Century Gothic" pitchFamily="34" charset="0"/>
            </a:endParaRPr>
          </a:p>
          <a:p>
            <a:pPr lvl="1">
              <a:spcBef>
                <a:spcPts val="0"/>
              </a:spcBef>
            </a:pPr>
            <a:r>
              <a:rPr lang="en-US" sz="2200" dirty="0" smtClean="0">
                <a:cs typeface="Century Gothic" pitchFamily="34" charset="0"/>
              </a:rPr>
              <a:t>ADRC Care Transition Technical Assistance Exchange Webpage</a:t>
            </a:r>
            <a:endParaRPr lang="en-US" sz="2200" dirty="0" smtClean="0"/>
          </a:p>
          <a:p>
            <a:pPr>
              <a:buClr>
                <a:srgbClr val="FFC000"/>
              </a:buClr>
              <a:buNone/>
            </a:pPr>
            <a:r>
              <a:rPr lang="en-US" sz="1600" i="1" dirty="0" smtClean="0">
                <a:latin typeface="Century Gothic" pitchFamily="34" charset="0"/>
                <a:cs typeface="Century Gothic" pitchFamily="34" charset="0"/>
              </a:rPr>
              <a:t>		</a:t>
            </a:r>
            <a:r>
              <a:rPr lang="en-US" sz="1600" dirty="0" smtClean="0">
                <a:latin typeface="+mj-lt"/>
                <a:cs typeface="Century Gothic" pitchFamily="34" charset="0"/>
                <a:hlinkClick r:id="rId6"/>
              </a:rPr>
              <a:t>http://www.adrc-tae.org/tiki-index.php?page=CareTransitions</a:t>
            </a:r>
            <a:endParaRPr lang="en-US" sz="1600" dirty="0" smtClean="0">
              <a:latin typeface="+mj-lt"/>
              <a:cs typeface="Century Gothic" pitchFamily="34" charset="0"/>
            </a:endParaRPr>
          </a:p>
        </p:txBody>
      </p:sp>
      <p:sp>
        <p:nvSpPr>
          <p:cNvPr id="4" name="TextBox 3"/>
          <p:cNvSpPr txBox="1"/>
          <p:nvPr/>
        </p:nvSpPr>
        <p:spPr>
          <a:xfrm>
            <a:off x="89276" y="5029200"/>
            <a:ext cx="9054723" cy="646331"/>
          </a:xfrm>
          <a:prstGeom prst="rect">
            <a:avLst/>
          </a:prstGeom>
          <a:noFill/>
        </p:spPr>
        <p:txBody>
          <a:bodyPr wrap="square" rtlCol="0">
            <a:spAutoFit/>
          </a:bodyPr>
          <a:lstStyle/>
          <a:p>
            <a:pPr fontAlgn="auto">
              <a:spcBef>
                <a:spcPts val="0"/>
              </a:spcBef>
              <a:spcAft>
                <a:spcPts val="0"/>
              </a:spcAft>
              <a:buClr>
                <a:srgbClr val="FFC000"/>
              </a:buClr>
            </a:pPr>
            <a:endParaRPr lang="en-US" dirty="0" smtClean="0">
              <a:solidFill>
                <a:prstClr val="black"/>
              </a:solidFill>
              <a:latin typeface="Calibri"/>
              <a:cs typeface="Arial" pitchFamily="34" charset="0"/>
            </a:endParaRPr>
          </a:p>
          <a:p>
            <a:pPr fontAlgn="auto">
              <a:spcBef>
                <a:spcPts val="0"/>
              </a:spcBef>
              <a:spcAft>
                <a:spcPts val="0"/>
              </a:spcAft>
            </a:pPr>
            <a:endParaRPr lang="en-US" dirty="0">
              <a:solidFill>
                <a:prstClr val="black"/>
              </a:solidFill>
              <a:latin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p:cNvSpPr>
          <p:nvPr>
            <p:ph idx="1"/>
          </p:nvPr>
        </p:nvSpPr>
        <p:spPr>
          <a:xfrm>
            <a:off x="152400" y="1608140"/>
            <a:ext cx="8839200" cy="4564060"/>
          </a:xfrm>
          <a:noFill/>
        </p:spPr>
        <p:txBody>
          <a:bodyPr>
            <a:normAutofit/>
          </a:bodyPr>
          <a:lstStyle/>
          <a:p>
            <a:r>
              <a:rPr lang="en-US" sz="2200" b="1" dirty="0" smtClean="0">
                <a:ea typeface="ＭＳ Ｐゴシック"/>
              </a:rPr>
              <a:t>National Quality Strategy</a:t>
            </a:r>
          </a:p>
          <a:p>
            <a:r>
              <a:rPr lang="en-US" sz="2200" b="1" dirty="0" smtClean="0">
                <a:ea typeface="ＭＳ Ｐゴシック"/>
              </a:rPr>
              <a:t>Assistant Secretary for Health – Office of Healthcare Quality</a:t>
            </a:r>
          </a:p>
          <a:p>
            <a:pPr lvl="1"/>
            <a:r>
              <a:rPr lang="en-US" sz="2100" dirty="0" smtClean="0">
                <a:ea typeface="ＭＳ Ｐゴシック"/>
              </a:rPr>
              <a:t>HAI Action Plan, State-Based Partner Meeting, Data Summit, Partnering to Heal Computer-based Simulation, Do the WAVE Consumer Campaign</a:t>
            </a:r>
          </a:p>
          <a:p>
            <a:r>
              <a:rPr lang="en-US" sz="2200" b="1" dirty="0" smtClean="0">
                <a:ea typeface="ＭＳ Ｐゴシック"/>
              </a:rPr>
              <a:t>Centers for Medicare and Medicaid Services</a:t>
            </a:r>
          </a:p>
          <a:p>
            <a:pPr lvl="1" indent="-223838">
              <a:spcBef>
                <a:spcPts val="400"/>
              </a:spcBef>
            </a:pPr>
            <a:r>
              <a:rPr lang="en-US" sz="2100" dirty="0" smtClean="0"/>
              <a:t>Medicare and Medicaid EHR Incentive Programs (with ONC)</a:t>
            </a:r>
          </a:p>
          <a:p>
            <a:pPr lvl="1" indent="-223838">
              <a:spcBef>
                <a:spcPts val="400"/>
              </a:spcBef>
            </a:pPr>
            <a:r>
              <a:rPr lang="en-US" sz="2100" dirty="0" smtClean="0">
                <a:ea typeface="ＭＳ Ｐゴシック"/>
              </a:rPr>
              <a:t>ACA Sec. 3008 - </a:t>
            </a:r>
            <a:r>
              <a:rPr lang="en-US" sz="2100" dirty="0" smtClean="0"/>
              <a:t>Payment Adjustment for Hospital Acquired Conditions </a:t>
            </a:r>
            <a:endParaRPr lang="en-US" sz="2100" dirty="0" smtClean="0">
              <a:ea typeface="ＭＳ Ｐゴシック"/>
            </a:endParaRPr>
          </a:p>
          <a:p>
            <a:pPr lvl="1" indent="-223838">
              <a:spcBef>
                <a:spcPts val="400"/>
              </a:spcBef>
            </a:pPr>
            <a:r>
              <a:rPr lang="en-US" sz="2100" dirty="0" smtClean="0">
                <a:ea typeface="ＭＳ Ｐゴシック"/>
              </a:rPr>
              <a:t>ACA Sec. 3025 - </a:t>
            </a:r>
            <a:r>
              <a:rPr lang="en-US" sz="2100" dirty="0" smtClean="0"/>
              <a:t>Hospital Readmissions Reduction Program</a:t>
            </a:r>
          </a:p>
          <a:p>
            <a:pPr lvl="1" indent="-223838">
              <a:spcBef>
                <a:spcPts val="400"/>
              </a:spcBef>
            </a:pPr>
            <a:r>
              <a:rPr lang="en-US" sz="2100" dirty="0" smtClean="0">
                <a:ea typeface="ＭＳ Ｐゴシック"/>
              </a:rPr>
              <a:t>QIO work to reduce readmissions, ADEs, HAIs</a:t>
            </a:r>
          </a:p>
          <a:p>
            <a:pPr lvl="1" indent="-223838">
              <a:spcBef>
                <a:spcPts val="400"/>
              </a:spcBef>
            </a:pPr>
            <a:r>
              <a:rPr lang="en-US" sz="2100" dirty="0" smtClean="0">
                <a:ea typeface="ＭＳ Ｐゴシック"/>
              </a:rPr>
              <a:t>Medicare Hospital Inpatient Value-Based Purchasing Program</a:t>
            </a:r>
          </a:p>
          <a:p>
            <a:pPr lvl="1" indent="-223838">
              <a:spcBef>
                <a:spcPts val="400"/>
              </a:spcBef>
            </a:pPr>
            <a:r>
              <a:rPr lang="en-US" sz="2100" dirty="0" smtClean="0">
                <a:ea typeface="ＭＳ Ｐゴシック"/>
              </a:rPr>
              <a:t>CMS Innovation Center Models, including ACOs and Bundled Payment</a:t>
            </a:r>
          </a:p>
          <a:p>
            <a:pPr lvl="1" indent="-223838">
              <a:spcBef>
                <a:spcPts val="400"/>
              </a:spcBef>
            </a:pPr>
            <a:endParaRPr lang="en-US" sz="2100" dirty="0" smtClean="0">
              <a:ea typeface="ＭＳ Ｐゴシック"/>
            </a:endParaRPr>
          </a:p>
          <a:p>
            <a:pPr lvl="1"/>
            <a:endParaRPr lang="en-US" sz="2100" dirty="0" smtClean="0">
              <a:ea typeface="ＭＳ Ｐゴシック"/>
            </a:endParaRPr>
          </a:p>
        </p:txBody>
      </p:sp>
      <p:sp>
        <p:nvSpPr>
          <p:cNvPr id="4" name="Title 1"/>
          <p:cNvSpPr txBox="1">
            <a:spLocks noGrp="1"/>
          </p:cNvSpPr>
          <p:nvPr>
            <p:ph type="title"/>
          </p:nvPr>
        </p:nvSpPr>
        <p:spPr bwMode="auto">
          <a:xfrm>
            <a:off x="0" y="0"/>
            <a:ext cx="9144000" cy="1608140"/>
          </a:xfrm>
          <a:prstGeom prst="rect">
            <a:avLst/>
          </a:prstGeom>
          <a:noFill/>
          <a:ln w="9525">
            <a:noFill/>
            <a:miter lim="800000"/>
            <a:headEnd/>
            <a:tailEnd/>
          </a:ln>
        </p:spPr>
        <p:txBody>
          <a:bodyPr/>
          <a:lstStyle/>
          <a:p>
            <a:pPr algn="ctr" defTabSz="457200" eaLnBrk="0" fontAlgn="base" hangingPunct="0">
              <a:spcBef>
                <a:spcPct val="0"/>
              </a:spcBef>
              <a:spcAft>
                <a:spcPct val="0"/>
              </a:spcAft>
            </a:pPr>
            <a:r>
              <a:rPr lang="en-US" sz="3600" b="1" dirty="0" smtClean="0">
                <a:solidFill>
                  <a:prstClr val="white"/>
                </a:solidFill>
                <a:latin typeface="Myriad Pro"/>
                <a:ea typeface="ＭＳ Ｐゴシック" pitchFamily="-107" charset="-128"/>
              </a:rPr>
              <a:t>Other Examples of Federal </a:t>
            </a:r>
            <a:br>
              <a:rPr lang="en-US" sz="3600" b="1" dirty="0" smtClean="0">
                <a:solidFill>
                  <a:prstClr val="white"/>
                </a:solidFill>
                <a:latin typeface="Myriad Pro"/>
                <a:ea typeface="ＭＳ Ｐゴシック" pitchFamily="-107" charset="-128"/>
              </a:rPr>
            </a:br>
            <a:r>
              <a:rPr lang="en-US" sz="3600" b="1" dirty="0" smtClean="0">
                <a:solidFill>
                  <a:prstClr val="white"/>
                </a:solidFill>
                <a:latin typeface="Myriad Pro"/>
                <a:ea typeface="ＭＳ Ｐゴシック" pitchFamily="-107" charset="-128"/>
              </a:rPr>
              <a:t>Alignment on Partnership Aims</a:t>
            </a:r>
            <a:endParaRPr lang="en-US" sz="3600" b="1" dirty="0">
              <a:solidFill>
                <a:prstClr val="white"/>
              </a:solidFill>
              <a:latin typeface="Myriad Pro"/>
              <a:ea typeface="ＭＳ Ｐゴシック" pitchFamily="-107" charset="-128"/>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p:cNvSpPr>
          <p:nvPr>
            <p:ph idx="1"/>
          </p:nvPr>
        </p:nvSpPr>
        <p:spPr>
          <a:xfrm>
            <a:off x="228600" y="1622431"/>
            <a:ext cx="8686800" cy="4625975"/>
          </a:xfrm>
        </p:spPr>
        <p:txBody>
          <a:bodyPr/>
          <a:lstStyle/>
          <a:p>
            <a:r>
              <a:rPr lang="en-US" sz="2200" b="1" dirty="0" smtClean="0">
                <a:ea typeface="ＭＳ Ｐゴシック"/>
              </a:rPr>
              <a:t>Centers for Disease Control and Prevention</a:t>
            </a:r>
          </a:p>
          <a:p>
            <a:pPr lvl="1"/>
            <a:r>
              <a:rPr lang="en-US" sz="2100" dirty="0" smtClean="0">
                <a:ea typeface="ＭＳ Ｐゴシック"/>
              </a:rPr>
              <a:t>NHSN Measurement System, State HAI Coordinators, Healthcare Infection Control Practices Advisory Committee</a:t>
            </a:r>
          </a:p>
          <a:p>
            <a:endParaRPr lang="en-US" sz="2200" b="1" dirty="0" smtClean="0">
              <a:ea typeface="ＭＳ Ｐゴシック"/>
            </a:endParaRPr>
          </a:p>
          <a:p>
            <a:r>
              <a:rPr lang="en-US" sz="2200" b="1" dirty="0" smtClean="0">
                <a:ea typeface="ＭＳ Ｐゴシック"/>
              </a:rPr>
              <a:t>Department of Defense</a:t>
            </a:r>
          </a:p>
          <a:p>
            <a:pPr lvl="1"/>
            <a:r>
              <a:rPr lang="en-US" sz="2100" dirty="0" err="1" smtClean="0">
                <a:ea typeface="ＭＳ Ｐゴシック"/>
              </a:rPr>
              <a:t>TeamSTEPPS</a:t>
            </a:r>
            <a:r>
              <a:rPr lang="en-US" sz="2100" dirty="0" smtClean="0">
                <a:ea typeface="ＭＳ Ｐゴシック"/>
              </a:rPr>
              <a:t>, Patient Safety Research Center</a:t>
            </a:r>
          </a:p>
          <a:p>
            <a:endParaRPr lang="en-US" sz="2200" b="1" dirty="0" smtClean="0">
              <a:ea typeface="ＭＳ Ｐゴシック"/>
            </a:endParaRPr>
          </a:p>
          <a:p>
            <a:r>
              <a:rPr lang="en-US" sz="2200" b="1" dirty="0" smtClean="0">
                <a:ea typeface="ＭＳ Ｐゴシック"/>
              </a:rPr>
              <a:t>Office of the National Coordinator for HIT</a:t>
            </a:r>
          </a:p>
          <a:p>
            <a:pPr lvl="1"/>
            <a:r>
              <a:rPr lang="en-US" sz="2000" dirty="0" smtClean="0">
                <a:ea typeface="ＭＳ Ｐゴシック"/>
              </a:rPr>
              <a:t>Beacon Communities, Improving Care Transitions Through HIT Meaningful  Use, Innovator Challenges</a:t>
            </a:r>
          </a:p>
          <a:p>
            <a:endParaRPr lang="en-US" sz="2000" b="1" dirty="0" smtClean="0">
              <a:ea typeface="ＭＳ Ｐゴシック"/>
            </a:endParaRPr>
          </a:p>
        </p:txBody>
      </p:sp>
      <p:sp>
        <p:nvSpPr>
          <p:cNvPr id="5" name="Title 1"/>
          <p:cNvSpPr txBox="1">
            <a:spLocks noGrp="1"/>
          </p:cNvSpPr>
          <p:nvPr>
            <p:ph type="title"/>
          </p:nvPr>
        </p:nvSpPr>
        <p:spPr bwMode="auto">
          <a:xfrm>
            <a:off x="0" y="-1"/>
            <a:ext cx="9144000" cy="1622427"/>
          </a:xfrm>
          <a:prstGeom prst="rect">
            <a:avLst/>
          </a:prstGeom>
          <a:noFill/>
          <a:ln w="9525">
            <a:noFill/>
            <a:miter lim="800000"/>
            <a:headEnd/>
            <a:tailEnd/>
          </a:ln>
        </p:spPr>
        <p:txBody>
          <a:bodyPr/>
          <a:lstStyle/>
          <a:p>
            <a:r>
              <a:rPr lang="en-US" sz="3600" dirty="0" smtClean="0">
                <a:solidFill>
                  <a:prstClr val="white"/>
                </a:solidFill>
                <a:latin typeface="Myriad Pro"/>
                <a:ea typeface="ＭＳ Ｐゴシック" pitchFamily="-107" charset="-128"/>
              </a:rPr>
              <a:t>Other Examples of Federal </a:t>
            </a:r>
            <a:br>
              <a:rPr lang="en-US" sz="3600" dirty="0" smtClean="0">
                <a:solidFill>
                  <a:prstClr val="white"/>
                </a:solidFill>
                <a:latin typeface="Myriad Pro"/>
                <a:ea typeface="ＭＳ Ｐゴシック" pitchFamily="-107" charset="-128"/>
              </a:rPr>
            </a:br>
            <a:r>
              <a:rPr lang="en-US" sz="3600" dirty="0" smtClean="0">
                <a:solidFill>
                  <a:prstClr val="white"/>
                </a:solidFill>
                <a:latin typeface="Myriad Pro"/>
                <a:ea typeface="ＭＳ Ｐゴシック" pitchFamily="-107" charset="-128"/>
              </a:rPr>
              <a:t>Alignment on Partnership Aims</a:t>
            </a:r>
            <a:endParaRPr lang="en-US" sz="3600" b="1" dirty="0">
              <a:solidFill>
                <a:prstClr val="white"/>
              </a:solidFill>
              <a:latin typeface="Myriad Pro"/>
              <a:ea typeface="ＭＳ Ｐゴシック" pitchFamily="-107" charset="-128"/>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9067800" cy="1524000"/>
          </a:xfrm>
        </p:spPr>
        <p:txBody>
          <a:bodyPr/>
          <a:lstStyle/>
          <a:p>
            <a:r>
              <a:rPr lang="en-US" dirty="0" smtClean="0"/>
              <a:t>Partners Are Contributing to </a:t>
            </a:r>
            <a:r>
              <a:rPr lang="en-US" dirty="0" err="1" smtClean="0"/>
              <a:t>PfP</a:t>
            </a:r>
            <a:r>
              <a:rPr lang="en-US" dirty="0" smtClean="0"/>
              <a:t/>
            </a:r>
            <a:br>
              <a:rPr lang="en-US" dirty="0" smtClean="0"/>
            </a:br>
            <a:r>
              <a:rPr lang="en-US" dirty="0" smtClean="0"/>
              <a:t>in Major Ways</a:t>
            </a:r>
            <a:endParaRPr lang="en-US" dirty="0"/>
          </a:p>
        </p:txBody>
      </p:sp>
      <p:sp>
        <p:nvSpPr>
          <p:cNvPr id="3" name="Content Placeholder 2"/>
          <p:cNvSpPr>
            <a:spLocks noGrp="1"/>
          </p:cNvSpPr>
          <p:nvPr>
            <p:ph idx="1"/>
          </p:nvPr>
        </p:nvSpPr>
        <p:spPr>
          <a:xfrm>
            <a:off x="0" y="1676400"/>
            <a:ext cx="9144000" cy="4419600"/>
          </a:xfrm>
        </p:spPr>
        <p:txBody>
          <a:bodyPr>
            <a:normAutofit fontScale="85000" lnSpcReduction="20000"/>
          </a:bodyPr>
          <a:lstStyle/>
          <a:p>
            <a:r>
              <a:rPr lang="en-US" dirty="0" smtClean="0">
                <a:solidFill>
                  <a:srgbClr val="002060"/>
                </a:solidFill>
              </a:rPr>
              <a:t>“Buying Value” initiative to align purchasing with </a:t>
            </a:r>
            <a:r>
              <a:rPr lang="en-US" dirty="0" err="1" smtClean="0">
                <a:solidFill>
                  <a:srgbClr val="002060"/>
                </a:solidFill>
              </a:rPr>
              <a:t>PfP</a:t>
            </a:r>
            <a:r>
              <a:rPr lang="en-US" dirty="0" smtClean="0">
                <a:solidFill>
                  <a:srgbClr val="002060"/>
                </a:solidFill>
              </a:rPr>
              <a:t> Aims by large employers, unions, NBGH and many others.</a:t>
            </a:r>
          </a:p>
          <a:p>
            <a:r>
              <a:rPr lang="en-US" dirty="0" smtClean="0">
                <a:solidFill>
                  <a:srgbClr val="002060"/>
                </a:solidFill>
              </a:rPr>
              <a:t>Johnson &amp; Johnson incentives to employees discharged from hospitals who call for guidance on health care follow up.</a:t>
            </a:r>
          </a:p>
          <a:p>
            <a:pPr lvl="0"/>
            <a:r>
              <a:rPr lang="en-US" dirty="0" smtClean="0">
                <a:solidFill>
                  <a:srgbClr val="002060"/>
                </a:solidFill>
              </a:rPr>
              <a:t>Joint Commission is educating surveyors through a video and at the annual training  course on the goals of the </a:t>
            </a:r>
            <a:r>
              <a:rPr lang="en-US" dirty="0" err="1" smtClean="0">
                <a:solidFill>
                  <a:srgbClr val="002060"/>
                </a:solidFill>
              </a:rPr>
              <a:t>PfP</a:t>
            </a:r>
            <a:endParaRPr lang="en-US" dirty="0" smtClean="0">
              <a:solidFill>
                <a:srgbClr val="002060"/>
              </a:solidFill>
            </a:endParaRPr>
          </a:p>
          <a:p>
            <a:r>
              <a:rPr lang="en-US" dirty="0" smtClean="0">
                <a:solidFill>
                  <a:srgbClr val="002060"/>
                </a:solidFill>
              </a:rPr>
              <a:t>NAPH </a:t>
            </a:r>
            <a:r>
              <a:rPr lang="en-US" dirty="0">
                <a:solidFill>
                  <a:srgbClr val="002060"/>
                </a:solidFill>
              </a:rPr>
              <a:t>push to get public hospitals teaming </a:t>
            </a:r>
            <a:r>
              <a:rPr lang="en-US" dirty="0" smtClean="0">
                <a:solidFill>
                  <a:srgbClr val="002060"/>
                </a:solidFill>
              </a:rPr>
              <a:t>with </a:t>
            </a:r>
            <a:r>
              <a:rPr lang="en-US" dirty="0">
                <a:solidFill>
                  <a:srgbClr val="002060"/>
                </a:solidFill>
              </a:rPr>
              <a:t>CBOs on Care Transitions to reduce 30 day readmissions.</a:t>
            </a:r>
          </a:p>
          <a:p>
            <a:pPr lvl="0"/>
            <a:r>
              <a:rPr lang="en-US" dirty="0" smtClean="0">
                <a:solidFill>
                  <a:srgbClr val="002060"/>
                </a:solidFill>
              </a:rPr>
              <a:t>AHA has launched a Readmissions Race across 1600 hospitals within 31 states to achieve significant reductions in 30 day readmissions by 12/31/2012. </a:t>
            </a:r>
          </a:p>
          <a:p>
            <a:pPr lvl="0">
              <a:buNone/>
            </a:pPr>
            <a:r>
              <a:rPr lang="en-US" sz="2000" dirty="0" smtClean="0">
                <a:solidFill>
                  <a:srgbClr val="002060"/>
                </a:solidFill>
              </a:rPr>
              <a:t> </a:t>
            </a:r>
          </a:p>
          <a:p>
            <a:endParaRPr lang="en-US" dirty="0" smtClean="0">
              <a:solidFill>
                <a:srgbClr val="002060"/>
              </a:solidFill>
            </a:endParaRPr>
          </a:p>
        </p:txBody>
      </p:sp>
    </p:spTree>
    <p:extLst>
      <p:ext uri="{BB962C8B-B14F-4D97-AF65-F5344CB8AC3E}">
        <p14:creationId xmlns="" xmlns:p14="http://schemas.microsoft.com/office/powerpoint/2010/main" val="20597053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Content Placeholder 2"/>
          <p:cNvSpPr>
            <a:spLocks noGrp="1"/>
          </p:cNvSpPr>
          <p:nvPr>
            <p:ph idx="1"/>
          </p:nvPr>
        </p:nvSpPr>
        <p:spPr>
          <a:xfrm>
            <a:off x="228600" y="1600200"/>
            <a:ext cx="8610600" cy="4419600"/>
          </a:xfrm>
        </p:spPr>
        <p:txBody>
          <a:bodyPr>
            <a:normAutofit lnSpcReduction="10000"/>
          </a:bodyPr>
          <a:lstStyle/>
          <a:p>
            <a:r>
              <a:rPr lang="en-US" sz="2200" dirty="0" smtClean="0">
                <a:ea typeface="ＭＳ Ｐゴシック"/>
              </a:rPr>
              <a:t>Be a part of the largest public or private sector investment in patient safety &amp; readmissions reduction</a:t>
            </a:r>
          </a:p>
          <a:p>
            <a:r>
              <a:rPr lang="en-US" sz="2200" dirty="0" smtClean="0">
                <a:ea typeface="ＭＳ Ｐゴシック"/>
              </a:rPr>
              <a:t>Access to real-time data and cutting-edge discoveries from hospitals and communities participating in the work of improvement</a:t>
            </a:r>
          </a:p>
          <a:p>
            <a:r>
              <a:rPr lang="en-US" sz="2200" dirty="0" smtClean="0">
                <a:ea typeface="ＭＳ Ｐゴシック"/>
              </a:rPr>
              <a:t>Opportunity to see your research used in real-time to influence community –based care and/or drive patient and family engagement</a:t>
            </a:r>
          </a:p>
          <a:p>
            <a:r>
              <a:rPr lang="en-US" sz="2200" dirty="0" smtClean="0">
                <a:ea typeface="ＭＳ Ｐゴシック"/>
              </a:rPr>
              <a:t>Become an important coordinator of care beyond hospital walls by establishing new cross-setting  collaborations</a:t>
            </a:r>
          </a:p>
          <a:p>
            <a:r>
              <a:rPr lang="en-US" sz="2200" dirty="0" smtClean="0"/>
              <a:t>Ease the burden of HACs and re-hospitalization on patients and the community</a:t>
            </a:r>
          </a:p>
          <a:p>
            <a:r>
              <a:rPr lang="en-US" sz="2200" dirty="0" smtClean="0">
                <a:ea typeface="ＭＳ Ｐゴシック"/>
              </a:rPr>
              <a:t>Build “communities of scale” by tapping into efforts already going on right in your backyard</a:t>
            </a:r>
          </a:p>
          <a:p>
            <a:r>
              <a:rPr lang="en-US" sz="2200" dirty="0" smtClean="0">
                <a:ea typeface="ＭＳ Ｐゴシック"/>
              </a:rPr>
              <a:t>Other ways?</a:t>
            </a:r>
          </a:p>
        </p:txBody>
      </p:sp>
      <p:sp>
        <p:nvSpPr>
          <p:cNvPr id="146434"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80452AA4-FB86-4C43-A574-1A884C134E29}" type="slidenum">
              <a:rPr lang="en-US" smtClean="0">
                <a:solidFill>
                  <a:srgbClr val="FFFFFF"/>
                </a:solidFill>
                <a:latin typeface="Calibri" pitchFamily="34" charset="0"/>
              </a:rPr>
              <a:pPr fontAlgn="base">
                <a:spcBef>
                  <a:spcPct val="0"/>
                </a:spcBef>
                <a:spcAft>
                  <a:spcPct val="0"/>
                </a:spcAft>
              </a:pPr>
              <a:t>36</a:t>
            </a:fld>
            <a:endParaRPr lang="en-US" dirty="0" smtClean="0">
              <a:solidFill>
                <a:srgbClr val="FFFFFF"/>
              </a:solidFill>
              <a:latin typeface="Calibri" pitchFamily="34" charset="0"/>
            </a:endParaRPr>
          </a:p>
        </p:txBody>
      </p:sp>
      <p:sp>
        <p:nvSpPr>
          <p:cNvPr id="146435" name="Title 1"/>
          <p:cNvSpPr>
            <a:spLocks noGrp="1"/>
          </p:cNvSpPr>
          <p:nvPr>
            <p:ph type="title"/>
          </p:nvPr>
        </p:nvSpPr>
        <p:spPr/>
        <p:txBody>
          <a:bodyPr/>
          <a:lstStyle/>
          <a:p>
            <a:r>
              <a:rPr lang="en-US" sz="3500" smtClean="0">
                <a:ea typeface="ＭＳ Ｐゴシック"/>
              </a:rPr>
              <a:t>How Can You Benefit?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Content Placeholder 2"/>
          <p:cNvSpPr>
            <a:spLocks noGrp="1"/>
          </p:cNvSpPr>
          <p:nvPr>
            <p:ph idx="1"/>
          </p:nvPr>
        </p:nvSpPr>
        <p:spPr>
          <a:xfrm>
            <a:off x="228600" y="1600200"/>
            <a:ext cx="8610600" cy="4103688"/>
          </a:xfrm>
        </p:spPr>
        <p:txBody>
          <a:bodyPr/>
          <a:lstStyle/>
          <a:p>
            <a:endParaRPr lang="en-US" sz="2800" smtClean="0">
              <a:ea typeface="ＭＳ Ｐゴシック"/>
            </a:endParaRPr>
          </a:p>
          <a:p>
            <a:endParaRPr lang="en-US" sz="2800" smtClean="0">
              <a:ea typeface="ＭＳ Ｐゴシック"/>
            </a:endParaRPr>
          </a:p>
          <a:p>
            <a:endParaRPr lang="en-US" sz="2800" smtClean="0">
              <a:ea typeface="ＭＳ Ｐゴシック"/>
            </a:endParaRPr>
          </a:p>
        </p:txBody>
      </p:sp>
      <p:sp>
        <p:nvSpPr>
          <p:cNvPr id="147458"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92C10BC8-9B5D-4DEC-9D7E-3B32E4F2D068}" type="slidenum">
              <a:rPr lang="en-US" smtClean="0">
                <a:solidFill>
                  <a:srgbClr val="FFFFFF"/>
                </a:solidFill>
                <a:latin typeface="Calibri" pitchFamily="34" charset="0"/>
              </a:rPr>
              <a:pPr fontAlgn="base">
                <a:spcBef>
                  <a:spcPct val="0"/>
                </a:spcBef>
                <a:spcAft>
                  <a:spcPct val="0"/>
                </a:spcAft>
              </a:pPr>
              <a:t>37</a:t>
            </a:fld>
            <a:endParaRPr lang="en-US" smtClean="0">
              <a:solidFill>
                <a:srgbClr val="FFFFFF"/>
              </a:solidFill>
              <a:latin typeface="Calibri" pitchFamily="34" charset="0"/>
            </a:endParaRPr>
          </a:p>
        </p:txBody>
      </p:sp>
      <p:sp>
        <p:nvSpPr>
          <p:cNvPr id="147459" name="TextBox 4"/>
          <p:cNvSpPr txBox="1">
            <a:spLocks noChangeArrowheads="1"/>
          </p:cNvSpPr>
          <p:nvPr/>
        </p:nvSpPr>
        <p:spPr bwMode="auto">
          <a:xfrm>
            <a:off x="990601" y="2209801"/>
            <a:ext cx="6565131" cy="2862322"/>
          </a:xfrm>
          <a:prstGeom prst="rect">
            <a:avLst/>
          </a:prstGeom>
          <a:noFill/>
          <a:ln w="9525">
            <a:noFill/>
            <a:miter lim="800000"/>
            <a:headEnd/>
            <a:tailEnd/>
          </a:ln>
        </p:spPr>
        <p:txBody>
          <a:bodyPr wrap="none">
            <a:spAutoFit/>
          </a:bodyPr>
          <a:lstStyle/>
          <a:p>
            <a:r>
              <a:rPr lang="en-US" sz="3600" dirty="0">
                <a:solidFill>
                  <a:schemeClr val="tx2"/>
                </a:solidFill>
                <a:latin typeface="Calibri" pitchFamily="34" charset="0"/>
              </a:rPr>
              <a:t>Take 1 Minute</a:t>
            </a:r>
          </a:p>
          <a:p>
            <a:endParaRPr lang="en-US" sz="3600" dirty="0">
              <a:solidFill>
                <a:schemeClr val="tx2"/>
              </a:solidFill>
              <a:latin typeface="Calibri" pitchFamily="34" charset="0"/>
            </a:endParaRPr>
          </a:p>
          <a:p>
            <a:r>
              <a:rPr lang="en-US" sz="3600" dirty="0">
                <a:solidFill>
                  <a:schemeClr val="tx2"/>
                </a:solidFill>
                <a:latin typeface="Calibri" pitchFamily="34" charset="0"/>
              </a:rPr>
              <a:t>	Talk to Your Neighbor</a:t>
            </a:r>
          </a:p>
          <a:p>
            <a:endParaRPr lang="en-US" sz="3600" dirty="0">
              <a:solidFill>
                <a:schemeClr val="tx2"/>
              </a:solidFill>
              <a:latin typeface="Calibri" pitchFamily="34" charset="0"/>
            </a:endParaRPr>
          </a:p>
          <a:p>
            <a:r>
              <a:rPr lang="en-US" sz="3600" dirty="0">
                <a:solidFill>
                  <a:schemeClr val="tx2"/>
                </a:solidFill>
                <a:latin typeface="Calibri" pitchFamily="34" charset="0"/>
              </a:rPr>
              <a:t>		What are your answers?</a:t>
            </a:r>
          </a:p>
        </p:txBody>
      </p:sp>
      <p:sp>
        <p:nvSpPr>
          <p:cNvPr id="147460" name="Title 1"/>
          <p:cNvSpPr>
            <a:spLocks noGrp="1"/>
          </p:cNvSpPr>
          <p:nvPr>
            <p:ph type="title"/>
          </p:nvPr>
        </p:nvSpPr>
        <p:spPr/>
        <p:txBody>
          <a:bodyPr/>
          <a:lstStyle/>
          <a:p>
            <a:r>
              <a:rPr lang="en-US" sz="3500" smtClean="0">
                <a:ea typeface="ＭＳ Ｐゴシック"/>
              </a:rPr>
              <a:t>How Can You Benefit?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0"/>
            <a:ext cx="9144000" cy="4103688"/>
          </a:xfrm>
        </p:spPr>
        <p:txBody>
          <a:bodyPr/>
          <a:lstStyle/>
          <a:p>
            <a:pPr marL="0">
              <a:lnSpc>
                <a:spcPct val="115000"/>
              </a:lnSpc>
              <a:spcBef>
                <a:spcPts val="0"/>
              </a:spcBef>
              <a:spcAft>
                <a:spcPts val="0"/>
              </a:spcAft>
              <a:buFont typeface="Arial" pitchFamily="34" charset="0"/>
              <a:buChar char="•"/>
              <a:defRPr/>
            </a:pPr>
            <a:r>
              <a:rPr lang="en-US" sz="2300" dirty="0" smtClean="0">
                <a:ea typeface="Calibri"/>
                <a:cs typeface="Times New Roman"/>
              </a:rPr>
              <a:t> Make sure your hospital or other care setting is a part of this</a:t>
            </a:r>
          </a:p>
          <a:p>
            <a:pPr marL="0">
              <a:lnSpc>
                <a:spcPct val="115000"/>
              </a:lnSpc>
              <a:spcBef>
                <a:spcPts val="0"/>
              </a:spcBef>
              <a:spcAft>
                <a:spcPts val="600"/>
              </a:spcAft>
              <a:buNone/>
              <a:defRPr/>
            </a:pPr>
            <a:r>
              <a:rPr lang="en-US" sz="2300" dirty="0" smtClean="0">
                <a:ea typeface="Calibri"/>
                <a:cs typeface="Times New Roman"/>
              </a:rPr>
              <a:t>	important initiative</a:t>
            </a:r>
          </a:p>
          <a:p>
            <a:pPr marL="0">
              <a:lnSpc>
                <a:spcPct val="115000"/>
              </a:lnSpc>
              <a:spcBef>
                <a:spcPts val="0"/>
              </a:spcBef>
              <a:spcAft>
                <a:spcPts val="600"/>
              </a:spcAft>
              <a:buFont typeface="Arial" pitchFamily="34" charset="0"/>
              <a:buChar char="•"/>
              <a:defRPr/>
            </a:pPr>
            <a:r>
              <a:rPr lang="en-US" sz="2300" dirty="0" smtClean="0">
                <a:ea typeface="Calibri"/>
                <a:cs typeface="Times New Roman"/>
              </a:rPr>
              <a:t>Connect with leaders in your hospital to be part of improvement work</a:t>
            </a:r>
          </a:p>
          <a:p>
            <a:pPr marL="0">
              <a:lnSpc>
                <a:spcPct val="115000"/>
              </a:lnSpc>
              <a:spcBef>
                <a:spcPts val="0"/>
              </a:spcBef>
              <a:spcAft>
                <a:spcPts val="600"/>
              </a:spcAft>
              <a:buFont typeface="Arial" pitchFamily="34" charset="0"/>
              <a:buChar char="•"/>
              <a:defRPr/>
            </a:pPr>
            <a:r>
              <a:rPr lang="en-US" sz="2300" dirty="0" smtClean="0">
                <a:ea typeface="Calibri"/>
                <a:cs typeface="Times New Roman"/>
              </a:rPr>
              <a:t>Make HACs and readmissions your area of focus</a:t>
            </a:r>
          </a:p>
          <a:p>
            <a:pPr marL="0">
              <a:lnSpc>
                <a:spcPct val="115000"/>
              </a:lnSpc>
              <a:spcBef>
                <a:spcPts val="0"/>
              </a:spcBef>
              <a:spcAft>
                <a:spcPts val="0"/>
              </a:spcAft>
              <a:buFont typeface="Arial" pitchFamily="34" charset="0"/>
              <a:buChar char="•"/>
              <a:defRPr/>
            </a:pPr>
            <a:r>
              <a:rPr lang="en-US" sz="2300" dirty="0" smtClean="0">
                <a:ea typeface="Calibri"/>
                <a:cs typeface="Times New Roman"/>
              </a:rPr>
              <a:t>Connect with the Partnership’s Network of Networks, starting with</a:t>
            </a:r>
          </a:p>
          <a:p>
            <a:pPr marL="0">
              <a:lnSpc>
                <a:spcPct val="115000"/>
              </a:lnSpc>
              <a:spcBef>
                <a:spcPts val="0"/>
              </a:spcBef>
              <a:spcAft>
                <a:spcPts val="600"/>
              </a:spcAft>
              <a:buNone/>
              <a:defRPr/>
            </a:pPr>
            <a:r>
              <a:rPr lang="en-US" sz="2300" dirty="0" smtClean="0">
                <a:ea typeface="Calibri"/>
                <a:cs typeface="Times New Roman"/>
              </a:rPr>
              <a:t>	efforts already going on in your own backyard</a:t>
            </a:r>
          </a:p>
          <a:p>
            <a:pPr marL="0">
              <a:lnSpc>
                <a:spcPct val="115000"/>
              </a:lnSpc>
              <a:spcBef>
                <a:spcPts val="0"/>
              </a:spcBef>
              <a:spcAft>
                <a:spcPts val="600"/>
              </a:spcAft>
              <a:buFont typeface="Arial" pitchFamily="34" charset="0"/>
              <a:buChar char="•"/>
              <a:defRPr/>
            </a:pPr>
            <a:r>
              <a:rPr lang="en-US" sz="2300" dirty="0" smtClean="0">
                <a:ea typeface="Calibri"/>
                <a:cs typeface="Times New Roman"/>
              </a:rPr>
              <a:t>Show us what works. We want to spread your proven practices!</a:t>
            </a:r>
          </a:p>
          <a:p>
            <a:pPr marL="395288" indent="-395288">
              <a:lnSpc>
                <a:spcPct val="115000"/>
              </a:lnSpc>
              <a:spcBef>
                <a:spcPts val="0"/>
              </a:spcBef>
              <a:spcAft>
                <a:spcPts val="600"/>
              </a:spcAft>
              <a:buFont typeface="Arial" pitchFamily="34" charset="0"/>
              <a:buChar char="•"/>
              <a:defRPr/>
            </a:pPr>
            <a:r>
              <a:rPr lang="en-US" sz="2300" dirty="0" smtClean="0">
                <a:ea typeface="Calibri"/>
                <a:cs typeface="Times New Roman"/>
              </a:rPr>
              <a:t>What HIT tools better enable good patient safety and care transitions? </a:t>
            </a:r>
          </a:p>
          <a:p>
            <a:pPr marL="347472">
              <a:lnSpc>
                <a:spcPct val="115000"/>
              </a:lnSpc>
              <a:spcBef>
                <a:spcPts val="0"/>
              </a:spcBef>
              <a:spcAft>
                <a:spcPts val="600"/>
              </a:spcAft>
              <a:buFont typeface="Arial" pitchFamily="34" charset="0"/>
              <a:buChar char="•"/>
              <a:defRPr/>
            </a:pPr>
            <a:r>
              <a:rPr lang="en-US" sz="2300" dirty="0" smtClean="0">
                <a:ea typeface="Calibri"/>
                <a:cs typeface="Times New Roman"/>
              </a:rPr>
              <a:t>What gaps are there, and how can you help to fill them? </a:t>
            </a:r>
          </a:p>
          <a:p>
            <a:pPr marL="347472">
              <a:lnSpc>
                <a:spcPct val="115000"/>
              </a:lnSpc>
              <a:spcBef>
                <a:spcPts val="0"/>
              </a:spcBef>
              <a:spcAft>
                <a:spcPts val="600"/>
              </a:spcAft>
              <a:buNone/>
              <a:defRPr/>
            </a:pPr>
            <a:endParaRPr lang="en-US" sz="2300" dirty="0" smtClean="0">
              <a:ea typeface="Calibri"/>
              <a:cs typeface="Times New Roman"/>
            </a:endParaRPr>
          </a:p>
          <a:p>
            <a:pPr marL="228600">
              <a:lnSpc>
                <a:spcPct val="115000"/>
              </a:lnSpc>
              <a:spcBef>
                <a:spcPts val="0"/>
              </a:spcBef>
              <a:spcAft>
                <a:spcPts val="0"/>
              </a:spcAft>
              <a:buFont typeface="Arial" pitchFamily="34" charset="0"/>
              <a:buNone/>
              <a:defRPr/>
            </a:pPr>
            <a:endParaRPr lang="en-US" sz="2400" dirty="0" smtClean="0">
              <a:ea typeface="Calibri"/>
              <a:cs typeface="Times New Roman"/>
            </a:endParaRPr>
          </a:p>
        </p:txBody>
      </p:sp>
      <p:sp>
        <p:nvSpPr>
          <p:cNvPr id="148482"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A6180556-EC0F-449A-9EA8-7D0D8C0AA75E}" type="slidenum">
              <a:rPr lang="en-US" smtClean="0">
                <a:solidFill>
                  <a:srgbClr val="FFFFFF"/>
                </a:solidFill>
                <a:latin typeface="Calibri" pitchFamily="34" charset="0"/>
              </a:rPr>
              <a:pPr fontAlgn="base">
                <a:spcBef>
                  <a:spcPct val="0"/>
                </a:spcBef>
                <a:spcAft>
                  <a:spcPct val="0"/>
                </a:spcAft>
              </a:pPr>
              <a:t>38</a:t>
            </a:fld>
            <a:endParaRPr lang="en-US" smtClean="0">
              <a:solidFill>
                <a:srgbClr val="FFFFFF"/>
              </a:solidFill>
              <a:latin typeface="Calibri" pitchFamily="34" charset="0"/>
            </a:endParaRPr>
          </a:p>
        </p:txBody>
      </p:sp>
      <p:sp>
        <p:nvSpPr>
          <p:cNvPr id="6" name="Title 1"/>
          <p:cNvSpPr txBox="1">
            <a:spLocks/>
          </p:cNvSpPr>
          <p:nvPr/>
        </p:nvSpPr>
        <p:spPr bwMode="auto">
          <a:xfrm>
            <a:off x="152400" y="228600"/>
            <a:ext cx="8839200" cy="1143000"/>
          </a:xfrm>
          <a:prstGeom prst="rect">
            <a:avLst/>
          </a:prstGeom>
          <a:noFill/>
          <a:ln w="9525">
            <a:noFill/>
            <a:miter lim="800000"/>
            <a:headEnd/>
            <a:tailEnd/>
          </a:ln>
        </p:spPr>
        <p:txBody>
          <a:bodyPr anchor="ctr"/>
          <a:lstStyle/>
          <a:p>
            <a:pPr algn="ctr" defTabSz="457200" eaLnBrk="0" hangingPunct="0">
              <a:defRPr/>
            </a:pPr>
            <a:r>
              <a:rPr lang="en-US" sz="4000" b="1" dirty="0">
                <a:solidFill>
                  <a:schemeClr val="bg1"/>
                </a:solidFill>
                <a:latin typeface="+mj-lt"/>
                <a:ea typeface="ＭＳ Ｐゴシック" pitchFamily="-105" charset="-128"/>
                <a:cs typeface="MS PGothic"/>
              </a:rPr>
              <a:t>How Can You Contribute?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Content Placeholder 2"/>
          <p:cNvSpPr>
            <a:spLocks noGrp="1"/>
          </p:cNvSpPr>
          <p:nvPr>
            <p:ph idx="1"/>
          </p:nvPr>
        </p:nvSpPr>
        <p:spPr>
          <a:xfrm>
            <a:off x="228600" y="1600200"/>
            <a:ext cx="8610600" cy="4103688"/>
          </a:xfrm>
        </p:spPr>
        <p:txBody>
          <a:bodyPr/>
          <a:lstStyle/>
          <a:p>
            <a:endParaRPr lang="en-US" sz="2800" smtClean="0">
              <a:ea typeface="ＭＳ Ｐゴシック"/>
            </a:endParaRPr>
          </a:p>
          <a:p>
            <a:endParaRPr lang="en-US" sz="2800" smtClean="0">
              <a:ea typeface="ＭＳ Ｐゴシック"/>
            </a:endParaRPr>
          </a:p>
          <a:p>
            <a:endParaRPr lang="en-US" sz="2800" smtClean="0">
              <a:ea typeface="ＭＳ Ｐゴシック"/>
            </a:endParaRPr>
          </a:p>
        </p:txBody>
      </p:sp>
      <p:sp>
        <p:nvSpPr>
          <p:cNvPr id="149506"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5BC3E47B-39A9-4964-8C8A-7B8D9A7628B1}" type="slidenum">
              <a:rPr lang="en-US" smtClean="0">
                <a:solidFill>
                  <a:srgbClr val="FFFFFF"/>
                </a:solidFill>
                <a:latin typeface="Calibri" pitchFamily="34" charset="0"/>
              </a:rPr>
              <a:pPr fontAlgn="base">
                <a:spcBef>
                  <a:spcPct val="0"/>
                </a:spcBef>
                <a:spcAft>
                  <a:spcPct val="0"/>
                </a:spcAft>
              </a:pPr>
              <a:t>39</a:t>
            </a:fld>
            <a:endParaRPr lang="en-US" smtClean="0">
              <a:solidFill>
                <a:srgbClr val="FFFFFF"/>
              </a:solidFill>
              <a:latin typeface="Calibri" pitchFamily="34" charset="0"/>
            </a:endParaRPr>
          </a:p>
        </p:txBody>
      </p:sp>
      <p:sp>
        <p:nvSpPr>
          <p:cNvPr id="149507" name="TextBox 4"/>
          <p:cNvSpPr txBox="1">
            <a:spLocks noChangeArrowheads="1"/>
          </p:cNvSpPr>
          <p:nvPr/>
        </p:nvSpPr>
        <p:spPr bwMode="auto">
          <a:xfrm>
            <a:off x="914403" y="2209803"/>
            <a:ext cx="5724259" cy="2554545"/>
          </a:xfrm>
          <a:prstGeom prst="rect">
            <a:avLst/>
          </a:prstGeom>
          <a:noFill/>
          <a:ln w="9525">
            <a:noFill/>
            <a:miter lim="800000"/>
            <a:headEnd/>
            <a:tailEnd/>
          </a:ln>
        </p:spPr>
        <p:txBody>
          <a:bodyPr wrap="none">
            <a:spAutoFit/>
          </a:bodyPr>
          <a:lstStyle/>
          <a:p>
            <a:r>
              <a:rPr lang="en-US" sz="4000" b="1" dirty="0">
                <a:solidFill>
                  <a:schemeClr val="tx2"/>
                </a:solidFill>
                <a:latin typeface="Calibri" pitchFamily="34" charset="0"/>
              </a:rPr>
              <a:t>Make a note….30 Seconds</a:t>
            </a:r>
          </a:p>
          <a:p>
            <a:endParaRPr lang="en-US" sz="4000" b="1" dirty="0">
              <a:solidFill>
                <a:schemeClr val="tx2"/>
              </a:solidFill>
              <a:latin typeface="Calibri" pitchFamily="34" charset="0"/>
            </a:endParaRPr>
          </a:p>
          <a:p>
            <a:r>
              <a:rPr lang="en-US" sz="4000" b="1" dirty="0">
                <a:solidFill>
                  <a:schemeClr val="tx2"/>
                </a:solidFill>
                <a:latin typeface="Calibri" pitchFamily="34" charset="0"/>
              </a:rPr>
              <a:t>What is your answer</a:t>
            </a:r>
          </a:p>
          <a:p>
            <a:r>
              <a:rPr lang="en-US" sz="4000" b="1" dirty="0">
                <a:solidFill>
                  <a:schemeClr val="tx2"/>
                </a:solidFill>
                <a:latin typeface="Calibri" pitchFamily="34" charset="0"/>
              </a:rPr>
              <a:t> to this question?</a:t>
            </a:r>
          </a:p>
        </p:txBody>
      </p:sp>
      <p:sp>
        <p:nvSpPr>
          <p:cNvPr id="6" name="Title 1"/>
          <p:cNvSpPr txBox="1">
            <a:spLocks/>
          </p:cNvSpPr>
          <p:nvPr/>
        </p:nvSpPr>
        <p:spPr bwMode="auto">
          <a:xfrm>
            <a:off x="152400" y="228600"/>
            <a:ext cx="8839200" cy="1143000"/>
          </a:xfrm>
          <a:prstGeom prst="rect">
            <a:avLst/>
          </a:prstGeom>
          <a:noFill/>
          <a:ln w="9525">
            <a:noFill/>
            <a:miter lim="800000"/>
            <a:headEnd/>
            <a:tailEnd/>
          </a:ln>
        </p:spPr>
        <p:txBody>
          <a:bodyPr anchor="ctr"/>
          <a:lstStyle/>
          <a:p>
            <a:pPr algn="ctr" defTabSz="457200" eaLnBrk="0" hangingPunct="0">
              <a:defRPr/>
            </a:pPr>
            <a:r>
              <a:rPr lang="en-US" sz="4000" b="1" dirty="0">
                <a:solidFill>
                  <a:schemeClr val="bg1"/>
                </a:solidFill>
                <a:latin typeface="+mj-lt"/>
                <a:ea typeface="ＭＳ Ｐゴシック" pitchFamily="-105" charset="-128"/>
                <a:cs typeface="MS PGothic"/>
              </a:rPr>
              <a:t>How Can You Contribute?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rmAutofit fontScale="90000"/>
          </a:bodyPr>
          <a:lstStyle/>
          <a:p>
            <a:r>
              <a:rPr lang="en-US" dirty="0" smtClean="0"/>
              <a:t>3 Partnership for Patients Engines to Generate </a:t>
            </a:r>
            <a:br>
              <a:rPr lang="en-US" dirty="0" smtClean="0"/>
            </a:br>
            <a:r>
              <a:rPr lang="en-US" dirty="0" smtClean="0"/>
              <a:t>Better Health &amp; Better Care at Lower Cost</a:t>
            </a:r>
            <a:endParaRPr lang="en-US" sz="4000" dirty="0"/>
          </a:p>
        </p:txBody>
      </p:sp>
      <p:sp>
        <p:nvSpPr>
          <p:cNvPr id="3" name="Content Placeholder 2"/>
          <p:cNvSpPr>
            <a:spLocks noGrp="1"/>
          </p:cNvSpPr>
          <p:nvPr>
            <p:ph idx="1"/>
          </p:nvPr>
        </p:nvSpPr>
        <p:spPr>
          <a:xfrm>
            <a:off x="220719" y="1600200"/>
            <a:ext cx="8671035" cy="4648200"/>
          </a:xfrm>
        </p:spPr>
        <p:txBody>
          <a:bodyPr>
            <a:normAutofit lnSpcReduction="10000"/>
          </a:bodyPr>
          <a:lstStyle/>
          <a:p>
            <a:pPr marL="514350" indent="-514350">
              <a:buFont typeface="+mj-lt"/>
              <a:buAutoNum type="arabicPeriod"/>
            </a:pPr>
            <a:r>
              <a:rPr lang="en-US" sz="2800" dirty="0" smtClean="0"/>
              <a:t>CMS Innovation Center Investments, up to $1 billion</a:t>
            </a:r>
          </a:p>
          <a:p>
            <a:pPr lvl="1"/>
            <a:r>
              <a:rPr lang="en-US" dirty="0" smtClean="0"/>
              <a:t>Technical Assistance to Hospitals (Hospital Engagement Networks)</a:t>
            </a:r>
          </a:p>
          <a:p>
            <a:pPr lvl="1"/>
            <a:r>
              <a:rPr lang="en-US" dirty="0" smtClean="0"/>
              <a:t>Community Based Care Transitions Program</a:t>
            </a:r>
          </a:p>
          <a:p>
            <a:pPr lvl="1"/>
            <a:endParaRPr lang="en-US" sz="1200" dirty="0" smtClean="0"/>
          </a:p>
          <a:p>
            <a:pPr marL="514350" indent="-514350">
              <a:buFont typeface="+mj-lt"/>
              <a:buAutoNum type="arabicPeriod"/>
            </a:pPr>
            <a:r>
              <a:rPr lang="en-US" sz="2800" dirty="0" smtClean="0"/>
              <a:t>Programs and platforms of the Department of Health &amp; Human Services – AHRQ, CDC, ACL, HRSA, CMS, ONC, OASH, IHS – VA and </a:t>
            </a:r>
            <a:r>
              <a:rPr lang="en-US" sz="2800" dirty="0" err="1" smtClean="0"/>
              <a:t>DoD</a:t>
            </a:r>
            <a:endParaRPr lang="en-US" sz="2800" dirty="0" smtClean="0"/>
          </a:p>
          <a:p>
            <a:pPr marL="514350" indent="-514350">
              <a:buFont typeface="+mj-lt"/>
              <a:buAutoNum type="arabicPeriod"/>
            </a:pPr>
            <a:endParaRPr lang="en-US" sz="1200" dirty="0" smtClean="0"/>
          </a:p>
          <a:p>
            <a:pPr marL="514350" indent="-514350">
              <a:buFont typeface="+mj-lt"/>
              <a:buAutoNum type="arabicPeriod"/>
            </a:pPr>
            <a:r>
              <a:rPr lang="en-US" sz="2800" dirty="0" smtClean="0"/>
              <a:t>Programs and platforms of Partners: AMA, ABMS, AFL-CIO, AHA, NAPH, ANA, N4A, many more</a:t>
            </a:r>
          </a:p>
          <a:p>
            <a:endParaRPr lang="en-US" sz="1200" dirty="0" smtClean="0">
              <a:solidFill>
                <a:srgbClr val="C00000"/>
              </a:solidFill>
            </a:endParaRPr>
          </a:p>
          <a:p>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Title 1"/>
          <p:cNvSpPr>
            <a:spLocks noGrp="1"/>
          </p:cNvSpPr>
          <p:nvPr>
            <p:ph type="title"/>
          </p:nvPr>
        </p:nvSpPr>
        <p:spPr/>
        <p:txBody>
          <a:bodyPr/>
          <a:lstStyle/>
          <a:p>
            <a:r>
              <a:rPr lang="en-US" dirty="0" smtClean="0">
                <a:ea typeface="ＭＳ Ｐゴシック"/>
              </a:rPr>
              <a:t>How Can CMS and AHRQ Help?</a:t>
            </a:r>
          </a:p>
        </p:txBody>
      </p:sp>
      <p:sp>
        <p:nvSpPr>
          <p:cNvPr id="150530" name="Content Placeholder 2"/>
          <p:cNvSpPr>
            <a:spLocks noGrp="1"/>
          </p:cNvSpPr>
          <p:nvPr>
            <p:ph idx="1"/>
          </p:nvPr>
        </p:nvSpPr>
        <p:spPr>
          <a:xfrm>
            <a:off x="152400" y="1676400"/>
            <a:ext cx="8534400" cy="3932238"/>
          </a:xfrm>
        </p:spPr>
        <p:txBody>
          <a:bodyPr/>
          <a:lstStyle/>
          <a:p>
            <a:r>
              <a:rPr lang="en-US" sz="2400" dirty="0" smtClean="0">
                <a:ea typeface="ＭＳ Ｐゴシック"/>
              </a:rPr>
              <a:t>Work aggressively to bring proven practices to scale</a:t>
            </a:r>
          </a:p>
          <a:p>
            <a:r>
              <a:rPr lang="en-US" sz="2400" dirty="0" smtClean="0">
                <a:ea typeface="ＭＳ Ｐゴシック"/>
              </a:rPr>
              <a:t>Help to facilitate the connections among Partnership networks and results-getters</a:t>
            </a:r>
          </a:p>
          <a:p>
            <a:r>
              <a:rPr lang="en-US" sz="2400" dirty="0" smtClean="0">
                <a:ea typeface="ＭＳ Ｐゴシック"/>
              </a:rPr>
              <a:t>We want to broadcast your successes and results!</a:t>
            </a:r>
          </a:p>
          <a:p>
            <a:pPr lvl="1"/>
            <a:r>
              <a:rPr lang="en-US" sz="2400" dirty="0" smtClean="0">
                <a:ea typeface="ＭＳ Ｐゴシック"/>
              </a:rPr>
              <a:t>Have you submitted your QualityNet abstract?</a:t>
            </a:r>
          </a:p>
          <a:p>
            <a:pPr lvl="1"/>
            <a:r>
              <a:rPr lang="en-US" sz="2400" dirty="0" smtClean="0">
                <a:ea typeface="ＭＳ Ｐゴシック"/>
              </a:rPr>
              <a:t>Are you our next webinar keynote?</a:t>
            </a:r>
          </a:p>
          <a:p>
            <a:r>
              <a:rPr lang="en-US" sz="2400" dirty="0" smtClean="0">
                <a:ea typeface="ＭＳ Ｐゴシック"/>
              </a:rPr>
              <a:t>What more can CMS and AHRQ do to </a:t>
            </a:r>
            <a:r>
              <a:rPr lang="en-US" sz="2400" dirty="0" smtClean="0">
                <a:ea typeface="ＭＳ Ｐゴシック"/>
              </a:rPr>
              <a:t>team with you and your </a:t>
            </a:r>
            <a:r>
              <a:rPr lang="en-US" sz="2400" dirty="0" smtClean="0">
                <a:ea typeface="ＭＳ Ｐゴシック"/>
              </a:rPr>
              <a:t>networks and link you to other partners in the Partnership for Patients?</a:t>
            </a:r>
          </a:p>
          <a:p>
            <a:r>
              <a:rPr lang="en-US" sz="2400" dirty="0" smtClean="0">
                <a:ea typeface="ＭＳ Ｐゴシック"/>
              </a:rPr>
              <a:t>Other ways? </a:t>
            </a:r>
          </a:p>
          <a:p>
            <a:pPr lvl="1"/>
            <a:endParaRPr lang="en-US" sz="2400" dirty="0" smtClean="0">
              <a:ea typeface="ＭＳ Ｐゴシック"/>
            </a:endParaRPr>
          </a:p>
        </p:txBody>
      </p:sp>
      <p:sp>
        <p:nvSpPr>
          <p:cNvPr id="150531"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F6BEB40B-FB44-4172-8716-76B4F6FE292F}" type="slidenum">
              <a:rPr lang="en-US" smtClean="0">
                <a:solidFill>
                  <a:schemeClr val="bg1"/>
                </a:solidFill>
                <a:latin typeface="Calibri" pitchFamily="34" charset="0"/>
              </a:rPr>
              <a:pPr fontAlgn="base">
                <a:spcBef>
                  <a:spcPct val="0"/>
                </a:spcBef>
                <a:spcAft>
                  <a:spcPct val="0"/>
                </a:spcAft>
              </a:pPr>
              <a:t>40</a:t>
            </a:fld>
            <a:endParaRPr lang="en-US" smtClean="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CBFD28D-5767-4CA7-BFFA-9912D4D91640}" type="slidenum">
              <a:rPr lang="en-US" smtClean="0">
                <a:solidFill>
                  <a:srgbClr val="898989"/>
                </a:solidFill>
                <a:latin typeface="Arial" charset="0"/>
                <a:cs typeface="Arial" charset="0"/>
              </a:rPr>
              <a:pPr/>
              <a:t>41</a:t>
            </a:fld>
            <a:endParaRPr lang="en-US" smtClean="0">
              <a:solidFill>
                <a:srgbClr val="898989"/>
              </a:solidFill>
              <a:latin typeface="Arial" charset="0"/>
              <a:cs typeface="Arial" charset="0"/>
            </a:endParaRPr>
          </a:p>
        </p:txBody>
      </p:sp>
      <p:sp>
        <p:nvSpPr>
          <p:cNvPr id="15364" name="Rectangle 4"/>
          <p:cNvSpPr>
            <a:spLocks noGrp="1" noChangeArrowheads="1"/>
          </p:cNvSpPr>
          <p:nvPr/>
        </p:nvSpPr>
        <p:spPr bwMode="auto">
          <a:xfrm>
            <a:off x="0" y="609600"/>
            <a:ext cx="9144000" cy="685800"/>
          </a:xfrm>
          <a:prstGeom prst="rect">
            <a:avLst/>
          </a:prstGeom>
          <a:noFill/>
          <a:ln w="9525">
            <a:noFill/>
            <a:miter lim="800000"/>
            <a:headEnd/>
            <a:tailEnd/>
          </a:ln>
          <a:effectLst/>
        </p:spPr>
        <p:txBody>
          <a:bodyPr anchor="b"/>
          <a:lstStyle/>
          <a:p>
            <a:pPr algn="ctr" fontAlgn="auto">
              <a:spcBef>
                <a:spcPts val="0"/>
              </a:spcBef>
              <a:spcAft>
                <a:spcPts val="0"/>
              </a:spcAft>
              <a:defRPr/>
            </a:pPr>
            <a:r>
              <a:rPr lang="en-US" sz="3600" b="1" dirty="0">
                <a:solidFill>
                  <a:srgbClr val="1F497D"/>
                </a:solidFill>
                <a:effectLst>
                  <a:outerShdw blurRad="38100" dist="38100" dir="2700000" algn="tl">
                    <a:srgbClr val="C0C0C0"/>
                  </a:outerShdw>
                </a:effectLst>
                <a:latin typeface="Times New Roman" pitchFamily="-16" charset="0"/>
                <a:cs typeface="Arial" charset="0"/>
              </a:rPr>
              <a:t/>
            </a:r>
            <a:br>
              <a:rPr lang="en-US" sz="3600" b="1" dirty="0">
                <a:solidFill>
                  <a:srgbClr val="1F497D"/>
                </a:solidFill>
                <a:effectLst>
                  <a:outerShdw blurRad="38100" dist="38100" dir="2700000" algn="tl">
                    <a:srgbClr val="C0C0C0"/>
                  </a:outerShdw>
                </a:effectLst>
                <a:latin typeface="Times New Roman" pitchFamily="-16" charset="0"/>
                <a:cs typeface="Arial" charset="0"/>
              </a:rPr>
            </a:br>
            <a:r>
              <a:rPr lang="en-US" sz="3600" b="1" dirty="0">
                <a:solidFill>
                  <a:srgbClr val="1F497D"/>
                </a:solidFill>
                <a:effectLst>
                  <a:outerShdw blurRad="38100" dist="38100" dir="2700000" algn="tl">
                    <a:srgbClr val="C0C0C0"/>
                  </a:outerShdw>
                </a:effectLst>
                <a:latin typeface="Times New Roman" pitchFamily="-16" charset="0"/>
                <a:cs typeface="Arial" charset="0"/>
              </a:rPr>
              <a:t>Sharing Insight, Possibility and Action</a:t>
            </a:r>
          </a:p>
          <a:p>
            <a:pPr algn="ctr" fontAlgn="auto">
              <a:spcBef>
                <a:spcPts val="0"/>
              </a:spcBef>
              <a:spcAft>
                <a:spcPts val="0"/>
              </a:spcAft>
              <a:defRPr/>
            </a:pPr>
            <a:r>
              <a:rPr lang="en-US" sz="3600" b="1" dirty="0">
                <a:solidFill>
                  <a:srgbClr val="1F497D"/>
                </a:solidFill>
                <a:effectLst>
                  <a:outerShdw blurRad="38100" dist="38100" dir="2700000" algn="tl">
                    <a:srgbClr val="C0C0C0"/>
                  </a:outerShdw>
                </a:effectLst>
                <a:latin typeface="Times New Roman" pitchFamily="-16" charset="0"/>
                <a:cs typeface="Arial" charset="0"/>
              </a:rPr>
              <a:t>AHRQ Annual Meeting</a:t>
            </a:r>
          </a:p>
        </p:txBody>
      </p:sp>
      <p:sp>
        <p:nvSpPr>
          <p:cNvPr id="152579" name="Rectangle 5"/>
          <p:cNvSpPr>
            <a:spLocks noGrp="1" noChangeArrowheads="1"/>
          </p:cNvSpPr>
          <p:nvPr/>
        </p:nvSpPr>
        <p:spPr bwMode="auto">
          <a:xfrm>
            <a:off x="228600" y="1143000"/>
            <a:ext cx="8686800" cy="5105400"/>
          </a:xfrm>
          <a:prstGeom prst="rect">
            <a:avLst/>
          </a:prstGeom>
          <a:noFill/>
          <a:ln w="9525">
            <a:noFill/>
            <a:miter lim="800000"/>
            <a:headEnd/>
            <a:tailEnd/>
          </a:ln>
        </p:spPr>
        <p:txBody>
          <a:bodyPr/>
          <a:lstStyle/>
          <a:p>
            <a:endParaRPr lang="en-US" sz="2000" b="1" dirty="0">
              <a:solidFill>
                <a:srgbClr val="000000"/>
              </a:solidFill>
              <a:latin typeface="Times New Roman" pitchFamily="18" charset="0"/>
              <a:cs typeface="Arial" charset="0"/>
            </a:endParaRPr>
          </a:p>
          <a:p>
            <a:r>
              <a:rPr lang="en-US" sz="2000" b="1" dirty="0">
                <a:solidFill>
                  <a:srgbClr val="000000"/>
                </a:solidFill>
                <a:latin typeface="Times New Roman" pitchFamily="18" charset="0"/>
                <a:cs typeface="Arial" charset="0"/>
              </a:rPr>
              <a:t>My biggest </a:t>
            </a:r>
            <a:r>
              <a:rPr lang="en-US" sz="2000" b="1" u="sng" dirty="0">
                <a:solidFill>
                  <a:srgbClr val="000000"/>
                </a:solidFill>
                <a:latin typeface="Times New Roman" pitchFamily="18" charset="0"/>
                <a:cs typeface="Arial" charset="0"/>
              </a:rPr>
              <a:t>insight</a:t>
            </a:r>
            <a:r>
              <a:rPr lang="en-US" sz="2000" b="1" dirty="0">
                <a:solidFill>
                  <a:srgbClr val="000000"/>
                </a:solidFill>
                <a:latin typeface="Times New Roman" pitchFamily="18" charset="0"/>
                <a:cs typeface="Arial" charset="0"/>
              </a:rPr>
              <a:t> about how my organization can benefit from the Partnership for Patients initiative is: ___________________________________</a:t>
            </a:r>
          </a:p>
          <a:p>
            <a:r>
              <a:rPr lang="en-US" sz="2000" b="1" dirty="0">
                <a:solidFill>
                  <a:srgbClr val="000000"/>
                </a:solidFill>
                <a:latin typeface="Times New Roman" pitchFamily="18" charset="0"/>
                <a:cs typeface="Arial" charset="0"/>
              </a:rPr>
              <a:t>__________________________________________________________________.</a:t>
            </a:r>
          </a:p>
          <a:p>
            <a:endParaRPr lang="en-US" sz="2000" b="1" dirty="0">
              <a:solidFill>
                <a:srgbClr val="000000"/>
              </a:solidFill>
              <a:latin typeface="Times New Roman" pitchFamily="18" charset="0"/>
              <a:cs typeface="Arial" charset="0"/>
            </a:endParaRPr>
          </a:p>
          <a:p>
            <a:r>
              <a:rPr lang="en-US" sz="2000" b="1" dirty="0">
                <a:solidFill>
                  <a:srgbClr val="000000"/>
                </a:solidFill>
                <a:latin typeface="Times New Roman" pitchFamily="18" charset="0"/>
                <a:cs typeface="Arial" charset="0"/>
              </a:rPr>
              <a:t>The </a:t>
            </a:r>
            <a:r>
              <a:rPr lang="en-US" sz="2000" b="1" u="sng" dirty="0">
                <a:solidFill>
                  <a:srgbClr val="000000"/>
                </a:solidFill>
                <a:latin typeface="Times New Roman" pitchFamily="18" charset="0"/>
                <a:cs typeface="Arial" charset="0"/>
              </a:rPr>
              <a:t>possibilities</a:t>
            </a:r>
            <a:r>
              <a:rPr lang="en-US" sz="2000" b="1" dirty="0">
                <a:solidFill>
                  <a:srgbClr val="000000"/>
                </a:solidFill>
                <a:latin typeface="Times New Roman" pitchFamily="18" charset="0"/>
                <a:cs typeface="Arial" charset="0"/>
              </a:rPr>
              <a:t> I see for our organization to act on or contribute to the Partnership for Patients are:</a:t>
            </a:r>
          </a:p>
          <a:p>
            <a:r>
              <a:rPr lang="en-US" sz="2000" b="1" dirty="0">
                <a:solidFill>
                  <a:srgbClr val="000000"/>
                </a:solidFill>
                <a:latin typeface="Times New Roman" pitchFamily="18" charset="0"/>
                <a:cs typeface="Arial" charset="0"/>
              </a:rPr>
              <a:t>1.</a:t>
            </a:r>
          </a:p>
          <a:p>
            <a:r>
              <a:rPr lang="en-US" sz="2000" b="1" dirty="0">
                <a:solidFill>
                  <a:srgbClr val="000000"/>
                </a:solidFill>
                <a:latin typeface="Times New Roman" pitchFamily="18" charset="0"/>
                <a:cs typeface="Arial" charset="0"/>
              </a:rPr>
              <a:t>2.</a:t>
            </a:r>
          </a:p>
          <a:p>
            <a:r>
              <a:rPr lang="en-US" sz="2000" b="1" dirty="0">
                <a:solidFill>
                  <a:srgbClr val="000000"/>
                </a:solidFill>
                <a:latin typeface="Times New Roman" pitchFamily="18" charset="0"/>
                <a:cs typeface="Arial" charset="0"/>
              </a:rPr>
              <a:t>3.</a:t>
            </a:r>
          </a:p>
          <a:p>
            <a:endParaRPr lang="en-US" sz="2000" b="1" dirty="0">
              <a:solidFill>
                <a:srgbClr val="000000"/>
              </a:solidFill>
              <a:latin typeface="Times New Roman" pitchFamily="18" charset="0"/>
              <a:cs typeface="Arial" charset="0"/>
            </a:endParaRPr>
          </a:p>
          <a:p>
            <a:r>
              <a:rPr lang="en-US" sz="2000" b="1" dirty="0">
                <a:solidFill>
                  <a:srgbClr val="000000"/>
                </a:solidFill>
                <a:latin typeface="Times New Roman" pitchFamily="18" charset="0"/>
                <a:cs typeface="Arial" charset="0"/>
              </a:rPr>
              <a:t>My </a:t>
            </a:r>
            <a:r>
              <a:rPr lang="en-US" sz="2000" b="1" u="sng" dirty="0">
                <a:solidFill>
                  <a:srgbClr val="000000"/>
                </a:solidFill>
                <a:latin typeface="Times New Roman" pitchFamily="18" charset="0"/>
                <a:cs typeface="Arial" charset="0"/>
              </a:rPr>
              <a:t>main advice</a:t>
            </a:r>
            <a:r>
              <a:rPr lang="en-US" sz="2000" b="1" dirty="0">
                <a:solidFill>
                  <a:srgbClr val="000000"/>
                </a:solidFill>
                <a:latin typeface="Times New Roman" pitchFamily="18" charset="0"/>
                <a:cs typeface="Arial" charset="0"/>
              </a:rPr>
              <a:t> to CMS </a:t>
            </a:r>
            <a:r>
              <a:rPr lang="en-US" sz="2000" b="1" dirty="0" smtClean="0">
                <a:solidFill>
                  <a:srgbClr val="000000"/>
                </a:solidFill>
                <a:latin typeface="Times New Roman" pitchFamily="18" charset="0"/>
                <a:cs typeface="Arial" charset="0"/>
              </a:rPr>
              <a:t>and AHRQ about how they can be most helpful in achieving the bold aims of the Partnership:_____________________________</a:t>
            </a:r>
            <a:endParaRPr lang="en-US" sz="2000" b="1" dirty="0">
              <a:solidFill>
                <a:srgbClr val="000000"/>
              </a:solidFill>
              <a:latin typeface="Times New Roman" pitchFamily="18" charset="0"/>
              <a:cs typeface="Arial" charset="0"/>
            </a:endParaRPr>
          </a:p>
          <a:p>
            <a:r>
              <a:rPr lang="en-US" sz="2000" b="1" dirty="0">
                <a:solidFill>
                  <a:srgbClr val="000000"/>
                </a:solidFill>
                <a:latin typeface="Times New Roman" pitchFamily="18" charset="0"/>
                <a:cs typeface="Arial" charset="0"/>
              </a:rPr>
              <a:t>_________________________________________________________________.</a:t>
            </a:r>
          </a:p>
          <a:p>
            <a:endParaRPr lang="en-US" sz="2000" b="1" dirty="0">
              <a:solidFill>
                <a:srgbClr val="000000"/>
              </a:solidFill>
              <a:latin typeface="Times New Roman" pitchFamily="18" charset="0"/>
              <a:cs typeface="Arial" charset="0"/>
            </a:endParaRPr>
          </a:p>
          <a:p>
            <a:r>
              <a:rPr lang="en-US" sz="2000" b="1" dirty="0" smtClean="0">
                <a:solidFill>
                  <a:srgbClr val="000000"/>
                </a:solidFill>
                <a:latin typeface="Times New Roman" pitchFamily="18" charset="0"/>
                <a:cs typeface="Arial" charset="0"/>
              </a:rPr>
              <a:t>Name</a:t>
            </a:r>
            <a:r>
              <a:rPr lang="en-US" sz="2000" b="1" dirty="0">
                <a:solidFill>
                  <a:srgbClr val="000000"/>
                </a:solidFill>
                <a:latin typeface="Times New Roman" pitchFamily="18" charset="0"/>
                <a:cs typeface="Arial" charset="0"/>
              </a:rPr>
              <a:t>, Organization, Email:_______________________________________</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smtClean="0"/>
              <a:t>If we always do what we’ve always done, we’ll always get what we’ve always got.</a:t>
            </a:r>
            <a:endParaRPr lang="en-US" sz="3200" i="1" dirty="0"/>
          </a:p>
        </p:txBody>
      </p:sp>
      <p:sp>
        <p:nvSpPr>
          <p:cNvPr id="3" name="Content Placeholder 2"/>
          <p:cNvSpPr>
            <a:spLocks noGrp="1"/>
          </p:cNvSpPr>
          <p:nvPr>
            <p:ph idx="1"/>
          </p:nvPr>
        </p:nvSpPr>
        <p:spPr>
          <a:xfrm>
            <a:off x="228600" y="1828800"/>
            <a:ext cx="8686800" cy="4419600"/>
          </a:xfrm>
        </p:spPr>
        <p:txBody>
          <a:bodyPr>
            <a:normAutofit fontScale="85000" lnSpcReduction="20000"/>
          </a:bodyPr>
          <a:lstStyle/>
          <a:p>
            <a:r>
              <a:rPr lang="en-US" dirty="0" smtClean="0">
                <a:solidFill>
                  <a:srgbClr val="002060"/>
                </a:solidFill>
              </a:rPr>
              <a:t>Partnership for Patients is About All of Us Doing Things Differently</a:t>
            </a:r>
          </a:p>
          <a:p>
            <a:pPr>
              <a:buNone/>
            </a:pPr>
            <a:endParaRPr lang="en-US" dirty="0">
              <a:solidFill>
                <a:srgbClr val="002060"/>
              </a:solidFill>
            </a:endParaRPr>
          </a:p>
          <a:p>
            <a:r>
              <a:rPr lang="en-US" dirty="0" smtClean="0">
                <a:solidFill>
                  <a:srgbClr val="002060"/>
                </a:solidFill>
              </a:rPr>
              <a:t>We have unprecedented Federal action and coordination.</a:t>
            </a:r>
          </a:p>
          <a:p>
            <a:endParaRPr lang="en-US" dirty="0">
              <a:solidFill>
                <a:srgbClr val="002060"/>
              </a:solidFill>
            </a:endParaRPr>
          </a:p>
          <a:p>
            <a:r>
              <a:rPr lang="en-US" dirty="0" smtClean="0">
                <a:solidFill>
                  <a:srgbClr val="002060"/>
                </a:solidFill>
              </a:rPr>
              <a:t>We have an unprecedented CMMI Investment in taking proven practices to scale.</a:t>
            </a:r>
          </a:p>
          <a:p>
            <a:endParaRPr lang="en-US" dirty="0">
              <a:solidFill>
                <a:srgbClr val="002060"/>
              </a:solidFill>
            </a:endParaRPr>
          </a:p>
          <a:p>
            <a:r>
              <a:rPr lang="en-US" dirty="0" smtClean="0">
                <a:solidFill>
                  <a:srgbClr val="002060"/>
                </a:solidFill>
              </a:rPr>
              <a:t>We are calling for continued unprecedented action and alignment by CBOs, hospitals, clinicians, private partners and others.</a:t>
            </a:r>
            <a:endParaRPr lang="en-US" dirty="0">
              <a:solidFill>
                <a:srgbClr val="002060"/>
              </a:solidFill>
            </a:endParaRPr>
          </a:p>
        </p:txBody>
      </p:sp>
    </p:spTree>
    <p:extLst>
      <p:ext uri="{BB962C8B-B14F-4D97-AF65-F5344CB8AC3E}">
        <p14:creationId xmlns="" xmlns:p14="http://schemas.microsoft.com/office/powerpoint/2010/main" val="3022546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idx="4294967295"/>
          </p:nvPr>
        </p:nvSpPr>
        <p:spPr>
          <a:xfrm>
            <a:off x="0" y="0"/>
            <a:ext cx="9144000" cy="1524000"/>
          </a:xfrm>
        </p:spPr>
        <p:txBody>
          <a:bodyPr/>
          <a:lstStyle/>
          <a:p>
            <a:r>
              <a:rPr lang="en-US" sz="3600" dirty="0" smtClean="0"/>
              <a:t>26 Hospital </a:t>
            </a:r>
            <a:r>
              <a:rPr lang="en-US" sz="3600" dirty="0"/>
              <a:t>Engagement </a:t>
            </a:r>
            <a:r>
              <a:rPr lang="en-US" sz="3600" dirty="0" smtClean="0"/>
              <a:t>Networks  (HENs)</a:t>
            </a:r>
            <a:br>
              <a:rPr lang="en-US" sz="3600" dirty="0" smtClean="0"/>
            </a:br>
            <a:r>
              <a:rPr lang="en-US" sz="3600" dirty="0" smtClean="0"/>
              <a:t>Achieving Results through 3,700+ Hospitals</a:t>
            </a:r>
            <a:endParaRPr lang="en-US" sz="3600" dirty="0"/>
          </a:p>
        </p:txBody>
      </p:sp>
      <p:sp>
        <p:nvSpPr>
          <p:cNvPr id="82946" name="Content Placeholder 3"/>
          <p:cNvSpPr>
            <a:spLocks noGrp="1"/>
          </p:cNvSpPr>
          <p:nvPr>
            <p:ph sz="half" idx="4294967295"/>
          </p:nvPr>
        </p:nvSpPr>
        <p:spPr>
          <a:xfrm>
            <a:off x="0" y="1524000"/>
            <a:ext cx="4648200" cy="5638800"/>
          </a:xfrm>
          <a:noFill/>
        </p:spPr>
        <p:txBody>
          <a:bodyPr/>
          <a:lstStyle/>
          <a:p>
            <a:pPr indent="-228600" defTabSz="457200">
              <a:spcBef>
                <a:spcPts val="250"/>
              </a:spcBef>
            </a:pPr>
            <a:r>
              <a:rPr lang="en-US" sz="2000" dirty="0"/>
              <a:t>American Hospital </a:t>
            </a:r>
            <a:r>
              <a:rPr lang="en-US" sz="2000" dirty="0" smtClean="0"/>
              <a:t>Association</a:t>
            </a:r>
            <a:endParaRPr lang="en-US" sz="2000" dirty="0"/>
          </a:p>
          <a:p>
            <a:pPr indent="-228600" defTabSz="457200">
              <a:spcBef>
                <a:spcPts val="250"/>
              </a:spcBef>
            </a:pPr>
            <a:r>
              <a:rPr lang="en-US" sz="2000" dirty="0"/>
              <a:t>Premier Healthcare </a:t>
            </a:r>
            <a:r>
              <a:rPr lang="en-US" sz="2000" dirty="0" smtClean="0"/>
              <a:t>Alliance</a:t>
            </a:r>
            <a:endParaRPr lang="en-US" sz="2000" dirty="0"/>
          </a:p>
          <a:p>
            <a:pPr indent="-228600" defTabSz="457200">
              <a:spcBef>
                <a:spcPts val="250"/>
              </a:spcBef>
            </a:pPr>
            <a:r>
              <a:rPr lang="en-US" sz="2000" dirty="0" smtClean="0"/>
              <a:t>VHA</a:t>
            </a:r>
            <a:endParaRPr lang="en-US" sz="2000" dirty="0"/>
          </a:p>
          <a:p>
            <a:pPr indent="-228600" defTabSz="457200">
              <a:spcBef>
                <a:spcPts val="250"/>
              </a:spcBef>
            </a:pPr>
            <a:r>
              <a:rPr lang="en-US" sz="2000" dirty="0"/>
              <a:t>NC Hospital </a:t>
            </a:r>
            <a:r>
              <a:rPr lang="en-US" sz="2000" dirty="0" smtClean="0"/>
              <a:t>Assoc</a:t>
            </a:r>
            <a:endParaRPr lang="en-US" sz="2000" dirty="0"/>
          </a:p>
          <a:p>
            <a:pPr indent="-228600" defTabSz="457200">
              <a:spcBef>
                <a:spcPts val="250"/>
              </a:spcBef>
            </a:pPr>
            <a:r>
              <a:rPr lang="en-US" sz="2000" dirty="0"/>
              <a:t>Intermountain HealthCare </a:t>
            </a:r>
          </a:p>
          <a:p>
            <a:pPr indent="-228600" defTabSz="457200">
              <a:spcBef>
                <a:spcPts val="250"/>
              </a:spcBef>
            </a:pPr>
            <a:r>
              <a:rPr lang="en-US" sz="2000" dirty="0"/>
              <a:t>GA Hospital </a:t>
            </a:r>
            <a:r>
              <a:rPr lang="en-US" sz="2000" dirty="0" smtClean="0"/>
              <a:t>Assoc</a:t>
            </a:r>
            <a:endParaRPr lang="en-US" sz="2000" dirty="0"/>
          </a:p>
          <a:p>
            <a:pPr indent="-228600" defTabSz="457200">
              <a:spcBef>
                <a:spcPts val="250"/>
              </a:spcBef>
            </a:pPr>
            <a:r>
              <a:rPr lang="en-US" sz="2000" dirty="0"/>
              <a:t>TX Hospital </a:t>
            </a:r>
            <a:r>
              <a:rPr lang="en-US" sz="2000" dirty="0" smtClean="0"/>
              <a:t>Assoc</a:t>
            </a:r>
            <a:endParaRPr lang="en-US" sz="2000" dirty="0"/>
          </a:p>
          <a:p>
            <a:pPr indent="-228600" defTabSz="457200">
              <a:spcBef>
                <a:spcPts val="250"/>
              </a:spcBef>
            </a:pPr>
            <a:r>
              <a:rPr lang="en-US" sz="2000" dirty="0"/>
              <a:t>MN Hospital </a:t>
            </a:r>
            <a:r>
              <a:rPr lang="en-US" sz="2000" dirty="0" smtClean="0"/>
              <a:t>Assoc</a:t>
            </a:r>
            <a:endParaRPr lang="en-US" sz="2000" dirty="0"/>
          </a:p>
          <a:p>
            <a:pPr indent="-228600" defTabSz="457200">
              <a:spcBef>
                <a:spcPts val="250"/>
              </a:spcBef>
            </a:pPr>
            <a:r>
              <a:rPr lang="en-US" sz="2000" dirty="0"/>
              <a:t>Healthcare Assoc of NY </a:t>
            </a:r>
            <a:r>
              <a:rPr lang="en-US" sz="2000" dirty="0" smtClean="0"/>
              <a:t>State</a:t>
            </a:r>
            <a:endParaRPr lang="en-US" sz="2000" dirty="0"/>
          </a:p>
          <a:p>
            <a:pPr indent="-228600" defTabSz="457200">
              <a:spcBef>
                <a:spcPts val="250"/>
              </a:spcBef>
            </a:pPr>
            <a:r>
              <a:rPr lang="en-US" sz="2000" dirty="0"/>
              <a:t>IA Healthcare </a:t>
            </a:r>
            <a:r>
              <a:rPr lang="en-US" sz="2000" dirty="0" smtClean="0"/>
              <a:t>Collaborative</a:t>
            </a:r>
            <a:endParaRPr lang="en-US" sz="2000" dirty="0"/>
          </a:p>
          <a:p>
            <a:pPr indent="-228600" defTabSz="457200">
              <a:spcBef>
                <a:spcPts val="250"/>
              </a:spcBef>
            </a:pPr>
            <a:r>
              <a:rPr lang="en-US" sz="2000" dirty="0"/>
              <a:t>PA Hospital </a:t>
            </a:r>
            <a:r>
              <a:rPr lang="en-US" sz="2000" dirty="0" smtClean="0"/>
              <a:t>Assoc</a:t>
            </a:r>
            <a:endParaRPr lang="en-US" sz="2000" dirty="0"/>
          </a:p>
          <a:p>
            <a:pPr indent="-228600" defTabSz="457200">
              <a:spcBef>
                <a:spcPts val="250"/>
              </a:spcBef>
            </a:pPr>
            <a:r>
              <a:rPr lang="en-US" sz="2000" dirty="0"/>
              <a:t>WA Hospital </a:t>
            </a:r>
            <a:r>
              <a:rPr lang="en-US" sz="2000" dirty="0" smtClean="0"/>
              <a:t>Assoc</a:t>
            </a:r>
            <a:endParaRPr lang="en-US" sz="2000" dirty="0"/>
          </a:p>
          <a:p>
            <a:pPr indent="-228600" defTabSz="457200">
              <a:spcBef>
                <a:spcPts val="250"/>
              </a:spcBef>
            </a:pPr>
            <a:r>
              <a:rPr lang="en-US" sz="2000" dirty="0"/>
              <a:t>DFWHC </a:t>
            </a:r>
            <a:r>
              <a:rPr lang="en-US" sz="2000" dirty="0" smtClean="0"/>
              <a:t>Foundation</a:t>
            </a:r>
            <a:endParaRPr lang="en-US" sz="2000" dirty="0"/>
          </a:p>
          <a:p>
            <a:pPr indent="-228600" defTabSz="457200"/>
            <a:endParaRPr lang="en-US" sz="2000" dirty="0"/>
          </a:p>
          <a:p>
            <a:pPr indent="-228600" defTabSz="457200"/>
            <a:endParaRPr lang="en-US" sz="2000" dirty="0"/>
          </a:p>
        </p:txBody>
      </p:sp>
      <p:sp>
        <p:nvSpPr>
          <p:cNvPr id="82947" name="Content Placeholder 4"/>
          <p:cNvSpPr>
            <a:spLocks noGrp="1"/>
          </p:cNvSpPr>
          <p:nvPr>
            <p:ph sz="half" idx="4294967295"/>
          </p:nvPr>
        </p:nvSpPr>
        <p:spPr>
          <a:xfrm>
            <a:off x="4495800" y="1524000"/>
            <a:ext cx="4648200" cy="5638800"/>
          </a:xfrm>
          <a:noFill/>
        </p:spPr>
        <p:txBody>
          <a:bodyPr/>
          <a:lstStyle/>
          <a:p>
            <a:pPr marL="179388" indent="-179388" defTabSz="457200">
              <a:spcBef>
                <a:spcPts val="250"/>
              </a:spcBef>
            </a:pPr>
            <a:r>
              <a:rPr lang="en-US" sz="2000" dirty="0"/>
              <a:t>OH Hospital </a:t>
            </a:r>
            <a:r>
              <a:rPr lang="en-US" sz="2000" dirty="0" smtClean="0"/>
              <a:t>Assoc</a:t>
            </a:r>
            <a:endParaRPr lang="en-US" sz="2000" dirty="0"/>
          </a:p>
          <a:p>
            <a:pPr marL="179388" indent="-179388" defTabSz="457200">
              <a:spcBef>
                <a:spcPts val="250"/>
              </a:spcBef>
            </a:pPr>
            <a:r>
              <a:rPr lang="en-US" sz="2000" dirty="0"/>
              <a:t>NJ Hospital </a:t>
            </a:r>
            <a:r>
              <a:rPr lang="en-US" sz="2000" dirty="0" smtClean="0"/>
              <a:t>Assoc</a:t>
            </a:r>
            <a:endParaRPr lang="en-US" sz="2000" dirty="0"/>
          </a:p>
          <a:p>
            <a:pPr marL="179388" indent="-179388" defTabSz="457200">
              <a:spcBef>
                <a:spcPts val="250"/>
              </a:spcBef>
            </a:pPr>
            <a:r>
              <a:rPr lang="en-US" sz="2000" dirty="0"/>
              <a:t>Ascension </a:t>
            </a:r>
            <a:r>
              <a:rPr lang="en-US" sz="2000" dirty="0" smtClean="0"/>
              <a:t>Health</a:t>
            </a:r>
            <a:endParaRPr lang="en-US" sz="2000" dirty="0"/>
          </a:p>
          <a:p>
            <a:pPr marL="179388" indent="-179388" defTabSz="457200">
              <a:spcBef>
                <a:spcPts val="250"/>
              </a:spcBef>
            </a:pPr>
            <a:r>
              <a:rPr lang="en-US" sz="2000" dirty="0"/>
              <a:t>TN Hospital </a:t>
            </a:r>
            <a:r>
              <a:rPr lang="en-US" sz="2000" dirty="0" smtClean="0"/>
              <a:t>Assoc</a:t>
            </a:r>
            <a:endParaRPr lang="en-US" sz="2000" dirty="0"/>
          </a:p>
          <a:p>
            <a:pPr marL="179388" indent="-179388" defTabSz="457200">
              <a:spcBef>
                <a:spcPts val="250"/>
              </a:spcBef>
            </a:pPr>
            <a:r>
              <a:rPr lang="en-US" sz="2000" dirty="0"/>
              <a:t>MI </a:t>
            </a:r>
            <a:r>
              <a:rPr lang="en-US" sz="2000" dirty="0" smtClean="0"/>
              <a:t>Health &amp; Hospital Assoc</a:t>
            </a:r>
            <a:endParaRPr lang="en-US" sz="2000" dirty="0"/>
          </a:p>
          <a:p>
            <a:pPr marL="179388" indent="-179388" defTabSz="457200">
              <a:spcBef>
                <a:spcPts val="250"/>
              </a:spcBef>
            </a:pPr>
            <a:r>
              <a:rPr lang="en-US" sz="2000" dirty="0"/>
              <a:t>National Public Hospital &amp; Health </a:t>
            </a:r>
            <a:r>
              <a:rPr lang="en-US" sz="2000" dirty="0" smtClean="0"/>
              <a:t>Institute</a:t>
            </a:r>
            <a:endParaRPr lang="en-US" sz="2000" dirty="0"/>
          </a:p>
          <a:p>
            <a:pPr marL="179388" indent="-179388" defTabSz="457200">
              <a:spcBef>
                <a:spcPts val="250"/>
              </a:spcBef>
            </a:pPr>
            <a:r>
              <a:rPr lang="en-US" sz="2000" dirty="0"/>
              <a:t>LifePoint Hospitals, </a:t>
            </a:r>
            <a:r>
              <a:rPr lang="en-US" sz="2000" dirty="0" smtClean="0"/>
              <a:t>Inc</a:t>
            </a:r>
            <a:endParaRPr lang="en-US" sz="2000" dirty="0"/>
          </a:p>
          <a:p>
            <a:pPr marL="179388" indent="-179388" defTabSz="457200">
              <a:spcBef>
                <a:spcPts val="250"/>
              </a:spcBef>
            </a:pPr>
            <a:r>
              <a:rPr lang="en-US" sz="2000" dirty="0"/>
              <a:t>Joint Commission </a:t>
            </a:r>
            <a:r>
              <a:rPr lang="en-US" sz="2000" dirty="0" smtClean="0"/>
              <a:t>Resources</a:t>
            </a:r>
            <a:endParaRPr lang="en-US" sz="2000" dirty="0"/>
          </a:p>
          <a:p>
            <a:pPr marL="179388" indent="-179388" defTabSz="457200">
              <a:spcBef>
                <a:spcPts val="250"/>
              </a:spcBef>
            </a:pPr>
            <a:r>
              <a:rPr lang="en-US" sz="2000" dirty="0"/>
              <a:t>OCHSPS National Children’s </a:t>
            </a:r>
            <a:r>
              <a:rPr lang="en-US" sz="2000" dirty="0" smtClean="0"/>
              <a:t>Network</a:t>
            </a:r>
            <a:endParaRPr lang="en-US" sz="2000" dirty="0"/>
          </a:p>
          <a:p>
            <a:pPr marL="179388" indent="-179388" defTabSz="457200">
              <a:spcBef>
                <a:spcPts val="250"/>
              </a:spcBef>
            </a:pPr>
            <a:r>
              <a:rPr lang="en-US" sz="2000" dirty="0" smtClean="0"/>
              <a:t>Dignity Healthcare</a:t>
            </a:r>
            <a:endParaRPr lang="en-US" sz="2000" dirty="0"/>
          </a:p>
          <a:p>
            <a:pPr marL="179388" indent="-179388" defTabSz="457200">
              <a:spcBef>
                <a:spcPts val="250"/>
              </a:spcBef>
            </a:pPr>
            <a:r>
              <a:rPr lang="en-US" sz="2000" dirty="0"/>
              <a:t>NV Hospital </a:t>
            </a:r>
            <a:r>
              <a:rPr lang="en-US" sz="2000" dirty="0" smtClean="0"/>
              <a:t>Assoc</a:t>
            </a:r>
            <a:endParaRPr lang="en-US" sz="2000" dirty="0"/>
          </a:p>
          <a:p>
            <a:pPr marL="179388" indent="-179388" defTabSz="457200">
              <a:spcBef>
                <a:spcPts val="250"/>
              </a:spcBef>
            </a:pPr>
            <a:r>
              <a:rPr lang="en-US" sz="2000" dirty="0"/>
              <a:t>Carolinas Health </a:t>
            </a:r>
            <a:r>
              <a:rPr lang="en-US" sz="2000" dirty="0" smtClean="0"/>
              <a:t>Care</a:t>
            </a:r>
            <a:endParaRPr lang="en-US" sz="2000" dirty="0"/>
          </a:p>
          <a:p>
            <a:pPr marL="179388" indent="-179388" defTabSz="457200">
              <a:spcBef>
                <a:spcPts val="250"/>
              </a:spcBef>
            </a:pPr>
            <a:r>
              <a:rPr lang="en-US" sz="2000" dirty="0" smtClean="0"/>
              <a:t>UHC</a:t>
            </a:r>
            <a:endParaRPr lang="en-US" sz="2000" dirty="0"/>
          </a:p>
          <a:p>
            <a:pPr marL="179388" indent="-179388" defTabSz="457200"/>
            <a:endParaRPr lang="en-US" sz="2000" dirty="0"/>
          </a:p>
          <a:p>
            <a:pPr marL="179388" indent="-179388" defTabSz="457200"/>
            <a:endParaRPr lang="en-US" sz="2000" dirty="0"/>
          </a:p>
          <a:p>
            <a:pPr marL="179388" indent="-179388" defTabSz="457200"/>
            <a:endParaRPr lang="en-US" sz="2800" dirty="0"/>
          </a:p>
        </p:txBody>
      </p:sp>
      <p:sp>
        <p:nvSpPr>
          <p:cNvPr id="82948" name="Footer Placeholder 2"/>
          <p:cNvSpPr txBox="1">
            <a:spLocks noGrp="1"/>
          </p:cNvSpPr>
          <p:nvPr/>
        </p:nvSpPr>
        <p:spPr>
          <a:xfrm>
            <a:off x="4233863" y="6288088"/>
            <a:ext cx="5257800" cy="476250"/>
          </a:xfrm>
          <a:prstGeom prst="rect">
            <a:avLst/>
          </a:prstGeom>
          <a:noFill/>
        </p:spPr>
        <p:txBody>
          <a:bodyPr/>
          <a:lstStyle/>
          <a:p>
            <a:pPr>
              <a:defRPr/>
            </a:pPr>
            <a:endParaRPr lang="en-US" dirty="0">
              <a:solidFill>
                <a:prstClr val="black"/>
              </a:solidFill>
            </a:endParaRPr>
          </a:p>
          <a:p>
            <a:pPr>
              <a:defRPr/>
            </a:pPr>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161929"/>
            <a:ext cx="9144000" cy="1209675"/>
          </a:xfrm>
        </p:spPr>
        <p:txBody>
          <a:bodyPr>
            <a:normAutofit fontScale="90000"/>
          </a:bodyPr>
          <a:lstStyle/>
          <a:p>
            <a:r>
              <a:rPr lang="en-US" dirty="0" smtClean="0">
                <a:solidFill>
                  <a:srgbClr val="FFC000"/>
                </a:solidFill>
                <a:cs typeface="Arial" pitchFamily="34" charset="0"/>
              </a:rPr>
              <a:t>Joint Commission Resources Reduces Heart Failure Readmissions: 3-Hospital System Pilot</a:t>
            </a:r>
          </a:p>
        </p:txBody>
      </p:sp>
      <p:pic>
        <p:nvPicPr>
          <p:cNvPr id="14339"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3400" y="1600200"/>
            <a:ext cx="7872413" cy="4330700"/>
          </a:xfrm>
          <a:prstGeom prst="rect">
            <a:avLst/>
          </a:prstGeom>
          <a:noFill/>
          <a:ln w="9525">
            <a:noFill/>
            <a:miter lim="800000"/>
            <a:headEnd/>
            <a:tailEnd/>
          </a:ln>
        </p:spPr>
      </p:pic>
      <p:sp>
        <p:nvSpPr>
          <p:cNvPr id="14340" name="TextBox 9"/>
          <p:cNvSpPr txBox="1">
            <a:spLocks noChangeArrowheads="1"/>
          </p:cNvSpPr>
          <p:nvPr/>
        </p:nvSpPr>
        <p:spPr bwMode="auto">
          <a:xfrm>
            <a:off x="6626226" y="6035679"/>
            <a:ext cx="2541080" cy="830997"/>
          </a:xfrm>
          <a:prstGeom prst="rect">
            <a:avLst/>
          </a:prstGeom>
          <a:solidFill>
            <a:srgbClr val="FFC000"/>
          </a:solidFill>
          <a:ln w="9525">
            <a:noFill/>
            <a:miter lim="800000"/>
            <a:headEnd/>
            <a:tailEnd/>
          </a:ln>
        </p:spPr>
        <p:txBody>
          <a:bodyPr wrap="none">
            <a:spAutoFit/>
          </a:bodyPr>
          <a:lstStyle/>
          <a:p>
            <a:pPr defTabSz="457200" eaLnBrk="0" fontAlgn="base" hangingPunct="0">
              <a:spcBef>
                <a:spcPct val="0"/>
              </a:spcBef>
              <a:spcAft>
                <a:spcPct val="0"/>
              </a:spcAft>
            </a:pPr>
            <a:r>
              <a:rPr lang="en-US" sz="1200" dirty="0">
                <a:solidFill>
                  <a:srgbClr val="2C059B"/>
                </a:solidFill>
                <a:ea typeface="MS PGothic" pitchFamily="34" charset="-128"/>
                <a:cs typeface="Arial" pitchFamily="34" charset="0"/>
              </a:rPr>
              <a:t>Readmissions/total cases</a:t>
            </a:r>
          </a:p>
          <a:p>
            <a:pPr defTabSz="457200" eaLnBrk="0" fontAlgn="base" hangingPunct="0">
              <a:spcBef>
                <a:spcPct val="0"/>
              </a:spcBef>
              <a:spcAft>
                <a:spcPct val="0"/>
              </a:spcAft>
            </a:pPr>
            <a:r>
              <a:rPr lang="en-US" sz="1200" dirty="0">
                <a:solidFill>
                  <a:srgbClr val="2C059B"/>
                </a:solidFill>
                <a:ea typeface="MS PGothic" pitchFamily="34" charset="-128"/>
                <a:cs typeface="Arial" pitchFamily="34" charset="0"/>
              </a:rPr>
              <a:t>Prior to Intervention: 159/515</a:t>
            </a:r>
          </a:p>
          <a:p>
            <a:pPr defTabSz="457200" eaLnBrk="0" fontAlgn="base" hangingPunct="0">
              <a:spcBef>
                <a:spcPct val="0"/>
              </a:spcBef>
              <a:spcAft>
                <a:spcPct val="0"/>
              </a:spcAft>
            </a:pPr>
            <a:r>
              <a:rPr lang="en-US" sz="1200" dirty="0">
                <a:solidFill>
                  <a:srgbClr val="2C059B"/>
                </a:solidFill>
                <a:ea typeface="MS PGothic" pitchFamily="34" charset="-128"/>
                <a:cs typeface="Arial" pitchFamily="34" charset="0"/>
              </a:rPr>
              <a:t>Post Without Intervention :165/558</a:t>
            </a:r>
          </a:p>
          <a:p>
            <a:pPr defTabSz="457200" eaLnBrk="0" fontAlgn="base" hangingPunct="0">
              <a:spcBef>
                <a:spcPct val="0"/>
              </a:spcBef>
              <a:spcAft>
                <a:spcPct val="0"/>
              </a:spcAft>
            </a:pPr>
            <a:r>
              <a:rPr lang="en-US" sz="1200" dirty="0">
                <a:solidFill>
                  <a:srgbClr val="2C059B"/>
                </a:solidFill>
                <a:ea typeface="MS PGothic" pitchFamily="34" charset="-128"/>
                <a:cs typeface="Arial" pitchFamily="34" charset="0"/>
              </a:rPr>
              <a:t>Post With Intervention: 36/184</a:t>
            </a:r>
          </a:p>
        </p:txBody>
      </p:sp>
      <p:sp>
        <p:nvSpPr>
          <p:cNvPr id="14341" name="TextBox 13"/>
          <p:cNvSpPr txBox="1">
            <a:spLocks noChangeArrowheads="1"/>
          </p:cNvSpPr>
          <p:nvPr/>
        </p:nvSpPr>
        <p:spPr bwMode="auto">
          <a:xfrm>
            <a:off x="1828800" y="5486404"/>
            <a:ext cx="1676400" cy="461665"/>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US" sz="1200" dirty="0" smtClean="0">
                <a:solidFill>
                  <a:srgbClr val="000000"/>
                </a:solidFill>
                <a:latin typeface="Calibri" pitchFamily="34" charset="0"/>
                <a:ea typeface="MS PGothic" pitchFamily="34" charset="-128"/>
              </a:rPr>
              <a:t>Baseline, Prior Year: </a:t>
            </a:r>
          </a:p>
          <a:p>
            <a:pPr defTabSz="457200" fontAlgn="base">
              <a:spcBef>
                <a:spcPct val="0"/>
              </a:spcBef>
              <a:spcAft>
                <a:spcPct val="0"/>
              </a:spcAft>
            </a:pPr>
            <a:r>
              <a:rPr lang="en-US" sz="1200" dirty="0" smtClean="0">
                <a:solidFill>
                  <a:srgbClr val="000000"/>
                </a:solidFill>
                <a:latin typeface="Calibri" pitchFamily="34" charset="0"/>
                <a:ea typeface="MS PGothic" pitchFamily="34" charset="-128"/>
              </a:rPr>
              <a:t>Oct</a:t>
            </a:r>
            <a:r>
              <a:rPr lang="en-US" sz="1200" dirty="0">
                <a:solidFill>
                  <a:srgbClr val="000000"/>
                </a:solidFill>
                <a:latin typeface="Calibri" pitchFamily="34" charset="0"/>
                <a:ea typeface="MS PGothic" pitchFamily="34" charset="-128"/>
              </a:rPr>
              <a:t>. 2009 – </a:t>
            </a:r>
            <a:r>
              <a:rPr lang="en-US" sz="1200" dirty="0" smtClean="0">
                <a:solidFill>
                  <a:srgbClr val="000000"/>
                </a:solidFill>
                <a:latin typeface="Calibri" pitchFamily="34" charset="0"/>
                <a:ea typeface="MS PGothic" pitchFamily="34" charset="-128"/>
              </a:rPr>
              <a:t> May </a:t>
            </a:r>
            <a:r>
              <a:rPr lang="en-US" sz="1200" dirty="0">
                <a:solidFill>
                  <a:srgbClr val="000000"/>
                </a:solidFill>
                <a:latin typeface="Calibri" pitchFamily="34" charset="0"/>
                <a:ea typeface="MS PGothic" pitchFamily="34" charset="-128"/>
              </a:rPr>
              <a:t>2010</a:t>
            </a:r>
          </a:p>
        </p:txBody>
      </p:sp>
      <p:sp>
        <p:nvSpPr>
          <p:cNvPr id="14342" name="TextBox 14"/>
          <p:cNvSpPr txBox="1">
            <a:spLocks noChangeArrowheads="1"/>
          </p:cNvSpPr>
          <p:nvPr/>
        </p:nvSpPr>
        <p:spPr bwMode="auto">
          <a:xfrm>
            <a:off x="3657600" y="5486404"/>
            <a:ext cx="1752600" cy="461665"/>
          </a:xfrm>
          <a:prstGeom prst="rect">
            <a:avLst/>
          </a:prstGeom>
          <a:noFill/>
          <a:ln w="9525">
            <a:noFill/>
            <a:miter lim="800000"/>
            <a:headEnd/>
            <a:tailEnd/>
          </a:ln>
        </p:spPr>
        <p:txBody>
          <a:bodyPr>
            <a:spAutoFit/>
          </a:bodyPr>
          <a:lstStyle/>
          <a:p>
            <a:pPr defTabSz="457200" fontAlgn="base">
              <a:spcBef>
                <a:spcPct val="0"/>
              </a:spcBef>
              <a:spcAft>
                <a:spcPct val="0"/>
              </a:spcAft>
            </a:pPr>
            <a:r>
              <a:rPr lang="en-US" sz="1200" dirty="0" smtClean="0">
                <a:solidFill>
                  <a:srgbClr val="000000"/>
                </a:solidFill>
                <a:latin typeface="Calibri" pitchFamily="34" charset="0"/>
                <a:ea typeface="MS PGothic" pitchFamily="34" charset="-128"/>
              </a:rPr>
              <a:t>NO intervention</a:t>
            </a:r>
          </a:p>
          <a:p>
            <a:pPr defTabSz="457200" fontAlgn="base">
              <a:spcBef>
                <a:spcPct val="0"/>
              </a:spcBef>
              <a:spcAft>
                <a:spcPct val="0"/>
              </a:spcAft>
            </a:pPr>
            <a:r>
              <a:rPr lang="en-US" sz="1200" dirty="0" smtClean="0">
                <a:solidFill>
                  <a:srgbClr val="000000"/>
                </a:solidFill>
                <a:latin typeface="Calibri" pitchFamily="34" charset="0"/>
                <a:ea typeface="MS PGothic" pitchFamily="34" charset="-128"/>
              </a:rPr>
              <a:t>Oct</a:t>
            </a:r>
            <a:r>
              <a:rPr lang="en-US" sz="1200" dirty="0">
                <a:solidFill>
                  <a:srgbClr val="000000"/>
                </a:solidFill>
                <a:latin typeface="Calibri" pitchFamily="34" charset="0"/>
                <a:ea typeface="MS PGothic" pitchFamily="34" charset="-128"/>
              </a:rPr>
              <a:t>. 2010 – </a:t>
            </a:r>
            <a:r>
              <a:rPr lang="en-US" sz="1200" dirty="0" smtClean="0">
                <a:solidFill>
                  <a:srgbClr val="000000"/>
                </a:solidFill>
                <a:latin typeface="Calibri" pitchFamily="34" charset="0"/>
                <a:ea typeface="MS PGothic" pitchFamily="34" charset="-128"/>
              </a:rPr>
              <a:t> May </a:t>
            </a:r>
            <a:r>
              <a:rPr lang="en-US" sz="1200" dirty="0">
                <a:solidFill>
                  <a:srgbClr val="000000"/>
                </a:solidFill>
                <a:latin typeface="Calibri" pitchFamily="34" charset="0"/>
                <a:ea typeface="MS PGothic" pitchFamily="34" charset="-128"/>
              </a:rPr>
              <a:t>2011</a:t>
            </a:r>
          </a:p>
        </p:txBody>
      </p:sp>
      <p:sp>
        <p:nvSpPr>
          <p:cNvPr id="14343" name="TextBox 15"/>
          <p:cNvSpPr txBox="1">
            <a:spLocks noChangeArrowheads="1"/>
          </p:cNvSpPr>
          <p:nvPr/>
        </p:nvSpPr>
        <p:spPr bwMode="auto">
          <a:xfrm>
            <a:off x="5867400" y="5486404"/>
            <a:ext cx="1981200" cy="461665"/>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US" sz="1200" dirty="0" smtClean="0">
                <a:solidFill>
                  <a:srgbClr val="000000"/>
                </a:solidFill>
                <a:latin typeface="Calibri" pitchFamily="34" charset="0"/>
                <a:ea typeface="MS PGothic" pitchFamily="34" charset="-128"/>
              </a:rPr>
              <a:t>Intervention </a:t>
            </a:r>
          </a:p>
          <a:p>
            <a:pPr defTabSz="457200" fontAlgn="base">
              <a:spcBef>
                <a:spcPct val="0"/>
              </a:spcBef>
              <a:spcAft>
                <a:spcPct val="0"/>
              </a:spcAft>
            </a:pPr>
            <a:r>
              <a:rPr lang="en-US" sz="1200" dirty="0" smtClean="0">
                <a:solidFill>
                  <a:srgbClr val="000000"/>
                </a:solidFill>
                <a:latin typeface="Calibri" pitchFamily="34" charset="0"/>
                <a:ea typeface="MS PGothic" pitchFamily="34" charset="-128"/>
              </a:rPr>
              <a:t>Oct</a:t>
            </a:r>
            <a:r>
              <a:rPr lang="en-US" sz="1200" dirty="0">
                <a:solidFill>
                  <a:srgbClr val="000000"/>
                </a:solidFill>
                <a:latin typeface="Calibri" pitchFamily="34" charset="0"/>
                <a:ea typeface="MS PGothic" pitchFamily="34" charset="-128"/>
              </a:rPr>
              <a:t>. 2010 – </a:t>
            </a:r>
            <a:r>
              <a:rPr lang="en-US" sz="1200" dirty="0" smtClean="0">
                <a:solidFill>
                  <a:srgbClr val="000000"/>
                </a:solidFill>
                <a:latin typeface="Calibri" pitchFamily="34" charset="0"/>
                <a:ea typeface="MS PGothic" pitchFamily="34" charset="-128"/>
              </a:rPr>
              <a:t> May </a:t>
            </a:r>
            <a:r>
              <a:rPr lang="en-US" sz="1200" dirty="0">
                <a:solidFill>
                  <a:srgbClr val="000000"/>
                </a:solidFill>
                <a:latin typeface="Calibri" pitchFamily="34" charset="0"/>
                <a:ea typeface="MS PGothic" pitchFamily="34" charset="-128"/>
              </a:rPr>
              <a:t>2011</a:t>
            </a:r>
          </a:p>
        </p:txBody>
      </p:sp>
      <p:sp>
        <p:nvSpPr>
          <p:cNvPr id="9" name="TextBox 8"/>
          <p:cNvSpPr txBox="1"/>
          <p:nvPr/>
        </p:nvSpPr>
        <p:spPr>
          <a:xfrm>
            <a:off x="1416424" y="4823012"/>
            <a:ext cx="6651812" cy="369332"/>
          </a:xfrm>
          <a:prstGeom prst="rect">
            <a:avLst/>
          </a:prstGeom>
          <a:solidFill>
            <a:schemeClr val="bg2"/>
          </a:solidFill>
        </p:spPr>
        <p:txBody>
          <a:bodyPr wrap="square" rtlCol="0">
            <a:spAutoFit/>
          </a:bodyPr>
          <a:lstStyle/>
          <a:p>
            <a:pPr defTabSz="457200" fontAlgn="base">
              <a:spcBef>
                <a:spcPct val="0"/>
              </a:spcBef>
              <a:spcAft>
                <a:spcPct val="0"/>
              </a:spcAft>
            </a:pPr>
            <a:r>
              <a:rPr lang="en-US" dirty="0" smtClean="0">
                <a:solidFill>
                  <a:srgbClr val="000000"/>
                </a:solidFill>
                <a:ea typeface="MS PGothic" pitchFamily="34" charset="-128"/>
              </a:rPr>
              <a:t>Hosp A                Hosp B                Hosp C               System</a:t>
            </a:r>
            <a:endParaRPr lang="en-US" dirty="0">
              <a:solidFill>
                <a:srgbClr val="000000"/>
              </a:solidFill>
              <a:ea typeface="MS PGothic"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467600" cy="1143000"/>
          </a:xfrm>
        </p:spPr>
        <p:txBody>
          <a:bodyPr>
            <a:normAutofit fontScale="90000"/>
          </a:bodyPr>
          <a:lstStyle/>
          <a:p>
            <a:r>
              <a:rPr lang="en-US" dirty="0" smtClean="0"/>
              <a:t>AHA/HRET HEN First Focus Results: Early Elective Delivery (EED)</a:t>
            </a:r>
            <a:endParaRPr lang="en-US" dirty="0"/>
          </a:p>
        </p:txBody>
      </p:sp>
      <p:sp>
        <p:nvSpPr>
          <p:cNvPr id="4" name="Slide Number Placeholder 3"/>
          <p:cNvSpPr>
            <a:spLocks noGrp="1"/>
          </p:cNvSpPr>
          <p:nvPr>
            <p:ph type="sldNum" sz="quarter" idx="12"/>
          </p:nvPr>
        </p:nvSpPr>
        <p:spPr/>
        <p:txBody>
          <a:bodyPr/>
          <a:lstStyle/>
          <a:p>
            <a:fld id="{696DDC28-CB7F-4B39-B484-DB650479EC6C}" type="slidenum">
              <a:rPr lang="en-US" smtClean="0">
                <a:solidFill>
                  <a:prstClr val="black">
                    <a:tint val="75000"/>
                  </a:prstClr>
                </a:solidFill>
              </a:rPr>
              <a:pPr/>
              <a:t>8</a:t>
            </a:fld>
            <a:endParaRPr lang="en-US" dirty="0">
              <a:solidFill>
                <a:prstClr val="black">
                  <a:tint val="75000"/>
                </a:prstClr>
              </a:solidFill>
            </a:endParaRPr>
          </a:p>
        </p:txBody>
      </p:sp>
      <p:pic>
        <p:nvPicPr>
          <p:cNvPr id="5" name="Picture 4"/>
          <p:cNvPicPr/>
          <p:nvPr/>
        </p:nvPicPr>
        <p:blipFill>
          <a:blip r:embed="rId2" cstate="print"/>
          <a:srcRect/>
          <a:stretch>
            <a:fillRect/>
          </a:stretch>
        </p:blipFill>
        <p:spPr bwMode="auto">
          <a:xfrm>
            <a:off x="34698" y="1650386"/>
            <a:ext cx="4498848" cy="2212848"/>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4572000" y="1676400"/>
            <a:ext cx="4495800" cy="2209800"/>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73152" y="3956546"/>
            <a:ext cx="4422648" cy="2212848"/>
          </a:xfrm>
          <a:prstGeom prst="rect">
            <a:avLst/>
          </a:prstGeom>
          <a:noFill/>
          <a:ln w="9525">
            <a:noFill/>
            <a:miter lim="800000"/>
            <a:headEnd/>
            <a:tailEnd/>
          </a:ln>
        </p:spPr>
      </p:pic>
      <p:pic>
        <p:nvPicPr>
          <p:cNvPr id="8" name="Picture 7"/>
          <p:cNvPicPr/>
          <p:nvPr/>
        </p:nvPicPr>
        <p:blipFill>
          <a:blip r:embed="rId5" cstate="print"/>
          <a:srcRect/>
          <a:stretch>
            <a:fillRect/>
          </a:stretch>
        </p:blipFill>
        <p:spPr bwMode="auto">
          <a:xfrm>
            <a:off x="4572000" y="3956545"/>
            <a:ext cx="4495800" cy="2212848"/>
          </a:xfrm>
          <a:prstGeom prst="rect">
            <a:avLst/>
          </a:prstGeom>
          <a:noFill/>
          <a:ln w="9525">
            <a:noFill/>
            <a:miter lim="800000"/>
            <a:headEnd/>
            <a:tailEnd/>
          </a:ln>
        </p:spPr>
      </p:pic>
    </p:spTree>
    <p:extLst>
      <p:ext uri="{BB962C8B-B14F-4D97-AF65-F5344CB8AC3E}">
        <p14:creationId xmlns="" xmlns:p14="http://schemas.microsoft.com/office/powerpoint/2010/main" val="920668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6934200" cy="1295400"/>
          </a:xfrm>
        </p:spPr>
        <p:txBody>
          <a:bodyPr>
            <a:normAutofit fontScale="90000"/>
          </a:bodyPr>
          <a:lstStyle/>
          <a:p>
            <a:r>
              <a:rPr lang="en-US" dirty="0" smtClean="0"/>
              <a:t>AHA/HRET EED Reduction Initiatives</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smtClean="0"/>
              <a:t>In </a:t>
            </a:r>
            <a:r>
              <a:rPr lang="en-US" dirty="0"/>
              <a:t>May 2012, the AHA Board of Trustees approved the position of supporting policies to eliminate early-term non medically necessary deliveries. </a:t>
            </a:r>
            <a:endParaRPr lang="en-US" dirty="0" smtClean="0"/>
          </a:p>
          <a:p>
            <a:pPr lvl="0"/>
            <a:r>
              <a:rPr lang="en-US" dirty="0" smtClean="0"/>
              <a:t>Physician engagement</a:t>
            </a:r>
          </a:p>
          <a:p>
            <a:pPr lvl="0"/>
            <a:r>
              <a:rPr lang="en-US" dirty="0" smtClean="0"/>
              <a:t>Patient education</a:t>
            </a:r>
          </a:p>
          <a:p>
            <a:pPr lvl="0"/>
            <a:r>
              <a:rPr lang="en-US" dirty="0" smtClean="0"/>
              <a:t>March of Dimes toolkit implementation</a:t>
            </a:r>
          </a:p>
          <a:p>
            <a:pPr lvl="0"/>
            <a:r>
              <a:rPr lang="en-US" dirty="0" smtClean="0"/>
              <a:t>Implementation of hard stop policies. </a:t>
            </a:r>
          </a:p>
          <a:p>
            <a:r>
              <a:rPr lang="en-US" dirty="0" smtClean="0"/>
              <a:t>Hospitals submitted Early Elective Delivery baseline and monitoring data to the HRET Comprehensive Data System.</a:t>
            </a:r>
          </a:p>
          <a:p>
            <a:pPr lvl="0"/>
            <a:endParaRPr lang="en-US" dirty="0"/>
          </a:p>
        </p:txBody>
      </p:sp>
      <p:sp>
        <p:nvSpPr>
          <p:cNvPr id="4" name="Slide Number Placeholder 3"/>
          <p:cNvSpPr>
            <a:spLocks noGrp="1"/>
          </p:cNvSpPr>
          <p:nvPr>
            <p:ph type="sldNum" sz="quarter" idx="12"/>
          </p:nvPr>
        </p:nvSpPr>
        <p:spPr/>
        <p:txBody>
          <a:bodyPr/>
          <a:lstStyle/>
          <a:p>
            <a:fld id="{696DDC28-CB7F-4B39-B484-DB650479EC6C}"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 xmlns:p14="http://schemas.microsoft.com/office/powerpoint/2010/main" val="102983446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6">
      <a:dk1>
        <a:sysClr val="windowText" lastClr="000000"/>
      </a:dk1>
      <a:lt1>
        <a:sysClr val="window" lastClr="FFFFFF"/>
      </a:lt1>
      <a:dk2>
        <a:srgbClr val="1F4D2B"/>
      </a:dk2>
      <a:lt2>
        <a:srgbClr val="DBDEC3"/>
      </a:lt2>
      <a:accent1>
        <a:srgbClr val="BACDE4"/>
      </a:accent1>
      <a:accent2>
        <a:srgbClr val="8F3B1B"/>
      </a:accent2>
      <a:accent3>
        <a:srgbClr val="BBC18D"/>
      </a:accent3>
      <a:accent4>
        <a:srgbClr val="668D3C"/>
      </a:accent4>
      <a:accent5>
        <a:srgbClr val="ECE3AE"/>
      </a:accent5>
      <a:accent6>
        <a:srgbClr val="D57500"/>
      </a:accent6>
      <a:hlink>
        <a:srgbClr val="0000FF"/>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465138" marR="0" indent="-465138" algn="l" defTabSz="914400" rtl="0" eaLnBrk="0" fontAlgn="base" latinLnBrk="0" hangingPunct="0">
          <a:lnSpc>
            <a:spcPct val="100000"/>
          </a:lnSpc>
          <a:spcBef>
            <a:spcPct val="20000"/>
          </a:spcBef>
          <a:spcAft>
            <a:spcPct val="30000"/>
          </a:spcAft>
          <a:buClr>
            <a:schemeClr val="tx2"/>
          </a:buClr>
          <a:buSzPct val="95000"/>
          <a:buFont typeface="Wingdings" pitchFamily="2" charset="2"/>
          <a:buChar char="n"/>
          <a:tabLst/>
          <a:defRPr kumimoji="0" lang="en-US" sz="3000" b="0" i="0" u="none" strike="noStrike" cap="none" normalizeH="0" baseline="0" smtClean="0">
            <a:ln>
              <a:noFill/>
            </a:ln>
            <a:solidFill>
              <a:srgbClr val="FFFFFF"/>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465138" marR="0" indent="-465138" algn="l" defTabSz="914400" rtl="0" eaLnBrk="0" fontAlgn="base" latinLnBrk="0" hangingPunct="0">
          <a:lnSpc>
            <a:spcPct val="100000"/>
          </a:lnSpc>
          <a:spcBef>
            <a:spcPct val="20000"/>
          </a:spcBef>
          <a:spcAft>
            <a:spcPct val="30000"/>
          </a:spcAft>
          <a:buClr>
            <a:schemeClr val="tx2"/>
          </a:buClr>
          <a:buSzPct val="95000"/>
          <a:buFont typeface="Wingdings" pitchFamily="2" charset="2"/>
          <a:buChar char="n"/>
          <a:tabLst/>
          <a:defRPr kumimoji="0" lang="en-US" sz="3000" b="0" i="0" u="none" strike="noStrike" cap="none" normalizeH="0" baseline="0" smtClean="0">
            <a:ln>
              <a:noFill/>
            </a:ln>
            <a:solidFill>
              <a:srgbClr val="FFFFFF"/>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2659</TotalTime>
  <Words>3679</Words>
  <Application>Microsoft Office PowerPoint</Application>
  <PresentationFormat>On-screen Show (4:3)</PresentationFormat>
  <Paragraphs>455</Paragraphs>
  <Slides>41</Slides>
  <Notes>23</Notes>
  <HiddenSlides>0</HiddenSlides>
  <MMClips>0</MMClips>
  <ScaleCrop>false</ScaleCrop>
  <HeadingPairs>
    <vt:vector size="4" baseType="variant">
      <vt:variant>
        <vt:lpstr>Theme</vt:lpstr>
      </vt:variant>
      <vt:variant>
        <vt:i4>5</vt:i4>
      </vt:variant>
      <vt:variant>
        <vt:lpstr>Slide Titles</vt:lpstr>
      </vt:variant>
      <vt:variant>
        <vt:i4>41</vt:i4>
      </vt:variant>
    </vt:vector>
  </HeadingPairs>
  <TitlesOfParts>
    <vt:vector size="46" baseType="lpstr">
      <vt:lpstr>1_Office Theme</vt:lpstr>
      <vt:lpstr>3_Office Theme</vt:lpstr>
      <vt:lpstr>2_Office Theme</vt:lpstr>
      <vt:lpstr>Office Theme</vt:lpstr>
      <vt:lpstr>1_Default Design</vt:lpstr>
      <vt:lpstr>  Partnership for Patients:  Reducing Readmissions and  Hospital Acquired Conditions  </vt:lpstr>
      <vt:lpstr>Questions to Run On </vt:lpstr>
      <vt:lpstr>Breakthrough Aims of the  Partnership for Patients</vt:lpstr>
      <vt:lpstr>3 Partnership for Patients Engines to Generate  Better Health &amp; Better Care at Lower Cost</vt:lpstr>
      <vt:lpstr>If we always do what we’ve always done, we’ll always get what we’ve always got.</vt:lpstr>
      <vt:lpstr>26 Hospital Engagement Networks  (HENs) Achieving Results through 3,700+ Hospitals</vt:lpstr>
      <vt:lpstr>Joint Commission Resources Reduces Heart Failure Readmissions: 3-Hospital System Pilot</vt:lpstr>
      <vt:lpstr>AHA/HRET HEN First Focus Results: Early Elective Delivery (EED)</vt:lpstr>
      <vt:lpstr>AHA/HRET EED Reduction Initiatives</vt:lpstr>
      <vt:lpstr>AHA/HRET Reducing EED: State Activities</vt:lpstr>
      <vt:lpstr>The Community-Based Care Transitions Program (CCTP, ACA Section 3026)</vt:lpstr>
      <vt:lpstr>2010 Readmission Rates by Payer</vt:lpstr>
      <vt:lpstr>The Community-Based Care Transitions Program (CCTP, ACA Section 3026)</vt:lpstr>
      <vt:lpstr>Quality Improvement Organizations (QIOs) Work and Results on Partnership for Patients</vt:lpstr>
      <vt:lpstr>Slide 15</vt:lpstr>
      <vt:lpstr>Slide 16</vt:lpstr>
      <vt:lpstr>CCTP and QIO Care Transitions: The Approach</vt:lpstr>
      <vt:lpstr>Community-Based Care Transitions -  Your QIO Can Help!</vt:lpstr>
      <vt:lpstr>Readmissions Reduction Keys to Success</vt:lpstr>
      <vt:lpstr>Slide 20</vt:lpstr>
      <vt:lpstr>AHRQ Alignment and Action on Partnership Aims</vt:lpstr>
      <vt:lpstr>AHRQ “CUSP for CLABSI” Project: Central Line-Associated Bloodstream Infections Reduced in Adult ICUs </vt:lpstr>
      <vt:lpstr>AHRQ-CMS Collaboration on  PfP National Results Scorecard</vt:lpstr>
      <vt:lpstr>PFP-Measured HACs (2010)</vt:lpstr>
      <vt:lpstr>PFP-Measured HACs (2010)</vt:lpstr>
      <vt:lpstr>Adverse Drug Events  Measured in the PFP HACs</vt:lpstr>
      <vt:lpstr>Counting the “40% of Preventable (44% of) HACs” Nationwide Goals for 2013</vt:lpstr>
      <vt:lpstr>Health Resources and Services Administration (HRSA)</vt:lpstr>
      <vt:lpstr>Slide 29</vt:lpstr>
      <vt:lpstr>Slide 30</vt:lpstr>
      <vt:lpstr>ACL Work on ACA Care Transitions</vt:lpstr>
      <vt:lpstr>Care Transitions Resource Development</vt:lpstr>
      <vt:lpstr>Other Examples of Federal  Alignment on Partnership Aims</vt:lpstr>
      <vt:lpstr>Other Examples of Federal  Alignment on Partnership Aims</vt:lpstr>
      <vt:lpstr>Partners Are Contributing to PfP in Major Ways</vt:lpstr>
      <vt:lpstr>How Can You Benefit?</vt:lpstr>
      <vt:lpstr>How Can You Benefit?</vt:lpstr>
      <vt:lpstr>Slide 38</vt:lpstr>
      <vt:lpstr>Slide 39</vt:lpstr>
      <vt:lpstr>How Can CMS and AHRQ Help?</vt:lpstr>
      <vt:lpstr>Slide 41</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Premier QUEST Collaborative: Reducing Readmissions &amp; Optimizing the Discharge Process</dc:title>
  <dc:creator>CMS</dc:creator>
  <cp:lastModifiedBy>DHHS</cp:lastModifiedBy>
  <cp:revision>195</cp:revision>
  <dcterms:created xsi:type="dcterms:W3CDTF">2011-09-19T17:57:27Z</dcterms:created>
  <dcterms:modified xsi:type="dcterms:W3CDTF">2012-09-07T00:10:36Z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