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5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7" r:id="rId4"/>
    <p:sldId id="266" r:id="rId5"/>
    <p:sldId id="270" r:id="rId6"/>
    <p:sldId id="259" r:id="rId7"/>
    <p:sldId id="272" r:id="rId8"/>
    <p:sldId id="273" r:id="rId9"/>
    <p:sldId id="274" r:id="rId10"/>
    <p:sldId id="275" r:id="rId11"/>
    <p:sldId id="263" r:id="rId12"/>
    <p:sldId id="264" r:id="rId13"/>
    <p:sldId id="261" r:id="rId14"/>
    <p:sldId id="262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8147D-C522-E740-BF22-EFE7705367F6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EB355-1A17-E04F-B9E1-1853397F08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891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AADBB-1D47-434E-B4FE-18AB852A171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80CBF-4520-F543-B973-432F9D0241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9220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6062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DA828-618C-487D-96F1-7647FE0B6E9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2750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DA828-618C-487D-96F1-7647FE0B6E9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8510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Investigation follows Just Culture approach</a:t>
            </a:r>
          </a:p>
          <a:p>
            <a:pPr eaLnBrk="1" hangingPunct="1"/>
            <a:r>
              <a:rPr lang="en-US" dirty="0" smtClean="0"/>
              <a:t>Support</a:t>
            </a:r>
            <a:r>
              <a:rPr lang="en-US" baseline="0" dirty="0" smtClean="0"/>
              <a:t> services include disclosure coaching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62CFE-C52F-774B-9FF3-D9C8EAC76B4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4580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DA828-618C-487D-96F1-7647FE0B6E9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FF5F08-214D-4448-8448-AC1B90C74B2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09A991-021D-2740-9430-5F403A013F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7545" y="360026"/>
            <a:ext cx="8116456" cy="213210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Disclosure and Resolution Programs</a:t>
            </a:r>
            <a:br>
              <a:rPr lang="en-US" b="1" dirty="0" smtClean="0"/>
            </a:br>
            <a:r>
              <a:rPr lang="en-US" sz="3600" dirty="0" smtClean="0"/>
              <a:t>Exciting Developments, Challenging Barriers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7545" y="3566888"/>
            <a:ext cx="7811655" cy="1752600"/>
          </a:xfrm>
        </p:spPr>
        <p:txBody>
          <a:bodyPr>
            <a:normAutofit fontScale="85000" lnSpcReduction="20000"/>
          </a:bodyPr>
          <a:lstStyle/>
          <a:p>
            <a:r>
              <a:rPr lang="en-US" sz="3765" dirty="0" smtClean="0"/>
              <a:t>Thomas H. Gallagher, MD</a:t>
            </a:r>
          </a:p>
          <a:p>
            <a:r>
              <a:rPr lang="en-US" dirty="0" smtClean="0"/>
              <a:t>Professor of Medicine, Bioethics &amp; Humanities</a:t>
            </a:r>
          </a:p>
          <a:p>
            <a:r>
              <a:rPr lang="en-US" dirty="0" smtClean="0"/>
              <a:t>University of Washington </a:t>
            </a:r>
          </a:p>
          <a:p>
            <a:r>
              <a:rPr lang="en-US" dirty="0"/>
              <a:t>O</a:t>
            </a:r>
            <a:r>
              <a:rPr lang="en-US" dirty="0" smtClean="0"/>
              <a:t>n behalf of IL, WA, TX, NY, and Ascension AHRQ PSLR Demonstration Projects and MA planning grant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542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DRP metrics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76702572"/>
              </p:ext>
            </p:extLst>
          </p:nvPr>
        </p:nvGraphicFramePr>
        <p:xfrm>
          <a:off x="1027545" y="1676400"/>
          <a:ext cx="8116456" cy="506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26"/>
                <a:gridCol w="5678030"/>
              </a:tblGrid>
              <a:tr h="5169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Metrics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Methods</a:t>
                      </a:r>
                      <a:endParaRPr lang="en-US" sz="2400" dirty="0"/>
                    </a:p>
                  </a:txBody>
                  <a:tcPr/>
                </a:tc>
              </a:tr>
              <a:tr h="9305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Implementation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3825" indent="-123825"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Leader surveys</a:t>
                      </a:r>
                      <a:r>
                        <a:rPr lang="en-US" sz="2400" baseline="0" dirty="0" smtClean="0"/>
                        <a:t> and interviews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Case-level data collection</a:t>
                      </a:r>
                      <a:endParaRPr lang="en-US" sz="2400" dirty="0"/>
                    </a:p>
                  </a:txBody>
                  <a:tcPr/>
                </a:tc>
              </a:tr>
              <a:tr h="9305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User satisfaction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Patient surveys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Clinician</a:t>
                      </a:r>
                      <a:r>
                        <a:rPr lang="en-US" sz="2400" baseline="0" dirty="0" smtClean="0"/>
                        <a:t> surveys</a:t>
                      </a:r>
                      <a:endParaRPr lang="en-US" sz="2400" dirty="0"/>
                    </a:p>
                  </a:txBody>
                  <a:tcPr/>
                </a:tc>
              </a:tr>
              <a:tr h="134407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Liability</a:t>
                      </a:r>
                      <a:r>
                        <a:rPr lang="en-US" sz="2400" baseline="0" dirty="0" smtClean="0"/>
                        <a:t> effects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Case-level</a:t>
                      </a:r>
                      <a:r>
                        <a:rPr lang="en-US" sz="2400" baseline="0" dirty="0" smtClean="0"/>
                        <a:t> data collection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Pre/post comparison of summary-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   level data</a:t>
                      </a:r>
                      <a:endParaRPr lang="en-US" sz="2400" dirty="0"/>
                    </a:p>
                  </a:txBody>
                  <a:tcPr/>
                </a:tc>
              </a:tr>
              <a:tr h="134407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Patient safety effects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Safety</a:t>
                      </a:r>
                      <a:r>
                        <a:rPr lang="en-US" sz="2400" baseline="0" dirty="0" smtClean="0"/>
                        <a:t> culture survey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Case-level data collection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Leader surveys and interviews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791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Exciting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IRB approvals secured</a:t>
            </a:r>
          </a:p>
          <a:p>
            <a:r>
              <a:rPr lang="en-US" dirty="0" smtClean="0"/>
              <a:t>Successful collaborations among diverse stakeholders</a:t>
            </a:r>
          </a:p>
          <a:p>
            <a:pPr lvl="1"/>
            <a:r>
              <a:rPr lang="en-US" dirty="0" smtClean="0"/>
              <a:t>DRP as mechanism to improve response to injury that triggers less concern about “tort reform”</a:t>
            </a:r>
          </a:p>
          <a:p>
            <a:r>
              <a:rPr lang="en-US" dirty="0" smtClean="0"/>
              <a:t>Growing interest in expanding DRP model at state, institutional level</a:t>
            </a:r>
          </a:p>
          <a:p>
            <a:r>
              <a:rPr lang="en-US" dirty="0" smtClean="0"/>
              <a:t>Recognition of DRPs potential for significant cost savings for payers</a:t>
            </a:r>
          </a:p>
          <a:p>
            <a:r>
              <a:rPr lang="en-US" dirty="0" smtClean="0"/>
              <a:t>Rising awareness of need for reform at NPDB, state medical board level</a:t>
            </a:r>
          </a:p>
          <a:p>
            <a:pPr lvl="1"/>
            <a:r>
              <a:rPr lang="en-US" dirty="0" smtClean="0"/>
              <a:t>Broader implementation of Just Culture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123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Policy/Legal Barriers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NPDB</a:t>
            </a:r>
          </a:p>
          <a:p>
            <a:r>
              <a:rPr lang="en-US" dirty="0" smtClean="0"/>
              <a:t>State medical boards</a:t>
            </a:r>
          </a:p>
          <a:p>
            <a:r>
              <a:rPr lang="en-US" dirty="0" smtClean="0"/>
              <a:t>QI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309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Barriers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Reaching consensus on what events qualify for DRP</a:t>
            </a:r>
          </a:p>
          <a:p>
            <a:r>
              <a:rPr lang="en-US" dirty="0" smtClean="0"/>
              <a:t>Overcoming mistrust</a:t>
            </a:r>
          </a:p>
          <a:p>
            <a:pPr lvl="1"/>
            <a:r>
              <a:rPr lang="en-US" dirty="0" smtClean="0"/>
              <a:t>Within healthcare stakeholders</a:t>
            </a:r>
          </a:p>
          <a:p>
            <a:pPr lvl="2"/>
            <a:r>
              <a:rPr lang="en-US" dirty="0" smtClean="0"/>
              <a:t>MD: Is DRP in my best interest?  Why be proactive if claim may never materialize?</a:t>
            </a:r>
          </a:p>
          <a:p>
            <a:pPr lvl="2"/>
            <a:r>
              <a:rPr lang="en-US" dirty="0" smtClean="0"/>
              <a:t>Malpractice insurers:  What cases benefit most from DRP?</a:t>
            </a:r>
          </a:p>
          <a:p>
            <a:pPr lvl="2"/>
            <a:r>
              <a:rPr lang="en-US" dirty="0" smtClean="0"/>
              <a:t>Healthcare institutions: Is DRP “inviting claims”?</a:t>
            </a:r>
          </a:p>
          <a:p>
            <a:pPr lvl="1"/>
            <a:r>
              <a:rPr lang="en-US" dirty="0" smtClean="0"/>
              <a:t>Outside healthcare:  “fox guarding the hen house”</a:t>
            </a:r>
          </a:p>
          <a:p>
            <a:r>
              <a:rPr lang="en-US" dirty="0" smtClean="0"/>
              <a:t>Bandwidth challenges for front-line personnel tasked with DRP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92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Barriers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horizon problems</a:t>
            </a:r>
          </a:p>
          <a:p>
            <a:r>
              <a:rPr lang="en-US" dirty="0" smtClean="0"/>
              <a:t>Small numbers problem</a:t>
            </a:r>
          </a:p>
          <a:p>
            <a:r>
              <a:rPr lang="en-US" dirty="0" smtClean="0"/>
              <a:t>Uneven implementation across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204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Exploring options for extending </a:t>
            </a:r>
            <a:r>
              <a:rPr lang="en-US" smtClean="0"/>
              <a:t>data collection</a:t>
            </a:r>
          </a:p>
          <a:p>
            <a:r>
              <a:rPr lang="en-US" dirty="0" smtClean="0"/>
              <a:t>Ongoing work disseminating DRP models to additional states, institutions</a:t>
            </a:r>
          </a:p>
          <a:p>
            <a:r>
              <a:rPr lang="en-US" dirty="0" smtClean="0"/>
              <a:t>Continued work on related areas in demonstration projects</a:t>
            </a:r>
          </a:p>
          <a:p>
            <a:pPr lvl="1"/>
            <a:r>
              <a:rPr lang="en-US" dirty="0" smtClean="0"/>
              <a:t>Judge-directed negotiation</a:t>
            </a:r>
          </a:p>
          <a:p>
            <a:pPr lvl="1"/>
            <a:r>
              <a:rPr lang="en-US" dirty="0" smtClean="0"/>
              <a:t>Patient compensation cards</a:t>
            </a:r>
          </a:p>
          <a:p>
            <a:pPr lvl="1"/>
            <a:r>
              <a:rPr lang="en-US" dirty="0" smtClean="0"/>
              <a:t>Expanding patient engagement in response to injury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351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focus in last decade on disclosing unanticipated outcomes to patients </a:t>
            </a:r>
          </a:p>
          <a:p>
            <a:r>
              <a:rPr lang="en-US" dirty="0" smtClean="0"/>
              <a:t>Following unanticipated outcomes, organizations still struggle to:</a:t>
            </a:r>
          </a:p>
          <a:p>
            <a:pPr lvl="1"/>
            <a:r>
              <a:rPr lang="en-US" dirty="0" smtClean="0"/>
              <a:t>Communicate effectively with the patient </a:t>
            </a:r>
          </a:p>
          <a:p>
            <a:pPr lvl="1"/>
            <a:r>
              <a:rPr lang="en-US" dirty="0" smtClean="0"/>
              <a:t>Learn from what happened</a:t>
            </a:r>
          </a:p>
          <a:p>
            <a:pPr lvl="1"/>
            <a:r>
              <a:rPr lang="en-US" dirty="0" smtClean="0"/>
              <a:t>Provide fast, fair financial and non-financial resolution for patients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51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186" name="Picture 2" descr="auto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89861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ea typeface="+mj-ea"/>
                <a:cs typeface="+mj-cs"/>
              </a:rPr>
              <a:t>Quality of Actual Disclosures</a:t>
            </a:r>
            <a:endParaRPr lang="en-US" sz="3600" dirty="0">
              <a:ea typeface="+mj-ea"/>
              <a:cs typeface="+mj-cs"/>
            </a:endParaRPr>
          </a:p>
        </p:txBody>
      </p:sp>
      <p:sp>
        <p:nvSpPr>
          <p:cNvPr id="399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COPIC-large Colorado malpractice insurer</a:t>
            </a:r>
          </a:p>
          <a:p>
            <a:pPr eaLnBrk="1" hangingPunct="1"/>
            <a:r>
              <a:rPr lang="en-US" dirty="0" smtClean="0"/>
              <a:t>3Rs (Recognize, Respond, Resolve) program for disclosure and compensation, 2007-2009</a:t>
            </a:r>
          </a:p>
          <a:p>
            <a:pPr lvl="1" eaLnBrk="1" hangingPunct="1"/>
            <a:r>
              <a:rPr lang="en-US" dirty="0" smtClean="0">
                <a:cs typeface="ＭＳ Ｐゴシック" charset="-128"/>
              </a:rPr>
              <a:t>837 Events</a:t>
            </a:r>
          </a:p>
          <a:p>
            <a:pPr lvl="1" eaLnBrk="1" hangingPunct="1"/>
            <a:r>
              <a:rPr lang="en-US" dirty="0" smtClean="0">
                <a:cs typeface="ＭＳ Ｐゴシック" charset="-128"/>
              </a:rPr>
              <a:t>445 patient surveys (55% response rate)</a:t>
            </a:r>
          </a:p>
          <a:p>
            <a:pPr lvl="1" eaLnBrk="1" hangingPunct="1"/>
            <a:r>
              <a:rPr lang="en-US" dirty="0" smtClean="0">
                <a:cs typeface="ＭＳ Ｐゴシック" charset="-128"/>
              </a:rPr>
              <a:t>705 physician surveys (84% response rate)</a:t>
            </a:r>
          </a:p>
        </p:txBody>
      </p:sp>
    </p:spTree>
    <p:extLst>
      <p:ext uri="{BB962C8B-B14F-4D97-AF65-F5344CB8AC3E}">
        <p14:creationId xmlns:p14="http://schemas.microsoft.com/office/powerpoint/2010/main" xmlns="" val="1659091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DRP?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215" y="1524000"/>
            <a:ext cx="8229600" cy="4930808"/>
          </a:xfrm>
        </p:spPr>
        <p:txBody>
          <a:bodyPr>
            <a:normAutofit lnSpcReduction="10000"/>
          </a:bodyPr>
          <a:lstStyle/>
          <a:p>
            <a:pPr marL="365760" indent="-256032">
              <a:buFont typeface="Wingdings 3"/>
              <a:buChar char=""/>
              <a:defRPr/>
            </a:pPr>
            <a:r>
              <a:rPr lang="en-US" dirty="0"/>
              <a:t>Be candid and transparent about </a:t>
            </a:r>
            <a:r>
              <a:rPr lang="en-US" dirty="0" smtClean="0"/>
              <a:t>unanticipated care outcomes</a:t>
            </a:r>
            <a:endParaRPr lang="en-US" dirty="0"/>
          </a:p>
          <a:p>
            <a:pPr marL="365760" indent="-256032">
              <a:spcBef>
                <a:spcPts val="2000"/>
              </a:spcBef>
              <a:buFont typeface="Wingdings 3"/>
              <a:buChar char=""/>
              <a:defRPr/>
            </a:pPr>
            <a:r>
              <a:rPr lang="en-US" dirty="0"/>
              <a:t>Conduct a rapid investigation, offer a full explanation, and apologize as appropriate</a:t>
            </a:r>
          </a:p>
          <a:p>
            <a:pPr marL="365760" indent="-256032">
              <a:spcBef>
                <a:spcPts val="2000"/>
              </a:spcBef>
              <a:buFont typeface="Wingdings 3"/>
              <a:buChar char=""/>
              <a:defRPr/>
            </a:pPr>
            <a:r>
              <a:rPr lang="en-US" dirty="0"/>
              <a:t>Where appropriate, provide for the family’s financial needs without requiring recourse to litigation</a:t>
            </a:r>
          </a:p>
          <a:p>
            <a:pPr marL="365760" indent="-256032">
              <a:spcBef>
                <a:spcPts val="2000"/>
              </a:spcBef>
              <a:buFont typeface="Wingdings 3"/>
              <a:buChar char=""/>
              <a:defRPr/>
            </a:pPr>
            <a:r>
              <a:rPr lang="en-US" dirty="0"/>
              <a:t>Build systematic patient safety analysis and improvement into risk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66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72840"/>
            <a:ext cx="89336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AHRQ Grants with DRP Component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04074855"/>
              </p:ext>
            </p:extLst>
          </p:nvPr>
        </p:nvGraphicFramePr>
        <p:xfrm>
          <a:off x="0" y="1212858"/>
          <a:ext cx="9144001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126"/>
                <a:gridCol w="312196"/>
                <a:gridCol w="1083001"/>
                <a:gridCol w="134984"/>
                <a:gridCol w="3415002"/>
                <a:gridCol w="3171692"/>
              </a:tblGrid>
              <a:tr h="223062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State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PI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Core DRP</a:t>
                      </a:r>
                      <a:r>
                        <a:rPr lang="en-US" sz="1600" baseline="0" dirty="0" smtClean="0"/>
                        <a:t> component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Related activities</a:t>
                      </a:r>
                      <a:endParaRPr lang="en-US" sz="1600" dirty="0"/>
                    </a:p>
                  </a:txBody>
                  <a:tcPr/>
                </a:tc>
              </a:tr>
              <a:tr h="334974">
                <a:tc gridSpan="6">
                  <a:txBody>
                    <a:bodyPr/>
                    <a:lstStyle/>
                    <a:p>
                      <a:r>
                        <a:rPr lang="en-US" sz="1600" u="sng" dirty="0" smtClean="0"/>
                        <a:t>Demonstration</a:t>
                      </a:r>
                      <a:r>
                        <a:rPr lang="en-US" sz="1600" u="sng" baseline="0" dirty="0" smtClean="0"/>
                        <a:t> Projects</a:t>
                      </a:r>
                      <a:endParaRPr lang="en-US" sz="1600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8591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IL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McDonald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“Seven Pillars”</a:t>
                      </a:r>
                      <a:r>
                        <a:rPr lang="en-US" sz="1600" baseline="0" dirty="0" smtClean="0"/>
                        <a:t> approach at 10 Illinois Hospitals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Patient</a:t>
                      </a:r>
                      <a:r>
                        <a:rPr lang="en-US" sz="1600" baseline="0" dirty="0" smtClean="0"/>
                        <a:t> compensation card</a:t>
                      </a:r>
                      <a:endParaRPr lang="en-US" sz="1600" dirty="0"/>
                    </a:p>
                  </a:txBody>
                  <a:tcPr/>
                </a:tc>
              </a:tr>
              <a:tr h="596893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NY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Kluger</a:t>
                      </a:r>
                      <a:r>
                        <a:rPr lang="en-US" dirty="0" smtClean="0"/>
                        <a:t>/Cohn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CRP</a:t>
                      </a:r>
                      <a:r>
                        <a:rPr lang="en-US" sz="1600" baseline="0" dirty="0" smtClean="0"/>
                        <a:t> in place at 5 NYC hospitals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Enhance</a:t>
                      </a:r>
                      <a:r>
                        <a:rPr lang="en-US" sz="1600" baseline="0" dirty="0" smtClean="0"/>
                        <a:t> culture, AE reporting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Judge-directed</a:t>
                      </a:r>
                      <a:r>
                        <a:rPr lang="en-US" sz="1600" baseline="0" dirty="0" smtClean="0"/>
                        <a:t> negotiation</a:t>
                      </a:r>
                    </a:p>
                  </a:txBody>
                  <a:tcPr/>
                </a:tc>
              </a:tr>
              <a:tr h="578591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TX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Thomas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DRP in place at 6 UT health</a:t>
                      </a:r>
                      <a:r>
                        <a:rPr lang="en-US" sz="1600" baseline="0" dirty="0" smtClean="0"/>
                        <a:t> campuses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Patient</a:t>
                      </a:r>
                      <a:r>
                        <a:rPr lang="en-US" sz="1600" baseline="0" dirty="0" smtClean="0"/>
                        <a:t> engagement in event analysis, resolution</a:t>
                      </a:r>
                      <a:endParaRPr lang="en-US" sz="1600" dirty="0"/>
                    </a:p>
                  </a:txBody>
                  <a:tcPr/>
                </a:tc>
              </a:tr>
              <a:tr h="578591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Ascension Health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err="1" smtClean="0"/>
                        <a:t>Hendrich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CORE program in place at</a:t>
                      </a:r>
                      <a:r>
                        <a:rPr lang="en-US" sz="1600" baseline="0" dirty="0" smtClean="0"/>
                        <a:t> 6</a:t>
                      </a:r>
                      <a:r>
                        <a:rPr lang="en-US" sz="1600" dirty="0" smtClean="0"/>
                        <a:t> hospitals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Major</a:t>
                      </a:r>
                      <a:r>
                        <a:rPr lang="en-US" sz="1600" baseline="0" dirty="0" smtClean="0"/>
                        <a:t> focus on OB safety</a:t>
                      </a:r>
                      <a:endParaRPr lang="en-US" sz="1600" dirty="0"/>
                    </a:p>
                  </a:txBody>
                  <a:tcPr/>
                </a:tc>
              </a:tr>
              <a:tr h="578591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WA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Gallagher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DRP at 6 institutions,</a:t>
                      </a:r>
                      <a:r>
                        <a:rPr lang="en-US" sz="1600" baseline="0" dirty="0" smtClean="0"/>
                        <a:t> Physicians Insurance A Mutual Company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HealthPact</a:t>
                      </a:r>
                      <a:r>
                        <a:rPr lang="en-US" sz="1600" dirty="0" smtClean="0"/>
                        <a:t>-</a:t>
                      </a:r>
                      <a:r>
                        <a:rPr lang="en-US" sz="1600" smtClean="0"/>
                        <a:t>transforming</a:t>
                      </a:r>
                      <a:r>
                        <a:rPr lang="en-US" sz="1600" baseline="0" smtClean="0"/>
                        <a:t> healthcare communication</a:t>
                      </a:r>
                      <a:endParaRPr lang="en-US" sz="1600" dirty="0"/>
                    </a:p>
                  </a:txBody>
                  <a:tcPr/>
                </a:tc>
              </a:tr>
              <a:tr h="334974">
                <a:tc gridSpan="6">
                  <a:txBody>
                    <a:bodyPr/>
                    <a:lstStyle/>
                    <a:p>
                      <a:r>
                        <a:rPr lang="en-US" sz="1600" u="sng" dirty="0" smtClean="0"/>
                        <a:t>Planning Grants</a:t>
                      </a:r>
                      <a:endParaRPr lang="en-US" sz="1600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859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Sands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Create</a:t>
                      </a:r>
                      <a:r>
                        <a:rPr lang="en-US" sz="1600" baseline="0" dirty="0" smtClean="0"/>
                        <a:t> MA collaborative for DRP implementation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Implementation underway using alternate funding.</a:t>
                      </a:r>
                      <a:endParaRPr lang="en-US" sz="1600" dirty="0"/>
                    </a:p>
                  </a:txBody>
                  <a:tcPr/>
                </a:tc>
              </a:tr>
              <a:tr h="57859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UT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Guenther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Exploring</a:t>
                      </a:r>
                      <a:r>
                        <a:rPr lang="en-US" sz="1600" baseline="0" dirty="0" smtClean="0"/>
                        <a:t> DRP options in Utah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Collaborative with Utah stakeholders underway</a:t>
                      </a:r>
                      <a:endParaRPr lang="en-US" sz="1600" dirty="0"/>
                    </a:p>
                  </a:txBody>
                  <a:tcPr/>
                </a:tc>
              </a:tr>
              <a:tr h="34108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WA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Garcia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baseline="0" dirty="0" smtClean="0"/>
                        <a:t>Accelerated Compensation Events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305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DRP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0028" y="1752600"/>
            <a:ext cx="7666772" cy="48006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/>
              <a:t>Facilitate communication about unanticipated care outcomes (disclosure and reporting)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Attend to the emotional needs of patients, families, and providers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Create mechanisms for providers, insurers, and others to collaborate around communication, event analysis, and resolution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00892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7170738" y="1600200"/>
            <a:ext cx="1925637" cy="685800"/>
            <a:chOff x="4482" y="1914"/>
            <a:chExt cx="1213" cy="432"/>
          </a:xfrm>
          <a:solidFill>
            <a:srgbClr val="CC66FF"/>
          </a:solidFill>
        </p:grpSpPr>
        <p:sp>
          <p:nvSpPr>
            <p:cNvPr id="2077" name="Rectangle 20"/>
            <p:cNvSpPr>
              <a:spLocks noChangeArrowheads="1"/>
            </p:cNvSpPr>
            <p:nvPr/>
          </p:nvSpPr>
          <p:spPr bwMode="auto">
            <a:xfrm>
              <a:off x="4716" y="1914"/>
              <a:ext cx="979" cy="43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Patient/Family</a:t>
              </a:r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/>
              </a:r>
              <a:b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</a:br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>Communication</a:t>
              </a:r>
            </a:p>
          </p:txBody>
        </p:sp>
        <p:sp>
          <p:nvSpPr>
            <p:cNvPr id="2078" name="Line 53"/>
            <p:cNvSpPr>
              <a:spLocks noChangeShapeType="1"/>
            </p:cNvSpPr>
            <p:nvPr/>
          </p:nvSpPr>
          <p:spPr bwMode="auto">
            <a:xfrm>
              <a:off x="4482" y="2130"/>
              <a:ext cx="194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/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  <a:latin typeface="Albertus Medium" pitchFamily="34" charset="0"/>
              </a:endParaRPr>
            </a:p>
          </p:txBody>
        </p:sp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5713413" y="1257300"/>
            <a:ext cx="1498600" cy="1104900"/>
            <a:chOff x="3564" y="1698"/>
            <a:chExt cx="944" cy="696"/>
          </a:xfrm>
        </p:grpSpPr>
        <p:sp>
          <p:nvSpPr>
            <p:cNvPr id="2075" name="Line 55"/>
            <p:cNvSpPr>
              <a:spLocks noChangeShapeType="1"/>
            </p:cNvSpPr>
            <p:nvPr/>
          </p:nvSpPr>
          <p:spPr bwMode="auto">
            <a:xfrm>
              <a:off x="3564" y="2130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  <a:latin typeface="Albertus Medium" pitchFamily="34" charset="0"/>
              </a:endParaRPr>
            </a:p>
          </p:txBody>
        </p:sp>
        <p:sp>
          <p:nvSpPr>
            <p:cNvPr id="2076" name="Rectangle 22"/>
            <p:cNvSpPr>
              <a:spLocks noChangeArrowheads="1"/>
            </p:cNvSpPr>
            <p:nvPr/>
          </p:nvSpPr>
          <p:spPr bwMode="auto">
            <a:xfrm>
              <a:off x="3805" y="1698"/>
              <a:ext cx="703" cy="696"/>
            </a:xfrm>
            <a:prstGeom prst="rect">
              <a:avLst/>
            </a:prstGeom>
            <a:solidFill>
              <a:srgbClr val="12D1D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>Joint </a:t>
              </a:r>
              <a:endParaRPr lang="en-US" sz="1600" dirty="0" smtClean="0">
                <a:solidFill>
                  <a:schemeClr val="bg1"/>
                </a:solidFill>
                <a:latin typeface="Albertus Medium" pitchFamily="34" charset="0"/>
              </a:endParaRP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Approach</a:t>
              </a:r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/>
              </a:r>
              <a:b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</a:br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>to </a:t>
              </a:r>
              <a:endParaRPr lang="en-US" sz="1600" dirty="0" smtClean="0">
                <a:solidFill>
                  <a:schemeClr val="bg1"/>
                </a:solidFill>
                <a:latin typeface="Albertus Medium" pitchFamily="34" charset="0"/>
              </a:endParaRP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Resolution</a:t>
              </a:r>
              <a:endParaRPr lang="en-US" sz="1600" dirty="0">
                <a:solidFill>
                  <a:schemeClr val="bg1"/>
                </a:solidFill>
                <a:latin typeface="Albertus Medium" pitchFamily="34" charset="0"/>
              </a:endParaRPr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4084637" y="914400"/>
            <a:ext cx="1628774" cy="1628775"/>
            <a:chOff x="2538" y="1482"/>
            <a:chExt cx="1026" cy="1026"/>
          </a:xfrm>
        </p:grpSpPr>
        <p:sp>
          <p:nvSpPr>
            <p:cNvPr id="2073" name="Line 24"/>
            <p:cNvSpPr>
              <a:spLocks noChangeShapeType="1"/>
            </p:cNvSpPr>
            <p:nvPr/>
          </p:nvSpPr>
          <p:spPr bwMode="auto">
            <a:xfrm>
              <a:off x="2538" y="2130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  <a:latin typeface="Albertus Medium" pitchFamily="34" charset="0"/>
              </a:endParaRPr>
            </a:p>
          </p:txBody>
        </p:sp>
        <p:sp>
          <p:nvSpPr>
            <p:cNvPr id="2074" name="Rectangle 23"/>
            <p:cNvSpPr>
              <a:spLocks noChangeArrowheads="1"/>
            </p:cNvSpPr>
            <p:nvPr/>
          </p:nvSpPr>
          <p:spPr bwMode="auto">
            <a:xfrm>
              <a:off x="2759" y="1482"/>
              <a:ext cx="805" cy="1026"/>
            </a:xfrm>
            <a:prstGeom prst="rect">
              <a:avLst/>
            </a:prstGeom>
            <a:solidFill>
              <a:srgbClr val="FE6B4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Expedited </a:t>
              </a: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Care </a:t>
              </a: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Assessment </a:t>
              </a: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and Review 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>o</a:t>
              </a:r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f Event </a:t>
              </a: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Albertus Medium" pitchFamily="34" charset="0"/>
                </a:rPr>
                <a:t>(CARE)</a:t>
              </a:r>
            </a:p>
          </p:txBody>
        </p:sp>
      </p:grp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1828800" y="101600"/>
            <a:ext cx="556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600" dirty="0">
                <a:solidFill>
                  <a:schemeClr val="accent1"/>
                </a:solidFill>
              </a:rPr>
              <a:t>DRP </a:t>
            </a:r>
            <a:r>
              <a:rPr lang="en-US" sz="3600" dirty="0" smtClean="0">
                <a:solidFill>
                  <a:schemeClr val="accent1"/>
                </a:solidFill>
              </a:rPr>
              <a:t>Process</a:t>
            </a:r>
            <a:endParaRPr lang="en-US" sz="3600" dirty="0">
              <a:solidFill>
                <a:schemeClr val="accent1"/>
              </a:solidFill>
            </a:endParaRPr>
          </a:p>
        </p:txBody>
      </p: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2617788" y="762000"/>
            <a:ext cx="1500187" cy="2362200"/>
            <a:chOff x="1614" y="1386"/>
            <a:chExt cx="945" cy="1488"/>
          </a:xfrm>
        </p:grpSpPr>
        <p:grpSp>
          <p:nvGrpSpPr>
            <p:cNvPr id="6" name="Group 51"/>
            <p:cNvGrpSpPr>
              <a:grpSpLocks/>
            </p:cNvGrpSpPr>
            <p:nvPr/>
          </p:nvGrpSpPr>
          <p:grpSpPr bwMode="auto">
            <a:xfrm>
              <a:off x="1878" y="1386"/>
              <a:ext cx="681" cy="1488"/>
              <a:chOff x="2016" y="1392"/>
              <a:chExt cx="864" cy="1488"/>
            </a:xfrm>
          </p:grpSpPr>
          <p:sp>
            <p:nvSpPr>
              <p:cNvPr id="2070" name="Rectangle 27"/>
              <p:cNvSpPr>
                <a:spLocks noChangeArrowheads="1"/>
              </p:cNvSpPr>
              <p:nvPr/>
            </p:nvSpPr>
            <p:spPr bwMode="auto">
              <a:xfrm>
                <a:off x="2016" y="1392"/>
                <a:ext cx="864" cy="432"/>
              </a:xfrm>
              <a:prstGeom prst="rect">
                <a:avLst/>
              </a:prstGeom>
              <a:solidFill>
                <a:srgbClr val="86E4AE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  <a:t>Physicians</a:t>
                </a:r>
                <a:b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</a:br>
                <a: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  <a:t>Insurance</a:t>
                </a:r>
              </a:p>
            </p:txBody>
          </p:sp>
          <p:sp>
            <p:nvSpPr>
              <p:cNvPr id="2071" name="Rectangle 28"/>
              <p:cNvSpPr>
                <a:spLocks noChangeArrowheads="1"/>
              </p:cNvSpPr>
              <p:nvPr/>
            </p:nvSpPr>
            <p:spPr bwMode="auto">
              <a:xfrm>
                <a:off x="2016" y="1920"/>
                <a:ext cx="864" cy="432"/>
              </a:xfrm>
              <a:prstGeom prst="rect">
                <a:avLst/>
              </a:prstGeom>
              <a:solidFill>
                <a:srgbClr val="86E4AE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  <a:t>Facility</a:t>
                </a:r>
                <a:b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</a:br>
                <a: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  <a:t>Insurer</a:t>
                </a:r>
              </a:p>
            </p:txBody>
          </p:sp>
          <p:sp>
            <p:nvSpPr>
              <p:cNvPr id="2072" name="Rectangle 50"/>
              <p:cNvSpPr>
                <a:spLocks noChangeArrowheads="1"/>
              </p:cNvSpPr>
              <p:nvPr/>
            </p:nvSpPr>
            <p:spPr bwMode="auto">
              <a:xfrm>
                <a:off x="2016" y="2448"/>
                <a:ext cx="864" cy="432"/>
              </a:xfrm>
              <a:prstGeom prst="rect">
                <a:avLst/>
              </a:prstGeom>
              <a:solidFill>
                <a:srgbClr val="86E4AE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  <a:t>Other</a:t>
                </a:r>
                <a:b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</a:br>
                <a:r>
                  <a:rPr lang="en-US" sz="1600" dirty="0">
                    <a:solidFill>
                      <a:schemeClr val="bg1"/>
                    </a:solidFill>
                    <a:latin typeface="Albertus Medium" pitchFamily="34" charset="0"/>
                  </a:rPr>
                  <a:t>Insurer</a:t>
                </a:r>
              </a:p>
            </p:txBody>
          </p:sp>
        </p:grpSp>
        <p:grpSp>
          <p:nvGrpSpPr>
            <p:cNvPr id="7" name="Group 57"/>
            <p:cNvGrpSpPr>
              <a:grpSpLocks/>
            </p:cNvGrpSpPr>
            <p:nvPr/>
          </p:nvGrpSpPr>
          <p:grpSpPr bwMode="auto">
            <a:xfrm>
              <a:off x="1614" y="1698"/>
              <a:ext cx="252" cy="864"/>
              <a:chOff x="1614" y="1716"/>
              <a:chExt cx="252" cy="864"/>
            </a:xfrm>
          </p:grpSpPr>
          <p:sp>
            <p:nvSpPr>
              <p:cNvPr id="2067" name="Line 49"/>
              <p:cNvSpPr>
                <a:spLocks noChangeShapeType="1"/>
              </p:cNvSpPr>
              <p:nvPr/>
            </p:nvSpPr>
            <p:spPr bwMode="auto">
              <a:xfrm>
                <a:off x="1620" y="2154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chemeClr val="bg1"/>
                  </a:solidFill>
                  <a:latin typeface="Albertus Medium" pitchFamily="34" charset="0"/>
                </a:endParaRPr>
              </a:p>
            </p:txBody>
          </p:sp>
          <p:sp>
            <p:nvSpPr>
              <p:cNvPr id="2068" name="Line 52"/>
              <p:cNvSpPr>
                <a:spLocks noChangeShapeType="1"/>
              </p:cNvSpPr>
              <p:nvPr/>
            </p:nvSpPr>
            <p:spPr bwMode="auto">
              <a:xfrm flipV="1">
                <a:off x="1614" y="1716"/>
                <a:ext cx="240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chemeClr val="bg1"/>
                  </a:solidFill>
                  <a:latin typeface="Albertus Medium" pitchFamily="34" charset="0"/>
                </a:endParaRPr>
              </a:p>
            </p:txBody>
          </p:sp>
          <p:sp>
            <p:nvSpPr>
              <p:cNvPr id="2069" name="Line 54"/>
              <p:cNvSpPr>
                <a:spLocks noChangeShapeType="1"/>
              </p:cNvSpPr>
              <p:nvPr/>
            </p:nvSpPr>
            <p:spPr bwMode="auto">
              <a:xfrm rot="5400000" flipV="1">
                <a:off x="1626" y="2340"/>
                <a:ext cx="240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chemeClr val="bg1"/>
                  </a:solidFill>
                  <a:latin typeface="Albertus Medium" pitchFamily="34" charset="0"/>
                </a:endParaRPr>
              </a:p>
            </p:txBody>
          </p:sp>
        </p:grpSp>
      </p:grp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893763" y="1371600"/>
            <a:ext cx="1752600" cy="1066800"/>
            <a:chOff x="528" y="1770"/>
            <a:chExt cx="1104" cy="672"/>
          </a:xfrm>
        </p:grpSpPr>
        <p:sp>
          <p:nvSpPr>
            <p:cNvPr id="2063" name="Line 25"/>
            <p:cNvSpPr>
              <a:spLocks noChangeShapeType="1"/>
            </p:cNvSpPr>
            <p:nvPr/>
          </p:nvSpPr>
          <p:spPr bwMode="auto">
            <a:xfrm>
              <a:off x="528" y="2130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  <a:latin typeface="Albertus Medium" pitchFamily="34" charset="0"/>
              </a:endParaRPr>
            </a:p>
          </p:txBody>
        </p:sp>
        <p:sp>
          <p:nvSpPr>
            <p:cNvPr id="2064" name="Rectangle 48"/>
            <p:cNvSpPr>
              <a:spLocks noChangeArrowheads="1"/>
            </p:cNvSpPr>
            <p:nvPr/>
          </p:nvSpPr>
          <p:spPr bwMode="auto">
            <a:xfrm>
              <a:off x="774" y="1770"/>
              <a:ext cx="858" cy="67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>Action by 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>Facility</a:t>
              </a:r>
              <a:b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</a:br>
              <a:r>
                <a:rPr lang="en-US" sz="1600" dirty="0">
                  <a:solidFill>
                    <a:schemeClr val="bg1"/>
                  </a:solidFill>
                  <a:latin typeface="Albertus Medium" pitchFamily="34" charset="0"/>
                </a:rPr>
                <a:t>Risk Manager</a:t>
              </a:r>
            </a:p>
          </p:txBody>
        </p:sp>
      </p:grp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55563" y="1482725"/>
            <a:ext cx="893762" cy="844550"/>
          </a:xfrm>
          <a:prstGeom prst="rect">
            <a:avLst/>
          </a:prstGeom>
          <a:solidFill>
            <a:srgbClr val="FFCC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lbertus Medium" pitchFamily="34" charset="0"/>
              </a:rPr>
              <a:t>Study Event 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lbertus Medium" pitchFamily="34" charset="0"/>
              </a:rPr>
              <a:t>(SE)</a:t>
            </a:r>
          </a:p>
        </p:txBody>
      </p:sp>
      <p:sp>
        <p:nvSpPr>
          <p:cNvPr id="8255" name="Text Box 63"/>
          <p:cNvSpPr txBox="1">
            <a:spLocks noChangeArrowheads="1"/>
          </p:cNvSpPr>
          <p:nvPr/>
        </p:nvSpPr>
        <p:spPr bwMode="auto">
          <a:xfrm>
            <a:off x="152400" y="3048000"/>
            <a:ext cx="4724400" cy="133882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/>
              <a:t>Care team responds to immediate patient needs and provides information then known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Involved </a:t>
            </a:r>
            <a:r>
              <a:rPr lang="en-US" dirty="0"/>
              <a:t>staff reports SE </a:t>
            </a:r>
            <a:r>
              <a:rPr lang="en-US" dirty="0" smtClean="0"/>
              <a:t>to </a:t>
            </a:r>
            <a:r>
              <a:rPr lang="en-US" dirty="0"/>
              <a:t>Risk Manager</a:t>
            </a:r>
          </a:p>
        </p:txBody>
      </p:sp>
      <p:sp>
        <p:nvSpPr>
          <p:cNvPr id="8256" name="Text Box 64"/>
          <p:cNvSpPr txBox="1">
            <a:spLocks noChangeArrowheads="1"/>
          </p:cNvSpPr>
          <p:nvPr/>
        </p:nvSpPr>
        <p:spPr bwMode="auto">
          <a:xfrm>
            <a:off x="1191021" y="2895600"/>
            <a:ext cx="5787232" cy="24468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/>
              <a:t>Initiates QI </a:t>
            </a:r>
            <a:r>
              <a:rPr lang="en-US" dirty="0" smtClean="0"/>
              <a:t>investigation using Just Culture approach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Initiates support services for patient/family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Initiates disclosure coaching and other </a:t>
            </a:r>
            <a:r>
              <a:rPr lang="en-US" dirty="0"/>
              <a:t>support services for </a:t>
            </a:r>
            <a:r>
              <a:rPr lang="en-US" dirty="0" smtClean="0"/>
              <a:t>health </a:t>
            </a:r>
            <a:r>
              <a:rPr lang="en-US" dirty="0"/>
              <a:t>care team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/>
              <a:t>Contacts other Partners to explain SE and steps taken and </a:t>
            </a:r>
            <a:r>
              <a:rPr lang="en-US" dirty="0" smtClean="0"/>
              <a:t>initiate </a:t>
            </a:r>
            <a:r>
              <a:rPr lang="en-US" dirty="0"/>
              <a:t>collaboration</a:t>
            </a:r>
          </a:p>
        </p:txBody>
      </p:sp>
      <p:sp>
        <p:nvSpPr>
          <p:cNvPr id="8257" name="Text Box 65"/>
          <p:cNvSpPr txBox="1">
            <a:spLocks noChangeArrowheads="1"/>
          </p:cNvSpPr>
          <p:nvPr/>
        </p:nvSpPr>
        <p:spPr bwMode="auto">
          <a:xfrm>
            <a:off x="1828800" y="3206175"/>
            <a:ext cx="4038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/>
              <a:t>Partners collaborate on approach to evaluation and resolution</a:t>
            </a:r>
          </a:p>
        </p:txBody>
      </p:sp>
      <p:sp>
        <p:nvSpPr>
          <p:cNvPr id="8258" name="Text Box 66"/>
          <p:cNvSpPr txBox="1">
            <a:spLocks noChangeArrowheads="1"/>
          </p:cNvSpPr>
          <p:nvPr/>
        </p:nvSpPr>
        <p:spPr bwMode="auto">
          <a:xfrm>
            <a:off x="4117975" y="3035928"/>
            <a:ext cx="4598987" cy="27238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/>
              <a:t>Partners and involved providers decide on effective approach and timeline for </a:t>
            </a:r>
            <a:r>
              <a:rPr lang="en-US" dirty="0" smtClean="0"/>
              <a:t>CARE, including internal and/or </a:t>
            </a:r>
            <a:r>
              <a:rPr lang="en-US" dirty="0"/>
              <a:t>external expert </a:t>
            </a:r>
            <a:r>
              <a:rPr lang="en-US" dirty="0" smtClean="0"/>
              <a:t>review to determine: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Whether care was reasonable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Whether system improvements are needed to prevent recurrence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Whether other actions are warranted</a:t>
            </a:r>
            <a:endParaRPr lang="en-US" dirty="0"/>
          </a:p>
        </p:txBody>
      </p:sp>
      <p:sp>
        <p:nvSpPr>
          <p:cNvPr id="8259" name="Text Box 67"/>
          <p:cNvSpPr txBox="1">
            <a:spLocks noChangeArrowheads="1"/>
          </p:cNvSpPr>
          <p:nvPr/>
        </p:nvSpPr>
        <p:spPr bwMode="auto">
          <a:xfrm>
            <a:off x="3952875" y="3035928"/>
            <a:ext cx="5143500" cy="25853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11125" indent="-1111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/>
              <a:t>Partners agree on approach to resolution: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What are the patient’s/family’s needs?</a:t>
            </a:r>
            <a:endParaRPr lang="en-US" dirty="0"/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Will </a:t>
            </a:r>
            <a:r>
              <a:rPr lang="en-US" dirty="0"/>
              <a:t>monetary compensation or other remedies be offered?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/>
              <a:t>What will be disclosed to patient/family</a:t>
            </a:r>
            <a:r>
              <a:rPr lang="en-US" dirty="0" smtClean="0"/>
              <a:t>?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How will identified system improvements be pursued?</a:t>
            </a:r>
            <a:endParaRPr lang="en-US" dirty="0"/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auto">
          <a:xfrm>
            <a:off x="2286000" y="3657600"/>
            <a:ext cx="6705601" cy="2308324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Patient/family is notified of findings and approach to resolution:</a:t>
            </a:r>
          </a:p>
          <a:p>
            <a:pPr marL="171450" indent="-1714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Full explanation of what happened</a:t>
            </a:r>
          </a:p>
          <a:p>
            <a:pPr marL="171450" indent="-1714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Apology as appropriate</a:t>
            </a:r>
          </a:p>
          <a:p>
            <a:pPr marL="171450" indent="-1714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Offer of compensation and/or other remedies, or explanation of why no offer is being made</a:t>
            </a:r>
          </a:p>
          <a:p>
            <a:pPr marL="171450" indent="-1714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Information about any safety improvements</a:t>
            </a:r>
          </a:p>
        </p:txBody>
      </p:sp>
    </p:spTree>
    <p:extLst>
      <p:ext uri="{BB962C8B-B14F-4D97-AF65-F5344CB8AC3E}">
        <p14:creationId xmlns:p14="http://schemas.microsoft.com/office/powerpoint/2010/main" xmlns="" val="220668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8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1" grpId="0" animBg="1"/>
      <p:bldP spid="8255" grpId="0" animBg="1"/>
      <p:bldP spid="8255" grpId="1" animBg="1"/>
      <p:bldP spid="8256" grpId="0" animBg="1"/>
      <p:bldP spid="8256" grpId="1" animBg="1"/>
      <p:bldP spid="8257" grpId="0" animBg="1"/>
      <p:bldP spid="8257" grpId="1" animBg="1"/>
      <p:bldP spid="8258" grpId="0" animBg="1"/>
      <p:bldP spid="8258" grpId="1" animBg="1"/>
      <p:bldP spid="8259" grpId="0" animBg="1"/>
      <p:bldP spid="8259" grpId="1" animBg="1"/>
      <p:bldP spid="82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0026" y="267494"/>
            <a:ext cx="7726774" cy="1180306"/>
          </a:xfrm>
        </p:spPr>
        <p:txBody>
          <a:bodyPr/>
          <a:lstStyle/>
          <a:p>
            <a:r>
              <a:rPr lang="en-US" dirty="0" smtClean="0"/>
              <a:t>The DRP is </a:t>
            </a:r>
            <a:r>
              <a:rPr lang="en-US" u="sng" dirty="0" smtClean="0"/>
              <a:t>not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0026" y="1447800"/>
            <a:ext cx="7955374" cy="500700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A rush to judgment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 rush to settlement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Mandatory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Telling the patient absolutely everything known about an adverse event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Paying patients when care was reasonable</a:t>
            </a:r>
          </a:p>
          <a:p>
            <a:r>
              <a:rPr lang="en-US" dirty="0" smtClean="0"/>
              <a:t>Business as usual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862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241</TotalTime>
  <Words>842</Words>
  <Application>Microsoft Office PowerPoint</Application>
  <PresentationFormat>On-screen Show (4:3)</PresentationFormat>
  <Paragraphs>166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Disclosure and Resolution Programs Exciting Developments, Challenging Barriers</vt:lpstr>
      <vt:lpstr>Background</vt:lpstr>
      <vt:lpstr>Slide 3</vt:lpstr>
      <vt:lpstr>Quality of Actual Disclosures</vt:lpstr>
      <vt:lpstr>What is the DRP?</vt:lpstr>
      <vt:lpstr>AHRQ Grants with DRP Component</vt:lpstr>
      <vt:lpstr>DRP Goals</vt:lpstr>
      <vt:lpstr>Slide 8</vt:lpstr>
      <vt:lpstr>The DRP is not:</vt:lpstr>
      <vt:lpstr>Potential DRP metrics</vt:lpstr>
      <vt:lpstr>Exciting Developments</vt:lpstr>
      <vt:lpstr>Policy/Legal Barriers</vt:lpstr>
      <vt:lpstr>Implementation Barriers</vt:lpstr>
      <vt:lpstr>Scientific Barriers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Disclosure and Resolution Programs Exciting Developments, Challenging Barriers</dc:title>
  <dc:creator>Thomas Gallagher</dc:creator>
  <cp:lastModifiedBy>DHHS</cp:lastModifiedBy>
  <cp:revision>28</cp:revision>
  <cp:lastPrinted>2012-09-05T20:58:05Z</cp:lastPrinted>
  <dcterms:created xsi:type="dcterms:W3CDTF">2012-09-05T19:38:24Z</dcterms:created>
  <dcterms:modified xsi:type="dcterms:W3CDTF">2012-10-17T13:23:57Z</dcterms:modified>
</cp:coreProperties>
</file>