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pdf" ContentType="application/pdf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4" r:id="rId1"/>
  </p:sldMasterIdLst>
  <p:notesMasterIdLst>
    <p:notesMasterId r:id="rId20"/>
  </p:notesMasterIdLst>
  <p:sldIdLst>
    <p:sldId id="256" r:id="rId2"/>
    <p:sldId id="257" r:id="rId3"/>
    <p:sldId id="259" r:id="rId4"/>
    <p:sldId id="258" r:id="rId5"/>
    <p:sldId id="261" r:id="rId6"/>
    <p:sldId id="267" r:id="rId7"/>
    <p:sldId id="275" r:id="rId8"/>
    <p:sldId id="276" r:id="rId9"/>
    <p:sldId id="277" r:id="rId10"/>
    <p:sldId id="278" r:id="rId11"/>
    <p:sldId id="279" r:id="rId12"/>
    <p:sldId id="280" r:id="rId13"/>
    <p:sldId id="281" r:id="rId14"/>
    <p:sldId id="282" r:id="rId15"/>
    <p:sldId id="283" r:id="rId16"/>
    <p:sldId id="284" r:id="rId17"/>
    <p:sldId id="274" r:id="rId18"/>
    <p:sldId id="285" r:id="rId1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04" d="100"/>
          <a:sy n="104" d="100"/>
        </p:scale>
        <p:origin x="-174" y="1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A24194D-BDFB-4EFA-BDAF-A8EDBEFB53B3}" type="datetimeFigureOut">
              <a:rPr lang="en-US" smtClean="0"/>
              <a:pPr/>
              <a:t>9/5/2012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38888B-DDA7-447C-A2F4-529E842C073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5785246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df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3.jpeg"/><Relationship Id="rId4" Type="http://schemas.openxmlformats.org/officeDocument/2006/relationships/image" Target="../media/image2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3713D6-15A4-405F-B994-FBD4F2489168}" type="datetimeFigureOut">
              <a:rPr lang="en-US" smtClean="0"/>
              <a:pPr/>
              <a:t>9/5/2012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04E180-D7B8-46AE-821A-914A1730A50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3713D6-15A4-405F-B994-FBD4F2489168}" type="datetimeFigureOut">
              <a:rPr lang="en-US" smtClean="0"/>
              <a:pPr/>
              <a:t>9/5/2012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04E180-D7B8-46AE-821A-914A1730A50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3713D6-15A4-405F-B994-FBD4F2489168}" type="datetimeFigureOut">
              <a:rPr lang="en-US" smtClean="0"/>
              <a:pPr/>
              <a:t>9/5/2012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04E180-D7B8-46AE-821A-914A1730A50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6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3713D6-15A4-405F-B994-FBD4F2489168}" type="datetimeFigureOut">
              <a:rPr lang="en-US" smtClean="0"/>
              <a:pPr/>
              <a:t>9/5/2012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04E180-D7B8-46AE-821A-914A1730A507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6" descr="HORZbarsB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6646682"/>
            <a:ext cx="9144000" cy="211317"/>
          </a:xfrm>
          <a:prstGeom prst="rect">
            <a:avLst/>
          </a:prstGeom>
        </p:spPr>
      </p:pic>
      <p:pic>
        <p:nvPicPr>
          <p:cNvPr id="8" name="Picture 7" descr="HORZbarsT.ai"/>
          <p:cNvPicPr>
            <a:picLocks noChangeAspect="1"/>
          </p:cNvPicPr>
          <p:nvPr userDrawn="1"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3"/>
              <a:stretch>
                <a:fillRect/>
              </a:stretch>
            </p:blipFill>
          </mc:Choice>
          <mc:Fallback>
            <p:blipFill>
              <a:blip r:embed="rId4"/>
              <a:stretch>
                <a:fillRect/>
              </a:stretch>
            </p:blipFill>
          </mc:Fallback>
        </mc:AlternateContent>
        <p:spPr>
          <a:xfrm>
            <a:off x="0" y="0"/>
            <a:ext cx="9144000" cy="263888"/>
          </a:xfrm>
          <a:prstGeom prst="rect">
            <a:avLst/>
          </a:prstGeom>
        </p:spPr>
      </p:pic>
      <p:pic>
        <p:nvPicPr>
          <p:cNvPr id="9" name="Picture 8" descr="LOGOimage.jpg"/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7556956" y="6126163"/>
            <a:ext cx="1409729" cy="41776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3713D6-15A4-405F-B994-FBD4F2489168}" type="datetimeFigureOut">
              <a:rPr lang="en-US" smtClean="0"/>
              <a:pPr/>
              <a:t>9/5/2012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04E180-D7B8-46AE-821A-914A1730A50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3713D6-15A4-405F-B994-FBD4F2489168}" type="datetimeFigureOut">
              <a:rPr lang="en-US" smtClean="0"/>
              <a:pPr/>
              <a:t>9/5/2012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04E180-D7B8-46AE-821A-914A1730A50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3713D6-15A4-405F-B994-FBD4F2489168}" type="datetimeFigureOut">
              <a:rPr lang="en-US" smtClean="0"/>
              <a:pPr/>
              <a:t>9/5/2012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04E180-D7B8-46AE-821A-914A1730A50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3713D6-15A4-405F-B994-FBD4F2489168}" type="datetimeFigureOut">
              <a:rPr lang="en-US" smtClean="0"/>
              <a:pPr/>
              <a:t>9/5/2012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04E180-D7B8-46AE-821A-914A1730A50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3713D6-15A4-405F-B994-FBD4F2489168}" type="datetimeFigureOut">
              <a:rPr lang="en-US" smtClean="0"/>
              <a:pPr/>
              <a:t>9/5/2012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04E180-D7B8-46AE-821A-914A1730A50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3713D6-15A4-405F-B994-FBD4F2489168}" type="datetimeFigureOut">
              <a:rPr lang="en-US" smtClean="0"/>
              <a:pPr/>
              <a:t>9/5/2012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04E180-D7B8-46AE-821A-914A1730A50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3713D6-15A4-405F-B994-FBD4F2489168}" type="datetimeFigureOut">
              <a:rPr lang="en-US" smtClean="0"/>
              <a:pPr/>
              <a:t>9/5/2012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04E180-D7B8-46AE-821A-914A1730A50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3713D6-15A4-405F-B994-FBD4F2489168}" type="datetimeFigureOut">
              <a:rPr lang="en-US" smtClean="0"/>
              <a:pPr/>
              <a:t>9/5/2012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04E180-D7B8-46AE-821A-914A1730A50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d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e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d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eg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sz="2800" b="1" dirty="0" smtClean="0"/>
              <a:t>Modeling Risk and Reducing Liability through Better Communication and Teamwork</a:t>
            </a:r>
            <a:r>
              <a:rPr lang="en-US" sz="2800" dirty="0" smtClean="0"/>
              <a:t/>
            </a:r>
            <a:br>
              <a:rPr lang="en-US" sz="2800" dirty="0" smtClean="0"/>
            </a:br>
            <a:endParaRPr lang="en-US" sz="2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David P. Baker, PhD</a:t>
            </a:r>
          </a:p>
          <a:p>
            <a:r>
              <a:rPr lang="en-US" sz="2000" dirty="0" smtClean="0"/>
              <a:t>IMPAQ International, LLC</a:t>
            </a:r>
          </a:p>
        </p:txBody>
      </p:sp>
      <p:pic>
        <p:nvPicPr>
          <p:cNvPr id="6" name="Picture 5" descr="HORZbarsB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752341"/>
            <a:ext cx="9144000" cy="211317"/>
          </a:xfrm>
          <a:prstGeom prst="rect">
            <a:avLst/>
          </a:prstGeom>
        </p:spPr>
      </p:pic>
      <p:pic>
        <p:nvPicPr>
          <p:cNvPr id="7" name="Picture 6" descr="HORZbarsT.ai"/>
          <p:cNvPicPr>
            <a:picLocks noChangeAspect="1"/>
          </p:cNvPicPr>
          <p:nvPr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3"/>
              <a:stretch>
                <a:fillRect/>
              </a:stretch>
            </p:blipFill>
          </mc:Choice>
          <mc:Fallback>
            <p:blipFill>
              <a:blip r:embed="rId4"/>
              <a:stretch>
                <a:fillRect/>
              </a:stretch>
            </p:blipFill>
          </mc:Fallback>
        </mc:AlternateContent>
        <p:spPr>
          <a:xfrm>
            <a:off x="0" y="0"/>
            <a:ext cx="9144000" cy="263888"/>
          </a:xfrm>
          <a:prstGeom prst="rect">
            <a:avLst/>
          </a:prstGeom>
        </p:spPr>
      </p:pic>
      <p:pic>
        <p:nvPicPr>
          <p:cNvPr id="8" name="Picture 7" descr="LOGOimage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45364" y="423376"/>
            <a:ext cx="3413286" cy="101151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Aim 3</a:t>
            </a:r>
            <a:endParaRPr lang="en-US" dirty="0"/>
          </a:p>
        </p:txBody>
      </p:sp>
      <p:pic>
        <p:nvPicPr>
          <p:cNvPr id="10" name="Picture 9" descr="HORZbarsB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646682"/>
            <a:ext cx="9144000" cy="211317"/>
          </a:xfrm>
          <a:prstGeom prst="rect">
            <a:avLst/>
          </a:prstGeom>
        </p:spPr>
      </p:pic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457200" y="1246909"/>
            <a:ext cx="8229600" cy="4785755"/>
          </a:xfrm>
        </p:spPr>
        <p:txBody>
          <a:bodyPr>
            <a:normAutofit lnSpcReduction="10000"/>
          </a:bodyPr>
          <a:lstStyle/>
          <a:p>
            <a:r>
              <a:rPr lang="en-US" sz="2400" dirty="0" smtClean="0"/>
              <a:t>Goal</a:t>
            </a:r>
          </a:p>
          <a:p>
            <a:pPr lvl="1"/>
            <a:r>
              <a:rPr lang="en-US" sz="2000" dirty="0" smtClean="0"/>
              <a:t>Collect information from patients and family members in order to:</a:t>
            </a:r>
          </a:p>
          <a:p>
            <a:pPr lvl="2"/>
            <a:r>
              <a:rPr lang="en-US" sz="1800" dirty="0" smtClean="0"/>
              <a:t>Verify patient and family responsibilities</a:t>
            </a:r>
          </a:p>
          <a:p>
            <a:pPr lvl="2"/>
            <a:r>
              <a:rPr lang="en-US" sz="1800" dirty="0" smtClean="0"/>
              <a:t>Identify the root causes per event that patients would want disclosed and clinical staff would feel should be disclosed</a:t>
            </a:r>
          </a:p>
          <a:p>
            <a:pPr lvl="2"/>
            <a:r>
              <a:rPr lang="en-US" sz="1800" dirty="0" smtClean="0"/>
              <a:t>Identify TeamSTEPPS tools and strategies patients would find useful</a:t>
            </a:r>
          </a:p>
          <a:p>
            <a:r>
              <a:rPr lang="en-US" sz="2400" dirty="0" smtClean="0"/>
              <a:t>Approach</a:t>
            </a:r>
          </a:p>
          <a:p>
            <a:pPr lvl="1"/>
            <a:r>
              <a:rPr lang="en-US" sz="2000" dirty="0" smtClean="0"/>
              <a:t>Four patient and family focus groups; one per L&amp;D event</a:t>
            </a:r>
          </a:p>
          <a:p>
            <a:pPr lvl="2"/>
            <a:r>
              <a:rPr lang="en-US" sz="1800" dirty="0" smtClean="0"/>
              <a:t>Verified the patient and family responsibilities clinicians  identified</a:t>
            </a:r>
          </a:p>
          <a:p>
            <a:pPr lvl="2"/>
            <a:r>
              <a:rPr lang="en-US" sz="1800" dirty="0" smtClean="0"/>
              <a:t>Facilitated discussion about what patients and families want clinicians to disclose</a:t>
            </a:r>
          </a:p>
          <a:p>
            <a:pPr lvl="2"/>
            <a:r>
              <a:rPr lang="en-US" sz="1800" dirty="0" smtClean="0"/>
              <a:t>Conducted disclosure survey of patients and providers focused on the different events</a:t>
            </a:r>
          </a:p>
          <a:p>
            <a:pPr lvl="2"/>
            <a:r>
              <a:rPr lang="en-US" sz="1800" dirty="0" smtClean="0"/>
              <a:t>Reviewed and discussed TeamSTEPPS tools</a:t>
            </a:r>
          </a:p>
          <a:p>
            <a:pPr lvl="1"/>
            <a:r>
              <a:rPr lang="en-US" sz="2000" dirty="0" smtClean="0"/>
              <a:t>47 patient and family members; 13 clinicians</a:t>
            </a:r>
          </a:p>
          <a:p>
            <a:pPr lvl="2"/>
            <a:endParaRPr lang="en-US" sz="1600" dirty="0" smtClean="0"/>
          </a:p>
          <a:p>
            <a:pPr lvl="2"/>
            <a:endParaRPr lang="en-US" sz="1600" dirty="0" smtClean="0"/>
          </a:p>
          <a:p>
            <a:pPr lvl="2"/>
            <a:endParaRPr lang="en-US" sz="1600" dirty="0" smtClean="0"/>
          </a:p>
          <a:p>
            <a:pPr lvl="1"/>
            <a:endParaRPr lang="en-US" sz="1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4816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Aim 3 Results</a:t>
            </a:r>
            <a:br>
              <a:rPr lang="en-US" dirty="0" smtClean="0"/>
            </a:br>
            <a:r>
              <a:rPr lang="en-US" sz="2000" dirty="0" smtClean="0"/>
              <a:t>Patient Mean Disclosure Ratings</a:t>
            </a:r>
            <a:endParaRPr lang="en-US" dirty="0"/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964861693"/>
              </p:ext>
            </p:extLst>
          </p:nvPr>
        </p:nvGraphicFramePr>
        <p:xfrm>
          <a:off x="914400" y="1273324"/>
          <a:ext cx="7559477" cy="4588511"/>
        </p:xfrm>
        <a:graphic>
          <a:graphicData uri="http://schemas.openxmlformats.org/drawingml/2006/table">
            <a:tbl>
              <a:tblPr/>
              <a:tblGrid>
                <a:gridCol w="1548933"/>
                <a:gridCol w="2404218"/>
                <a:gridCol w="956781"/>
                <a:gridCol w="883181"/>
                <a:gridCol w="809583"/>
                <a:gridCol w="956781"/>
              </a:tblGrid>
              <a:tr h="105291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FFFFFF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Phase</a:t>
                      </a:r>
                      <a:endParaRPr lang="en-US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358" marR="423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FFFFFF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Failure</a:t>
                      </a:r>
                      <a:endParaRPr lang="en-US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358" marR="423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FFFFFF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Unplanned Return</a:t>
                      </a:r>
                      <a:endParaRPr lang="en-US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358" marR="423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FFFFFF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Shoulder Dystocia</a:t>
                      </a:r>
                      <a:endParaRPr lang="en-US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358" marR="423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FFFFFF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Post-partum Hem.</a:t>
                      </a:r>
                      <a:endParaRPr lang="en-US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358" marR="423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FFFFFF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Intra-partum Fetal Death</a:t>
                      </a:r>
                      <a:endParaRPr lang="en-US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358" marR="423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0000"/>
                    </a:solidFill>
                  </a:tcPr>
                </a:tc>
              </a:tr>
              <a:tr h="78968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Triage/Assessment</a:t>
                      </a:r>
                      <a:endParaRPr lang="en-US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358" marR="423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Clinicians do not assess if mother is compliant with expectations for prenatal care</a:t>
                      </a:r>
                      <a:endParaRPr lang="en-US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358" marR="423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3.2</a:t>
                      </a:r>
                      <a:endParaRPr lang="en-US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358" marR="423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3.41</a:t>
                      </a:r>
                      <a:endParaRPr lang="en-US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358" marR="423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3.22</a:t>
                      </a:r>
                      <a:endParaRPr lang="en-US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358" marR="423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3.3</a:t>
                      </a:r>
                      <a:endParaRPr lang="en-US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358" marR="423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</a:tr>
              <a:tr h="78968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Triage/Assessment</a:t>
                      </a:r>
                      <a:endParaRPr lang="en-US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358" marR="423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Mother's information is documented in different places (i.e., paper and electronic)</a:t>
                      </a:r>
                      <a:endParaRPr lang="en-US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358" marR="423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3.9</a:t>
                      </a:r>
                      <a:endParaRPr lang="en-US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358" marR="423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4.18</a:t>
                      </a:r>
                      <a:endParaRPr lang="en-US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358" marR="423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4.33</a:t>
                      </a:r>
                      <a:endParaRPr lang="en-US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358" marR="423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3.7</a:t>
                      </a:r>
                      <a:endParaRPr lang="en-US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358" marR="423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</a:tr>
              <a:tr h="56374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Triage/Assessment</a:t>
                      </a:r>
                      <a:endParaRPr lang="en-US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358" marR="423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Physician and nursing documentation procedures differ</a:t>
                      </a:r>
                      <a:endParaRPr lang="en-US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358" marR="423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3.2</a:t>
                      </a:r>
                      <a:endParaRPr lang="en-US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358" marR="423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3.53</a:t>
                      </a:r>
                      <a:endParaRPr lang="en-US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358" marR="423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3.78</a:t>
                      </a:r>
                      <a:endParaRPr lang="en-US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358" marR="423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2.7</a:t>
                      </a:r>
                      <a:endParaRPr lang="en-US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358" marR="423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</a:tr>
              <a:tr h="78968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Triage/Assessment</a:t>
                      </a:r>
                      <a:endParaRPr lang="en-US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358" marR="423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Clinician does not verbally communicate plan of care to nursing (not just electronically)</a:t>
                      </a:r>
                      <a:endParaRPr lang="en-US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358" marR="423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3.1</a:t>
                      </a:r>
                      <a:endParaRPr lang="en-US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358" marR="423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2.24</a:t>
                      </a:r>
                      <a:endParaRPr lang="en-US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358" marR="423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2.11</a:t>
                      </a:r>
                      <a:endParaRPr lang="en-US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358" marR="423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2.4</a:t>
                      </a:r>
                      <a:endParaRPr lang="en-US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358" marR="423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</a:tr>
              <a:tr h="52645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Triage/Assessment</a:t>
                      </a:r>
                      <a:endParaRPr lang="en-US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358" marR="423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Prenatal records are not available or missing</a:t>
                      </a:r>
                      <a:endParaRPr lang="en-US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358" marR="423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2.6</a:t>
                      </a:r>
                      <a:endParaRPr lang="en-US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358" marR="423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1.35</a:t>
                      </a:r>
                      <a:endParaRPr lang="en-US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358" marR="423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1.56</a:t>
                      </a:r>
                      <a:endParaRPr lang="en-US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358" marR="423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2.2</a:t>
                      </a:r>
                      <a:endParaRPr lang="en-US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358" marR="423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4816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Aim 3 Results</a:t>
            </a:r>
            <a:br>
              <a:rPr lang="en-US" dirty="0" smtClean="0"/>
            </a:br>
            <a:r>
              <a:rPr lang="en-US" sz="2000" dirty="0" smtClean="0"/>
              <a:t>Clinician Mean Disclosure Ratings</a:t>
            </a:r>
            <a:endParaRPr lang="en-US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3302306933"/>
              </p:ext>
            </p:extLst>
          </p:nvPr>
        </p:nvGraphicFramePr>
        <p:xfrm>
          <a:off x="457199" y="1268730"/>
          <a:ext cx="8229602" cy="4644961"/>
        </p:xfrm>
        <a:graphic>
          <a:graphicData uri="http://schemas.openxmlformats.org/drawingml/2006/table">
            <a:tbl>
              <a:tblPr/>
              <a:tblGrid>
                <a:gridCol w="1552755"/>
                <a:gridCol w="2967487"/>
                <a:gridCol w="1055873"/>
                <a:gridCol w="893697"/>
                <a:gridCol w="879895"/>
                <a:gridCol w="879895"/>
              </a:tblGrid>
              <a:tr h="109293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FFFFFF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Phase</a:t>
                      </a:r>
                      <a:endParaRPr lang="en-US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156" marR="45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FFFFFF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Description</a:t>
                      </a:r>
                      <a:endParaRPr lang="en-US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156" marR="45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FFFFFF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Unplanned Return</a:t>
                      </a:r>
                      <a:endParaRPr lang="en-US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156" marR="45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FFFFFF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Shoulder Dystocia</a:t>
                      </a:r>
                      <a:endParaRPr lang="en-US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156" marR="45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FFFFFF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Post-partum Hem.</a:t>
                      </a:r>
                      <a:endParaRPr lang="en-US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156" marR="45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FFFFFF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Intra-partum Fetal Death</a:t>
                      </a:r>
                      <a:endParaRPr lang="en-US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156" marR="45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0000"/>
                    </a:solidFill>
                  </a:tcPr>
                </a:tc>
              </a:tr>
              <a:tr h="81969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Triage/ Assessment</a:t>
                      </a:r>
                      <a:endParaRPr lang="en-US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156" marR="45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Clinicians do not assess if mother is compliant with expectations for prenatal care</a:t>
                      </a:r>
                      <a:endParaRPr lang="en-US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156" marR="45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2.7</a:t>
                      </a:r>
                      <a:endParaRPr lang="en-US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156" marR="45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4</a:t>
                      </a:r>
                      <a:endParaRPr lang="en-US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156" marR="45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5</a:t>
                      </a:r>
                      <a:endParaRPr lang="en-US" sz="16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156" marR="45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5</a:t>
                      </a:r>
                      <a:endParaRPr lang="en-US" sz="16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156" marR="45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</a:tr>
              <a:tr h="81969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Triage/ Assessment</a:t>
                      </a:r>
                      <a:endParaRPr lang="en-US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156" marR="45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Mother's information is documented in different places (i.e., paper and electronic)</a:t>
                      </a:r>
                      <a:endParaRPr lang="en-US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156" marR="45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2.7</a:t>
                      </a:r>
                      <a:endParaRPr lang="en-US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156" marR="45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1.67</a:t>
                      </a:r>
                      <a:endParaRPr lang="en-US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156" marR="45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3.67</a:t>
                      </a:r>
                      <a:endParaRPr lang="en-US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156" marR="45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2.33</a:t>
                      </a:r>
                      <a:endParaRPr lang="en-US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156" marR="45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</a:tr>
              <a:tr h="54646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Triage/ Assessment</a:t>
                      </a:r>
                      <a:endParaRPr lang="en-US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156" marR="45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Physician and nursing documentation procedures differ</a:t>
                      </a:r>
                      <a:endParaRPr lang="en-US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156" marR="45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3</a:t>
                      </a:r>
                      <a:endParaRPr lang="en-US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156" marR="45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4.33</a:t>
                      </a:r>
                      <a:endParaRPr lang="en-US" sz="16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156" marR="45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1.67</a:t>
                      </a:r>
                      <a:endParaRPr lang="en-US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156" marR="45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3</a:t>
                      </a:r>
                      <a:endParaRPr lang="en-US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156" marR="45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</a:tr>
              <a:tr h="81969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Triage/ Assessment</a:t>
                      </a:r>
                      <a:endParaRPr lang="en-US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156" marR="45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Clinician does not verbally communicate plan of care to nursing (not just electronically)</a:t>
                      </a:r>
                      <a:endParaRPr lang="en-US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156" marR="45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3.7</a:t>
                      </a:r>
                      <a:endParaRPr lang="en-US" sz="16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156" marR="45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3.67</a:t>
                      </a:r>
                      <a:endParaRPr lang="en-US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156" marR="45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2.33</a:t>
                      </a:r>
                      <a:endParaRPr lang="en-US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156" marR="45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2.33</a:t>
                      </a:r>
                      <a:endParaRPr lang="en-US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156" marR="45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</a:tr>
              <a:tr h="54646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Triage/ Assessment</a:t>
                      </a:r>
                      <a:endParaRPr lang="en-US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156" marR="45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Prenatal records are not available or missing</a:t>
                      </a:r>
                      <a:endParaRPr lang="en-US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156" marR="45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3</a:t>
                      </a:r>
                      <a:endParaRPr lang="en-US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156" marR="45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1.33</a:t>
                      </a:r>
                      <a:endParaRPr lang="en-US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156" marR="45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2.33</a:t>
                      </a:r>
                      <a:endParaRPr lang="en-US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156" marR="45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2.33</a:t>
                      </a:r>
                      <a:endParaRPr lang="en-US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156" marR="45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28571"/>
            <a:ext cx="8229600" cy="1412103"/>
          </a:xfrm>
        </p:spPr>
        <p:txBody>
          <a:bodyPr>
            <a:normAutofit/>
          </a:bodyPr>
          <a:lstStyle/>
          <a:p>
            <a:pPr>
              <a:spcBef>
                <a:spcPts val="1200"/>
              </a:spcBef>
            </a:pPr>
            <a:r>
              <a:rPr lang="en-US" dirty="0" smtClean="0"/>
              <a:t>Aim 3 Results</a:t>
            </a:r>
            <a:br>
              <a:rPr lang="en-US" dirty="0" smtClean="0"/>
            </a:br>
            <a:r>
              <a:rPr lang="en-US" sz="2000" dirty="0" smtClean="0"/>
              <a:t>Correlations between Clinician and Patient Disclosure Ratings</a:t>
            </a:r>
            <a:endParaRPr lang="en-US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3832825265"/>
              </p:ext>
            </p:extLst>
          </p:nvPr>
        </p:nvGraphicFramePr>
        <p:xfrm>
          <a:off x="880216" y="1947553"/>
          <a:ext cx="7511753" cy="3436295"/>
        </p:xfrm>
        <a:graphic>
          <a:graphicData uri="http://schemas.openxmlformats.org/drawingml/2006/table">
            <a:tbl>
              <a:tblPr/>
              <a:tblGrid>
                <a:gridCol w="1839613"/>
                <a:gridCol w="1418035"/>
                <a:gridCol w="1418035"/>
                <a:gridCol w="1418035"/>
                <a:gridCol w="1418035"/>
              </a:tblGrid>
              <a:tr h="641819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FFFFFF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Phase</a:t>
                      </a:r>
                      <a:endParaRPr lang="en-US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FFFFFF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Unplanned Return to L&amp;D</a:t>
                      </a:r>
                      <a:endParaRPr lang="en-US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FFFFFF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Shoulder Dystocia</a:t>
                      </a:r>
                      <a:endParaRPr lang="en-US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FFFFFF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Post-partum Hem.</a:t>
                      </a:r>
                      <a:endParaRPr lang="en-US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FFFFFF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Intra-partum Fetal Death</a:t>
                      </a:r>
                      <a:endParaRPr lang="en-US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0000"/>
                    </a:solidFill>
                  </a:tcPr>
                </a:tc>
              </a:tr>
              <a:tr h="465746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Pre-Hospital</a:t>
                      </a:r>
                      <a:endParaRPr lang="en-US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0.21</a:t>
                      </a:r>
                      <a:endParaRPr lang="en-US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-0.08</a:t>
                      </a:r>
                      <a:endParaRPr lang="en-US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0.89</a:t>
                      </a:r>
                      <a:endParaRPr lang="en-US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0.62</a:t>
                      </a:r>
                      <a:endParaRPr lang="en-US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5746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Triage/Assessment</a:t>
                      </a:r>
                      <a:endParaRPr lang="en-US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-0.37</a:t>
                      </a:r>
                      <a:endParaRPr lang="en-US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0.28</a:t>
                      </a:r>
                      <a:endParaRPr lang="en-US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0.30</a:t>
                      </a:r>
                      <a:endParaRPr lang="en-US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0.37</a:t>
                      </a:r>
                      <a:endParaRPr lang="en-US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5746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Monitoring/Laboring</a:t>
                      </a:r>
                      <a:endParaRPr lang="en-US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0.80</a:t>
                      </a:r>
                      <a:endParaRPr lang="en-US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-0.08</a:t>
                      </a:r>
                      <a:endParaRPr lang="en-US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0.55</a:t>
                      </a:r>
                      <a:endParaRPr lang="en-US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0.30</a:t>
                      </a:r>
                      <a:endParaRPr lang="en-US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5746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Delivery</a:t>
                      </a:r>
                      <a:endParaRPr lang="en-US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0.71</a:t>
                      </a:r>
                      <a:endParaRPr lang="en-US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0.86</a:t>
                      </a:r>
                      <a:endParaRPr lang="en-US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0.28</a:t>
                      </a:r>
                      <a:endParaRPr lang="en-US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0.96</a:t>
                      </a:r>
                      <a:endParaRPr lang="en-US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5746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Post-partum L&amp;D</a:t>
                      </a:r>
                      <a:endParaRPr lang="en-US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0.65</a:t>
                      </a:r>
                      <a:endParaRPr lang="en-US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0.39</a:t>
                      </a:r>
                      <a:endParaRPr lang="en-US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0.74</a:t>
                      </a:r>
                      <a:endParaRPr lang="en-US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0.12</a:t>
                      </a:r>
                      <a:endParaRPr lang="en-US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5746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FFFFFF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Across All Phases</a:t>
                      </a:r>
                      <a:endParaRPr lang="en-US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FFFFFF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0.70</a:t>
                      </a:r>
                      <a:endParaRPr lang="en-US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FFFFFF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0.19</a:t>
                      </a:r>
                      <a:endParaRPr lang="en-US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FFFFFF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0.57</a:t>
                      </a:r>
                      <a:endParaRPr lang="en-US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FFFFFF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0.48</a:t>
                      </a:r>
                      <a:endParaRPr lang="en-US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000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Aim 4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4525963"/>
          </a:xfrm>
        </p:spPr>
        <p:txBody>
          <a:bodyPr>
            <a:normAutofit lnSpcReduction="10000"/>
          </a:bodyPr>
          <a:lstStyle/>
          <a:p>
            <a:r>
              <a:rPr lang="en-US" sz="2400" dirty="0" smtClean="0"/>
              <a:t>Goal</a:t>
            </a:r>
          </a:p>
          <a:p>
            <a:pPr lvl="1"/>
            <a:r>
              <a:rPr lang="en-US" sz="2200" dirty="0" smtClean="0"/>
              <a:t>To develop and pilot test a TeamSTEPPS intervention(s) that teaches patients/families how to be members of the care team and enhances communication between patients/families and providers</a:t>
            </a:r>
          </a:p>
          <a:p>
            <a:r>
              <a:rPr lang="en-US" sz="2400" dirty="0" smtClean="0"/>
              <a:t>Approach</a:t>
            </a:r>
          </a:p>
          <a:p>
            <a:pPr lvl="1"/>
            <a:r>
              <a:rPr lang="en-US" sz="2200" dirty="0" smtClean="0"/>
              <a:t>Developed a 45-minute, patient and family oriented TeamSTEPPS module for L&amp;D</a:t>
            </a:r>
          </a:p>
          <a:p>
            <a:pPr lvl="1"/>
            <a:r>
              <a:rPr lang="en-US" sz="2200" dirty="0" smtClean="0"/>
              <a:t>28 participants</a:t>
            </a:r>
          </a:p>
          <a:p>
            <a:pPr lvl="1"/>
            <a:r>
              <a:rPr lang="en-US" sz="2200" dirty="0" smtClean="0"/>
              <a:t>Collected pre-post data on participant reactions and learning</a:t>
            </a:r>
          </a:p>
          <a:p>
            <a:pPr lvl="2"/>
            <a:r>
              <a:rPr lang="en-US" dirty="0" smtClean="0"/>
              <a:t>Reactions: instrumentality  and affective</a:t>
            </a:r>
          </a:p>
          <a:p>
            <a:pPr lvl="2"/>
            <a:r>
              <a:rPr lang="en-US" dirty="0" smtClean="0"/>
              <a:t>Learning: attitudes (T-TAQ) and knowledge (Learning Benchmarks)</a:t>
            </a:r>
          </a:p>
          <a:p>
            <a:pPr lvl="2"/>
            <a:endParaRPr lang="en-US" sz="1600" dirty="0" smtClean="0"/>
          </a:p>
          <a:p>
            <a:pPr lvl="2"/>
            <a:endParaRPr lang="en-US" sz="1600" dirty="0" smtClean="0"/>
          </a:p>
          <a:p>
            <a:pPr lvl="1"/>
            <a:endParaRPr lang="en-US" sz="1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TeamSTEPPS Training Objectives</a:t>
            </a:r>
            <a:endParaRPr lang="en-US" dirty="0"/>
          </a:p>
        </p:txBody>
      </p:sp>
      <p:pic>
        <p:nvPicPr>
          <p:cNvPr id="10" name="Picture 9" descr="HORZbarsB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646682"/>
            <a:ext cx="9144000" cy="211317"/>
          </a:xfrm>
          <a:prstGeom prst="rect">
            <a:avLst/>
          </a:prstGeom>
        </p:spPr>
      </p:pic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4525963"/>
          </a:xfrm>
        </p:spPr>
        <p:txBody>
          <a:bodyPr>
            <a:normAutofit/>
          </a:bodyPr>
          <a:lstStyle/>
          <a:p>
            <a:endParaRPr lang="en-US" dirty="0" smtClean="0"/>
          </a:p>
          <a:p>
            <a:pPr lvl="2"/>
            <a:endParaRPr lang="en-US" sz="1600" dirty="0" smtClean="0"/>
          </a:p>
          <a:p>
            <a:pPr lvl="1"/>
            <a:endParaRPr lang="en-US" sz="1800" dirty="0" smtClean="0"/>
          </a:p>
        </p:txBody>
      </p:sp>
      <p:sp>
        <p:nvSpPr>
          <p:cNvPr id="7" name="Rectangle 7"/>
          <p:cNvSpPr txBox="1">
            <a:spLocks noChangeArrowheads="1"/>
          </p:cNvSpPr>
          <p:nvPr/>
        </p:nvSpPr>
        <p:spPr>
          <a:xfrm>
            <a:off x="457200" y="1520042"/>
            <a:ext cx="8221663" cy="4423559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Describe how the patient and family fits into the clinical team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Describe the patient and family responsibilities as team members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Describe the clinical team member roles and responsibilities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Describe the core components of team leadership, assertion, and communication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Describe TeamSTEPPS tools that can be used by patients </a:t>
            </a:r>
          </a:p>
          <a:p>
            <a:pPr marL="800100" lvl="1" indent="-342900" defTabSz="914400">
              <a:spcBef>
                <a:spcPct val="20000"/>
              </a:spcBef>
              <a:buFont typeface="Calibri" pitchFamily="34" charset="0"/>
              <a:buChar char="–"/>
            </a:pPr>
            <a:r>
              <a:rPr lang="en-US" sz="2400" dirty="0" smtClean="0"/>
              <a:t>Briefs, Huddles and Debriefs</a:t>
            </a:r>
          </a:p>
          <a:p>
            <a:pPr marL="800100" lvl="1" indent="-342900" defTabSz="914400">
              <a:spcBef>
                <a:spcPct val="20000"/>
              </a:spcBef>
              <a:buFont typeface="Calibri" pitchFamily="34" charset="0"/>
              <a:buChar char="–"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rPr>
              <a:t>Assertive</a:t>
            </a:r>
            <a:r>
              <a:rPr kumimoji="0" lang="en-US" sz="2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rPr>
              <a:t> Statement and Two-Challenge Rule</a:t>
            </a:r>
          </a:p>
          <a:p>
            <a:pPr marL="800100" lvl="1" indent="-342900" defTabSz="914400">
              <a:spcBef>
                <a:spcPct val="20000"/>
              </a:spcBef>
              <a:buFont typeface="Calibri" pitchFamily="34" charset="0"/>
              <a:buChar char="–"/>
            </a:pPr>
            <a:r>
              <a:rPr lang="en-US" sz="2400" dirty="0" smtClean="0"/>
              <a:t>SBAR and Check Back</a:t>
            </a:r>
            <a:endParaRPr kumimoji="0" lang="en-US" sz="2400" b="0" i="0" u="none" strike="noStrike" kern="1200" cap="none" spc="0" normalizeH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Aim 4 - Results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4525963"/>
          </a:xfrm>
        </p:spPr>
        <p:txBody>
          <a:bodyPr>
            <a:normAutofit lnSpcReduction="10000"/>
          </a:bodyPr>
          <a:lstStyle/>
          <a:p>
            <a:r>
              <a:rPr lang="en-US" sz="2400" dirty="0" smtClean="0"/>
              <a:t>Reactions</a:t>
            </a:r>
          </a:p>
          <a:p>
            <a:pPr lvl="1"/>
            <a:r>
              <a:rPr lang="en-US" sz="2200" dirty="0" smtClean="0"/>
              <a:t>Overall mean rating was 4.18, on a 5-point scale</a:t>
            </a:r>
          </a:p>
          <a:p>
            <a:pPr lvl="2"/>
            <a:r>
              <a:rPr lang="en-US" dirty="0" smtClean="0"/>
              <a:t>“This training would be appropriate for patients in all care settings” </a:t>
            </a:r>
          </a:p>
          <a:p>
            <a:pPr lvl="2"/>
            <a:r>
              <a:rPr lang="en-US" dirty="0" smtClean="0"/>
              <a:t>“This training should be offered by …. in the future”</a:t>
            </a:r>
          </a:p>
          <a:p>
            <a:r>
              <a:rPr lang="en-US" sz="2400" dirty="0" smtClean="0"/>
              <a:t>Learning</a:t>
            </a:r>
          </a:p>
          <a:p>
            <a:pPr lvl="1"/>
            <a:r>
              <a:rPr lang="en-US" sz="2200" dirty="0" smtClean="0"/>
              <a:t>Attitudes </a:t>
            </a:r>
          </a:p>
          <a:p>
            <a:pPr lvl="2"/>
            <a:r>
              <a:rPr lang="en-US" dirty="0" smtClean="0"/>
              <a:t>Pre-training Mean (4.51)</a:t>
            </a:r>
          </a:p>
          <a:p>
            <a:pPr lvl="2"/>
            <a:r>
              <a:rPr lang="en-US" dirty="0" smtClean="0"/>
              <a:t>Post-training Mean (4.55)</a:t>
            </a:r>
          </a:p>
          <a:p>
            <a:pPr lvl="1"/>
            <a:r>
              <a:rPr lang="en-US" sz="2200" dirty="0" smtClean="0"/>
              <a:t>Learning</a:t>
            </a:r>
          </a:p>
          <a:p>
            <a:pPr lvl="2"/>
            <a:r>
              <a:rPr lang="en-US" dirty="0" smtClean="0"/>
              <a:t>Pre-training Mean (10.86 items correct)</a:t>
            </a:r>
          </a:p>
          <a:p>
            <a:pPr lvl="2"/>
            <a:r>
              <a:rPr lang="en-US" dirty="0" smtClean="0"/>
              <a:t>Post-training Mean (12.28 items correct)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Conclusions</a:t>
            </a:r>
            <a:endParaRPr lang="en-US" sz="3600" dirty="0"/>
          </a:p>
        </p:txBody>
      </p:sp>
      <p:sp>
        <p:nvSpPr>
          <p:cNvPr id="15" name="Content Placeholder 14"/>
          <p:cNvSpPr>
            <a:spLocks noGrp="1"/>
          </p:cNvSpPr>
          <p:nvPr>
            <p:ph idx="1"/>
          </p:nvPr>
        </p:nvSpPr>
        <p:spPr>
          <a:xfrm>
            <a:off x="457200" y="1429513"/>
            <a:ext cx="8229600" cy="4404241"/>
          </a:xfrm>
        </p:spPr>
        <p:txBody>
          <a:bodyPr>
            <a:noAutofit/>
          </a:bodyPr>
          <a:lstStyle/>
          <a:p>
            <a:r>
              <a:rPr lang="en-US" sz="2000" dirty="0" smtClean="0"/>
              <a:t>Clinicians generally showed high agreement when assessing the degree of risk, liability, and teamwork associated with specific clinical events in L&amp;D</a:t>
            </a:r>
            <a:endParaRPr lang="en-US" sz="2000" dirty="0"/>
          </a:p>
          <a:p>
            <a:r>
              <a:rPr lang="en-US" sz="2000" dirty="0" smtClean="0"/>
              <a:t>Regardless how events varied in terms of risk and liability, the individual, team, and system failures were generally common across events</a:t>
            </a:r>
          </a:p>
          <a:p>
            <a:r>
              <a:rPr lang="en-US" sz="2000" dirty="0" smtClean="0"/>
              <a:t>Patients/family members were found to agree about which failures were important to disclose, and type of adverse event did not affect these results</a:t>
            </a:r>
          </a:p>
          <a:p>
            <a:r>
              <a:rPr lang="en-US" sz="2000" dirty="0" smtClean="0"/>
              <a:t>Clinicians on the other hand showed far more variability regarding what should be disclosed, and these results did appear to be affected by adverse event type</a:t>
            </a:r>
          </a:p>
          <a:p>
            <a:r>
              <a:rPr lang="en-US" sz="2000" dirty="0" smtClean="0"/>
              <a:t>Patients/families like TeamSTEPPS, intended to use the tools taught, would recommend the training to others, and showed gains in knowledge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Next Steps</a:t>
            </a:r>
            <a:endParaRPr lang="en-US" sz="3600" dirty="0"/>
          </a:p>
        </p:txBody>
      </p:sp>
      <p:sp>
        <p:nvSpPr>
          <p:cNvPr id="15" name="Content Placeholder 1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Negotiating with an implementation site</a:t>
            </a:r>
          </a:p>
          <a:p>
            <a:r>
              <a:rPr lang="en-US" dirty="0" smtClean="0"/>
              <a:t>Examine transfer of the trained skills</a:t>
            </a:r>
          </a:p>
          <a:p>
            <a:r>
              <a:rPr lang="en-US" dirty="0" smtClean="0"/>
              <a:t>Determine if there is a relation to clinical outcomes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Preparing for Demonstration Grant (R21)</a:t>
            </a:r>
          </a:p>
          <a:p>
            <a:r>
              <a:rPr lang="en-US" sz="2400" dirty="0" smtClean="0"/>
              <a:t>Research Team</a:t>
            </a:r>
          </a:p>
          <a:p>
            <a:pPr lvl="1"/>
            <a:r>
              <a:rPr lang="en-US" sz="2000" dirty="0" smtClean="0"/>
              <a:t>David P. Baker, PhD (Principal Investigator)</a:t>
            </a:r>
          </a:p>
          <a:p>
            <a:pPr lvl="1"/>
            <a:r>
              <a:rPr lang="en-US" sz="2000" dirty="0" smtClean="0"/>
              <a:t>Patrice Weiss, MD (Co-Investigator)</a:t>
            </a:r>
          </a:p>
          <a:p>
            <a:pPr lvl="1"/>
            <a:r>
              <a:rPr lang="en-US" sz="2000" dirty="0" smtClean="0"/>
              <a:t>Laurie Spotswood, MSEd, CLS (Research Specialist)</a:t>
            </a:r>
          </a:p>
          <a:p>
            <a:pPr lvl="1"/>
            <a:r>
              <a:rPr lang="en-US" sz="2000" dirty="0" smtClean="0"/>
              <a:t>Tony Slonim, MD, DPH (Co-Investigator)</a:t>
            </a:r>
          </a:p>
          <a:p>
            <a:pPr lvl="1"/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Background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457200" y="1199408"/>
            <a:ext cx="8229600" cy="4744193"/>
          </a:xfrm>
        </p:spPr>
        <p:txBody>
          <a:bodyPr>
            <a:normAutofit lnSpcReduction="10000"/>
          </a:bodyPr>
          <a:lstStyle/>
          <a:p>
            <a:endParaRPr lang="en-US" sz="2000" dirty="0" smtClean="0"/>
          </a:p>
          <a:p>
            <a:r>
              <a:rPr lang="en-US" sz="2400" dirty="0" smtClean="0"/>
              <a:t>Relations between lawsuits, payouts, and negligence is muddy at best</a:t>
            </a:r>
          </a:p>
          <a:p>
            <a:r>
              <a:rPr lang="en-US" sz="2400" dirty="0" smtClean="0"/>
              <a:t>The Harvard Malpractice Study </a:t>
            </a:r>
          </a:p>
          <a:p>
            <a:pPr lvl="1"/>
            <a:r>
              <a:rPr lang="en-US" sz="2000" dirty="0" smtClean="0"/>
              <a:t>Reviewed 30,000 hospital records</a:t>
            </a:r>
          </a:p>
          <a:p>
            <a:pPr lvl="1"/>
            <a:r>
              <a:rPr lang="en-US" sz="2000" dirty="0" smtClean="0"/>
              <a:t>Found the incidence of malpractice was much larger than the incidence of claims</a:t>
            </a:r>
          </a:p>
          <a:p>
            <a:r>
              <a:rPr lang="en-US" sz="2400" dirty="0" smtClean="0"/>
              <a:t>Ineffective communication between patients/families and clinicians yield lawsuits</a:t>
            </a:r>
          </a:p>
          <a:p>
            <a:r>
              <a:rPr lang="en-US" sz="2400" dirty="0" smtClean="0"/>
              <a:t>Patients/families are viewed as critical members of the care team</a:t>
            </a:r>
          </a:p>
          <a:p>
            <a:pPr lvl="1"/>
            <a:r>
              <a:rPr lang="en-US" sz="2000" dirty="0" smtClean="0"/>
              <a:t>TeamSTEPPS® introduced by AHRQ for clinician teamwork</a:t>
            </a:r>
          </a:p>
          <a:p>
            <a:pPr lvl="1"/>
            <a:r>
              <a:rPr lang="en-US" sz="2000" dirty="0" smtClean="0"/>
              <a:t>Little work on how to include/train patients/families</a:t>
            </a: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Study Aims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457200" y="1235034"/>
            <a:ext cx="8229600" cy="4708567"/>
          </a:xfrm>
        </p:spPr>
        <p:txBody>
          <a:bodyPr>
            <a:noAutofit/>
          </a:bodyPr>
          <a:lstStyle/>
          <a:p>
            <a:pPr lvl="0"/>
            <a:r>
              <a:rPr lang="en-US" sz="2000" b="1" dirty="0" smtClean="0"/>
              <a:t>Aim 1:</a:t>
            </a:r>
            <a:r>
              <a:rPr lang="en-US" sz="2000" dirty="0" smtClean="0"/>
              <a:t> To identify clinical events that are highly dependent on provider teamwork, require </a:t>
            </a:r>
            <a:r>
              <a:rPr lang="en-US" sz="2000" dirty="0" smtClean="0"/>
              <a:t>patient/ families </a:t>
            </a:r>
            <a:r>
              <a:rPr lang="en-US" sz="2000" dirty="0" smtClean="0"/>
              <a:t>to be effective members of the team, and vary in terms of risk and liability.  </a:t>
            </a:r>
          </a:p>
          <a:p>
            <a:pPr lvl="0">
              <a:buNone/>
            </a:pPr>
            <a:endParaRPr lang="en-US" sz="1000" dirty="0" smtClean="0"/>
          </a:p>
          <a:p>
            <a:pPr lvl="0"/>
            <a:r>
              <a:rPr lang="en-US" sz="2000" b="1" dirty="0" smtClean="0"/>
              <a:t>Aim 2:</a:t>
            </a:r>
            <a:r>
              <a:rPr lang="en-US" sz="2000" dirty="0" smtClean="0"/>
              <a:t> To identify the root causes of these events, including where critical teamwork breakdowns occur.</a:t>
            </a:r>
          </a:p>
          <a:p>
            <a:pPr lvl="0">
              <a:buNone/>
            </a:pPr>
            <a:endParaRPr lang="en-US" sz="1000" dirty="0" smtClean="0"/>
          </a:p>
          <a:p>
            <a:pPr lvl="0"/>
            <a:r>
              <a:rPr lang="en-US" sz="2000" b="1" dirty="0" smtClean="0"/>
              <a:t>Aim 3:</a:t>
            </a:r>
            <a:r>
              <a:rPr lang="en-US" sz="2000" dirty="0" smtClean="0"/>
              <a:t> To conduct a series of focus groups to ascertain how patient/family and provider communication should occur to mitigate risk and reduce liability and to identify TeamSTEPPS tools that could be used to enable patients/families to be more effective members of the care team.</a:t>
            </a:r>
          </a:p>
          <a:p>
            <a:pPr lvl="0">
              <a:buNone/>
            </a:pPr>
            <a:endParaRPr lang="en-US" sz="1000" dirty="0" smtClean="0"/>
          </a:p>
          <a:p>
            <a:pPr lvl="0"/>
            <a:r>
              <a:rPr lang="en-US" sz="2000" b="1" dirty="0" smtClean="0"/>
              <a:t>Aim 4</a:t>
            </a:r>
            <a:r>
              <a:rPr lang="en-US" sz="2000" b="1" dirty="0"/>
              <a:t>:</a:t>
            </a:r>
            <a:r>
              <a:rPr lang="en-US" sz="2000" dirty="0" smtClean="0"/>
              <a:t> To develop and pilot test a TeamSTEPPS intervention(s) that teaches patients/families how to be members of the care team and enhances communication between patients/families and providers.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Aim 1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4525963"/>
          </a:xfrm>
        </p:spPr>
        <p:txBody>
          <a:bodyPr>
            <a:normAutofit/>
          </a:bodyPr>
          <a:lstStyle/>
          <a:p>
            <a:r>
              <a:rPr lang="en-US" sz="2400" dirty="0" smtClean="0"/>
              <a:t>Goal</a:t>
            </a:r>
          </a:p>
          <a:p>
            <a:pPr lvl="1"/>
            <a:r>
              <a:rPr lang="en-US" sz="2200" dirty="0" smtClean="0"/>
              <a:t>Identify and select events that require teamwork and vary in terms of risk and liability in Labor and Delivery (L&amp;D)</a:t>
            </a:r>
          </a:p>
          <a:p>
            <a:r>
              <a:rPr lang="en-US" sz="2400" dirty="0" smtClean="0"/>
              <a:t>Approach</a:t>
            </a:r>
          </a:p>
          <a:p>
            <a:pPr lvl="1"/>
            <a:r>
              <a:rPr lang="en-US" sz="2200" dirty="0" smtClean="0"/>
              <a:t>Reviewed RAND (2008) report and identified candidate events that require teamwork</a:t>
            </a:r>
          </a:p>
          <a:p>
            <a:pPr lvl="1"/>
            <a:r>
              <a:rPr lang="en-US" sz="2200" dirty="0" smtClean="0"/>
              <a:t>Identified 18 candidate events in L&amp;D</a:t>
            </a:r>
          </a:p>
          <a:p>
            <a:pPr lvl="1"/>
            <a:r>
              <a:rPr lang="en-US" sz="2200" dirty="0" smtClean="0"/>
              <a:t>Surveyed 10 clinical experts</a:t>
            </a:r>
          </a:p>
          <a:p>
            <a:pPr lvl="2"/>
            <a:r>
              <a:rPr lang="en-US" dirty="0" smtClean="0"/>
              <a:t>Degree of Risk </a:t>
            </a:r>
          </a:p>
          <a:p>
            <a:pPr lvl="2"/>
            <a:r>
              <a:rPr lang="en-US" dirty="0" smtClean="0"/>
              <a:t>Likelihood of Liability</a:t>
            </a:r>
          </a:p>
          <a:p>
            <a:pPr lvl="2"/>
            <a:r>
              <a:rPr lang="en-US" dirty="0" smtClean="0"/>
              <a:t>Requirement for Teamwork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Aim 1 Results</a:t>
            </a:r>
            <a:endParaRPr lang="en-US" dirty="0"/>
          </a:p>
        </p:txBody>
      </p:sp>
      <p:pic>
        <p:nvPicPr>
          <p:cNvPr id="10" name="Picture 9" descr="HORZbarsB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646682"/>
            <a:ext cx="9144000" cy="211317"/>
          </a:xfrm>
          <a:prstGeom prst="rect">
            <a:avLst/>
          </a:prstGeom>
        </p:spPr>
      </p:pic>
      <p:pic>
        <p:nvPicPr>
          <p:cNvPr id="11" name="Picture 10" descr="HORZbarsT.ai"/>
          <p:cNvPicPr>
            <a:picLocks noChangeAspect="1"/>
          </p:cNvPicPr>
          <p:nvPr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3"/>
              <a:stretch>
                <a:fillRect/>
              </a:stretch>
            </p:blipFill>
          </mc:Choice>
          <mc:Fallback>
            <p:blipFill>
              <a:blip r:embed="rId4"/>
              <a:stretch>
                <a:fillRect/>
              </a:stretch>
            </p:blipFill>
          </mc:Fallback>
        </mc:AlternateContent>
        <p:spPr>
          <a:xfrm>
            <a:off x="0" y="0"/>
            <a:ext cx="9144000" cy="263888"/>
          </a:xfrm>
          <a:prstGeom prst="rect">
            <a:avLst/>
          </a:prstGeom>
        </p:spPr>
      </p:pic>
      <p:pic>
        <p:nvPicPr>
          <p:cNvPr id="12" name="Picture 11" descr="LOGOimage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556956" y="6126163"/>
            <a:ext cx="1409729" cy="417768"/>
          </a:xfrm>
          <a:prstGeom prst="rect">
            <a:avLst/>
          </a:prstGeom>
        </p:spPr>
      </p:pic>
      <p:graphicFrame>
        <p:nvGraphicFramePr>
          <p:cNvPr id="14" name="Content Placeholder 13"/>
          <p:cNvGraphicFramePr>
            <a:graphicFrameLocks noGrp="1"/>
          </p:cNvGraphicFramePr>
          <p:nvPr>
            <p:ph idx="1"/>
          </p:nvPr>
        </p:nvGraphicFramePr>
        <p:xfrm>
          <a:off x="1426560" y="1855445"/>
          <a:ext cx="6572223" cy="439245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90741"/>
                <a:gridCol w="2190741"/>
                <a:gridCol w="2190741"/>
              </a:tblGrid>
              <a:tr h="917735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 smtClean="0"/>
                    </a:p>
                    <a:p>
                      <a:pPr algn="ctr"/>
                      <a:r>
                        <a:rPr lang="en-US" dirty="0" smtClean="0"/>
                        <a:t>High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 smtClean="0"/>
                    </a:p>
                    <a:p>
                      <a:pPr algn="ctr"/>
                      <a:r>
                        <a:rPr lang="en-US" dirty="0" smtClean="0"/>
                        <a:t>Low</a:t>
                      </a:r>
                      <a:endParaRPr lang="en-US" dirty="0"/>
                    </a:p>
                  </a:txBody>
                  <a:tcPr/>
                </a:tc>
              </a:tr>
              <a:tr h="1417901"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r>
                        <a:rPr lang="en-US" dirty="0" smtClean="0"/>
                        <a:t>High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r>
                        <a:rPr lang="en-US" b="1" dirty="0" smtClean="0"/>
                        <a:t>Shoulder Dystocia</a:t>
                      </a:r>
                    </a:p>
                    <a:p>
                      <a:pPr algn="ctr">
                        <a:buFont typeface="Arial" pitchFamily="34" charset="0"/>
                        <a:buNone/>
                      </a:pPr>
                      <a:endParaRPr lang="en-US" dirty="0" smtClean="0"/>
                    </a:p>
                    <a:p>
                      <a:pPr algn="ctr">
                        <a:buFont typeface="Arial" pitchFamily="34" charset="0"/>
                        <a:buNone/>
                      </a:pPr>
                      <a:r>
                        <a:rPr lang="en-US" dirty="0" smtClean="0"/>
                        <a:t>Birth Trauma – Injury to Neonate – Vaginal Birth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000" b="0" i="0" u="none" strike="noStrike" dirty="0" smtClean="0">
                        <a:solidFill>
                          <a:srgbClr val="000000"/>
                        </a:solidFill>
                        <a:latin typeface="+mn-lt"/>
                      </a:endParaRPr>
                    </a:p>
                    <a:p>
                      <a:pPr algn="ctr"/>
                      <a:r>
                        <a:rPr lang="en-US" sz="20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Post-Partum Hemorrhage</a:t>
                      </a:r>
                      <a:endParaRPr lang="en-US" sz="2000" b="1" dirty="0"/>
                    </a:p>
                  </a:txBody>
                  <a:tcPr/>
                </a:tc>
              </a:tr>
              <a:tr h="1606036"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r>
                        <a:rPr lang="en-US" dirty="0" smtClean="0"/>
                        <a:t>Low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Maternal Death</a:t>
                      </a:r>
                    </a:p>
                    <a:p>
                      <a:pPr algn="ctr"/>
                      <a:endParaRPr lang="en-US" dirty="0" smtClean="0"/>
                    </a:p>
                    <a:p>
                      <a:pPr algn="ctr"/>
                      <a:r>
                        <a:rPr lang="en-US" b="1" dirty="0" smtClean="0"/>
                        <a:t>Intra-partum Fetal Death</a:t>
                      </a:r>
                    </a:p>
                    <a:p>
                      <a:pPr algn="ctr"/>
                      <a:endParaRPr lang="en-US" dirty="0" smtClean="0"/>
                    </a:p>
                    <a:p>
                      <a:pPr algn="ctr"/>
                      <a:r>
                        <a:rPr lang="en-US" dirty="0" smtClean="0"/>
                        <a:t>Uterine Rupture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Unplanned Admission to ICU (Mother or Baby)</a:t>
                      </a:r>
                    </a:p>
                    <a:p>
                      <a:pPr algn="ctr"/>
                      <a:endParaRPr lang="en-US" dirty="0" smtClean="0"/>
                    </a:p>
                    <a:p>
                      <a:pPr algn="ctr"/>
                      <a:r>
                        <a:rPr lang="en-US" b="1" dirty="0" smtClean="0"/>
                        <a:t>Unplanned</a:t>
                      </a:r>
                      <a:r>
                        <a:rPr lang="en-US" b="1" baseline="0" dirty="0" smtClean="0"/>
                        <a:t> Return to LD or OR</a:t>
                      </a:r>
                      <a:endParaRPr lang="en-US" b="1" dirty="0" smtClean="0"/>
                    </a:p>
                    <a:p>
                      <a:pPr algn="ctr"/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5" name="TextBox 14"/>
          <p:cNvSpPr txBox="1"/>
          <p:nvPr/>
        </p:nvSpPr>
        <p:spPr>
          <a:xfrm>
            <a:off x="5344346" y="1379573"/>
            <a:ext cx="9076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Liability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852239" y="3977196"/>
            <a:ext cx="5565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Risk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Aim 2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457200" y="1270660"/>
            <a:ext cx="8229600" cy="4785756"/>
          </a:xfrm>
        </p:spPr>
        <p:txBody>
          <a:bodyPr>
            <a:normAutofit fontScale="92500" lnSpcReduction="10000"/>
          </a:bodyPr>
          <a:lstStyle/>
          <a:p>
            <a:r>
              <a:rPr lang="en-US" sz="2400" dirty="0" smtClean="0"/>
              <a:t>Goal</a:t>
            </a:r>
          </a:p>
          <a:p>
            <a:pPr lvl="1"/>
            <a:r>
              <a:rPr lang="en-US" sz="2200" dirty="0" smtClean="0"/>
              <a:t>Identify the root causes of these events, including where critical teamwork breakdowns occur</a:t>
            </a:r>
          </a:p>
          <a:p>
            <a:pPr lvl="2"/>
            <a:r>
              <a:rPr lang="en-US" dirty="0" smtClean="0"/>
              <a:t>Root causes included: (1) risk </a:t>
            </a:r>
            <a:r>
              <a:rPr lang="en-US" dirty="0"/>
              <a:t>f</a:t>
            </a:r>
            <a:r>
              <a:rPr lang="en-US" dirty="0" smtClean="0"/>
              <a:t>actors; (2) individual, team, &amp; systems </a:t>
            </a:r>
            <a:r>
              <a:rPr lang="en-US" dirty="0"/>
              <a:t>f</a:t>
            </a:r>
            <a:r>
              <a:rPr lang="en-US" dirty="0" smtClean="0"/>
              <a:t>actors; (3) clinical team members; and (4) patient and family responsibilities</a:t>
            </a:r>
          </a:p>
          <a:p>
            <a:pPr lvl="2"/>
            <a:r>
              <a:rPr lang="en-US" dirty="0" smtClean="0"/>
              <a:t>Divided L&amp;D into six phases: (1) pre-hospital; (2) triage/ assessment; (3) monitoring/laboring; (4) delivery; (5) post-partum L&amp;D; and (6) post-partum mother baby unit.</a:t>
            </a:r>
          </a:p>
          <a:p>
            <a:r>
              <a:rPr lang="en-US" sz="2400" dirty="0" smtClean="0"/>
              <a:t>Approach</a:t>
            </a:r>
          </a:p>
          <a:p>
            <a:pPr lvl="1"/>
            <a:r>
              <a:rPr lang="en-US" sz="2200" dirty="0" smtClean="0"/>
              <a:t>Two phases of key informant interviews with clinical staff</a:t>
            </a:r>
          </a:p>
          <a:p>
            <a:pPr lvl="2"/>
            <a:r>
              <a:rPr lang="en-US" dirty="0" smtClean="0"/>
              <a:t>Phase I – Identify events (12 interviews)</a:t>
            </a:r>
          </a:p>
          <a:p>
            <a:pPr lvl="2"/>
            <a:r>
              <a:rPr lang="en-US" dirty="0" smtClean="0"/>
              <a:t>Phase II – Validate events (11 interviews)</a:t>
            </a:r>
          </a:p>
          <a:p>
            <a:pPr lvl="1"/>
            <a:r>
              <a:rPr lang="en-US" sz="2000" dirty="0" smtClean="0"/>
              <a:t> </a:t>
            </a:r>
            <a:r>
              <a:rPr lang="en-US" sz="2200" dirty="0" smtClean="0"/>
              <a:t>Identified common root causes across all four events (</a:t>
            </a:r>
            <a:r>
              <a:rPr lang="en-US" sz="2200" smtClean="0"/>
              <a:t>identified during Aim 1)</a:t>
            </a:r>
            <a:endParaRPr lang="en-US" sz="2200" dirty="0" smtClean="0"/>
          </a:p>
          <a:p>
            <a:pPr lvl="1"/>
            <a:endParaRPr lang="en-US" sz="1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Aim 2 Results</a:t>
            </a:r>
            <a:endParaRPr lang="en-US" dirty="0"/>
          </a:p>
        </p:txBody>
      </p:sp>
      <p:graphicFrame>
        <p:nvGraphicFramePr>
          <p:cNvPr id="13" name="Table 12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4086016521"/>
              </p:ext>
            </p:extLst>
          </p:nvPr>
        </p:nvGraphicFramePr>
        <p:xfrm>
          <a:off x="718842" y="1135537"/>
          <a:ext cx="7477570" cy="5128514"/>
        </p:xfrm>
        <a:graphic>
          <a:graphicData uri="http://schemas.openxmlformats.org/drawingml/2006/table">
            <a:tbl>
              <a:tblPr/>
              <a:tblGrid>
                <a:gridCol w="1953103"/>
                <a:gridCol w="5524467"/>
              </a:tblGrid>
              <a:tr h="0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solidFill>
                            <a:srgbClr val="FFFFFF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en-US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FFFFFF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Common Failures</a:t>
                      </a:r>
                      <a:endParaRPr lang="en-US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0000"/>
                    </a:solidFill>
                  </a:tcPr>
                </a:tc>
              </a:tr>
              <a:tr h="690998">
                <a:tc rowSpan="6">
                  <a:txBody>
                    <a:bodyPr/>
                    <a:lstStyle/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 smtClean="0">
                          <a:latin typeface="Calibri"/>
                          <a:ea typeface="Times New Roman"/>
                          <a:cs typeface="Times New Roman"/>
                        </a:rPr>
                        <a:t>Triage/Assessment</a:t>
                      </a:r>
                      <a:endParaRPr lang="en-US" sz="16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en-US" sz="18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en-US" sz="18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en-US" sz="18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en-US" sz="18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en-US" sz="18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en-US" sz="18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en-US" sz="18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en-US" sz="18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en-US" sz="18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en-US" sz="18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en-US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Clinician does not sufficiently educate patient/family about risks. </a:t>
                      </a:r>
                      <a:endParaRPr lang="en-US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1751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Clinicians do not collect adequate information on patient's history.</a:t>
                      </a:r>
                      <a:endParaRPr lang="en-US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6501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Patient/family does not provide adequate/honest information on patient's history. </a:t>
                      </a:r>
                      <a:endParaRPr lang="en-US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53142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Clinician does not properly record patient's history. </a:t>
                      </a:r>
                      <a:endParaRPr lang="en-US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7189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Clinicians do not understand patient or patient's family due to a language barrier. </a:t>
                      </a:r>
                      <a:endParaRPr lang="en-US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5720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Clinician does not conduct an interview with patient privately to identify any important factors patient does not wish to be shared with other family members/father.</a:t>
                      </a:r>
                      <a:endParaRPr lang="en-US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Aim 2 Results</a:t>
            </a:r>
            <a:endParaRPr lang="en-US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2447267956"/>
              </p:ext>
            </p:extLst>
          </p:nvPr>
        </p:nvGraphicFramePr>
        <p:xfrm>
          <a:off x="675117" y="1607442"/>
          <a:ext cx="7528846" cy="3997711"/>
        </p:xfrm>
        <a:graphic>
          <a:graphicData uri="http://schemas.openxmlformats.org/drawingml/2006/table">
            <a:tbl>
              <a:tblPr/>
              <a:tblGrid>
                <a:gridCol w="2353091"/>
                <a:gridCol w="5175755"/>
              </a:tblGrid>
              <a:tr h="275430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FFFFFF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en-US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707" marR="607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FFFFFF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Common Patient and Family Responsibilities</a:t>
                      </a:r>
                      <a:endParaRPr lang="en-US" sz="2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707" marR="607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0000"/>
                    </a:solidFill>
                  </a:tcPr>
                </a:tc>
              </a:tr>
              <a:tr h="673215">
                <a:tc rowSpan="6">
                  <a:txBody>
                    <a:bodyPr/>
                    <a:lstStyle/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4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latin typeface="Calibri"/>
                          <a:ea typeface="Times New Roman"/>
                          <a:cs typeface="Times New Roman"/>
                        </a:rPr>
                        <a:t>Triage/Assessment</a:t>
                      </a:r>
                      <a:endParaRPr lang="en-US" sz="24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en-US" sz="24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en-US" sz="24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en-US" sz="24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en-US" sz="2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707" marR="607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Provide accurate patient history by describing any past problems.</a:t>
                      </a:r>
                      <a:endParaRPr lang="en-US" sz="2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707" marR="607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9376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Patient/family should ask questions about the plan of care.</a:t>
                      </a:r>
                      <a:endParaRPr lang="en-US" sz="2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707" marR="607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0580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Patient/family should voice any concerns about the plan of care.</a:t>
                      </a:r>
                      <a:endParaRPr lang="en-US" sz="2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707" marR="607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5797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Patient/family can cooperate with clinician requests.</a:t>
                      </a:r>
                      <a:endParaRPr lang="en-US" sz="2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707" marR="607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5814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Ensures patient is compliant with her prescribed plan of care.</a:t>
                      </a:r>
                      <a:endParaRPr lang="en-US" sz="2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707" marR="607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8876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Patient/family can be aware of and follow hospital rules.</a:t>
                      </a:r>
                      <a:endParaRPr lang="en-US" sz="2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707" marR="607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423</TotalTime>
  <Words>1362</Words>
  <Application>Microsoft Office PowerPoint</Application>
  <PresentationFormat>On-screen Show (4:3)</PresentationFormat>
  <Paragraphs>276</Paragraphs>
  <Slides>18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Office Theme</vt:lpstr>
      <vt:lpstr>Modeling Risk and Reducing Liability through Better Communication and Teamwork </vt:lpstr>
      <vt:lpstr>Overview</vt:lpstr>
      <vt:lpstr>Background</vt:lpstr>
      <vt:lpstr>Study Aims</vt:lpstr>
      <vt:lpstr>Aim 1</vt:lpstr>
      <vt:lpstr>Aim 1 Results</vt:lpstr>
      <vt:lpstr>Aim 2</vt:lpstr>
      <vt:lpstr>Aim 2 Results</vt:lpstr>
      <vt:lpstr>Aim 2 Results</vt:lpstr>
      <vt:lpstr>Aim 3</vt:lpstr>
      <vt:lpstr>Aim 3 Results Patient Mean Disclosure Ratings</vt:lpstr>
      <vt:lpstr>Aim 3 Results Clinician Mean Disclosure Ratings</vt:lpstr>
      <vt:lpstr>Aim 3 Results Correlations between Clinician and Patient Disclosure Ratings</vt:lpstr>
      <vt:lpstr>Aim 4</vt:lpstr>
      <vt:lpstr>TeamSTEPPS Training Objectives</vt:lpstr>
      <vt:lpstr>Aim 4 - Results</vt:lpstr>
      <vt:lpstr>Conclusions</vt:lpstr>
      <vt:lpstr>Next Steps</vt:lpstr>
    </vt:vector>
  </TitlesOfParts>
  <Company>Filar Design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sweisfeld</dc:creator>
  <cp:lastModifiedBy>DHHS</cp:lastModifiedBy>
  <cp:revision>16</cp:revision>
  <dcterms:created xsi:type="dcterms:W3CDTF">2010-02-23T21:07:12Z</dcterms:created>
  <dcterms:modified xsi:type="dcterms:W3CDTF">2012-09-05T11:58:55Z</dcterms:modified>
</cp:coreProperties>
</file>