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268" r:id="rId2"/>
    <p:sldId id="294" r:id="rId3"/>
    <p:sldId id="278" r:id="rId4"/>
    <p:sldId id="281" r:id="rId5"/>
    <p:sldId id="277" r:id="rId6"/>
    <p:sldId id="272" r:id="rId7"/>
    <p:sldId id="276" r:id="rId8"/>
    <p:sldId id="282" r:id="rId9"/>
    <p:sldId id="288" r:id="rId10"/>
    <p:sldId id="291" r:id="rId11"/>
    <p:sldId id="286" r:id="rId12"/>
    <p:sldId id="289" r:id="rId13"/>
    <p:sldId id="274" r:id="rId14"/>
    <p:sldId id="292" r:id="rId15"/>
    <p:sldId id="284" r:id="rId16"/>
    <p:sldId id="283" r:id="rId17"/>
    <p:sldId id="295" r:id="rId18"/>
    <p:sldId id="27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32" autoAdjust="0"/>
  </p:normalViewPr>
  <p:slideViewPr>
    <p:cSldViewPr>
      <p:cViewPr>
        <p:scale>
          <a:sx n="66" d="100"/>
          <a:sy n="66" d="100"/>
        </p:scale>
        <p:origin x="-128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00" y="-5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7A9334-1FD8-45F6-8761-F952860C4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98B6CB-EE4B-4EEC-951B-096B3070B91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DD3CB5-D67D-449A-B6D0-8EAE7F917FD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6400F5-B66E-4177-82C0-146B4F324D5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B596F0-6927-4E95-AA08-60954589E3B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C9B850-DE97-45EA-9A3D-B83567740F0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CE8AAE-035C-4E58-8451-B3800DD3639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EC7864-6EB5-49CB-903D-672EFD5210B1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7B3B8B-619A-4405-9E47-496CA82E1D1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4ABA3D-3EA4-49B7-96AF-9C0E4C2978F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FF77AC-A696-48F4-893B-496E80AF77E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A145F4-9336-4F09-BEC0-3C11680BEAB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E2FB5F-9751-4CAC-B812-3CEE717CDCD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D0A5E95F-2594-4B79-99BE-886C3262D221}" type="slidenum">
              <a:rPr lang="en-US" smtClean="0">
                <a:cs typeface="Arial" charset="0"/>
              </a:rPr>
              <a:pPr defTabSz="912813"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8E00D0EF-D3CD-4EF1-99A7-4F29AFFE71F7}" type="slidenum">
              <a:rPr lang="en-US" smtClean="0">
                <a:cs typeface="Arial" charset="0"/>
              </a:rPr>
              <a:pPr defTabSz="912813"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83142-3F49-41A4-90D8-153BAA333AA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B3941-1014-485E-9E85-92F3823727F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spcAft>
                <a:spcPts val="1200"/>
              </a:spcAft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3C7FF1-E0E3-4B67-BA84-AEB115854AB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spcAft>
                <a:spcPts val="1200"/>
              </a:spcAft>
            </a:pPr>
            <a:endParaRPr lang="en-US" sz="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Slide_title2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2025" y="0"/>
            <a:ext cx="69119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 descr="Slide_title2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7938"/>
            <a:ext cx="2281238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Slide_title2_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6163"/>
            <a:ext cx="2271713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Slide_title2_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948363"/>
            <a:ext cx="48355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Slide_title2_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3541713"/>
            <a:ext cx="113665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lide_title2_01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278063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11513" y="3832225"/>
            <a:ext cx="5276850" cy="1131888"/>
          </a:xfrm>
        </p:spPr>
        <p:txBody>
          <a:bodyPr tIns="45720" bIns="45720" anchorCtr="0"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99DF70EA-D0EE-4BFA-B621-4E9FB78B4BF7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5763" y="876300"/>
            <a:ext cx="1951037" cy="4687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1063" y="876300"/>
            <a:ext cx="5702300" cy="4687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FFA670F3-CB98-40A5-A271-33A8E8C22234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A9A48A17-F58D-4C00-B1AD-4F78FB3AACE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C96175C6-2787-42B1-9DA4-BC64F59749CF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FCB7A71F-C599-49E1-98BD-7AA610DB19B6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9984BF20-1EA0-4A64-B78A-542916EE2720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4E3F28C0-4ECE-4D2A-98EF-87D3F430E71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025CA56E-7B18-4871-9944-157EEE493D3A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2B53930C-0670-4429-A5CF-EEED60D989D1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E920251D-C3A3-4A75-A6E5-4B5CBF57C133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_content_2_0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lide_content_2_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824288"/>
            <a:ext cx="29591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20888"/>
            <a:ext cx="7772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250" y="6581775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144" rIns="91440" bIns="9144" numCol="1" anchor="ctr" anchorCtr="1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542200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B129B683-101B-40EA-BB9E-741DD56037B4}" type="slidenum">
              <a:rPr lang="en-US"/>
              <a:pPr>
                <a:defRPr/>
              </a:pPr>
              <a:t>‹#›</a:t>
            </a:fld>
            <a:r>
              <a:rPr lang="en-US"/>
              <a:t> 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81063" y="876300"/>
            <a:ext cx="7739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660775" y="6591300"/>
            <a:ext cx="144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" bIns="9144" anchor="ctr" anchorCtr="1"/>
          <a:lstStyle/>
          <a:p>
            <a:pPr>
              <a:defRPr/>
            </a:pPr>
            <a:r>
              <a:rPr lang="en-US" sz="1000" b="1">
                <a:solidFill>
                  <a:srgbClr val="542200"/>
                </a:solidFill>
              </a:rPr>
              <a:t>T</a:t>
            </a:r>
            <a:r>
              <a:rPr lang="en-US" sz="800" b="1">
                <a:solidFill>
                  <a:srgbClr val="542200"/>
                </a:solidFill>
              </a:rPr>
              <a:t>EAM</a:t>
            </a:r>
            <a:r>
              <a:rPr lang="en-US" sz="1000" b="1">
                <a:solidFill>
                  <a:srgbClr val="542200"/>
                </a:solidFill>
              </a:rPr>
              <a:t>STEPPS 05.2</a:t>
            </a:r>
          </a:p>
        </p:txBody>
      </p:sp>
      <p:pic>
        <p:nvPicPr>
          <p:cNvPr id="1032" name="Picture 8" descr="Slide_content2_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849313"/>
            <a:ext cx="684213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Slide_content2_06"/>
          <p:cNvPicPr>
            <a:picLocks noChangeAspect="1" noChangeArrowheads="1"/>
          </p:cNvPicPr>
          <p:nvPr/>
        </p:nvPicPr>
        <p:blipFill>
          <a:blip r:embed="rId16" cstate="print"/>
          <a:srcRect t="-5882" r="1672"/>
          <a:stretch>
            <a:fillRect/>
          </a:stretch>
        </p:blipFill>
        <p:spPr bwMode="auto">
          <a:xfrm>
            <a:off x="2962275" y="6400800"/>
            <a:ext cx="6157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20663" y="6550025"/>
            <a:ext cx="1581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solidFill>
                  <a:schemeClr val="accent1"/>
                </a:solidFill>
              </a:rPr>
              <a:t>Mod 1 05.2   Page </a:t>
            </a:r>
            <a:fld id="{96B7D36C-40CF-4116-BADD-D345EAADC14B}" type="slidenum">
              <a:rPr lang="en-US" sz="900" b="1">
                <a:solidFill>
                  <a:schemeClr val="accent1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900" b="1">
              <a:solidFill>
                <a:schemeClr val="accent1"/>
              </a:solidFill>
            </a:endParaRPr>
          </a:p>
        </p:txBody>
      </p:sp>
      <p:pic>
        <p:nvPicPr>
          <p:cNvPr id="1035" name="Picture 11" descr="Slide_content_2_1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3806825"/>
            <a:ext cx="2976563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Text Box 12"/>
          <p:cNvSpPr txBox="1">
            <a:spLocks noChangeArrowheads="1"/>
          </p:cNvSpPr>
          <p:nvPr userDrawn="1"/>
        </p:nvSpPr>
        <p:spPr bwMode="auto">
          <a:xfrm>
            <a:off x="220663" y="6550025"/>
            <a:ext cx="1581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solidFill>
                  <a:schemeClr val="accent1"/>
                </a:solidFill>
              </a:rPr>
              <a:t>Mod 1 05.2   Page </a:t>
            </a:r>
            <a:fld id="{FE73954A-2641-46BA-A91A-81E697AFC5B6}" type="slidenum">
              <a:rPr lang="en-US" sz="900" b="1">
                <a:solidFill>
                  <a:schemeClr val="accent1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 sz="900" b="1">
              <a:solidFill>
                <a:schemeClr val="accent1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581025" y="188913"/>
            <a:ext cx="3308350" cy="8556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 userDrawn="1"/>
        </p:nvSpPr>
        <p:spPr bwMode="auto">
          <a:xfrm>
            <a:off x="477838" y="319088"/>
            <a:ext cx="66770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500" b="1" i="1">
                <a:solidFill>
                  <a:srgbClr val="80431A"/>
                </a:solidFill>
              </a:rPr>
              <a:t>TeamSTEPPS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LeadershipGood.wmv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2514600" y="2209800"/>
            <a:ext cx="6400800" cy="3048000"/>
          </a:xfrm>
        </p:spPr>
        <p:txBody>
          <a:bodyPr/>
          <a:lstStyle/>
          <a:p>
            <a:r>
              <a:rPr lang="en-US" dirty="0" err="1" smtClean="0"/>
              <a:t>TeamSTEPPS</a:t>
            </a:r>
            <a:r>
              <a:rPr lang="en-US" baseline="30000" dirty="0" smtClean="0"/>
              <a:t>®</a:t>
            </a:r>
            <a:r>
              <a:rPr lang="en-US" dirty="0" smtClean="0"/>
              <a:t> Primary Care  Module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Richard Ricciardi, PhD, NP</a:t>
            </a:r>
            <a:br>
              <a:rPr lang="en-US" sz="2400" dirty="0" smtClean="0"/>
            </a:br>
            <a:r>
              <a:rPr lang="en-US" sz="2400" dirty="0" smtClean="0"/>
              <a:t>Agency for Healthcare Research and Quality</a:t>
            </a:r>
            <a:br>
              <a:rPr lang="en-US" sz="2400" dirty="0" smtClean="0"/>
            </a:br>
            <a:r>
              <a:rPr lang="en-US" sz="2400" dirty="0" smtClean="0"/>
              <a:t>Center for Primary Care, Prevention and Clinical Partnerships</a:t>
            </a:r>
            <a:br>
              <a:rPr lang="en-US" sz="2400" dirty="0" smtClean="0"/>
            </a:b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dirty="0" smtClean="0"/>
              <a:t>September 10, 2012</a:t>
            </a:r>
            <a:r>
              <a:rPr lang="en-US" b="0" dirty="0" smtClean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95400"/>
            <a:ext cx="8534400" cy="914400"/>
          </a:xfrm>
        </p:spPr>
        <p:txBody>
          <a:bodyPr/>
          <a:lstStyle/>
          <a:p>
            <a:pPr eaLnBrk="1" hangingPunct="1"/>
            <a:r>
              <a:rPr lang="en-US" smtClean="0"/>
              <a:t>Curriculum Training Structure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01000" cy="3733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When training teams to implement </a:t>
            </a:r>
            <a:r>
              <a:rPr lang="en-US" dirty="0" err="1" smtClean="0"/>
              <a:t>TeamSTEPPS</a:t>
            </a:r>
            <a:r>
              <a:rPr lang="en-US" dirty="0" smtClean="0"/>
              <a:t>:</a:t>
            </a:r>
          </a:p>
          <a:p>
            <a:pPr lvl="1" eaLnBrk="1" hangingPunct="1">
              <a:spcAft>
                <a:spcPts val="1200"/>
              </a:spcAft>
            </a:pPr>
            <a:r>
              <a:rPr lang="en-US" dirty="0" smtClean="0"/>
              <a:t>Developed to be taught in conjunction with </a:t>
            </a:r>
            <a:r>
              <a:rPr lang="en-US" dirty="0" err="1" smtClean="0"/>
              <a:t>TeamSTEPPS</a:t>
            </a:r>
            <a:r>
              <a:rPr lang="en-US" dirty="0" smtClean="0"/>
              <a:t> Essentials </a:t>
            </a:r>
          </a:p>
          <a:p>
            <a:pPr algn="ctr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en-US" dirty="0" smtClean="0"/>
              <a:t>OR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When training Master Trainers:</a:t>
            </a:r>
          </a:p>
          <a:p>
            <a:pPr lvl="1" eaLnBrk="1" hangingPunct="1">
              <a:spcAft>
                <a:spcPts val="1200"/>
              </a:spcAft>
            </a:pPr>
            <a:r>
              <a:rPr lang="en-US" dirty="0" smtClean="0"/>
              <a:t>To be taught as an addition to </a:t>
            </a:r>
            <a:r>
              <a:rPr lang="en-US" dirty="0" err="1" smtClean="0"/>
              <a:t>TeamSTEPPS</a:t>
            </a:r>
            <a:r>
              <a:rPr lang="en-US" dirty="0" smtClean="0"/>
              <a:t> Fundamentals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76300"/>
            <a:ext cx="8086725" cy="914400"/>
          </a:xfrm>
        </p:spPr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05800" cy="3582988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Literature review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Curriculum design guide development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Developed draft curriculum slides and instructor guide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Begin preliminary scripts for video vignettes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We asked all TEP members to send us brief “stories” that represented actual scenarios they had experienced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39063" cy="914400"/>
          </a:xfrm>
        </p:spPr>
        <p:txBody>
          <a:bodyPr/>
          <a:lstStyle/>
          <a:p>
            <a:pPr eaLnBrk="1" hangingPunct="1"/>
            <a:r>
              <a:rPr lang="en-US" smtClean="0"/>
              <a:t>Field Testing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28800"/>
            <a:ext cx="6858000" cy="3659188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endParaRPr lang="en-US" smtClean="0"/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Two sites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TeamSTEPPS essentials followed by Primary Care Office Module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Data collection</a:t>
            </a:r>
          </a:p>
          <a:p>
            <a:pPr lvl="1" eaLnBrk="1" hangingPunct="1">
              <a:spcAft>
                <a:spcPts val="1200"/>
              </a:spcAft>
            </a:pPr>
            <a:endParaRPr lang="en-US" smtClean="0"/>
          </a:p>
          <a:p>
            <a:pPr lvl="1" eaLnBrk="1" hangingPunct="1">
              <a:spcAft>
                <a:spcPts val="1200"/>
              </a:spcAft>
            </a:pP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8686800" cy="914400"/>
          </a:xfrm>
        </p:spPr>
        <p:txBody>
          <a:bodyPr/>
          <a:lstStyle/>
          <a:p>
            <a:pPr eaLnBrk="1" hangingPunct="1"/>
            <a:r>
              <a:rPr lang="en-US" sz="3400" smtClean="0"/>
              <a:t>Highlights of Field Testing Focus Groups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3400" cy="3278188"/>
          </a:xfrm>
        </p:spPr>
        <p:txBody>
          <a:bodyPr/>
          <a:lstStyle/>
          <a:p>
            <a:pPr eaLnBrk="1" hangingPunct="1"/>
            <a:r>
              <a:rPr lang="en-US" smtClean="0"/>
              <a:t>“What parts of the module are most relevant to primary care?”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Patient advocacy and communication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Conflict resolution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Situation monitoring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Debriefing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8686800" cy="914400"/>
          </a:xfrm>
        </p:spPr>
        <p:txBody>
          <a:bodyPr/>
          <a:lstStyle/>
          <a:p>
            <a:pPr eaLnBrk="1" hangingPunct="1"/>
            <a:r>
              <a:rPr lang="en-US" sz="3400" smtClean="0"/>
              <a:t>Highlights of Field Testing Focus Groups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3811588"/>
          </a:xfrm>
        </p:spPr>
        <p:txBody>
          <a:bodyPr/>
          <a:lstStyle/>
          <a:p>
            <a:pPr eaLnBrk="1" hangingPunct="1"/>
            <a:r>
              <a:rPr lang="en-US" smtClean="0"/>
              <a:t>“What improvements could be made to the module?”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200" smtClean="0"/>
              <a:t>More emphasis on roles of non-clinical staff in the care team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200" smtClean="0"/>
              <a:t>More case-based scenarios, especially across team roles</a:t>
            </a:r>
          </a:p>
          <a:p>
            <a:pPr lvl="1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en-US" sz="2200" b="1" smtClean="0"/>
              <a:t>Non clinical staff felt that they often had important information to communicate but no process to do so</a:t>
            </a:r>
            <a:r>
              <a:rPr lang="en-US" sz="2200" smtClean="0"/>
              <a:t> </a:t>
            </a:r>
          </a:p>
          <a:p>
            <a:pPr lvl="1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en-US" sz="2200" smtClean="0"/>
              <a:t>Quote: </a:t>
            </a:r>
            <a:r>
              <a:rPr lang="en-US" sz="2200" i="1" smtClean="0"/>
              <a:t>“Little bits that you don’t automatically put into the records as a formal thing are so important.”</a:t>
            </a:r>
          </a:p>
          <a:p>
            <a:pPr eaLnBrk="1" hangingPunct="1">
              <a:spcAft>
                <a:spcPts val="1200"/>
              </a:spcAft>
              <a:buClr>
                <a:srgbClr val="B2B2B2"/>
              </a:buClr>
            </a:pPr>
            <a:r>
              <a:rPr lang="en-US" sz="2200" smtClean="0">
                <a:solidFill>
                  <a:srgbClr val="000000"/>
                </a:solidFill>
              </a:rPr>
              <a:t>Resulting module change:  </a:t>
            </a:r>
          </a:p>
          <a:p>
            <a:pPr lvl="1" eaLnBrk="1" hangingPunct="1">
              <a:spcAft>
                <a:spcPts val="1200"/>
              </a:spcAft>
              <a:buClr>
                <a:srgbClr val="B2B2B2"/>
              </a:buClr>
            </a:pPr>
            <a:r>
              <a:rPr lang="en-US" sz="2200" smtClean="0">
                <a:solidFill>
                  <a:srgbClr val="000000"/>
                </a:solidFill>
              </a:rPr>
              <a:t>Included 4 scenarios in module that emphasize non-clinical staff</a:t>
            </a:r>
          </a:p>
          <a:p>
            <a:pPr lvl="1" eaLnBrk="1" hangingPunct="1">
              <a:spcAft>
                <a:spcPts val="1200"/>
              </a:spcAft>
            </a:pPr>
            <a:endParaRPr lang="en-US" sz="22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739063" cy="914400"/>
          </a:xfrm>
        </p:spPr>
        <p:txBody>
          <a:bodyPr/>
          <a:lstStyle/>
          <a:p>
            <a:pPr eaLnBrk="1" hangingPunct="1"/>
            <a:r>
              <a:rPr lang="en-US" smtClean="0"/>
              <a:t>Highlights, cont…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1910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200" dirty="0" smtClean="0"/>
              <a:t>“What parts of the module do not make sense?”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2200" dirty="0" smtClean="0"/>
              <a:t>Definitions of “Huddles” and “Briefs” conflicts with NCQA Primary Care Medical Home (PCMH) language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None/>
            </a:pPr>
            <a:r>
              <a:rPr lang="en-US" sz="2200" b="0" dirty="0" smtClean="0"/>
              <a:t>Quote</a:t>
            </a:r>
            <a:r>
              <a:rPr lang="en-US" sz="2200" b="0" i="1" dirty="0" smtClean="0"/>
              <a:t>: “PCMH designates the </a:t>
            </a:r>
            <a:r>
              <a:rPr lang="en-US" sz="2200" b="0" i="1" dirty="0" err="1" smtClean="0"/>
              <a:t>TeamSTEPPS</a:t>
            </a:r>
            <a:r>
              <a:rPr lang="en-US" sz="2200" b="0" i="1" dirty="0" smtClean="0"/>
              <a:t> Brief as a Huddle.  We all need to know what we mean in terms of what we’re doing.”</a:t>
            </a:r>
          </a:p>
          <a:p>
            <a:pPr eaLnBrk="1" hangingPunct="1">
              <a:spcAft>
                <a:spcPts val="600"/>
              </a:spcAft>
            </a:pPr>
            <a:r>
              <a:rPr lang="en-US" sz="2200" dirty="0" smtClean="0"/>
              <a:t>Resulting module change: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200" dirty="0" smtClean="0"/>
              <a:t>More emphasis on flexibility/customizability throughout the curriculum, as long as each team member shares the same mental model.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None/>
            </a:pPr>
            <a:endParaRPr lang="en-US" b="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162925" cy="914400"/>
          </a:xfrm>
        </p:spPr>
        <p:txBody>
          <a:bodyPr/>
          <a:lstStyle/>
          <a:p>
            <a:pPr eaLnBrk="1" hangingPunct="1"/>
            <a:r>
              <a:rPr lang="en-US" smtClean="0"/>
              <a:t>Video Production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582988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Scenario video production – 4 paired scenarios (right way and wrong way)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Script changes influenced by field testing results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Each based on an actual event 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Leadership, Communication, Mutual Support, Situation Monitoring</a:t>
            </a:r>
          </a:p>
          <a:p>
            <a:pPr eaLnBrk="1" hangingPunct="1">
              <a:spcAft>
                <a:spcPts val="1200"/>
              </a:spcAft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in the Primary Care Medical Office</a:t>
            </a:r>
          </a:p>
        </p:txBody>
      </p:sp>
      <p:pic>
        <p:nvPicPr>
          <p:cNvPr id="80899" name="Picture 6" descr="director_penguin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0950" y="5037138"/>
            <a:ext cx="125412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ood Leadership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981200"/>
            <a:ext cx="4267200" cy="3031253"/>
          </a:xfrm>
          <a:prstGeom prst="rect">
            <a:avLst/>
          </a:prstGeom>
        </p:spPr>
      </p:pic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>
          <a:xfrm>
            <a:off x="4876800" y="2286000"/>
            <a:ext cx="4114800" cy="1676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n-US" sz="2400" dirty="0" smtClean="0"/>
              <a:t>Let’s watch the primary care team demonstrate proper team leadership.</a:t>
            </a:r>
            <a:endParaRPr lang="en-US" i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39063" cy="914400"/>
          </a:xfrm>
        </p:spPr>
        <p:txBody>
          <a:bodyPr/>
          <a:lstStyle/>
          <a:p>
            <a:r>
              <a:rPr lang="en-US" sz="4800" smtClean="0"/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0" dirty="0" smtClean="0"/>
          </a:p>
          <a:p>
            <a:pPr algn="ctr">
              <a:buNone/>
            </a:pPr>
            <a:r>
              <a:rPr lang="en-US" sz="2800" b="0" dirty="0" smtClean="0"/>
              <a:t>Deborah A. Milne, RN MPA</a:t>
            </a:r>
            <a:br>
              <a:rPr lang="en-US" sz="2800" b="0" dirty="0" smtClean="0"/>
            </a:br>
            <a:r>
              <a:rPr lang="en-US" sz="2800" b="0" dirty="0" smtClean="0"/>
              <a:t>American Institutes for Research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First Step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125788"/>
          </a:xfrm>
        </p:spPr>
        <p:txBody>
          <a:bodyPr/>
          <a:lstStyle/>
          <a:p>
            <a:pPr eaLnBrk="1" hangingPunct="1"/>
            <a:r>
              <a:rPr lang="en-US" smtClean="0"/>
              <a:t>Convened Technical Expert Panel (TEP) December 2010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Representatives from AHRQ and DoD</a:t>
            </a:r>
          </a:p>
          <a:p>
            <a:pPr lvl="1" eaLnBrk="1" hangingPunct="1"/>
            <a:r>
              <a:rPr lang="en-US" smtClean="0"/>
              <a:t>Experts in primary care and quality improvement</a:t>
            </a:r>
          </a:p>
          <a:p>
            <a:pPr lvl="1" eaLnBrk="1" hangingPunct="1"/>
            <a:r>
              <a:rPr lang="en-US" smtClean="0"/>
              <a:t>Interprofessional primary health care providers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Laying the Groundwork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2438400"/>
            <a:ext cx="6858000" cy="3125788"/>
          </a:xfrm>
        </p:spPr>
        <p:txBody>
          <a:bodyPr/>
          <a:lstStyle/>
          <a:p>
            <a:pPr lvl="1" eaLnBrk="1" hangingPunct="1">
              <a:spcAft>
                <a:spcPts val="1200"/>
              </a:spcAft>
            </a:pPr>
            <a:r>
              <a:rPr lang="en-US" smtClean="0"/>
              <a:t>Defined the “team”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Identified the “system”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Evaluated the challenges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mtClean="0"/>
              <a:t>Decided areas of focus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Primary Care Office (PCO) Team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0888"/>
            <a:ext cx="8229600" cy="3543300"/>
          </a:xfrm>
        </p:spPr>
        <p:txBody>
          <a:bodyPr/>
          <a:lstStyle/>
          <a:p>
            <a:pPr eaLnBrk="1" hangingPunct="1"/>
            <a:r>
              <a:rPr lang="en-US" dirty="0" smtClean="0"/>
              <a:t>Technical Expert Panel defined the scope of “team” for purpose of this project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Focus of the project was intended to be on optimizing teamwork within the medical office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Caveat - it was noted that external care coordination is of extreme importance for future work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2895600" cy="1066800"/>
          </a:xfrm>
        </p:spPr>
        <p:txBody>
          <a:bodyPr/>
          <a:lstStyle/>
          <a:p>
            <a:r>
              <a:rPr lang="en-US" sz="2800" smtClean="0"/>
              <a:t>Primary Care Team Structure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0" y="6110288"/>
            <a:ext cx="281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7172" name="Picture 16" descr="Primary_Care_team_structure_6_9_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57200"/>
            <a:ext cx="762000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739063" cy="914400"/>
          </a:xfrm>
        </p:spPr>
        <p:txBody>
          <a:bodyPr/>
          <a:lstStyle/>
          <a:p>
            <a:r>
              <a:rPr lang="en-US" smtClean="0"/>
              <a:t>Primary Care Office Environment</a:t>
            </a:r>
          </a:p>
        </p:txBody>
      </p:sp>
      <p:pic>
        <p:nvPicPr>
          <p:cNvPr id="10243" name="Picture 6" descr="office_6_5_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70104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39063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Some of the </a:t>
            </a:r>
            <a:r>
              <a:rPr lang="en-US" dirty="0" smtClean="0"/>
              <a:t>Inputs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1267" name="Content Placeholder 3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10000" cy="3543300"/>
          </a:xfrm>
        </p:spPr>
        <p:txBody>
          <a:bodyPr/>
          <a:lstStyle/>
          <a:p>
            <a:r>
              <a:rPr lang="en-US" sz="2400" dirty="0" smtClean="0"/>
              <a:t>Patient phone calls/emails</a:t>
            </a:r>
          </a:p>
          <a:p>
            <a:r>
              <a:rPr lang="en-US" sz="2400" dirty="0" smtClean="0"/>
              <a:t>Scheduling</a:t>
            </a:r>
          </a:p>
          <a:p>
            <a:r>
              <a:rPr lang="en-US" sz="2400" dirty="0" smtClean="0"/>
              <a:t>Medication refills</a:t>
            </a:r>
          </a:p>
          <a:p>
            <a:r>
              <a:rPr lang="en-US" sz="2400" dirty="0" smtClean="0"/>
              <a:t>Interruption of patient flow</a:t>
            </a:r>
          </a:p>
          <a:p>
            <a:r>
              <a:rPr lang="en-US" sz="2400" dirty="0" smtClean="0"/>
              <a:t>Walk-ins, lab results</a:t>
            </a:r>
          </a:p>
          <a:p>
            <a:r>
              <a:rPr lang="en-US" sz="2400" dirty="0" smtClean="0"/>
              <a:t>Formulary questions</a:t>
            </a:r>
          </a:p>
          <a:p>
            <a:endParaRPr lang="en-US" dirty="0" smtClean="0"/>
          </a:p>
        </p:txBody>
      </p:sp>
      <p:sp>
        <p:nvSpPr>
          <p:cNvPr id="11268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3810000" cy="3543300"/>
          </a:xfrm>
        </p:spPr>
        <p:txBody>
          <a:bodyPr/>
          <a:lstStyle/>
          <a:p>
            <a:r>
              <a:rPr lang="en-US" sz="2400" dirty="0" smtClean="0"/>
              <a:t>Missed appointments</a:t>
            </a:r>
          </a:p>
          <a:p>
            <a:r>
              <a:rPr lang="en-US" sz="2400" dirty="0" smtClean="0"/>
              <a:t>Population data management</a:t>
            </a:r>
          </a:p>
          <a:p>
            <a:r>
              <a:rPr lang="en-US" sz="2400" dirty="0" smtClean="0"/>
              <a:t>Information from insurers</a:t>
            </a:r>
          </a:p>
          <a:p>
            <a:r>
              <a:rPr lang="en-US" sz="2400" dirty="0" smtClean="0"/>
              <a:t>Urgent appointments</a:t>
            </a:r>
          </a:p>
          <a:p>
            <a:r>
              <a:rPr lang="en-US" sz="2400" dirty="0" smtClean="0"/>
              <a:t>Calls from consultants/external providers</a:t>
            </a:r>
          </a:p>
          <a:p>
            <a:r>
              <a:rPr lang="en-US" sz="2400" dirty="0" smtClean="0"/>
              <a:t>Personnel transitions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5344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Challenges to Teamwork in Primary Care Offices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362200"/>
            <a:ext cx="5867400" cy="38100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Quality Measures (Process and Outcome)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Standardization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Definitions 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Role Ambiguity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Non – linear work flow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Assumptions/Habits/Change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Main_Olive">
  <a:themeElements>
    <a:clrScheme name="">
      <a:dk1>
        <a:srgbClr val="000000"/>
      </a:dk1>
      <a:lt1>
        <a:srgbClr val="FFFFE1"/>
      </a:lt1>
      <a:dk2>
        <a:srgbClr val="660033"/>
      </a:dk2>
      <a:lt2>
        <a:srgbClr val="330033"/>
      </a:lt2>
      <a:accent1>
        <a:srgbClr val="CCCC99"/>
      </a:accent1>
      <a:accent2>
        <a:srgbClr val="CC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B90000"/>
      </a:accent6>
      <a:hlink>
        <a:srgbClr val="990033"/>
      </a:hlink>
      <a:folHlink>
        <a:srgbClr val="B2B2B2"/>
      </a:folHlink>
    </a:clrScheme>
    <a:fontScheme name="2_Main_Oliv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ain_Oliv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Main_Olive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3003</TotalTime>
  <Words>535</Words>
  <Application>Microsoft Office PowerPoint</Application>
  <PresentationFormat>On-screen Show (4:3)</PresentationFormat>
  <Paragraphs>105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2_Main_Olive</vt:lpstr>
      <vt:lpstr>TeamSTEPPS® Primary Care  Module  Richard Ricciardi, PhD, NP Agency for Healthcare Research and Quality Center for Primary Care, Prevention and Clinical Partnerships  September 10, 2012 </vt:lpstr>
      <vt:lpstr>Acknowledgement</vt:lpstr>
      <vt:lpstr>First Step</vt:lpstr>
      <vt:lpstr>Laying the Groundwork</vt:lpstr>
      <vt:lpstr>Primary Care Office (PCO) Team</vt:lpstr>
      <vt:lpstr>Primary Care Team Structure</vt:lpstr>
      <vt:lpstr>Primary Care Office Environment</vt:lpstr>
      <vt:lpstr>Some of the Inputs </vt:lpstr>
      <vt:lpstr>Challenges to Teamwork in Primary Care Offices</vt:lpstr>
      <vt:lpstr>Curriculum Training Structure</vt:lpstr>
      <vt:lpstr>Next Steps</vt:lpstr>
      <vt:lpstr>Field Testing</vt:lpstr>
      <vt:lpstr>Highlights of Field Testing Focus Groups</vt:lpstr>
      <vt:lpstr>Highlights of Field Testing Focus Groups</vt:lpstr>
      <vt:lpstr>Highlights, cont…</vt:lpstr>
      <vt:lpstr>Video Production</vt:lpstr>
      <vt:lpstr>Leadership in the Primary Care Medical Office</vt:lpstr>
      <vt:lpstr>Questions?</vt:lpstr>
    </vt:vector>
  </TitlesOfParts>
  <Company>DoD - Health Affairs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jcourtne</dc:creator>
  <cp:lastModifiedBy>DHHS</cp:lastModifiedBy>
  <cp:revision>206</cp:revision>
  <dcterms:created xsi:type="dcterms:W3CDTF">2006-03-15T17:59:51Z</dcterms:created>
  <dcterms:modified xsi:type="dcterms:W3CDTF">2012-09-04T13:33:02Z</dcterms:modified>
</cp:coreProperties>
</file>