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286" r:id="rId2"/>
    <p:sldId id="291" r:id="rId3"/>
    <p:sldId id="292" r:id="rId4"/>
    <p:sldId id="293" r:id="rId5"/>
    <p:sldId id="294" r:id="rId6"/>
    <p:sldId id="306" r:id="rId7"/>
    <p:sldId id="295" r:id="rId8"/>
    <p:sldId id="309" r:id="rId9"/>
    <p:sldId id="310" r:id="rId10"/>
    <p:sldId id="307" r:id="rId11"/>
    <p:sldId id="311" r:id="rId12"/>
    <p:sldId id="313" r:id="rId13"/>
    <p:sldId id="308" r:id="rId14"/>
    <p:sldId id="314" r:id="rId15"/>
    <p:sldId id="30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nna Hurd" initials="DH" lastIdx="3" clrIdx="0"/>
  <p:cmAuthor id="1" name="Michelle Pandolfi" initials="MM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3366"/>
    <a:srgbClr val="F8F8F8"/>
    <a:srgbClr val="0099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7845" autoAdjust="0"/>
  </p:normalViewPr>
  <p:slideViewPr>
    <p:cSldViewPr>
      <p:cViewPr>
        <p:scale>
          <a:sx n="66" d="100"/>
          <a:sy n="66" d="100"/>
        </p:scale>
        <p:origin x="-87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3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A35089A-5E59-4180-B626-182FB873F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2210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Long-term/chronic and short term/sub-acute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Long-term care: custodial care through IV therapy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35089A-5E59-4180-B626-182FB873FD3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35089A-5E59-4180-B626-182FB873FD3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A5AC52-0EAA-45AB-89ED-78B1B75B8EE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A5AC52-0EAA-45AB-89ED-78B1B75B8EE6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Evidence tested with long-term care staff – nursing</a:t>
            </a:r>
            <a:r>
              <a:rPr lang="en-US" baseline="0" dirty="0" smtClean="0"/>
              <a:t> home and assisted living staff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35089A-5E59-4180-B626-182FB873FD3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BEDE89-53F1-4274-80CF-4164B750EF2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7372" y="4343703"/>
            <a:ext cx="6009680" cy="4115405"/>
          </a:xfrm>
          <a:noFill/>
        </p:spPr>
        <p:txBody>
          <a:bodyPr/>
          <a:lstStyle/>
          <a:p>
            <a:pPr eaLnBrk="1" hangingPunct="1"/>
            <a:endParaRPr lang="en-US" sz="900" dirty="0" smtClean="0"/>
          </a:p>
          <a:p>
            <a:pPr eaLnBrk="1" hangingPunct="1"/>
            <a:endParaRPr lang="en-US" sz="90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C6C2FD3-EC5D-46D6-ACE2-13EE87E22C2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52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01551" y="4343703"/>
            <a:ext cx="5768578" cy="4115405"/>
          </a:xfrm>
          <a:noFill/>
        </p:spPr>
        <p:txBody>
          <a:bodyPr/>
          <a:lstStyle/>
          <a:p>
            <a:pPr eaLnBrk="1" hangingPunct="1"/>
            <a:endParaRPr lang="en-US" sz="9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Slide_title2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2025" y="0"/>
            <a:ext cx="69119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5" descr="Slide_title2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7938"/>
            <a:ext cx="2281238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Slide_title2_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86163"/>
            <a:ext cx="2271713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Slide_title2_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948363"/>
            <a:ext cx="483552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 descr="Slide_title2_0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68538" y="3541713"/>
            <a:ext cx="113665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lide_title2_01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2278063" cy="35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211513" y="3832225"/>
            <a:ext cx="5276850" cy="1131888"/>
          </a:xfrm>
        </p:spPr>
        <p:txBody>
          <a:bodyPr tIns="45720" bIns="45720" anchorCtr="0"/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3657E25C-D22C-41A8-885B-722F1B4E6181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5763" y="876300"/>
            <a:ext cx="1951037" cy="4687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1063" y="876300"/>
            <a:ext cx="5702300" cy="4687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E913FA99-14B9-4AD5-96F3-A08374675322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5EA94A8F-4D80-424E-B0B1-049A2DE7A5C7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9FA75342-BA23-4218-A81C-823D7191C145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20888"/>
            <a:ext cx="3810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020888"/>
            <a:ext cx="3810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DBC8A232-38EE-4EED-82FE-BB6811BEF35A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36F22EF7-D06A-41E6-B75A-EA989AC00171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68F9AB00-2791-47D2-81BD-613D3CD7314A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D7D37BF8-CEAF-4AFC-A286-5195EC880298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C9F055E7-69CD-4F98-B7AC-3598AFA160BA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F73920B5-215A-4DC6-9F39-D59F1C5AB76F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de_content_2_0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Slide_content_2_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824288"/>
            <a:ext cx="295910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020888"/>
            <a:ext cx="7772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6250" y="6581775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9144" rIns="91440" bIns="9144" numCol="1" anchor="ctr" anchorCtr="1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542200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fld id="{28E87769-D1AA-4D0E-8202-61B3D9F1EA14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881063" y="876300"/>
            <a:ext cx="7739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660775" y="6591300"/>
            <a:ext cx="1444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" bIns="9144" anchor="ctr" anchorCtr="1"/>
          <a:lstStyle/>
          <a:p>
            <a:pPr>
              <a:defRPr/>
            </a:pPr>
            <a:r>
              <a:rPr lang="en-US" sz="1000" b="1">
                <a:solidFill>
                  <a:srgbClr val="542200"/>
                </a:solidFill>
              </a:rPr>
              <a:t>T</a:t>
            </a:r>
            <a:r>
              <a:rPr lang="en-US" sz="800" b="1">
                <a:solidFill>
                  <a:srgbClr val="542200"/>
                </a:solidFill>
              </a:rPr>
              <a:t>EAM</a:t>
            </a:r>
            <a:r>
              <a:rPr lang="en-US" sz="1000" b="1">
                <a:solidFill>
                  <a:srgbClr val="542200"/>
                </a:solidFill>
              </a:rPr>
              <a:t>STEPPS 05.2</a:t>
            </a:r>
          </a:p>
        </p:txBody>
      </p:sp>
      <p:pic>
        <p:nvPicPr>
          <p:cNvPr id="1032" name="Picture 8" descr="Slide_content2_0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849313"/>
            <a:ext cx="684213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Slide_content2_06"/>
          <p:cNvPicPr>
            <a:picLocks noChangeAspect="1" noChangeArrowheads="1"/>
          </p:cNvPicPr>
          <p:nvPr/>
        </p:nvPicPr>
        <p:blipFill>
          <a:blip r:embed="rId16"/>
          <a:srcRect t="-5882" r="1672"/>
          <a:stretch>
            <a:fillRect/>
          </a:stretch>
        </p:blipFill>
        <p:spPr bwMode="auto">
          <a:xfrm>
            <a:off x="2962275" y="6400800"/>
            <a:ext cx="6157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20663" y="6550025"/>
            <a:ext cx="1581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solidFill>
                  <a:schemeClr val="accent1"/>
                </a:solidFill>
              </a:rPr>
              <a:t>Mod 1 05.2   Page </a:t>
            </a:r>
            <a:fld id="{7FBDC4D8-0E6B-4A31-B886-F2956FD71D96}" type="slidenum">
              <a:rPr lang="en-US" sz="900" b="1">
                <a:solidFill>
                  <a:schemeClr val="accent1"/>
                </a:solidFill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US" sz="900" b="1">
              <a:solidFill>
                <a:schemeClr val="accent1"/>
              </a:solidFill>
            </a:endParaRPr>
          </a:p>
        </p:txBody>
      </p:sp>
      <p:pic>
        <p:nvPicPr>
          <p:cNvPr id="1035" name="Picture 11" descr="Slide_content_2_10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0" y="3806825"/>
            <a:ext cx="2976563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4" name="Text Box 12"/>
          <p:cNvSpPr txBox="1">
            <a:spLocks noChangeArrowheads="1"/>
          </p:cNvSpPr>
          <p:nvPr userDrawn="1"/>
        </p:nvSpPr>
        <p:spPr bwMode="auto">
          <a:xfrm>
            <a:off x="220663" y="6550025"/>
            <a:ext cx="1581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solidFill>
                  <a:schemeClr val="accent1"/>
                </a:solidFill>
              </a:rPr>
              <a:t>Mod 1 05.2   Page </a:t>
            </a:r>
            <a:fld id="{C2293C2B-8A7F-4983-87AD-AA2F2CD642F1}" type="slidenum">
              <a:rPr lang="en-US" sz="900" b="1">
                <a:solidFill>
                  <a:schemeClr val="accent1"/>
                </a:solidFill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US" sz="900" b="1">
              <a:solidFill>
                <a:schemeClr val="accent1"/>
              </a:solidFill>
            </a:endParaRPr>
          </a:p>
        </p:txBody>
      </p:sp>
      <p:sp>
        <p:nvSpPr>
          <p:cNvPr id="3085" name="Rectangle 13"/>
          <p:cNvSpPr>
            <a:spLocks noChangeArrowheads="1"/>
          </p:cNvSpPr>
          <p:nvPr userDrawn="1"/>
        </p:nvSpPr>
        <p:spPr bwMode="auto">
          <a:xfrm>
            <a:off x="581025" y="188913"/>
            <a:ext cx="3308350" cy="8556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 userDrawn="1"/>
        </p:nvSpPr>
        <p:spPr bwMode="auto">
          <a:xfrm>
            <a:off x="477838" y="319088"/>
            <a:ext cx="66770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500" b="1" i="1">
                <a:solidFill>
                  <a:srgbClr val="80431A"/>
                </a:solidFill>
              </a:rPr>
              <a:t>TeamSTEPPS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qdgm-svr-01\contracts$\Abt%20Associates\2010_09_TeamSTEPPS\Project%20Plans\Videos\FINAL%20video%20clips\wmv\TwoChallengeRule_LTC.wmv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qdgm-svr-01\contracts$\Abt%20Associates\2010_09_TeamSTEPPS\Project%20Plans\Videos\FINAL%20video%20clips\wmv\DESCScript_LTC.wmv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eelchair_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2286000"/>
            <a:ext cx="3048000" cy="2667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 descr="advocacy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2286000"/>
            <a:ext cx="3124200" cy="2667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 descr="walker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86000"/>
            <a:ext cx="2971800" cy="2667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2" name="Title 1"/>
          <p:cNvSpPr txBox="1">
            <a:spLocks/>
          </p:cNvSpPr>
          <p:nvPr/>
        </p:nvSpPr>
        <p:spPr bwMode="auto">
          <a:xfrm>
            <a:off x="1981200" y="1001712"/>
            <a:ext cx="7391400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50" b="1" i="0" u="none" strike="noStrike" kern="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TeamSTEPPS in Long-Term Care</a:t>
            </a:r>
            <a:endParaRPr kumimoji="0" lang="en-US" sz="3350" b="1" i="0" u="none" strike="noStrike" kern="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Two-Challenge Rule in Action</a:t>
            </a:r>
            <a:endParaRPr lang="en-US" dirty="0"/>
          </a:p>
        </p:txBody>
      </p:sp>
      <p:pic>
        <p:nvPicPr>
          <p:cNvPr id="5" name="TwoChallengeRule_LTC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3125" y="2020888"/>
            <a:ext cx="5314950" cy="35433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C6475-4C4E-4EDA-BB13-7B4706D9031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Conflict Resolution: DESC Script </a:t>
            </a:r>
            <a:endParaRPr lang="en-US" dirty="0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 constructive approach for managing and resolving conflict</a:t>
            </a:r>
          </a:p>
          <a:p>
            <a:r>
              <a:rPr lang="en-US" smtClean="0"/>
              <a:t>D—Describe the specific situation </a:t>
            </a:r>
          </a:p>
          <a:p>
            <a:r>
              <a:rPr lang="en-US" smtClean="0"/>
              <a:t>E—Express your concerns about the action</a:t>
            </a:r>
          </a:p>
          <a:p>
            <a:r>
              <a:rPr lang="en-US" smtClean="0"/>
              <a:t>S—Suggest other alternatives</a:t>
            </a:r>
          </a:p>
          <a:p>
            <a:r>
              <a:rPr lang="en-US" smtClean="0"/>
              <a:t>C—Consequences should be stated</a:t>
            </a:r>
          </a:p>
          <a:p>
            <a:endParaRPr lang="en-US" smtClean="0"/>
          </a:p>
          <a:p>
            <a:r>
              <a:rPr lang="en-US" smtClean="0"/>
              <a:t>Ultimately, consensus shall be reached.</a:t>
            </a:r>
            <a:endParaRPr lang="en-US" dirty="0" smtClean="0"/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B8EB9852-288B-47C1-9651-B29594B94E85}" type="slidenum">
              <a:rPr lang="en-US" smtClean="0"/>
              <a:pPr/>
              <a:t>11</a:t>
            </a:fld>
            <a:r>
              <a:rPr lang="en-US" smtClean="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Let’s “DESC-It!”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C6475-4C4E-4EDA-BB13-7B4706D9031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953000" y="1905000"/>
            <a:ext cx="3886200" cy="3733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Have timely discussion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Frame problem in terms of your own experience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Use “I” statements to minimize defensiveness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Avoid blaming statements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Critique is not criticism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Focus on what is right, not who is right</a:t>
            </a:r>
          </a:p>
        </p:txBody>
      </p:sp>
      <p:pic>
        <p:nvPicPr>
          <p:cNvPr id="7" name="Picture 9" descr="conflict_resolution_cir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44196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 Script in Action</a:t>
            </a:r>
            <a:endParaRPr lang="en-US" dirty="0"/>
          </a:p>
        </p:txBody>
      </p:sp>
      <p:pic>
        <p:nvPicPr>
          <p:cNvPr id="5" name="DESCScript_LTC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3125" y="2020888"/>
            <a:ext cx="5314950" cy="35433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C6475-4C4E-4EDA-BB13-7B4706D9031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in Long-Term Care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Videos and Discussions</a:t>
            </a:r>
          </a:p>
          <a:p>
            <a:pPr lvl="1"/>
            <a:r>
              <a:rPr lang="en-US" smtClean="0"/>
              <a:t>Discussion questions about videos and use of skills</a:t>
            </a:r>
          </a:p>
          <a:p>
            <a:r>
              <a:rPr lang="en-US" smtClean="0"/>
              <a:t>Exercises, Scenarios</a:t>
            </a:r>
          </a:p>
          <a:p>
            <a:pPr lvl="1"/>
            <a:r>
              <a:rPr lang="en-US" smtClean="0"/>
              <a:t>Care planning group exercise</a:t>
            </a:r>
          </a:p>
          <a:p>
            <a:pPr lvl="1"/>
            <a:r>
              <a:rPr lang="en-US" smtClean="0"/>
              <a:t>Multi-disciplinary scenarios</a:t>
            </a:r>
          </a:p>
          <a:p>
            <a:pPr lvl="1"/>
            <a:r>
              <a:rPr lang="en-US" smtClean="0"/>
              <a:t>Non-clinical examples and scenarios</a:t>
            </a:r>
          </a:p>
          <a:p>
            <a:pPr lvl="1"/>
            <a:r>
              <a:rPr lang="en-US" smtClean="0"/>
              <a:t>Non-clinical application of TeamSTEPPS skills and techniques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C6475-4C4E-4EDA-BB13-7B4706D9031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Qualidigm: </a:t>
            </a:r>
          </a:p>
          <a:p>
            <a:pPr lvl="1"/>
            <a:r>
              <a:rPr lang="en-US" smtClean="0"/>
              <a:t>Michelle Pandolfi </a:t>
            </a:r>
          </a:p>
          <a:p>
            <a:pPr lvl="2"/>
            <a:r>
              <a:rPr lang="en-US" smtClean="0"/>
              <a:t>mpandolfi@qualidigm.org</a:t>
            </a:r>
          </a:p>
          <a:p>
            <a:pPr lvl="2"/>
            <a:r>
              <a:rPr lang="en-US" smtClean="0"/>
              <a:t>860-632-3735</a:t>
            </a:r>
          </a:p>
          <a:p>
            <a:pPr lvl="1"/>
            <a:r>
              <a:rPr lang="en-US" smtClean="0"/>
              <a:t>Ann Spenard </a:t>
            </a:r>
          </a:p>
          <a:p>
            <a:pPr lvl="2"/>
            <a:r>
              <a:rPr lang="en-US" smtClean="0"/>
              <a:t>aspenard@qualidigm.org</a:t>
            </a:r>
          </a:p>
          <a:p>
            <a:r>
              <a:rPr lang="en-US" smtClean="0"/>
              <a:t>Abt Associates:</a:t>
            </a:r>
          </a:p>
          <a:p>
            <a:pPr lvl="1"/>
            <a:r>
              <a:rPr lang="en-US" smtClean="0"/>
              <a:t>Donna Hurd </a:t>
            </a:r>
          </a:p>
          <a:p>
            <a:pPr lvl="2"/>
            <a:r>
              <a:rPr lang="en-US" smtClean="0"/>
              <a:t>donna_hurd@abtassoc.com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Long-Term Care?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Long-term care environment is unique</a:t>
            </a:r>
          </a:p>
          <a:p>
            <a:r>
              <a:rPr lang="en-US" smtClean="0"/>
              <a:t>“Patients” are called Residents</a:t>
            </a:r>
          </a:p>
          <a:p>
            <a:r>
              <a:rPr lang="en-US" smtClean="0"/>
              <a:t>Care Teams: multi-disciplinary, include non-clinical staff</a:t>
            </a:r>
          </a:p>
          <a:p>
            <a:r>
              <a:rPr lang="en-US" smtClean="0"/>
              <a:t>Approximately 16,000 nursing homes and 1.6M nursing home residents across the country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Focus of Long-Term Care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Text and associated training materials made relevant to the long-term care environment </a:t>
            </a:r>
          </a:p>
          <a:p>
            <a:r>
              <a:rPr lang="en-US" dirty="0" smtClean="0"/>
              <a:t>Language meaningful to long-term care</a:t>
            </a:r>
          </a:p>
          <a:p>
            <a:r>
              <a:rPr lang="en-US" dirty="0" smtClean="0"/>
              <a:t>Exercises, scenarios, tests and videos center around chronic medical or rehabilitation circumstances   </a:t>
            </a:r>
          </a:p>
          <a:p>
            <a:r>
              <a:rPr lang="en-US" dirty="0" smtClean="0"/>
              <a:t>Graphics and pictures reflect nursing home staff, care and environment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Long-Term Care Team</a:t>
            </a:r>
            <a:endParaRPr lang="en-US" dirty="0" smtClean="0"/>
          </a:p>
        </p:txBody>
      </p:sp>
      <p:pic>
        <p:nvPicPr>
          <p:cNvPr id="4" name="Picture 3" descr="team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133600"/>
            <a:ext cx="7772400" cy="37760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am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905000"/>
            <a:ext cx="7772400" cy="3776092"/>
          </a:xfrm>
          <a:prstGeom prst="rect">
            <a:avLst/>
          </a:prstGeom>
        </p:spPr>
      </p:pic>
      <p:sp>
        <p:nvSpPr>
          <p:cNvPr id="5" name="Line Callout 1 4"/>
          <p:cNvSpPr/>
          <p:nvPr/>
        </p:nvSpPr>
        <p:spPr>
          <a:xfrm>
            <a:off x="2286000" y="5257800"/>
            <a:ext cx="1219200" cy="609600"/>
          </a:xfrm>
          <a:prstGeom prst="borderCallout1">
            <a:avLst>
              <a:gd name="adj1" fmla="val -5060"/>
              <a:gd name="adj2" fmla="val 19048"/>
              <a:gd name="adj3" fmla="val -116071"/>
              <a:gd name="adj4" fmla="val 292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Nurse Assistant</a:t>
            </a:r>
            <a:endParaRPr lang="en-US" dirty="0"/>
          </a:p>
        </p:txBody>
      </p:sp>
      <p:sp>
        <p:nvSpPr>
          <p:cNvPr id="6" name="Line Callout 2 5"/>
          <p:cNvSpPr/>
          <p:nvPr/>
        </p:nvSpPr>
        <p:spPr>
          <a:xfrm>
            <a:off x="609600" y="1371600"/>
            <a:ext cx="914400" cy="457200"/>
          </a:xfrm>
          <a:prstGeom prst="borderCallout2">
            <a:avLst>
              <a:gd name="adj1" fmla="val 113988"/>
              <a:gd name="adj2" fmla="val 26588"/>
              <a:gd name="adj3" fmla="val 123512"/>
              <a:gd name="adj4" fmla="val 29365"/>
              <a:gd name="adj5" fmla="val 201389"/>
              <a:gd name="adj6" fmla="val 7555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Chef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3810000" y="4953000"/>
            <a:ext cx="1752600" cy="762000"/>
          </a:xfrm>
          <a:prstGeom prst="borderCallout1">
            <a:avLst>
              <a:gd name="adj1" fmla="val 14941"/>
              <a:gd name="adj2" fmla="val -880"/>
              <a:gd name="adj3" fmla="val -51310"/>
              <a:gd name="adj4" fmla="val -1266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Rosie the Housekeeper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>
          <a:xfrm>
            <a:off x="2895600" y="1219200"/>
            <a:ext cx="990600" cy="685800"/>
          </a:xfrm>
          <a:prstGeom prst="borderCallout1">
            <a:avLst>
              <a:gd name="adj1" fmla="val 63195"/>
              <a:gd name="adj2" fmla="val 105953"/>
              <a:gd name="adj3" fmla="val 118849"/>
              <a:gd name="adj4" fmla="val 13163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Social Worker</a:t>
            </a:r>
            <a:endParaRPr lang="en-US" dirty="0"/>
          </a:p>
        </p:txBody>
      </p:sp>
      <p:sp>
        <p:nvSpPr>
          <p:cNvPr id="9" name="Line Callout 2 8"/>
          <p:cNvSpPr/>
          <p:nvPr/>
        </p:nvSpPr>
        <p:spPr>
          <a:xfrm>
            <a:off x="5105400" y="228600"/>
            <a:ext cx="2286000" cy="914400"/>
          </a:xfrm>
          <a:prstGeom prst="borderCallout2">
            <a:avLst>
              <a:gd name="adj1" fmla="val 18750"/>
              <a:gd name="adj2" fmla="val -714"/>
              <a:gd name="adj3" fmla="val 18750"/>
              <a:gd name="adj4" fmla="val -16667"/>
              <a:gd name="adj5" fmla="val 210913"/>
              <a:gd name="adj6" fmla="val 1746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Therapeutic Recreation/Activity Staff</a:t>
            </a:r>
            <a:endParaRPr lang="en-US" dirty="0"/>
          </a:p>
        </p:txBody>
      </p:sp>
      <p:sp>
        <p:nvSpPr>
          <p:cNvPr id="10" name="Line Callout 3 9"/>
          <p:cNvSpPr/>
          <p:nvPr/>
        </p:nvSpPr>
        <p:spPr>
          <a:xfrm>
            <a:off x="7086600" y="1524000"/>
            <a:ext cx="1143000" cy="609600"/>
          </a:xfrm>
          <a:prstGeom prst="borderCallout3">
            <a:avLst>
              <a:gd name="adj1" fmla="val 23511"/>
              <a:gd name="adj2" fmla="val -1984"/>
              <a:gd name="adj3" fmla="val 59226"/>
              <a:gd name="adj4" fmla="val -23334"/>
              <a:gd name="adj5" fmla="val 73809"/>
              <a:gd name="adj6" fmla="val -22064"/>
              <a:gd name="adj7" fmla="val 132011"/>
              <a:gd name="adj8" fmla="val -334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Nurse</a:t>
            </a:r>
            <a:endParaRPr lang="en-US" dirty="0"/>
          </a:p>
        </p:txBody>
      </p:sp>
      <p:sp>
        <p:nvSpPr>
          <p:cNvPr id="11" name="Line Callout 1 10"/>
          <p:cNvSpPr/>
          <p:nvPr/>
        </p:nvSpPr>
        <p:spPr>
          <a:xfrm>
            <a:off x="6553200" y="5791200"/>
            <a:ext cx="1676400" cy="609600"/>
          </a:xfrm>
          <a:prstGeom prst="borderCallout1">
            <a:avLst>
              <a:gd name="adj1" fmla="val -638"/>
              <a:gd name="adj2" fmla="val 7252"/>
              <a:gd name="adj3" fmla="val -85460"/>
              <a:gd name="adj4" fmla="val 3179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Administrator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Evidence tested with long-term care leadership and staff </a:t>
            </a:r>
          </a:p>
          <a:p>
            <a:pPr lvl="1"/>
            <a:r>
              <a:rPr lang="en-US" smtClean="0"/>
              <a:t>Adjust for audience, including education level and English proficiency</a:t>
            </a:r>
          </a:p>
          <a:p>
            <a:pPr lvl="1"/>
            <a:r>
              <a:rPr lang="en-US" smtClean="0"/>
              <a:t>Share experiences and stories </a:t>
            </a:r>
          </a:p>
          <a:p>
            <a:pPr lvl="1"/>
            <a:r>
              <a:rPr lang="en-US" smtClean="0"/>
              <a:t>Supplement lectures with exercises </a:t>
            </a:r>
          </a:p>
          <a:p>
            <a:pPr lvl="1"/>
            <a:r>
              <a:rPr lang="en-US" smtClean="0"/>
              <a:t>Hold brief yet frequent learning sessions</a:t>
            </a:r>
          </a:p>
          <a:p>
            <a:pPr lvl="1"/>
            <a:r>
              <a:rPr lang="en-US" smtClean="0"/>
              <a:t>Focus on communication skills</a:t>
            </a:r>
          </a:p>
          <a:p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C6475-4C4E-4EDA-BB13-7B4706D9031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Long-Term </a:t>
            </a:r>
            <a:r>
              <a:rPr lang="en-US" dirty="0" smtClean="0"/>
              <a:t>Care 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8077200" cy="3735388"/>
          </a:xfrm>
        </p:spPr>
        <p:txBody>
          <a:bodyPr/>
          <a:lstStyle/>
          <a:p>
            <a:r>
              <a:rPr lang="en-US" dirty="0" smtClean="0"/>
              <a:t>Two videos created</a:t>
            </a:r>
          </a:p>
          <a:p>
            <a:pPr lvl="1"/>
            <a:r>
              <a:rPr lang="en-US" dirty="0" smtClean="0"/>
              <a:t>Long-term care – subtle decline in a resident over a 24 hour period</a:t>
            </a:r>
          </a:p>
          <a:p>
            <a:pPr lvl="1"/>
            <a:r>
              <a:rPr lang="en-US" dirty="0" smtClean="0"/>
              <a:t>Sub-acute care –possible </a:t>
            </a:r>
            <a:r>
              <a:rPr lang="en-US" dirty="0" smtClean="0"/>
              <a:t>Myocardial Infarction/Pulmonary Embolism </a:t>
            </a:r>
            <a:r>
              <a:rPr lang="en-US" dirty="0" smtClean="0"/>
              <a:t>in a resident receiving physical therapy</a:t>
            </a:r>
          </a:p>
          <a:p>
            <a:r>
              <a:rPr lang="en-US" dirty="0" smtClean="0"/>
              <a:t>14 of 15 TeamSTEPPS skills were highlighted</a:t>
            </a:r>
          </a:p>
          <a:p>
            <a:pPr lvl="1"/>
            <a:r>
              <a:rPr lang="en-US" dirty="0" smtClean="0"/>
              <a:t>Time-Out is not a skill </a:t>
            </a:r>
            <a:endParaRPr lang="en-US" dirty="0" smtClean="0"/>
          </a:p>
          <a:p>
            <a:pPr lvl="1" indent="-3175">
              <a:buNone/>
            </a:pPr>
            <a:r>
              <a:rPr lang="en-US" dirty="0" smtClean="0"/>
              <a:t>deemed </a:t>
            </a:r>
            <a:r>
              <a:rPr lang="en-US" dirty="0" smtClean="0"/>
              <a:t>necessary for most </a:t>
            </a:r>
            <a:endParaRPr lang="en-US" dirty="0" smtClean="0"/>
          </a:p>
          <a:p>
            <a:pPr lvl="1" indent="-3175">
              <a:buNone/>
            </a:pPr>
            <a:r>
              <a:rPr lang="en-US" dirty="0" smtClean="0"/>
              <a:t>nursing </a:t>
            </a:r>
            <a:r>
              <a:rPr lang="en-US" dirty="0" smtClean="0"/>
              <a:t>homes</a:t>
            </a:r>
            <a:endParaRPr lang="en-US" dirty="0"/>
          </a:p>
        </p:txBody>
      </p:sp>
      <p:pic>
        <p:nvPicPr>
          <p:cNvPr id="4" name="Picture 3" descr="glendale extras 3 - be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4800600"/>
            <a:ext cx="2628900" cy="1752600"/>
          </a:xfrm>
          <a:prstGeom prst="rect">
            <a:avLst/>
          </a:prstGeom>
          <a:ln cap="rnd"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7739062" cy="914400"/>
          </a:xfrm>
        </p:spPr>
        <p:txBody>
          <a:bodyPr/>
          <a:lstStyle/>
          <a:p>
            <a:r>
              <a:rPr lang="en-US" dirty="0" smtClean="0"/>
              <a:t>Conflict Resolution &amp; Patient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3278188"/>
          </a:xfrm>
        </p:spPr>
        <p:txBody>
          <a:bodyPr/>
          <a:lstStyle/>
          <a:p>
            <a:r>
              <a:rPr lang="en-US" dirty="0" smtClean="0"/>
              <a:t>Conflict between an Activities Staff and a Nurses Aide</a:t>
            </a:r>
          </a:p>
          <a:p>
            <a:r>
              <a:rPr lang="en-US" dirty="0" smtClean="0"/>
              <a:t>TeamSTEPPS Skills Used: </a:t>
            </a:r>
          </a:p>
          <a:p>
            <a:pPr lvl="1"/>
            <a:r>
              <a:rPr lang="en-US" dirty="0" smtClean="0"/>
              <a:t>Two-Challenge Rule</a:t>
            </a:r>
          </a:p>
          <a:p>
            <a:pPr lvl="1"/>
            <a:r>
              <a:rPr lang="en-US" dirty="0" smtClean="0"/>
              <a:t>DESC Script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C6475-4C4E-4EDA-BB13-7B4706D9031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Two-Challenge Rule </a:t>
            </a:r>
            <a:endParaRPr lang="en-US" dirty="0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Invoked when an initial assertion is ignored…</a:t>
            </a:r>
          </a:p>
          <a:p>
            <a:r>
              <a:rPr lang="en-US" smtClean="0"/>
              <a:t>It is your responsibility to assertively voice your concern at least two times to ensure that it has </a:t>
            </a:r>
            <a:br>
              <a:rPr lang="en-US" smtClean="0"/>
            </a:br>
            <a:r>
              <a:rPr lang="en-US" smtClean="0"/>
              <a:t>been heard</a:t>
            </a:r>
          </a:p>
          <a:p>
            <a:r>
              <a:rPr lang="en-US" smtClean="0"/>
              <a:t>The member being challenged must acknowledge</a:t>
            </a:r>
          </a:p>
          <a:p>
            <a:r>
              <a:rPr lang="en-US" smtClean="0"/>
              <a:t>If the outcome is still not acceptable</a:t>
            </a:r>
          </a:p>
          <a:p>
            <a:pPr lvl="1"/>
            <a:r>
              <a:rPr lang="en-US" smtClean="0"/>
              <a:t>Take a stronger course of action</a:t>
            </a:r>
          </a:p>
          <a:p>
            <a:pPr lvl="1"/>
            <a:r>
              <a:rPr lang="en-US" smtClean="0"/>
              <a:t> Use supervisor or chain of command</a:t>
            </a:r>
            <a:endParaRPr lang="en-US" dirty="0" smtClean="0"/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C99FF9D6-A996-43B9-B5F5-830566AEA1C4}" type="slidenum">
              <a:rPr lang="en-US" smtClean="0"/>
              <a:pPr/>
              <a:t>9</a:t>
            </a:fld>
            <a:r>
              <a:rPr lang="en-US" smtClean="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ain_Olive">
  <a:themeElements>
    <a:clrScheme name="">
      <a:dk1>
        <a:srgbClr val="000000"/>
      </a:dk1>
      <a:lt1>
        <a:srgbClr val="FFFFE1"/>
      </a:lt1>
      <a:dk2>
        <a:srgbClr val="660033"/>
      </a:dk2>
      <a:lt2>
        <a:srgbClr val="330033"/>
      </a:lt2>
      <a:accent1>
        <a:srgbClr val="CCCC99"/>
      </a:accent1>
      <a:accent2>
        <a:srgbClr val="CC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B90000"/>
      </a:accent6>
      <a:hlink>
        <a:srgbClr val="990033"/>
      </a:hlink>
      <a:folHlink>
        <a:srgbClr val="B2B2B2"/>
      </a:folHlink>
    </a:clrScheme>
    <a:fontScheme name="2_Main_Oliv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Main_Olive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2_Main_Olive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5058</TotalTime>
  <Words>419</Words>
  <Application>Microsoft Office PowerPoint</Application>
  <PresentationFormat>On-screen Show (4:3)</PresentationFormat>
  <Paragraphs>100</Paragraphs>
  <Slides>15</Slides>
  <Notes>7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2_Main_Olive</vt:lpstr>
      <vt:lpstr>Slide 1</vt:lpstr>
      <vt:lpstr>Why Long-Term Care?</vt:lpstr>
      <vt:lpstr>Focus of Long-Term Care Version</vt:lpstr>
      <vt:lpstr>Long-Term Care Team</vt:lpstr>
      <vt:lpstr>Slide 5</vt:lpstr>
      <vt:lpstr>Implementation</vt:lpstr>
      <vt:lpstr>Long-Term Care Videos</vt:lpstr>
      <vt:lpstr>Conflict Resolution &amp; Patient Safety</vt:lpstr>
      <vt:lpstr>Two-Challenge Rule </vt:lpstr>
      <vt:lpstr>Two-Challenge Rule in Action</vt:lpstr>
      <vt:lpstr>Conflict Resolution: DESC Script </vt:lpstr>
      <vt:lpstr>Let’s “DESC-It!”</vt:lpstr>
      <vt:lpstr>DESC Script in Action</vt:lpstr>
      <vt:lpstr>New in Long-Term Care Version</vt:lpstr>
      <vt:lpstr>Contact Information</vt:lpstr>
    </vt:vector>
  </TitlesOfParts>
  <Company>DoD - Health Affairs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jcourtne</dc:creator>
  <cp:lastModifiedBy>Michelle Pandolfi</cp:lastModifiedBy>
  <cp:revision>425</cp:revision>
  <dcterms:created xsi:type="dcterms:W3CDTF">2006-03-15T17:59:51Z</dcterms:created>
  <dcterms:modified xsi:type="dcterms:W3CDTF">2012-09-05T20:43:46Z</dcterms:modified>
</cp:coreProperties>
</file>