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6"/>
  </p:notesMasterIdLst>
  <p:sldIdLst>
    <p:sldId id="256" r:id="rId2"/>
    <p:sldId id="268" r:id="rId3"/>
    <p:sldId id="279" r:id="rId4"/>
    <p:sldId id="284" r:id="rId5"/>
    <p:sldId id="299" r:id="rId6"/>
    <p:sldId id="272" r:id="rId7"/>
    <p:sldId id="274" r:id="rId8"/>
    <p:sldId id="302" r:id="rId9"/>
    <p:sldId id="289" r:id="rId10"/>
    <p:sldId id="276" r:id="rId11"/>
    <p:sldId id="296" r:id="rId12"/>
    <p:sldId id="297" r:id="rId13"/>
    <p:sldId id="298" r:id="rId14"/>
    <p:sldId id="278" r:id="rId1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F8F8"/>
    <a:srgbClr val="0099C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618" y="-19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1632" y="-7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cs typeface="+mn-cs"/>
              </a:defRPr>
            </a:lvl1pPr>
          </a:lstStyle>
          <a:p>
            <a:pPr>
              <a:defRPr/>
            </a:pPr>
            <a:endParaRPr lang="en-US"/>
          </a:p>
        </p:txBody>
      </p:sp>
      <p:sp>
        <p:nvSpPr>
          <p:cNvPr id="717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mn-ea"/>
                <a:cs typeface="+mn-cs"/>
              </a:defRPr>
            </a:lvl1pPr>
          </a:lstStyle>
          <a:p>
            <a:pPr>
              <a:defRPr/>
            </a:pPr>
            <a:endParaRPr lang="en-US"/>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717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717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cs typeface="+mn-cs"/>
              </a:defRPr>
            </a:lvl1pPr>
          </a:lstStyle>
          <a:p>
            <a:pPr>
              <a:defRPr/>
            </a:pPr>
            <a:endParaRPr lang="en-US"/>
          </a:p>
        </p:txBody>
      </p:sp>
      <p:sp>
        <p:nvSpPr>
          <p:cNvPr id="717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cs typeface="Arial" charset="0"/>
              </a:defRPr>
            </a:lvl1pPr>
          </a:lstStyle>
          <a:p>
            <a:pPr>
              <a:defRPr/>
            </a:pPr>
            <a:fld id="{10DB43D5-D235-B24A-BA8C-E583402838D3}" type="slidenum">
              <a:rPr lang="en-US"/>
              <a:pPr>
                <a:defRPr/>
              </a:pPr>
              <a:t>‹#›</a:t>
            </a:fld>
            <a:endParaRPr lang="en-US"/>
          </a:p>
        </p:txBody>
      </p:sp>
    </p:spTree>
    <p:extLst>
      <p:ext uri="{BB962C8B-B14F-4D97-AF65-F5344CB8AC3E}">
        <p14:creationId xmlns:p14="http://schemas.microsoft.com/office/powerpoint/2010/main" xmlns="" val="16619169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76916F3-D9A3-4E41-9AEF-2BFED9655F19}" type="slidenum">
              <a:rPr lang="en-US" sz="1200"/>
              <a:pPr eaLnBrk="1" hangingPunct="1"/>
              <a:t>1</a:t>
            </a:fld>
            <a:endParaRPr lang="en-US" sz="1200"/>
          </a:p>
        </p:txBody>
      </p:sp>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dirty="0"/>
              <a:t>Hi, I</a:t>
            </a:r>
            <a:r>
              <a:rPr lang="ja-JP" altLang="en-US"/>
              <a:t>’</a:t>
            </a:r>
            <a:r>
              <a:rPr lang="en-US" altLang="ja-JP" dirty="0"/>
              <a:t>m Laura Maynard, and this talk focuses on the development and field test of a new </a:t>
            </a:r>
            <a:r>
              <a:rPr lang="en-US" altLang="ja-JP" dirty="0" err="1"/>
              <a:t>TeamSTEPPS</a:t>
            </a:r>
            <a:r>
              <a:rPr lang="en-US" altLang="ja-JP" dirty="0"/>
              <a:t> module to improve safety for patients with limited English proficiency.</a:t>
            </a:r>
          </a:p>
          <a:p>
            <a:pPr eaLnBrk="1" hangingPunct="1"/>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noTextEdit="1"/>
          </p:cNvSpPr>
          <p:nvPr>
            <p:ph type="sldImg"/>
          </p:nvPr>
        </p:nvSpPr>
        <p:spPr>
          <a:ln/>
        </p:spPr>
      </p:sp>
      <p:sp>
        <p:nvSpPr>
          <p:cNvPr id="33794"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t>We conducted a field-test of the module in 3 hospitals, conducting a master-training first and then following up with the master-trainers over a period of 5 months until they all completed the intervention in their hospitals. We learned that the module can be implemented in a variety of settings, including TeamSTEPPS and non-teamSTEPPS hospitals, inpatient and primary care settings, and either as a stand-alone or as part of the overall implementation of TeamSTEPPS.</a:t>
            </a:r>
          </a:p>
        </p:txBody>
      </p:sp>
      <p:sp>
        <p:nvSpPr>
          <p:cNvPr id="33795"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9E6507CB-0F6E-5A44-87C2-5A26E0FA146C}" type="slidenum">
              <a:rPr lang="en-US" sz="1200"/>
              <a:pPr eaLnBrk="1" hangingPunct="1"/>
              <a:t>10</a:t>
            </a:fld>
            <a:endParaRPr lang="en-US"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noTextEdit="1"/>
          </p:cNvSpPr>
          <p:nvPr>
            <p:ph type="sldImg"/>
          </p:nvPr>
        </p:nvSpPr>
        <p:spPr>
          <a:ln/>
        </p:spPr>
      </p:sp>
      <p:sp>
        <p:nvSpPr>
          <p:cNvPr id="35842"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t>Each hospital in our field test used the module in a slightly different way. One hospital focused its intervention on the use of a qualified communicator; one focused on doing briefs with interpreters; and one focused on ensuring that staff would use a phone interpreter if an in-person interpreter was not available. The implementation planning that is a part of this module helps clarify the focus for the individual facility</a:t>
            </a:r>
          </a:p>
          <a:p>
            <a:endParaRPr lang="en-US"/>
          </a:p>
          <a:p>
            <a:r>
              <a:rPr lang="en-US"/>
              <a:t>We also learned that implementing the module can serve as a catalyst for institutional change. In preparation for implementing the module, hospitals reorganized or reallocated their interpreter staffs to provide coverage where it was most needed, worked to clarify their interpreter use policies, and beefed up their programs o certifiy providers to offer care in a language other than English. </a:t>
            </a:r>
          </a:p>
        </p:txBody>
      </p:sp>
      <p:sp>
        <p:nvSpPr>
          <p:cNvPr id="35843"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37B4764E-78B0-8E47-9B11-F4D0E3920A3F}" type="slidenum">
              <a:rPr lang="en-US" sz="1200"/>
              <a:pPr eaLnBrk="1" hangingPunct="1"/>
              <a:t>11</a:t>
            </a:fld>
            <a:endParaRPr lang="en-US"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noTextEdit="1"/>
          </p:cNvSpPr>
          <p:nvPr>
            <p:ph type="sldImg"/>
          </p:nvPr>
        </p:nvSpPr>
        <p:spPr>
          <a:ln/>
        </p:spPr>
      </p:sp>
      <p:sp>
        <p:nvSpPr>
          <p:cNvPr id="37890"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t>We learned from interviews that as a result of the training, clinical staff felt more aware of the need to call the interpreter, and interpreters felt more empowered to address communication issues with the clinical team.</a:t>
            </a:r>
          </a:p>
          <a:p>
            <a:endParaRPr lang="en-US"/>
          </a:p>
          <a:p>
            <a:r>
              <a:rPr lang="en-US"/>
              <a:t>Quantitative results were more spotty, because we followed a naturalistic study design where each site was encouraged to evaluate their own intervention based on outcomes of interest to them. We provided an evaluation guide with survey instruments to be used during and after the training, and sites partially used the guide.</a:t>
            </a:r>
          </a:p>
          <a:p>
            <a:endParaRPr lang="en-US"/>
          </a:p>
          <a:p>
            <a:r>
              <a:rPr lang="en-US"/>
              <a:t>One hospital used the pre-test instruments, and the results there were appalling enough to convince hospital leadership of the need for the intervention. From the master-trainers</a:t>
            </a:r>
            <a:r>
              <a:rPr lang="ja-JP" altLang="en-US"/>
              <a:t>’</a:t>
            </a:r>
            <a:r>
              <a:rPr lang="en-US" altLang="ja-JP"/>
              <a:t> perspective, they met their evaluation goal, which was to earn leadership support, and they felt didn</a:t>
            </a:r>
            <a:r>
              <a:rPr lang="ja-JP" altLang="en-US"/>
              <a:t>’</a:t>
            </a:r>
            <a:r>
              <a:rPr lang="en-US" altLang="ja-JP"/>
              <a:t>t need to do a post-test.</a:t>
            </a:r>
          </a:p>
          <a:p>
            <a:endParaRPr lang="en-US"/>
          </a:p>
          <a:p>
            <a:r>
              <a:rPr lang="en-US"/>
              <a:t>The other two hospitals used survey instruments we provided to measure trainee satisfaction and pre-post knowledge scores. Both got high satisfaction scores and a significant increase in knowledge. They also looked at different indicators of provider behavior, in-person interpreter use in one hospital and phone interpreter use in another hospital, but the data were unusable because they couldn</a:t>
            </a:r>
            <a:r>
              <a:rPr lang="ja-JP" altLang="en-US"/>
              <a:t>’</a:t>
            </a:r>
            <a:r>
              <a:rPr lang="en-US" altLang="ja-JP"/>
              <a:t>t extract from their hospital data a denominator of number of LEP patients before and after the intervention. In part this is because they could not secure help from their data gatekeepers in IT, and in one clinic, the problem was aggravated because data for the unit in which they implemented could not be separated from data at 3 other clinics. There are seasonal fluctuations in LEP patient volume, so it</a:t>
            </a:r>
            <a:r>
              <a:rPr lang="ja-JP" altLang="en-US"/>
              <a:t>’</a:t>
            </a:r>
            <a:r>
              <a:rPr lang="en-US" altLang="ja-JP"/>
              <a:t>s really important to get the denominator. </a:t>
            </a:r>
          </a:p>
          <a:p>
            <a:endParaRPr lang="en-US"/>
          </a:p>
        </p:txBody>
      </p:sp>
      <p:sp>
        <p:nvSpPr>
          <p:cNvPr id="37891"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0F3FF1DB-26F6-9C4F-8283-2487D8DD433B}" type="slidenum">
              <a:rPr lang="en-US" sz="1200"/>
              <a:pPr eaLnBrk="1" hangingPunct="1"/>
              <a:t>12</a:t>
            </a:fld>
            <a:endParaRPr lang="en-US" sz="12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noTextEdit="1"/>
          </p:cNvSpPr>
          <p:nvPr>
            <p:ph type="sldImg"/>
          </p:nvPr>
        </p:nvSpPr>
        <p:spPr>
          <a:ln/>
        </p:spPr>
      </p:sp>
      <p:sp>
        <p:nvSpPr>
          <p:cNvPr id="39938"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t>In conclusion, the TeamSTEPPS module can be implemented in a variety of settings, including TeamSTEPPS and non-teamSTEPPS settings, and inpatient units as well as primary care. It can serve as a catalyst for needed institutional change. However, race, ethnicity and language data collection remain a challenge for quantitative evaluation.  </a:t>
            </a:r>
          </a:p>
        </p:txBody>
      </p:sp>
      <p:sp>
        <p:nvSpPr>
          <p:cNvPr id="39939"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A35793B-9C27-814E-B06D-69BD3F01585E}" type="slidenum">
              <a:rPr lang="en-US" sz="1200"/>
              <a:pPr eaLnBrk="1" hangingPunct="1"/>
              <a:t>13</a:t>
            </a:fld>
            <a:endParaRPr lang="en-US" sz="12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noTextEdit="1"/>
          </p:cNvSpPr>
          <p:nvPr>
            <p:ph type="sldImg"/>
          </p:nvPr>
        </p:nvSpPr>
        <p:spPr>
          <a:ln/>
        </p:spPr>
      </p:sp>
      <p:sp>
        <p:nvSpPr>
          <p:cNvPr id="41986"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t>The module will be available in September/October, so if you would like a copy, please feel free to sign up with me today.</a:t>
            </a:r>
          </a:p>
          <a:p>
            <a:endParaRPr lang="en-US"/>
          </a:p>
          <a:p>
            <a:r>
              <a:rPr lang="en-US"/>
              <a:t>Thank you!</a:t>
            </a:r>
          </a:p>
        </p:txBody>
      </p:sp>
      <p:sp>
        <p:nvSpPr>
          <p:cNvPr id="41987"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1E9582A4-F506-3542-B147-CF9C27F83758}" type="slidenum">
              <a:rPr lang="en-US" sz="1200"/>
              <a:pPr eaLnBrk="1" hangingPunct="1"/>
              <a:t>14</a:t>
            </a:fld>
            <a:endParaRPr 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B65C7CA7-1E16-1341-9E03-E3012F37B786}" type="slidenum">
              <a:rPr lang="en-US" sz="1200"/>
              <a:pPr eaLnBrk="1" hangingPunct="1"/>
              <a:t>2</a:t>
            </a:fld>
            <a:endParaRPr lang="en-US" sz="1200"/>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sz="800"/>
              <a:t>Why focus on patients with limited English proficiency or LEP? About 8.6% of the U.S. population has limited English proficiency or LEP, and that proportion has held fairly steady over the past 20 years or so. </a:t>
            </a:r>
          </a:p>
          <a:p>
            <a:endParaRPr lang="en-US" sz="800"/>
          </a:p>
          <a:p>
            <a:r>
              <a:rPr lang="en-US" sz="800"/>
              <a:t>We know from 20 years of research on patient safety that patient safety problems are often caused by communication problems, so it stands to reason that patient safety problems would be more severe for LEP patients, and that is indeed what recent research has shown.</a:t>
            </a:r>
          </a:p>
          <a:p>
            <a:endParaRPr lang="en-US" sz="800"/>
          </a:p>
          <a:p>
            <a:r>
              <a:rPr lang="en-US" sz="800"/>
              <a:t>A recent study also showed that when health care professionals use professional medical interpreters at admission and discharge, LEP patients have a significantly shorter length of stay and fewer readmissions than if they did not have an interpreter.</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892175" eaLnBrk="0" hangingPunct="0">
              <a:defRPr sz="2400">
                <a:solidFill>
                  <a:schemeClr val="tx1"/>
                </a:solidFill>
                <a:latin typeface="Arial" charset="0"/>
                <a:ea typeface="ＭＳ Ｐゴシック" charset="0"/>
                <a:cs typeface="ＭＳ Ｐゴシック" charset="0"/>
              </a:defRPr>
            </a:lvl1pPr>
            <a:lvl2pPr marL="742950" indent="-285750" defTabSz="892175" eaLnBrk="0" hangingPunct="0">
              <a:defRPr sz="2400">
                <a:solidFill>
                  <a:schemeClr val="tx1"/>
                </a:solidFill>
                <a:latin typeface="Arial" charset="0"/>
                <a:ea typeface="ＭＳ Ｐゴシック" charset="0"/>
              </a:defRPr>
            </a:lvl2pPr>
            <a:lvl3pPr marL="1143000" indent="-228600" defTabSz="892175" eaLnBrk="0" hangingPunct="0">
              <a:defRPr sz="2400">
                <a:solidFill>
                  <a:schemeClr val="tx1"/>
                </a:solidFill>
                <a:latin typeface="Arial" charset="0"/>
                <a:ea typeface="ＭＳ Ｐゴシック" charset="0"/>
              </a:defRPr>
            </a:lvl3pPr>
            <a:lvl4pPr marL="1600200" indent="-228600" defTabSz="892175" eaLnBrk="0" hangingPunct="0">
              <a:defRPr sz="2400">
                <a:solidFill>
                  <a:schemeClr val="tx1"/>
                </a:solidFill>
                <a:latin typeface="Arial" charset="0"/>
                <a:ea typeface="ＭＳ Ｐゴシック" charset="0"/>
              </a:defRPr>
            </a:lvl4pPr>
            <a:lvl5pPr marL="2057400" indent="-228600" defTabSz="892175" eaLnBrk="0" hangingPunct="0">
              <a:defRPr sz="2400">
                <a:solidFill>
                  <a:schemeClr val="tx1"/>
                </a:solidFill>
                <a:latin typeface="Arial" charset="0"/>
                <a:ea typeface="ＭＳ Ｐゴシック" charset="0"/>
              </a:defRPr>
            </a:lvl5pPr>
            <a:lvl6pPr marL="2514600" indent="-228600" defTabSz="892175"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892175"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892175"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892175"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EE776607-DA7F-2D43-8294-FD18DFFBA9B0}" type="slidenum">
              <a:rPr lang="en-US" sz="1200"/>
              <a:pPr eaLnBrk="1" hangingPunct="1"/>
              <a:t>3</a:t>
            </a:fld>
            <a:endParaRPr lang="en-US" sz="120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xfrm>
            <a:off x="685800" y="4344988"/>
            <a:ext cx="5486400" cy="4113212"/>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0567" tIns="45283" rIns="90567" bIns="45283"/>
          <a:lstStyle/>
          <a:p>
            <a:pPr eaLnBrk="1" hangingPunct="1"/>
            <a:r>
              <a:rPr lang="en-US" sz="1000"/>
              <a:t>Without a professional medical interpreter, misunderstandings with LEP patients are common and can have serious implications. </a:t>
            </a:r>
          </a:p>
          <a:p>
            <a:pPr eaLnBrk="1" hangingPunct="1"/>
            <a:endParaRPr lang="en-US" sz="1000"/>
          </a:p>
          <a:p>
            <a:pPr>
              <a:lnSpc>
                <a:spcPct val="90000"/>
              </a:lnSpc>
              <a:buClr>
                <a:schemeClr val="folHlink"/>
              </a:buClr>
              <a:buSzPct val="90000"/>
            </a:pPr>
            <a:r>
              <a:rPr lang="en-US" sz="1000"/>
              <a:t>In one famous case, the case of Willie Ramirez, a single word, </a:t>
            </a:r>
            <a:r>
              <a:rPr lang="ja-JP" altLang="en-US" sz="1000"/>
              <a:t>“</a:t>
            </a:r>
            <a:r>
              <a:rPr lang="en-US" altLang="ja-JP" sz="1000"/>
              <a:t>intoxicado</a:t>
            </a:r>
            <a:r>
              <a:rPr lang="ja-JP" altLang="en-US" sz="1000"/>
              <a:t>”</a:t>
            </a:r>
            <a:r>
              <a:rPr lang="en-US" altLang="ja-JP" sz="1000"/>
              <a:t>, misinterpreted by a family member, resulted in a promising young athlete becoming quadriplegic. In 1980, 18-year-old athlete Willie Ramirez was taken to the ER by ambulance in a coma, accompanied by his Mom, his sister, his girlfriend, and his girlfriend</a:t>
            </a:r>
            <a:r>
              <a:rPr lang="ja-JP" altLang="en-US" sz="1000"/>
              <a:t>’</a:t>
            </a:r>
            <a:r>
              <a:rPr lang="en-US" altLang="ja-JP" sz="1000"/>
              <a:t>s Mom.  The ER physician, who did not speak Spanish, assumed Willie had a drug overdose because he had pinpoint pupils and because the girlfriend</a:t>
            </a:r>
            <a:r>
              <a:rPr lang="ja-JP" altLang="en-US" sz="1000"/>
              <a:t>’</a:t>
            </a:r>
            <a:r>
              <a:rPr lang="en-US" altLang="ja-JP" sz="1000"/>
              <a:t>s Mom said, in broken English, </a:t>
            </a:r>
            <a:r>
              <a:rPr lang="ja-JP" altLang="en-US" sz="1000"/>
              <a:t>“</a:t>
            </a:r>
            <a:r>
              <a:rPr lang="en-US" altLang="ja-JP" sz="1000"/>
              <a:t>he is intoxicado</a:t>
            </a:r>
            <a:r>
              <a:rPr lang="ja-JP" altLang="en-US" sz="1000"/>
              <a:t>”</a:t>
            </a:r>
            <a:r>
              <a:rPr lang="en-US" altLang="ja-JP" sz="1000"/>
              <a:t>.  In Cuban Spanish </a:t>
            </a:r>
            <a:r>
              <a:rPr lang="ja-JP" altLang="en-US" sz="1000"/>
              <a:t>“</a:t>
            </a:r>
            <a:r>
              <a:rPr lang="en-US" altLang="ja-JP" sz="1000"/>
              <a:t>intoxicado</a:t>
            </a:r>
            <a:r>
              <a:rPr lang="ja-JP" altLang="en-US" sz="1000"/>
              <a:t>”</a:t>
            </a:r>
            <a:r>
              <a:rPr lang="en-US" altLang="ja-JP" sz="1000"/>
              <a:t> means </a:t>
            </a:r>
            <a:r>
              <a:rPr lang="ja-JP" altLang="en-US" sz="1000"/>
              <a:t>“</a:t>
            </a:r>
            <a:r>
              <a:rPr lang="en-US" altLang="ja-JP" sz="1000"/>
              <a:t>poisoned</a:t>
            </a:r>
            <a:r>
              <a:rPr lang="ja-JP" altLang="en-US" sz="1000"/>
              <a:t>”</a:t>
            </a:r>
            <a:r>
              <a:rPr lang="en-US" altLang="ja-JP" sz="1000"/>
              <a:t>.  The family thought he had eaten a bad hamburger at a new fast food restaurant that day.  </a:t>
            </a:r>
          </a:p>
          <a:p>
            <a:pPr>
              <a:lnSpc>
                <a:spcPct val="90000"/>
              </a:lnSpc>
              <a:buClr>
                <a:schemeClr val="folHlink"/>
              </a:buClr>
              <a:buSzPct val="90000"/>
            </a:pPr>
            <a:endParaRPr lang="en-US" sz="1000"/>
          </a:p>
          <a:p>
            <a:pPr>
              <a:lnSpc>
                <a:spcPct val="90000"/>
              </a:lnSpc>
              <a:buClr>
                <a:schemeClr val="folHlink"/>
              </a:buClr>
              <a:buSzPct val="90000"/>
            </a:pPr>
            <a:r>
              <a:rPr lang="en-US" sz="1000"/>
              <a:t>When the ER doctor told the family he would treat Willie for drug overdose, they said to one another, in Spanish, </a:t>
            </a:r>
            <a:r>
              <a:rPr lang="ja-JP" altLang="en-US" sz="1000"/>
              <a:t>“</a:t>
            </a:r>
            <a:r>
              <a:rPr lang="en-US" altLang="ja-JP" sz="1000"/>
              <a:t>that</a:t>
            </a:r>
            <a:r>
              <a:rPr lang="ja-JP" altLang="en-US" sz="1000"/>
              <a:t>’</a:t>
            </a:r>
            <a:r>
              <a:rPr lang="en-US" altLang="ja-JP" sz="1000"/>
              <a:t>s impossible, he would never take drugs.</a:t>
            </a:r>
            <a:r>
              <a:rPr lang="ja-JP" altLang="en-US" sz="1000"/>
              <a:t>”</a:t>
            </a:r>
            <a:r>
              <a:rPr lang="en-US" altLang="ja-JP" sz="1000"/>
              <a:t> Willie was an all-star baseball player and was opposed to drugs and drinking. However, the doctor did not understand what the family was saying. Willie</a:t>
            </a:r>
            <a:r>
              <a:rPr lang="ja-JP" altLang="en-US" sz="1000"/>
              <a:t>’</a:t>
            </a:r>
            <a:r>
              <a:rPr lang="en-US" altLang="ja-JP" sz="1000"/>
              <a:t>s brain hemorrhage kept bleeding for more than two days before a neurological consult was scheduled.  By then, Willie was quadriplegic. The family sued the hospital, resulting in a $71 million settlement.</a:t>
            </a:r>
          </a:p>
          <a:p>
            <a:pPr>
              <a:lnSpc>
                <a:spcPct val="90000"/>
              </a:lnSpc>
            </a:pPr>
            <a:endParaRPr lang="en-US" sz="1000"/>
          </a:p>
          <a:p>
            <a:pPr>
              <a:lnSpc>
                <a:spcPct val="90000"/>
              </a:lnSpc>
            </a:pPr>
            <a:r>
              <a:rPr lang="en-US" sz="1000"/>
              <a:t>Although the ER doctor didn</a:t>
            </a:r>
            <a:r>
              <a:rPr lang="ja-JP" altLang="en-US" sz="1000"/>
              <a:t>’</a:t>
            </a:r>
            <a:r>
              <a:rPr lang="en-US" altLang="ja-JP" sz="1000"/>
              <a:t>t understand what was said at the time, in a later interview, the ER doctor said, </a:t>
            </a:r>
            <a:r>
              <a:rPr lang="ja-JP" altLang="en-US" sz="1000"/>
              <a:t>“</a:t>
            </a:r>
            <a:r>
              <a:rPr lang="en-US" altLang="ja-JP" sz="1000"/>
              <a:t>If I had a Mom who said, </a:t>
            </a:r>
            <a:r>
              <a:rPr lang="ja-JP" altLang="en-US" sz="1000"/>
              <a:t>‘</a:t>
            </a:r>
            <a:r>
              <a:rPr lang="en-US" altLang="ja-JP" sz="1000"/>
              <a:t>My son would NEVER use drugs,</a:t>
            </a:r>
            <a:r>
              <a:rPr lang="ja-JP" altLang="en-US" sz="1000"/>
              <a:t>’</a:t>
            </a:r>
            <a:r>
              <a:rPr lang="en-US" altLang="ja-JP" sz="1000"/>
              <a:t> I may have thought differently.</a:t>
            </a:r>
            <a:r>
              <a:rPr lang="ja-JP" altLang="en-US" sz="1000"/>
              <a:t>”</a:t>
            </a:r>
            <a:r>
              <a:rPr lang="en-US" altLang="ja-JP" sz="1000"/>
              <a:t> However, the family member who was interpreting did not share this information with the doctor, because cultural differences complicated the language issue.  In some cultures, people never contradict an authority figure, like a doctor.</a:t>
            </a:r>
          </a:p>
          <a:p>
            <a:pPr>
              <a:lnSpc>
                <a:spcPct val="90000"/>
              </a:lnSpc>
            </a:pPr>
            <a:endParaRPr lang="en-US" sz="1000"/>
          </a:p>
          <a:p>
            <a:pPr>
              <a:lnSpc>
                <a:spcPct val="90000"/>
              </a:lnSpc>
            </a:pPr>
            <a:r>
              <a:rPr lang="en-US" sz="1000"/>
              <a:t>Neither the doctor nor the family asked for a professional medical interpreter because they thought they were communicating well.  A professional interpreter could have facilitated mutual understanding by interpreting the doctor</a:t>
            </a:r>
            <a:r>
              <a:rPr lang="ja-JP" altLang="en-US" sz="1000"/>
              <a:t>’</a:t>
            </a:r>
            <a:r>
              <a:rPr lang="en-US" altLang="ja-JP" sz="1000"/>
              <a:t>s and family</a:t>
            </a:r>
            <a:r>
              <a:rPr lang="ja-JP" altLang="en-US" sz="1000"/>
              <a:t>’</a:t>
            </a:r>
            <a:r>
              <a:rPr lang="en-US" altLang="ja-JP" sz="1000"/>
              <a:t>s words to one another, asking questions to make sure they understood correctly, and speaking up when the family expressed doubts about the doctor</a:t>
            </a:r>
            <a:r>
              <a:rPr lang="ja-JP" altLang="en-US" sz="1000"/>
              <a:t>’</a:t>
            </a:r>
            <a:r>
              <a:rPr lang="en-US" altLang="ja-JP" sz="1000"/>
              <a:t>s diagnosis.</a:t>
            </a:r>
          </a:p>
          <a:p>
            <a:pPr eaLnBrk="1" hangingPunct="1"/>
            <a:r>
              <a:rPr lang="en-US" altLang="ja-JP" sz="1000"/>
              <a:t>The hospital settled the case for $71 million.  Recent research about other malpractice cases has shown that not using professional interpreters costs hospitals millions each year.</a:t>
            </a:r>
          </a:p>
          <a:p>
            <a:pPr eaLnBrk="1" hangingPunct="1"/>
            <a:endParaRPr lang="en-US" sz="1000"/>
          </a:p>
          <a:p>
            <a:pPr eaLnBrk="1" hangingPunct="1"/>
            <a:r>
              <a:rPr lang="en-US" sz="1000"/>
              <a:t>Just to illustrate the kinds of risks you can encounter, one Haitian-Creole interpreter we interviewed said:</a:t>
            </a:r>
          </a:p>
          <a:p>
            <a:pPr eaLnBrk="1" hangingPunct="1"/>
            <a:r>
              <a:rPr lang="ja-JP" altLang="en-US" sz="1000" i="1">
                <a:cs typeface="Arial" charset="0"/>
              </a:rPr>
              <a:t>“</a:t>
            </a:r>
            <a:r>
              <a:rPr lang="en-US" altLang="ja-JP" sz="1000" i="1">
                <a:cs typeface="Arial" charset="0"/>
              </a:rPr>
              <a:t>In French, estomac is the stomach, but in Creole, lestomak mwen means, </a:t>
            </a:r>
            <a:r>
              <a:rPr lang="ja-JP" altLang="en-US" sz="1000" i="1">
                <a:cs typeface="Arial" charset="0"/>
              </a:rPr>
              <a:t>‘</a:t>
            </a:r>
            <a:r>
              <a:rPr lang="en-US" altLang="ja-JP" sz="1000" i="1">
                <a:cs typeface="Arial" charset="0"/>
              </a:rPr>
              <a:t>my chest</a:t>
            </a:r>
            <a:r>
              <a:rPr lang="ja-JP" altLang="en-US" sz="1000" i="1">
                <a:cs typeface="Arial" charset="0"/>
              </a:rPr>
              <a:t>’</a:t>
            </a:r>
            <a:r>
              <a:rPr lang="en-US" altLang="ja-JP" sz="1000" i="1">
                <a:cs typeface="Arial" charset="0"/>
              </a:rPr>
              <a:t>.  Without an interpreter present, a French-speaking provider could incorrectly think a patient was experiencing stomach pain, not chest pain.  This is a potentially life-threatening error</a:t>
            </a:r>
            <a:r>
              <a:rPr lang="ja-JP" altLang="en-US" sz="1000" i="1">
                <a:cs typeface="Arial" charset="0"/>
              </a:rPr>
              <a:t>”</a:t>
            </a:r>
            <a:r>
              <a:rPr lang="en-US" altLang="ja-JP" sz="1000" i="1">
                <a:cs typeface="Arial" charset="0"/>
              </a:rPr>
              <a:t> .</a:t>
            </a:r>
          </a:p>
          <a:p>
            <a:pPr eaLnBrk="1" hangingPunct="1"/>
            <a:endParaRPr lang="en-US" sz="1000"/>
          </a:p>
          <a:p>
            <a:pPr eaLnBrk="1" hangingPunct="1"/>
            <a:endParaRPr lang="en-US" sz="10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a:ln/>
        </p:spPr>
      </p:sp>
      <p:sp>
        <p:nvSpPr>
          <p:cNvPr id="21506"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t>Yet despite the considerable amount of evidence about the benefits of using professional medical interpreters, other research shows that health care providers often try to </a:t>
            </a:r>
            <a:r>
              <a:rPr lang="ja-JP" altLang="en-US"/>
              <a:t>“</a:t>
            </a:r>
            <a:r>
              <a:rPr lang="en-US" altLang="ja-JP"/>
              <a:t>get by</a:t>
            </a:r>
            <a:r>
              <a:rPr lang="ja-JP" altLang="en-US"/>
              <a:t>”</a:t>
            </a:r>
            <a:r>
              <a:rPr lang="en-US" altLang="ja-JP"/>
              <a:t> without them, either relying on their own poor foreign language skills, gesturing or using family members or housekeeping staff.</a:t>
            </a:r>
          </a:p>
          <a:p>
            <a:endParaRPr lang="en-US"/>
          </a:p>
          <a:p>
            <a:pPr lvl="1" indent="4763" eaLnBrk="1" hangingPunct="1">
              <a:lnSpc>
                <a:spcPct val="90000"/>
              </a:lnSpc>
            </a:pPr>
            <a:r>
              <a:rPr lang="en-US"/>
              <a:t>Chronically understaffed interpreter services are partially to blame for this. Waiting for an available interpreter can delay care or patient discharge, and many providers are more comfortable risking a misunderstanding than delaying care. One nurse we interviewed explained why she might do a discharge of an LEP patient without calling an interpreter: </a:t>
            </a:r>
            <a:r>
              <a:rPr lang="ja-JP" altLang="en-US"/>
              <a:t>“</a:t>
            </a:r>
            <a:r>
              <a:rPr lang="en-US" altLang="ja-JP" sz="2000" i="1">
                <a:solidFill>
                  <a:srgbClr val="000000"/>
                </a:solidFill>
                <a:cs typeface="Arial" charset="0"/>
              </a:rPr>
              <a:t>Maybe somebody else requires that bed.  So that</a:t>
            </a:r>
            <a:r>
              <a:rPr lang="ja-JP" altLang="en-US" sz="2000" i="1">
                <a:solidFill>
                  <a:srgbClr val="000000"/>
                </a:solidFill>
                <a:cs typeface="Arial" charset="0"/>
              </a:rPr>
              <a:t>’</a:t>
            </a:r>
            <a:r>
              <a:rPr lang="en-US" altLang="ja-JP" sz="2000" i="1">
                <a:solidFill>
                  <a:srgbClr val="000000"/>
                </a:solidFill>
                <a:cs typeface="Arial" charset="0"/>
              </a:rPr>
              <a:t>s when we do our discharge.  I would like to see the doctor</a:t>
            </a:r>
            <a:r>
              <a:rPr lang="ja-JP" altLang="en-US" sz="2000" i="1">
                <a:solidFill>
                  <a:srgbClr val="000000"/>
                </a:solidFill>
                <a:cs typeface="Arial" charset="0"/>
              </a:rPr>
              <a:t>’</a:t>
            </a:r>
            <a:r>
              <a:rPr lang="en-US" altLang="ja-JP" sz="2000" i="1">
                <a:solidFill>
                  <a:srgbClr val="000000"/>
                </a:solidFill>
                <a:cs typeface="Arial" charset="0"/>
              </a:rPr>
              <a:t>s face if I go over there, and say, </a:t>
            </a:r>
            <a:r>
              <a:rPr lang="ja-JP" altLang="en-US" sz="2000" i="1">
                <a:solidFill>
                  <a:srgbClr val="000000"/>
                </a:solidFill>
                <a:cs typeface="Arial" charset="0"/>
              </a:rPr>
              <a:t>‘</a:t>
            </a:r>
            <a:r>
              <a:rPr lang="en-US" altLang="ja-JP" sz="2000" i="1">
                <a:solidFill>
                  <a:srgbClr val="000000"/>
                </a:solidFill>
                <a:cs typeface="Arial" charset="0"/>
              </a:rPr>
              <a:t>you know, I really can</a:t>
            </a:r>
            <a:r>
              <a:rPr lang="ja-JP" altLang="en-US" sz="2000" i="1">
                <a:solidFill>
                  <a:srgbClr val="000000"/>
                </a:solidFill>
                <a:cs typeface="Arial" charset="0"/>
              </a:rPr>
              <a:t>’</a:t>
            </a:r>
            <a:r>
              <a:rPr lang="en-US" altLang="ja-JP" sz="2000" i="1">
                <a:solidFill>
                  <a:srgbClr val="000000"/>
                </a:solidFill>
                <a:cs typeface="Arial" charset="0"/>
              </a:rPr>
              <a:t>t discharge this patient because he doesn</a:t>
            </a:r>
            <a:r>
              <a:rPr lang="ja-JP" altLang="en-US" sz="2000" i="1">
                <a:solidFill>
                  <a:srgbClr val="000000"/>
                </a:solidFill>
                <a:cs typeface="Arial" charset="0"/>
              </a:rPr>
              <a:t>’</a:t>
            </a:r>
            <a:r>
              <a:rPr lang="en-US" altLang="ja-JP" sz="2000" i="1">
                <a:solidFill>
                  <a:srgbClr val="000000"/>
                </a:solidFill>
                <a:cs typeface="Arial" charset="0"/>
              </a:rPr>
              <a:t>t really understand anything.</a:t>
            </a:r>
            <a:r>
              <a:rPr lang="ja-JP" altLang="en-US" sz="2000" i="1">
                <a:solidFill>
                  <a:srgbClr val="000000"/>
                </a:solidFill>
                <a:cs typeface="Arial" charset="0"/>
              </a:rPr>
              <a:t>”</a:t>
            </a:r>
            <a:endParaRPr lang="en-US" altLang="ja-JP" sz="2000" i="1">
              <a:solidFill>
                <a:srgbClr val="000000"/>
              </a:solidFill>
              <a:cs typeface="Arial" charset="0"/>
            </a:endParaRPr>
          </a:p>
          <a:p>
            <a:pPr lvl="1" indent="4763" eaLnBrk="1" hangingPunct="1">
              <a:lnSpc>
                <a:spcPct val="90000"/>
              </a:lnSpc>
            </a:pPr>
            <a:endParaRPr lang="en-US" sz="2000" i="1">
              <a:solidFill>
                <a:srgbClr val="000000"/>
              </a:solidFill>
              <a:cs typeface="Arial" charset="0"/>
            </a:endParaRPr>
          </a:p>
          <a:p>
            <a:pPr lvl="1" indent="4763" eaLnBrk="1" hangingPunct="1">
              <a:lnSpc>
                <a:spcPct val="90000"/>
              </a:lnSpc>
            </a:pPr>
            <a:r>
              <a:rPr lang="en-US" sz="2000">
                <a:solidFill>
                  <a:srgbClr val="000000"/>
                </a:solidFill>
                <a:cs typeface="Arial" charset="0"/>
              </a:rPr>
              <a:t>But in fact, that is exactly what that nurse should do.</a:t>
            </a:r>
          </a:p>
        </p:txBody>
      </p:sp>
      <p:sp>
        <p:nvSpPr>
          <p:cNvPr id="21507"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912F842A-E698-BD42-AF65-FAFF68A48264}" type="slidenum">
              <a:rPr lang="en-US" sz="1200"/>
              <a:pPr eaLnBrk="1" hangingPunct="1"/>
              <a:t>4</a:t>
            </a:fld>
            <a:endParaRPr 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noTextEdit="1"/>
          </p:cNvSpPr>
          <p:nvPr>
            <p:ph type="sldImg"/>
          </p:nvPr>
        </p:nvSpPr>
        <p:spPr>
          <a:ln/>
        </p:spPr>
      </p:sp>
      <p:sp>
        <p:nvSpPr>
          <p:cNvPr id="23554"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t>When we</a:t>
            </a:r>
            <a:r>
              <a:rPr lang="ja-JP" altLang="en-US"/>
              <a:t>’</a:t>
            </a:r>
            <a:r>
              <a:rPr lang="en-US" altLang="ja-JP"/>
              <a:t>ve presented this module, people have told us they couldn</a:t>
            </a:r>
            <a:r>
              <a:rPr lang="ja-JP" altLang="en-US"/>
              <a:t>’</a:t>
            </a:r>
            <a:r>
              <a:rPr lang="en-US" altLang="ja-JP"/>
              <a:t>t possibly implement it in their entire hospital, because they don</a:t>
            </a:r>
            <a:r>
              <a:rPr lang="ja-JP" altLang="en-US"/>
              <a:t>’</a:t>
            </a:r>
            <a:r>
              <a:rPr lang="en-US" altLang="ja-JP"/>
              <a:t>t have enough resources to meet the need for interpreters. While it</a:t>
            </a:r>
            <a:r>
              <a:rPr lang="ja-JP" altLang="en-US"/>
              <a:t>’</a:t>
            </a:r>
            <a:r>
              <a:rPr lang="en-US" altLang="ja-JP"/>
              <a:t>s important for hospital leadership to ultimately address the need in full, you can prioritize high-risk settings and situations. These include any setting where clear communication is particularly critical and time-sensitive, such as the ED, labor and delivery, and surgery, transitions in care including intake and discharge, and medication reconciliation. </a:t>
            </a:r>
            <a:endParaRPr lang="en-US"/>
          </a:p>
        </p:txBody>
      </p:sp>
      <p:sp>
        <p:nvSpPr>
          <p:cNvPr id="23555"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4CB5737C-0646-4146-93F3-A6BE271214BF}" type="slidenum">
              <a:rPr lang="en-US" sz="1200"/>
              <a:pPr eaLnBrk="1" hangingPunct="1"/>
              <a:t>5</a:t>
            </a:fld>
            <a:endParaRPr 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noTextEdit="1"/>
          </p:cNvSpPr>
          <p:nvPr>
            <p:ph type="sldImg"/>
          </p:nvPr>
        </p:nvSpPr>
        <p:spPr>
          <a:ln/>
        </p:spPr>
      </p:sp>
      <p:sp>
        <p:nvSpPr>
          <p:cNvPr id="25602"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t>The TeamSTEPPS LEP module can help hospitals address LEP patient safety needs. It</a:t>
            </a:r>
            <a:r>
              <a:rPr lang="ja-JP" altLang="en-US"/>
              <a:t>’</a:t>
            </a:r>
            <a:r>
              <a:rPr lang="en-US" altLang="ja-JP"/>
              <a:t> includes s a 1-hour training module for staff, and a 4-hour train-the-trainer program, designed for unit staff and interpreters to be trained together. </a:t>
            </a:r>
          </a:p>
          <a:p>
            <a:endParaRPr lang="en-US"/>
          </a:p>
          <a:p>
            <a:r>
              <a:rPr lang="en-US"/>
              <a:t>Learning goals are to understand the risks to LEP patients, assemble the right care team for LEP patients, by which we mean – call a professional medical interpreter, and if you are the intepreter, know how to identify and raise patient communication issues. The module also include a guide for hospital leaders, to help them implement needed system changes ahead of the training. In field testing, we did indeed see some changes happening at the hospital level in advance of implementing the module, and we were very encouraged by that.</a:t>
            </a:r>
          </a:p>
        </p:txBody>
      </p:sp>
      <p:sp>
        <p:nvSpPr>
          <p:cNvPr id="25603"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1074B628-B935-D740-82D2-8D011BF897AD}" type="slidenum">
              <a:rPr lang="en-US" sz="1200"/>
              <a:pPr eaLnBrk="1" hangingPunct="1"/>
              <a:t>6</a:t>
            </a:fld>
            <a:endParaRPr lang="en-US"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a:ln/>
        </p:spPr>
      </p:sp>
      <p:sp>
        <p:nvSpPr>
          <p:cNvPr id="27650"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t>I</a:t>
            </a:r>
            <a:r>
              <a:rPr lang="ja-JP" altLang="en-US"/>
              <a:t>’</a:t>
            </a:r>
            <a:r>
              <a:rPr lang="en-US" altLang="ja-JP"/>
              <a:t>ll give you a preview of a few of the tools we developed or adapted for this module. This is a process map that we ask trainees to fill out together so they can get on the same page about who on the team should identify patient language and how, who should call the interpreter, and how the interpreter should be integrated into the team. Some very interesting discussions, procedure clarifications and system changes can arise from having unit staff members complete this together.</a:t>
            </a:r>
          </a:p>
          <a:p>
            <a:endParaRPr lang="en-US"/>
          </a:p>
        </p:txBody>
      </p:sp>
      <p:sp>
        <p:nvSpPr>
          <p:cNvPr id="27651"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4B9BC150-667D-AC47-9BAF-3544B81CB4E6}" type="slidenum">
              <a:rPr lang="en-US" sz="1200"/>
              <a:pPr eaLnBrk="1" hangingPunct="1"/>
              <a:t>7</a:t>
            </a:fld>
            <a:endParaRPr 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a:ln/>
        </p:spPr>
      </p:sp>
      <p:sp>
        <p:nvSpPr>
          <p:cNvPr id="29698"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sz="1000"/>
              <a:t>Assembling the team includes strategies for including the interpreter fully.  CUS (we’ll describe on the next slide) is a tool for structured assertive communication, as is the two challenge rule:  </a:t>
            </a:r>
          </a:p>
          <a:p>
            <a:r>
              <a:rPr lang="en-US" sz="1000"/>
              <a:t>It is important to voice your concern by advocating and asserting your statement at least twice if the initial assertion is ignored (sometimes it is called the </a:t>
            </a:r>
            <a:r>
              <a:rPr lang="ja-JP" altLang="en-US" sz="1000"/>
              <a:t>“</a:t>
            </a:r>
            <a:r>
              <a:rPr lang="en-US" altLang="ja-JP" sz="1000"/>
              <a:t>Two-Challenge rule</a:t>
            </a:r>
            <a:r>
              <a:rPr lang="ja-JP" altLang="en-US" sz="1000"/>
              <a:t>”</a:t>
            </a:r>
            <a:r>
              <a:rPr lang="en-US" altLang="ja-JP" sz="1000"/>
              <a:t>). These two attempts may come from the same person or two different team members. The first challenge should be in the form of a question or initial concern. The second challenge should provide some support for your concern. Remember, assertion is about advocating for the patient. This </a:t>
            </a:r>
            <a:r>
              <a:rPr lang="ja-JP" altLang="en-US" sz="1000"/>
              <a:t>“</a:t>
            </a:r>
            <a:r>
              <a:rPr lang="en-US" altLang="ja-JP" sz="1000"/>
              <a:t>two-challenge" tactic ensures that an expressed concern has been heard, understood, and acknowledged.  If, after two attempts to clearly assert your concern, there is no resolution of the problem, you may then seek assistance from an additional resource, such as a charge nurse or other physician.</a:t>
            </a:r>
          </a:p>
          <a:p>
            <a:pPr eaLnBrk="1" hangingPunct="1"/>
            <a:r>
              <a:rPr lang="en-US" sz="1000"/>
              <a:t>Briefings are for the purpose of planning. Once the full team is present and engaged, it</a:t>
            </a:r>
            <a:r>
              <a:rPr lang="ja-JP" altLang="en-US" sz="1000"/>
              <a:t>’</a:t>
            </a:r>
            <a:r>
              <a:rPr lang="en-US" altLang="ja-JP" sz="1000"/>
              <a:t>s necessary to ensure all are informed.  This includes the interpreter. Briefs are a communication and team tool for planning purposes. </a:t>
            </a:r>
          </a:p>
          <a:p>
            <a:pPr eaLnBrk="1" hangingPunct="1"/>
            <a:r>
              <a:rPr lang="en-US" sz="1000"/>
              <a:t>The team leader is responsible for organizing a short briefing to discuss essential team information and to establish an environment in which the team, including the interpreter and the patient, are comfortable speaking up and participating. The following information should be discussed in a brief:</a:t>
            </a:r>
          </a:p>
          <a:p>
            <a:pPr lvl="1" eaLnBrk="1" hangingPunct="1"/>
            <a:r>
              <a:rPr lang="en-US" sz="1000"/>
              <a:t>Team membership and roles</a:t>
            </a:r>
            <a:r>
              <a:rPr lang="en-US" sz="1000">
                <a:cs typeface="Arial" charset="0"/>
              </a:rPr>
              <a:t>—</a:t>
            </a:r>
            <a:r>
              <a:rPr lang="en-US" sz="1000"/>
              <a:t>who is on the team (including the interpreter) and who is the designated team leader</a:t>
            </a:r>
          </a:p>
          <a:p>
            <a:pPr lvl="1" eaLnBrk="1" hangingPunct="1"/>
            <a:r>
              <a:rPr lang="en-US" sz="1000"/>
              <a:t>Encouragement to speak up and share any relevant information or concerns</a:t>
            </a:r>
          </a:p>
          <a:p>
            <a:pPr lvl="1" eaLnBrk="1" hangingPunct="1"/>
            <a:r>
              <a:rPr lang="en-US" sz="1000"/>
              <a:t>Team goals, plans and risks</a:t>
            </a:r>
            <a:r>
              <a:rPr lang="en-US" sz="1000">
                <a:cs typeface="Arial" charset="0"/>
              </a:rPr>
              <a:t>—</a:t>
            </a:r>
            <a:r>
              <a:rPr lang="en-US" sz="1000"/>
              <a:t>what is to be accomplished and who is to do it, what are the potential risks</a:t>
            </a:r>
          </a:p>
          <a:p>
            <a:pPr eaLnBrk="1" hangingPunct="1">
              <a:spcBef>
                <a:spcPct val="100000"/>
              </a:spcBef>
            </a:pPr>
            <a:r>
              <a:rPr lang="en-US" sz="1000"/>
              <a:t>Psychological safety :  </a:t>
            </a:r>
            <a:r>
              <a:rPr lang="en-US" sz="1000">
                <a:ea typeface="MS PGothic" charset="0"/>
                <a:cs typeface="MS PGothic" charset="0"/>
              </a:rPr>
              <a:t>The team leader establishes psychological safety for the group: the INTERPRETER establishes this for the patient.  This is the way we create an environment in which it is safe to speak up.  </a:t>
            </a:r>
          </a:p>
          <a:p>
            <a:pPr eaLnBrk="1" hangingPunct="1">
              <a:spcBef>
                <a:spcPct val="100000"/>
              </a:spcBef>
            </a:pPr>
            <a:r>
              <a:rPr lang="en-US" sz="1000">
                <a:ea typeface="MS PGothic" charset="0"/>
                <a:cs typeface="MS PGothic" charset="0"/>
              </a:rPr>
              <a:t>Traditional hierarchy, status differences, and cultural differences can create real barriers to effective team communication.  It is up to the leaders of a team to overcome these barriers through these strategies.  </a:t>
            </a:r>
          </a:p>
          <a:p>
            <a:pPr eaLnBrk="1" hangingPunct="1">
              <a:spcBef>
                <a:spcPct val="100000"/>
              </a:spcBef>
            </a:pPr>
            <a:r>
              <a:rPr lang="en-US" sz="1000">
                <a:ea typeface="MS PGothic" charset="0"/>
                <a:cs typeface="MS PGothic" charset="0"/>
              </a:rPr>
              <a:t>Leaders invite comments by calling on team members by name and by role: </a:t>
            </a:r>
            <a:r>
              <a:rPr lang="ja-JP" altLang="en-US" sz="1000">
                <a:ea typeface="MS PGothic" charset="0"/>
                <a:cs typeface="MS PGothic" charset="0"/>
              </a:rPr>
              <a:t>“</a:t>
            </a:r>
            <a:r>
              <a:rPr lang="en-US" altLang="ja-JP" sz="1000">
                <a:ea typeface="MS PGothic" charset="0"/>
                <a:cs typeface="MS PGothic" charset="0"/>
              </a:rPr>
              <a:t>Gerardo, as the interpreter, do you see anything here that we</a:t>
            </a:r>
            <a:r>
              <a:rPr lang="ja-JP" altLang="en-US" sz="1000">
                <a:ea typeface="MS PGothic" charset="0"/>
                <a:cs typeface="MS PGothic" charset="0"/>
              </a:rPr>
              <a:t>’</a:t>
            </a:r>
            <a:r>
              <a:rPr lang="en-US" altLang="ja-JP" sz="1000">
                <a:ea typeface="MS PGothic" charset="0"/>
                <a:cs typeface="MS PGothic" charset="0"/>
              </a:rPr>
              <a:t>ve missed or that Mr. Ruiz may not understand?</a:t>
            </a:r>
            <a:r>
              <a:rPr lang="ja-JP" altLang="en-US" sz="1000">
                <a:ea typeface="MS PGothic" charset="0"/>
                <a:cs typeface="MS PGothic" charset="0"/>
              </a:rPr>
              <a:t>”</a:t>
            </a:r>
            <a:r>
              <a:rPr lang="en-US" altLang="ja-JP" sz="1000">
                <a:ea typeface="MS PGothic" charset="0"/>
                <a:cs typeface="MS PGothic" charset="0"/>
              </a:rPr>
              <a:t>  or </a:t>
            </a:r>
            <a:r>
              <a:rPr lang="ja-JP" altLang="en-US" sz="1000">
                <a:ea typeface="MS PGothic" charset="0"/>
                <a:cs typeface="MS PGothic" charset="0"/>
              </a:rPr>
              <a:t>“</a:t>
            </a:r>
            <a:r>
              <a:rPr lang="en-US" altLang="ja-JP" sz="1000">
                <a:ea typeface="MS PGothic" charset="0"/>
                <a:cs typeface="MS PGothic" charset="0"/>
              </a:rPr>
              <a:t>Jane, as Mrs. Ruiz</a:t>
            </a:r>
            <a:r>
              <a:rPr lang="ja-JP" altLang="en-US" sz="1000">
                <a:ea typeface="MS PGothic" charset="0"/>
                <a:cs typeface="MS PGothic" charset="0"/>
              </a:rPr>
              <a:t>’</a:t>
            </a:r>
            <a:r>
              <a:rPr lang="en-US" altLang="ja-JP" sz="1000">
                <a:ea typeface="MS PGothic" charset="0"/>
                <a:cs typeface="MS PGothic" charset="0"/>
              </a:rPr>
              <a:t>s nurse, do you have anything to add?</a:t>
            </a:r>
            <a:r>
              <a:rPr lang="ja-JP" altLang="en-US" sz="1000">
                <a:ea typeface="MS PGothic" charset="0"/>
                <a:cs typeface="MS PGothic" charset="0"/>
              </a:rPr>
              <a:t>”</a:t>
            </a:r>
            <a:r>
              <a:rPr lang="en-US" altLang="ja-JP" sz="1000">
                <a:ea typeface="MS PGothic" charset="0"/>
                <a:cs typeface="MS PGothic" charset="0"/>
              </a:rPr>
              <a:t>  </a:t>
            </a:r>
          </a:p>
          <a:p>
            <a:r>
              <a:rPr lang="en-US" sz="1000"/>
              <a:t>Check Back is basic closed loop communication, repeating something back to ensure accuracy.</a:t>
            </a:r>
          </a:p>
          <a:p>
            <a:r>
              <a:rPr lang="en-US" sz="1000"/>
              <a:t>Teach Back – patient education method, asking them to demonstrate or explain in their own words to confirm understanding.  “Tell me in your own words how you will take this medication when you get home…”</a:t>
            </a:r>
          </a:p>
          <a:p>
            <a:endParaRPr lang="en-US" sz="1000"/>
          </a:p>
        </p:txBody>
      </p:sp>
      <p:sp>
        <p:nvSpPr>
          <p:cNvPr id="29699"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56DDB014-FF88-6C4A-85CF-3628E694803E}" type="slidenum">
              <a:rPr lang="en-US" sz="1200">
                <a:cs typeface="Arial" charset="0"/>
              </a:rPr>
              <a:pPr eaLnBrk="1" hangingPunct="1"/>
              <a:t>8</a:t>
            </a:fld>
            <a:endParaRPr lang="en-US" sz="1200">
              <a:cs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a:ln/>
        </p:spPr>
      </p:sp>
      <p:sp>
        <p:nvSpPr>
          <p:cNvPr id="31746"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ct val="0"/>
              </a:spcBef>
            </a:pPr>
            <a:endParaRPr lang="en-US"/>
          </a:p>
          <a:p>
            <a:pPr eaLnBrk="1" hangingPunct="1">
              <a:spcBef>
                <a:spcPct val="0"/>
              </a:spcBef>
            </a:pPr>
            <a:r>
              <a:rPr lang="en-US"/>
              <a:t>Here</a:t>
            </a:r>
            <a:r>
              <a:rPr lang="ja-JP" altLang="en-US"/>
              <a:t>’</a:t>
            </a:r>
            <a:r>
              <a:rPr lang="en-US" altLang="ja-JP"/>
              <a:t>s one of those  tools – to encourage team members of lower hierarchical status to speak up when they see an unsafe situation, we encourage them to use </a:t>
            </a:r>
            <a:r>
              <a:rPr lang="ja-JP" altLang="en-US"/>
              <a:t>“</a:t>
            </a:r>
            <a:r>
              <a:rPr lang="en-US" altLang="ja-JP"/>
              <a:t>CUS words</a:t>
            </a:r>
            <a:r>
              <a:rPr lang="ja-JP" altLang="en-US"/>
              <a:t>”</a:t>
            </a:r>
            <a:r>
              <a:rPr lang="en-US" altLang="ja-JP"/>
              <a:t>. In case you are not familiar with TeamSTEPPS, the letters C-U-S stand for </a:t>
            </a:r>
            <a:r>
              <a:rPr lang="ja-JP" altLang="en-US"/>
              <a:t>“</a:t>
            </a:r>
            <a:r>
              <a:rPr lang="en-US" altLang="ja-JP"/>
              <a:t>I</a:t>
            </a:r>
            <a:r>
              <a:rPr lang="ja-JP" altLang="en-US"/>
              <a:t>’</a:t>
            </a:r>
            <a:r>
              <a:rPr lang="en-US" altLang="ja-JP"/>
              <a:t>m concerned</a:t>
            </a:r>
            <a:r>
              <a:rPr lang="ja-JP" altLang="en-US"/>
              <a:t>”</a:t>
            </a:r>
            <a:r>
              <a:rPr lang="en-US" altLang="ja-JP"/>
              <a:t>, </a:t>
            </a:r>
            <a:r>
              <a:rPr lang="ja-JP" altLang="en-US"/>
              <a:t>“</a:t>
            </a:r>
            <a:r>
              <a:rPr lang="en-US" altLang="ja-JP"/>
              <a:t>I</a:t>
            </a:r>
            <a:r>
              <a:rPr lang="ja-JP" altLang="en-US"/>
              <a:t>’</a:t>
            </a:r>
            <a:r>
              <a:rPr lang="en-US" altLang="ja-JP"/>
              <a:t>m uncomfortable</a:t>
            </a:r>
            <a:r>
              <a:rPr lang="ja-JP" altLang="en-US"/>
              <a:t>”</a:t>
            </a:r>
            <a:r>
              <a:rPr lang="en-US" altLang="ja-JP"/>
              <a:t>, and </a:t>
            </a:r>
            <a:r>
              <a:rPr lang="ja-JP" altLang="en-US"/>
              <a:t>“</a:t>
            </a:r>
            <a:r>
              <a:rPr lang="en-US" altLang="ja-JP"/>
              <a:t>this is a patient safety issue</a:t>
            </a:r>
            <a:r>
              <a:rPr lang="ja-JP" altLang="en-US"/>
              <a:t>”</a:t>
            </a:r>
            <a:r>
              <a:rPr lang="en-US" altLang="ja-JP"/>
              <a:t>. Using this structured script (with some added detail about the situation at hand) is helpful to raise and escalate communication issues in an assertive and respectful way. </a:t>
            </a:r>
          </a:p>
          <a:p>
            <a:pPr eaLnBrk="1" hangingPunct="1">
              <a:spcBef>
                <a:spcPct val="0"/>
              </a:spcBef>
            </a:pPr>
            <a:r>
              <a:rPr lang="en-US" altLang="ja-JP"/>
              <a:t>(Show Opportunity clip here)—discuss</a:t>
            </a:r>
          </a:p>
          <a:p>
            <a:pPr eaLnBrk="1" hangingPunct="1">
              <a:spcBef>
                <a:spcPct val="0"/>
              </a:spcBef>
            </a:pPr>
            <a:r>
              <a:rPr lang="en-US" altLang="ja-JP"/>
              <a:t>(Show Success clip) -- discuss</a:t>
            </a:r>
          </a:p>
          <a:p>
            <a:pPr eaLnBrk="1" hangingPunct="1">
              <a:spcBef>
                <a:spcPct val="0"/>
              </a:spcBef>
            </a:pPr>
            <a:endParaRPr lang="en-US" altLang="ja-JP"/>
          </a:p>
          <a:p>
            <a:pPr eaLnBrk="1" hangingPunct="1">
              <a:spcBef>
                <a:spcPct val="0"/>
              </a:spcBef>
            </a:pPr>
            <a:endParaRPr lang="en-US"/>
          </a:p>
        </p:txBody>
      </p:sp>
      <p:sp>
        <p:nvSpPr>
          <p:cNvPr id="31747"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1B5F5C70-F8E0-5F44-9BFB-A13D1FFE479A}" type="slidenum">
              <a:rPr lang="en-US" sz="1200"/>
              <a:pPr eaLnBrk="1" hangingPunct="1"/>
              <a:t>9</a:t>
            </a:fld>
            <a:endParaRPr lang="en-US" sz="1200"/>
          </a:p>
        </p:txBody>
      </p:sp>
    </p:spTree>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slideMaster" Target="../slideMasters/slideMaster1.xml"/><Relationship Id="rId1" Type="http://schemas.openxmlformats.org/officeDocument/2006/relationships/themeOverride" Target="../theme/themeOverride1.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 name="Picture 14" descr="Slide_title2_0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232025" y="0"/>
            <a:ext cx="6911975" cy="790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 name="Picture 15" descr="Slide_title2_01"/>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0" y="-7938"/>
            <a:ext cx="2281238" cy="35988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16" descr="Slide_title2_04"/>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0" y="3586163"/>
            <a:ext cx="2271713" cy="2389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17" descr="Slide_title2_07"/>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0" y="5948363"/>
            <a:ext cx="4835525" cy="9064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18" descr="Slide_title2_05"/>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2268538" y="3541713"/>
            <a:ext cx="1136650" cy="2408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8" descr="Slide_title2_01"/>
          <p:cNvPicPr>
            <a:picLocks noChangeAspect="1" noChangeArrowheads="1"/>
          </p:cNvPicPr>
          <p:nvPr userDrawn="1"/>
        </p:nvPicPr>
        <p:blipFill>
          <a:blip r:embed="rId8" cstate="print">
            <a:extLst>
              <a:ext uri="{28A0092B-C50C-407E-A947-70E740481C1C}">
                <a14:useLocalDpi xmlns:a14="http://schemas.microsoft.com/office/drawing/2010/main" xmlns="" val="0"/>
              </a:ext>
            </a:extLst>
          </a:blip>
          <a:srcRect/>
          <a:stretch>
            <a:fillRect/>
          </a:stretch>
        </p:blipFill>
        <p:spPr bwMode="auto">
          <a:xfrm>
            <a:off x="0" y="0"/>
            <a:ext cx="2278063" cy="35925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103" name="Rectangle 7"/>
          <p:cNvSpPr>
            <a:spLocks noGrp="1" noChangeArrowheads="1"/>
          </p:cNvSpPr>
          <p:nvPr>
            <p:ph type="ctrTitle"/>
          </p:nvPr>
        </p:nvSpPr>
        <p:spPr>
          <a:xfrm>
            <a:off x="3211513" y="3832225"/>
            <a:ext cx="5276850" cy="1131888"/>
          </a:xfrm>
        </p:spPr>
        <p:txBody>
          <a:bodyPr tIns="45720" bIns="45720" anchorCtr="0"/>
          <a:lstStyle>
            <a:lvl1pPr>
              <a:defRPr sz="3400"/>
            </a:lvl1pPr>
          </a:lstStyle>
          <a:p>
            <a:r>
              <a:rPr lang="en-US"/>
              <a:t>Click to edit Master title style</a:t>
            </a:r>
          </a:p>
        </p:txBody>
      </p:sp>
    </p:spTree>
    <p:extLst>
      <p:ext uri="{BB962C8B-B14F-4D97-AF65-F5344CB8AC3E}">
        <p14:creationId xmlns:p14="http://schemas.microsoft.com/office/powerpoint/2010/main" xmlns="" val="3932969721"/>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r>
              <a:rPr lang="en-US"/>
              <a:t> </a:t>
            </a:r>
            <a:fld id="{F72C85A8-F273-AC4F-B7EE-CD7D309DE00C}" type="slidenum">
              <a:rPr lang="en-US"/>
              <a:pPr>
                <a:defRPr/>
              </a:pPr>
              <a:t>‹#›</a:t>
            </a:fld>
            <a:r>
              <a:rPr lang="en-US"/>
              <a:t>  </a:t>
            </a:r>
          </a:p>
        </p:txBody>
      </p:sp>
    </p:spTree>
    <p:extLst>
      <p:ext uri="{BB962C8B-B14F-4D97-AF65-F5344CB8AC3E}">
        <p14:creationId xmlns:p14="http://schemas.microsoft.com/office/powerpoint/2010/main" xmlns="" val="4370246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35763" y="876300"/>
            <a:ext cx="1951037" cy="46878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81063" y="876300"/>
            <a:ext cx="5702300" cy="4687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r>
              <a:rPr lang="en-US"/>
              <a:t> </a:t>
            </a:r>
            <a:fld id="{CD99942A-BF2C-E446-8BBD-23109C8915CC}" type="slidenum">
              <a:rPr lang="en-US"/>
              <a:pPr>
                <a:defRPr/>
              </a:pPr>
              <a:t>‹#›</a:t>
            </a:fld>
            <a:r>
              <a:rPr lang="en-US"/>
              <a:t>  </a:t>
            </a:r>
          </a:p>
        </p:txBody>
      </p:sp>
    </p:spTree>
    <p:extLst>
      <p:ext uri="{BB962C8B-B14F-4D97-AF65-F5344CB8AC3E}">
        <p14:creationId xmlns:p14="http://schemas.microsoft.com/office/powerpoint/2010/main" xmlns="" val="40927022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r>
              <a:rPr lang="en-US"/>
              <a:t> </a:t>
            </a:r>
            <a:fld id="{9966BDE3-05A5-E04D-9FF9-E3F446C1BEF6}" type="slidenum">
              <a:rPr lang="en-US"/>
              <a:pPr>
                <a:defRPr/>
              </a:pPr>
              <a:t>‹#›</a:t>
            </a:fld>
            <a:r>
              <a:rPr lang="en-US"/>
              <a:t>  </a:t>
            </a:r>
          </a:p>
        </p:txBody>
      </p:sp>
    </p:spTree>
    <p:extLst>
      <p:ext uri="{BB962C8B-B14F-4D97-AF65-F5344CB8AC3E}">
        <p14:creationId xmlns:p14="http://schemas.microsoft.com/office/powerpoint/2010/main" xmlns="" val="2898425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r>
              <a:rPr lang="en-US"/>
              <a:t> </a:t>
            </a:r>
            <a:fld id="{74C2F795-624F-454D-992A-64E6853BD805}" type="slidenum">
              <a:rPr lang="en-US"/>
              <a:pPr>
                <a:defRPr/>
              </a:pPr>
              <a:t>‹#›</a:t>
            </a:fld>
            <a:r>
              <a:rPr lang="en-US"/>
              <a:t>  </a:t>
            </a:r>
          </a:p>
        </p:txBody>
      </p:sp>
    </p:spTree>
    <p:extLst>
      <p:ext uri="{BB962C8B-B14F-4D97-AF65-F5344CB8AC3E}">
        <p14:creationId xmlns:p14="http://schemas.microsoft.com/office/powerpoint/2010/main" xmlns="" val="5389175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2020888"/>
            <a:ext cx="3810000" cy="3543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2020888"/>
            <a:ext cx="3810000" cy="3543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r>
              <a:rPr lang="en-US"/>
              <a:t> </a:t>
            </a:r>
            <a:fld id="{C1B41E93-E250-F945-A9A1-98D0B3552703}" type="slidenum">
              <a:rPr lang="en-US"/>
              <a:pPr>
                <a:defRPr/>
              </a:pPr>
              <a:t>‹#›</a:t>
            </a:fld>
            <a:r>
              <a:rPr lang="en-US"/>
              <a:t>  </a:t>
            </a:r>
          </a:p>
        </p:txBody>
      </p:sp>
    </p:spTree>
    <p:extLst>
      <p:ext uri="{BB962C8B-B14F-4D97-AF65-F5344CB8AC3E}">
        <p14:creationId xmlns:p14="http://schemas.microsoft.com/office/powerpoint/2010/main" xmlns="" val="39703964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r>
              <a:rPr lang="en-US"/>
              <a:t> </a:t>
            </a:r>
            <a:fld id="{F215FF19-7DFF-5F47-9B86-314ED7F6DBB7}" type="slidenum">
              <a:rPr lang="en-US"/>
              <a:pPr>
                <a:defRPr/>
              </a:pPr>
              <a:t>‹#›</a:t>
            </a:fld>
            <a:r>
              <a:rPr lang="en-US"/>
              <a:t>  </a:t>
            </a:r>
          </a:p>
        </p:txBody>
      </p:sp>
    </p:spTree>
    <p:extLst>
      <p:ext uri="{BB962C8B-B14F-4D97-AF65-F5344CB8AC3E}">
        <p14:creationId xmlns:p14="http://schemas.microsoft.com/office/powerpoint/2010/main" xmlns="" val="1593444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r>
              <a:rPr lang="en-US"/>
              <a:t> </a:t>
            </a:r>
            <a:fld id="{6428ACAC-061F-8940-9A00-3AE6BAEE9DBA}" type="slidenum">
              <a:rPr lang="en-US"/>
              <a:pPr>
                <a:defRPr/>
              </a:pPr>
              <a:t>‹#›</a:t>
            </a:fld>
            <a:r>
              <a:rPr lang="en-US"/>
              <a:t>  </a:t>
            </a:r>
          </a:p>
        </p:txBody>
      </p:sp>
    </p:spTree>
    <p:extLst>
      <p:ext uri="{BB962C8B-B14F-4D97-AF65-F5344CB8AC3E}">
        <p14:creationId xmlns:p14="http://schemas.microsoft.com/office/powerpoint/2010/main" xmlns="" val="26974467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r>
              <a:rPr lang="en-US"/>
              <a:t> </a:t>
            </a:r>
            <a:fld id="{A5CFF949-4045-3843-8BBB-3CCAC76095A4}" type="slidenum">
              <a:rPr lang="en-US"/>
              <a:pPr>
                <a:defRPr/>
              </a:pPr>
              <a:t>‹#›</a:t>
            </a:fld>
            <a:r>
              <a:rPr lang="en-US"/>
              <a:t>  </a:t>
            </a:r>
          </a:p>
        </p:txBody>
      </p:sp>
    </p:spTree>
    <p:extLst>
      <p:ext uri="{BB962C8B-B14F-4D97-AF65-F5344CB8AC3E}">
        <p14:creationId xmlns:p14="http://schemas.microsoft.com/office/powerpoint/2010/main" xmlns="" val="3366706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r>
              <a:rPr lang="en-US"/>
              <a:t> </a:t>
            </a:r>
            <a:fld id="{8B1C7893-C8CF-8244-A07C-AE3F3860EEC1}" type="slidenum">
              <a:rPr lang="en-US"/>
              <a:pPr>
                <a:defRPr/>
              </a:pPr>
              <a:t>‹#›</a:t>
            </a:fld>
            <a:r>
              <a:rPr lang="en-US"/>
              <a:t>  </a:t>
            </a:r>
          </a:p>
        </p:txBody>
      </p:sp>
    </p:spTree>
    <p:extLst>
      <p:ext uri="{BB962C8B-B14F-4D97-AF65-F5344CB8AC3E}">
        <p14:creationId xmlns:p14="http://schemas.microsoft.com/office/powerpoint/2010/main" xmlns="" val="14009890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r>
              <a:rPr lang="en-US"/>
              <a:t> </a:t>
            </a:r>
            <a:fld id="{A78723F9-E7C3-994B-B7B7-5049DED6460D}" type="slidenum">
              <a:rPr lang="en-US"/>
              <a:pPr>
                <a:defRPr/>
              </a:pPr>
              <a:t>‹#›</a:t>
            </a:fld>
            <a:r>
              <a:rPr lang="en-US"/>
              <a:t>  </a:t>
            </a:r>
          </a:p>
        </p:txBody>
      </p:sp>
    </p:spTree>
    <p:extLst>
      <p:ext uri="{BB962C8B-B14F-4D97-AF65-F5344CB8AC3E}">
        <p14:creationId xmlns:p14="http://schemas.microsoft.com/office/powerpoint/2010/main" xmlns="" val="4621034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jpeg"/><Relationship Id="rId2" Type="http://schemas.openxmlformats.org/officeDocument/2006/relationships/slideLayout" Target="../slideLayouts/slideLayout2.xml"/><Relationship Id="rId16"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1026" name="Picture 2" descr="Slide_content_2_09"/>
          <p:cNvPicPr>
            <a:picLocks noChangeAspect="1" noChangeArrowheads="1"/>
          </p:cNvPicPr>
          <p:nvPr/>
        </p:nvPicPr>
        <p:blipFill>
          <a:blip r:embed="rId13" cstate="print">
            <a:extLst>
              <a:ext uri="{28A0092B-C50C-407E-A947-70E740481C1C}">
                <a14:useLocalDpi xmlns:a14="http://schemas.microsoft.com/office/drawing/2010/main" xmlns="" val="0"/>
              </a:ext>
            </a:extLst>
          </a:blip>
          <a:srcRect/>
          <a:stretch>
            <a:fillRect/>
          </a:stretch>
        </p:blipFill>
        <p:spPr bwMode="auto">
          <a:xfrm>
            <a:off x="0" y="0"/>
            <a:ext cx="9144000" cy="8683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27" name="Picture 3" descr="Slide_content_2_10"/>
          <p:cNvPicPr>
            <a:picLocks noChangeAspect="1" noChangeArrowheads="1"/>
          </p:cNvPicPr>
          <p:nvPr/>
        </p:nvPicPr>
        <p:blipFill>
          <a:blip r:embed="rId14" cstate="print">
            <a:extLst>
              <a:ext uri="{28A0092B-C50C-407E-A947-70E740481C1C}">
                <a14:useLocalDpi xmlns:a14="http://schemas.microsoft.com/office/drawing/2010/main" xmlns="" val="0"/>
              </a:ext>
            </a:extLst>
          </a:blip>
          <a:srcRect/>
          <a:stretch>
            <a:fillRect/>
          </a:stretch>
        </p:blipFill>
        <p:spPr bwMode="auto">
          <a:xfrm>
            <a:off x="0" y="3824288"/>
            <a:ext cx="2959100" cy="3033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8" name="Rectangle 4"/>
          <p:cNvSpPr>
            <a:spLocks noGrp="1" noChangeArrowheads="1"/>
          </p:cNvSpPr>
          <p:nvPr>
            <p:ph type="body" idx="1"/>
          </p:nvPr>
        </p:nvSpPr>
        <p:spPr bwMode="auto">
          <a:xfrm>
            <a:off x="914400" y="2020888"/>
            <a:ext cx="7772400" cy="3543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077" name="Rectangle 5"/>
          <p:cNvSpPr>
            <a:spLocks noGrp="1" noChangeArrowheads="1"/>
          </p:cNvSpPr>
          <p:nvPr>
            <p:ph type="sldNum" sz="quarter" idx="4"/>
          </p:nvPr>
        </p:nvSpPr>
        <p:spPr bwMode="auto">
          <a:xfrm>
            <a:off x="8096250" y="6581775"/>
            <a:ext cx="762000" cy="304800"/>
          </a:xfrm>
          <a:prstGeom prst="rect">
            <a:avLst/>
          </a:prstGeom>
          <a:noFill/>
          <a:ln w="9525">
            <a:noFill/>
            <a:miter lim="800000"/>
            <a:headEnd/>
            <a:tailEnd/>
          </a:ln>
          <a:effectLst/>
        </p:spPr>
        <p:txBody>
          <a:bodyPr vert="horz" wrap="square" lIns="91440" tIns="9144" rIns="91440" bIns="9144" numCol="1" anchor="ctr" anchorCtr="1" compatLnSpc="1">
            <a:prstTxWarp prst="textNoShape">
              <a:avLst/>
            </a:prstTxWarp>
          </a:bodyPr>
          <a:lstStyle>
            <a:lvl1pPr>
              <a:defRPr sz="1000" b="1">
                <a:solidFill>
                  <a:srgbClr val="542200"/>
                </a:solidFill>
                <a:cs typeface="Arial" charset="0"/>
              </a:defRPr>
            </a:lvl1pPr>
          </a:lstStyle>
          <a:p>
            <a:pPr>
              <a:defRPr/>
            </a:pPr>
            <a:r>
              <a:rPr lang="en-US"/>
              <a:t> </a:t>
            </a:r>
            <a:fld id="{0251F94A-DF28-8F40-8520-34BA826582F5}" type="slidenum">
              <a:rPr lang="en-US"/>
              <a:pPr>
                <a:defRPr/>
              </a:pPr>
              <a:t>‹#›</a:t>
            </a:fld>
            <a:r>
              <a:rPr lang="en-US"/>
              <a:t>  </a:t>
            </a:r>
          </a:p>
        </p:txBody>
      </p:sp>
      <p:sp>
        <p:nvSpPr>
          <p:cNvPr id="1030" name="Rectangle 6"/>
          <p:cNvSpPr>
            <a:spLocks noGrp="1" noChangeArrowheads="1"/>
          </p:cNvSpPr>
          <p:nvPr>
            <p:ph type="title"/>
          </p:nvPr>
        </p:nvSpPr>
        <p:spPr bwMode="auto">
          <a:xfrm>
            <a:off x="881063" y="876300"/>
            <a:ext cx="7739062" cy="91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91440" rIns="91440" bIns="91440" numCol="1" anchor="ctr" anchorCtr="1" compatLnSpc="1">
            <a:prstTxWarp prst="textNoShape">
              <a:avLst/>
            </a:prstTxWarp>
          </a:bodyPr>
          <a:lstStyle/>
          <a:p>
            <a:pPr lvl="0"/>
            <a:r>
              <a:rPr lang="en-US"/>
              <a:t>Click to edit Master title style</a:t>
            </a:r>
          </a:p>
        </p:txBody>
      </p:sp>
      <p:sp>
        <p:nvSpPr>
          <p:cNvPr id="1031" name="Text Box 7"/>
          <p:cNvSpPr txBox="1">
            <a:spLocks noChangeArrowheads="1"/>
          </p:cNvSpPr>
          <p:nvPr/>
        </p:nvSpPr>
        <p:spPr bwMode="auto">
          <a:xfrm>
            <a:off x="3660775" y="6591300"/>
            <a:ext cx="1444625"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tIns="9144" bIns="9144" anchor="ctr" anchorCtr="1"/>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1000" b="1" smtClean="0">
                <a:solidFill>
                  <a:srgbClr val="542200"/>
                </a:solidFill>
                <a:ea typeface="+mn-ea"/>
                <a:cs typeface="+mn-cs"/>
              </a:rPr>
              <a:t>T</a:t>
            </a:r>
            <a:r>
              <a:rPr lang="en-US" sz="800" b="1" smtClean="0">
                <a:solidFill>
                  <a:srgbClr val="542200"/>
                </a:solidFill>
                <a:ea typeface="+mn-ea"/>
                <a:cs typeface="+mn-cs"/>
              </a:rPr>
              <a:t>EAM</a:t>
            </a:r>
            <a:r>
              <a:rPr lang="en-US" sz="1000" b="1" smtClean="0">
                <a:solidFill>
                  <a:srgbClr val="542200"/>
                </a:solidFill>
                <a:ea typeface="+mn-ea"/>
                <a:cs typeface="+mn-cs"/>
              </a:rPr>
              <a:t>STEPPS 05.2</a:t>
            </a:r>
          </a:p>
        </p:txBody>
      </p:sp>
      <p:pic>
        <p:nvPicPr>
          <p:cNvPr id="1032" name="Picture 8" descr="Slide_content2_02"/>
          <p:cNvPicPr>
            <a:picLocks noChangeAspect="1" noChangeArrowheads="1"/>
          </p:cNvPicPr>
          <p:nvPr/>
        </p:nvPicPr>
        <p:blipFill>
          <a:blip r:embed="rId15" cstate="print">
            <a:extLst>
              <a:ext uri="{28A0092B-C50C-407E-A947-70E740481C1C}">
                <a14:useLocalDpi xmlns:a14="http://schemas.microsoft.com/office/drawing/2010/main" xmlns="" val="0"/>
              </a:ext>
            </a:extLst>
          </a:blip>
          <a:srcRect/>
          <a:stretch>
            <a:fillRect/>
          </a:stretch>
        </p:blipFill>
        <p:spPr bwMode="auto">
          <a:xfrm>
            <a:off x="0" y="849313"/>
            <a:ext cx="684213" cy="29765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33" name="Picture 9" descr="Slide_content2_06"/>
          <p:cNvPicPr>
            <a:picLocks noChangeAspect="1" noChangeArrowheads="1"/>
          </p:cNvPicPr>
          <p:nvPr/>
        </p:nvPicPr>
        <p:blipFill>
          <a:blip r:embed="rId16" cstate="print">
            <a:extLst>
              <a:ext uri="{28A0092B-C50C-407E-A947-70E740481C1C}">
                <a14:useLocalDpi xmlns:a14="http://schemas.microsoft.com/office/drawing/2010/main" xmlns="" val="0"/>
              </a:ext>
            </a:extLst>
          </a:blip>
          <a:srcRect t="-5882" r="1672"/>
          <a:stretch>
            <a:fillRect/>
          </a:stretch>
        </p:blipFill>
        <p:spPr bwMode="auto">
          <a:xfrm>
            <a:off x="2962275" y="6400800"/>
            <a:ext cx="6157913"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34" name="Text Box 10"/>
          <p:cNvSpPr txBox="1">
            <a:spLocks noChangeArrowheads="1"/>
          </p:cNvSpPr>
          <p:nvPr/>
        </p:nvSpPr>
        <p:spPr bwMode="auto">
          <a:xfrm>
            <a:off x="220663" y="6550025"/>
            <a:ext cx="1581150" cy="228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Bef>
                <a:spcPct val="50000"/>
              </a:spcBef>
              <a:defRPr/>
            </a:pPr>
            <a:r>
              <a:rPr lang="en-US" sz="900" b="1" smtClean="0">
                <a:solidFill>
                  <a:schemeClr val="accent1"/>
                </a:solidFill>
              </a:rPr>
              <a:t>Mod 1 05.2   Page </a:t>
            </a:r>
            <a:fld id="{9E86BAE7-682A-AF44-AC05-A9DCAEEF0C2B}" type="slidenum">
              <a:rPr lang="en-US" sz="900" b="1" smtClean="0">
                <a:solidFill>
                  <a:schemeClr val="accent1"/>
                </a:solidFill>
              </a:rPr>
              <a:pPr eaLnBrk="1" hangingPunct="1">
                <a:spcBef>
                  <a:spcPct val="50000"/>
                </a:spcBef>
                <a:defRPr/>
              </a:pPr>
              <a:t>‹#›</a:t>
            </a:fld>
            <a:endParaRPr lang="en-US" sz="900" b="1" smtClean="0">
              <a:solidFill>
                <a:schemeClr val="accent1"/>
              </a:solidFill>
            </a:endParaRPr>
          </a:p>
        </p:txBody>
      </p:sp>
      <p:pic>
        <p:nvPicPr>
          <p:cNvPr id="1035" name="Picture 11" descr="Slide_content_2_10"/>
          <p:cNvPicPr>
            <a:picLocks noChangeAspect="1" noChangeArrowheads="1"/>
          </p:cNvPicPr>
          <p:nvPr/>
        </p:nvPicPr>
        <p:blipFill>
          <a:blip r:embed="rId17" cstate="print">
            <a:extLst>
              <a:ext uri="{28A0092B-C50C-407E-A947-70E740481C1C}">
                <a14:useLocalDpi xmlns:a14="http://schemas.microsoft.com/office/drawing/2010/main" xmlns="" val="0"/>
              </a:ext>
            </a:extLst>
          </a:blip>
          <a:srcRect/>
          <a:stretch>
            <a:fillRect/>
          </a:stretch>
        </p:blipFill>
        <p:spPr bwMode="auto">
          <a:xfrm>
            <a:off x="0" y="3806825"/>
            <a:ext cx="2976563" cy="3051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36" name="Text Box 12"/>
          <p:cNvSpPr txBox="1">
            <a:spLocks noChangeArrowheads="1"/>
          </p:cNvSpPr>
          <p:nvPr/>
        </p:nvSpPr>
        <p:spPr bwMode="auto">
          <a:xfrm>
            <a:off x="220663" y="6550025"/>
            <a:ext cx="1581150" cy="228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Bef>
                <a:spcPct val="50000"/>
              </a:spcBef>
              <a:defRPr/>
            </a:pPr>
            <a:r>
              <a:rPr lang="en-US" sz="900" b="1" smtClean="0">
                <a:solidFill>
                  <a:schemeClr val="accent1"/>
                </a:solidFill>
              </a:rPr>
              <a:t>Mod 1 05.2   Page </a:t>
            </a:r>
            <a:fld id="{664D1559-4D24-EC4E-A94E-A967E7BF47BB}" type="slidenum">
              <a:rPr lang="en-US" sz="900" b="1" smtClean="0">
                <a:solidFill>
                  <a:schemeClr val="accent1"/>
                </a:solidFill>
              </a:rPr>
              <a:pPr eaLnBrk="1" hangingPunct="1">
                <a:spcBef>
                  <a:spcPct val="50000"/>
                </a:spcBef>
                <a:defRPr/>
              </a:pPr>
              <a:t>‹#›</a:t>
            </a:fld>
            <a:endParaRPr lang="en-US" sz="900" b="1" smtClean="0">
              <a:solidFill>
                <a:schemeClr val="accent1"/>
              </a:solidFill>
            </a:endParaRPr>
          </a:p>
        </p:txBody>
      </p:sp>
      <p:sp>
        <p:nvSpPr>
          <p:cNvPr id="1037" name="Rectangle 13"/>
          <p:cNvSpPr>
            <a:spLocks noChangeArrowheads="1"/>
          </p:cNvSpPr>
          <p:nvPr/>
        </p:nvSpPr>
        <p:spPr bwMode="auto">
          <a:xfrm>
            <a:off x="581025" y="188913"/>
            <a:ext cx="3308350" cy="855662"/>
          </a:xfrm>
          <a:prstGeom prst="rect">
            <a:avLst/>
          </a:prstGeom>
          <a:solidFill>
            <a:srgbClr val="FFFFFF"/>
          </a:solidFill>
          <a:ln w="9525">
            <a:solidFill>
              <a:schemeClr val="bg1"/>
            </a:solidFill>
            <a:miter lim="800000"/>
            <a:headEnd/>
            <a:tailEnd/>
          </a:ln>
        </p:spPr>
        <p:txBody>
          <a:bodyPr wrap="none" anchor="ctr"/>
          <a:lstStyle/>
          <a:p>
            <a:endParaRPr lang="en-US"/>
          </a:p>
        </p:txBody>
      </p:sp>
      <p:sp>
        <p:nvSpPr>
          <p:cNvPr id="1038" name="Text Box 14"/>
          <p:cNvSpPr txBox="1">
            <a:spLocks noChangeArrowheads="1"/>
          </p:cNvSpPr>
          <p:nvPr/>
        </p:nvSpPr>
        <p:spPr bwMode="auto">
          <a:xfrm>
            <a:off x="477838" y="319088"/>
            <a:ext cx="6677025" cy="473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defRPr/>
            </a:pPr>
            <a:r>
              <a:rPr lang="en-US" sz="2500" b="1" i="1" smtClean="0">
                <a:solidFill>
                  <a:srgbClr val="80431A"/>
                </a:solidFill>
                <a:ea typeface="+mn-ea"/>
                <a:cs typeface="+mn-cs"/>
              </a:rPr>
              <a:t>TeamSTEPPS</a:t>
            </a:r>
          </a:p>
        </p:txBody>
      </p:sp>
    </p:spTree>
  </p:cSld>
  <p:clrMap bg1="lt1" tx1="dk1" bg2="lt2" tx2="dk2" accent1="accent1" accent2="accent2" accent3="accent3" accent4="accent4" accent5="accent5" accent6="accent6" hlink="hlink" folHlink="folHlink"/>
  <p:sldLayoutIdLst>
    <p:sldLayoutId id="2147483886" r:id="rId1"/>
    <p:sldLayoutId id="2147483876" r:id="rId2"/>
    <p:sldLayoutId id="2147483877" r:id="rId3"/>
    <p:sldLayoutId id="2147483878" r:id="rId4"/>
    <p:sldLayoutId id="2147483879" r:id="rId5"/>
    <p:sldLayoutId id="2147483880" r:id="rId6"/>
    <p:sldLayoutId id="2147483881" r:id="rId7"/>
    <p:sldLayoutId id="2147483882" r:id="rId8"/>
    <p:sldLayoutId id="2147483883" r:id="rId9"/>
    <p:sldLayoutId id="2147483884" r:id="rId10"/>
    <p:sldLayoutId id="2147483885" r:id="rId11"/>
  </p:sldLayoutIdLst>
  <p:timing>
    <p:tnLst>
      <p:par>
        <p:cTn id="1" dur="indefinite" restart="never" nodeType="tmRoot"/>
      </p:par>
    </p:tnLst>
  </p:timing>
  <p:txStyles>
    <p:titleStyle>
      <a:lvl1pPr algn="ctr" rtl="0" eaLnBrk="0" fontAlgn="base" hangingPunct="0">
        <a:spcBef>
          <a:spcPct val="0"/>
        </a:spcBef>
        <a:spcAft>
          <a:spcPct val="0"/>
        </a:spcAft>
        <a:defRPr sz="3600" b="1">
          <a:solidFill>
            <a:srgbClr val="663300"/>
          </a:solidFill>
          <a:latin typeface="+mj-lt"/>
          <a:ea typeface="ＭＳ Ｐゴシック" charset="0"/>
          <a:cs typeface="ＭＳ Ｐゴシック" charset="0"/>
        </a:defRPr>
      </a:lvl1pPr>
      <a:lvl2pPr algn="ctr" rtl="0" eaLnBrk="0" fontAlgn="base" hangingPunct="0">
        <a:spcBef>
          <a:spcPct val="0"/>
        </a:spcBef>
        <a:spcAft>
          <a:spcPct val="0"/>
        </a:spcAft>
        <a:defRPr sz="3600" b="1">
          <a:solidFill>
            <a:srgbClr val="663300"/>
          </a:solidFill>
          <a:latin typeface="Arial" charset="0"/>
          <a:ea typeface="ＭＳ Ｐゴシック" charset="0"/>
          <a:cs typeface="ＭＳ Ｐゴシック" charset="0"/>
        </a:defRPr>
      </a:lvl2pPr>
      <a:lvl3pPr algn="ctr" rtl="0" eaLnBrk="0" fontAlgn="base" hangingPunct="0">
        <a:spcBef>
          <a:spcPct val="0"/>
        </a:spcBef>
        <a:spcAft>
          <a:spcPct val="0"/>
        </a:spcAft>
        <a:defRPr sz="3600" b="1">
          <a:solidFill>
            <a:srgbClr val="663300"/>
          </a:solidFill>
          <a:latin typeface="Arial" charset="0"/>
          <a:ea typeface="ＭＳ Ｐゴシック" charset="0"/>
          <a:cs typeface="ＭＳ Ｐゴシック" charset="0"/>
        </a:defRPr>
      </a:lvl3pPr>
      <a:lvl4pPr algn="ctr" rtl="0" eaLnBrk="0" fontAlgn="base" hangingPunct="0">
        <a:spcBef>
          <a:spcPct val="0"/>
        </a:spcBef>
        <a:spcAft>
          <a:spcPct val="0"/>
        </a:spcAft>
        <a:defRPr sz="3600" b="1">
          <a:solidFill>
            <a:srgbClr val="663300"/>
          </a:solidFill>
          <a:latin typeface="Arial" charset="0"/>
          <a:ea typeface="ＭＳ Ｐゴシック" charset="0"/>
          <a:cs typeface="ＭＳ Ｐゴシック" charset="0"/>
        </a:defRPr>
      </a:lvl4pPr>
      <a:lvl5pPr algn="ctr" rtl="0" eaLnBrk="0" fontAlgn="base" hangingPunct="0">
        <a:spcBef>
          <a:spcPct val="0"/>
        </a:spcBef>
        <a:spcAft>
          <a:spcPct val="0"/>
        </a:spcAft>
        <a:defRPr sz="3600" b="1">
          <a:solidFill>
            <a:srgbClr val="663300"/>
          </a:solidFill>
          <a:latin typeface="Arial" charset="0"/>
          <a:ea typeface="ＭＳ Ｐゴシック" charset="0"/>
          <a:cs typeface="ＭＳ Ｐゴシック" charset="0"/>
        </a:defRPr>
      </a:lvl5pPr>
      <a:lvl6pPr marL="457200" algn="ctr" rtl="0" fontAlgn="base">
        <a:spcBef>
          <a:spcPct val="0"/>
        </a:spcBef>
        <a:spcAft>
          <a:spcPct val="0"/>
        </a:spcAft>
        <a:defRPr sz="3600" b="1">
          <a:solidFill>
            <a:srgbClr val="663300"/>
          </a:solidFill>
          <a:latin typeface="Arial" charset="0"/>
        </a:defRPr>
      </a:lvl6pPr>
      <a:lvl7pPr marL="914400" algn="ctr" rtl="0" fontAlgn="base">
        <a:spcBef>
          <a:spcPct val="0"/>
        </a:spcBef>
        <a:spcAft>
          <a:spcPct val="0"/>
        </a:spcAft>
        <a:defRPr sz="3600" b="1">
          <a:solidFill>
            <a:srgbClr val="663300"/>
          </a:solidFill>
          <a:latin typeface="Arial" charset="0"/>
        </a:defRPr>
      </a:lvl7pPr>
      <a:lvl8pPr marL="1371600" algn="ctr" rtl="0" fontAlgn="base">
        <a:spcBef>
          <a:spcPct val="0"/>
        </a:spcBef>
        <a:spcAft>
          <a:spcPct val="0"/>
        </a:spcAft>
        <a:defRPr sz="3600" b="1">
          <a:solidFill>
            <a:srgbClr val="663300"/>
          </a:solidFill>
          <a:latin typeface="Arial" charset="0"/>
        </a:defRPr>
      </a:lvl8pPr>
      <a:lvl9pPr marL="1828800" algn="ctr" rtl="0" fontAlgn="base">
        <a:spcBef>
          <a:spcPct val="0"/>
        </a:spcBef>
        <a:spcAft>
          <a:spcPct val="0"/>
        </a:spcAft>
        <a:defRPr sz="3600" b="1">
          <a:solidFill>
            <a:srgbClr val="663300"/>
          </a:solidFill>
          <a:latin typeface="Arial" charset="0"/>
        </a:defRPr>
      </a:lvl9pPr>
    </p:titleStyle>
    <p:bodyStyle>
      <a:lvl1pPr marL="342900" indent="-342900" algn="l" rtl="0" eaLnBrk="0" fontAlgn="base" hangingPunct="0">
        <a:spcBef>
          <a:spcPct val="20000"/>
        </a:spcBef>
        <a:spcAft>
          <a:spcPct val="0"/>
        </a:spcAft>
        <a:buClr>
          <a:schemeClr val="folHlink"/>
        </a:buClr>
        <a:buSzPct val="90000"/>
        <a:buFont typeface="Wingdings" charset="0"/>
        <a:buChar char="n"/>
        <a:defRPr sz="2400" b="1">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lr>
          <a:schemeClr val="accent1"/>
        </a:buClr>
        <a:buSzPct val="75000"/>
        <a:buFont typeface="Wingdings" charset="0"/>
        <a:buChar char="n"/>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lr>
          <a:schemeClr val="folHlink"/>
        </a:buClr>
        <a:buSzPct val="55000"/>
        <a:buFont typeface="Wingdings" charset="0"/>
        <a:buChar char="n"/>
        <a:defRPr sz="2400">
          <a:solidFill>
            <a:schemeClr val="tx1"/>
          </a:solidFill>
          <a:latin typeface="+mn-lt"/>
          <a:ea typeface="ＭＳ Ｐゴシック" charset="0"/>
        </a:defRPr>
      </a:lvl3pPr>
      <a:lvl4pPr marL="1600200" indent="-228600" algn="l" rtl="0" eaLnBrk="0" fontAlgn="base" hangingPunct="0">
        <a:spcBef>
          <a:spcPct val="20000"/>
        </a:spcBef>
        <a:spcAft>
          <a:spcPct val="0"/>
        </a:spcAft>
        <a:buClr>
          <a:schemeClr val="accent1"/>
        </a:buClr>
        <a:buFont typeface="Wingdings" charset="0"/>
        <a:buChar char="§"/>
        <a:defRPr sz="2400">
          <a:solidFill>
            <a:schemeClr val="tx1"/>
          </a:solidFill>
          <a:latin typeface="+mn-lt"/>
          <a:ea typeface="ＭＳ Ｐゴシック" charset="0"/>
        </a:defRPr>
      </a:lvl4pPr>
      <a:lvl5pPr marL="2057400" indent="-228600" algn="l" rtl="0" eaLnBrk="0" fontAlgn="base" hangingPunct="0">
        <a:spcBef>
          <a:spcPct val="20000"/>
        </a:spcBef>
        <a:spcAft>
          <a:spcPct val="0"/>
        </a:spcAft>
        <a:buClr>
          <a:schemeClr val="accent1"/>
        </a:buClr>
        <a:buFont typeface="Wingdings" charset="0"/>
        <a:buChar char="§"/>
        <a:defRPr sz="2400">
          <a:solidFill>
            <a:schemeClr val="tx1"/>
          </a:solidFill>
          <a:latin typeface="+mn-lt"/>
          <a:ea typeface="ＭＳ Ｐゴシック" charset="0"/>
        </a:defRPr>
      </a:lvl5pPr>
      <a:lvl6pPr marL="2514600" indent="-228600" algn="l" rtl="0" fontAlgn="base">
        <a:spcBef>
          <a:spcPct val="20000"/>
        </a:spcBef>
        <a:spcAft>
          <a:spcPct val="0"/>
        </a:spcAft>
        <a:buClr>
          <a:schemeClr val="accent1"/>
        </a:buClr>
        <a:buFont typeface="Wingdings" pitchFamily="2" charset="2"/>
        <a:buChar char="§"/>
        <a:defRPr sz="2400">
          <a:solidFill>
            <a:schemeClr val="tx1"/>
          </a:solidFill>
          <a:latin typeface="+mn-lt"/>
        </a:defRPr>
      </a:lvl6pPr>
      <a:lvl7pPr marL="2971800" indent="-228600" algn="l" rtl="0" fontAlgn="base">
        <a:spcBef>
          <a:spcPct val="20000"/>
        </a:spcBef>
        <a:spcAft>
          <a:spcPct val="0"/>
        </a:spcAft>
        <a:buClr>
          <a:schemeClr val="accent1"/>
        </a:buClr>
        <a:buFont typeface="Wingdings" pitchFamily="2" charset="2"/>
        <a:buChar char="§"/>
        <a:defRPr sz="2400">
          <a:solidFill>
            <a:schemeClr val="tx1"/>
          </a:solidFill>
          <a:latin typeface="+mn-lt"/>
        </a:defRPr>
      </a:lvl7pPr>
      <a:lvl8pPr marL="3429000" indent="-228600" algn="l" rtl="0" fontAlgn="base">
        <a:spcBef>
          <a:spcPct val="20000"/>
        </a:spcBef>
        <a:spcAft>
          <a:spcPct val="0"/>
        </a:spcAft>
        <a:buClr>
          <a:schemeClr val="accent1"/>
        </a:buClr>
        <a:buFont typeface="Wingdings" pitchFamily="2" charset="2"/>
        <a:buChar char="§"/>
        <a:defRPr sz="2400">
          <a:solidFill>
            <a:schemeClr val="tx1"/>
          </a:solidFill>
          <a:latin typeface="+mn-lt"/>
        </a:defRPr>
      </a:lvl8pPr>
      <a:lvl9pPr marL="3886200" indent="-228600" algn="l" rtl="0" fontAlgn="base">
        <a:spcBef>
          <a:spcPct val="20000"/>
        </a:spcBef>
        <a:spcAft>
          <a:spcPct val="0"/>
        </a:spcAft>
        <a:buClr>
          <a:schemeClr val="accent1"/>
        </a:buClr>
        <a:buFont typeface="Wingdings" pitchFamily="2" charset="2"/>
        <a:buChar char="§"/>
        <a:defRPr sz="2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3"/>
          <p:cNvSpPr>
            <a:spLocks noGrp="1" noChangeArrowheads="1"/>
          </p:cNvSpPr>
          <p:nvPr>
            <p:ph type="subTitle" idx="4294967295"/>
          </p:nvPr>
        </p:nvSpPr>
        <p:spPr>
          <a:xfrm>
            <a:off x="2743200" y="4343400"/>
            <a:ext cx="6400800" cy="1752600"/>
          </a:xfrm>
        </p:spPr>
        <p:txBody>
          <a:bodyPr/>
          <a:lstStyle/>
          <a:p>
            <a:pPr marL="0" indent="0" algn="ctr" eaLnBrk="1" hangingPunct="1">
              <a:buFont typeface="Wingdings" charset="0"/>
              <a:buNone/>
            </a:pPr>
            <a:r>
              <a:rPr lang="en-US" sz="3200">
                <a:solidFill>
                  <a:srgbClr val="336699"/>
                </a:solidFill>
                <a:latin typeface="Arial" charset="0"/>
              </a:rPr>
              <a:t/>
            </a:r>
            <a:br>
              <a:rPr lang="en-US" sz="3200">
                <a:solidFill>
                  <a:srgbClr val="336699"/>
                </a:solidFill>
                <a:latin typeface="Arial" charset="0"/>
              </a:rPr>
            </a:br>
            <a:endParaRPr lang="en-US" sz="3600">
              <a:solidFill>
                <a:srgbClr val="0099CC"/>
              </a:solidFill>
              <a:latin typeface="Arial" charset="0"/>
            </a:endParaRPr>
          </a:p>
        </p:txBody>
      </p:sp>
      <p:pic>
        <p:nvPicPr>
          <p:cNvPr id="14338" name="Picture 6" descr="TeamSTEPPS"/>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657600" y="990600"/>
            <a:ext cx="4343400" cy="1001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4339" name="Picture 10" descr="Front Page X"/>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0" y="2057400"/>
            <a:ext cx="9144000" cy="23796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4340" name="Rectangle 2"/>
          <p:cNvSpPr txBox="1">
            <a:spLocks noChangeArrowheads="1"/>
          </p:cNvSpPr>
          <p:nvPr/>
        </p:nvSpPr>
        <p:spPr bwMode="auto">
          <a:xfrm>
            <a:off x="4191000" y="5029200"/>
            <a:ext cx="4495800" cy="91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3400" b="1" dirty="0">
                <a:solidFill>
                  <a:srgbClr val="663300"/>
                </a:solidFill>
              </a:rPr>
              <a:t>LEP </a:t>
            </a:r>
          </a:p>
          <a:p>
            <a:pPr algn="ctr" eaLnBrk="1" hangingPunct="1"/>
            <a:r>
              <a:rPr lang="en-US" sz="3400" b="1" dirty="0">
                <a:solidFill>
                  <a:srgbClr val="663300"/>
                </a:solidFill>
              </a:rPr>
              <a:t>Patient Engagement</a:t>
            </a:r>
          </a:p>
        </p:txBody>
      </p:sp>
      <p:pic>
        <p:nvPicPr>
          <p:cNvPr id="14341" name="Picture 2"/>
          <p:cNvPicPr>
            <a:picLocks noChangeAspect="1"/>
          </p:cNvPicPr>
          <p:nvPr/>
        </p:nvPicPr>
        <p:blipFill>
          <a:blip r:embed="rId5" cstate="print">
            <a:extLst>
              <a:ext uri="{28A0092B-C50C-407E-A947-70E740481C1C}">
                <a14:useLocalDpi xmlns:a14="http://schemas.microsoft.com/office/drawing/2010/main" xmlns="" val="0"/>
              </a:ext>
            </a:extLst>
          </a:blip>
          <a:srcRect b="9068"/>
          <a:stretch>
            <a:fillRect/>
          </a:stretch>
        </p:blipFill>
        <p:spPr bwMode="auto">
          <a:xfrm>
            <a:off x="3048000" y="2057400"/>
            <a:ext cx="3200400" cy="23796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p:txBody>
          <a:bodyPr/>
          <a:lstStyle/>
          <a:p>
            <a:r>
              <a:rPr lang="en-US" dirty="0">
                <a:latin typeface="Arial" charset="0"/>
              </a:rPr>
              <a:t>Field-test findings</a:t>
            </a:r>
          </a:p>
        </p:txBody>
      </p:sp>
      <p:sp>
        <p:nvSpPr>
          <p:cNvPr id="32770" name="Content Placeholder 2"/>
          <p:cNvSpPr>
            <a:spLocks noGrp="1"/>
          </p:cNvSpPr>
          <p:nvPr>
            <p:ph idx="1"/>
          </p:nvPr>
        </p:nvSpPr>
        <p:spPr>
          <a:xfrm>
            <a:off x="914400" y="2020888"/>
            <a:ext cx="7772400" cy="3541712"/>
          </a:xfrm>
        </p:spPr>
        <p:txBody>
          <a:bodyPr/>
          <a:lstStyle/>
          <a:p>
            <a:r>
              <a:rPr lang="en-US" dirty="0">
                <a:latin typeface="Arial" charset="0"/>
              </a:rPr>
              <a:t>Module can be implemented various ways in various settings</a:t>
            </a:r>
          </a:p>
          <a:p>
            <a:pPr lvl="1"/>
            <a:r>
              <a:rPr lang="en-US" dirty="0" err="1">
                <a:latin typeface="Arial" charset="0"/>
              </a:rPr>
              <a:t>TeamSTEPPS</a:t>
            </a:r>
            <a:r>
              <a:rPr lang="en-US" dirty="0">
                <a:latin typeface="Arial" charset="0"/>
              </a:rPr>
              <a:t>/non-</a:t>
            </a:r>
            <a:r>
              <a:rPr lang="en-US" dirty="0" err="1">
                <a:latin typeface="Arial" charset="0"/>
              </a:rPr>
              <a:t>TeamSTEPPS</a:t>
            </a:r>
            <a:r>
              <a:rPr lang="en-US" dirty="0">
                <a:latin typeface="Arial" charset="0"/>
              </a:rPr>
              <a:t> hospital </a:t>
            </a:r>
          </a:p>
          <a:p>
            <a:pPr lvl="1"/>
            <a:r>
              <a:rPr lang="en-US" dirty="0">
                <a:latin typeface="Arial" charset="0"/>
              </a:rPr>
              <a:t>Hospital units (ED, L&amp;D, OB), or primary care</a:t>
            </a:r>
          </a:p>
          <a:p>
            <a:pPr lvl="1"/>
            <a:r>
              <a:rPr lang="en-US" dirty="0">
                <a:latin typeface="Arial" charset="0"/>
              </a:rPr>
              <a:t>Stand-alone or part of overall </a:t>
            </a:r>
            <a:r>
              <a:rPr lang="en-US" dirty="0" err="1">
                <a:latin typeface="Arial" charset="0"/>
              </a:rPr>
              <a:t>TeamSTEPPS</a:t>
            </a:r>
            <a:endParaRPr lang="en-US" dirty="0">
              <a:latin typeface="Arial"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p:txBody>
          <a:bodyPr/>
          <a:lstStyle/>
          <a:p>
            <a:r>
              <a:rPr lang="en-US" dirty="0">
                <a:latin typeface="Arial" charset="0"/>
              </a:rPr>
              <a:t>Field test findings</a:t>
            </a:r>
          </a:p>
        </p:txBody>
      </p:sp>
      <p:sp>
        <p:nvSpPr>
          <p:cNvPr id="34818" name="Content Placeholder 2"/>
          <p:cNvSpPr>
            <a:spLocks noGrp="1"/>
          </p:cNvSpPr>
          <p:nvPr>
            <p:ph idx="1"/>
          </p:nvPr>
        </p:nvSpPr>
        <p:spPr>
          <a:xfrm>
            <a:off x="914400" y="1714500"/>
            <a:ext cx="7772400" cy="3543300"/>
          </a:xfrm>
        </p:spPr>
        <p:txBody>
          <a:bodyPr/>
          <a:lstStyle/>
          <a:p>
            <a:endParaRPr lang="en-US" dirty="0">
              <a:latin typeface="Arial" charset="0"/>
            </a:endParaRPr>
          </a:p>
          <a:p>
            <a:endParaRPr lang="en-US" dirty="0">
              <a:latin typeface="Arial"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p:txBody>
          <a:bodyPr/>
          <a:lstStyle/>
          <a:p>
            <a:r>
              <a:rPr lang="en-US">
                <a:latin typeface="Arial" charset="0"/>
              </a:rPr>
              <a:t>Results</a:t>
            </a:r>
          </a:p>
        </p:txBody>
      </p:sp>
      <p:sp>
        <p:nvSpPr>
          <p:cNvPr id="3" name="Content Placeholder 2"/>
          <p:cNvSpPr>
            <a:spLocks noGrp="1"/>
          </p:cNvSpPr>
          <p:nvPr>
            <p:ph idx="1"/>
          </p:nvPr>
        </p:nvSpPr>
        <p:spPr>
          <a:xfrm>
            <a:off x="914400" y="1981200"/>
            <a:ext cx="7772400" cy="3543300"/>
          </a:xfrm>
        </p:spPr>
        <p:txBody>
          <a:bodyPr>
            <a:normAutofit fontScale="85000" lnSpcReduction="20000"/>
          </a:bodyPr>
          <a:lstStyle/>
          <a:p>
            <a:pPr>
              <a:buFont typeface="Wingdings" pitchFamily="2" charset="2"/>
              <a:buChar char="n"/>
              <a:defRPr/>
            </a:pPr>
            <a:r>
              <a:rPr lang="en-US" dirty="0" smtClean="0">
                <a:ea typeface="+mn-ea"/>
                <a:cs typeface="+mn-cs"/>
              </a:rPr>
              <a:t>Qualitative results:</a:t>
            </a:r>
            <a:endParaRPr lang="en-US" dirty="0">
              <a:ea typeface="+mn-ea"/>
              <a:cs typeface="+mn-cs"/>
            </a:endParaRPr>
          </a:p>
          <a:p>
            <a:pPr lvl="1">
              <a:buFont typeface="Wingdings" pitchFamily="2" charset="2"/>
              <a:buChar char="n"/>
              <a:defRPr/>
            </a:pPr>
            <a:r>
              <a:rPr lang="en-US" dirty="0" smtClean="0"/>
              <a:t>Clinical staff more aware of need to call interpreter</a:t>
            </a:r>
          </a:p>
          <a:p>
            <a:pPr lvl="1">
              <a:buFont typeface="Wingdings" pitchFamily="2" charset="2"/>
              <a:buChar char="n"/>
              <a:defRPr/>
            </a:pPr>
            <a:r>
              <a:rPr lang="en-US" dirty="0" smtClean="0"/>
              <a:t>Interpreters more empowered to raise and address communication issues with clinical team</a:t>
            </a:r>
          </a:p>
          <a:p>
            <a:pPr marL="457200" lvl="1" indent="0">
              <a:buFont typeface="Wingdings" pitchFamily="2" charset="2"/>
              <a:buNone/>
              <a:defRPr/>
            </a:pPr>
            <a:endParaRPr lang="en-US" dirty="0"/>
          </a:p>
          <a:p>
            <a:pPr>
              <a:buFont typeface="Wingdings" pitchFamily="2" charset="2"/>
              <a:buChar char="n"/>
              <a:defRPr/>
            </a:pPr>
            <a:r>
              <a:rPr lang="en-US" dirty="0" smtClean="0">
                <a:ea typeface="+mn-ea"/>
                <a:cs typeface="+mn-cs"/>
              </a:rPr>
              <a:t>Quantitative results:</a:t>
            </a:r>
            <a:endParaRPr lang="en-US" dirty="0">
              <a:ea typeface="+mn-ea"/>
              <a:cs typeface="+mn-cs"/>
            </a:endParaRPr>
          </a:p>
          <a:p>
            <a:pPr lvl="1">
              <a:spcBef>
                <a:spcPts val="600"/>
              </a:spcBef>
              <a:spcAft>
                <a:spcPts val="600"/>
              </a:spcAft>
              <a:buFont typeface="Wingdings" pitchFamily="2" charset="2"/>
              <a:buChar char="n"/>
              <a:defRPr/>
            </a:pPr>
            <a:r>
              <a:rPr lang="en-US" dirty="0" smtClean="0"/>
              <a:t>Hospital 1: pre-test convinced leadership </a:t>
            </a:r>
            <a:r>
              <a:rPr lang="en-US" dirty="0" smtClean="0">
                <a:sym typeface="Wingdings" pitchFamily="2" charset="2"/>
              </a:rPr>
              <a:t> no post-test</a:t>
            </a:r>
            <a:endParaRPr lang="en-US" dirty="0"/>
          </a:p>
          <a:p>
            <a:pPr lvl="1">
              <a:spcBef>
                <a:spcPts val="600"/>
              </a:spcBef>
              <a:spcAft>
                <a:spcPts val="0"/>
              </a:spcAft>
              <a:buFont typeface="Wingdings" pitchFamily="2" charset="2"/>
              <a:buChar char="n"/>
              <a:defRPr/>
            </a:pPr>
            <a:r>
              <a:rPr lang="en-US" dirty="0" smtClean="0"/>
              <a:t>Hospital 2: High satisfaction, increase in knowledge, </a:t>
            </a:r>
          </a:p>
          <a:p>
            <a:pPr lvl="1">
              <a:spcBef>
                <a:spcPts val="600"/>
              </a:spcBef>
              <a:spcAft>
                <a:spcPts val="600"/>
              </a:spcAft>
              <a:buFont typeface="Wingdings" pitchFamily="2" charset="2"/>
              <a:buChar char="n"/>
              <a:defRPr/>
            </a:pPr>
            <a:r>
              <a:rPr lang="en-US" dirty="0" smtClean="0"/>
              <a:t>R/E/L data quality issues </a:t>
            </a:r>
            <a:r>
              <a:rPr lang="en-US" dirty="0" smtClean="0">
                <a:sym typeface="Wingdings" pitchFamily="2" charset="2"/>
              </a:rPr>
              <a:t> interpreter use data unusable</a:t>
            </a:r>
            <a:r>
              <a:rPr lang="en-US" dirty="0" smtClean="0"/>
              <a:t> </a:t>
            </a:r>
          </a:p>
          <a:p>
            <a:pPr lvl="1">
              <a:spcBef>
                <a:spcPts val="600"/>
              </a:spcBef>
              <a:spcAft>
                <a:spcPts val="600"/>
              </a:spcAft>
              <a:buFont typeface="Wingdings" pitchFamily="2" charset="2"/>
              <a:buChar char="n"/>
              <a:defRPr/>
            </a:pPr>
            <a:r>
              <a:rPr lang="en-US" dirty="0" smtClean="0"/>
              <a:t>Hospital 3: High satisfaction, increase in knowledge scores, </a:t>
            </a:r>
            <a:r>
              <a:rPr lang="en-US" dirty="0"/>
              <a:t>R/E/L data quality issues </a:t>
            </a:r>
            <a:r>
              <a:rPr lang="en-US" dirty="0">
                <a:sym typeface="Wingdings" pitchFamily="2" charset="2"/>
              </a:rPr>
              <a:t> </a:t>
            </a:r>
            <a:r>
              <a:rPr lang="en-US" dirty="0" smtClean="0">
                <a:sym typeface="Wingdings" pitchFamily="2" charset="2"/>
              </a:rPr>
              <a:t>interpreter use data </a:t>
            </a:r>
            <a:r>
              <a:rPr lang="en-US" dirty="0">
                <a:sym typeface="Wingdings" pitchFamily="2" charset="2"/>
              </a:rPr>
              <a:t>unusable</a:t>
            </a:r>
            <a:r>
              <a:rPr lang="en-US" dirty="0"/>
              <a: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p:txBody>
          <a:bodyPr/>
          <a:lstStyle/>
          <a:p>
            <a:r>
              <a:rPr lang="en-US">
                <a:latin typeface="Arial" charset="0"/>
              </a:rPr>
              <a:t>Conclusions</a:t>
            </a:r>
          </a:p>
        </p:txBody>
      </p:sp>
      <p:sp>
        <p:nvSpPr>
          <p:cNvPr id="38914" name="Content Placeholder 2"/>
          <p:cNvSpPr>
            <a:spLocks noGrp="1"/>
          </p:cNvSpPr>
          <p:nvPr>
            <p:ph idx="1"/>
          </p:nvPr>
        </p:nvSpPr>
        <p:spPr/>
        <p:txBody>
          <a:bodyPr/>
          <a:lstStyle/>
          <a:p>
            <a:r>
              <a:rPr lang="en-US">
                <a:latin typeface="Arial" charset="0"/>
              </a:rPr>
              <a:t>Module can be implemented in a variety of settings</a:t>
            </a:r>
          </a:p>
          <a:p>
            <a:pPr lvl="1"/>
            <a:r>
              <a:rPr lang="en-US">
                <a:latin typeface="Arial" charset="0"/>
              </a:rPr>
              <a:t>TeamSTEPPS/non-TeamSTEPPS</a:t>
            </a:r>
          </a:p>
          <a:p>
            <a:pPr lvl="1"/>
            <a:r>
              <a:rPr lang="en-US">
                <a:latin typeface="Arial" charset="0"/>
              </a:rPr>
              <a:t>Hospital/ primary care clinic</a:t>
            </a:r>
          </a:p>
          <a:p>
            <a:r>
              <a:rPr lang="en-US">
                <a:latin typeface="Arial" charset="0"/>
              </a:rPr>
              <a:t>Catalyst for change</a:t>
            </a:r>
          </a:p>
          <a:p>
            <a:r>
              <a:rPr lang="en-US">
                <a:latin typeface="Arial" charset="0"/>
              </a:rPr>
              <a:t>R/E/L data Collection/use still a barrier to formal evaluation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r>
              <a:rPr lang="en-US">
                <a:latin typeface="Arial" charset="0"/>
              </a:rPr>
              <a:t>Next steps</a:t>
            </a:r>
          </a:p>
        </p:txBody>
      </p:sp>
      <p:sp>
        <p:nvSpPr>
          <p:cNvPr id="3" name="Content Placeholder 2"/>
          <p:cNvSpPr>
            <a:spLocks noGrp="1"/>
          </p:cNvSpPr>
          <p:nvPr>
            <p:ph idx="1"/>
          </p:nvPr>
        </p:nvSpPr>
        <p:spPr/>
        <p:txBody>
          <a:bodyPr/>
          <a:lstStyle/>
          <a:p>
            <a:pPr>
              <a:buFont typeface="Wingdings" pitchFamily="2" charset="2"/>
              <a:buChar char="n"/>
              <a:defRPr/>
            </a:pPr>
            <a:r>
              <a:rPr lang="en-US" dirty="0" smtClean="0">
                <a:ea typeface="+mn-ea"/>
                <a:cs typeface="+mn-cs"/>
              </a:rPr>
              <a:t>Module available early Fall</a:t>
            </a:r>
          </a:p>
          <a:p>
            <a:pPr lvl="1">
              <a:buFont typeface="Wingdings" pitchFamily="2" charset="2"/>
              <a:buChar char="n"/>
              <a:defRPr/>
            </a:pPr>
            <a:r>
              <a:rPr lang="en-US" dirty="0" smtClean="0"/>
              <a:t>Sign up today for a copy</a:t>
            </a:r>
          </a:p>
          <a:p>
            <a:pPr marL="457200" lvl="1" indent="0">
              <a:buFont typeface="Wingdings" pitchFamily="2" charset="2"/>
              <a:buNone/>
              <a:defRPr/>
            </a:pP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title"/>
          </p:nvPr>
        </p:nvSpPr>
        <p:spPr>
          <a:xfrm>
            <a:off x="881063" y="914400"/>
            <a:ext cx="7739062" cy="914400"/>
          </a:xfrm>
        </p:spPr>
        <p:txBody>
          <a:bodyPr/>
          <a:lstStyle/>
          <a:p>
            <a:pPr eaLnBrk="1" hangingPunct="1"/>
            <a:r>
              <a:rPr lang="en-US" dirty="0">
                <a:latin typeface="Arial" charset="0"/>
              </a:rPr>
              <a:t>Why engage patients with limited English proficiency?</a:t>
            </a:r>
          </a:p>
        </p:txBody>
      </p:sp>
      <p:sp>
        <p:nvSpPr>
          <p:cNvPr id="16386" name="Rectangle 3"/>
          <p:cNvSpPr>
            <a:spLocks noGrp="1" noChangeArrowheads="1"/>
          </p:cNvSpPr>
          <p:nvPr>
            <p:ph type="body" idx="1"/>
          </p:nvPr>
        </p:nvSpPr>
        <p:spPr>
          <a:xfrm>
            <a:off x="914400" y="2362200"/>
            <a:ext cx="7772400" cy="3048000"/>
          </a:xfrm>
        </p:spPr>
        <p:txBody>
          <a:bodyPr/>
          <a:lstStyle/>
          <a:p>
            <a:pPr eaLnBrk="1" hangingPunct="1">
              <a:spcAft>
                <a:spcPts val="600"/>
              </a:spcAft>
            </a:pPr>
            <a:r>
              <a:rPr lang="en-US" b="0" dirty="0">
                <a:solidFill>
                  <a:srgbClr val="000000"/>
                </a:solidFill>
                <a:latin typeface="Arial" charset="0"/>
                <a:cs typeface="Arial" charset="0"/>
              </a:rPr>
              <a:t>LEP patients = 8.6% of U.S. population </a:t>
            </a:r>
          </a:p>
          <a:p>
            <a:pPr eaLnBrk="1" hangingPunct="1">
              <a:spcAft>
                <a:spcPts val="600"/>
              </a:spcAft>
            </a:pPr>
            <a:r>
              <a:rPr lang="en-US" b="0" dirty="0">
                <a:solidFill>
                  <a:srgbClr val="000000"/>
                </a:solidFill>
                <a:latin typeface="Arial" charset="0"/>
                <a:cs typeface="Arial" charset="0"/>
              </a:rPr>
              <a:t>Patient safety events more severe and more often due to communication errors </a:t>
            </a:r>
            <a:r>
              <a:rPr lang="en-US" sz="1600" b="0" dirty="0">
                <a:solidFill>
                  <a:srgbClr val="000000"/>
                </a:solidFill>
                <a:latin typeface="Arial" charset="0"/>
                <a:cs typeface="Arial" charset="0"/>
              </a:rPr>
              <a:t>(</a:t>
            </a:r>
            <a:r>
              <a:rPr lang="en-US" sz="1600" b="0" dirty="0" err="1">
                <a:solidFill>
                  <a:srgbClr val="000000"/>
                </a:solidFill>
                <a:latin typeface="Arial" charset="0"/>
                <a:cs typeface="Arial" charset="0"/>
              </a:rPr>
              <a:t>Divi</a:t>
            </a:r>
            <a:r>
              <a:rPr lang="en-US" sz="1600" b="0" dirty="0">
                <a:solidFill>
                  <a:srgbClr val="000000"/>
                </a:solidFill>
                <a:latin typeface="Arial" charset="0"/>
                <a:cs typeface="Arial" charset="0"/>
              </a:rPr>
              <a:t> et al. 2006, Flores 2005)</a:t>
            </a:r>
          </a:p>
          <a:p>
            <a:pPr eaLnBrk="1" hangingPunct="1">
              <a:spcAft>
                <a:spcPts val="600"/>
              </a:spcAft>
            </a:pPr>
            <a:r>
              <a:rPr lang="en-US" b="0" dirty="0">
                <a:solidFill>
                  <a:srgbClr val="000000"/>
                </a:solidFill>
                <a:latin typeface="Arial" charset="0"/>
                <a:cs typeface="Arial" charset="0"/>
              </a:rPr>
              <a:t>LEP patients are safer and have fewer readmissions with professional interpreters </a:t>
            </a:r>
            <a:r>
              <a:rPr lang="en-US" sz="1600" b="0" dirty="0">
                <a:solidFill>
                  <a:srgbClr val="000000"/>
                </a:solidFill>
                <a:latin typeface="Arial" charset="0"/>
                <a:cs typeface="Arial" charset="0"/>
              </a:rPr>
              <a:t>(Flores et al. 2003, 2008, </a:t>
            </a:r>
            <a:r>
              <a:rPr lang="en-US" sz="1600" b="0" dirty="0" err="1">
                <a:solidFill>
                  <a:srgbClr val="000000"/>
                </a:solidFill>
                <a:latin typeface="Arial" charset="0"/>
                <a:cs typeface="Arial" charset="0"/>
              </a:rPr>
              <a:t>Linholm</a:t>
            </a:r>
            <a:r>
              <a:rPr lang="en-US" sz="1600" b="0" dirty="0">
                <a:solidFill>
                  <a:srgbClr val="000000"/>
                </a:solidFill>
                <a:latin typeface="Arial" charset="0"/>
                <a:cs typeface="Arial" charset="0"/>
              </a:rPr>
              <a:t> et al. 2012)</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Footer Placeholder 2"/>
          <p:cNvSpPr>
            <a:spLocks noGrp="1"/>
          </p:cNvSpPr>
          <p:nvPr>
            <p:ph type="ftr" sz="quarter" idx="4294967295"/>
          </p:nvPr>
        </p:nvSpPr>
        <p:spPr bwMode="auto">
          <a:xfrm>
            <a:off x="6350" y="6515100"/>
            <a:ext cx="4978400" cy="328613"/>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a:solidFill>
                  <a:srgbClr val="C7D2DF"/>
                </a:solidFill>
              </a:rPr>
              <a:t>Abt Associates</a:t>
            </a:r>
          </a:p>
        </p:txBody>
      </p:sp>
      <p:sp>
        <p:nvSpPr>
          <p:cNvPr id="18434" name="Rectangle 5"/>
          <p:cNvSpPr>
            <a:spLocks noChangeArrowheads="1"/>
          </p:cNvSpPr>
          <p:nvPr/>
        </p:nvSpPr>
        <p:spPr bwMode="auto">
          <a:xfrm>
            <a:off x="660400" y="2271713"/>
            <a:ext cx="8458200" cy="34305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marL="742950" lvl="1" indent="-285750">
              <a:spcBef>
                <a:spcPts val="575"/>
              </a:spcBef>
              <a:spcAft>
                <a:spcPts val="600"/>
              </a:spcAft>
              <a:buClr>
                <a:srgbClr val="CCCC99"/>
              </a:buClr>
              <a:buSzPct val="75000"/>
              <a:buFont typeface="Wingdings" charset="0"/>
              <a:buChar char="n"/>
            </a:pPr>
            <a:r>
              <a:rPr lang="en-US" sz="2400" dirty="0">
                <a:solidFill>
                  <a:srgbClr val="000000"/>
                </a:solidFill>
              </a:rPr>
              <a:t>One misunderstood word, </a:t>
            </a:r>
            <a:r>
              <a:rPr lang="ja-JP" altLang="en-US" sz="2400">
                <a:solidFill>
                  <a:srgbClr val="000000"/>
                </a:solidFill>
              </a:rPr>
              <a:t>“</a:t>
            </a:r>
            <a:r>
              <a:rPr lang="en-US" altLang="ja-JP" sz="2400" dirty="0" err="1">
                <a:solidFill>
                  <a:srgbClr val="000000"/>
                </a:solidFill>
              </a:rPr>
              <a:t>intoxicado</a:t>
            </a:r>
            <a:r>
              <a:rPr lang="ja-JP" altLang="en-US" sz="2400">
                <a:solidFill>
                  <a:srgbClr val="000000"/>
                </a:solidFill>
              </a:rPr>
              <a:t>”</a:t>
            </a:r>
            <a:r>
              <a:rPr lang="en-US" altLang="ja-JP" sz="2400" dirty="0">
                <a:solidFill>
                  <a:srgbClr val="000000"/>
                </a:solidFill>
              </a:rPr>
              <a:t> -&gt; quadriplegic teen, $71 million settlement</a:t>
            </a:r>
          </a:p>
          <a:p>
            <a:pPr marL="742950" lvl="1" indent="-285750">
              <a:spcBef>
                <a:spcPts val="575"/>
              </a:spcBef>
              <a:spcAft>
                <a:spcPts val="600"/>
              </a:spcAft>
              <a:buClr>
                <a:srgbClr val="CCCC99"/>
              </a:buClr>
              <a:buSzPct val="75000"/>
              <a:buFont typeface="Wingdings" charset="0"/>
              <a:buChar char="n"/>
            </a:pPr>
            <a:r>
              <a:rPr lang="en-US" sz="2400" dirty="0">
                <a:solidFill>
                  <a:srgbClr val="000000"/>
                </a:solidFill>
              </a:rPr>
              <a:t>Heard during our initial research:</a:t>
            </a:r>
          </a:p>
          <a:p>
            <a:pPr lvl="2">
              <a:spcBef>
                <a:spcPts val="575"/>
              </a:spcBef>
              <a:spcAft>
                <a:spcPts val="600"/>
              </a:spcAft>
            </a:pPr>
            <a:r>
              <a:rPr lang="ja-JP" altLang="en-US" sz="2000" i="1"/>
              <a:t>“</a:t>
            </a:r>
            <a:r>
              <a:rPr lang="en-US" altLang="ja-JP" sz="2000" i="1" dirty="0"/>
              <a:t>In French, </a:t>
            </a:r>
            <a:r>
              <a:rPr lang="en-US" altLang="ja-JP" sz="2000" i="1" dirty="0" err="1"/>
              <a:t>estomac</a:t>
            </a:r>
            <a:r>
              <a:rPr lang="en-US" altLang="ja-JP" sz="2000" i="1" dirty="0"/>
              <a:t> is the stomach, but in Creole, </a:t>
            </a:r>
            <a:r>
              <a:rPr lang="en-US" altLang="ja-JP" sz="2000" i="1" dirty="0" err="1"/>
              <a:t>lestomak</a:t>
            </a:r>
            <a:r>
              <a:rPr lang="en-US" altLang="ja-JP" sz="2000" i="1" dirty="0"/>
              <a:t> </a:t>
            </a:r>
            <a:r>
              <a:rPr lang="en-US" altLang="ja-JP" sz="2000" i="1" dirty="0" err="1"/>
              <a:t>mwen</a:t>
            </a:r>
            <a:r>
              <a:rPr lang="en-US" altLang="ja-JP" sz="2000" i="1" dirty="0"/>
              <a:t> means, </a:t>
            </a:r>
            <a:r>
              <a:rPr lang="ja-JP" altLang="en-US" sz="2000" i="1"/>
              <a:t>‘</a:t>
            </a:r>
            <a:r>
              <a:rPr lang="en-US" altLang="ja-JP" sz="2000" i="1" dirty="0"/>
              <a:t>my chest</a:t>
            </a:r>
            <a:r>
              <a:rPr lang="ja-JP" altLang="en-US" sz="2000" i="1"/>
              <a:t>’</a:t>
            </a:r>
            <a:r>
              <a:rPr lang="en-US" altLang="ja-JP" sz="2000" i="1" dirty="0"/>
              <a:t>.  Without an interpreter present, a French-speaking provider could incorrectly think a [Haitian] patient was experiencing stomach pain, not chest pain.  This is a potentially life-threatening error</a:t>
            </a:r>
            <a:r>
              <a:rPr lang="ja-JP" altLang="en-US" sz="2000" i="1"/>
              <a:t>”</a:t>
            </a:r>
            <a:r>
              <a:rPr lang="en-US" altLang="ja-JP" sz="2000" i="1" dirty="0"/>
              <a:t> </a:t>
            </a:r>
          </a:p>
          <a:p>
            <a:pPr marL="742950" lvl="1" indent="-285750"/>
            <a:r>
              <a:rPr lang="en-US" sz="2000" i="1" dirty="0"/>
              <a:t>                                                                       — Interpreter</a:t>
            </a:r>
          </a:p>
        </p:txBody>
      </p:sp>
      <p:sp>
        <p:nvSpPr>
          <p:cNvPr id="18435" name="Rectangle 2"/>
          <p:cNvSpPr txBox="1">
            <a:spLocks noChangeArrowheads="1"/>
          </p:cNvSpPr>
          <p:nvPr/>
        </p:nvSpPr>
        <p:spPr bwMode="auto">
          <a:xfrm>
            <a:off x="881063" y="914400"/>
            <a:ext cx="7739062" cy="91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3600" b="1" dirty="0">
                <a:solidFill>
                  <a:srgbClr val="663300"/>
                </a:solidFill>
              </a:rPr>
              <a:t>Misunderstandings are common and can be serious</a:t>
            </a:r>
          </a:p>
        </p:txBody>
      </p:sp>
    </p:spTree>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Content Placeholder 2"/>
          <p:cNvSpPr>
            <a:spLocks noGrp="1"/>
          </p:cNvSpPr>
          <p:nvPr>
            <p:ph idx="1"/>
          </p:nvPr>
        </p:nvSpPr>
        <p:spPr>
          <a:xfrm>
            <a:off x="762000" y="990600"/>
            <a:ext cx="7772400" cy="4419600"/>
          </a:xfrm>
        </p:spPr>
        <p:txBody>
          <a:bodyPr/>
          <a:lstStyle/>
          <a:p>
            <a:pPr>
              <a:spcAft>
                <a:spcPts val="600"/>
              </a:spcAft>
              <a:defRPr/>
            </a:pPr>
            <a:r>
              <a:rPr lang="en-US" b="0" dirty="0">
                <a:solidFill>
                  <a:srgbClr val="000000"/>
                </a:solidFill>
                <a:latin typeface="Arial" charset="0"/>
                <a:cs typeface="Arial" charset="0"/>
              </a:rPr>
              <a:t>Yet interpreters are rarely integrated into the patient safety team </a:t>
            </a:r>
            <a:r>
              <a:rPr lang="en-US" sz="1600" b="0" dirty="0">
                <a:solidFill>
                  <a:srgbClr val="000000"/>
                </a:solidFill>
                <a:latin typeface="Arial" charset="0"/>
                <a:cs typeface="Arial" charset="0"/>
              </a:rPr>
              <a:t>(Diamond et al. 2009; Ring et al. 2010; Betancourt et al., forthcoming)</a:t>
            </a:r>
          </a:p>
          <a:p>
            <a:pPr>
              <a:spcAft>
                <a:spcPts val="600"/>
              </a:spcAft>
              <a:defRPr/>
            </a:pPr>
            <a:r>
              <a:rPr lang="en-US" b="0" dirty="0">
                <a:solidFill>
                  <a:srgbClr val="000000"/>
                </a:solidFill>
                <a:latin typeface="Arial" charset="0"/>
                <a:cs typeface="Arial" charset="0"/>
              </a:rPr>
              <a:t>Often not called at all because of </a:t>
            </a:r>
            <a:r>
              <a:rPr lang="en-US" b="0" dirty="0" smtClean="0">
                <a:solidFill>
                  <a:srgbClr val="000000"/>
                </a:solidFill>
                <a:latin typeface="Arial" charset="0"/>
                <a:cs typeface="Arial" charset="0"/>
              </a:rPr>
              <a:t>delays</a:t>
            </a:r>
          </a:p>
          <a:p>
            <a:pPr lvl="1" indent="4763" eaLnBrk="1" hangingPunct="1">
              <a:lnSpc>
                <a:spcPct val="90000"/>
              </a:lnSpc>
              <a:buFontTx/>
              <a:buNone/>
              <a:defRPr/>
            </a:pPr>
            <a:r>
              <a:rPr lang="en-US" sz="2000" i="1" dirty="0">
                <a:solidFill>
                  <a:srgbClr val="000000"/>
                </a:solidFill>
                <a:latin typeface="Arial" charset="0"/>
                <a:cs typeface="Arial" charset="0"/>
              </a:rPr>
              <a:t>Maybe somebody else requires that bed.  So that</a:t>
            </a:r>
            <a:r>
              <a:rPr lang="ja-JP" altLang="en-US" sz="2000" i="1" dirty="0">
                <a:solidFill>
                  <a:srgbClr val="000000"/>
                </a:solidFill>
                <a:latin typeface="Arial" charset="0"/>
                <a:cs typeface="Arial" charset="0"/>
              </a:rPr>
              <a:t>’</a:t>
            </a:r>
            <a:r>
              <a:rPr lang="en-US" altLang="ja-JP" sz="2000" i="1" dirty="0">
                <a:solidFill>
                  <a:srgbClr val="000000"/>
                </a:solidFill>
                <a:latin typeface="Arial" charset="0"/>
                <a:cs typeface="Arial" charset="0"/>
              </a:rPr>
              <a:t>s when we do our discharge.  I would like to see the doctor</a:t>
            </a:r>
            <a:r>
              <a:rPr lang="ja-JP" altLang="en-US" sz="2000" i="1" dirty="0">
                <a:solidFill>
                  <a:srgbClr val="000000"/>
                </a:solidFill>
                <a:latin typeface="Arial" charset="0"/>
                <a:cs typeface="Arial" charset="0"/>
              </a:rPr>
              <a:t>’</a:t>
            </a:r>
            <a:r>
              <a:rPr lang="en-US" altLang="ja-JP" sz="2000" i="1" dirty="0">
                <a:solidFill>
                  <a:srgbClr val="000000"/>
                </a:solidFill>
                <a:latin typeface="Arial" charset="0"/>
                <a:cs typeface="Arial" charset="0"/>
              </a:rPr>
              <a:t>s face if I go over there, and say, </a:t>
            </a:r>
            <a:r>
              <a:rPr lang="ja-JP" altLang="en-US" sz="2000" i="1" dirty="0">
                <a:solidFill>
                  <a:srgbClr val="000000"/>
                </a:solidFill>
                <a:latin typeface="Arial" charset="0"/>
                <a:cs typeface="Arial" charset="0"/>
              </a:rPr>
              <a:t>‘</a:t>
            </a:r>
            <a:r>
              <a:rPr lang="en-US" altLang="ja-JP" sz="2000" i="1" dirty="0">
                <a:solidFill>
                  <a:srgbClr val="000000"/>
                </a:solidFill>
                <a:latin typeface="Arial" charset="0"/>
                <a:cs typeface="Arial" charset="0"/>
              </a:rPr>
              <a:t>you know, I really can</a:t>
            </a:r>
            <a:r>
              <a:rPr lang="ja-JP" altLang="en-US" sz="2000" i="1" dirty="0">
                <a:solidFill>
                  <a:srgbClr val="000000"/>
                </a:solidFill>
                <a:latin typeface="Arial" charset="0"/>
                <a:cs typeface="Arial" charset="0"/>
              </a:rPr>
              <a:t>’</a:t>
            </a:r>
            <a:r>
              <a:rPr lang="en-US" altLang="ja-JP" sz="2000" i="1" dirty="0">
                <a:solidFill>
                  <a:srgbClr val="000000"/>
                </a:solidFill>
                <a:latin typeface="Arial" charset="0"/>
                <a:cs typeface="Arial" charset="0"/>
              </a:rPr>
              <a:t>t discharge this patient because he </a:t>
            </a:r>
            <a:r>
              <a:rPr lang="en-US" altLang="ja-JP" sz="2000" i="1" dirty="0" err="1">
                <a:solidFill>
                  <a:srgbClr val="000000"/>
                </a:solidFill>
                <a:latin typeface="Arial" charset="0"/>
                <a:cs typeface="Arial" charset="0"/>
              </a:rPr>
              <a:t>doesn</a:t>
            </a:r>
            <a:r>
              <a:rPr lang="ja-JP" altLang="en-US" sz="2000" i="1" dirty="0">
                <a:solidFill>
                  <a:srgbClr val="000000"/>
                </a:solidFill>
                <a:latin typeface="Arial" charset="0"/>
                <a:cs typeface="Arial" charset="0"/>
              </a:rPr>
              <a:t>’</a:t>
            </a:r>
            <a:r>
              <a:rPr lang="en-US" altLang="ja-JP" sz="2000" i="1" dirty="0">
                <a:solidFill>
                  <a:srgbClr val="000000"/>
                </a:solidFill>
                <a:latin typeface="Arial" charset="0"/>
                <a:cs typeface="Arial" charset="0"/>
              </a:rPr>
              <a:t>t really understand anything</a:t>
            </a:r>
            <a:r>
              <a:rPr lang="en-US" altLang="ja-JP" sz="2000" i="1" dirty="0" smtClean="0">
                <a:solidFill>
                  <a:srgbClr val="000000"/>
                </a:solidFill>
                <a:latin typeface="Arial" charset="0"/>
                <a:cs typeface="Arial" charset="0"/>
              </a:rPr>
              <a:t>’’--Nurse</a:t>
            </a:r>
            <a:endParaRPr lang="en-US" dirty="0" smtClean="0">
              <a:solidFill>
                <a:srgbClr val="000000"/>
              </a:solidFill>
              <a:latin typeface="Arial" charset="0"/>
              <a:cs typeface="Arial" charset="0"/>
            </a:endParaRPr>
          </a:p>
          <a:p>
            <a:pPr>
              <a:spcAft>
                <a:spcPts val="600"/>
              </a:spcAft>
              <a:defRPr/>
            </a:pPr>
            <a:r>
              <a:rPr lang="en-US" b="0" dirty="0" smtClean="0">
                <a:solidFill>
                  <a:srgbClr val="000000"/>
                </a:solidFill>
                <a:latin typeface="Arial" charset="0"/>
                <a:cs typeface="Arial" charset="0"/>
              </a:rPr>
              <a:t>Or ignored when they are present</a:t>
            </a:r>
          </a:p>
          <a:p>
            <a:pPr lvl="1" indent="4763" eaLnBrk="1" hangingPunct="1">
              <a:lnSpc>
                <a:spcPct val="90000"/>
              </a:lnSpc>
              <a:buFontTx/>
              <a:buNone/>
              <a:defRPr/>
            </a:pPr>
            <a:r>
              <a:rPr lang="en-US" sz="2000" i="1" dirty="0">
                <a:solidFill>
                  <a:srgbClr val="000000"/>
                </a:solidFill>
                <a:latin typeface="Arial" charset="0"/>
                <a:cs typeface="Arial" charset="0"/>
              </a:rPr>
              <a:t>I</a:t>
            </a:r>
            <a:r>
              <a:rPr lang="ja-JP" altLang="en-US" sz="2000" i="1" dirty="0">
                <a:solidFill>
                  <a:srgbClr val="000000"/>
                </a:solidFill>
                <a:latin typeface="Arial" charset="0"/>
                <a:cs typeface="Arial" charset="0"/>
              </a:rPr>
              <a:t>’</a:t>
            </a:r>
            <a:r>
              <a:rPr lang="en-US" altLang="ja-JP" sz="2000" i="1" dirty="0" err="1">
                <a:solidFill>
                  <a:srgbClr val="000000"/>
                </a:solidFill>
                <a:latin typeface="Arial" charset="0"/>
                <a:cs typeface="Arial" charset="0"/>
              </a:rPr>
              <a:t>ve</a:t>
            </a:r>
            <a:r>
              <a:rPr lang="en-US" altLang="ja-JP" sz="2000" i="1" dirty="0">
                <a:solidFill>
                  <a:srgbClr val="000000"/>
                </a:solidFill>
                <a:latin typeface="Arial" charset="0"/>
                <a:cs typeface="Arial" charset="0"/>
              </a:rPr>
              <a:t> seen interpreters try, for example, to intervene when a provider insists on speaking a language they</a:t>
            </a:r>
            <a:r>
              <a:rPr lang="ja-JP" altLang="en-US" sz="2000" i="1" dirty="0">
                <a:solidFill>
                  <a:srgbClr val="000000"/>
                </a:solidFill>
                <a:latin typeface="Arial" charset="0"/>
                <a:cs typeface="Arial" charset="0"/>
              </a:rPr>
              <a:t>’</a:t>
            </a:r>
            <a:r>
              <a:rPr lang="en-US" altLang="ja-JP" sz="2000" i="1" dirty="0">
                <a:solidFill>
                  <a:srgbClr val="000000"/>
                </a:solidFill>
                <a:latin typeface="Arial" charset="0"/>
                <a:cs typeface="Arial" charset="0"/>
              </a:rPr>
              <a:t>re not fluent in.  And there</a:t>
            </a:r>
            <a:r>
              <a:rPr lang="ja-JP" altLang="en-US" sz="2000" i="1" dirty="0">
                <a:solidFill>
                  <a:srgbClr val="000000"/>
                </a:solidFill>
                <a:latin typeface="Arial" charset="0"/>
                <a:cs typeface="Arial" charset="0"/>
              </a:rPr>
              <a:t>’</a:t>
            </a:r>
            <a:r>
              <a:rPr lang="en-US" altLang="ja-JP" sz="2000" i="1" dirty="0">
                <a:solidFill>
                  <a:srgbClr val="000000"/>
                </a:solidFill>
                <a:latin typeface="Arial" charset="0"/>
                <a:cs typeface="Arial" charset="0"/>
              </a:rPr>
              <a:t>s a big power struggle and the interpreters feel intimidated.  But it</a:t>
            </a:r>
            <a:r>
              <a:rPr lang="ja-JP" altLang="en-US" sz="2000" i="1" dirty="0">
                <a:solidFill>
                  <a:srgbClr val="000000"/>
                </a:solidFill>
                <a:latin typeface="Arial" charset="0"/>
                <a:cs typeface="Arial" charset="0"/>
              </a:rPr>
              <a:t>’</a:t>
            </a:r>
            <a:r>
              <a:rPr lang="en-US" altLang="ja-JP" sz="2000" i="1" dirty="0">
                <a:solidFill>
                  <a:srgbClr val="000000"/>
                </a:solidFill>
                <a:latin typeface="Arial" charset="0"/>
                <a:cs typeface="Arial" charset="0"/>
              </a:rPr>
              <a:t>d be nice for them to be able to really recognize situations that are really critical, to be able to call time outs</a:t>
            </a:r>
            <a:r>
              <a:rPr lang="en-US" altLang="ja-JP" sz="2000" i="1" dirty="0" smtClean="0">
                <a:solidFill>
                  <a:srgbClr val="000000"/>
                </a:solidFill>
                <a:latin typeface="Arial" charset="0"/>
                <a:cs typeface="Arial" charset="0"/>
              </a:rPr>
              <a:t>. </a:t>
            </a:r>
            <a:r>
              <a:rPr lang="en-US" sz="2000" i="1" dirty="0" smtClean="0">
                <a:solidFill>
                  <a:srgbClr val="000000"/>
                </a:solidFill>
                <a:latin typeface="Arial" charset="0"/>
                <a:cs typeface="Arial" charset="0"/>
              </a:rPr>
              <a:t>— </a:t>
            </a:r>
            <a:r>
              <a:rPr lang="en-US" sz="2000" i="1" dirty="0">
                <a:solidFill>
                  <a:srgbClr val="000000"/>
                </a:solidFill>
                <a:latin typeface="Arial" charset="0"/>
                <a:cs typeface="Arial" charset="0"/>
              </a:rPr>
              <a:t>Interpreter Services 	</a:t>
            </a:r>
            <a:r>
              <a:rPr lang="en-US" sz="2000" i="1" dirty="0" smtClean="0">
                <a:solidFill>
                  <a:srgbClr val="000000"/>
                </a:solidFill>
                <a:latin typeface="Arial" charset="0"/>
                <a:cs typeface="Arial" charset="0"/>
              </a:rPr>
              <a:t>leader</a:t>
            </a:r>
            <a:endParaRPr lang="en-US" sz="2000" i="1" dirty="0">
              <a:solidFill>
                <a:srgbClr val="000000"/>
              </a:solidFill>
              <a:latin typeface="Arial" charset="0"/>
              <a:cs typeface="Arial" charset="0"/>
            </a:endParaRPr>
          </a:p>
          <a:p>
            <a:pPr lvl="2">
              <a:spcAft>
                <a:spcPts val="600"/>
              </a:spcAft>
              <a:defRPr/>
            </a:pPr>
            <a:endParaRPr lang="en-US" dirty="0">
              <a:solidFill>
                <a:srgbClr val="000000"/>
              </a:solidFill>
              <a:latin typeface="Arial" charset="0"/>
              <a:cs typeface="Arial" charset="0"/>
            </a:endParaRPr>
          </a:p>
          <a:p>
            <a:pPr marL="1257300" lvl="2" indent="-342900">
              <a:buClr>
                <a:schemeClr val="hlink"/>
              </a:buClr>
              <a:buSzPct val="80000"/>
              <a:buFont typeface="Wingdings" charset="0"/>
              <a:buNone/>
              <a:defRPr/>
            </a:pPr>
            <a:endParaRPr lang="en-US" sz="2000" i="1" dirty="0">
              <a:solidFill>
                <a:srgbClr val="000000"/>
              </a:solidFill>
              <a:latin typeface="Arial" charset="0"/>
              <a:cs typeface="Arial"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ChangeArrowheads="1"/>
          </p:cNvSpPr>
          <p:nvPr>
            <p:ph type="title"/>
          </p:nvPr>
        </p:nvSpPr>
        <p:spPr/>
        <p:txBody>
          <a:bodyPr/>
          <a:lstStyle/>
          <a:p>
            <a:r>
              <a:rPr lang="en-US" dirty="0">
                <a:latin typeface="Arial" charset="0"/>
              </a:rPr>
              <a:t>High-Risk Settings and Situations</a:t>
            </a:r>
          </a:p>
        </p:txBody>
      </p:sp>
      <p:sp>
        <p:nvSpPr>
          <p:cNvPr id="22530" name="Rectangle 3"/>
          <p:cNvSpPr>
            <a:spLocks noGrp="1" noChangeArrowheads="1"/>
          </p:cNvSpPr>
          <p:nvPr>
            <p:ph type="body" idx="1"/>
          </p:nvPr>
        </p:nvSpPr>
        <p:spPr>
          <a:xfrm>
            <a:off x="914400" y="2020888"/>
            <a:ext cx="7974013" cy="3543300"/>
          </a:xfrm>
        </p:spPr>
        <p:txBody>
          <a:bodyPr/>
          <a:lstStyle/>
          <a:p>
            <a:r>
              <a:rPr lang="en-US" dirty="0">
                <a:solidFill>
                  <a:srgbClr val="000000"/>
                </a:solidFill>
                <a:latin typeface="Arial" charset="0"/>
              </a:rPr>
              <a:t>Consider starting here:</a:t>
            </a:r>
          </a:p>
          <a:p>
            <a:pPr lvl="1"/>
            <a:r>
              <a:rPr lang="en-US" dirty="0">
                <a:solidFill>
                  <a:srgbClr val="000000"/>
                </a:solidFill>
                <a:latin typeface="Arial" charset="0"/>
              </a:rPr>
              <a:t>ED</a:t>
            </a:r>
          </a:p>
          <a:p>
            <a:pPr lvl="1"/>
            <a:r>
              <a:rPr lang="en-US" dirty="0">
                <a:solidFill>
                  <a:srgbClr val="000000"/>
                </a:solidFill>
                <a:latin typeface="Arial" charset="0"/>
              </a:rPr>
              <a:t>Labor and Delivery</a:t>
            </a:r>
          </a:p>
          <a:p>
            <a:pPr lvl="1"/>
            <a:r>
              <a:rPr lang="en-US" dirty="0">
                <a:solidFill>
                  <a:srgbClr val="000000"/>
                </a:solidFill>
                <a:latin typeface="Arial" charset="0"/>
              </a:rPr>
              <a:t>Surgery</a:t>
            </a:r>
          </a:p>
          <a:p>
            <a:pPr lvl="1"/>
            <a:r>
              <a:rPr lang="en-US" dirty="0">
                <a:solidFill>
                  <a:srgbClr val="000000"/>
                </a:solidFill>
                <a:latin typeface="Arial" charset="0"/>
              </a:rPr>
              <a:t>Transitions in care, including intake and discharge</a:t>
            </a:r>
          </a:p>
          <a:p>
            <a:pPr lvl="1"/>
            <a:r>
              <a:rPr lang="en-US" dirty="0">
                <a:solidFill>
                  <a:srgbClr val="000000"/>
                </a:solidFill>
                <a:latin typeface="Arial" charset="0"/>
              </a:rPr>
              <a:t>Medication reconciliation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US" dirty="0">
                <a:latin typeface="Arial" charset="0"/>
              </a:rPr>
              <a:t>How the LEP module can help</a:t>
            </a:r>
          </a:p>
        </p:txBody>
      </p:sp>
      <p:sp>
        <p:nvSpPr>
          <p:cNvPr id="3" name="Content Placeholder 2"/>
          <p:cNvSpPr>
            <a:spLocks noGrp="1"/>
          </p:cNvSpPr>
          <p:nvPr>
            <p:ph idx="1"/>
          </p:nvPr>
        </p:nvSpPr>
        <p:spPr/>
        <p:txBody>
          <a:bodyPr/>
          <a:lstStyle/>
          <a:p>
            <a:pPr>
              <a:buFont typeface="Wingdings" pitchFamily="2" charset="2"/>
              <a:buChar char="n"/>
              <a:defRPr/>
            </a:pPr>
            <a:r>
              <a:rPr lang="en-US" dirty="0" smtClean="0">
                <a:ea typeface="+mn-ea"/>
                <a:cs typeface="+mn-cs"/>
              </a:rPr>
              <a:t>1.5 hour staff training module and 4-hour train-the-trainer program so unit staff and interpreters can:</a:t>
            </a:r>
          </a:p>
          <a:p>
            <a:pPr lvl="1">
              <a:buFont typeface="Wingdings" pitchFamily="2" charset="2"/>
              <a:buChar char="n"/>
              <a:defRPr/>
            </a:pPr>
            <a:r>
              <a:rPr lang="en-US" dirty="0" smtClean="0"/>
              <a:t>Understand the risks to LEP patients</a:t>
            </a:r>
          </a:p>
          <a:p>
            <a:pPr lvl="1">
              <a:buFont typeface="Wingdings" pitchFamily="2" charset="2"/>
              <a:buChar char="n"/>
              <a:defRPr/>
            </a:pPr>
            <a:r>
              <a:rPr lang="en-US" dirty="0" smtClean="0"/>
              <a:t>Assemble the right team (call an interpreter!)</a:t>
            </a:r>
          </a:p>
          <a:p>
            <a:pPr lvl="1">
              <a:buFont typeface="Wingdings" pitchFamily="2" charset="2"/>
              <a:buChar char="n"/>
              <a:defRPr/>
            </a:pPr>
            <a:r>
              <a:rPr lang="en-US" dirty="0" smtClean="0"/>
              <a:t>Identify and raise patient communication issues</a:t>
            </a:r>
          </a:p>
          <a:p>
            <a:pPr marL="457200" lvl="1" indent="0">
              <a:buFont typeface="Wingdings" pitchFamily="2" charset="2"/>
              <a:buNone/>
              <a:defRPr/>
            </a:pPr>
            <a:endParaRPr lang="en-US" dirty="0" smtClean="0"/>
          </a:p>
          <a:p>
            <a:pPr>
              <a:buFont typeface="Wingdings" pitchFamily="2" charset="2"/>
              <a:buChar char="n"/>
              <a:defRPr/>
            </a:pPr>
            <a:r>
              <a:rPr lang="en-US" dirty="0" smtClean="0">
                <a:ea typeface="+mn-ea"/>
                <a:cs typeface="+mn-cs"/>
              </a:rPr>
              <a:t>Also includes a guide for hospital leaders</a:t>
            </a:r>
          </a:p>
          <a:p>
            <a:pPr lvl="1">
              <a:buFont typeface="Wingdings" pitchFamily="2" charset="2"/>
              <a:buChar char="n"/>
              <a:defRPr/>
            </a:pPr>
            <a:r>
              <a:rPr lang="en-US" dirty="0" smtClean="0"/>
              <a:t>To identify/ implement needed system changes ahead of training</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r>
              <a:rPr lang="en-US" dirty="0">
                <a:latin typeface="Arial" charset="0"/>
              </a:rPr>
              <a:t>Module preview: process map</a:t>
            </a:r>
          </a:p>
        </p:txBody>
      </p:sp>
      <p:pic>
        <p:nvPicPr>
          <p:cNvPr id="11267"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752600" y="1766888"/>
            <a:ext cx="5876925" cy="43291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lstStyle/>
          <a:p>
            <a:r>
              <a:rPr lang="en-US" dirty="0">
                <a:latin typeface="Arial" charset="0"/>
              </a:rPr>
              <a:t>Tools</a:t>
            </a:r>
          </a:p>
        </p:txBody>
      </p:sp>
      <p:sp>
        <p:nvSpPr>
          <p:cNvPr id="28674" name="Content Placeholder 2"/>
          <p:cNvSpPr>
            <a:spLocks noGrp="1"/>
          </p:cNvSpPr>
          <p:nvPr>
            <p:ph idx="1"/>
          </p:nvPr>
        </p:nvSpPr>
        <p:spPr/>
        <p:txBody>
          <a:bodyPr/>
          <a:lstStyle/>
          <a:p>
            <a:r>
              <a:rPr lang="en-US" dirty="0">
                <a:latin typeface="Arial" charset="0"/>
              </a:rPr>
              <a:t>Assemble the team</a:t>
            </a:r>
          </a:p>
          <a:p>
            <a:r>
              <a:rPr lang="en-US" dirty="0">
                <a:latin typeface="Arial" charset="0"/>
              </a:rPr>
              <a:t>CUS </a:t>
            </a:r>
          </a:p>
          <a:p>
            <a:r>
              <a:rPr lang="en-US" dirty="0">
                <a:latin typeface="Arial" charset="0"/>
              </a:rPr>
              <a:t>Two Challenge Rule </a:t>
            </a:r>
          </a:p>
          <a:p>
            <a:r>
              <a:rPr lang="en-US" dirty="0">
                <a:latin typeface="Arial" charset="0"/>
              </a:rPr>
              <a:t>Brief </a:t>
            </a:r>
          </a:p>
          <a:p>
            <a:r>
              <a:rPr lang="en-US" dirty="0">
                <a:latin typeface="Arial" charset="0"/>
              </a:rPr>
              <a:t>Psychological Safety</a:t>
            </a:r>
          </a:p>
          <a:p>
            <a:r>
              <a:rPr lang="en-US" dirty="0">
                <a:latin typeface="Arial" charset="0"/>
              </a:rPr>
              <a:t>Check-Back</a:t>
            </a:r>
          </a:p>
          <a:p>
            <a:r>
              <a:rPr lang="en-US" dirty="0">
                <a:latin typeface="Arial" charset="0"/>
              </a:rPr>
              <a:t>Teach Back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pPr eaLnBrk="1" hangingPunct="1"/>
            <a:r>
              <a:rPr lang="en-US" dirty="0">
                <a:latin typeface="Arial" charset="0"/>
              </a:rPr>
              <a:t>Stop the Line:   CUS</a:t>
            </a:r>
          </a:p>
        </p:txBody>
      </p:sp>
      <p:sp>
        <p:nvSpPr>
          <p:cNvPr id="30722" name="Content Placeholder 2"/>
          <p:cNvSpPr>
            <a:spLocks noGrp="1"/>
          </p:cNvSpPr>
          <p:nvPr>
            <p:ph idx="1"/>
          </p:nvPr>
        </p:nvSpPr>
        <p:spPr/>
        <p:txBody>
          <a:bodyPr/>
          <a:lstStyle/>
          <a:p>
            <a:pPr eaLnBrk="1" hangingPunct="1">
              <a:buFont typeface="Wingdings" charset="0"/>
              <a:buNone/>
            </a:pPr>
            <a:endParaRPr lang="en-US">
              <a:latin typeface="Arial" charset="0"/>
            </a:endParaRPr>
          </a:p>
          <a:p>
            <a:pPr eaLnBrk="1" hangingPunct="1">
              <a:buFont typeface="Wingdings" charset="0"/>
              <a:buNone/>
            </a:pPr>
            <a:endParaRPr lang="en-US">
              <a:latin typeface="Arial" charset="0"/>
            </a:endParaRPr>
          </a:p>
          <a:p>
            <a:pPr eaLnBrk="1" hangingPunct="1"/>
            <a:endParaRPr lang="en-US">
              <a:latin typeface="Arial" charset="0"/>
            </a:endParaRPr>
          </a:p>
          <a:p>
            <a:pPr eaLnBrk="1" hangingPunct="1"/>
            <a:r>
              <a:rPr lang="en-US">
                <a:latin typeface="Arial" charset="0"/>
              </a:rPr>
              <a:t>(insert video clip of CUS here)</a:t>
            </a:r>
          </a:p>
        </p:txBody>
      </p:sp>
      <p:pic>
        <p:nvPicPr>
          <p:cNvPr id="16388" name="Picture 119" descr="cus"/>
          <p:cNvPicPr>
            <a:picLocks noChangeAspect="1" noChangeArrowheads="1"/>
          </p:cNvPicPr>
          <p:nvPr/>
        </p:nvPicPr>
        <p:blipFill>
          <a:blip r:embed="rId3" cstate="print"/>
          <a:srcRect/>
          <a:stretch>
            <a:fillRect/>
          </a:stretch>
        </p:blipFill>
        <p:spPr bwMode="auto">
          <a:xfrm>
            <a:off x="112713" y="1857375"/>
            <a:ext cx="8802687" cy="33448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2_Main_Olive">
  <a:themeElements>
    <a:clrScheme name="">
      <a:dk1>
        <a:srgbClr val="000000"/>
      </a:dk1>
      <a:lt1>
        <a:srgbClr val="FFFFE1"/>
      </a:lt1>
      <a:dk2>
        <a:srgbClr val="660033"/>
      </a:dk2>
      <a:lt2>
        <a:srgbClr val="330033"/>
      </a:lt2>
      <a:accent1>
        <a:srgbClr val="CCCC99"/>
      </a:accent1>
      <a:accent2>
        <a:srgbClr val="CC0000"/>
      </a:accent2>
      <a:accent3>
        <a:srgbClr val="FFFFEE"/>
      </a:accent3>
      <a:accent4>
        <a:srgbClr val="000000"/>
      </a:accent4>
      <a:accent5>
        <a:srgbClr val="E2E2CA"/>
      </a:accent5>
      <a:accent6>
        <a:srgbClr val="B90000"/>
      </a:accent6>
      <a:hlink>
        <a:srgbClr val="990033"/>
      </a:hlink>
      <a:folHlink>
        <a:srgbClr val="B2B2B2"/>
      </a:folHlink>
    </a:clrScheme>
    <a:fontScheme name="2_Main_Oliv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Main_Olive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2_Main_Olive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2_Main_Olive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2_Main_Olive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2_Main_Olive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2_Main_Olive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2_Main_Olive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2_Main_Olive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2_Main_Olive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2_Main_Olive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2_Main_Olive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themeOverride>
</file>

<file path=docProps/app.xml><?xml version="1.0" encoding="utf-8"?>
<Properties xmlns="http://schemas.openxmlformats.org/officeDocument/2006/extended-properties" xmlns:vt="http://schemas.openxmlformats.org/officeDocument/2006/docPropsVTypes">
  <Template/>
  <TotalTime>3733</TotalTime>
  <Words>3028</Words>
  <Application>Microsoft Office PowerPoint</Application>
  <PresentationFormat>On-screen Show (4:3)</PresentationFormat>
  <Paragraphs>146</Paragraphs>
  <Slides>14</Slides>
  <Notes>14</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2_Main_Olive</vt:lpstr>
      <vt:lpstr>Slide 1</vt:lpstr>
      <vt:lpstr>Why engage patients with limited English proficiency?</vt:lpstr>
      <vt:lpstr>Slide 3</vt:lpstr>
      <vt:lpstr>Slide 4</vt:lpstr>
      <vt:lpstr>High-Risk Settings and Situations</vt:lpstr>
      <vt:lpstr>How the LEP module can help</vt:lpstr>
      <vt:lpstr>Module preview: process map</vt:lpstr>
      <vt:lpstr>Tools</vt:lpstr>
      <vt:lpstr>Stop the Line:   CUS</vt:lpstr>
      <vt:lpstr>Field-test findings</vt:lpstr>
      <vt:lpstr>Field test findings</vt:lpstr>
      <vt:lpstr>Results</vt:lpstr>
      <vt:lpstr>Conclusions</vt:lpstr>
      <vt:lpstr>Next steps</vt:lpstr>
    </vt:vector>
  </TitlesOfParts>
  <Company>DoD - Health Affairs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jcourtne</dc:creator>
  <cp:lastModifiedBy>DHHS</cp:lastModifiedBy>
  <cp:revision>173</cp:revision>
  <dcterms:created xsi:type="dcterms:W3CDTF">2006-03-15T17:59:51Z</dcterms:created>
  <dcterms:modified xsi:type="dcterms:W3CDTF">2012-10-03T16:48:20Z</dcterms:modified>
</cp:coreProperties>
</file>