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7"/>
  </p:notesMasterIdLst>
  <p:handoutMasterIdLst>
    <p:handoutMasterId r:id="rId18"/>
  </p:handoutMasterIdLst>
  <p:sldIdLst>
    <p:sldId id="300" r:id="rId2"/>
    <p:sldId id="257" r:id="rId3"/>
    <p:sldId id="279" r:id="rId4"/>
    <p:sldId id="278" r:id="rId5"/>
    <p:sldId id="316" r:id="rId6"/>
    <p:sldId id="302" r:id="rId7"/>
    <p:sldId id="312" r:id="rId8"/>
    <p:sldId id="306" r:id="rId9"/>
    <p:sldId id="313" r:id="rId10"/>
    <p:sldId id="308" r:id="rId11"/>
    <p:sldId id="305" r:id="rId12"/>
    <p:sldId id="315" r:id="rId13"/>
    <p:sldId id="304" r:id="rId14"/>
    <p:sldId id="309" r:id="rId15"/>
    <p:sldId id="310" r:id="rId16"/>
  </p:sldIdLst>
  <p:sldSz cx="9144000" cy="6858000" type="screen4x3"/>
  <p:notesSz cx="6858000" cy="9247188"/>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107" d="100"/>
          <a:sy n="107" d="100"/>
        </p:scale>
        <p:origin x="-792" y="-600"/>
      </p:cViewPr>
      <p:guideLst>
        <p:guide orient="horz" pos="2160"/>
        <p:guide pos="2880"/>
      </p:guideLst>
    </p:cSldViewPr>
  </p:slideViewPr>
  <p:outlineViewPr>
    <p:cViewPr>
      <p:scale>
        <a:sx n="33" d="100"/>
        <a:sy n="33" d="100"/>
      </p:scale>
      <p:origin x="0" y="4313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dirty="0">
                <a:latin typeface="Arial" charset="0"/>
              </a:defRPr>
            </a:lvl1pPr>
          </a:lstStyle>
          <a:p>
            <a:pPr>
              <a:defRPr/>
            </a:pPr>
            <a:endParaRPr lang="en-US"/>
          </a:p>
        </p:txBody>
      </p:sp>
      <p:sp>
        <p:nvSpPr>
          <p:cNvPr id="20483" name="Rectangle 3"/>
          <p:cNvSpPr>
            <a:spLocks noGrp="1" noChangeArrowheads="1"/>
          </p:cNvSpPr>
          <p:nvPr>
            <p:ph type="dt" sz="quarter" idx="1"/>
          </p:nvPr>
        </p:nvSpPr>
        <p:spPr bwMode="auto">
          <a:xfrm>
            <a:off x="3884613" y="0"/>
            <a:ext cx="29718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dirty="0">
                <a:latin typeface="Arial" charset="0"/>
              </a:defRPr>
            </a:lvl1pPr>
          </a:lstStyle>
          <a:p>
            <a:pPr>
              <a:defRPr/>
            </a:pPr>
            <a:endParaRPr lang="en-US"/>
          </a:p>
        </p:txBody>
      </p:sp>
      <p:sp>
        <p:nvSpPr>
          <p:cNvPr id="20484" name="Rectangle 4"/>
          <p:cNvSpPr>
            <a:spLocks noGrp="1" noChangeArrowheads="1"/>
          </p:cNvSpPr>
          <p:nvPr>
            <p:ph type="ftr" sz="quarter" idx="2"/>
          </p:nvPr>
        </p:nvSpPr>
        <p:spPr bwMode="auto">
          <a:xfrm>
            <a:off x="0" y="8783638"/>
            <a:ext cx="29718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dirty="0">
                <a:latin typeface="Arial" charset="0"/>
              </a:defRPr>
            </a:lvl1pPr>
          </a:lstStyle>
          <a:p>
            <a:pPr>
              <a:defRPr/>
            </a:pPr>
            <a:endParaRPr lang="en-US"/>
          </a:p>
        </p:txBody>
      </p:sp>
      <p:sp>
        <p:nvSpPr>
          <p:cNvPr id="20485" name="Rectangle 5"/>
          <p:cNvSpPr>
            <a:spLocks noGrp="1" noChangeArrowheads="1"/>
          </p:cNvSpPr>
          <p:nvPr>
            <p:ph type="sldNum" sz="quarter" idx="3"/>
          </p:nvPr>
        </p:nvSpPr>
        <p:spPr bwMode="auto">
          <a:xfrm>
            <a:off x="3884613" y="8783638"/>
            <a:ext cx="29718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5C76A7CF-80CF-4A04-A130-F4478E22A760}" type="slidenum">
              <a:rPr lang="en-US"/>
              <a:pPr>
                <a:defRPr/>
              </a:pPr>
              <a:t>‹#›</a:t>
            </a:fld>
            <a:endParaRPr lang="en-US" dirty="0"/>
          </a:p>
        </p:txBody>
      </p:sp>
    </p:spTree>
    <p:extLst>
      <p:ext uri="{BB962C8B-B14F-4D97-AF65-F5344CB8AC3E}">
        <p14:creationId xmlns:p14="http://schemas.microsoft.com/office/powerpoint/2010/main" val="1364392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1440" tIns="45720" rIns="91440" bIns="45720" rtlCol="0"/>
          <a:lstStyle>
            <a:lvl1pPr algn="l">
              <a:defRPr sz="1200" dirty="0"/>
            </a:lvl1pPr>
          </a:lstStyle>
          <a:p>
            <a:pPr>
              <a:defRPr/>
            </a:pPr>
            <a:endParaRPr lang="en-US"/>
          </a:p>
        </p:txBody>
      </p:sp>
      <p:sp>
        <p:nvSpPr>
          <p:cNvPr id="3" name="Date Placeholder 2"/>
          <p:cNvSpPr>
            <a:spLocks noGrp="1"/>
          </p:cNvSpPr>
          <p:nvPr>
            <p:ph type="dt" idx="1"/>
          </p:nvPr>
        </p:nvSpPr>
        <p:spPr>
          <a:xfrm>
            <a:off x="3884613" y="0"/>
            <a:ext cx="2971800" cy="461963"/>
          </a:xfrm>
          <a:prstGeom prst="rect">
            <a:avLst/>
          </a:prstGeom>
        </p:spPr>
        <p:txBody>
          <a:bodyPr vert="horz" lIns="91440" tIns="45720" rIns="91440" bIns="45720" rtlCol="0"/>
          <a:lstStyle>
            <a:lvl1pPr algn="r">
              <a:defRPr sz="1200"/>
            </a:lvl1pPr>
          </a:lstStyle>
          <a:p>
            <a:pPr>
              <a:defRPr/>
            </a:pPr>
            <a:fld id="{4CFA2C13-0AA8-4831-B9F5-73B08DF5130B}" type="datetimeFigureOut">
              <a:rPr lang="en-US"/>
              <a:pPr>
                <a:defRPr/>
              </a:pPr>
              <a:t>10/20/11</a:t>
            </a:fld>
            <a:endParaRPr lang="en-US" dirty="0"/>
          </a:p>
        </p:txBody>
      </p:sp>
      <p:sp>
        <p:nvSpPr>
          <p:cNvPr id="4" name="Slide Image Placeholder 3"/>
          <p:cNvSpPr>
            <a:spLocks noGrp="1" noRot="1" noChangeAspect="1"/>
          </p:cNvSpPr>
          <p:nvPr>
            <p:ph type="sldImg" idx="2"/>
          </p:nvPr>
        </p:nvSpPr>
        <p:spPr>
          <a:xfrm>
            <a:off x="1117600" y="693738"/>
            <a:ext cx="4622800" cy="34671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92613"/>
            <a:ext cx="5486400" cy="416083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83638"/>
            <a:ext cx="2971800" cy="461962"/>
          </a:xfrm>
          <a:prstGeom prst="rect">
            <a:avLst/>
          </a:prstGeom>
        </p:spPr>
        <p:txBody>
          <a:bodyPr vert="horz" lIns="91440" tIns="45720" rIns="91440" bIns="45720" rtlCol="0" anchor="b"/>
          <a:lstStyle>
            <a:lvl1pPr algn="l">
              <a:defRPr sz="1200" dirty="0"/>
            </a:lvl1pPr>
          </a:lstStyle>
          <a:p>
            <a:pPr>
              <a:defRPr/>
            </a:pPr>
            <a:endParaRPr lang="en-US"/>
          </a:p>
        </p:txBody>
      </p:sp>
      <p:sp>
        <p:nvSpPr>
          <p:cNvPr id="7" name="Slide Number Placeholder 6"/>
          <p:cNvSpPr>
            <a:spLocks noGrp="1"/>
          </p:cNvSpPr>
          <p:nvPr>
            <p:ph type="sldNum" sz="quarter" idx="5"/>
          </p:nvPr>
        </p:nvSpPr>
        <p:spPr>
          <a:xfrm>
            <a:off x="3884613" y="8783638"/>
            <a:ext cx="2971800" cy="461962"/>
          </a:xfrm>
          <a:prstGeom prst="rect">
            <a:avLst/>
          </a:prstGeom>
        </p:spPr>
        <p:txBody>
          <a:bodyPr vert="horz" lIns="91440" tIns="45720" rIns="91440" bIns="45720" rtlCol="0" anchor="b"/>
          <a:lstStyle>
            <a:lvl1pPr algn="r">
              <a:defRPr sz="1200"/>
            </a:lvl1pPr>
          </a:lstStyle>
          <a:p>
            <a:pPr>
              <a:defRPr/>
            </a:pPr>
            <a:fld id="{DE49DE8A-F35F-4A5B-B045-EDB985AC52BD}" type="slidenum">
              <a:rPr lang="en-US"/>
              <a:pPr>
                <a:defRPr/>
              </a:pPr>
              <a:t>‹#›</a:t>
            </a:fld>
            <a:endParaRPr lang="en-US" dirty="0"/>
          </a:p>
        </p:txBody>
      </p:sp>
    </p:spTree>
    <p:extLst>
      <p:ext uri="{BB962C8B-B14F-4D97-AF65-F5344CB8AC3E}">
        <p14:creationId xmlns:p14="http://schemas.microsoft.com/office/powerpoint/2010/main" val="6709174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3056D25-7F72-4F56-A065-4D722673C056}"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1547197-0FF4-4120-AD95-B1B73FAE7FB1}"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34EE3F-26CF-4CCC-BB4C-7BF3ECD9DCAE}"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B8A5C0-906A-428B-9EAD-DDB9116E7B7C}" type="slidenum">
              <a:rPr lang="en-US" smtClean="0"/>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A88CE6-D53B-450C-94CB-B983F513BB6A}"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69963C0-C364-4F3F-A2B6-FFEA7488E518}" type="slidenum">
              <a:rPr lang="en-US" smtClean="0"/>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D5BEED-AEA1-4EB6-A335-27726FFA50F4}"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AFD9CF-AFCA-4867-B891-CE66082347C1}"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C93EC4-077C-437E-9237-4B4965FC8D7A}"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2537C7B-FF1A-4D74-82BF-D5FE196CBBB9}"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06E8B2-E7D2-4A4C-9367-9206511FD042}"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1CA3EF1-3E55-4316-B97A-625B51416E06}"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1F43E6-99B0-4D30-8DC4-80E790B99E5E}" type="slidenum">
              <a:rPr lang="en-US" smtClean="0"/>
              <a:pPr/>
              <a:t>9</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FBAC4E-6070-40B9-A6AB-4FEB937BF9FF}"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gd name="T0" fmla="*/ 2903 w 2780"/>
                <a:gd name="T1" fmla="*/ 18 h 953"/>
                <a:gd name="T2" fmla="*/ 2813 w 2780"/>
                <a:gd name="T3" fmla="*/ 24 h 953"/>
                <a:gd name="T4" fmla="*/ 2746 w 2780"/>
                <a:gd name="T5" fmla="*/ 102 h 953"/>
                <a:gd name="T6" fmla="*/ 2631 w 2780"/>
                <a:gd name="T7" fmla="*/ 156 h 953"/>
                <a:gd name="T8" fmla="*/ 2625 w 2780"/>
                <a:gd name="T9" fmla="*/ 222 h 953"/>
                <a:gd name="T10" fmla="*/ 2607 w 2780"/>
                <a:gd name="T11" fmla="*/ 246 h 953"/>
                <a:gd name="T12" fmla="*/ 2589 w 2780"/>
                <a:gd name="T13" fmla="*/ 252 h 953"/>
                <a:gd name="T14" fmla="*/ 2517 w 2780"/>
                <a:gd name="T15" fmla="*/ 210 h 953"/>
                <a:gd name="T16" fmla="*/ 2371 w 2780"/>
                <a:gd name="T17" fmla="*/ 192 h 953"/>
                <a:gd name="T18" fmla="*/ 2344 w 2780"/>
                <a:gd name="T19" fmla="*/ 186 h 953"/>
                <a:gd name="T20" fmla="*/ 2323 w 2780"/>
                <a:gd name="T21" fmla="*/ 192 h 953"/>
                <a:gd name="T22" fmla="*/ 2251 w 2780"/>
                <a:gd name="T23" fmla="*/ 228 h 953"/>
                <a:gd name="T24" fmla="*/ 2215 w 2780"/>
                <a:gd name="T25" fmla="*/ 240 h 953"/>
                <a:gd name="T26" fmla="*/ 2191 w 2780"/>
                <a:gd name="T27" fmla="*/ 246 h 953"/>
                <a:gd name="T28" fmla="*/ 2179 w 2780"/>
                <a:gd name="T29" fmla="*/ 258 h 953"/>
                <a:gd name="T30" fmla="*/ 2179 w 2780"/>
                <a:gd name="T31" fmla="*/ 276 h 953"/>
                <a:gd name="T32" fmla="*/ 2156 w 2780"/>
                <a:gd name="T33" fmla="*/ 300 h 953"/>
                <a:gd name="T34" fmla="*/ 2138 w 2780"/>
                <a:gd name="T35" fmla="*/ 312 h 953"/>
                <a:gd name="T36" fmla="*/ 2126 w 2780"/>
                <a:gd name="T37" fmla="*/ 324 h 953"/>
                <a:gd name="T38" fmla="*/ 2114 w 2780"/>
                <a:gd name="T39" fmla="*/ 336 h 953"/>
                <a:gd name="T40" fmla="*/ 2079 w 2780"/>
                <a:gd name="T41" fmla="*/ 342 h 953"/>
                <a:gd name="T42" fmla="*/ 2003 w 2780"/>
                <a:gd name="T43" fmla="*/ 336 h 953"/>
                <a:gd name="T44" fmla="*/ 1967 w 2780"/>
                <a:gd name="T45" fmla="*/ 330 h 953"/>
                <a:gd name="T46" fmla="*/ 1955 w 2780"/>
                <a:gd name="T47" fmla="*/ 342 h 953"/>
                <a:gd name="T48" fmla="*/ 1943 w 2780"/>
                <a:gd name="T49" fmla="*/ 354 h 953"/>
                <a:gd name="T50" fmla="*/ 1913 w 2780"/>
                <a:gd name="T51" fmla="*/ 360 h 953"/>
                <a:gd name="T52" fmla="*/ 1854 w 2780"/>
                <a:gd name="T53" fmla="*/ 342 h 953"/>
                <a:gd name="T54" fmla="*/ 1830 w 2780"/>
                <a:gd name="T55" fmla="*/ 342 h 953"/>
                <a:gd name="T56" fmla="*/ 1806 w 2780"/>
                <a:gd name="T57" fmla="*/ 354 h 953"/>
                <a:gd name="T58" fmla="*/ 1737 w 2780"/>
                <a:gd name="T59" fmla="*/ 425 h 953"/>
                <a:gd name="T60" fmla="*/ 1689 w 2780"/>
                <a:gd name="T61" fmla="*/ 569 h 953"/>
                <a:gd name="T62" fmla="*/ 1689 w 2780"/>
                <a:gd name="T63" fmla="*/ 593 h 953"/>
                <a:gd name="T64" fmla="*/ 1695 w 2780"/>
                <a:gd name="T65" fmla="*/ 641 h 953"/>
                <a:gd name="T66" fmla="*/ 1715 w 2780"/>
                <a:gd name="T67" fmla="*/ 659 h 953"/>
                <a:gd name="T68" fmla="*/ 1708 w 2780"/>
                <a:gd name="T69" fmla="*/ 671 h 953"/>
                <a:gd name="T70" fmla="*/ 1695 w 2780"/>
                <a:gd name="T71" fmla="*/ 683 h 953"/>
                <a:gd name="T72" fmla="*/ 1617 w 2780"/>
                <a:gd name="T73" fmla="*/ 689 h 953"/>
                <a:gd name="T74" fmla="*/ 1540 w 2780"/>
                <a:gd name="T75" fmla="*/ 629 h 953"/>
                <a:gd name="T76" fmla="*/ 1393 w 2780"/>
                <a:gd name="T77" fmla="*/ 587 h 953"/>
                <a:gd name="T78" fmla="*/ 1244 w 2780"/>
                <a:gd name="T79" fmla="*/ 671 h 953"/>
                <a:gd name="T80" fmla="*/ 1061 w 2780"/>
                <a:gd name="T81" fmla="*/ 731 h 953"/>
                <a:gd name="T82" fmla="*/ 858 w 2780"/>
                <a:gd name="T83" fmla="*/ 743 h 953"/>
                <a:gd name="T84" fmla="*/ 658 w 2780"/>
                <a:gd name="T85" fmla="*/ 701 h 953"/>
                <a:gd name="T86" fmla="*/ 598 w 2780"/>
                <a:gd name="T87" fmla="*/ 695 h 953"/>
                <a:gd name="T88" fmla="*/ 586 w 2780"/>
                <a:gd name="T89" fmla="*/ 701 h 953"/>
                <a:gd name="T90" fmla="*/ 550 w 2780"/>
                <a:gd name="T91" fmla="*/ 731 h 953"/>
                <a:gd name="T92" fmla="*/ 451 w 2780"/>
                <a:gd name="T93" fmla="*/ 809 h 953"/>
                <a:gd name="T94" fmla="*/ 421 w 2780"/>
                <a:gd name="T95" fmla="*/ 821 h 953"/>
                <a:gd name="T96" fmla="*/ 397 w 2780"/>
                <a:gd name="T97" fmla="*/ 821 h 953"/>
                <a:gd name="T98" fmla="*/ 350 w 2780"/>
                <a:gd name="T99" fmla="*/ 827 h 953"/>
                <a:gd name="T100" fmla="*/ 224 w 2780"/>
                <a:gd name="T101" fmla="*/ 851 h 953"/>
                <a:gd name="T102" fmla="*/ 188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915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grpSp>
      <p:sp>
        <p:nvSpPr>
          <p:cNvPr id="49170"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49171"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a:lvl1pPr>
          </a:lstStyle>
          <a:p>
            <a:pPr>
              <a:defRPr/>
            </a:pPr>
            <a:fld id="{1EC5C444-3EB0-4120-B4AD-0A73B563802E}" type="datetimeFigureOut">
              <a:rPr lang="en-US"/>
              <a:pPr>
                <a:defRPr/>
              </a:pPr>
              <a:t>10/20/11</a:t>
            </a:fld>
            <a:endParaRPr lang="en-US" dirty="0"/>
          </a:p>
        </p:txBody>
      </p:sp>
      <p:sp>
        <p:nvSpPr>
          <p:cNvPr id="21" name="Rectangle 21"/>
          <p:cNvSpPr>
            <a:spLocks noGrp="1" noChangeArrowheads="1"/>
          </p:cNvSpPr>
          <p:nvPr>
            <p:ph type="ftr" sz="quarter" idx="11"/>
          </p:nvPr>
        </p:nvSpPr>
        <p:spPr/>
        <p:txBody>
          <a:bodyPr/>
          <a:lstStyle>
            <a:lvl1pPr>
              <a:defRPr dirty="0"/>
            </a:lvl1pPr>
          </a:lstStyle>
          <a:p>
            <a:pPr>
              <a:defRPr/>
            </a:pPr>
            <a:endParaRPr lang="en-US"/>
          </a:p>
        </p:txBody>
      </p:sp>
      <p:sp>
        <p:nvSpPr>
          <p:cNvPr id="22" name="Rectangle 22"/>
          <p:cNvSpPr>
            <a:spLocks noGrp="1" noChangeArrowheads="1"/>
          </p:cNvSpPr>
          <p:nvPr>
            <p:ph type="sldNum" sz="quarter" idx="12"/>
          </p:nvPr>
        </p:nvSpPr>
        <p:spPr/>
        <p:txBody>
          <a:bodyPr/>
          <a:lstStyle>
            <a:lvl1pPr>
              <a:defRPr/>
            </a:lvl1pPr>
          </a:lstStyle>
          <a:p>
            <a:pPr>
              <a:defRPr/>
            </a:pPr>
            <a:fld id="{F442789F-885A-4E88-994F-987EB3F17CE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fld id="{4F14F328-948F-4C84-8AD7-2BA9DC94EAE5}" type="datetimeFigureOut">
              <a:rPr lang="en-US"/>
              <a:pPr>
                <a:defRPr/>
              </a:pPr>
              <a:t>10/20/11</a:t>
            </a:fld>
            <a:endParaRPr lang="en-US" dirty="0"/>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02C3E50D-3F42-4E0E-9B66-C5DD4B29F8B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fld id="{F03306F4-9B33-45B2-82AD-38AF186E8846}" type="datetimeFigureOut">
              <a:rPr lang="en-US"/>
              <a:pPr>
                <a:defRPr/>
              </a:pPr>
              <a:t>10/20/11</a:t>
            </a:fld>
            <a:endParaRPr lang="en-US" dirty="0"/>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C17F019A-F301-47D7-8C90-73E61FE149B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fld id="{23FB5E4E-B40A-4BAC-91A3-EFE27A7C69D5}" type="datetimeFigureOut">
              <a:rPr lang="en-US"/>
              <a:pPr>
                <a:defRPr/>
              </a:pPr>
              <a:t>10/20/11</a:t>
            </a:fld>
            <a:endParaRPr lang="en-US" dirty="0"/>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46219E6E-EA81-4B02-93EB-B1BF572A3A4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pPr>
              <a:defRPr/>
            </a:pPr>
            <a:fld id="{B83E970C-9D3C-47CA-AA6F-EBD872B58B13}" type="datetimeFigureOut">
              <a:rPr lang="en-US"/>
              <a:pPr>
                <a:defRPr/>
              </a:pPr>
              <a:t>10/20/11</a:t>
            </a:fld>
            <a:endParaRPr lang="en-US" dirty="0"/>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046A4316-9F7A-47FE-9C7C-3A47685F1CA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fld id="{D19BE41F-8ADE-41A3-B288-A98610C0FDCB}" type="datetimeFigureOut">
              <a:rPr lang="en-US"/>
              <a:pPr>
                <a:defRPr/>
              </a:pPr>
              <a:t>10/20/11</a:t>
            </a:fld>
            <a:endParaRPr lang="en-US" dirty="0"/>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FAADE27B-FEE0-4E71-B871-93ABFFA6396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fld id="{F79308DD-7013-4F7D-B450-516F0DC50DCF}" type="datetimeFigureOut">
              <a:rPr lang="en-US"/>
              <a:pPr>
                <a:defRPr/>
              </a:pPr>
              <a:t>10/20/11</a:t>
            </a:fld>
            <a:endParaRPr lang="en-US" dirty="0"/>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90297066-5199-4CE6-8112-84AB185DC8B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fld id="{B2E47C7E-B299-403D-BD7B-44281FD161EE}" type="datetimeFigureOut">
              <a:rPr lang="en-US"/>
              <a:pPr>
                <a:defRPr/>
              </a:pPr>
              <a:t>10/20/11</a:t>
            </a:fld>
            <a:endParaRPr lang="en-US" dirty="0"/>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CE8EFEC7-8356-4E09-8D8B-1E470EC53FE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fld id="{6073867F-3EF4-4E19-AEE5-BC8F6189A237}" type="datetimeFigureOut">
              <a:rPr lang="en-US"/>
              <a:pPr>
                <a:defRPr/>
              </a:pPr>
              <a:t>10/20/11</a:t>
            </a:fld>
            <a:endParaRPr lang="en-US" dirty="0"/>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5A63CB14-C026-4F8B-BA64-45E6A77A9B6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fld id="{F589BAD6-7BEE-4510-8E6A-92109E867590}" type="datetimeFigureOut">
              <a:rPr lang="en-US"/>
              <a:pPr>
                <a:defRPr/>
              </a:pPr>
              <a:t>10/20/11</a:t>
            </a:fld>
            <a:endParaRPr lang="en-US" dirty="0"/>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F6737BEB-1BFB-4711-A14C-56E6D0285AB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pPr>
              <a:defRPr/>
            </a:pPr>
            <a:fld id="{16C9FD9F-8E04-4FA5-8984-BDD69F41655F}" type="datetimeFigureOut">
              <a:rPr lang="en-US"/>
              <a:pPr>
                <a:defRPr/>
              </a:pPr>
              <a:t>10/20/11</a:t>
            </a:fld>
            <a:endParaRPr lang="en-US" dirty="0"/>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FB3938AA-A878-4D7B-83F5-E0A883A2610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1032" name="Freeform 3"/>
            <p:cNvSpPr>
              <a:spLocks/>
            </p:cNvSpPr>
            <p:nvPr/>
          </p:nvSpPr>
          <p:spPr bwMode="ltGray">
            <a:xfrm>
              <a:off x="2971" y="3367"/>
              <a:ext cx="2789" cy="953"/>
            </a:xfrm>
            <a:custGeom>
              <a:avLst/>
              <a:gdLst>
                <a:gd name="T0" fmla="*/ 2903 w 2780"/>
                <a:gd name="T1" fmla="*/ 18 h 953"/>
                <a:gd name="T2" fmla="*/ 2813 w 2780"/>
                <a:gd name="T3" fmla="*/ 24 h 953"/>
                <a:gd name="T4" fmla="*/ 2746 w 2780"/>
                <a:gd name="T5" fmla="*/ 102 h 953"/>
                <a:gd name="T6" fmla="*/ 2631 w 2780"/>
                <a:gd name="T7" fmla="*/ 156 h 953"/>
                <a:gd name="T8" fmla="*/ 2625 w 2780"/>
                <a:gd name="T9" fmla="*/ 222 h 953"/>
                <a:gd name="T10" fmla="*/ 2607 w 2780"/>
                <a:gd name="T11" fmla="*/ 246 h 953"/>
                <a:gd name="T12" fmla="*/ 2589 w 2780"/>
                <a:gd name="T13" fmla="*/ 252 h 953"/>
                <a:gd name="T14" fmla="*/ 2517 w 2780"/>
                <a:gd name="T15" fmla="*/ 210 h 953"/>
                <a:gd name="T16" fmla="*/ 2371 w 2780"/>
                <a:gd name="T17" fmla="*/ 192 h 953"/>
                <a:gd name="T18" fmla="*/ 2344 w 2780"/>
                <a:gd name="T19" fmla="*/ 186 h 953"/>
                <a:gd name="T20" fmla="*/ 2323 w 2780"/>
                <a:gd name="T21" fmla="*/ 192 h 953"/>
                <a:gd name="T22" fmla="*/ 2251 w 2780"/>
                <a:gd name="T23" fmla="*/ 228 h 953"/>
                <a:gd name="T24" fmla="*/ 2215 w 2780"/>
                <a:gd name="T25" fmla="*/ 240 h 953"/>
                <a:gd name="T26" fmla="*/ 2191 w 2780"/>
                <a:gd name="T27" fmla="*/ 246 h 953"/>
                <a:gd name="T28" fmla="*/ 2179 w 2780"/>
                <a:gd name="T29" fmla="*/ 258 h 953"/>
                <a:gd name="T30" fmla="*/ 2179 w 2780"/>
                <a:gd name="T31" fmla="*/ 276 h 953"/>
                <a:gd name="T32" fmla="*/ 2156 w 2780"/>
                <a:gd name="T33" fmla="*/ 300 h 953"/>
                <a:gd name="T34" fmla="*/ 2138 w 2780"/>
                <a:gd name="T35" fmla="*/ 312 h 953"/>
                <a:gd name="T36" fmla="*/ 2126 w 2780"/>
                <a:gd name="T37" fmla="*/ 324 h 953"/>
                <a:gd name="T38" fmla="*/ 2114 w 2780"/>
                <a:gd name="T39" fmla="*/ 336 h 953"/>
                <a:gd name="T40" fmla="*/ 2079 w 2780"/>
                <a:gd name="T41" fmla="*/ 342 h 953"/>
                <a:gd name="T42" fmla="*/ 2003 w 2780"/>
                <a:gd name="T43" fmla="*/ 336 h 953"/>
                <a:gd name="T44" fmla="*/ 1967 w 2780"/>
                <a:gd name="T45" fmla="*/ 330 h 953"/>
                <a:gd name="T46" fmla="*/ 1955 w 2780"/>
                <a:gd name="T47" fmla="*/ 342 h 953"/>
                <a:gd name="T48" fmla="*/ 1943 w 2780"/>
                <a:gd name="T49" fmla="*/ 354 h 953"/>
                <a:gd name="T50" fmla="*/ 1913 w 2780"/>
                <a:gd name="T51" fmla="*/ 360 h 953"/>
                <a:gd name="T52" fmla="*/ 1854 w 2780"/>
                <a:gd name="T53" fmla="*/ 342 h 953"/>
                <a:gd name="T54" fmla="*/ 1830 w 2780"/>
                <a:gd name="T55" fmla="*/ 342 h 953"/>
                <a:gd name="T56" fmla="*/ 1806 w 2780"/>
                <a:gd name="T57" fmla="*/ 354 h 953"/>
                <a:gd name="T58" fmla="*/ 1737 w 2780"/>
                <a:gd name="T59" fmla="*/ 425 h 953"/>
                <a:gd name="T60" fmla="*/ 1689 w 2780"/>
                <a:gd name="T61" fmla="*/ 569 h 953"/>
                <a:gd name="T62" fmla="*/ 1689 w 2780"/>
                <a:gd name="T63" fmla="*/ 593 h 953"/>
                <a:gd name="T64" fmla="*/ 1695 w 2780"/>
                <a:gd name="T65" fmla="*/ 641 h 953"/>
                <a:gd name="T66" fmla="*/ 1715 w 2780"/>
                <a:gd name="T67" fmla="*/ 659 h 953"/>
                <a:gd name="T68" fmla="*/ 1708 w 2780"/>
                <a:gd name="T69" fmla="*/ 671 h 953"/>
                <a:gd name="T70" fmla="*/ 1695 w 2780"/>
                <a:gd name="T71" fmla="*/ 683 h 953"/>
                <a:gd name="T72" fmla="*/ 1617 w 2780"/>
                <a:gd name="T73" fmla="*/ 689 h 953"/>
                <a:gd name="T74" fmla="*/ 1540 w 2780"/>
                <a:gd name="T75" fmla="*/ 629 h 953"/>
                <a:gd name="T76" fmla="*/ 1393 w 2780"/>
                <a:gd name="T77" fmla="*/ 587 h 953"/>
                <a:gd name="T78" fmla="*/ 1244 w 2780"/>
                <a:gd name="T79" fmla="*/ 671 h 953"/>
                <a:gd name="T80" fmla="*/ 1061 w 2780"/>
                <a:gd name="T81" fmla="*/ 731 h 953"/>
                <a:gd name="T82" fmla="*/ 858 w 2780"/>
                <a:gd name="T83" fmla="*/ 743 h 953"/>
                <a:gd name="T84" fmla="*/ 658 w 2780"/>
                <a:gd name="T85" fmla="*/ 701 h 953"/>
                <a:gd name="T86" fmla="*/ 598 w 2780"/>
                <a:gd name="T87" fmla="*/ 695 h 953"/>
                <a:gd name="T88" fmla="*/ 586 w 2780"/>
                <a:gd name="T89" fmla="*/ 701 h 953"/>
                <a:gd name="T90" fmla="*/ 550 w 2780"/>
                <a:gd name="T91" fmla="*/ 731 h 953"/>
                <a:gd name="T92" fmla="*/ 451 w 2780"/>
                <a:gd name="T93" fmla="*/ 809 h 953"/>
                <a:gd name="T94" fmla="*/ 421 w 2780"/>
                <a:gd name="T95" fmla="*/ 821 h 953"/>
                <a:gd name="T96" fmla="*/ 397 w 2780"/>
                <a:gd name="T97" fmla="*/ 821 h 953"/>
                <a:gd name="T98" fmla="*/ 350 w 2780"/>
                <a:gd name="T99" fmla="*/ 827 h 953"/>
                <a:gd name="T100" fmla="*/ 224 w 2780"/>
                <a:gd name="T101" fmla="*/ 851 h 953"/>
                <a:gd name="T102" fmla="*/ 188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915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endParaRPr lang="en-US"/>
            </a:p>
          </p:txBody>
        </p:sp>
        <p:sp>
          <p:nvSpPr>
            <p:cNvPr id="48132"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3"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4"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5"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6"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7"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8"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39"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0"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1"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2"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3"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4"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sp>
          <p:nvSpPr>
            <p:cNvPr id="48145"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p>
          </p:txBody>
        </p:sp>
      </p:grpSp>
      <p:sp>
        <p:nvSpPr>
          <p:cNvPr id="48146"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8147"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fld id="{E0204002-1EBD-4C22-B762-5CA27CFBEE34}" type="datetimeFigureOut">
              <a:rPr lang="en-US"/>
              <a:pPr>
                <a:defRPr/>
              </a:pPr>
              <a:t>10/20/11</a:t>
            </a:fld>
            <a:endParaRPr lang="en-US" dirty="0"/>
          </a:p>
        </p:txBody>
      </p:sp>
      <p:sp>
        <p:nvSpPr>
          <p:cNvPr id="48148"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dirty="0">
                <a:effectLst>
                  <a:outerShdw blurRad="38100" dist="38100" dir="2700000" algn="tl">
                    <a:srgbClr val="000000"/>
                  </a:outerShdw>
                </a:effectLst>
              </a:defRPr>
            </a:lvl1pPr>
          </a:lstStyle>
          <a:p>
            <a:pPr>
              <a:defRPr/>
            </a:pPr>
            <a:endParaRPr lang="en-US"/>
          </a:p>
        </p:txBody>
      </p:sp>
      <p:sp>
        <p:nvSpPr>
          <p:cNvPr id="48149"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162B5EDB-D393-4E3A-B098-A9F43949C532}" type="slidenum">
              <a:rPr lang="en-US"/>
              <a:pPr>
                <a:defRPr/>
              </a:pPr>
              <a:t>‹#›</a:t>
            </a:fld>
            <a:endParaRPr lang="en-US" dirty="0"/>
          </a:p>
        </p:txBody>
      </p:sp>
      <p:sp>
        <p:nvSpPr>
          <p:cNvPr id="4815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864"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381000" y="274638"/>
            <a:ext cx="8305800" cy="1325562"/>
          </a:xfrm>
        </p:spPr>
        <p:txBody>
          <a:bodyPr anchorCtr="0"/>
          <a:lstStyle/>
          <a:p>
            <a:pPr eaLnBrk="1" hangingPunct="1">
              <a:defRPr/>
            </a:pPr>
            <a:r>
              <a:rPr lang="en-US" sz="3000" dirty="0" smtClean="0"/>
              <a:t>Community Quality Collaboratives: Accomplishments, Challenges and Opportunities</a:t>
            </a:r>
          </a:p>
        </p:txBody>
      </p:sp>
      <p:sp>
        <p:nvSpPr>
          <p:cNvPr id="52227" name="Content Placeholder 2"/>
          <p:cNvSpPr>
            <a:spLocks noGrp="1"/>
          </p:cNvSpPr>
          <p:nvPr>
            <p:ph idx="4294967295"/>
          </p:nvPr>
        </p:nvSpPr>
        <p:spPr>
          <a:xfrm>
            <a:off x="533400" y="2057400"/>
            <a:ext cx="8153400" cy="4073525"/>
          </a:xfrm>
        </p:spPr>
        <p:txBody>
          <a:bodyPr/>
          <a:lstStyle/>
          <a:p>
            <a:pPr algn="ctr" eaLnBrk="1" hangingPunct="1">
              <a:buFont typeface="Wingdings" pitchFamily="2" charset="2"/>
              <a:buNone/>
              <a:defRPr/>
            </a:pPr>
            <a:r>
              <a:rPr lang="en-US" sz="2800" dirty="0" smtClean="0">
                <a:latin typeface="+mj-lt"/>
              </a:rPr>
              <a:t>Gary J. Young, J.D., Ph.D.</a:t>
            </a:r>
          </a:p>
          <a:p>
            <a:pPr algn="ctr" eaLnBrk="1" hangingPunct="1">
              <a:buFont typeface="Wingdings" pitchFamily="2" charset="2"/>
              <a:buNone/>
              <a:defRPr/>
            </a:pPr>
            <a:r>
              <a:rPr lang="en-US" sz="2400" dirty="0" smtClean="0">
                <a:latin typeface="+mj-lt"/>
              </a:rPr>
              <a:t>Director and Professor</a:t>
            </a:r>
          </a:p>
          <a:p>
            <a:pPr algn="ctr" eaLnBrk="1" hangingPunct="1">
              <a:buFont typeface="Wingdings" pitchFamily="2" charset="2"/>
              <a:buNone/>
              <a:defRPr/>
            </a:pPr>
            <a:r>
              <a:rPr lang="en-US" sz="2400" dirty="0" smtClean="0">
                <a:latin typeface="+mj-lt"/>
              </a:rPr>
              <a:t>Center for Health Policy and Healthcare Research </a:t>
            </a:r>
          </a:p>
          <a:p>
            <a:pPr algn="ctr" eaLnBrk="1" hangingPunct="1">
              <a:buFont typeface="Wingdings" pitchFamily="2" charset="2"/>
              <a:buNone/>
              <a:defRPr/>
            </a:pPr>
            <a:r>
              <a:rPr lang="en-US" sz="2400" dirty="0" smtClean="0">
                <a:latin typeface="+mj-lt"/>
              </a:rPr>
              <a:t>Northeastern University, Boston MA</a:t>
            </a:r>
          </a:p>
          <a:p>
            <a:pPr algn="ctr" eaLnBrk="1" hangingPunct="1">
              <a:buFont typeface="Wingdings" pitchFamily="2" charset="2"/>
              <a:buNone/>
              <a:defRPr/>
            </a:pPr>
            <a:endParaRPr lang="en-US" sz="1800" dirty="0" smtClean="0">
              <a:latin typeface="+mj-lt"/>
            </a:endParaRPr>
          </a:p>
          <a:p>
            <a:pPr algn="ctr" eaLnBrk="1" hangingPunct="1">
              <a:buFont typeface="Wingdings" pitchFamily="2" charset="2"/>
              <a:buNone/>
              <a:defRPr/>
            </a:pPr>
            <a:r>
              <a:rPr lang="en-US" sz="1800" dirty="0" smtClean="0">
                <a:latin typeface="+mj-lt"/>
              </a:rPr>
              <a:t> </a:t>
            </a:r>
            <a:endParaRPr lang="en-US" sz="2400" dirty="0" smtClean="0">
              <a:latin typeface="+mj-lt"/>
            </a:endParaRPr>
          </a:p>
          <a:p>
            <a:pPr algn="ctr" eaLnBrk="1" hangingPunct="1">
              <a:buFont typeface="Wingdings" pitchFamily="2" charset="2"/>
              <a:buNone/>
              <a:defRPr/>
            </a:pPr>
            <a:r>
              <a:rPr lang="en-US" sz="2400" dirty="0" smtClean="0">
                <a:latin typeface="+mj-lt"/>
              </a:rPr>
              <a:t> </a:t>
            </a:r>
            <a:endParaRPr lang="en-US" sz="1800" dirty="0" smtClean="0">
              <a:latin typeface="+mj-lt"/>
            </a:endParaRPr>
          </a:p>
          <a:p>
            <a:pPr algn="ctr" eaLnBrk="1" hangingPunct="1">
              <a:buFont typeface="Wingdings" pitchFamily="2" charset="2"/>
              <a:buNone/>
              <a:defRPr/>
            </a:pPr>
            <a:r>
              <a:rPr lang="en-US" sz="1800" dirty="0" smtClean="0">
                <a:latin typeface="+mj-lt"/>
              </a:rPr>
              <a:t>September </a:t>
            </a:r>
            <a:r>
              <a:rPr lang="en-US" sz="1800" dirty="0">
                <a:latin typeface="+mj-lt"/>
              </a:rPr>
              <a:t>2</a:t>
            </a:r>
            <a:r>
              <a:rPr lang="en-US" sz="1800" dirty="0" smtClean="0">
                <a:latin typeface="+mj-lt"/>
              </a:rPr>
              <a:t>0, 2011</a:t>
            </a:r>
          </a:p>
          <a:p>
            <a:pPr algn="ctr" eaLnBrk="1" hangingPunct="1">
              <a:buFont typeface="Wingdings" pitchFamily="2" charset="2"/>
              <a:buNone/>
              <a:defRPr/>
            </a:pPr>
            <a:endParaRPr lang="en-US" sz="2000" dirty="0">
              <a:latin typeface="+mj-lt"/>
            </a:endParaRPr>
          </a:p>
          <a:p>
            <a:pPr algn="ctr" eaLnBrk="1" hangingPunct="1">
              <a:buFont typeface="Wingdings" pitchFamily="2" charset="2"/>
              <a:buNone/>
              <a:defRPr/>
            </a:pPr>
            <a:r>
              <a:rPr lang="en-US" sz="2000" dirty="0" smtClean="0">
                <a:latin typeface="+mj-lt"/>
              </a:rPr>
              <a:t>Financial support from the Agency for Healthcare Research and Quality</a:t>
            </a:r>
          </a:p>
          <a:p>
            <a:pPr algn="ctr" eaLnBrk="1" hangingPunct="1">
              <a:buFont typeface="Wingdings" pitchFamily="2" charset="2"/>
              <a:buNone/>
              <a:defRPr/>
            </a:pPr>
            <a:endParaRPr lang="en-US" sz="18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457200" y="14288"/>
            <a:ext cx="8229600" cy="1139825"/>
          </a:xfrm>
        </p:spPr>
        <p:txBody>
          <a:bodyPr anchorCtr="0"/>
          <a:lstStyle/>
          <a:p>
            <a:pPr eaLnBrk="1" hangingPunct="1">
              <a:defRPr/>
            </a:pPr>
            <a:r>
              <a:rPr lang="en-US" sz="3600" dirty="0" smtClean="0"/>
              <a:t>Key Findings: Activities and Accomplishments</a:t>
            </a:r>
          </a:p>
        </p:txBody>
      </p:sp>
      <p:sp>
        <p:nvSpPr>
          <p:cNvPr id="7171" name="Rectangle 3"/>
          <p:cNvSpPr>
            <a:spLocks noGrp="1" noChangeArrowheads="1"/>
          </p:cNvSpPr>
          <p:nvPr>
            <p:ph type="body" idx="4294967295"/>
          </p:nvPr>
        </p:nvSpPr>
        <p:spPr>
          <a:xfrm>
            <a:off x="457200" y="1524000"/>
            <a:ext cx="8229600" cy="4606925"/>
          </a:xfrm>
        </p:spPr>
        <p:txBody>
          <a:bodyPr/>
          <a:lstStyle/>
          <a:p>
            <a:pPr eaLnBrk="1" hangingPunct="1">
              <a:defRPr/>
            </a:pPr>
            <a:endParaRPr lang="en-US" dirty="0" smtClean="0">
              <a:latin typeface="+mj-lt"/>
            </a:endParaRPr>
          </a:p>
          <a:p>
            <a:pPr eaLnBrk="1" hangingPunct="1">
              <a:defRPr/>
            </a:pPr>
            <a:r>
              <a:rPr lang="en-US" dirty="0" smtClean="0">
                <a:latin typeface="+mj-lt"/>
              </a:rPr>
              <a:t>Integrating into Local </a:t>
            </a:r>
            <a:r>
              <a:rPr lang="en-US" dirty="0">
                <a:latin typeface="+mj-lt"/>
              </a:rPr>
              <a:t>H</a:t>
            </a:r>
            <a:r>
              <a:rPr lang="en-US" dirty="0" smtClean="0">
                <a:latin typeface="+mj-lt"/>
              </a:rPr>
              <a:t>ealth </a:t>
            </a:r>
            <a:r>
              <a:rPr lang="en-US" dirty="0">
                <a:latin typeface="+mj-lt"/>
              </a:rPr>
              <a:t>C</a:t>
            </a:r>
            <a:r>
              <a:rPr lang="en-US" dirty="0" smtClean="0">
                <a:latin typeface="+mj-lt"/>
              </a:rPr>
              <a:t>ommunity</a:t>
            </a:r>
          </a:p>
          <a:p>
            <a:pPr eaLnBrk="1" hangingPunct="1">
              <a:defRPr/>
            </a:pPr>
            <a:endParaRPr lang="en-US" dirty="0">
              <a:latin typeface="+mj-lt"/>
            </a:endParaRPr>
          </a:p>
          <a:p>
            <a:pPr lvl="1" eaLnBrk="1" hangingPunct="1">
              <a:defRPr/>
            </a:pPr>
            <a:r>
              <a:rPr lang="en-US" sz="3200" dirty="0" smtClean="0">
                <a:latin typeface="+mj-lt"/>
              </a:rPr>
              <a:t>Partnerships with local private and public organizations</a:t>
            </a:r>
          </a:p>
          <a:p>
            <a:pPr lvl="1" eaLnBrk="1" hangingPunct="1">
              <a:defRPr/>
            </a:pPr>
            <a:endParaRPr lang="en-US" sz="3600" dirty="0">
              <a:latin typeface="+mj-lt"/>
            </a:endParaRPr>
          </a:p>
          <a:p>
            <a:pPr lvl="1" eaLnBrk="1" hangingPunct="1">
              <a:defRPr/>
            </a:pPr>
            <a:endParaRPr lang="en-US" sz="1600" dirty="0" smtClean="0">
              <a:latin typeface="+mj-lt"/>
            </a:endParaRPr>
          </a:p>
          <a:p>
            <a:pPr eaLnBrk="1" hangingPunct="1">
              <a:defRPr/>
            </a:pPr>
            <a:endParaRPr lang="en-US" sz="2000" dirty="0">
              <a:latin typeface="+mj-lt"/>
            </a:endParaRPr>
          </a:p>
          <a:p>
            <a:pPr marL="914400" lvl="2" indent="0" eaLnBrk="1" hangingPunct="1">
              <a:buFont typeface="Wingdings" pitchFamily="2" charset="2"/>
              <a:buNone/>
              <a:defRPr/>
            </a:pPr>
            <a:endParaRPr lang="en-US" sz="1600" dirty="0" smtClean="0"/>
          </a:p>
          <a:p>
            <a:pPr lvl="1" eaLnBrk="1" hangingPunct="1">
              <a:defRPr/>
            </a:pPr>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4200" b="1" dirty="0" smtClean="0"/>
              <a:t/>
            </a:r>
            <a:br>
              <a:rPr lang="en-US" sz="4200" b="1" dirty="0" smtClean="0"/>
            </a:br>
            <a:r>
              <a:rPr lang="en-US" sz="3200" b="1" dirty="0" smtClean="0"/>
              <a:t>Key </a:t>
            </a:r>
            <a:r>
              <a:rPr lang="en-US" sz="3200" b="1" dirty="0"/>
              <a:t>F</a:t>
            </a:r>
            <a:r>
              <a:rPr lang="en-US" sz="3200" b="1" dirty="0" smtClean="0"/>
              <a:t>indings: Future Challenges and Sustainability </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endParaRPr lang="en-US" sz="2800" b="1" dirty="0" smtClean="0">
              <a:latin typeface="+mj-lt"/>
            </a:endParaRPr>
          </a:p>
          <a:p>
            <a:pPr eaLnBrk="1" hangingPunct="1">
              <a:lnSpc>
                <a:spcPct val="80000"/>
              </a:lnSpc>
              <a:defRPr/>
            </a:pPr>
            <a:r>
              <a:rPr lang="en-US" sz="2800" b="1" dirty="0" smtClean="0">
                <a:latin typeface="+mj-lt"/>
              </a:rPr>
              <a:t>Securing </a:t>
            </a:r>
            <a:r>
              <a:rPr lang="en-US" sz="2800" b="1" dirty="0">
                <a:latin typeface="+mj-lt"/>
              </a:rPr>
              <a:t>F</a:t>
            </a:r>
            <a:r>
              <a:rPr lang="en-US" sz="2800" b="1" dirty="0" smtClean="0">
                <a:latin typeface="+mj-lt"/>
              </a:rPr>
              <a:t>inancial </a:t>
            </a:r>
            <a:r>
              <a:rPr lang="en-US" sz="2800" b="1" dirty="0">
                <a:latin typeface="+mj-lt"/>
              </a:rPr>
              <a:t>R</a:t>
            </a:r>
            <a:r>
              <a:rPr lang="en-US" sz="2800" b="1" dirty="0" smtClean="0">
                <a:latin typeface="+mj-lt"/>
              </a:rPr>
              <a:t>esources</a:t>
            </a:r>
          </a:p>
          <a:p>
            <a:pPr eaLnBrk="1" hangingPunct="1">
              <a:lnSpc>
                <a:spcPct val="80000"/>
              </a:lnSpc>
              <a:defRPr/>
            </a:pPr>
            <a:endParaRPr lang="en-US" sz="2800" b="1" dirty="0">
              <a:latin typeface="+mj-lt"/>
            </a:endParaRPr>
          </a:p>
          <a:p>
            <a:pPr lvl="1" eaLnBrk="1" hangingPunct="1">
              <a:lnSpc>
                <a:spcPct val="80000"/>
              </a:lnSpc>
              <a:defRPr/>
            </a:pPr>
            <a:r>
              <a:rPr lang="en-US" b="1" dirty="0" smtClean="0">
                <a:latin typeface="+mj-lt"/>
              </a:rPr>
              <a:t>Threats to existing funds </a:t>
            </a:r>
          </a:p>
          <a:p>
            <a:pPr lvl="1" eaLnBrk="1" hangingPunct="1">
              <a:lnSpc>
                <a:spcPct val="80000"/>
              </a:lnSpc>
              <a:defRPr/>
            </a:pPr>
            <a:endParaRPr lang="en-US" b="1" dirty="0" smtClean="0">
              <a:latin typeface="+mj-lt"/>
            </a:endParaRPr>
          </a:p>
          <a:p>
            <a:pPr lvl="1" eaLnBrk="1" hangingPunct="1">
              <a:lnSpc>
                <a:spcPct val="80000"/>
              </a:lnSpc>
              <a:defRPr/>
            </a:pPr>
            <a:r>
              <a:rPr lang="en-US" b="1" dirty="0" smtClean="0">
                <a:latin typeface="+mj-lt"/>
              </a:rPr>
              <a:t>Opportunities for future funding </a:t>
            </a:r>
            <a:endParaRPr lang="en-US" b="1" dirty="0">
              <a:latin typeface="+mj-lt"/>
            </a:endParaRPr>
          </a:p>
          <a:p>
            <a:pPr lvl="1" eaLnBrk="1" hangingPunct="1">
              <a:lnSpc>
                <a:spcPct val="80000"/>
              </a:lnSpc>
              <a:defRPr/>
            </a:pPr>
            <a:endParaRPr lang="en-US" sz="2000" b="1" dirty="0" smtClean="0">
              <a:latin typeface="+mj-lt"/>
            </a:endParaRPr>
          </a:p>
          <a:p>
            <a:pPr marL="457200" lvl="1" indent="0" eaLnBrk="1" hangingPunct="1">
              <a:lnSpc>
                <a:spcPct val="80000"/>
              </a:lnSpc>
              <a:buFontTx/>
              <a:buNone/>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4200" b="1" dirty="0" smtClean="0"/>
              <a:t/>
            </a:r>
            <a:br>
              <a:rPr lang="en-US" sz="4200" b="1" dirty="0" smtClean="0"/>
            </a:br>
            <a:r>
              <a:rPr lang="en-US" sz="3200" b="1" dirty="0" smtClean="0"/>
              <a:t>Key </a:t>
            </a:r>
            <a:r>
              <a:rPr lang="en-US" sz="3200" b="1" dirty="0"/>
              <a:t>F</a:t>
            </a:r>
            <a:r>
              <a:rPr lang="en-US" sz="3200" b="1" dirty="0" smtClean="0"/>
              <a:t>indings: Future Challenges and Sustainability </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endParaRPr lang="en-US" sz="2800" b="1" dirty="0" smtClean="0">
              <a:latin typeface="+mj-lt"/>
            </a:endParaRPr>
          </a:p>
          <a:p>
            <a:pPr lvl="1" eaLnBrk="1" hangingPunct="1">
              <a:lnSpc>
                <a:spcPct val="80000"/>
              </a:lnSpc>
              <a:defRPr/>
            </a:pPr>
            <a:r>
              <a:rPr lang="en-US" sz="2000" dirty="0">
                <a:effectLst/>
              </a:rPr>
              <a:t>…putting out these public reports is a pretty big event.  In fact, each [reporting cycle] is incredibly intense in the need to oversee so many procedures and details and deal with internal politics. I do think some people now see these reports as a routine thing; sort of like our state’s report on vital statistics.  But a big difference is that there is no national or state funding to support what we do.  So, I feel intense pressure to identify new quality improvement opportunities that will attract attention and financial support.      </a:t>
            </a:r>
          </a:p>
          <a:p>
            <a:pPr lvl="1" eaLnBrk="1" hangingPunct="1">
              <a:lnSpc>
                <a:spcPct val="80000"/>
              </a:lnSpc>
              <a:defRPr/>
            </a:pPr>
            <a:endParaRPr lang="en-US" sz="2000" b="1" dirty="0" smtClean="0">
              <a:latin typeface="+mj-lt"/>
            </a:endParaRPr>
          </a:p>
          <a:p>
            <a:pPr marL="457200" lvl="1" indent="0" eaLnBrk="1" hangingPunct="1">
              <a:lnSpc>
                <a:spcPct val="80000"/>
              </a:lnSpc>
              <a:buFontTx/>
              <a:buNone/>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4200" b="1" dirty="0" smtClean="0"/>
              <a:t/>
            </a:r>
            <a:br>
              <a:rPr lang="en-US" sz="4200" b="1" dirty="0" smtClean="0"/>
            </a:br>
            <a:r>
              <a:rPr lang="en-US" sz="3200" b="1" dirty="0" smtClean="0"/>
              <a:t>Key </a:t>
            </a:r>
            <a:r>
              <a:rPr lang="en-US" sz="3200" b="1" dirty="0"/>
              <a:t>F</a:t>
            </a:r>
            <a:r>
              <a:rPr lang="en-US" sz="3200" b="1" dirty="0" smtClean="0"/>
              <a:t>indings: Future Challenges and Sustainability</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r>
              <a:rPr lang="en-US" sz="2800" b="1" dirty="0" smtClean="0">
                <a:latin typeface="+mj-lt"/>
              </a:rPr>
              <a:t>Maintaining Cohesion among Stakeholders</a:t>
            </a:r>
          </a:p>
          <a:p>
            <a:pPr eaLnBrk="1" hangingPunct="1">
              <a:lnSpc>
                <a:spcPct val="80000"/>
              </a:lnSpc>
              <a:defRPr/>
            </a:pPr>
            <a:endParaRPr lang="en-US" sz="2800" b="1" dirty="0">
              <a:latin typeface="+mj-lt"/>
            </a:endParaRPr>
          </a:p>
          <a:p>
            <a:pPr lvl="1" eaLnBrk="1" hangingPunct="1">
              <a:lnSpc>
                <a:spcPct val="80000"/>
              </a:lnSpc>
              <a:defRPr/>
            </a:pPr>
            <a:r>
              <a:rPr lang="en-US" b="1" dirty="0" smtClean="0">
                <a:latin typeface="+mj-lt"/>
              </a:rPr>
              <a:t>Tensions from collaborating and competing</a:t>
            </a:r>
          </a:p>
          <a:p>
            <a:pPr lvl="1" eaLnBrk="1" hangingPunct="1">
              <a:lnSpc>
                <a:spcPct val="80000"/>
              </a:lnSpc>
              <a:defRPr/>
            </a:pPr>
            <a:endParaRPr lang="en-US" b="1" dirty="0">
              <a:latin typeface="+mj-lt"/>
            </a:endParaRPr>
          </a:p>
          <a:p>
            <a:pPr lvl="1" eaLnBrk="1" hangingPunct="1">
              <a:lnSpc>
                <a:spcPct val="80000"/>
              </a:lnSpc>
              <a:defRPr/>
            </a:pPr>
            <a:r>
              <a:rPr lang="en-US" b="1" dirty="0" smtClean="0">
                <a:latin typeface="+mj-lt"/>
              </a:rPr>
              <a:t>Contentious issues over future direction</a:t>
            </a:r>
          </a:p>
          <a:p>
            <a:pPr lvl="2" eaLnBrk="1" hangingPunct="1">
              <a:lnSpc>
                <a:spcPct val="80000"/>
              </a:lnSpc>
              <a:defRPr/>
            </a:pPr>
            <a:r>
              <a:rPr lang="en-US" b="1" dirty="0" smtClean="0">
                <a:latin typeface="+mj-lt"/>
              </a:rPr>
              <a:t>Addition of efficiency measures to public reports</a:t>
            </a:r>
          </a:p>
          <a:p>
            <a:pPr lvl="2" eaLnBrk="1" hangingPunct="1">
              <a:lnSpc>
                <a:spcPct val="80000"/>
              </a:lnSpc>
              <a:defRPr/>
            </a:pPr>
            <a:endParaRPr lang="en-US" b="1" dirty="0" smtClean="0">
              <a:latin typeface="+mj-lt"/>
            </a:endParaRPr>
          </a:p>
          <a:p>
            <a:pPr lvl="2" eaLnBrk="1" hangingPunct="1">
              <a:lnSpc>
                <a:spcPct val="80000"/>
              </a:lnSpc>
              <a:defRPr/>
            </a:pPr>
            <a:r>
              <a:rPr lang="en-US" b="1" dirty="0" smtClean="0">
                <a:latin typeface="+mj-lt"/>
              </a:rPr>
              <a:t>Inclusion of physician-level scores</a:t>
            </a:r>
          </a:p>
          <a:p>
            <a:pPr lvl="2" eaLnBrk="1" hangingPunct="1">
              <a:lnSpc>
                <a:spcPct val="80000"/>
              </a:lnSpc>
              <a:defRPr/>
            </a:pPr>
            <a:endParaRPr lang="en-US" b="1" dirty="0" smtClean="0">
              <a:latin typeface="+mj-lt"/>
            </a:endParaRPr>
          </a:p>
          <a:p>
            <a:pPr lvl="2" eaLnBrk="1" hangingPunct="1">
              <a:lnSpc>
                <a:spcPct val="80000"/>
              </a:lnSpc>
              <a:defRPr/>
            </a:pPr>
            <a:endParaRPr lang="en-US" b="1" dirty="0" smtClean="0">
              <a:latin typeface="+mj-lt"/>
            </a:endParaRPr>
          </a:p>
          <a:p>
            <a:pPr lvl="1" eaLnBrk="1" hangingPunct="1">
              <a:lnSpc>
                <a:spcPct val="80000"/>
              </a:lnSpc>
              <a:defRPr/>
            </a:pPr>
            <a:endParaRPr lang="en-US" sz="3200" b="1" dirty="0">
              <a:latin typeface="+mj-lt"/>
            </a:endParaRPr>
          </a:p>
          <a:p>
            <a:pPr lvl="1" eaLnBrk="1" hangingPunct="1">
              <a:lnSpc>
                <a:spcPct val="80000"/>
              </a:lnSpc>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3200" b="1" dirty="0" smtClean="0"/>
              <a:t>Key </a:t>
            </a:r>
            <a:r>
              <a:rPr lang="en-US" sz="3200" b="1" dirty="0"/>
              <a:t>F</a:t>
            </a:r>
            <a:r>
              <a:rPr lang="en-US" sz="3200" b="1" dirty="0" smtClean="0"/>
              <a:t>indings: Future Challenges and Sustainability </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r>
              <a:rPr lang="en-US" b="1" dirty="0" smtClean="0">
                <a:latin typeface="+mj-lt"/>
              </a:rPr>
              <a:t>Adapting to Health Reform</a:t>
            </a:r>
          </a:p>
          <a:p>
            <a:pPr eaLnBrk="1" hangingPunct="1">
              <a:lnSpc>
                <a:spcPct val="80000"/>
              </a:lnSpc>
              <a:defRPr/>
            </a:pPr>
            <a:endParaRPr lang="en-US" b="1" dirty="0">
              <a:latin typeface="+mj-lt"/>
            </a:endParaRPr>
          </a:p>
          <a:p>
            <a:pPr lvl="1" eaLnBrk="1" hangingPunct="1">
              <a:lnSpc>
                <a:spcPct val="80000"/>
              </a:lnSpc>
              <a:defRPr/>
            </a:pPr>
            <a:r>
              <a:rPr lang="en-US" b="1" dirty="0" smtClean="0">
                <a:latin typeface="+mj-lt"/>
              </a:rPr>
              <a:t>Opportunities </a:t>
            </a:r>
          </a:p>
          <a:p>
            <a:pPr lvl="2" eaLnBrk="1" hangingPunct="1">
              <a:lnSpc>
                <a:spcPct val="80000"/>
              </a:lnSpc>
              <a:defRPr/>
            </a:pPr>
            <a:r>
              <a:rPr lang="en-US" b="1" dirty="0">
                <a:latin typeface="+mj-lt"/>
              </a:rPr>
              <a:t>D</a:t>
            </a:r>
            <a:r>
              <a:rPr lang="en-US" b="1" dirty="0" smtClean="0">
                <a:latin typeface="+mj-lt"/>
              </a:rPr>
              <a:t>eveloping performance measures </a:t>
            </a:r>
          </a:p>
          <a:p>
            <a:pPr lvl="2" eaLnBrk="1" hangingPunct="1">
              <a:lnSpc>
                <a:spcPct val="80000"/>
              </a:lnSpc>
              <a:defRPr/>
            </a:pPr>
            <a:r>
              <a:rPr lang="en-US" b="1" dirty="0">
                <a:latin typeface="+mj-lt"/>
              </a:rPr>
              <a:t>R</a:t>
            </a:r>
            <a:r>
              <a:rPr lang="en-US" b="1" dirty="0" smtClean="0">
                <a:latin typeface="+mj-lt"/>
              </a:rPr>
              <a:t>educing patient readmissions</a:t>
            </a:r>
          </a:p>
          <a:p>
            <a:pPr lvl="1" eaLnBrk="1" hangingPunct="1">
              <a:lnSpc>
                <a:spcPct val="80000"/>
              </a:lnSpc>
              <a:defRPr/>
            </a:pPr>
            <a:endParaRPr lang="en-US" b="1" dirty="0">
              <a:latin typeface="+mj-lt"/>
            </a:endParaRPr>
          </a:p>
          <a:p>
            <a:pPr lvl="1" eaLnBrk="1" hangingPunct="1">
              <a:lnSpc>
                <a:spcPct val="80000"/>
              </a:lnSpc>
              <a:defRPr/>
            </a:pPr>
            <a:r>
              <a:rPr lang="en-US" b="1" dirty="0" smtClean="0">
                <a:latin typeface="+mj-lt"/>
              </a:rPr>
              <a:t>Challenges</a:t>
            </a:r>
          </a:p>
          <a:p>
            <a:pPr lvl="2" eaLnBrk="1" hangingPunct="1">
              <a:lnSpc>
                <a:spcPct val="80000"/>
              </a:lnSpc>
              <a:defRPr/>
            </a:pPr>
            <a:r>
              <a:rPr lang="en-US" b="1" dirty="0" smtClean="0">
                <a:latin typeface="+mj-lt"/>
              </a:rPr>
              <a:t>National data collection initiatives </a:t>
            </a:r>
          </a:p>
          <a:p>
            <a:pPr lvl="2" eaLnBrk="1" hangingPunct="1">
              <a:lnSpc>
                <a:spcPct val="80000"/>
              </a:lnSpc>
              <a:defRPr/>
            </a:pPr>
            <a:r>
              <a:rPr lang="en-US" b="1" dirty="0">
                <a:latin typeface="+mj-lt"/>
              </a:rPr>
              <a:t>I</a:t>
            </a:r>
            <a:r>
              <a:rPr lang="en-US" b="1" dirty="0" smtClean="0">
                <a:latin typeface="+mj-lt"/>
              </a:rPr>
              <a:t>nternal decision making processes (e.g., consensus on clinically meaningful measures)</a:t>
            </a:r>
            <a:endParaRPr lang="en-US" b="1" dirty="0">
              <a:latin typeface="+mj-lt"/>
            </a:endParaRPr>
          </a:p>
          <a:p>
            <a:pPr lvl="1" eaLnBrk="1" hangingPunct="1">
              <a:lnSpc>
                <a:spcPct val="80000"/>
              </a:lnSpc>
              <a:defRPr/>
            </a:pPr>
            <a:endParaRPr lang="en-US" sz="2000" b="1" dirty="0" smtClean="0">
              <a:latin typeface="+mj-lt"/>
            </a:endParaRPr>
          </a:p>
          <a:p>
            <a:pPr marL="457200" lvl="1" indent="0" eaLnBrk="1" hangingPunct="1">
              <a:lnSpc>
                <a:spcPct val="80000"/>
              </a:lnSpc>
              <a:buFontTx/>
              <a:buNone/>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2800" b="1" dirty="0" smtClean="0"/>
              <a:t>Conclusion</a:t>
            </a:r>
            <a:r>
              <a:rPr lang="en-US" sz="2800" b="1" dirty="0"/>
              <a:t/>
            </a:r>
            <a:br>
              <a:rPr lang="en-US" sz="2800" b="1" dirty="0"/>
            </a:br>
            <a:endParaRPr lang="en-US" sz="28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r>
              <a:rPr lang="en-US" sz="2800" b="1" dirty="0" smtClean="0">
                <a:latin typeface="+mj-lt"/>
              </a:rPr>
              <a:t>Important contributions to quality improvement</a:t>
            </a:r>
          </a:p>
          <a:p>
            <a:pPr eaLnBrk="1" hangingPunct="1">
              <a:lnSpc>
                <a:spcPct val="80000"/>
              </a:lnSpc>
              <a:defRPr/>
            </a:pPr>
            <a:endParaRPr lang="en-US" sz="2800" b="1" dirty="0">
              <a:latin typeface="+mj-lt"/>
            </a:endParaRPr>
          </a:p>
          <a:p>
            <a:pPr eaLnBrk="1" hangingPunct="1">
              <a:lnSpc>
                <a:spcPct val="80000"/>
              </a:lnSpc>
              <a:defRPr/>
            </a:pPr>
            <a:endParaRPr lang="en-US" sz="2800" b="1" dirty="0">
              <a:latin typeface="+mj-lt"/>
            </a:endParaRPr>
          </a:p>
          <a:p>
            <a:pPr eaLnBrk="1" hangingPunct="1">
              <a:lnSpc>
                <a:spcPct val="80000"/>
              </a:lnSpc>
              <a:defRPr/>
            </a:pPr>
            <a:r>
              <a:rPr lang="en-US" sz="2800" b="1" dirty="0" smtClean="0">
                <a:latin typeface="+mj-lt"/>
              </a:rPr>
              <a:t>Viability of current governance and management practices</a:t>
            </a:r>
          </a:p>
          <a:p>
            <a:pPr eaLnBrk="1" hangingPunct="1">
              <a:lnSpc>
                <a:spcPct val="80000"/>
              </a:lnSpc>
              <a:defRPr/>
            </a:pPr>
            <a:endParaRPr lang="en-US" sz="2800" b="1" dirty="0" smtClean="0">
              <a:latin typeface="+mj-lt"/>
            </a:endParaRPr>
          </a:p>
          <a:p>
            <a:pPr eaLnBrk="1" hangingPunct="1">
              <a:lnSpc>
                <a:spcPct val="80000"/>
              </a:lnSpc>
              <a:defRPr/>
            </a:pPr>
            <a:endParaRPr lang="en-US" sz="2800" b="1" dirty="0">
              <a:latin typeface="+mj-lt"/>
            </a:endParaRPr>
          </a:p>
          <a:p>
            <a:pPr eaLnBrk="1" hangingPunct="1">
              <a:lnSpc>
                <a:spcPct val="80000"/>
              </a:lnSpc>
              <a:defRPr/>
            </a:pPr>
            <a:r>
              <a:rPr lang="en-US" sz="2800" b="1" dirty="0" smtClean="0">
                <a:latin typeface="+mj-lt"/>
              </a:rPr>
              <a:t>Strong leadership as a key attribute</a:t>
            </a:r>
          </a:p>
          <a:p>
            <a:pPr eaLnBrk="1" hangingPunct="1">
              <a:lnSpc>
                <a:spcPct val="80000"/>
              </a:lnSpc>
              <a:defRPr/>
            </a:pPr>
            <a:endParaRPr lang="en-US" sz="2800" b="1" dirty="0">
              <a:latin typeface="+mj-lt"/>
            </a:endParaRPr>
          </a:p>
          <a:p>
            <a:pPr eaLnBrk="1" hangingPunct="1">
              <a:lnSpc>
                <a:spcPct val="80000"/>
              </a:lnSpc>
              <a:defRPr/>
            </a:pPr>
            <a:endParaRPr lang="en-US" sz="2000" b="1" dirty="0">
              <a:latin typeface="+mj-lt"/>
            </a:endParaRPr>
          </a:p>
          <a:p>
            <a:pPr lvl="1" eaLnBrk="1" hangingPunct="1">
              <a:lnSpc>
                <a:spcPct val="80000"/>
              </a:lnSpc>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457200" y="14288"/>
            <a:ext cx="8229600" cy="1139825"/>
          </a:xfrm>
        </p:spPr>
        <p:txBody>
          <a:bodyPr anchorCtr="0"/>
          <a:lstStyle/>
          <a:p>
            <a:pPr eaLnBrk="1" hangingPunct="1">
              <a:defRPr/>
            </a:pPr>
            <a:r>
              <a:rPr lang="en-US" sz="3600" dirty="0" smtClean="0"/>
              <a:t>Overview of Presentation</a:t>
            </a:r>
          </a:p>
        </p:txBody>
      </p:sp>
      <p:sp>
        <p:nvSpPr>
          <p:cNvPr id="7171" name="Rectangle 3"/>
          <p:cNvSpPr>
            <a:spLocks noGrp="1" noChangeArrowheads="1"/>
          </p:cNvSpPr>
          <p:nvPr>
            <p:ph type="body" idx="4294967295"/>
          </p:nvPr>
        </p:nvSpPr>
        <p:spPr>
          <a:xfrm>
            <a:off x="457200" y="914400"/>
            <a:ext cx="8229600" cy="5216525"/>
          </a:xfrm>
        </p:spPr>
        <p:txBody>
          <a:bodyPr/>
          <a:lstStyle/>
          <a:p>
            <a:pPr eaLnBrk="1" hangingPunct="1">
              <a:defRPr/>
            </a:pPr>
            <a:r>
              <a:rPr lang="en-US" sz="2000" dirty="0" smtClean="0">
                <a:latin typeface="+mj-lt"/>
              </a:rPr>
              <a:t>Study purpose and goals </a:t>
            </a:r>
          </a:p>
          <a:p>
            <a:pPr eaLnBrk="1" hangingPunct="1">
              <a:defRPr/>
            </a:pPr>
            <a:endParaRPr lang="en-US" sz="2000" dirty="0">
              <a:latin typeface="+mj-lt"/>
            </a:endParaRPr>
          </a:p>
          <a:p>
            <a:pPr eaLnBrk="1" hangingPunct="1">
              <a:defRPr/>
            </a:pPr>
            <a:r>
              <a:rPr lang="en-US" sz="2000" dirty="0" smtClean="0">
                <a:latin typeface="+mj-lt"/>
              </a:rPr>
              <a:t>Methods</a:t>
            </a:r>
          </a:p>
          <a:p>
            <a:pPr eaLnBrk="1" hangingPunct="1">
              <a:defRPr/>
            </a:pPr>
            <a:endParaRPr lang="en-US" sz="2000" dirty="0">
              <a:latin typeface="+mj-lt"/>
            </a:endParaRPr>
          </a:p>
          <a:p>
            <a:pPr eaLnBrk="1" hangingPunct="1">
              <a:defRPr/>
            </a:pPr>
            <a:r>
              <a:rPr lang="en-US" sz="2000" dirty="0" smtClean="0">
                <a:latin typeface="+mj-lt"/>
              </a:rPr>
              <a:t>Key Findings</a:t>
            </a:r>
          </a:p>
          <a:p>
            <a:pPr lvl="1" eaLnBrk="1" hangingPunct="1">
              <a:defRPr/>
            </a:pPr>
            <a:r>
              <a:rPr lang="en-US" sz="2000" dirty="0" smtClean="0">
                <a:latin typeface="+mj-lt"/>
              </a:rPr>
              <a:t>Activities and Accomplishments</a:t>
            </a:r>
          </a:p>
          <a:p>
            <a:pPr lvl="2" eaLnBrk="1" hangingPunct="1">
              <a:defRPr/>
            </a:pPr>
            <a:r>
              <a:rPr lang="en-US" sz="2000" dirty="0" smtClean="0">
                <a:latin typeface="+mj-lt"/>
              </a:rPr>
              <a:t>Improving quality</a:t>
            </a:r>
          </a:p>
          <a:p>
            <a:pPr lvl="2" eaLnBrk="1" hangingPunct="1">
              <a:defRPr/>
            </a:pPr>
            <a:r>
              <a:rPr lang="en-US" sz="2000" dirty="0" smtClean="0">
                <a:latin typeface="+mj-lt"/>
              </a:rPr>
              <a:t>Building trust among stakeholders</a:t>
            </a:r>
          </a:p>
          <a:p>
            <a:pPr lvl="2" eaLnBrk="1" hangingPunct="1">
              <a:defRPr/>
            </a:pPr>
            <a:r>
              <a:rPr lang="en-US" sz="2000" dirty="0" smtClean="0">
                <a:latin typeface="+mj-lt"/>
              </a:rPr>
              <a:t>Integrating within local health community</a:t>
            </a:r>
          </a:p>
          <a:p>
            <a:pPr lvl="1" eaLnBrk="1" hangingPunct="1">
              <a:defRPr/>
            </a:pPr>
            <a:endParaRPr lang="en-US" sz="2000" dirty="0" smtClean="0"/>
          </a:p>
          <a:p>
            <a:pPr lvl="1" eaLnBrk="1" hangingPunct="1">
              <a:defRPr/>
            </a:pPr>
            <a:r>
              <a:rPr lang="en-US" sz="2000" dirty="0" smtClean="0"/>
              <a:t>Future Challenges and Sustainability</a:t>
            </a:r>
          </a:p>
          <a:p>
            <a:pPr lvl="2" eaLnBrk="1" hangingPunct="1">
              <a:defRPr/>
            </a:pPr>
            <a:r>
              <a:rPr lang="en-US" sz="2000" dirty="0" smtClean="0"/>
              <a:t>Securing financial resources </a:t>
            </a:r>
          </a:p>
          <a:p>
            <a:pPr lvl="2" eaLnBrk="1" hangingPunct="1">
              <a:defRPr/>
            </a:pPr>
            <a:r>
              <a:rPr lang="en-US" sz="2000" dirty="0" smtClean="0"/>
              <a:t>Maintaining cohesion among stakeholders</a:t>
            </a:r>
          </a:p>
          <a:p>
            <a:pPr lvl="2" eaLnBrk="1" hangingPunct="1">
              <a:defRPr/>
            </a:pPr>
            <a:r>
              <a:rPr lang="en-US" sz="2000" dirty="0" smtClean="0"/>
              <a:t>Adapting to health reform</a:t>
            </a:r>
          </a:p>
          <a:p>
            <a:pPr eaLnBrk="1" hangingPunct="1">
              <a:defRPr/>
            </a:pPr>
            <a:endParaRPr lang="en-US" sz="2000" dirty="0" smtClean="0"/>
          </a:p>
          <a:p>
            <a:pPr eaLnBrk="1" hangingPunct="1">
              <a:defRPr/>
            </a:pPr>
            <a:r>
              <a:rPr lang="en-US" sz="2000" dirty="0" smtClean="0"/>
              <a:t>Conclusion</a:t>
            </a:r>
          </a:p>
          <a:p>
            <a:pPr lvl="2" eaLnBrk="1" hangingPunct="1">
              <a:defRPr/>
            </a:pPr>
            <a:endParaRPr lang="en-US" sz="1600" dirty="0"/>
          </a:p>
          <a:p>
            <a:pPr marL="914400" lvl="2" indent="0" eaLnBrk="1" hangingPunct="1">
              <a:buFont typeface="Wingdings" pitchFamily="2" charset="2"/>
              <a:buNone/>
              <a:defRPr/>
            </a:pPr>
            <a:endParaRPr lang="en-US" sz="1600" dirty="0" smtClean="0"/>
          </a:p>
          <a:p>
            <a:pPr lvl="1" eaLnBrk="1" hangingPunct="1">
              <a:defRPr/>
            </a:pPr>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228600"/>
            <a:ext cx="8001000" cy="76200"/>
          </a:xfrm>
        </p:spPr>
        <p:txBody>
          <a:bodyPr anchorCtr="0"/>
          <a:lstStyle/>
          <a:p>
            <a:pPr marL="571500" indent="-571500" eaLnBrk="1" hangingPunct="1">
              <a:buFont typeface="Arial" pitchFamily="34" charset="0"/>
              <a:buChar char="•"/>
              <a:defRPr/>
            </a:pPr>
            <a:r>
              <a:rPr lang="en-US" sz="4200" b="1" dirty="0" smtClean="0"/>
              <a:t/>
            </a:r>
            <a:br>
              <a:rPr lang="en-US" sz="4200" b="1" dirty="0" smtClean="0"/>
            </a:br>
            <a:r>
              <a:rPr lang="en-US" sz="4200" b="1" dirty="0" smtClean="0"/>
              <a:t/>
            </a:r>
            <a:br>
              <a:rPr lang="en-US" sz="4200" b="1" dirty="0" smtClean="0"/>
            </a:br>
            <a:r>
              <a:rPr lang="en-US" sz="3200" b="1" dirty="0" smtClean="0"/>
              <a:t>Study Purpose and Goals </a:t>
            </a:r>
            <a:br>
              <a:rPr lang="en-US" sz="3200" b="1" dirty="0" smtClean="0"/>
            </a:br>
            <a:r>
              <a:rPr lang="en-US" sz="2400" b="1" dirty="0" smtClean="0"/>
              <a:t/>
            </a:r>
            <a:br>
              <a:rPr lang="en-US" sz="2400" b="1" dirty="0" smtClean="0"/>
            </a:br>
            <a:endParaRPr lang="en-US" sz="2400" b="1" dirty="0" smtClean="0"/>
          </a:p>
        </p:txBody>
      </p:sp>
      <p:sp>
        <p:nvSpPr>
          <p:cNvPr id="9219" name="Rectangle 3"/>
          <p:cNvSpPr>
            <a:spLocks noGrp="1" noChangeArrowheads="1"/>
          </p:cNvSpPr>
          <p:nvPr>
            <p:ph type="body" idx="4294967295"/>
          </p:nvPr>
        </p:nvSpPr>
        <p:spPr>
          <a:xfrm>
            <a:off x="457200" y="609600"/>
            <a:ext cx="8229600" cy="5486400"/>
          </a:xfrm>
        </p:spPr>
        <p:txBody>
          <a:bodyPr/>
          <a:lstStyle/>
          <a:p>
            <a:pPr eaLnBrk="1" hangingPunct="1">
              <a:lnSpc>
                <a:spcPct val="80000"/>
              </a:lnSpc>
              <a:buFont typeface="Wingdings" pitchFamily="2" charset="2"/>
              <a:buNone/>
              <a:defRPr/>
            </a:pPr>
            <a:endParaRPr lang="en-US" sz="800" dirty="0" smtClean="0">
              <a:latin typeface="+mj-lt"/>
            </a:endParaRPr>
          </a:p>
          <a:p>
            <a:pPr eaLnBrk="1" hangingPunct="1">
              <a:lnSpc>
                <a:spcPct val="80000"/>
              </a:lnSpc>
              <a:buFont typeface="Wingdings" pitchFamily="2" charset="2"/>
              <a:buNone/>
              <a:defRPr/>
            </a:pPr>
            <a:endParaRPr lang="en-US" sz="1800" b="1" dirty="0" smtClean="0">
              <a:latin typeface="+mj-lt"/>
            </a:endParaRPr>
          </a:p>
          <a:p>
            <a:pPr marL="457200" lvl="1" indent="0" eaLnBrk="1" hangingPunct="1">
              <a:lnSpc>
                <a:spcPct val="80000"/>
              </a:lnSpc>
              <a:buFontTx/>
              <a:buNone/>
              <a:defRPr/>
            </a:pPr>
            <a:endParaRPr lang="en-US" sz="1800" b="1" dirty="0" smtClean="0">
              <a:latin typeface="+mj-lt"/>
            </a:endParaRPr>
          </a:p>
          <a:p>
            <a:pPr eaLnBrk="1" hangingPunct="1">
              <a:lnSpc>
                <a:spcPct val="80000"/>
              </a:lnSpc>
              <a:buFont typeface="Wingdings" pitchFamily="2" charset="2"/>
              <a:buNone/>
              <a:defRPr/>
            </a:pPr>
            <a:endParaRPr lang="en-US" sz="1400" b="1" dirty="0" smtClean="0">
              <a:latin typeface="+mj-lt"/>
            </a:endParaRPr>
          </a:p>
          <a:p>
            <a:pPr eaLnBrk="1" hangingPunct="1">
              <a:lnSpc>
                <a:spcPct val="80000"/>
              </a:lnSpc>
              <a:defRPr/>
            </a:pPr>
            <a:r>
              <a:rPr lang="en-US" sz="2400" b="1" dirty="0" smtClean="0">
                <a:latin typeface="+mj-lt"/>
              </a:rPr>
              <a:t>Focus on </a:t>
            </a:r>
            <a:r>
              <a:rPr lang="en-US" sz="2400" b="1" u="sng" dirty="0" smtClean="0">
                <a:latin typeface="+mj-lt"/>
              </a:rPr>
              <a:t>multi-stakeholder</a:t>
            </a:r>
            <a:r>
              <a:rPr lang="en-US" sz="2400" b="1" dirty="0" smtClean="0">
                <a:latin typeface="+mj-lt"/>
              </a:rPr>
              <a:t> community collaboratives</a:t>
            </a:r>
          </a:p>
          <a:p>
            <a:pPr eaLnBrk="1" hangingPunct="1">
              <a:lnSpc>
                <a:spcPct val="80000"/>
              </a:lnSpc>
              <a:defRPr/>
            </a:pPr>
            <a:endParaRPr lang="en-US" sz="2400" b="1" dirty="0">
              <a:latin typeface="+mj-lt"/>
            </a:endParaRPr>
          </a:p>
          <a:p>
            <a:pPr eaLnBrk="1" hangingPunct="1">
              <a:lnSpc>
                <a:spcPct val="80000"/>
              </a:lnSpc>
              <a:defRPr/>
            </a:pPr>
            <a:endParaRPr lang="en-US" sz="2400" b="1" dirty="0">
              <a:latin typeface="+mj-lt"/>
            </a:endParaRPr>
          </a:p>
          <a:p>
            <a:pPr eaLnBrk="1" hangingPunct="1">
              <a:lnSpc>
                <a:spcPct val="80000"/>
              </a:lnSpc>
              <a:defRPr/>
            </a:pPr>
            <a:r>
              <a:rPr lang="en-US" sz="2400" b="1" dirty="0" smtClean="0">
                <a:latin typeface="+mj-lt"/>
              </a:rPr>
              <a:t>Select study sample from AHRQ </a:t>
            </a:r>
            <a:r>
              <a:rPr lang="en-US" sz="2400" b="1" dirty="0">
                <a:latin typeface="+mj-lt"/>
              </a:rPr>
              <a:t>C</a:t>
            </a:r>
            <a:r>
              <a:rPr lang="en-US" sz="2400" b="1" dirty="0" smtClean="0">
                <a:latin typeface="+mj-lt"/>
              </a:rPr>
              <a:t>hartered Value Exchanges and affiliated collaboratives</a:t>
            </a:r>
          </a:p>
          <a:p>
            <a:pPr eaLnBrk="1" hangingPunct="1">
              <a:lnSpc>
                <a:spcPct val="80000"/>
              </a:lnSpc>
              <a:defRPr/>
            </a:pPr>
            <a:endParaRPr lang="en-US" sz="2400" b="1" dirty="0" smtClean="0">
              <a:latin typeface="+mj-lt"/>
            </a:endParaRPr>
          </a:p>
          <a:p>
            <a:pPr eaLnBrk="1" hangingPunct="1">
              <a:lnSpc>
                <a:spcPct val="80000"/>
              </a:lnSpc>
              <a:defRPr/>
            </a:pPr>
            <a:endParaRPr lang="en-US" sz="2400" b="1" dirty="0" smtClean="0">
              <a:latin typeface="+mj-lt"/>
            </a:endParaRPr>
          </a:p>
          <a:p>
            <a:pPr eaLnBrk="1" hangingPunct="1">
              <a:lnSpc>
                <a:spcPct val="80000"/>
              </a:lnSpc>
              <a:defRPr/>
            </a:pPr>
            <a:r>
              <a:rPr lang="en-US" sz="2400" b="1" dirty="0" smtClean="0">
                <a:latin typeface="+mj-lt"/>
              </a:rPr>
              <a:t>Investigate accomplishments, challenges, and opportunities	</a:t>
            </a:r>
          </a:p>
          <a:p>
            <a:pPr eaLnBrk="1" hangingPunct="1">
              <a:lnSpc>
                <a:spcPct val="80000"/>
              </a:lnSpc>
              <a:buFont typeface="Wingdings" pitchFamily="2" charset="2"/>
              <a:buNone/>
              <a:defRPr/>
            </a:pPr>
            <a:r>
              <a:rPr lang="en-US" sz="2400" dirty="0" smtClean="0">
                <a:latin typeface="+mj-lt"/>
              </a:rPr>
              <a:t>	</a:t>
            </a:r>
          </a:p>
          <a:p>
            <a:pPr eaLnBrk="1" hangingPunct="1">
              <a:lnSpc>
                <a:spcPct val="80000"/>
              </a:lnSpc>
              <a:buFont typeface="Wingdings" pitchFamily="2" charset="2"/>
              <a:buNone/>
              <a:defRPr/>
            </a:pPr>
            <a:r>
              <a:rPr lang="en-US" sz="2400" dirty="0" smtClean="0">
                <a:latin typeface="+mj-lt"/>
              </a:rPr>
              <a:t>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idx="4294967295"/>
          </p:nvPr>
        </p:nvSpPr>
        <p:spPr/>
        <p:txBody>
          <a:bodyPr anchorCtr="0"/>
          <a:lstStyle/>
          <a:p>
            <a:pPr eaLnBrk="1" hangingPunct="1">
              <a:defRPr/>
            </a:pPr>
            <a:r>
              <a:rPr lang="en-US" sz="3600" dirty="0" smtClean="0"/>
              <a:t>Study Methods</a:t>
            </a:r>
          </a:p>
        </p:txBody>
      </p:sp>
      <p:sp>
        <p:nvSpPr>
          <p:cNvPr id="10243" name="Content Placeholder 3"/>
          <p:cNvSpPr>
            <a:spLocks noGrp="1"/>
          </p:cNvSpPr>
          <p:nvPr>
            <p:ph idx="4294967295"/>
          </p:nvPr>
        </p:nvSpPr>
        <p:spPr/>
        <p:txBody>
          <a:bodyPr/>
          <a:lstStyle/>
          <a:p>
            <a:pPr eaLnBrk="1" hangingPunct="1">
              <a:defRPr/>
            </a:pPr>
            <a:r>
              <a:rPr lang="en-US" dirty="0" smtClean="0"/>
              <a:t> </a:t>
            </a:r>
            <a:r>
              <a:rPr lang="en-US" sz="2800" dirty="0" smtClean="0">
                <a:latin typeface="+mj-lt"/>
              </a:rPr>
              <a:t>Selection of sample</a:t>
            </a:r>
          </a:p>
          <a:p>
            <a:pPr marL="457200" lvl="1" indent="0" eaLnBrk="1" hangingPunct="1">
              <a:buFontTx/>
              <a:buNone/>
              <a:defRPr/>
            </a:pPr>
            <a:endParaRPr lang="en-US" dirty="0" smtClean="0">
              <a:latin typeface="+mj-lt"/>
            </a:endParaRPr>
          </a:p>
          <a:p>
            <a:pPr eaLnBrk="1" hangingPunct="1">
              <a:defRPr/>
            </a:pPr>
            <a:r>
              <a:rPr lang="en-US" sz="2800" dirty="0" smtClean="0">
                <a:latin typeface="+mj-lt"/>
              </a:rPr>
              <a:t>Data collection</a:t>
            </a:r>
          </a:p>
          <a:p>
            <a:pPr lvl="1" eaLnBrk="1" hangingPunct="1">
              <a:defRPr/>
            </a:pPr>
            <a:r>
              <a:rPr lang="en-US" dirty="0" smtClean="0">
                <a:latin typeface="+mj-lt"/>
              </a:rPr>
              <a:t>Key informant interviews</a:t>
            </a:r>
          </a:p>
          <a:p>
            <a:pPr lvl="1" eaLnBrk="1" hangingPunct="1">
              <a:defRPr/>
            </a:pPr>
            <a:r>
              <a:rPr lang="en-US" dirty="0" smtClean="0">
                <a:latin typeface="+mj-lt"/>
              </a:rPr>
              <a:t>Documents and Archival Records</a:t>
            </a:r>
          </a:p>
          <a:p>
            <a:pPr eaLnBrk="1" hangingPunct="1">
              <a:defRPr/>
            </a:pPr>
            <a:endParaRPr lang="en-US" sz="2800" dirty="0" smtClean="0">
              <a:latin typeface="+mj-lt"/>
            </a:endParaRPr>
          </a:p>
          <a:p>
            <a:pPr eaLnBrk="1" hangingPunct="1">
              <a:defRPr/>
            </a:pPr>
            <a:r>
              <a:rPr lang="en-US" sz="2800" dirty="0" smtClean="0">
                <a:latin typeface="+mj-lt"/>
              </a:rPr>
              <a:t>Analysis</a:t>
            </a:r>
          </a:p>
          <a:p>
            <a:pPr eaLnBrk="1" hangingPunct="1">
              <a:buFont typeface="Wingdings" pitchFamily="2" charset="2"/>
              <a:buNone/>
              <a:defRPr/>
            </a:pPr>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rtl="0" eaLnBrk="1" fontAlgn="base" hangingPunct="1"/>
            <a:r>
              <a:rPr lang="en-US" sz="3600" kern="1200" dirty="0" smtClean="0">
                <a:solidFill>
                  <a:srgbClr val="EAEAEA"/>
                </a:solidFill>
                <a:effectLst/>
                <a:latin typeface="Verdana"/>
                <a:ea typeface="+mn-ea"/>
                <a:cs typeface="+mn-cs"/>
              </a:rPr>
              <a:t>Quality </a:t>
            </a:r>
            <a:r>
              <a:rPr lang="en-US" sz="3600" kern="1200" dirty="0" err="1" smtClean="0">
                <a:solidFill>
                  <a:srgbClr val="EAEAEA"/>
                </a:solidFill>
                <a:effectLst/>
                <a:latin typeface="Verdana"/>
                <a:ea typeface="+mn-ea"/>
                <a:cs typeface="+mn-cs"/>
              </a:rPr>
              <a:t>Collaboratives</a:t>
            </a:r>
            <a:endParaRPr lang="en-US" dirty="0" smtClean="0">
              <a:effectLst/>
            </a:endParaRPr>
          </a:p>
          <a:p>
            <a:endParaRPr lang="en-US" dirty="0"/>
          </a:p>
        </p:txBody>
      </p:sp>
      <p:sp>
        <p:nvSpPr>
          <p:cNvPr id="5" name="Content Placeholder 4"/>
          <p:cNvSpPr>
            <a:spLocks noGrp="1"/>
          </p:cNvSpPr>
          <p:nvPr>
            <p:ph idx="1"/>
          </p:nvPr>
        </p:nvSpPr>
        <p:spPr/>
        <p:txBody>
          <a:bodyPr>
            <a:normAutofit fontScale="77500" lnSpcReduction="20000"/>
          </a:bodyPr>
          <a:lstStyle/>
          <a:p>
            <a:pPr eaLnBrk="1" hangingPunct="1">
              <a:defRPr/>
            </a:pPr>
            <a:r>
              <a:rPr lang="en-US" dirty="0"/>
              <a:t>Massachusetts Health Quality Partners</a:t>
            </a:r>
          </a:p>
          <a:p>
            <a:pPr eaLnBrk="1" hangingPunct="1">
              <a:defRPr/>
            </a:pPr>
            <a:r>
              <a:rPr lang="en-US" dirty="0"/>
              <a:t>Oregon Health Care Quality Corporation</a:t>
            </a:r>
          </a:p>
          <a:p>
            <a:pPr eaLnBrk="1" hangingPunct="1">
              <a:defRPr/>
            </a:pPr>
            <a:r>
              <a:rPr lang="en-US" dirty="0"/>
              <a:t>Integrated Healthcare Association (California)</a:t>
            </a:r>
          </a:p>
          <a:p>
            <a:pPr eaLnBrk="1" hangingPunct="1">
              <a:defRPr/>
            </a:pPr>
            <a:r>
              <a:rPr lang="en-US" dirty="0"/>
              <a:t>Puget Sound Health Alliance  (Washington State)</a:t>
            </a:r>
          </a:p>
          <a:p>
            <a:pPr eaLnBrk="1" hangingPunct="1">
              <a:defRPr/>
            </a:pPr>
            <a:r>
              <a:rPr lang="en-US" dirty="0"/>
              <a:t>Health Improvement Collaborative of Greater Cincinnati (Ohio) </a:t>
            </a:r>
          </a:p>
          <a:p>
            <a:pPr eaLnBrk="1" hangingPunct="1">
              <a:defRPr/>
            </a:pPr>
            <a:r>
              <a:rPr lang="en-US" dirty="0"/>
              <a:t>MN Community Measurement (Minnesota)</a:t>
            </a:r>
          </a:p>
          <a:p>
            <a:pPr eaLnBrk="1" hangingPunct="1">
              <a:defRPr/>
            </a:pPr>
            <a:r>
              <a:rPr lang="en-US" dirty="0"/>
              <a:t>Wisconsin Collaborative for Healthcare Quality </a:t>
            </a:r>
          </a:p>
          <a:p>
            <a:pPr eaLnBrk="1" hangingPunct="1">
              <a:defRPr/>
            </a:pPr>
            <a:r>
              <a:rPr lang="en-US" dirty="0"/>
              <a:t>Indiana Health Information </a:t>
            </a:r>
            <a:r>
              <a:rPr lang="en-US" dirty="0" smtClean="0"/>
              <a:t>Exchange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3200" b="1" dirty="0" smtClean="0"/>
              <a:t>Key </a:t>
            </a:r>
            <a:r>
              <a:rPr lang="en-US" sz="3200" b="1" dirty="0"/>
              <a:t>F</a:t>
            </a:r>
            <a:r>
              <a:rPr lang="en-US" sz="3200" b="1" dirty="0" smtClean="0"/>
              <a:t>indings: Activities </a:t>
            </a:r>
            <a:r>
              <a:rPr lang="en-US" sz="3200" b="1" dirty="0"/>
              <a:t>and Accomplishments</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eaLnBrk="1" hangingPunct="1">
              <a:lnSpc>
                <a:spcPct val="80000"/>
              </a:lnSpc>
              <a:defRPr/>
            </a:pPr>
            <a:r>
              <a:rPr lang="en-US" sz="2800" b="1" dirty="0" smtClean="0">
                <a:latin typeface="+mj-lt"/>
              </a:rPr>
              <a:t>Improving </a:t>
            </a:r>
            <a:r>
              <a:rPr lang="en-US" sz="2800" b="1" dirty="0">
                <a:latin typeface="+mj-lt"/>
              </a:rPr>
              <a:t>Q</a:t>
            </a:r>
            <a:r>
              <a:rPr lang="en-US" sz="2800" b="1" dirty="0" smtClean="0">
                <a:latin typeface="+mj-lt"/>
              </a:rPr>
              <a:t>uality </a:t>
            </a:r>
          </a:p>
          <a:p>
            <a:pPr eaLnBrk="1" hangingPunct="1">
              <a:lnSpc>
                <a:spcPct val="80000"/>
              </a:lnSpc>
              <a:defRPr/>
            </a:pPr>
            <a:endParaRPr lang="en-US" sz="2400" b="1" dirty="0">
              <a:latin typeface="+mj-lt"/>
            </a:endParaRPr>
          </a:p>
          <a:p>
            <a:pPr lvl="1" eaLnBrk="1" hangingPunct="1">
              <a:lnSpc>
                <a:spcPct val="80000"/>
              </a:lnSpc>
              <a:defRPr/>
            </a:pPr>
            <a:r>
              <a:rPr lang="en-US" sz="2400" b="1" dirty="0" smtClean="0">
                <a:latin typeface="+mj-lt"/>
              </a:rPr>
              <a:t>Activities</a:t>
            </a:r>
            <a:r>
              <a:rPr lang="en-US" sz="2000" b="1" dirty="0" smtClean="0">
                <a:latin typeface="+mj-lt"/>
              </a:rPr>
              <a:t> </a:t>
            </a:r>
          </a:p>
          <a:p>
            <a:pPr lvl="2" eaLnBrk="1" hangingPunct="1">
              <a:lnSpc>
                <a:spcPct val="80000"/>
              </a:lnSpc>
              <a:defRPr/>
            </a:pPr>
            <a:r>
              <a:rPr lang="en-US" sz="2000" b="1" dirty="0" smtClean="0">
                <a:latin typeface="+mj-lt"/>
              </a:rPr>
              <a:t>Public provider reports</a:t>
            </a:r>
          </a:p>
          <a:p>
            <a:pPr lvl="3" eaLnBrk="1" hangingPunct="1">
              <a:lnSpc>
                <a:spcPct val="80000"/>
              </a:lnSpc>
              <a:defRPr/>
            </a:pPr>
            <a:endParaRPr lang="en-US" sz="1600" b="1" dirty="0" smtClean="0">
              <a:latin typeface="+mj-lt"/>
            </a:endParaRPr>
          </a:p>
          <a:p>
            <a:pPr lvl="3" eaLnBrk="1" hangingPunct="1">
              <a:lnSpc>
                <a:spcPct val="80000"/>
              </a:lnSpc>
              <a:defRPr/>
            </a:pPr>
            <a:r>
              <a:rPr lang="en-US" b="1" dirty="0" smtClean="0">
                <a:latin typeface="+mj-lt"/>
              </a:rPr>
              <a:t>Develop first community-based, consolidated quality report for </a:t>
            </a:r>
            <a:r>
              <a:rPr lang="en-US" b="1" u="sng" dirty="0" smtClean="0">
                <a:latin typeface="+mj-lt"/>
              </a:rPr>
              <a:t>physician organizations</a:t>
            </a:r>
          </a:p>
          <a:p>
            <a:pPr lvl="3" eaLnBrk="1" hangingPunct="1">
              <a:lnSpc>
                <a:spcPct val="80000"/>
              </a:lnSpc>
              <a:defRPr/>
            </a:pPr>
            <a:endParaRPr lang="en-US" b="1" dirty="0">
              <a:latin typeface="+mj-lt"/>
            </a:endParaRPr>
          </a:p>
          <a:p>
            <a:pPr lvl="3" eaLnBrk="1" hangingPunct="1">
              <a:lnSpc>
                <a:spcPct val="80000"/>
              </a:lnSpc>
              <a:defRPr/>
            </a:pPr>
            <a:r>
              <a:rPr lang="en-US" b="1" dirty="0" smtClean="0">
                <a:latin typeface="+mj-lt"/>
              </a:rPr>
              <a:t>Expand reports to include patient experience and efficiency measures</a:t>
            </a:r>
            <a:endParaRPr lang="en-US" b="1" dirty="0">
              <a:latin typeface="+mj-lt"/>
            </a:endParaRPr>
          </a:p>
          <a:p>
            <a:pPr lvl="3" eaLnBrk="1" hangingPunct="1">
              <a:lnSpc>
                <a:spcPct val="80000"/>
              </a:lnSpc>
              <a:defRPr/>
            </a:pPr>
            <a:endParaRPr lang="en-US" sz="1600" b="1" dirty="0">
              <a:latin typeface="+mj-lt"/>
            </a:endParaRPr>
          </a:p>
          <a:p>
            <a:pPr lvl="2" eaLnBrk="1" hangingPunct="1">
              <a:lnSpc>
                <a:spcPct val="80000"/>
              </a:lnSpc>
              <a:defRPr/>
            </a:pPr>
            <a:endParaRPr lang="en-US" sz="1600" b="1" dirty="0">
              <a:latin typeface="+mj-lt"/>
            </a:endParaRPr>
          </a:p>
          <a:p>
            <a:pPr lvl="2" eaLnBrk="1" hangingPunct="1">
              <a:lnSpc>
                <a:spcPct val="80000"/>
              </a:lnSpc>
              <a:defRPr/>
            </a:pPr>
            <a:r>
              <a:rPr lang="en-US" sz="2000" b="1" dirty="0" smtClean="0">
                <a:latin typeface="+mj-lt"/>
              </a:rPr>
              <a:t>Best practice dissemination</a:t>
            </a:r>
          </a:p>
          <a:p>
            <a:pPr lvl="2" eaLnBrk="1" hangingPunct="1">
              <a:lnSpc>
                <a:spcPct val="80000"/>
              </a:lnSpc>
              <a:defRPr/>
            </a:pPr>
            <a:endParaRPr lang="en-US" sz="2000" b="1" dirty="0">
              <a:latin typeface="+mj-lt"/>
            </a:endParaRPr>
          </a:p>
          <a:p>
            <a:pPr lvl="2" eaLnBrk="1" hangingPunct="1">
              <a:lnSpc>
                <a:spcPct val="80000"/>
              </a:lnSpc>
              <a:defRPr/>
            </a:pPr>
            <a:r>
              <a:rPr lang="en-US" sz="2000" b="1" dirty="0" smtClean="0">
                <a:latin typeface="+mj-lt"/>
              </a:rPr>
              <a:t>Payment innovations</a:t>
            </a:r>
          </a:p>
          <a:p>
            <a:pPr lvl="2" eaLnBrk="1" hangingPunct="1">
              <a:lnSpc>
                <a:spcPct val="80000"/>
              </a:lnSpc>
              <a:defRPr/>
            </a:pPr>
            <a:endParaRPr lang="en-US" sz="2000" b="1" dirty="0">
              <a:latin typeface="+mj-lt"/>
            </a:endParaRPr>
          </a:p>
          <a:p>
            <a:pPr lvl="2" eaLnBrk="1" hangingPunct="1">
              <a:lnSpc>
                <a:spcPct val="80000"/>
              </a:lnSpc>
              <a:defRPr/>
            </a:pPr>
            <a:r>
              <a:rPr lang="en-US" sz="2000" b="1" dirty="0" smtClean="0">
                <a:latin typeface="+mj-lt"/>
              </a:rPr>
              <a:t>Guideline adherence</a:t>
            </a:r>
          </a:p>
          <a:p>
            <a:pPr lvl="2" eaLnBrk="1" hangingPunct="1">
              <a:lnSpc>
                <a:spcPct val="80000"/>
              </a:lnSpc>
              <a:defRPr/>
            </a:pPr>
            <a:endParaRPr lang="en-US" sz="2000" b="1" dirty="0">
              <a:latin typeface="+mj-lt"/>
            </a:endParaRPr>
          </a:p>
          <a:p>
            <a:pPr lvl="1" eaLnBrk="1" hangingPunct="1">
              <a:lnSpc>
                <a:spcPct val="80000"/>
              </a:lnSpc>
              <a:defRPr/>
            </a:pPr>
            <a:r>
              <a:rPr lang="en-US" sz="2000" b="1" dirty="0" smtClean="0">
                <a:latin typeface="+mj-lt"/>
              </a:rPr>
              <a:t>  </a:t>
            </a:r>
            <a:endParaRPr lang="en-US" sz="2000" b="1" dirty="0">
              <a:latin typeface="+mj-lt"/>
            </a:endParaRPr>
          </a:p>
          <a:p>
            <a:pPr lvl="2" eaLnBrk="1" hangingPunct="1">
              <a:lnSpc>
                <a:spcPct val="80000"/>
              </a:lnSpc>
              <a:defRPr/>
            </a:pPr>
            <a:endParaRPr lang="en-US" sz="2000" b="1" dirty="0" smtClean="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3200" b="1" dirty="0" smtClean="0"/>
              <a:t>Key </a:t>
            </a:r>
            <a:r>
              <a:rPr lang="en-US" sz="3200" b="1" dirty="0"/>
              <a:t>F</a:t>
            </a:r>
            <a:r>
              <a:rPr lang="en-US" sz="3200" b="1" dirty="0" smtClean="0"/>
              <a:t>indings: Activities </a:t>
            </a:r>
            <a:r>
              <a:rPr lang="en-US" sz="3200" b="1" dirty="0"/>
              <a:t>and Accomplishments</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514350" indent="-457200" eaLnBrk="1" hangingPunct="1">
              <a:lnSpc>
                <a:spcPct val="80000"/>
              </a:lnSpc>
              <a:defRPr/>
            </a:pPr>
            <a:endParaRPr lang="en-US" b="1" dirty="0" smtClean="0">
              <a:latin typeface="+mj-lt"/>
            </a:endParaRPr>
          </a:p>
          <a:p>
            <a:pPr marL="514350" indent="-457200" eaLnBrk="1" hangingPunct="1">
              <a:lnSpc>
                <a:spcPct val="80000"/>
              </a:lnSpc>
              <a:defRPr/>
            </a:pPr>
            <a:r>
              <a:rPr lang="en-US" sz="2800" b="1" dirty="0" smtClean="0">
                <a:latin typeface="+mj-lt"/>
              </a:rPr>
              <a:t>Evidence of improvements</a:t>
            </a:r>
          </a:p>
          <a:p>
            <a:pPr marL="514350" indent="-457200" eaLnBrk="1" hangingPunct="1">
              <a:lnSpc>
                <a:spcPct val="80000"/>
              </a:lnSpc>
              <a:defRPr/>
            </a:pPr>
            <a:endParaRPr lang="en-US" sz="2800" b="1" dirty="0" smtClean="0">
              <a:latin typeface="+mj-lt"/>
            </a:endParaRPr>
          </a:p>
          <a:p>
            <a:pPr lvl="2" eaLnBrk="1" hangingPunct="1">
              <a:lnSpc>
                <a:spcPct val="80000"/>
              </a:lnSpc>
              <a:defRPr/>
            </a:pPr>
            <a:r>
              <a:rPr lang="en-US" b="1" dirty="0" smtClean="0">
                <a:latin typeface="+mj-lt"/>
              </a:rPr>
              <a:t>Upward trends in quality measures (Chlamydia screening &gt; 15 percentage points)</a:t>
            </a:r>
          </a:p>
          <a:p>
            <a:pPr lvl="2" eaLnBrk="1" hangingPunct="1">
              <a:lnSpc>
                <a:spcPct val="80000"/>
              </a:lnSpc>
              <a:defRPr/>
            </a:pPr>
            <a:endParaRPr lang="en-US" b="1" dirty="0">
              <a:latin typeface="+mj-lt"/>
            </a:endParaRPr>
          </a:p>
          <a:p>
            <a:pPr lvl="2" eaLnBrk="1" hangingPunct="1">
              <a:lnSpc>
                <a:spcPct val="80000"/>
              </a:lnSpc>
              <a:defRPr/>
            </a:pPr>
            <a:r>
              <a:rPr lang="en-US" b="1" dirty="0" smtClean="0">
                <a:latin typeface="+mj-lt"/>
              </a:rPr>
              <a:t>Reduced variation among providers</a:t>
            </a:r>
          </a:p>
          <a:p>
            <a:pPr lvl="2" eaLnBrk="1" hangingPunct="1">
              <a:lnSpc>
                <a:spcPct val="80000"/>
              </a:lnSpc>
              <a:defRPr/>
            </a:pPr>
            <a:endParaRPr lang="en-US" b="1" dirty="0">
              <a:latin typeface="+mj-lt"/>
            </a:endParaRPr>
          </a:p>
          <a:p>
            <a:pPr lvl="2" eaLnBrk="1" hangingPunct="1">
              <a:lnSpc>
                <a:spcPct val="80000"/>
              </a:lnSpc>
              <a:defRPr/>
            </a:pPr>
            <a:r>
              <a:rPr lang="en-US" b="1" dirty="0" smtClean="0">
                <a:latin typeface="+mj-lt"/>
              </a:rPr>
              <a:t>Accounts of provider investments and practice change  </a:t>
            </a:r>
            <a:endParaRPr lang="en-US" b="1" dirty="0">
              <a:latin typeface="+mj-lt"/>
            </a:endParaRPr>
          </a:p>
          <a:p>
            <a:pPr lvl="2" eaLnBrk="1" hangingPunct="1">
              <a:lnSpc>
                <a:spcPct val="80000"/>
              </a:lnSpc>
              <a:defRPr/>
            </a:pPr>
            <a:endParaRPr lang="en-US" sz="2000" b="1" dirty="0" smtClean="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3200" b="1" dirty="0" smtClean="0"/>
              <a:t>Key </a:t>
            </a:r>
            <a:r>
              <a:rPr lang="en-US" sz="3200" b="1" dirty="0"/>
              <a:t>F</a:t>
            </a:r>
            <a:r>
              <a:rPr lang="en-US" sz="3200" b="1" dirty="0" smtClean="0"/>
              <a:t>indings: Activities and Accomplishments</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eaLnBrk="1" hangingPunct="1">
              <a:lnSpc>
                <a:spcPct val="80000"/>
              </a:lnSpc>
              <a:defRPr/>
            </a:pPr>
            <a:r>
              <a:rPr lang="en-US" sz="2800" b="1" dirty="0" smtClean="0">
                <a:latin typeface="+mj-lt"/>
              </a:rPr>
              <a:t>Building Trust among Stakeholders</a:t>
            </a:r>
          </a:p>
          <a:p>
            <a:pPr eaLnBrk="1" hangingPunct="1">
              <a:lnSpc>
                <a:spcPct val="80000"/>
              </a:lnSpc>
              <a:defRPr/>
            </a:pPr>
            <a:endParaRPr lang="en-US" sz="2400" b="1" dirty="0">
              <a:latin typeface="+mj-lt"/>
            </a:endParaRPr>
          </a:p>
          <a:p>
            <a:pPr lvl="1" eaLnBrk="1" hangingPunct="1">
              <a:lnSpc>
                <a:spcPct val="80000"/>
              </a:lnSpc>
              <a:defRPr/>
            </a:pPr>
            <a:r>
              <a:rPr lang="en-US" sz="2400" b="1" dirty="0" smtClean="0">
                <a:latin typeface="+mj-lt"/>
              </a:rPr>
              <a:t>Rules for collaborating and competing</a:t>
            </a:r>
          </a:p>
          <a:p>
            <a:pPr lvl="1" eaLnBrk="1" hangingPunct="1">
              <a:lnSpc>
                <a:spcPct val="80000"/>
              </a:lnSpc>
              <a:defRPr/>
            </a:pPr>
            <a:endParaRPr lang="en-US" sz="2400" b="1" dirty="0">
              <a:latin typeface="+mj-lt"/>
            </a:endParaRPr>
          </a:p>
          <a:p>
            <a:pPr lvl="1" eaLnBrk="1" hangingPunct="1">
              <a:lnSpc>
                <a:spcPct val="80000"/>
              </a:lnSpc>
              <a:defRPr/>
            </a:pPr>
            <a:r>
              <a:rPr lang="en-US" sz="2400" b="1" dirty="0" smtClean="0">
                <a:latin typeface="+mj-lt"/>
              </a:rPr>
              <a:t>Inclusive and transparent decision making</a:t>
            </a:r>
          </a:p>
          <a:p>
            <a:pPr lvl="1" eaLnBrk="1" hangingPunct="1">
              <a:lnSpc>
                <a:spcPct val="80000"/>
              </a:lnSpc>
              <a:defRPr/>
            </a:pPr>
            <a:endParaRPr lang="en-US" sz="2400" b="1" dirty="0">
              <a:latin typeface="+mj-lt"/>
            </a:endParaRPr>
          </a:p>
          <a:p>
            <a:pPr lvl="1" eaLnBrk="1" hangingPunct="1">
              <a:lnSpc>
                <a:spcPct val="80000"/>
              </a:lnSpc>
              <a:defRPr/>
            </a:pPr>
            <a:r>
              <a:rPr lang="en-US" sz="2400" b="1" dirty="0" smtClean="0">
                <a:latin typeface="+mj-lt"/>
              </a:rPr>
              <a:t>Emphasis in the culture and operating practices on gradual change </a:t>
            </a:r>
          </a:p>
          <a:p>
            <a:pPr lvl="1" eaLnBrk="1" hangingPunct="1">
              <a:lnSpc>
                <a:spcPct val="80000"/>
              </a:lnSpc>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flipH="1">
            <a:off x="152400" y="152400"/>
            <a:ext cx="8001000" cy="152400"/>
          </a:xfrm>
        </p:spPr>
        <p:txBody>
          <a:bodyPr anchorCtr="0"/>
          <a:lstStyle/>
          <a:p>
            <a:pPr eaLnBrk="1" hangingPunct="1">
              <a:defRPr/>
            </a:pPr>
            <a:r>
              <a:rPr lang="en-US" sz="4200" b="1" dirty="0" smtClean="0"/>
              <a:t/>
            </a:r>
            <a:br>
              <a:rPr lang="en-US" sz="4200" b="1" dirty="0" smtClean="0"/>
            </a:br>
            <a:r>
              <a:rPr lang="en-US" sz="4200" b="1" dirty="0" smtClean="0"/>
              <a:t> </a:t>
            </a:r>
            <a:br>
              <a:rPr lang="en-US" sz="4200" b="1" dirty="0" smtClean="0"/>
            </a:br>
            <a:r>
              <a:rPr lang="en-US" sz="3200" b="1" dirty="0" smtClean="0"/>
              <a:t>Key </a:t>
            </a:r>
            <a:r>
              <a:rPr lang="en-US" sz="3200" b="1" dirty="0"/>
              <a:t>F</a:t>
            </a:r>
            <a:r>
              <a:rPr lang="en-US" sz="3200" b="1" dirty="0" smtClean="0"/>
              <a:t>indings: Activities and Accomplishments</a:t>
            </a:r>
            <a:r>
              <a:rPr lang="en-US" sz="3200" b="1" dirty="0"/>
              <a:t/>
            </a:r>
            <a:br>
              <a:rPr lang="en-US" sz="3200" b="1" dirty="0"/>
            </a:br>
            <a:endParaRPr lang="en-US" sz="3200" b="1" dirty="0" smtClean="0"/>
          </a:p>
        </p:txBody>
      </p:sp>
      <p:sp>
        <p:nvSpPr>
          <p:cNvPr id="9219" name="Rectangle 3"/>
          <p:cNvSpPr>
            <a:spLocks noGrp="1" noChangeArrowheads="1"/>
          </p:cNvSpPr>
          <p:nvPr>
            <p:ph type="body" idx="4294967295"/>
          </p:nvPr>
        </p:nvSpPr>
        <p:spPr>
          <a:xfrm>
            <a:off x="457200" y="914400"/>
            <a:ext cx="8229600" cy="5181600"/>
          </a:xfrm>
        </p:spPr>
        <p:txBody>
          <a:bodyPr/>
          <a:lstStyle/>
          <a:p>
            <a:pPr marL="0" indent="0" eaLnBrk="1" hangingPunct="1">
              <a:lnSpc>
                <a:spcPct val="80000"/>
              </a:lnSpc>
              <a:buFont typeface="Wingdings" pitchFamily="2" charset="2"/>
              <a:buNone/>
              <a:defRPr/>
            </a:pPr>
            <a:endParaRPr lang="en-US" sz="800" dirty="0">
              <a:latin typeface="Times New Roman" pitchFamily="18" charset="0"/>
            </a:endParaRPr>
          </a:p>
          <a:p>
            <a:pPr marL="457200" lvl="1" indent="0" eaLnBrk="1" hangingPunct="1">
              <a:lnSpc>
                <a:spcPct val="80000"/>
              </a:lnSpc>
              <a:buFontTx/>
              <a:buNone/>
              <a:defRPr/>
            </a:pPr>
            <a:endParaRPr lang="en-US" sz="2400" b="1" dirty="0" smtClean="0">
              <a:latin typeface="+mj-lt"/>
            </a:endParaRPr>
          </a:p>
          <a:p>
            <a:pPr marL="0" indent="0" eaLnBrk="1" hangingPunct="1">
              <a:lnSpc>
                <a:spcPct val="80000"/>
              </a:lnSpc>
              <a:buFont typeface="Wingdings" pitchFamily="2" charset="2"/>
              <a:buNone/>
              <a:defRPr/>
            </a:pPr>
            <a:endParaRPr lang="en-US" sz="2400" b="1" dirty="0" smtClean="0">
              <a:latin typeface="+mj-lt"/>
            </a:endParaRPr>
          </a:p>
          <a:p>
            <a:pPr lvl="1" eaLnBrk="1" hangingPunct="1">
              <a:lnSpc>
                <a:spcPct val="80000"/>
              </a:lnSpc>
              <a:defRPr/>
            </a:pPr>
            <a:r>
              <a:rPr lang="en-US" sz="2000" dirty="0">
                <a:effectLst/>
              </a:rPr>
              <a:t>Early on we recognized the need to lay out clearly defined rules about how quality data could be used… These rules have been used to keep stakeholders aligned and focused on the bigger picture of what is best for our community.  Getting these kinds of issues on the table early on was really essential. </a:t>
            </a:r>
          </a:p>
          <a:p>
            <a:pPr lvl="1" eaLnBrk="1" hangingPunct="1">
              <a:lnSpc>
                <a:spcPct val="80000"/>
              </a:lnSpc>
              <a:defRPr/>
            </a:pPr>
            <a:endParaRPr lang="en-US" sz="2000" dirty="0" smtClean="0">
              <a:effectLst/>
            </a:endParaRPr>
          </a:p>
          <a:p>
            <a:pPr lvl="1" eaLnBrk="1" hangingPunct="1">
              <a:lnSpc>
                <a:spcPct val="80000"/>
              </a:lnSpc>
              <a:defRPr/>
            </a:pPr>
            <a:endParaRPr lang="en-US" sz="2000" dirty="0">
              <a:effectLst/>
            </a:endParaRPr>
          </a:p>
          <a:p>
            <a:pPr lvl="1" eaLnBrk="1" hangingPunct="1">
              <a:lnSpc>
                <a:spcPct val="80000"/>
              </a:lnSpc>
              <a:defRPr/>
            </a:pPr>
            <a:r>
              <a:rPr lang="en-US" sz="2000" dirty="0" smtClean="0">
                <a:effectLst/>
              </a:rPr>
              <a:t>…</a:t>
            </a:r>
            <a:r>
              <a:rPr lang="en-US" sz="2000" dirty="0">
                <a:effectLst/>
              </a:rPr>
              <a:t>trust is something I earn one day at a time in each and every decision I make.  You really need to demonstrate complete credibility and you do this by being sincere and completely transparent as to how decisions are made.   </a:t>
            </a:r>
          </a:p>
          <a:p>
            <a:pPr lvl="1" eaLnBrk="1" hangingPunct="1">
              <a:lnSpc>
                <a:spcPct val="80000"/>
              </a:lnSpc>
              <a:defRPr/>
            </a:pPr>
            <a:endParaRPr lang="en-US" sz="2000" b="1" dirty="0">
              <a:latin typeface="+mj-lt"/>
            </a:endParaRPr>
          </a:p>
          <a:p>
            <a:pPr lvl="1" eaLnBrk="1" hangingPunct="1">
              <a:lnSpc>
                <a:spcPct val="80000"/>
              </a:lnSpc>
              <a:defRPr/>
            </a:pPr>
            <a:endParaRPr lang="en-US" sz="2000" b="1" dirty="0">
              <a:latin typeface="+mj-lt"/>
            </a:endParaRPr>
          </a:p>
          <a:p>
            <a:pPr eaLnBrk="1" hangingPunct="1">
              <a:lnSpc>
                <a:spcPct val="80000"/>
              </a:lnSpc>
              <a:defRPr/>
            </a:pPr>
            <a:endParaRPr lang="en-US" sz="2400" b="1" dirty="0">
              <a:latin typeface="+mj-lt"/>
            </a:endParaRPr>
          </a:p>
          <a:p>
            <a:pPr eaLnBrk="1" hangingPunct="1">
              <a:lnSpc>
                <a:spcPct val="80000"/>
              </a:lnSpc>
              <a:defRPr/>
            </a:pPr>
            <a:endParaRPr lang="en-US" sz="2400" b="1" dirty="0" smtClean="0">
              <a:latin typeface="+mj-lt"/>
            </a:endParaRPr>
          </a:p>
          <a:p>
            <a:pPr eaLnBrk="1" hangingPunct="1">
              <a:lnSpc>
                <a:spcPct val="80000"/>
              </a:lnSpc>
              <a:defRPr/>
            </a:pPr>
            <a:endParaRPr lang="en-US" sz="2400" b="1" dirty="0">
              <a:latin typeface="+mj-lt"/>
            </a:endParaRPr>
          </a:p>
          <a:p>
            <a:pPr lvl="1" eaLnBrk="1" hangingPunct="1">
              <a:lnSpc>
                <a:spcPct val="80000"/>
              </a:lnSpc>
              <a:defRPr/>
            </a:pPr>
            <a:endParaRPr lang="en-US" sz="1400" b="1" dirty="0"/>
          </a:p>
          <a:p>
            <a:pPr lvl="1" eaLnBrk="1" hangingPunct="1">
              <a:lnSpc>
                <a:spcPct val="80000"/>
              </a:lnSpc>
              <a:defRPr/>
            </a:pPr>
            <a:endParaRPr lang="en-US" sz="1400" b="1" dirty="0" smtClean="0"/>
          </a:p>
          <a:p>
            <a:pPr eaLnBrk="1" hangingPunct="1">
              <a:lnSpc>
                <a:spcPct val="80000"/>
              </a:lnSpc>
              <a:defRPr/>
            </a:pPr>
            <a:endParaRPr lang="en-US" sz="1800" b="1" dirty="0"/>
          </a:p>
          <a:p>
            <a:pPr marL="0" indent="0" eaLnBrk="1" hangingPunct="1">
              <a:lnSpc>
                <a:spcPct val="80000"/>
              </a:lnSpc>
              <a:buFont typeface="Wingdings" pitchFamily="2" charset="2"/>
              <a:buNone/>
              <a:defRPr/>
            </a:pPr>
            <a:r>
              <a:rPr lang="en-US" sz="1800" b="1" dirty="0" smtClean="0"/>
              <a:t> </a:t>
            </a:r>
          </a:p>
          <a:p>
            <a:pPr eaLnBrk="1" hangingPunct="1">
              <a:lnSpc>
                <a:spcPct val="80000"/>
              </a:lnSpc>
              <a:buFont typeface="Wingdings" pitchFamily="2" charset="2"/>
              <a:buNone/>
              <a:defRPr/>
            </a:pPr>
            <a:endParaRPr lang="en-US" sz="1400" b="1" dirty="0" smtClean="0"/>
          </a:p>
          <a:p>
            <a:pPr eaLnBrk="1" hangingPunct="1">
              <a:lnSpc>
                <a:spcPct val="80000"/>
              </a:lnSpc>
              <a:buFont typeface="Wingdings" pitchFamily="2" charset="2"/>
              <a:buNone/>
              <a:defRPr/>
            </a:pPr>
            <a:r>
              <a:rPr lang="en-US" sz="1400" b="1" dirty="0"/>
              <a:t>	</a:t>
            </a:r>
            <a:r>
              <a:rPr lang="en-US" sz="1400" b="1" dirty="0" smtClean="0"/>
              <a:t>	</a:t>
            </a:r>
          </a:p>
          <a:p>
            <a:pPr eaLnBrk="1" hangingPunct="1">
              <a:lnSpc>
                <a:spcPct val="80000"/>
              </a:lnSpc>
              <a:buFont typeface="Wingdings" pitchFamily="2" charset="2"/>
              <a:buNone/>
              <a:defRPr/>
            </a:pPr>
            <a:r>
              <a:rPr lang="en-US" sz="800" dirty="0" smtClean="0"/>
              <a:t>	</a:t>
            </a:r>
          </a:p>
          <a:p>
            <a:pPr eaLnBrk="1" hangingPunct="1">
              <a:lnSpc>
                <a:spcPct val="80000"/>
              </a:lnSpc>
              <a:buFont typeface="Wingdings" pitchFamily="2" charset="2"/>
              <a:buNone/>
              <a:defRPr/>
            </a:pPr>
            <a:r>
              <a:rPr lang="en-US" sz="100" dirty="0" smtClean="0"/>
              <a:t>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6988</TotalTime>
  <Words>595</Words>
  <Application>Microsoft Macintosh PowerPoint</Application>
  <PresentationFormat>On-screen Show (4:3)</PresentationFormat>
  <Paragraphs>309</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Cliff</vt:lpstr>
      <vt:lpstr>Community Quality Collaboratives: Accomplishments, Challenges and Opportunities</vt:lpstr>
      <vt:lpstr>Overview of Presentation</vt:lpstr>
      <vt:lpstr>  Study Purpose and Goals   </vt:lpstr>
      <vt:lpstr>Study Methods</vt:lpstr>
      <vt:lpstr>Quality Collaboratives </vt:lpstr>
      <vt:lpstr>   Key Findings: Activities and Accomplishments </vt:lpstr>
      <vt:lpstr>   Key Findings: Activities and Accomplishments </vt:lpstr>
      <vt:lpstr>   Key Findings: Activities and Accomplishments </vt:lpstr>
      <vt:lpstr>   Key Findings: Activities and Accomplishments </vt:lpstr>
      <vt:lpstr>Key Findings: Activities and Accomplishments</vt:lpstr>
      <vt:lpstr>    Key Findings: Future Challenges and Sustainability  </vt:lpstr>
      <vt:lpstr>    Key Findings: Future Challenges and Sustainability  </vt:lpstr>
      <vt:lpstr>    Key Findings: Future Challenges and Sustainability </vt:lpstr>
      <vt:lpstr>   Key Findings: Future Challenges and Sustainability  </vt:lpstr>
      <vt:lpstr>   Conclusion </vt:lpstr>
    </vt:vector>
  </TitlesOfParts>
  <Company>Office of Information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health</dc:creator>
  <cp:lastModifiedBy>Vanessa Graham</cp:lastModifiedBy>
  <cp:revision>167</cp:revision>
  <cp:lastPrinted>2011-09-12T20:39:21Z</cp:lastPrinted>
  <dcterms:created xsi:type="dcterms:W3CDTF">2010-09-14T22:07:57Z</dcterms:created>
  <dcterms:modified xsi:type="dcterms:W3CDTF">2011-10-20T19:22:44Z</dcterms:modified>
</cp:coreProperties>
</file>