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4" r:id="rId5"/>
    <p:sldId id="263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4" autoAdjust="0"/>
    <p:restoredTop sz="86374" autoAdjust="0"/>
  </p:normalViewPr>
  <p:slideViewPr>
    <p:cSldViewPr>
      <p:cViewPr>
        <p:scale>
          <a:sx n="126" d="100"/>
          <a:sy n="126" d="100"/>
        </p:scale>
        <p:origin x="-138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96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F405DDE-0807-48E8-9B82-B97911D301F7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5D4B5B3-9BE5-4EE8-BC9D-70847E62C6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543800" cy="2152650"/>
          </a:xfrm>
        </p:spPr>
        <p:txBody>
          <a:bodyPr/>
          <a:lstStyle/>
          <a:p>
            <a:pPr algn="ctr"/>
            <a:r>
              <a:rPr lang="en-US" sz="2400" dirty="0" smtClean="0"/>
              <a:t>Improving Decision-Making </a:t>
            </a:r>
            <a:br>
              <a:rPr lang="en-US" sz="2400" dirty="0" smtClean="0"/>
            </a:br>
            <a:r>
              <a:rPr lang="en-US" sz="2400" dirty="0" smtClean="0"/>
              <a:t>for Medications in Rheumatoid Arthritis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7010400" cy="762000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Edward </a:t>
            </a:r>
            <a:r>
              <a:rPr lang="en-US" sz="2400" dirty="0" err="1" smtClean="0"/>
              <a:t>Yelin</a:t>
            </a:r>
            <a:r>
              <a:rPr lang="en-US" sz="2400" dirty="0" smtClean="0"/>
              <a:t>, Ph.D.</a:t>
            </a:r>
          </a:p>
          <a:p>
            <a:pPr algn="ctr"/>
            <a:r>
              <a:rPr lang="en-US" sz="2400" dirty="0" smtClean="0"/>
              <a:t>Jennifer Barton, M.D.</a:t>
            </a:r>
          </a:p>
          <a:p>
            <a:pPr algn="ctr"/>
            <a:r>
              <a:rPr lang="en-US" sz="2400" dirty="0" smtClean="0"/>
              <a:t>Laura </a:t>
            </a:r>
            <a:r>
              <a:rPr lang="en-US" sz="2400" dirty="0" err="1" smtClean="0"/>
              <a:t>Trupin</a:t>
            </a:r>
            <a:r>
              <a:rPr lang="en-US" sz="2400" dirty="0" smtClean="0"/>
              <a:t>, M.P.H.</a:t>
            </a:r>
          </a:p>
          <a:p>
            <a:pPr algn="ctr"/>
            <a:r>
              <a:rPr lang="en-US" sz="2400" dirty="0" smtClean="0"/>
              <a:t>Gina Evans-Young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University of California, San Francisco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57008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191000"/>
          </a:xfrm>
        </p:spPr>
        <p:txBody>
          <a:bodyPr anchor="t"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500" dirty="0" smtClean="0"/>
              <a:t>Evidence-based consensus that early treatment with disease-modifying agents (DMARDs), including new biological agents, results in improved outcomes for RA</a:t>
            </a:r>
          </a:p>
          <a:p>
            <a:pPr>
              <a:buFont typeface="Arial" pitchFamily="34" charset="0"/>
              <a:buChar char="•"/>
            </a:pPr>
            <a:endParaRPr lang="en-US" sz="2500" dirty="0" smtClean="0"/>
          </a:p>
          <a:p>
            <a:pPr>
              <a:buFont typeface="Arial" pitchFamily="34" charset="0"/>
              <a:buChar char="•"/>
            </a:pPr>
            <a:r>
              <a:rPr lang="en-US" sz="2500" dirty="0" smtClean="0"/>
              <a:t>Project 2008-2010 to describe prevalence of problems in patient-physician communication in RA for vulnerable populations</a:t>
            </a:r>
          </a:p>
          <a:p>
            <a:pPr lvl="1">
              <a:buFont typeface="Arial" pitchFamily="34" charset="0"/>
              <a:buChar char="•"/>
            </a:pPr>
            <a:endParaRPr lang="en-US" sz="2500" dirty="0" smtClean="0"/>
          </a:p>
          <a:p>
            <a:pPr lvl="1">
              <a:buFont typeface="Arial" pitchFamily="34" charset="0"/>
              <a:buChar char="•"/>
            </a:pPr>
            <a:r>
              <a:rPr lang="en-US" sz="2500" dirty="0" smtClean="0"/>
              <a:t>Conducted at two UCSF sites: public hospital and tertiary hospital clinics</a:t>
            </a:r>
          </a:p>
          <a:p>
            <a:pPr>
              <a:buFont typeface="Arial" pitchFamily="34" charset="0"/>
              <a:buChar char="•"/>
            </a:pPr>
            <a:endParaRPr lang="en-US" sz="2500" dirty="0" smtClean="0"/>
          </a:p>
          <a:p>
            <a:pPr lvl="1">
              <a:buFont typeface="Arial" pitchFamily="34" charset="0"/>
              <a:buChar char="•"/>
            </a:pPr>
            <a:r>
              <a:rPr lang="en-US" sz="2500" dirty="0" smtClean="0"/>
              <a:t>Observed clinically meaningful discordance between patients and physicians in assessment of disease severity</a:t>
            </a:r>
          </a:p>
          <a:p>
            <a:pPr>
              <a:buFont typeface="Arial" pitchFamily="34" charset="0"/>
              <a:buChar char="•"/>
            </a:pPr>
            <a:endParaRPr lang="en-US" sz="2500" dirty="0" smtClean="0"/>
          </a:p>
          <a:p>
            <a:pPr lvl="1">
              <a:buFont typeface="Arial" pitchFamily="34" charset="0"/>
              <a:buChar char="•"/>
            </a:pPr>
            <a:r>
              <a:rPr lang="en-US" sz="2500" dirty="0" smtClean="0"/>
              <a:t>Found clinically and statistically significant differences in shared decision-making about treatments, disease severity, and functional status by race/ethnicity, language, and immigration status</a:t>
            </a:r>
            <a:endParaRPr lang="en-US" sz="2500" dirty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43800" cy="914400"/>
          </a:xfrm>
        </p:spPr>
        <p:txBody>
          <a:bodyPr/>
          <a:lstStyle/>
          <a:p>
            <a:pPr algn="ctr"/>
            <a:r>
              <a:rPr lang="en-US" sz="2400" dirty="0" smtClean="0"/>
              <a:t>Background to Project-1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96355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382000" cy="3809999"/>
          </a:xfrm>
        </p:spPr>
        <p:txBody>
          <a:bodyPr anchor="t"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Disparities in outcomes differed by site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Pronounced disparities at tertiary care setting, but almost none at public hospital clinic setting</a:t>
            </a:r>
          </a:p>
          <a:p>
            <a:pPr lvl="1">
              <a:buFont typeface="Arial" pitchFamily="34" charset="0"/>
              <a:buChar char="•"/>
            </a:pPr>
            <a:endParaRPr lang="en-US" sz="18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Suggests the hypothesis that select features of public hospital clinic reduce disparities in communication, decision-making, treatments, and ultimately outcomes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/>
              <a:t>Features include …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Translation services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Clinicians and staff with experience in multicultural care (including language)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Clinicians and staff with experience in “working the system” for access to contemporary medications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43800" cy="914400"/>
          </a:xfrm>
        </p:spPr>
        <p:txBody>
          <a:bodyPr/>
          <a:lstStyle/>
          <a:p>
            <a:pPr algn="ctr"/>
            <a:r>
              <a:rPr lang="en-US" sz="2400" dirty="0" smtClean="0"/>
              <a:t>Background to Project-2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8945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2400" dirty="0" smtClean="0"/>
              <a:t>  Examining Room as One Source of Disparity</a:t>
            </a:r>
            <a:br>
              <a:rPr lang="en-US" sz="2400" dirty="0" smtClean="0"/>
            </a:br>
            <a:r>
              <a:rPr lang="en-US" sz="2400" dirty="0" smtClean="0"/>
              <a:t>(But Not Only Source)</a:t>
            </a:r>
          </a:p>
        </p:txBody>
      </p:sp>
      <p:pic>
        <p:nvPicPr>
          <p:cNvPr id="17410" name="Picture 4" descr="Study mode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2057400"/>
            <a:ext cx="6096000" cy="3657599"/>
          </a:xfrm>
        </p:spPr>
      </p:pic>
    </p:spTree>
    <p:extLst>
      <p:ext uri="{BB962C8B-B14F-4D97-AF65-F5344CB8AC3E}">
        <p14:creationId xmlns:p14="http://schemas.microsoft.com/office/powerpoint/2010/main" xmlns="" val="34724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4648199"/>
          </a:xfrm>
        </p:spPr>
        <p:txBody>
          <a:bodyPr anchor="t">
            <a:normAutofit fontScale="2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7400" dirty="0" smtClean="0"/>
              <a:t>Accumulating evidence that public sector clinical settings may improve treatment choices for vulnerable populations</a:t>
            </a:r>
          </a:p>
          <a:p>
            <a:pPr lvl="1">
              <a:buFont typeface="Arial" pitchFamily="34" charset="0"/>
              <a:buChar char="•"/>
            </a:pPr>
            <a:endParaRPr lang="en-US" sz="7400" dirty="0" smtClean="0"/>
          </a:p>
          <a:p>
            <a:pPr lvl="1">
              <a:buFont typeface="Arial" pitchFamily="34" charset="0"/>
              <a:buChar char="•"/>
            </a:pPr>
            <a:r>
              <a:rPr lang="en-US" sz="7400" dirty="0" smtClean="0"/>
              <a:t>Investigators found that quality of care for systemic lupus </a:t>
            </a:r>
            <a:r>
              <a:rPr lang="en-US" sz="7400" dirty="0" err="1" smtClean="0"/>
              <a:t>erythematosus</a:t>
            </a:r>
            <a:r>
              <a:rPr lang="en-US" sz="7400" dirty="0" smtClean="0"/>
              <a:t> may be substantially better in public managed care organizations</a:t>
            </a:r>
            <a:endParaRPr lang="en-US" sz="7400" dirty="0"/>
          </a:p>
          <a:p>
            <a:pPr>
              <a:buFont typeface="Arial" pitchFamily="34" charset="0"/>
              <a:buChar char="•"/>
            </a:pPr>
            <a:endParaRPr lang="en-US" sz="7400" dirty="0" smtClean="0"/>
          </a:p>
          <a:p>
            <a:pPr>
              <a:buFont typeface="Arial" pitchFamily="34" charset="0"/>
              <a:buChar char="•"/>
            </a:pPr>
            <a:r>
              <a:rPr lang="en-US" sz="7400" dirty="0" smtClean="0"/>
              <a:t>Trial designed to test one aspect of public hospital clinic’s service mix for RA: communication about medication choices</a:t>
            </a:r>
          </a:p>
          <a:p>
            <a:pPr>
              <a:buFont typeface="Arial" pitchFamily="34" charset="0"/>
              <a:buChar char="•"/>
            </a:pPr>
            <a:endParaRPr lang="en-US" sz="7400" dirty="0"/>
          </a:p>
          <a:p>
            <a:pPr lvl="1">
              <a:buFont typeface="Arial" pitchFamily="34" charset="0"/>
              <a:buChar char="•"/>
            </a:pPr>
            <a:r>
              <a:rPr lang="en-US" sz="7400" dirty="0" smtClean="0"/>
              <a:t>Three arms:</a:t>
            </a:r>
          </a:p>
          <a:p>
            <a:pPr lvl="1">
              <a:buFont typeface="Arial" pitchFamily="34" charset="0"/>
              <a:buChar char="•"/>
            </a:pPr>
            <a:endParaRPr lang="en-US" sz="7400" dirty="0" smtClean="0"/>
          </a:p>
          <a:p>
            <a:pPr lvl="2">
              <a:buFont typeface="Arial" pitchFamily="34" charset="0"/>
              <a:buChar char="•"/>
            </a:pPr>
            <a:r>
              <a:rPr lang="en-US" sz="7400" dirty="0" smtClean="0"/>
              <a:t>Existing RA Medication summary guide (from AHRQ)</a:t>
            </a:r>
          </a:p>
          <a:p>
            <a:pPr lvl="2">
              <a:buFont typeface="Arial" pitchFamily="34" charset="0"/>
              <a:buChar char="•"/>
            </a:pPr>
            <a:r>
              <a:rPr lang="en-US" sz="7400" dirty="0" smtClean="0"/>
              <a:t>New RA Medication summary guide modified in consultation with members of vulnerable populations and rheumatologists</a:t>
            </a:r>
          </a:p>
          <a:p>
            <a:pPr lvl="2">
              <a:buFont typeface="Arial" pitchFamily="34" charset="0"/>
              <a:buChar char="•"/>
            </a:pPr>
            <a:r>
              <a:rPr lang="en-US" sz="7400" dirty="0" smtClean="0"/>
              <a:t>New RA medication summary guide plus decision aid tool to be used in clinical encounters</a:t>
            </a:r>
          </a:p>
          <a:p>
            <a:pPr>
              <a:buFont typeface="Arial" pitchFamily="34" charset="0"/>
              <a:buChar char="•"/>
            </a:pPr>
            <a:endParaRPr lang="en-US" sz="7400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57200"/>
            <a:ext cx="7543800" cy="457200"/>
          </a:xfrm>
        </p:spPr>
        <p:txBody>
          <a:bodyPr/>
          <a:lstStyle/>
          <a:p>
            <a:pPr algn="ctr"/>
            <a:r>
              <a:rPr lang="en-US" sz="2400" dirty="0" smtClean="0"/>
              <a:t>Background to Project-3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5940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6019800"/>
          </a:xfrm>
        </p:spPr>
        <p:txBody>
          <a:bodyPr anchor="t">
            <a:normAutofit fontScale="250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sz="8000" dirty="0" smtClean="0"/>
          </a:p>
          <a:p>
            <a:pPr>
              <a:buFont typeface="Arial" pitchFamily="34" charset="0"/>
              <a:buChar char="•"/>
            </a:pPr>
            <a:r>
              <a:rPr lang="en-US" sz="7200" dirty="0" smtClean="0"/>
              <a:t>Outcomes assessed in trial …</a:t>
            </a:r>
          </a:p>
          <a:p>
            <a:pPr lvl="1">
              <a:buFont typeface="Arial" pitchFamily="34" charset="0"/>
              <a:buChar char="•"/>
            </a:pPr>
            <a:endParaRPr lang="en-US" sz="7200" dirty="0" smtClean="0"/>
          </a:p>
          <a:p>
            <a:pPr lvl="1">
              <a:buFont typeface="Arial" pitchFamily="34" charset="0"/>
              <a:buChar char="•"/>
            </a:pPr>
            <a:r>
              <a:rPr lang="en-US" sz="7200" dirty="0" smtClean="0"/>
              <a:t>Primary</a:t>
            </a:r>
          </a:p>
          <a:p>
            <a:pPr lvl="2">
              <a:buFont typeface="Arial" pitchFamily="34" charset="0"/>
              <a:buChar char="•"/>
            </a:pPr>
            <a:r>
              <a:rPr lang="en-US" sz="7200" dirty="0" smtClean="0"/>
              <a:t>Knowledge about medications </a:t>
            </a:r>
          </a:p>
          <a:p>
            <a:pPr lvl="2">
              <a:buFont typeface="Arial" pitchFamily="34" charset="0"/>
              <a:buChar char="•"/>
            </a:pPr>
            <a:r>
              <a:rPr lang="en-US" sz="7200" dirty="0" smtClean="0"/>
              <a:t>Decisional conflict about medications</a:t>
            </a:r>
          </a:p>
          <a:p>
            <a:pPr lvl="1">
              <a:buFont typeface="Arial" pitchFamily="34" charset="0"/>
              <a:buChar char="•"/>
            </a:pPr>
            <a:endParaRPr lang="en-US" sz="7200" dirty="0" smtClean="0"/>
          </a:p>
          <a:p>
            <a:pPr lvl="1">
              <a:buFont typeface="Arial" pitchFamily="34" charset="0"/>
              <a:buChar char="•"/>
            </a:pPr>
            <a:r>
              <a:rPr lang="en-US" sz="7200" dirty="0" smtClean="0"/>
              <a:t>Secondary</a:t>
            </a:r>
          </a:p>
          <a:p>
            <a:pPr lvl="2">
              <a:buFont typeface="Arial" pitchFamily="34" charset="0"/>
              <a:buChar char="•"/>
            </a:pPr>
            <a:r>
              <a:rPr lang="en-US" sz="7200" dirty="0" smtClean="0"/>
              <a:t>Assessment of interpersonal processes of care (“objective”) and satisfaction with providers (“subjective”)</a:t>
            </a:r>
          </a:p>
          <a:p>
            <a:pPr lvl="2">
              <a:buFont typeface="Arial" pitchFamily="34" charset="0"/>
              <a:buChar char="•"/>
            </a:pPr>
            <a:r>
              <a:rPr lang="en-US" sz="7200" dirty="0" smtClean="0"/>
              <a:t>Treatment uptake for disease-modifying agents and side-effect profile</a:t>
            </a:r>
          </a:p>
          <a:p>
            <a:pPr lvl="2">
              <a:buFont typeface="Arial" pitchFamily="34" charset="0"/>
              <a:buChar char="•"/>
            </a:pPr>
            <a:r>
              <a:rPr lang="en-US" sz="7200" dirty="0" smtClean="0"/>
              <a:t>Disease activity and functional status at six months</a:t>
            </a:r>
          </a:p>
          <a:p>
            <a:pPr lvl="2">
              <a:buFont typeface="Arial" pitchFamily="34" charset="0"/>
              <a:buChar char="•"/>
            </a:pPr>
            <a:endParaRPr lang="en-US" sz="7200" dirty="0"/>
          </a:p>
          <a:p>
            <a:pPr>
              <a:buFont typeface="Arial" pitchFamily="34" charset="0"/>
              <a:buChar char="•"/>
            </a:pPr>
            <a:r>
              <a:rPr lang="en-US" sz="7200" dirty="0" smtClean="0"/>
              <a:t>Trial began last week with goal of 75 persons with RA in each arm</a:t>
            </a:r>
          </a:p>
          <a:p>
            <a:pPr>
              <a:buFont typeface="Arial" pitchFamily="34" charset="0"/>
              <a:buChar char="•"/>
            </a:pPr>
            <a:endParaRPr lang="en-US" sz="7200" dirty="0"/>
          </a:p>
          <a:p>
            <a:pPr>
              <a:buFont typeface="Arial" pitchFamily="34" charset="0"/>
              <a:buChar char="•"/>
            </a:pPr>
            <a:r>
              <a:rPr lang="en-US" sz="7200" dirty="0" smtClean="0"/>
              <a:t>Criteria for enrollment</a:t>
            </a:r>
          </a:p>
          <a:p>
            <a:pPr lvl="1">
              <a:buFont typeface="Arial" pitchFamily="34" charset="0"/>
              <a:buChar char="•"/>
            </a:pPr>
            <a:r>
              <a:rPr lang="en-US" sz="7200" dirty="0" smtClean="0"/>
              <a:t>Member of vulnerable population based on one or more of following: </a:t>
            </a:r>
          </a:p>
          <a:p>
            <a:pPr lvl="2">
              <a:buFont typeface="Arial" pitchFamily="34" charset="0"/>
              <a:buChar char="•"/>
            </a:pPr>
            <a:r>
              <a:rPr lang="en-US" sz="7200" dirty="0" smtClean="0"/>
              <a:t>low health literacy, immigrant, elder, non-English speaker, non-white</a:t>
            </a:r>
          </a:p>
          <a:p>
            <a:pPr lvl="1">
              <a:buFont typeface="Arial" pitchFamily="34" charset="0"/>
              <a:buChar char="•"/>
            </a:pPr>
            <a:r>
              <a:rPr lang="en-US" sz="7400" dirty="0" smtClean="0"/>
              <a:t>Currently taking at least one disease-modifying agent</a:t>
            </a:r>
          </a:p>
          <a:p>
            <a:pPr lvl="1">
              <a:buFont typeface="Arial" pitchFamily="34" charset="0"/>
              <a:buChar char="•"/>
            </a:pPr>
            <a:r>
              <a:rPr lang="en-US" sz="7400" dirty="0" smtClean="0"/>
              <a:t>Currently active disease</a:t>
            </a:r>
          </a:p>
          <a:p>
            <a:pPr lvl="2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200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4800"/>
            <a:ext cx="7543800" cy="457200"/>
          </a:xfrm>
        </p:spPr>
        <p:txBody>
          <a:bodyPr/>
          <a:lstStyle/>
          <a:p>
            <a:pPr algn="ctr"/>
            <a:r>
              <a:rPr lang="en-US" sz="2400" dirty="0" smtClean="0"/>
              <a:t>Background to Project-4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962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791200"/>
          </a:xfrm>
        </p:spPr>
        <p:txBody>
          <a:bodyPr anchor="t">
            <a:normAutofit fontScale="550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900" dirty="0" smtClean="0"/>
              <a:t>Reach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 smtClean="0"/>
              <a:t>All participants will be in targeted population (but we will monitor participation rate by category of vulnerability)</a:t>
            </a:r>
          </a:p>
          <a:p>
            <a:pPr lvl="1">
              <a:buFont typeface="Arial" pitchFamily="34" charset="0"/>
              <a:buChar char="•"/>
            </a:pPr>
            <a:r>
              <a:rPr lang="en-US" sz="2900" i="1" dirty="0" smtClean="0"/>
              <a:t>Trial is really designed to see if health delivery system can overcome vulnerabilities brought to the ambulatory setting</a:t>
            </a:r>
          </a:p>
          <a:p>
            <a:pPr lvl="1">
              <a:buFont typeface="Arial" pitchFamily="34" charset="0"/>
              <a:buChar char="•"/>
            </a:pPr>
            <a:endParaRPr lang="en-US" sz="2900" i="1" dirty="0"/>
          </a:p>
          <a:p>
            <a:pPr>
              <a:buFont typeface="Arial" pitchFamily="34" charset="0"/>
              <a:buChar char="•"/>
            </a:pPr>
            <a:r>
              <a:rPr lang="en-US" sz="2900" dirty="0" smtClean="0"/>
              <a:t>Effectiveness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 smtClean="0"/>
              <a:t>Secondary goal of trial is to assess impact of summary guide and decision aid on outcomes (outcomes are multi-dimensional)</a:t>
            </a:r>
          </a:p>
          <a:p>
            <a:pPr>
              <a:buFont typeface="Arial" pitchFamily="34" charset="0"/>
              <a:buChar char="•"/>
            </a:pPr>
            <a:endParaRPr lang="en-US" sz="2900" dirty="0"/>
          </a:p>
          <a:p>
            <a:pPr>
              <a:buFont typeface="Arial" pitchFamily="34" charset="0"/>
              <a:buChar char="•"/>
            </a:pPr>
            <a:r>
              <a:rPr lang="en-US" sz="2900" dirty="0" smtClean="0"/>
              <a:t>Adoption, implementation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 smtClean="0"/>
              <a:t>Will achieve adoption by FIAT given trial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 smtClean="0"/>
              <a:t>Implementation snafus will be closely observed despite trial</a:t>
            </a:r>
          </a:p>
          <a:p>
            <a:pPr lvl="1">
              <a:buFont typeface="Arial" pitchFamily="34" charset="0"/>
              <a:buChar char="•"/>
            </a:pPr>
            <a:endParaRPr lang="en-US" sz="2900" dirty="0"/>
          </a:p>
          <a:p>
            <a:pPr>
              <a:buFont typeface="Arial" pitchFamily="34" charset="0"/>
              <a:buChar char="•"/>
            </a:pPr>
            <a:r>
              <a:rPr lang="en-US" sz="2900" dirty="0" smtClean="0"/>
              <a:t>Maintenance</a:t>
            </a:r>
          </a:p>
          <a:p>
            <a:pPr lvl="1">
              <a:buFont typeface="Arial" pitchFamily="34" charset="0"/>
              <a:buChar char="•"/>
            </a:pPr>
            <a:r>
              <a:rPr lang="en-US" sz="2900" dirty="0" smtClean="0"/>
              <a:t>Will measure outcomes at six months (but not primary outcomes of knowledge of and decisional conflict about medications)</a:t>
            </a:r>
          </a:p>
          <a:p>
            <a:pPr lvl="1">
              <a:buFont typeface="Arial" pitchFamily="34" charset="0"/>
              <a:buChar char="•"/>
            </a:pPr>
            <a:endParaRPr lang="en-US" sz="22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 lvl="2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200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57200"/>
            <a:ext cx="7543800" cy="457200"/>
          </a:xfrm>
        </p:spPr>
        <p:txBody>
          <a:bodyPr/>
          <a:lstStyle/>
          <a:p>
            <a:pPr algn="ctr"/>
            <a:r>
              <a:rPr lang="en-US" sz="2400" dirty="0" smtClean="0"/>
              <a:t>RA Treatment Trial </a:t>
            </a:r>
            <a:br>
              <a:rPr lang="en-US" sz="2400" dirty="0" smtClean="0"/>
            </a:br>
            <a:r>
              <a:rPr lang="en-US" sz="2400" dirty="0" smtClean="0"/>
              <a:t>and Framework for Evaluating </a:t>
            </a:r>
            <a:r>
              <a:rPr lang="en-US" sz="2400" dirty="0" err="1" smtClean="0"/>
              <a:t>iAdapt</a:t>
            </a:r>
            <a:r>
              <a:rPr lang="en-US" sz="2400" dirty="0" smtClean="0"/>
              <a:t> Projects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03034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791200"/>
          </a:xfrm>
        </p:spPr>
        <p:txBody>
          <a:bodyPr anchor="t"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Prior project treated the two UCSF clinics as black boxes and found that one clinic was able to reduce disparities in access and outcomes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Current project “breaks into” the black box to test whether ability to communicate effectively about treatment choices is key element in improving outcomes in vulnerable populations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will monitor implementation, but basically assume that we are operating in a lab, that is a clinic with an </a:t>
            </a:r>
            <a:r>
              <a:rPr lang="en-US" sz="2400" smtClean="0"/>
              <a:t>unnaturally small </a:t>
            </a:r>
            <a:r>
              <a:rPr lang="en-US" sz="2400" dirty="0" smtClean="0"/>
              <a:t>number of snafus dealt with in advance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RA may be good test of attempt to improve process of care since role of timely use of DMARDs has been proven effective and made the basis of treatment guidelines</a:t>
            </a:r>
          </a:p>
          <a:p>
            <a:pPr lvl="1">
              <a:buFont typeface="Arial" pitchFamily="34" charset="0"/>
              <a:buChar char="•"/>
            </a:pPr>
            <a:endParaRPr lang="en-US" sz="22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 lvl="2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2200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57200"/>
            <a:ext cx="7543800" cy="457200"/>
          </a:xfrm>
        </p:spPr>
        <p:txBody>
          <a:bodyPr/>
          <a:lstStyle/>
          <a:p>
            <a:pPr algn="ctr"/>
            <a:r>
              <a:rPr lang="en-US" sz="2400" dirty="0" smtClean="0"/>
              <a:t>Can You Bottle the Essence </a:t>
            </a:r>
            <a:br>
              <a:rPr lang="en-US" sz="2400" dirty="0" smtClean="0"/>
            </a:br>
            <a:r>
              <a:rPr lang="en-US" sz="2400" dirty="0" smtClean="0"/>
              <a:t>of a Clinic Focused on Vulnerable Populations?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99154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Custom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624</Words>
  <Application>Microsoft Office PowerPoint</Application>
  <PresentationFormat>On-screen Show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Elemental</vt:lpstr>
      <vt:lpstr>Improving Decision-Making  for Medications in Rheumatoid Arthritis</vt:lpstr>
      <vt:lpstr>Background to Project-1</vt:lpstr>
      <vt:lpstr>Background to Project-2</vt:lpstr>
      <vt:lpstr>  Examining Room as One Source of Disparity (But Not Only Source)</vt:lpstr>
      <vt:lpstr>Background to Project-3</vt:lpstr>
      <vt:lpstr>Background to Project-4</vt:lpstr>
      <vt:lpstr>RA Treatment Trial  and Framework for Evaluating iAdapt Projects</vt:lpstr>
      <vt:lpstr>Can You Bottle the Essence  of a Clinic Focused on Vulnerable Populations?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Decision-Making  for Medications in Rheumatoid Arthritis</dc:title>
  <dc:creator>Ed Yelin</dc:creator>
  <cp:lastModifiedBy>DHHS</cp:lastModifiedBy>
  <cp:revision>17</cp:revision>
  <dcterms:created xsi:type="dcterms:W3CDTF">2011-09-07T17:15:58Z</dcterms:created>
  <dcterms:modified xsi:type="dcterms:W3CDTF">2011-12-05T20:55:56Z</dcterms:modified>
</cp:coreProperties>
</file>