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7"/>
  </p:notesMasterIdLst>
  <p:sldIdLst>
    <p:sldId id="256" r:id="rId2"/>
    <p:sldId id="257" r:id="rId3"/>
    <p:sldId id="360" r:id="rId4"/>
    <p:sldId id="259" r:id="rId5"/>
    <p:sldId id="260" r:id="rId6"/>
    <p:sldId id="401" r:id="rId7"/>
    <p:sldId id="413" r:id="rId8"/>
    <p:sldId id="403" r:id="rId9"/>
    <p:sldId id="406" r:id="rId10"/>
    <p:sldId id="399" r:id="rId11"/>
    <p:sldId id="433" r:id="rId12"/>
    <p:sldId id="407" r:id="rId13"/>
    <p:sldId id="408" r:id="rId14"/>
    <p:sldId id="405" r:id="rId15"/>
    <p:sldId id="410" r:id="rId16"/>
    <p:sldId id="409" r:id="rId17"/>
    <p:sldId id="411" r:id="rId18"/>
    <p:sldId id="415" r:id="rId19"/>
    <p:sldId id="416" r:id="rId20"/>
    <p:sldId id="417" r:id="rId21"/>
    <p:sldId id="264" r:id="rId22"/>
    <p:sldId id="419" r:id="rId23"/>
    <p:sldId id="421" r:id="rId24"/>
    <p:sldId id="422" r:id="rId25"/>
    <p:sldId id="434" r:id="rId2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EACA"/>
    <a:srgbClr val="EDEB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54" autoAdjust="0"/>
    <p:restoredTop sz="86374" autoAdjust="0"/>
  </p:normalViewPr>
  <p:slideViewPr>
    <p:cSldViewPr>
      <p:cViewPr varScale="1">
        <p:scale>
          <a:sx n="127" d="100"/>
          <a:sy n="127" d="100"/>
        </p:scale>
        <p:origin x="-216" y="-112"/>
      </p:cViewPr>
      <p:guideLst>
        <p:guide orient="horz" pos="2160"/>
        <p:guide pos="2880"/>
      </p:guideLst>
    </p:cSldViewPr>
  </p:slideViewPr>
  <p:outlineViewPr>
    <p:cViewPr>
      <p:scale>
        <a:sx n="33" d="100"/>
        <a:sy n="33" d="100"/>
      </p:scale>
      <p:origin x="0" y="27056"/>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199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35340929-985B-4B8C-8DB4-1A2732F5A1E1}" type="datetimeFigureOut">
              <a:rPr lang="en-US"/>
              <a:pPr>
                <a:defRPr/>
              </a:pPr>
              <a:t>9/29/11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B11E33D6-FE3A-4A49-B6E2-96F1CEA72B5F}" type="slidenum">
              <a:rPr lang="en-US"/>
              <a:pPr>
                <a:defRPr/>
              </a:pPr>
              <a:t>‹#›</a:t>
            </a:fld>
            <a:endParaRPr lang="en-US"/>
          </a:p>
        </p:txBody>
      </p:sp>
    </p:spTree>
    <p:extLst>
      <p:ext uri="{BB962C8B-B14F-4D97-AF65-F5344CB8AC3E}">
        <p14:creationId xmlns:p14="http://schemas.microsoft.com/office/powerpoint/2010/main" val="377470022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11E33D6-FE3A-4A49-B6E2-96F1CEA72B5F}"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F062498-625B-46C5-9C45-5529F916BB2A}" type="slidenum">
              <a:rPr lang="en-US"/>
              <a:pPr fontAlgn="base">
                <a:spcBef>
                  <a:spcPct val="0"/>
                </a:spcBef>
                <a:spcAft>
                  <a:spcPct val="0"/>
                </a:spcAft>
                <a:defRPr/>
              </a:pPr>
              <a:t>10</a:t>
            </a:fld>
            <a:endParaRPr lang="en-US"/>
          </a:p>
        </p:txBody>
      </p:sp>
      <p:sp>
        <p:nvSpPr>
          <p:cNvPr id="3277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277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1432801-2D76-4540-B19B-42CA8DFEA92F}" type="slidenum">
              <a:rPr lang="en-US"/>
              <a:pPr fontAlgn="base">
                <a:spcBef>
                  <a:spcPct val="0"/>
                </a:spcBef>
                <a:spcAft>
                  <a:spcPct val="0"/>
                </a:spcAft>
                <a:defRPr/>
              </a:pPr>
              <a:t>11</a:t>
            </a:fld>
            <a:endParaRPr lang="en-US"/>
          </a:p>
        </p:txBody>
      </p:sp>
      <p:sp>
        <p:nvSpPr>
          <p:cNvPr id="3481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481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p:spPr>
        <p:txBody>
          <a:bodyPr wrap="square" numCol="1" anchor="t" anchorCtr="0" compatLnSpc="1">
            <a:prstTxWarp prst="textNoShape">
              <a:avLst/>
            </a:prstTxWarp>
          </a:bodyPr>
          <a:lstStyle/>
          <a:p>
            <a:pPr lvl="1" eaLnBrk="1" hangingPunct="1">
              <a:spcBef>
                <a:spcPct val="0"/>
              </a:spcBef>
            </a:pPr>
            <a:r>
              <a:rPr lang="en-US" smtClean="0"/>
              <a:t>Think co-occurring medical and psychiatric comorbidities in patients with bipolar disorder or schizophrenia, differing according to patient preferences, prior longitudinal illness course. and treatment experience:  </a:t>
            </a:r>
          </a:p>
          <a:p>
            <a:pPr eaLnBrk="1" hangingPunct="1">
              <a:spcBef>
                <a:spcPct val="0"/>
              </a:spcBef>
            </a:pPr>
            <a:endParaRPr lang="en-US" smtClean="0"/>
          </a:p>
          <a:p>
            <a:pPr eaLnBrk="1" hangingPunct="1">
              <a:spcBef>
                <a:spcPct val="0"/>
              </a:spcBef>
            </a:pPr>
            <a:endParaRPr lang="en-US" smtClean="0"/>
          </a:p>
        </p:txBody>
      </p:sp>
      <p:sp>
        <p:nvSpPr>
          <p:cNvPr id="3686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88621C2-645E-4534-A284-8B30E4590EC4}" type="slidenum">
              <a:rPr lang="en-US"/>
              <a:pPr fontAlgn="base">
                <a:spcBef>
                  <a:spcPct val="0"/>
                </a:spcBef>
                <a:spcAft>
                  <a:spcPct val="0"/>
                </a:spcAft>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11E33D6-FE3A-4A49-B6E2-96F1CEA72B5F}"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When you start factoring in patient and family preferences and access to/costs of care, don’t expect to find much.</a:t>
            </a:r>
            <a:br>
              <a:rPr lang="en-US" smtClean="0"/>
            </a:br>
            <a:endParaRPr lang="en-US" sz="1100" smtClean="0"/>
          </a:p>
          <a:p>
            <a:pPr eaLnBrk="1" hangingPunct="1">
              <a:spcBef>
                <a:spcPct val="0"/>
              </a:spcBef>
            </a:pPr>
            <a:r>
              <a:rPr lang="en-US" smtClean="0"/>
              <a:t>Since there’s always going to be lots of wiggle room in setting the frames and assumptions both for systematic evidence based reviews and in the interpretation of the results of these reviews, these exercises often lack the precision of rocket science.</a:t>
            </a:r>
            <a:br>
              <a:rPr lang="en-US" smtClean="0"/>
            </a:br>
            <a:endParaRPr lang="en-US" smtClean="0"/>
          </a:p>
          <a:p>
            <a:pPr eaLnBrk="1" hangingPunct="1">
              <a:spcBef>
                <a:spcPct val="0"/>
              </a:spcBef>
            </a:pPr>
            <a:r>
              <a:rPr lang="en-US" smtClean="0"/>
              <a:t>Patients and practitioners seek clinical guidance in murky areas, for complex questions, where randomized controlled trials are unlikely to ever be conducted.  Are we supposed to ignore those needs?</a:t>
            </a:r>
            <a:br>
              <a:rPr lang="en-US" smtClean="0"/>
            </a:br>
            <a:endParaRPr lang="en-US" smtClean="0"/>
          </a:p>
          <a:p>
            <a:pPr eaLnBrk="1" hangingPunct="1">
              <a:spcBef>
                <a:spcPct val="0"/>
              </a:spcBef>
            </a:pPr>
            <a:endParaRPr lang="en-US" smtClean="0"/>
          </a:p>
        </p:txBody>
      </p:sp>
      <p:sp>
        <p:nvSpPr>
          <p:cNvPr id="419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D7EDA73-5081-4FDC-865C-45658C052A03}" type="slidenum">
              <a:rPr lang="en-US"/>
              <a:pPr fontAlgn="base">
                <a:spcBef>
                  <a:spcPct val="0"/>
                </a:spcBef>
                <a:spcAft>
                  <a:spcPct val="0"/>
                </a:spcAft>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p:cNvSpPr>
          <p:nvPr>
            <p:ph type="sldImg"/>
          </p:nvPr>
        </p:nvSpPr>
        <p:spPr bwMode="auto">
          <a:noFill/>
          <a:ln>
            <a:solidFill>
              <a:srgbClr val="000000"/>
            </a:solidFill>
            <a:miter lim="800000"/>
            <a:headEnd/>
            <a:tailEnd/>
          </a:ln>
        </p:spPr>
      </p:sp>
      <p:sp>
        <p:nvSpPr>
          <p:cNvPr id="450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 breadth and depth of typical patient populations and common clinical questions may vary depending upon the level of specialization of the clinician using the guidelines (primary care vs. specialty vs. subspecialty).</a:t>
            </a:r>
            <a:br>
              <a:rPr lang="en-US" smtClean="0"/>
            </a:br>
            <a:endParaRPr lang="en-US" smtClean="0"/>
          </a:p>
          <a:p>
            <a:pPr eaLnBrk="1" hangingPunct="1">
              <a:spcBef>
                <a:spcPct val="0"/>
              </a:spcBef>
            </a:pPr>
            <a:r>
              <a:rPr lang="en-US" smtClean="0"/>
              <a:t>AHRQ reviews may not address what to do in situations where lack of availability of many evidence-based approaches due to geography or reimbursement challenges clinicians abilities to offer best practices (e.g., where family based interventions, vocational rehabilitation, assertive community treatment, long-acting injectable medications for some individuals with schizophrenia; exposure response prevention for OCD; CBT/IPT for MDD are not available).</a:t>
            </a:r>
          </a:p>
          <a:p>
            <a:pPr eaLnBrk="1" hangingPunct="1">
              <a:spcBef>
                <a:spcPct val="0"/>
              </a:spcBef>
            </a:pPr>
            <a:endParaRPr lang="en-US" smtClean="0"/>
          </a:p>
        </p:txBody>
      </p:sp>
      <p:sp>
        <p:nvSpPr>
          <p:cNvPr id="4505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F9970C0-C1F8-4CEF-BC57-391FF09BB919}" type="slidenum">
              <a:rPr lang="en-US"/>
              <a:pPr fontAlgn="base">
                <a:spcBef>
                  <a:spcPct val="0"/>
                </a:spcBef>
                <a:spcAft>
                  <a:spcPct val="0"/>
                </a:spcAft>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AHRQ evidence reports may focus on different questions than those needed for professional guidelines,  -- evidence based reports focused on particular treatments (e.g., focusing on specific types of treatments such as second generation antipsychotics rather than focusing on the kinds of comparisons needed for choosing a treatment approach best suited for an individual patient (e.g., which might require comparison of second generation antipsychotics vs. mood stabilizers vs. antidepressants to treat bipolar depression). </a:t>
            </a:r>
          </a:p>
          <a:p>
            <a:pPr eaLnBrk="1" hangingPunct="1">
              <a:spcBef>
                <a:spcPct val="0"/>
              </a:spcBef>
            </a:pPr>
            <a:endParaRPr lang="en-US" smtClean="0"/>
          </a:p>
        </p:txBody>
      </p:sp>
      <p:sp>
        <p:nvSpPr>
          <p:cNvPr id="4710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23DB8CA-465A-4D0E-B3AE-636D789A8FC6}" type="slidenum">
              <a:rPr lang="en-US"/>
              <a:pPr fontAlgn="base">
                <a:spcBef>
                  <a:spcPct val="0"/>
                </a:spcBef>
                <a:spcAft>
                  <a:spcPct val="0"/>
                </a:spcAft>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bwMode="auto">
          <a:noFill/>
          <a:ln>
            <a:solidFill>
              <a:srgbClr val="000000"/>
            </a:solidFill>
            <a:miter lim="800000"/>
            <a:headEnd/>
            <a:tailEnd/>
          </a:ln>
        </p:spPr>
      </p:sp>
      <p:sp>
        <p:nvSpPr>
          <p:cNvPr id="5017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AHRQ evidence reports are unlikely to span the whole scope of professional societies' development efforts -- leading to differences in methodological approaches across guideline offerings. Do we have “trustworthy” guidelines and “good enough” guidelines?</a:t>
            </a:r>
          </a:p>
          <a:p>
            <a:pPr eaLnBrk="1" hangingPunct="1">
              <a:spcBef>
                <a:spcPct val="0"/>
              </a:spcBef>
            </a:pPr>
            <a:r>
              <a:rPr lang="en-US" smtClean="0"/>
              <a:t/>
            </a:r>
            <a:br>
              <a:rPr lang="en-US" smtClean="0"/>
            </a:br>
            <a:endParaRPr lang="en-US" smtClean="0"/>
          </a:p>
          <a:p>
            <a:pPr lvl="1" eaLnBrk="1" hangingPunct="1">
              <a:spcBef>
                <a:spcPct val="0"/>
              </a:spcBef>
            </a:pPr>
            <a:r>
              <a:rPr lang="en-US" smtClean="0"/>
              <a:t>How are professional associations to pay for evidence-based reviews and/or consensus processes for providing guidance in areas where AHRQ is not funding the effort via EBCs and/or where high quality evidence is not available? Any systematic review conducted by an EBMC is likely to cost at least several hundred thousand dollars.  That’s the entire annual budget of some professional practice associations.</a:t>
            </a:r>
            <a:br>
              <a:rPr lang="en-US" smtClean="0"/>
            </a:br>
            <a:endParaRPr lang="en-US" sz="1800" smtClean="0"/>
          </a:p>
          <a:p>
            <a:pPr eaLnBrk="1" hangingPunct="1">
              <a:spcBef>
                <a:spcPct val="0"/>
              </a:spcBef>
            </a:pPr>
            <a:r>
              <a:rPr lang="en-US" smtClean="0"/>
              <a:t/>
            </a:r>
            <a:br>
              <a:rPr lang="en-US" smtClean="0"/>
            </a:br>
            <a:endParaRPr lang="en-US" smtClean="0"/>
          </a:p>
          <a:p>
            <a:pPr eaLnBrk="1" hangingPunct="1">
              <a:spcBef>
                <a:spcPct val="0"/>
              </a:spcBef>
            </a:pPr>
            <a:endParaRPr lang="en-US" smtClean="0"/>
          </a:p>
        </p:txBody>
      </p:sp>
      <p:sp>
        <p:nvSpPr>
          <p:cNvPr id="501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BDEC3FF-A0E7-4CB5-80E8-3BC858FFC11D}" type="slidenum">
              <a:rPr lang="en-US"/>
              <a:pPr fontAlgn="base">
                <a:spcBef>
                  <a:spcPct val="0"/>
                </a:spcBef>
                <a:spcAft>
                  <a:spcPct val="0"/>
                </a:spcAft>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p:cNvSpPr>
          <p:nvPr>
            <p:ph type="sldImg"/>
          </p:nvPr>
        </p:nvSpPr>
        <p:spPr bwMode="auto">
          <a:noFill/>
          <a:ln>
            <a:solidFill>
              <a:srgbClr val="000000"/>
            </a:solidFill>
            <a:miter lim="800000"/>
            <a:headEnd/>
            <a:tailEnd/>
          </a:ln>
        </p:spPr>
      </p:sp>
      <p:sp>
        <p:nvSpPr>
          <p:cNvPr id="52226" name="Notes Placeholder 2"/>
          <p:cNvSpPr>
            <a:spLocks noGrp="1"/>
          </p:cNvSpPr>
          <p:nvPr>
            <p:ph type="body" idx="1"/>
          </p:nvPr>
        </p:nvSpPr>
        <p:spPr bwMode="auto">
          <a:noFill/>
        </p:spPr>
        <p:txBody>
          <a:bodyPr wrap="square" numCol="1" anchor="t" anchorCtr="0" compatLnSpc="1">
            <a:prstTxWarp prst="textNoShape">
              <a:avLst/>
            </a:prstTxWarp>
          </a:bodyPr>
          <a:lstStyle/>
          <a:p>
            <a:pPr lvl="1" eaLnBrk="1" hangingPunct="1">
              <a:spcBef>
                <a:spcPct val="0"/>
              </a:spcBef>
            </a:pPr>
            <a:r>
              <a:rPr lang="en-US" smtClean="0"/>
              <a:t>What level of pre-screening should be conducted, and what type of evidence should be required before an EBC or PA initiates a detailed review?</a:t>
            </a:r>
            <a:endParaRPr lang="en-US" sz="1800" smtClean="0"/>
          </a:p>
          <a:p>
            <a:pPr lvl="2" eaLnBrk="1" hangingPunct="1">
              <a:spcBef>
                <a:spcPct val="0"/>
              </a:spcBef>
            </a:pPr>
            <a:r>
              <a:rPr lang="en-US" smtClean="0"/>
              <a:t>Should AHRQ invest in developing methods for determining exactly when systematic EBM reviews will pay off vs. when they’re likely to result only in weak, if not controversial recommendations?</a:t>
            </a:r>
          </a:p>
          <a:p>
            <a:pPr lvl="2" eaLnBrk="1" hangingPunct="1">
              <a:spcBef>
                <a:spcPct val="0"/>
              </a:spcBef>
            </a:pPr>
            <a:endParaRPr lang="en-US" smtClean="0"/>
          </a:p>
          <a:p>
            <a:pPr lvl="2" eaLnBrk="1" hangingPunct="1">
              <a:spcBef>
                <a:spcPct val="0"/>
              </a:spcBef>
            </a:pPr>
            <a:r>
              <a:rPr lang="en-US" smtClean="0"/>
              <a:t>The key issue is to not waste time and money on searches that from the outset can be easily predicted to yield weak recommendations at best.</a:t>
            </a:r>
            <a:endParaRPr lang="en-US" sz="1600" smtClean="0"/>
          </a:p>
          <a:p>
            <a:pPr lvl="1" eaLnBrk="1" hangingPunct="1">
              <a:spcBef>
                <a:spcPct val="0"/>
              </a:spcBef>
            </a:pPr>
            <a:r>
              <a:rPr lang="en-US" smtClean="0"/>
              <a:t>For example, should a minimum of two high quality RCTs that specifically addresses the PICO-TS question be required before embarking on detailed search?  How closely to the precise PICO questions should these studies adhere?</a:t>
            </a:r>
            <a:br>
              <a:rPr lang="en-US" smtClean="0"/>
            </a:br>
            <a:endParaRPr lang="en-US" smtClean="0"/>
          </a:p>
          <a:p>
            <a:pPr eaLnBrk="1" hangingPunct="1">
              <a:spcBef>
                <a:spcPct val="0"/>
              </a:spcBef>
            </a:pPr>
            <a:endParaRPr lang="en-US" smtClean="0"/>
          </a:p>
        </p:txBody>
      </p:sp>
      <p:sp>
        <p:nvSpPr>
          <p:cNvPr id="5222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DF632AF-78CD-4351-8049-56A7924F60B5}" type="slidenum">
              <a:rPr lang="en-US"/>
              <a:pPr fontAlgn="base">
                <a:spcBef>
                  <a:spcPct val="0"/>
                </a:spcBef>
                <a:spcAft>
                  <a:spcPct val="0"/>
                </a:spcAft>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p:cNvSpPr>
          <p:nvPr>
            <p:ph type="sldImg"/>
          </p:nvPr>
        </p:nvSpPr>
        <p:spPr bwMode="auto">
          <a:noFill/>
          <a:ln>
            <a:solidFill>
              <a:srgbClr val="000000"/>
            </a:solidFill>
            <a:miter lim="800000"/>
            <a:headEnd/>
            <a:tailEnd/>
          </a:ln>
        </p:spPr>
      </p:sp>
      <p:sp>
        <p:nvSpPr>
          <p:cNvPr id="5427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Systematic review of randomized controlled trials are themselves capable of introducing and/or of ignoring important systematic biases, e.g. regarding clinical trials design biases of industry funded trials intended primarily to obtain FDA indications.</a:t>
            </a:r>
            <a:br>
              <a:rPr lang="en-US" smtClean="0"/>
            </a:br>
            <a:endParaRPr lang="en-US" smtClean="0"/>
          </a:p>
          <a:p>
            <a:pPr eaLnBrk="1" hangingPunct="1">
              <a:spcBef>
                <a:spcPct val="0"/>
              </a:spcBef>
            </a:pPr>
            <a:r>
              <a:rPr lang="en-US" smtClean="0"/>
              <a:t>The IOM process seems to us to have been greatly influenced by individuals who may have had at least an intellectual if not financial COI – those involved in the EBM centers, for example.  The reports are admittedly riddled with strong recommendations for which there is no evidence base!</a:t>
            </a:r>
            <a:br>
              <a:rPr lang="en-US" smtClean="0"/>
            </a:br>
            <a:endParaRPr lang="en-US" smtClean="0"/>
          </a:p>
        </p:txBody>
      </p:sp>
      <p:sp>
        <p:nvSpPr>
          <p:cNvPr id="5427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3381B84-2360-495A-8280-197854D516AB}" type="slidenum">
              <a:rPr lang="en-US"/>
              <a:pPr fontAlgn="base">
                <a:spcBef>
                  <a:spcPct val="0"/>
                </a:spcBef>
                <a:spcAft>
                  <a:spcPct val="0"/>
                </a:spcAft>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11E33D6-FE3A-4A49-B6E2-96F1CEA72B5F}"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bwMode="auto">
          <a:noFill/>
          <a:ln>
            <a:solidFill>
              <a:srgbClr val="000000"/>
            </a:solidFill>
            <a:miter lim="800000"/>
            <a:headEnd/>
            <a:tailEnd/>
          </a:ln>
        </p:spPr>
      </p:sp>
      <p:sp>
        <p:nvSpPr>
          <p:cNvPr id="5632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632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8C9BA87-3A26-4739-9039-3938E3306F94}" type="slidenum">
              <a:rPr lang="en-US"/>
              <a:pPr fontAlgn="base">
                <a:spcBef>
                  <a:spcPct val="0"/>
                </a:spcBef>
                <a:spcAft>
                  <a:spcPct val="0"/>
                </a:spcAft>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p:cNvSpPr>
          <p:nvPr>
            <p:ph type="sldImg"/>
          </p:nvPr>
        </p:nvSpPr>
        <p:spPr bwMode="auto">
          <a:noFill/>
          <a:ln>
            <a:solidFill>
              <a:srgbClr val="000000"/>
            </a:solidFill>
            <a:miter lim="800000"/>
            <a:headEnd/>
            <a:tailEnd/>
          </a:ln>
        </p:spPr>
      </p:sp>
      <p:sp>
        <p:nvSpPr>
          <p:cNvPr id="5939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Establish guidelines for determining screening criteria for whether extensive systematic based literature searches are likely to yield information on which strong recommendations may be expected.</a:t>
            </a:r>
            <a:br>
              <a:rPr lang="en-US" smtClean="0"/>
            </a:br>
            <a:endParaRPr lang="en-US" smtClean="0"/>
          </a:p>
          <a:p>
            <a:pPr eaLnBrk="1" hangingPunct="1">
              <a:spcBef>
                <a:spcPct val="0"/>
              </a:spcBef>
            </a:pPr>
            <a:r>
              <a:rPr lang="en-US" smtClean="0"/>
              <a:t>Fund grants to enable PA groups to conduct initial literature screens to rapidly determine whether it even pays to nominate topics for extensive EBC black and gray literature reviews.</a:t>
            </a:r>
            <a:br>
              <a:rPr lang="en-US" smtClean="0"/>
            </a:br>
            <a:endParaRPr lang="en-US" smtClean="0"/>
          </a:p>
          <a:p>
            <a:pPr eaLnBrk="1" hangingPunct="1">
              <a:spcBef>
                <a:spcPct val="0"/>
              </a:spcBef>
            </a:pPr>
            <a:endParaRPr lang="en-US" smtClean="0"/>
          </a:p>
        </p:txBody>
      </p:sp>
      <p:sp>
        <p:nvSpPr>
          <p:cNvPr id="5939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B35415D-CA8F-4D8A-8D20-1430E0F99704}" type="slidenum">
              <a:rPr lang="en-US"/>
              <a:pPr fontAlgn="base">
                <a:spcBef>
                  <a:spcPct val="0"/>
                </a:spcBef>
                <a:spcAft>
                  <a:spcPct val="0"/>
                </a:spcAft>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p:cNvSpPr>
          <p:nvPr>
            <p:ph type="sldImg"/>
          </p:nvPr>
        </p:nvSpPr>
        <p:spPr bwMode="auto">
          <a:noFill/>
          <a:ln>
            <a:solidFill>
              <a:srgbClr val="000000"/>
            </a:solidFill>
            <a:miter lim="800000"/>
            <a:headEnd/>
            <a:tailEnd/>
          </a:ln>
        </p:spPr>
      </p:sp>
      <p:sp>
        <p:nvSpPr>
          <p:cNvPr id="6246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z="2800" smtClean="0"/>
              <a:t>For areas in which extensive literature searches are conducted:</a:t>
            </a:r>
          </a:p>
          <a:p>
            <a:pPr lvl="1" eaLnBrk="1" hangingPunct="1">
              <a:spcBef>
                <a:spcPct val="0"/>
              </a:spcBef>
            </a:pPr>
            <a:r>
              <a:rPr lang="en-US" smtClean="0"/>
              <a:t>Develop methods for organizing and distributing evidence tables from systematic reviews so that guideline developers could combine them in novel ways to address new and clinically different questions than those for which they were initially created. </a:t>
            </a:r>
          </a:p>
          <a:p>
            <a:pPr lvl="1" eaLnBrk="1" hangingPunct="1">
              <a:spcBef>
                <a:spcPct val="0"/>
              </a:spcBef>
            </a:pPr>
            <a:endParaRPr lang="en-US" smtClean="0"/>
          </a:p>
          <a:p>
            <a:pPr lvl="1" eaLnBrk="1" hangingPunct="1">
              <a:spcBef>
                <a:spcPct val="0"/>
              </a:spcBef>
            </a:pPr>
            <a:r>
              <a:rPr lang="en-US" smtClean="0"/>
              <a:t>Require EBCs to create evidence tables that link to the PubMed abstracts for all related RCTs</a:t>
            </a:r>
            <a:br>
              <a:rPr lang="en-US" smtClean="0"/>
            </a:br>
            <a:endParaRPr lang="en-US" smtClean="0"/>
          </a:p>
          <a:p>
            <a:pPr lvl="1" eaLnBrk="1" hangingPunct="1">
              <a:spcBef>
                <a:spcPct val="0"/>
              </a:spcBef>
            </a:pPr>
            <a:r>
              <a:rPr lang="en-US" smtClean="0"/>
              <a:t>Require EBCs to create evidence tables for which they always calculate clinically relevant calculations, effect sizes, NNT, NNH, as well as proportion of individuals experiencing particular adverse effects and global outcomes (not just statistical significance).  </a:t>
            </a:r>
          </a:p>
          <a:p>
            <a:pPr eaLnBrk="1" hangingPunct="1">
              <a:spcBef>
                <a:spcPct val="0"/>
              </a:spcBef>
            </a:pPr>
            <a:endParaRPr lang="en-US" smtClean="0"/>
          </a:p>
          <a:p>
            <a:pPr eaLnBrk="1" hangingPunct="1">
              <a:spcBef>
                <a:spcPct val="0"/>
              </a:spcBef>
            </a:pPr>
            <a:endParaRPr lang="en-US" smtClean="0"/>
          </a:p>
        </p:txBody>
      </p:sp>
      <p:sp>
        <p:nvSpPr>
          <p:cNvPr id="6246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1C52F89-7067-44D5-AC61-78811F2A285D}" type="slidenum">
              <a:rPr lang="en-US"/>
              <a:pPr fontAlgn="base">
                <a:spcBef>
                  <a:spcPct val="0"/>
                </a:spcBef>
                <a:spcAft>
                  <a:spcPct val="0"/>
                </a:spcAft>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p:cNvSpPr>
          <p:nvPr>
            <p:ph type="sldImg"/>
          </p:nvPr>
        </p:nvSpPr>
        <p:spPr bwMode="auto">
          <a:noFill/>
          <a:ln>
            <a:solidFill>
              <a:srgbClr val="000000"/>
            </a:solidFill>
            <a:miter lim="800000"/>
            <a:headEnd/>
            <a:tailEnd/>
          </a:ln>
        </p:spPr>
      </p:sp>
      <p:sp>
        <p:nvSpPr>
          <p:cNvPr id="645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z="3300" smtClean="0"/>
              <a:t>More broadly: </a:t>
            </a:r>
          </a:p>
          <a:p>
            <a:pPr lvl="1" eaLnBrk="1" hangingPunct="1">
              <a:spcBef>
                <a:spcPct val="0"/>
              </a:spcBef>
            </a:pPr>
            <a:r>
              <a:rPr lang="en-US" smtClean="0"/>
              <a:t>Work with other agencies, e.g. Clinical Trials.gov, FDA, to require investigators to post data in a manner that could be incorporated into formal medical decision analyses. This information would offer patients greater ability to weigh the risks/benefits of particular interventions based on their own personal values. ( To meet this expectation study investigators would have to report </a:t>
            </a:r>
            <a:r>
              <a:rPr lang="en-US" i="1" smtClean="0"/>
              <a:t>proportions</a:t>
            </a:r>
            <a:r>
              <a:rPr lang="en-US" smtClean="0"/>
              <a:t> of individuals with particular adverse effects and positive/negative global outcomes, not just statistically significant changes on a rating scale.) </a:t>
            </a:r>
            <a:br>
              <a:rPr lang="en-US" smtClean="0"/>
            </a:br>
            <a:endParaRPr lang="en-US" smtClean="0"/>
          </a:p>
          <a:p>
            <a:pPr lvl="1" eaLnBrk="1" hangingPunct="1">
              <a:spcBef>
                <a:spcPct val="0"/>
              </a:spcBef>
            </a:pPr>
            <a:r>
              <a:rPr lang="en-US" smtClean="0"/>
              <a:t>Investigators could also be encouraged to provide data (means, standard deviations) split according to key factors such as age groups, sex, race/ethnicity even when the numbers are too small to analyze otherwise. This data would potentially permit later meta-analyses that examine patient specific factors in treatment. </a:t>
            </a:r>
          </a:p>
          <a:p>
            <a:pPr eaLnBrk="1" hangingPunct="1">
              <a:spcBef>
                <a:spcPct val="0"/>
              </a:spcBef>
            </a:pPr>
            <a:endParaRPr lang="en-US" smtClean="0"/>
          </a:p>
        </p:txBody>
      </p:sp>
      <p:sp>
        <p:nvSpPr>
          <p:cNvPr id="6451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AB03F49-F1E7-4216-85B2-F6D57592F420}" type="slidenum">
              <a:rPr lang="en-US"/>
              <a:pPr fontAlgn="base">
                <a:spcBef>
                  <a:spcPct val="0"/>
                </a:spcBef>
                <a:spcAft>
                  <a:spcPct val="0"/>
                </a:spcAft>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11E33D6-FE3A-4A49-B6E2-96F1CEA72B5F}"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11E33D6-FE3A-4A49-B6E2-96F1CEA72B5F}" type="slidenum">
              <a:rPr lang="en-US" smtClean="0"/>
              <a:pPr>
                <a:defRPr/>
              </a:pPr>
              <a:t>25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Fourteen guidelines are currently available, including 6 second editions and 2 third editions. CME courses, quick reference guides, and pocket guides are also available.</a:t>
            </a:r>
          </a:p>
        </p:txBody>
      </p:sp>
      <p:sp>
        <p:nvSpPr>
          <p:cNvPr id="184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3C8A1A3-9DA7-41C8-93C3-0F65AF114547}" type="slidenum">
              <a:rPr lang="en-US"/>
              <a:pPr fontAlgn="base">
                <a:spcBef>
                  <a:spcPct val="0"/>
                </a:spcBef>
                <a:spcAft>
                  <a:spcPct val="0"/>
                </a:spcAft>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marL="171450" lvl="2" indent="-171450" eaLnBrk="1" fontAlgn="auto" hangingPunct="1">
              <a:spcBef>
                <a:spcPts val="0"/>
              </a:spcBef>
              <a:spcAft>
                <a:spcPts val="0"/>
              </a:spcAft>
              <a:buFont typeface="Arial" charset="0"/>
              <a:buChar char="•"/>
              <a:defRPr/>
            </a:pPr>
            <a:r>
              <a:rPr lang="en-US" dirty="0" smtClean="0"/>
              <a:t>Extensive gaps in systematic reviews regarding many patient-centered questions posed by clinicians, patients and families</a:t>
            </a:r>
            <a:br>
              <a:rPr lang="en-US" dirty="0" smtClean="0"/>
            </a:br>
            <a:endParaRPr lang="en-US" dirty="0" smtClean="0"/>
          </a:p>
          <a:p>
            <a:pPr marL="0" lvl="2" eaLnBrk="1" fontAlgn="auto" hangingPunct="1">
              <a:spcBef>
                <a:spcPts val="0"/>
              </a:spcBef>
              <a:spcAft>
                <a:spcPts val="0"/>
              </a:spcAft>
              <a:buFont typeface="Arial" charset="0"/>
              <a:buNone/>
              <a:defRPr/>
            </a:pPr>
            <a:endParaRPr lang="en-US" dirty="0" smtClean="0"/>
          </a:p>
          <a:p>
            <a:pPr marL="171450" lvl="2" indent="-171450" eaLnBrk="1" fontAlgn="auto" hangingPunct="1">
              <a:spcBef>
                <a:spcPts val="0"/>
              </a:spcBef>
              <a:spcAft>
                <a:spcPts val="0"/>
              </a:spcAft>
              <a:buFont typeface="Arial" charset="0"/>
              <a:buChar char="•"/>
              <a:defRPr/>
            </a:pPr>
            <a:r>
              <a:rPr lang="en-US" dirty="0" smtClean="0"/>
              <a:t>Professional associations’ needs and capacities to fill in these gaps in preparing real-world guidance for clinicians. </a:t>
            </a:r>
            <a:br>
              <a:rPr lang="en-US" dirty="0" smtClean="0"/>
            </a:br>
            <a:endParaRPr lang="en-US" dirty="0" smtClean="0"/>
          </a:p>
        </p:txBody>
      </p:sp>
      <p:sp>
        <p:nvSpPr>
          <p:cNvPr id="204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C82EBB3-A1B6-4164-B733-F620B5B1EFF7}" type="slidenum">
              <a:rPr lang="en-US"/>
              <a:pPr fontAlgn="base">
                <a:spcBef>
                  <a:spcPct val="0"/>
                </a:spcBef>
                <a:spcAft>
                  <a:spcPct val="0"/>
                </a:spcAft>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bwMode="auto">
          <a:noFill/>
          <a:ln>
            <a:solidFill>
              <a:srgbClr val="000000"/>
            </a:solidFill>
            <a:miter lim="800000"/>
            <a:headEnd/>
            <a:tailEnd/>
          </a:ln>
        </p:spPr>
      </p:sp>
      <p:sp>
        <p:nvSpPr>
          <p:cNvPr id="2457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For clinical topics where robust evidence bases exit, particularly those including comparative effectiveness data, conducting a systematic review and basing guideline recommendations on the resulting analyses is clearly worth the effort and cost.</a:t>
            </a:r>
            <a:br>
              <a:rPr lang="en-US" smtClean="0"/>
            </a:br>
            <a:endParaRPr lang="en-US" smtClean="0"/>
          </a:p>
          <a:p>
            <a:pPr eaLnBrk="1" hangingPunct="1">
              <a:spcBef>
                <a:spcPct val="0"/>
              </a:spcBef>
            </a:pPr>
            <a:r>
              <a:rPr lang="en-US" smtClean="0"/>
              <a:t>Rigorous approaches to searching the black and gray literature, screening the evidence, compiling methodologically discerning and thorough evidence tables on data pertinent to substantial questions relevant to broad groups of stakeholders will provide the highest quality information on which to base guideline recommendations in the following ways:</a:t>
            </a:r>
          </a:p>
          <a:p>
            <a:pPr eaLnBrk="1" hangingPunct="1">
              <a:spcBef>
                <a:spcPct val="0"/>
              </a:spcBef>
            </a:pPr>
            <a:endParaRPr lang="en-US" smtClean="0"/>
          </a:p>
        </p:txBody>
      </p:sp>
      <p:sp>
        <p:nvSpPr>
          <p:cNvPr id="245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C9B0B55-BF92-4DCE-B2DF-9A9A9B7EF628}" type="slidenum">
              <a:rPr lang="en-US"/>
              <a:pPr fontAlgn="base">
                <a:spcBef>
                  <a:spcPct val="0"/>
                </a:spcBef>
                <a:spcAft>
                  <a:spcPct val="0"/>
                </a:spcAft>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p:cNvSpPr>
          <p:nvPr>
            <p:ph type="sldImg"/>
          </p:nvPr>
        </p:nvSpPr>
        <p:spPr bwMode="auto">
          <a:noFill/>
          <a:ln>
            <a:solidFill>
              <a:srgbClr val="000000"/>
            </a:solidFill>
            <a:miter lim="800000"/>
            <a:headEnd/>
            <a:tailEnd/>
          </a:ln>
        </p:spPr>
      </p:sp>
      <p:sp>
        <p:nvSpPr>
          <p:cNvPr id="2662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develop more consistent ratings regarding strength of evidence and, in turn, strength of recommendations, across guidelines</a:t>
            </a:r>
          </a:p>
          <a:p>
            <a:pPr eaLnBrk="1" hangingPunct="1">
              <a:spcBef>
                <a:spcPct val="0"/>
              </a:spcBef>
            </a:pPr>
            <a:r>
              <a:rPr lang="en-US" smtClean="0"/>
              <a:t>differentiate strong from weak recommendations</a:t>
            </a:r>
          </a:p>
          <a:p>
            <a:pPr eaLnBrk="1" hangingPunct="1">
              <a:spcBef>
                <a:spcPct val="0"/>
              </a:spcBef>
            </a:pPr>
            <a:r>
              <a:rPr lang="en-US" smtClean="0"/>
              <a:t>determine priorities in treatment choices</a:t>
            </a:r>
          </a:p>
          <a:p>
            <a:pPr eaLnBrk="1" hangingPunct="1">
              <a:spcBef>
                <a:spcPct val="0"/>
              </a:spcBef>
            </a:pPr>
            <a:r>
              <a:rPr lang="en-US" smtClean="0"/>
              <a:t>avoid ambiguous, vague, underspecified recommendations that rely on “weasel words”</a:t>
            </a:r>
          </a:p>
          <a:p>
            <a:pPr eaLnBrk="1" hangingPunct="1">
              <a:spcBef>
                <a:spcPct val="0"/>
              </a:spcBef>
            </a:pPr>
            <a:r>
              <a:rPr lang="en-US" smtClean="0"/>
              <a:t>avoid biases introduced by informal group dynamics, differential status of “experts” in the group, and potential interpretive favoritisms of individuals with competing interests</a:t>
            </a:r>
          </a:p>
          <a:p>
            <a:pPr eaLnBrk="1" hangingPunct="1">
              <a:spcBef>
                <a:spcPct val="0"/>
              </a:spcBef>
            </a:pPr>
            <a:r>
              <a:rPr lang="en-US" smtClean="0"/>
              <a:t>increase transparency regarding evidence-base to guideline users</a:t>
            </a:r>
          </a:p>
          <a:p>
            <a:pPr eaLnBrk="1" hangingPunct="1">
              <a:spcBef>
                <a:spcPct val="0"/>
              </a:spcBef>
            </a:pPr>
            <a:r>
              <a:rPr lang="en-US" smtClean="0"/>
              <a:t>meet IOM standards</a:t>
            </a:r>
          </a:p>
        </p:txBody>
      </p:sp>
      <p:sp>
        <p:nvSpPr>
          <p:cNvPr id="2662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0993637-559D-4F3B-807A-06C9545799E1}" type="slidenum">
              <a:rPr lang="en-US"/>
              <a:pPr fontAlgn="base">
                <a:spcBef>
                  <a:spcPct val="0"/>
                </a:spcBef>
                <a:spcAft>
                  <a:spcPct val="0"/>
                </a:spcAft>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11E33D6-FE3A-4A49-B6E2-96F1CEA72B5F}"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11E33D6-FE3A-4A49-B6E2-96F1CEA72B5F}"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11E33D6-FE3A-4A49-B6E2-96F1CEA72B5F}"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7"/>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fld id="{F005E2E2-AA20-483B-A71B-9C7671A868B4}" type="datetimeFigureOut">
              <a:rPr lang="en-US"/>
              <a:pPr>
                <a:defRPr/>
              </a:pPr>
              <a:t>9/29/11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DBE99C1-FF4A-44C8-BF6C-80F46427B3E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4C5631C-EAA6-4C96-8A57-989753A7C99C}" type="datetimeFigureOut">
              <a:rPr lang="en-US"/>
              <a:pPr>
                <a:defRPr/>
              </a:pPr>
              <a:t>9/29/11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2F6F7F1-96BD-49C8-9702-7CBAC364F97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0017B04E-F278-40A1-84E9-7A3704DFE571}" type="datetimeFigureOut">
              <a:rPr lang="en-US"/>
              <a:pPr>
                <a:defRPr/>
              </a:pPr>
              <a:t>9/29/11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4F66B04-2E88-43B0-9525-C3FBC192A17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659FF93-5489-4C1C-911D-B27B7BB29D94}" type="datetimeFigureOut">
              <a:rPr lang="en-US"/>
              <a:pPr>
                <a:defRPr/>
              </a:pPr>
              <a:t>9/29/11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4C86A2E-1D78-4730-BC53-1E3CDDEC5CA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6"/>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EF9CC47-0625-4EEB-BB77-AC1836672FF2}" type="datetimeFigureOut">
              <a:rPr lang="en-US"/>
              <a:pPr>
                <a:defRPr/>
              </a:pPr>
              <a:t>9/29/11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812A018-D0CB-480E-B488-A6245BD171FF}"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E7D5EE5C-E687-417D-8440-2F19586D34B0}" type="datetimeFigureOut">
              <a:rPr lang="en-US"/>
              <a:pPr>
                <a:defRPr/>
              </a:pPr>
              <a:t>9/29/11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C7B5A19-2542-4D7E-939F-51FFA632E03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10"/>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6"/>
          <p:cNvSpPr>
            <a:spLocks noGrp="1"/>
          </p:cNvSpPr>
          <p:nvPr>
            <p:ph type="dt" sz="half" idx="10"/>
          </p:nvPr>
        </p:nvSpPr>
        <p:spPr/>
        <p:txBody>
          <a:bodyPr/>
          <a:lstStyle>
            <a:lvl1pPr>
              <a:defRPr/>
            </a:lvl1pPr>
          </a:lstStyle>
          <a:p>
            <a:pPr>
              <a:defRPr/>
            </a:pPr>
            <a:fld id="{FF37CF18-272C-44DE-A0DD-7782437A8B1C}" type="datetimeFigureOut">
              <a:rPr lang="en-US"/>
              <a:pPr>
                <a:defRPr/>
              </a:pPr>
              <a:t>9/29/11</a:t>
            </a:fld>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AB5244A3-866C-4330-AEC3-EFDA948EDE3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3D1414DE-33B8-4EB5-AB64-1FC61A14C51F}" type="datetimeFigureOut">
              <a:rPr lang="en-US"/>
              <a:pPr>
                <a:defRPr/>
              </a:pPr>
              <a:t>9/29/11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B8300710-DA07-4CC3-942D-4ACF7B6B447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EC6DE37-0C7C-4853-A9F8-F95381C5BF22}" type="datetimeFigureOut">
              <a:rPr lang="en-US"/>
              <a:pPr>
                <a:defRPr/>
              </a:pPr>
              <a:t>9/29/11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FECE43A-45ED-412A-AC5B-BD87389AB1B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8"/>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fld id="{A3860AF8-6C90-47BB-AA76-FA7C6429DB7B}" type="datetimeFigureOut">
              <a:rPr lang="en-US"/>
              <a:pPr>
                <a:defRPr/>
              </a:pPr>
              <a:t>9/29/11</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84FBFF26-6834-49D3-BCD6-74B876F622CA}"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9563568-BF86-4767-A07C-4A40E6F9240C}" type="datetimeFigureOut">
              <a:rPr lang="en-US"/>
              <a:pPr>
                <a:defRPr/>
              </a:pPr>
              <a:t>9/29/11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6D33FB7-B17D-4304-B910-7B19DC5B32B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028" name="Text Placeholder 2"/>
          <p:cNvSpPr>
            <a:spLocks noGrp="1"/>
          </p:cNvSpPr>
          <p:nvPr>
            <p:ph type="body" idx="1"/>
          </p:nvPr>
        </p:nvSpPr>
        <p:spPr bwMode="auto">
          <a:xfrm>
            <a:off x="457200" y="1600200"/>
            <a:ext cx="82296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fontAlgn="auto">
              <a:spcBef>
                <a:spcPts val="0"/>
              </a:spcBef>
              <a:spcAft>
                <a:spcPts val="0"/>
              </a:spcAft>
              <a:defRPr sz="1200">
                <a:solidFill>
                  <a:srgbClr val="FFFFFF"/>
                </a:solidFill>
                <a:latin typeface="+mn-lt"/>
              </a:defRPr>
            </a:lvl1pPr>
          </a:lstStyle>
          <a:p>
            <a:pPr>
              <a:defRPr/>
            </a:pPr>
            <a:fld id="{EF5D6C82-86A9-4E2E-8843-85515D68FB5C}" type="datetimeFigureOut">
              <a:rPr lang="en-US"/>
              <a:pPr>
                <a:defRPr/>
              </a:pPr>
              <a:t>9/29/11</a:t>
            </a:fld>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fontAlgn="auto">
              <a:spcBef>
                <a:spcPts val="0"/>
              </a:spcBef>
              <a:spcAft>
                <a:spcPts val="0"/>
              </a:spcAft>
              <a:defRPr sz="1200">
                <a:solidFill>
                  <a:srgbClr val="FFFFFF"/>
                </a:solidFill>
                <a:latin typeface="+mn-lt"/>
              </a:defRPr>
            </a:lvl1pPr>
          </a:lstStyle>
          <a:p>
            <a:pPr>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fontAlgn="auto">
              <a:spcBef>
                <a:spcPts val="0"/>
              </a:spcBef>
              <a:spcAft>
                <a:spcPts val="0"/>
              </a:spcAft>
              <a:defRPr sz="1400" b="1">
                <a:solidFill>
                  <a:srgbClr val="FFFFFF"/>
                </a:solidFill>
                <a:latin typeface="+mn-lt"/>
              </a:defRPr>
            </a:lvl1pPr>
          </a:lstStyle>
          <a:p>
            <a:pPr>
              <a:defRPr/>
            </a:pPr>
            <a:fld id="{F4CB0C5E-6A43-4C82-8722-41BAE614B2F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20" r:id="rId1"/>
    <p:sldLayoutId id="2147483713" r:id="rId2"/>
    <p:sldLayoutId id="2147483721" r:id="rId3"/>
    <p:sldLayoutId id="2147483714" r:id="rId4"/>
    <p:sldLayoutId id="2147483722" r:id="rId5"/>
    <p:sldLayoutId id="2147483715" r:id="rId6"/>
    <p:sldLayoutId id="2147483716" r:id="rId7"/>
    <p:sldLayoutId id="2147483723" r:id="rId8"/>
    <p:sldLayoutId id="2147483717" r:id="rId9"/>
    <p:sldLayoutId id="2147483718" r:id="rId10"/>
    <p:sldLayoutId id="2147483719" r:id="rId11"/>
  </p:sldLayoutIdLst>
  <p:txStyles>
    <p:titleStyle>
      <a:lvl1pPr algn="l" rtl="0" eaLnBrk="0" fontAlgn="base" hangingPunct="0">
        <a:spcBef>
          <a:spcPct val="0"/>
        </a:spcBef>
        <a:spcAft>
          <a:spcPct val="0"/>
        </a:spcAft>
        <a:defRPr sz="4000" kern="1200" spc="-1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mn-lt"/>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mn-lt"/>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mn-lt"/>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mn-lt"/>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w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5.xml"/><Relationship Id="rId3" Type="http://schemas.openxmlformats.org/officeDocument/2006/relationships/hyperlink" Target="mailto:joel.yager@ucdenver.edu"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eaLnBrk="1" fontAlgn="auto" hangingPunct="1">
              <a:spcAft>
                <a:spcPts val="0"/>
              </a:spcAft>
              <a:defRPr/>
            </a:pPr>
            <a:r>
              <a:rPr lang="en-US" sz="2800" dirty="0" smtClean="0"/>
              <a:t>A  professional  association Perspective on Systematic Reviews and </a:t>
            </a:r>
            <a:r>
              <a:rPr lang="en-US" sz="2800" dirty="0"/>
              <a:t>t</a:t>
            </a:r>
            <a:r>
              <a:rPr lang="en-US" sz="2800" dirty="0" smtClean="0"/>
              <a:t>heir Utility for Guideline Development</a:t>
            </a:r>
            <a:r>
              <a:rPr lang="en-US" sz="2800" dirty="0"/>
              <a:t/>
            </a:r>
            <a:br>
              <a:rPr lang="en-US" sz="2800" dirty="0"/>
            </a:br>
            <a:endParaRPr lang="en-US" sz="2800" dirty="0"/>
          </a:p>
        </p:txBody>
      </p:sp>
      <p:sp>
        <p:nvSpPr>
          <p:cNvPr id="3" name="Subtitle 2"/>
          <p:cNvSpPr>
            <a:spLocks noGrp="1"/>
          </p:cNvSpPr>
          <p:nvPr>
            <p:ph type="subTitle" idx="1"/>
          </p:nvPr>
        </p:nvSpPr>
        <p:spPr>
          <a:xfrm>
            <a:off x="685800" y="3505200"/>
            <a:ext cx="7696200" cy="1752600"/>
          </a:xfrm>
        </p:spPr>
        <p:txBody>
          <a:bodyPr rtlCol="0">
            <a:normAutofit fontScale="92500" lnSpcReduction="10000"/>
          </a:bodyPr>
          <a:lstStyle/>
          <a:p>
            <a:pPr algn="ctr" eaLnBrk="1" fontAlgn="auto" hangingPunct="1">
              <a:spcAft>
                <a:spcPts val="0"/>
              </a:spcAft>
              <a:buFont typeface="Arial" pitchFamily="34" charset="0"/>
              <a:buNone/>
              <a:defRPr/>
            </a:pPr>
            <a:r>
              <a:rPr lang="en-US" dirty="0" smtClean="0"/>
              <a:t>Joel </a:t>
            </a:r>
            <a:r>
              <a:rPr lang="en-US" dirty="0" err="1" smtClean="0"/>
              <a:t>Yager</a:t>
            </a:r>
            <a:r>
              <a:rPr lang="en-US" dirty="0" smtClean="0"/>
              <a:t>, M.D., Laura J. </a:t>
            </a:r>
            <a:r>
              <a:rPr lang="en-US" dirty="0" err="1" smtClean="0"/>
              <a:t>Fochtmann</a:t>
            </a:r>
            <a:r>
              <a:rPr lang="en-US" dirty="0" smtClean="0"/>
              <a:t>, M.D., M.S.,</a:t>
            </a:r>
            <a:br>
              <a:rPr lang="en-US" dirty="0" smtClean="0"/>
            </a:br>
            <a:r>
              <a:rPr lang="en-US" dirty="0" smtClean="0"/>
              <a:t>Robert </a:t>
            </a:r>
            <a:r>
              <a:rPr lang="en-US" dirty="0" err="1" smtClean="0"/>
              <a:t>Kunkle</a:t>
            </a:r>
            <a:r>
              <a:rPr lang="en-US" dirty="0" smtClean="0"/>
              <a:t>, M.A., Robert M. </a:t>
            </a:r>
            <a:r>
              <a:rPr lang="en-US" dirty="0" err="1" smtClean="0"/>
              <a:t>Plovnick</a:t>
            </a:r>
            <a:r>
              <a:rPr lang="en-US" dirty="0" smtClean="0"/>
              <a:t>, M.D., M.S.</a:t>
            </a:r>
            <a:br>
              <a:rPr lang="en-US" dirty="0" smtClean="0"/>
            </a:br>
            <a:r>
              <a:rPr lang="en-US" dirty="0" smtClean="0"/>
              <a:t/>
            </a:r>
            <a:br>
              <a:rPr lang="en-US" dirty="0" smtClean="0"/>
            </a:br>
            <a:r>
              <a:rPr lang="en-US" dirty="0" smtClean="0"/>
              <a:t>Executive Committee for Practice Guidelines</a:t>
            </a:r>
          </a:p>
          <a:p>
            <a:pPr algn="ctr" eaLnBrk="1" fontAlgn="auto" hangingPunct="1">
              <a:spcAft>
                <a:spcPts val="0"/>
              </a:spcAft>
              <a:buFont typeface="Arial" pitchFamily="34" charset="0"/>
              <a:buNone/>
              <a:defRPr/>
            </a:pPr>
            <a:r>
              <a:rPr lang="en-US" dirty="0" smtClean="0"/>
              <a:t>American Psychiatric Association</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noAutofit/>
          </a:bodyPr>
          <a:lstStyle/>
          <a:p>
            <a:pPr algn="ctr" eaLnBrk="1" fontAlgn="auto" hangingPunct="1">
              <a:spcAft>
                <a:spcPts val="0"/>
              </a:spcAft>
              <a:defRPr/>
            </a:pPr>
            <a:r>
              <a:rPr lang="en-US" sz="3200" dirty="0" smtClean="0"/>
              <a:t>National Institute for Clinical Excellence (NICE)</a:t>
            </a:r>
            <a:r>
              <a:rPr lang="en-US" sz="3200" dirty="0"/>
              <a:t/>
            </a:r>
            <a:br>
              <a:rPr lang="en-US" sz="3200" dirty="0"/>
            </a:br>
            <a:r>
              <a:rPr lang="en-US" sz="3200" dirty="0"/>
              <a:t>Recommendations</a:t>
            </a:r>
          </a:p>
        </p:txBody>
      </p:sp>
      <p:pic>
        <p:nvPicPr>
          <p:cNvPr id="31746" name="Picture 4" descr="1.1.1.1 Assessment of people with eating disorders should be comprehensive and include physical, psychological and social needs, and a comprehensive assessment of rist to self."/>
          <p:cNvPicPr>
            <a:picLocks noGrp="1" noChangeAspect="1" noChangeArrowheads="1"/>
          </p:cNvPicPr>
          <p:nvPr>
            <p:ph type="body" idx="1"/>
          </p:nvPr>
        </p:nvPicPr>
        <p:blipFill>
          <a:blip r:embed="rId3" cstate="print"/>
          <a:srcRect/>
          <a:stretch>
            <a:fillRect/>
          </a:stretch>
        </p:blipFill>
        <p:spPr>
          <a:xfrm>
            <a:off x="0" y="2895600"/>
            <a:ext cx="9144000" cy="1371600"/>
          </a:xfrm>
        </p:spPr>
      </p:pic>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AutoShape 2"/>
          <p:cNvSpPr>
            <a:spLocks noGrp="1" noChangeAspect="1" noChangeArrowheads="1"/>
          </p:cNvSpPr>
          <p:nvPr>
            <p:ph type="title"/>
          </p:nvPr>
        </p:nvSpPr>
        <p:spPr>
          <a:xfrm>
            <a:off x="457200" y="838200"/>
            <a:ext cx="8229600" cy="990600"/>
          </a:xfrm>
        </p:spPr>
        <p:txBody>
          <a:bodyPr>
            <a:normAutofit fontScale="90000"/>
          </a:bodyPr>
          <a:lstStyle/>
          <a:p>
            <a:pPr algn="ctr" eaLnBrk="1" fontAlgn="auto" hangingPunct="1">
              <a:spcAft>
                <a:spcPts val="0"/>
              </a:spcAft>
              <a:defRPr/>
            </a:pPr>
            <a:r>
              <a:rPr lang="en-US" sz="2500" dirty="0"/>
              <a:t>Parachute use to prevent death and major trauma related to gravitational challenge: systematic review of randomized controlled </a:t>
            </a:r>
            <a:r>
              <a:rPr lang="en-US" sz="2500" dirty="0" smtClean="0"/>
              <a:t>trials  </a:t>
            </a:r>
            <a:br>
              <a:rPr lang="en-US" sz="2500" dirty="0" smtClean="0"/>
            </a:br>
            <a:r>
              <a:rPr lang="en-US" sz="2500" dirty="0" smtClean="0">
                <a:solidFill>
                  <a:schemeClr val="tx1"/>
                </a:solidFill>
              </a:rPr>
              <a:t>(</a:t>
            </a:r>
            <a:r>
              <a:rPr lang="en-US" sz="2400" i="1" dirty="0" smtClean="0">
                <a:solidFill>
                  <a:schemeClr val="tx1"/>
                </a:solidFill>
              </a:rPr>
              <a:t>BMJ 327 : 1459  Published 18 December 2003)</a:t>
            </a:r>
            <a:endParaRPr lang="en-US" sz="2500" dirty="0">
              <a:solidFill>
                <a:schemeClr val="tx1"/>
              </a:solidFill>
            </a:endParaRPr>
          </a:p>
        </p:txBody>
      </p:sp>
      <p:pic>
        <p:nvPicPr>
          <p:cNvPr id="33794" name="Picture 3" descr="Parachutes"/>
          <p:cNvPicPr>
            <a:picLocks noGrp="1" noChangeAspect="1" noChangeArrowheads="1"/>
          </p:cNvPicPr>
          <p:nvPr>
            <p:ph type="body" idx="1"/>
          </p:nvPr>
        </p:nvPicPr>
        <p:blipFill>
          <a:blip r:embed="rId3" cstate="print"/>
          <a:srcRect/>
          <a:stretch>
            <a:fillRect/>
          </a:stretch>
        </p:blipFill>
        <p:spPr>
          <a:xfrm>
            <a:off x="838200" y="2209800"/>
            <a:ext cx="7772400" cy="4530725"/>
          </a:xfrm>
        </p:spPr>
      </p:pic>
    </p:spTree>
  </p:cSld>
  <p:clrMapOvr>
    <a:masterClrMapping/>
  </p:clrMapOvr>
  <p:transition xmlns:p14="http://schemas.microsoft.com/office/powerpoint/2010/main" spd="med">
    <p:cover dir="d"/>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dirty="0" smtClean="0"/>
              <a:t>Limitations</a:t>
            </a:r>
            <a:endParaRPr lang="en-US" dirty="0"/>
          </a:p>
        </p:txBody>
      </p:sp>
      <p:sp>
        <p:nvSpPr>
          <p:cNvPr id="3" name="Content Placeholder 2"/>
          <p:cNvSpPr>
            <a:spLocks noGrp="1"/>
          </p:cNvSpPr>
          <p:nvPr>
            <p:ph idx="1"/>
          </p:nvPr>
        </p:nvSpPr>
        <p:spPr/>
        <p:txBody>
          <a:bodyPr rtlCol="0">
            <a:normAutofit/>
          </a:bodyPr>
          <a:lstStyle/>
          <a:p>
            <a:pPr marL="182880" indent="-182880" eaLnBrk="1" fontAlgn="auto" hangingPunct="1">
              <a:spcAft>
                <a:spcPts val="0"/>
              </a:spcAft>
              <a:buFont typeface="Arial" pitchFamily="34" charset="0"/>
              <a:buChar char="•"/>
              <a:defRPr/>
            </a:pPr>
            <a:r>
              <a:rPr lang="en-US" dirty="0" smtClean="0"/>
              <a:t>The </a:t>
            </a:r>
            <a:r>
              <a:rPr lang="en-US" dirty="0"/>
              <a:t>more precise the PICO-TS question with regard to patient population characteristics, comparative treatments, and meaningful outcomes, the less high quality evidence is </a:t>
            </a:r>
            <a:r>
              <a:rPr lang="en-US" dirty="0" smtClean="0"/>
              <a:t>available.</a:t>
            </a:r>
            <a:br>
              <a:rPr lang="en-US" dirty="0" smtClean="0"/>
            </a:br>
            <a:endParaRPr lang="en-US" sz="2000" dirty="0"/>
          </a:p>
          <a:p>
            <a:pPr lvl="1" indent="-182880" eaLnBrk="1" fontAlgn="auto" hangingPunct="1">
              <a:spcAft>
                <a:spcPts val="0"/>
              </a:spcAft>
              <a:buFont typeface="Arial" pitchFamily="34" charset="0"/>
              <a:buChar char="•"/>
              <a:defRPr/>
            </a:pPr>
            <a:r>
              <a:rPr lang="en-US" dirty="0"/>
              <a:t>Think </a:t>
            </a:r>
            <a:r>
              <a:rPr lang="en-US" dirty="0" smtClean="0"/>
              <a:t>co-occurring medical </a:t>
            </a:r>
            <a:r>
              <a:rPr lang="en-US" dirty="0"/>
              <a:t>and psychiatric </a:t>
            </a:r>
            <a:r>
              <a:rPr lang="en-US" dirty="0" smtClean="0"/>
              <a:t>comorbidities, patient </a:t>
            </a:r>
            <a:r>
              <a:rPr lang="en-US" dirty="0"/>
              <a:t>preferences, prior longitudinal illness </a:t>
            </a:r>
            <a:r>
              <a:rPr lang="en-US" dirty="0" smtClean="0"/>
              <a:t>course, </a:t>
            </a:r>
            <a:r>
              <a:rPr lang="en-US" dirty="0"/>
              <a:t>and treatment </a:t>
            </a:r>
            <a:r>
              <a:rPr lang="en-US" dirty="0" smtClean="0"/>
              <a:t>experience.</a:t>
            </a:r>
            <a:r>
              <a:rPr lang="en-US" dirty="0"/>
              <a:t>  </a:t>
            </a:r>
          </a:p>
          <a:p>
            <a:pPr marL="0" indent="0" eaLnBrk="1" fontAlgn="auto" hangingPunct="1">
              <a:spcAft>
                <a:spcPts val="0"/>
              </a:spcAft>
              <a:buFont typeface="Arial" pitchFamily="34" charset="0"/>
              <a:buNone/>
              <a:defRPr/>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dirty="0" smtClean="0"/>
              <a:t>Evidence for PICO-TS questions?</a:t>
            </a:r>
            <a:endParaRPr lang="en-US" dirty="0"/>
          </a:p>
        </p:txBody>
      </p:sp>
      <p:sp>
        <p:nvSpPr>
          <p:cNvPr id="3" name="Content Placeholder 2"/>
          <p:cNvSpPr>
            <a:spLocks noGrp="1"/>
          </p:cNvSpPr>
          <p:nvPr>
            <p:ph idx="1"/>
          </p:nvPr>
        </p:nvSpPr>
        <p:spPr/>
        <p:txBody>
          <a:bodyPr rtlCol="0">
            <a:normAutofit fontScale="92500" lnSpcReduction="10000"/>
          </a:bodyPr>
          <a:lstStyle/>
          <a:p>
            <a:pPr marL="182880" indent="-182880" eaLnBrk="1" fontAlgn="auto" hangingPunct="1">
              <a:spcAft>
                <a:spcPts val="0"/>
              </a:spcAft>
              <a:buFont typeface="Arial" pitchFamily="34" charset="0"/>
              <a:buChar char="•"/>
              <a:defRPr/>
            </a:pPr>
            <a:r>
              <a:rPr lang="en-US" dirty="0" smtClean="0"/>
              <a:t>For patients with paranoid schizophrenia who have developed tardive dyskinesia on first generation antipsychotic medications and who suffer from obesity and type II diabetes mellitus, which of the following treatments (clozapine vs. </a:t>
            </a:r>
            <a:r>
              <a:rPr lang="en-US" dirty="0" err="1" smtClean="0"/>
              <a:t>aripiprazole</a:t>
            </a:r>
            <a:r>
              <a:rPr lang="en-US" dirty="0" smtClean="0"/>
              <a:t> vs. olanzapine vs. </a:t>
            </a:r>
            <a:r>
              <a:rPr lang="en-US" dirty="0" err="1" smtClean="0"/>
              <a:t>perphenazine</a:t>
            </a:r>
            <a:r>
              <a:rPr lang="en-US" dirty="0" smtClean="0"/>
              <a:t>) will result in the most desirable outcomes with respect to psychiatric symptoms, psychiatric impairment, medical morbidity and mortality?</a:t>
            </a:r>
            <a:br>
              <a:rPr lang="en-US" dirty="0" smtClean="0"/>
            </a:br>
            <a:endParaRPr lang="en-US" dirty="0" smtClean="0"/>
          </a:p>
          <a:p>
            <a:pPr marL="182880" indent="-182880" eaLnBrk="1" fontAlgn="auto" hangingPunct="1">
              <a:spcAft>
                <a:spcPts val="0"/>
              </a:spcAft>
              <a:buFont typeface="Arial" pitchFamily="34" charset="0"/>
              <a:buChar char="•"/>
              <a:defRPr/>
            </a:pPr>
            <a:r>
              <a:rPr lang="en-US" dirty="0" smtClean="0"/>
              <a:t>For currently depressed patients with bipolar disorder type I, with co-occurring alcohol and marijuana dependence, which of the following combinations of medications and psychosocial interventions will result in the most desirable outcomes </a:t>
            </a:r>
            <a:r>
              <a:rPr lang="en-US" dirty="0"/>
              <a:t>with respect to psychiatric symptoms, psychiatric impairment, medical morbidity and mortality</a:t>
            </a:r>
            <a:r>
              <a:rPr lang="en-US" dirty="0" smtClean="0"/>
              <a:t>?</a:t>
            </a:r>
            <a:br>
              <a:rPr lang="en-US" dirty="0" smtClean="0"/>
            </a:br>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dirty="0" smtClean="0"/>
              <a:t>Limitations</a:t>
            </a:r>
            <a:endParaRPr lang="en-US" dirty="0"/>
          </a:p>
        </p:txBody>
      </p:sp>
      <p:sp>
        <p:nvSpPr>
          <p:cNvPr id="40962" name="Content Placeholder 2"/>
          <p:cNvSpPr>
            <a:spLocks noGrp="1"/>
          </p:cNvSpPr>
          <p:nvPr>
            <p:ph idx="1"/>
          </p:nvPr>
        </p:nvSpPr>
        <p:spPr/>
        <p:txBody>
          <a:bodyPr/>
          <a:lstStyle/>
          <a:p>
            <a:pPr eaLnBrk="1" hangingPunct="1"/>
            <a:r>
              <a:rPr lang="en-US" dirty="0" smtClean="0"/>
              <a:t>When you factor in patient/family preferences and access to/costs of care, don’t expect to find much.</a:t>
            </a:r>
            <a:br>
              <a:rPr lang="en-US" dirty="0" smtClean="0"/>
            </a:br>
            <a:endParaRPr lang="en-US" sz="2000" dirty="0" smtClean="0"/>
          </a:p>
          <a:p>
            <a:pPr eaLnBrk="1" hangingPunct="1"/>
            <a:r>
              <a:rPr lang="en-US" dirty="0" smtClean="0"/>
              <a:t>There will always be lots of wiggle room in framing assumptions and interpreting results.</a:t>
            </a:r>
            <a:br>
              <a:rPr lang="en-US" dirty="0" smtClean="0"/>
            </a:br>
            <a:endParaRPr lang="en-US" dirty="0" smtClean="0"/>
          </a:p>
          <a:p>
            <a:pPr eaLnBrk="1" hangingPunct="1"/>
            <a:r>
              <a:rPr lang="en-US" dirty="0" smtClean="0"/>
              <a:t>Patients and practitioners seek clinical guidance for complex questions where randomized controlled trials are unlikely to ever be conducted.  Are we supposed to ignore those needs?</a:t>
            </a:r>
            <a:br>
              <a:rPr lang="en-US" dirty="0" smtClean="0"/>
            </a:br>
            <a:endParaRPr lang="en-US" dirty="0" smtClean="0"/>
          </a:p>
          <a:p>
            <a:pPr eaLnBrk="1" hangingPunct="1"/>
            <a:endParaRPr lang="en-US" sz="2000" dirty="0" smtClean="0"/>
          </a:p>
          <a:p>
            <a:pPr eaLnBrk="1" hangingPunct="1"/>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dirty="0" smtClean="0"/>
              <a:t>Limitations</a:t>
            </a:r>
            <a:endParaRPr lang="en-US" dirty="0"/>
          </a:p>
        </p:txBody>
      </p:sp>
      <p:sp>
        <p:nvSpPr>
          <p:cNvPr id="44034" name="Content Placeholder 2"/>
          <p:cNvSpPr>
            <a:spLocks noGrp="1"/>
          </p:cNvSpPr>
          <p:nvPr>
            <p:ph idx="1"/>
          </p:nvPr>
        </p:nvSpPr>
        <p:spPr/>
        <p:txBody>
          <a:bodyPr/>
          <a:lstStyle/>
          <a:p>
            <a:pPr eaLnBrk="1" hangingPunct="1"/>
            <a:r>
              <a:rPr lang="en-US" dirty="0" smtClean="0"/>
              <a:t>Common clinical questions may vary depending upon the level of generalist/specialist/subspecialist using the guidelines.</a:t>
            </a:r>
            <a:br>
              <a:rPr lang="en-US" dirty="0" smtClean="0"/>
            </a:br>
            <a:endParaRPr lang="en-US" dirty="0" smtClean="0"/>
          </a:p>
          <a:p>
            <a:pPr eaLnBrk="1" hangingPunct="1"/>
            <a:r>
              <a:rPr lang="en-US" dirty="0" smtClean="0"/>
              <a:t>AHRQ funded EBM reviews may not address situations where lack of access limits clinicians’ abilities to offer best practices.</a:t>
            </a: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fontAlgn="auto" hangingPunct="1">
              <a:spcAft>
                <a:spcPts val="0"/>
              </a:spcAft>
              <a:defRPr/>
            </a:pPr>
            <a:r>
              <a:rPr lang="en-US" dirty="0" smtClean="0"/>
              <a:t>Limitations</a:t>
            </a:r>
            <a:endParaRPr lang="en-US" dirty="0"/>
          </a:p>
        </p:txBody>
      </p:sp>
      <p:sp>
        <p:nvSpPr>
          <p:cNvPr id="46082" name="Content Placeholder 2"/>
          <p:cNvSpPr>
            <a:spLocks noGrp="1"/>
          </p:cNvSpPr>
          <p:nvPr>
            <p:ph idx="1"/>
          </p:nvPr>
        </p:nvSpPr>
        <p:spPr/>
        <p:txBody>
          <a:bodyPr/>
          <a:lstStyle/>
          <a:p>
            <a:pPr eaLnBrk="1" hangingPunct="1"/>
            <a:endParaRPr lang="en-US" dirty="0" smtClean="0"/>
          </a:p>
          <a:p>
            <a:pPr eaLnBrk="1" hangingPunct="1"/>
            <a:r>
              <a:rPr lang="en-US" dirty="0" smtClean="0"/>
              <a:t>AHRQ reports may focus on particular treatments (e.g. second generation antipsychotics) rather than on comparisons needed for choosing a treatment approach best suited for an individual patient.</a:t>
            </a: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838200"/>
            <a:ext cx="8229600" cy="990600"/>
          </a:xfrm>
        </p:spPr>
        <p:txBody>
          <a:bodyPr>
            <a:noAutofit/>
          </a:bodyPr>
          <a:lstStyle/>
          <a:p>
            <a:pPr algn="ctr" eaLnBrk="1" fontAlgn="auto" hangingPunct="1">
              <a:spcAft>
                <a:spcPts val="0"/>
              </a:spcAft>
              <a:defRPr/>
            </a:pPr>
            <a:r>
              <a:rPr lang="en-US" sz="3200" dirty="0" smtClean="0"/>
              <a:t>Challenges</a:t>
            </a:r>
            <a:r>
              <a:rPr lang="en-US" sz="3200" dirty="0"/>
              <a:t> </a:t>
            </a:r>
            <a:r>
              <a:rPr lang="en-US" sz="3200" dirty="0" smtClean="0"/>
              <a:t>of </a:t>
            </a:r>
            <a:r>
              <a:rPr lang="en-US" sz="3200" dirty="0"/>
              <a:t>Relying Primarily on Systematic Evidence-Based Reviews for Guideline Development</a:t>
            </a:r>
          </a:p>
        </p:txBody>
      </p:sp>
      <p:sp>
        <p:nvSpPr>
          <p:cNvPr id="49154" name="Content Placeholder 2"/>
          <p:cNvSpPr>
            <a:spLocks noGrp="1"/>
          </p:cNvSpPr>
          <p:nvPr>
            <p:ph idx="1"/>
          </p:nvPr>
        </p:nvSpPr>
        <p:spPr>
          <a:xfrm>
            <a:off x="457200" y="2514600"/>
            <a:ext cx="8229600" cy="3962400"/>
          </a:xfrm>
        </p:spPr>
        <p:txBody>
          <a:bodyPr/>
          <a:lstStyle/>
          <a:p>
            <a:pPr eaLnBrk="1" hangingPunct="1"/>
            <a:r>
              <a:rPr lang="en-US" dirty="0" smtClean="0"/>
              <a:t>AHRQ evidence reports may cover only a fraction of a professional societies' guideline development efforts. Do we have “trustworthy” guidelines and “good enough” guidelines?</a:t>
            </a:r>
            <a:br>
              <a:rPr lang="en-US" dirty="0" smtClean="0"/>
            </a:br>
            <a:endParaRPr lang="en-US" dirty="0" smtClean="0"/>
          </a:p>
          <a:p>
            <a:pPr eaLnBrk="1" hangingPunct="1"/>
            <a:r>
              <a:rPr lang="en-US" dirty="0" smtClean="0"/>
              <a:t>How are professional associations expected to pay for guideline development processes where AHRQ is not funding an EBC effort and/or where high quality evidence is not available?</a:t>
            </a:r>
            <a:br>
              <a:rPr lang="en-US" dirty="0" smtClean="0"/>
            </a:br>
            <a:endParaRPr lang="en-US" dirty="0" smtClean="0"/>
          </a:p>
          <a:p>
            <a:pPr eaLnBrk="1" hangingPunct="1"/>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295400"/>
          </a:xfrm>
        </p:spPr>
        <p:txBody>
          <a:bodyPr>
            <a:normAutofit fontScale="90000"/>
          </a:bodyPr>
          <a:lstStyle/>
          <a:p>
            <a:pPr algn="ctr" eaLnBrk="1" fontAlgn="auto" hangingPunct="1">
              <a:spcAft>
                <a:spcPts val="0"/>
              </a:spcAft>
              <a:defRPr/>
            </a:pPr>
            <a:r>
              <a:rPr lang="en-US" dirty="0" smtClean="0"/>
              <a:t>Challenges: </a:t>
            </a:r>
            <a:br>
              <a:rPr lang="en-US" dirty="0" smtClean="0"/>
            </a:br>
            <a:r>
              <a:rPr lang="en-US" sz="3100" dirty="0"/>
              <a:t>Determining when the juice is worth the squeeze.</a:t>
            </a:r>
            <a:r>
              <a:rPr lang="en-US" sz="3600" dirty="0"/>
              <a:t/>
            </a:r>
            <a:br>
              <a:rPr lang="en-US" sz="3600" dirty="0"/>
            </a:br>
            <a:endParaRPr lang="en-US" dirty="0"/>
          </a:p>
        </p:txBody>
      </p:sp>
      <p:sp>
        <p:nvSpPr>
          <p:cNvPr id="51202" name="Content Placeholder 2"/>
          <p:cNvSpPr>
            <a:spLocks noGrp="1"/>
          </p:cNvSpPr>
          <p:nvPr>
            <p:ph idx="1"/>
          </p:nvPr>
        </p:nvSpPr>
        <p:spPr>
          <a:xfrm>
            <a:off x="457200" y="2133600"/>
            <a:ext cx="8229600" cy="4343400"/>
          </a:xfrm>
        </p:spPr>
        <p:txBody>
          <a:bodyPr/>
          <a:lstStyle/>
          <a:p>
            <a:pPr lvl="1" eaLnBrk="1" hangingPunct="1"/>
            <a:r>
              <a:rPr lang="en-US" smtClean="0"/>
              <a:t>What degree of pre-screening should be conducted and what type of evidence should be required before an EBC or PA heads off on detailed review?</a:t>
            </a:r>
            <a:br>
              <a:rPr lang="en-US" smtClean="0"/>
            </a:br>
            <a:endParaRPr lang="en-US" sz="1800" smtClean="0"/>
          </a:p>
          <a:p>
            <a:pPr lvl="1" eaLnBrk="1" hangingPunct="1"/>
            <a:r>
              <a:rPr lang="en-US" smtClean="0"/>
              <a:t>For example, should a minimum of two high quality RCTs that specifically address a PICO-TS question be required before embarking on a detailed search?</a:t>
            </a:r>
            <a:br>
              <a:rPr lang="en-US" smtClean="0"/>
            </a:br>
            <a:endParaRPr lang="en-US" smtClean="0"/>
          </a:p>
          <a:p>
            <a:pPr lvl="1" eaLnBrk="1" hangingPunct="1"/>
            <a:r>
              <a:rPr lang="en-US" smtClean="0"/>
              <a:t>How closely to the precise PICO questions should these studies be expected to adhere?</a:t>
            </a:r>
            <a:br>
              <a:rPr lang="en-US" smtClean="0"/>
            </a:br>
            <a:endParaRPr lang="en-US" smtClean="0"/>
          </a:p>
          <a:p>
            <a:pPr lvl="1" eaLnBrk="1" hangingPunct="1"/>
            <a:endParaRPr lang="en-US" sz="1800" smtClean="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295400"/>
          </a:xfrm>
        </p:spPr>
        <p:txBody>
          <a:bodyPr>
            <a:noAutofit/>
          </a:bodyPr>
          <a:lstStyle/>
          <a:p>
            <a:pPr algn="ctr" eaLnBrk="1" fontAlgn="auto" hangingPunct="1">
              <a:spcAft>
                <a:spcPts val="0"/>
              </a:spcAft>
              <a:defRPr/>
            </a:pPr>
            <a:r>
              <a:rPr lang="en-US" sz="3200" dirty="0" smtClean="0"/>
              <a:t>Dangers of Relying Primarily on</a:t>
            </a:r>
            <a:br>
              <a:rPr lang="en-US" sz="3200" dirty="0" smtClean="0"/>
            </a:br>
            <a:r>
              <a:rPr lang="en-US" sz="3200" dirty="0" smtClean="0"/>
              <a:t> Systematic Evidence-Based Reviews for</a:t>
            </a:r>
            <a:br>
              <a:rPr lang="en-US" sz="3200" dirty="0" smtClean="0"/>
            </a:br>
            <a:r>
              <a:rPr lang="en-US" sz="3200" dirty="0" smtClean="0"/>
              <a:t> Guideline Development</a:t>
            </a:r>
            <a:endParaRPr lang="en-US" sz="3200" dirty="0"/>
          </a:p>
        </p:txBody>
      </p:sp>
      <p:sp>
        <p:nvSpPr>
          <p:cNvPr id="3" name="Content Placeholder 2"/>
          <p:cNvSpPr>
            <a:spLocks noGrp="1"/>
          </p:cNvSpPr>
          <p:nvPr>
            <p:ph idx="1"/>
          </p:nvPr>
        </p:nvSpPr>
        <p:spPr>
          <a:xfrm>
            <a:off x="457200" y="2209800"/>
            <a:ext cx="8229600" cy="4267200"/>
          </a:xfrm>
        </p:spPr>
        <p:txBody>
          <a:bodyPr rtlCol="0">
            <a:normAutofit/>
          </a:bodyPr>
          <a:lstStyle/>
          <a:p>
            <a:pPr marL="182880" indent="-182880" eaLnBrk="1" fontAlgn="auto" hangingPunct="1">
              <a:spcAft>
                <a:spcPts val="0"/>
              </a:spcAft>
              <a:buFont typeface="Arial" pitchFamily="34" charset="0"/>
              <a:buChar char="•"/>
              <a:defRPr/>
            </a:pPr>
            <a:r>
              <a:rPr lang="en-US" dirty="0"/>
              <a:t>Systematic </a:t>
            </a:r>
            <a:r>
              <a:rPr lang="en-US" dirty="0" smtClean="0"/>
              <a:t>reviews may ignore or minimize important </a:t>
            </a:r>
            <a:r>
              <a:rPr lang="en-US" dirty="0"/>
              <a:t>systematic biases, e.g. </a:t>
            </a:r>
            <a:r>
              <a:rPr lang="en-US" dirty="0" smtClean="0"/>
              <a:t>clinical </a:t>
            </a:r>
            <a:r>
              <a:rPr lang="en-US" dirty="0"/>
              <a:t>trials design </a:t>
            </a:r>
            <a:r>
              <a:rPr lang="en-US" dirty="0" smtClean="0"/>
              <a:t>biases.</a:t>
            </a:r>
            <a:r>
              <a:rPr lang="en-US" dirty="0"/>
              <a:t/>
            </a:r>
            <a:br>
              <a:rPr lang="en-US" dirty="0"/>
            </a:br>
            <a:endParaRPr lang="en-US" dirty="0"/>
          </a:p>
          <a:p>
            <a:pPr marL="182880" indent="-182880" eaLnBrk="1" fontAlgn="auto" hangingPunct="1">
              <a:spcAft>
                <a:spcPts val="0"/>
              </a:spcAft>
              <a:buFont typeface="Arial" pitchFamily="34" charset="0"/>
              <a:buChar char="•"/>
              <a:defRPr/>
            </a:pPr>
            <a:r>
              <a:rPr lang="en-US" dirty="0"/>
              <a:t>The IOM </a:t>
            </a:r>
            <a:r>
              <a:rPr lang="en-US" dirty="0" smtClean="0"/>
              <a:t>Systematic Review recommendations are  </a:t>
            </a:r>
            <a:r>
              <a:rPr lang="en-US" dirty="0"/>
              <a:t>admittedly riddled with strong recommendations for which there is no evidence base</a:t>
            </a:r>
            <a:r>
              <a:rPr lang="en-US" dirty="0" smtClean="0"/>
              <a:t>! A cynic might think that COI was at play.</a:t>
            </a:r>
            <a:r>
              <a:rPr lang="en-US" dirty="0"/>
              <a:t/>
            </a:r>
            <a:br>
              <a:rPr lang="en-US" dirty="0"/>
            </a:br>
            <a:endParaRPr lang="en-US" dirty="0"/>
          </a:p>
          <a:p>
            <a:pPr marL="0" indent="0" eaLnBrk="1" fontAlgn="auto" hangingPunct="1">
              <a:spcAft>
                <a:spcPts val="0"/>
              </a:spcAft>
              <a:buFont typeface="Arial" pitchFamily="34" charset="0"/>
              <a:buNone/>
              <a:defRPr/>
            </a:pPr>
            <a:r>
              <a:rPr lang="en-US" dirty="0"/>
              <a:t> </a:t>
            </a:r>
          </a:p>
          <a:p>
            <a:pPr marL="182880" indent="-182880" eaLnBrk="1" fontAlgn="auto" hangingPunct="1">
              <a:spcAft>
                <a:spcPts val="0"/>
              </a:spcAft>
              <a:buFont typeface="Arial" pitchFamily="34" charset="0"/>
              <a:buChar char="•"/>
              <a:defRPr/>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Disclosures</a:t>
            </a:r>
            <a:endParaRPr lang="en-US" dirty="0"/>
          </a:p>
        </p:txBody>
      </p:sp>
      <p:sp>
        <p:nvSpPr>
          <p:cNvPr id="15362" name="Content Placeholder 2"/>
          <p:cNvSpPr>
            <a:spLocks noGrp="1"/>
          </p:cNvSpPr>
          <p:nvPr>
            <p:ph idx="1"/>
          </p:nvPr>
        </p:nvSpPr>
        <p:spPr/>
        <p:txBody>
          <a:bodyPr/>
          <a:lstStyle/>
          <a:p>
            <a:pPr eaLnBrk="1" hangingPunct="1"/>
            <a:r>
              <a:rPr lang="en-US" dirty="0" smtClean="0"/>
              <a:t>The authors are with the Practice Guidelines Project of the American Psychiatric Association</a:t>
            </a:r>
          </a:p>
          <a:p>
            <a:pPr eaLnBrk="1" hangingPunct="1"/>
            <a:r>
              <a:rPr lang="en-US" dirty="0" smtClean="0"/>
              <a:t>Dr. </a:t>
            </a:r>
            <a:r>
              <a:rPr lang="en-US" dirty="0" err="1" smtClean="0"/>
              <a:t>Yager</a:t>
            </a:r>
            <a:r>
              <a:rPr lang="en-US" dirty="0" smtClean="0"/>
              <a:t> is Professor of Psychiatry, University of Colorado School of Medicine</a:t>
            </a:r>
          </a:p>
          <a:p>
            <a:pPr eaLnBrk="1" hangingPunct="1"/>
            <a:r>
              <a:rPr lang="en-US" dirty="0" smtClean="0"/>
              <a:t>Dr. </a:t>
            </a:r>
            <a:r>
              <a:rPr lang="en-US" dirty="0" err="1" smtClean="0"/>
              <a:t>Fochtmann</a:t>
            </a:r>
            <a:r>
              <a:rPr lang="en-US" dirty="0" smtClean="0"/>
              <a:t> is Professor of Psychiatry, School of Medicine, SUNY Stony Brook</a:t>
            </a:r>
          </a:p>
          <a:p>
            <a:pPr eaLnBrk="1" hangingPunct="1"/>
            <a:r>
              <a:rPr lang="en-US" dirty="0" smtClean="0"/>
              <a:t>Mr. </a:t>
            </a:r>
            <a:r>
              <a:rPr lang="en-US" dirty="0" err="1" smtClean="0"/>
              <a:t>Kunkle</a:t>
            </a:r>
            <a:r>
              <a:rPr lang="en-US" dirty="0" smtClean="0"/>
              <a:t> is Director, Practice Guidelines, APA</a:t>
            </a:r>
          </a:p>
          <a:p>
            <a:pPr eaLnBrk="1" hangingPunct="1"/>
            <a:r>
              <a:rPr lang="en-US" dirty="0" smtClean="0"/>
              <a:t>Dr. </a:t>
            </a:r>
            <a:r>
              <a:rPr lang="en-US" dirty="0" err="1" smtClean="0"/>
              <a:t>Plovnick</a:t>
            </a:r>
            <a:r>
              <a:rPr lang="en-US" dirty="0" smtClean="0"/>
              <a:t> is Director, Quality Care, APA</a:t>
            </a:r>
            <a:br>
              <a:rPr lang="en-US" dirty="0" smtClean="0"/>
            </a:br>
            <a:endParaRPr lang="en-US" dirty="0" smtClean="0"/>
          </a:p>
          <a:p>
            <a:pPr eaLnBrk="1" hangingPunct="1"/>
            <a:r>
              <a:rPr lang="en-US" dirty="0" smtClean="0"/>
              <a:t>None of the authors has any financial disclosures pertinent to this presentation</a:t>
            </a: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295400"/>
          </a:xfrm>
        </p:spPr>
        <p:txBody>
          <a:bodyPr>
            <a:noAutofit/>
          </a:bodyPr>
          <a:lstStyle/>
          <a:p>
            <a:pPr algn="ctr" eaLnBrk="1" fontAlgn="auto" hangingPunct="1">
              <a:spcAft>
                <a:spcPts val="0"/>
              </a:spcAft>
              <a:defRPr/>
            </a:pPr>
            <a:r>
              <a:rPr lang="en-US" sz="3200" dirty="0" smtClean="0"/>
              <a:t>Dangers of Relying Primarily on</a:t>
            </a:r>
            <a:br>
              <a:rPr lang="en-US" sz="3200" dirty="0" smtClean="0"/>
            </a:br>
            <a:r>
              <a:rPr lang="en-US" sz="3200" dirty="0" smtClean="0"/>
              <a:t> Systematic Evidence-Based Reviews for</a:t>
            </a:r>
            <a:br>
              <a:rPr lang="en-US" sz="3200" dirty="0" smtClean="0"/>
            </a:br>
            <a:r>
              <a:rPr lang="en-US" sz="3200" dirty="0" smtClean="0"/>
              <a:t> Guideline Development</a:t>
            </a:r>
            <a:endParaRPr lang="en-US" sz="3200" dirty="0"/>
          </a:p>
        </p:txBody>
      </p:sp>
      <p:sp>
        <p:nvSpPr>
          <p:cNvPr id="55298" name="Content Placeholder 2"/>
          <p:cNvSpPr>
            <a:spLocks noGrp="1"/>
          </p:cNvSpPr>
          <p:nvPr>
            <p:ph idx="1"/>
          </p:nvPr>
        </p:nvSpPr>
        <p:spPr>
          <a:xfrm>
            <a:off x="457200" y="2209800"/>
            <a:ext cx="8229600" cy="4267200"/>
          </a:xfrm>
        </p:spPr>
        <p:txBody>
          <a:bodyPr/>
          <a:lstStyle/>
          <a:p>
            <a:pPr eaLnBrk="1" hangingPunct="1"/>
            <a:r>
              <a:rPr lang="en-US" dirty="0" smtClean="0"/>
              <a:t>“Without an assessment of hard, irrefutable measures of clinical decision-making that include individual preferences for treatment, decisions about the appropriateness of clinical treatments and variations of care cannot be made.”</a:t>
            </a:r>
            <a:br>
              <a:rPr lang="en-US" dirty="0" smtClean="0"/>
            </a:br>
            <a:r>
              <a:rPr lang="en-US" dirty="0" smtClean="0"/>
              <a:t/>
            </a:r>
            <a:br>
              <a:rPr lang="en-US" dirty="0" smtClean="0"/>
            </a:br>
            <a:endParaRPr lang="en-US" dirty="0" smtClean="0"/>
          </a:p>
          <a:p>
            <a:pPr eaLnBrk="1" hangingPunct="1"/>
            <a:r>
              <a:rPr lang="en-US" sz="1800" i="1" dirty="0" smtClean="0"/>
              <a:t>Livingston EH, McNutt RA. The Hazards of Evidence-Based Medicine: Assessing Variations in Care. JAMA. 2011;306(7):762-763. </a:t>
            </a:r>
            <a:r>
              <a:rPr lang="en-US" sz="1800" i="1" dirty="0" err="1" smtClean="0"/>
              <a:t>doi</a:t>
            </a:r>
            <a:r>
              <a:rPr lang="en-US" sz="1800" i="1" dirty="0" smtClean="0"/>
              <a:t>: 10.1001/jama.2011.1181</a:t>
            </a:r>
          </a:p>
          <a:p>
            <a:pPr eaLnBrk="1" hangingPunct="1"/>
            <a:endParaRPr lang="en-US" dirty="0" smtClean="0"/>
          </a:p>
          <a:p>
            <a:pPr eaLnBrk="1" hangingPunct="1"/>
            <a:endParaRPr lang="en-US" dirty="0" smtClean="0"/>
          </a:p>
          <a:p>
            <a:pPr eaLnBrk="1" hangingPunct="1"/>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eaLnBrk="1" fontAlgn="auto" hangingPunct="1">
              <a:spcAft>
                <a:spcPts val="0"/>
              </a:spcAft>
              <a:defRPr/>
            </a:pPr>
            <a:r>
              <a:rPr lang="en-US" sz="3200" dirty="0" smtClean="0"/>
              <a:t>Opportunities for AHRQ to help Professional Associations Developing Practice Guidelines</a:t>
            </a:r>
            <a:endParaRPr lang="en-US" sz="3200" dirty="0"/>
          </a:p>
        </p:txBody>
      </p:sp>
      <p:sp>
        <p:nvSpPr>
          <p:cNvPr id="58370" name="Content Placeholder 2"/>
          <p:cNvSpPr>
            <a:spLocks noGrp="1"/>
          </p:cNvSpPr>
          <p:nvPr>
            <p:ph idx="1"/>
          </p:nvPr>
        </p:nvSpPr>
        <p:spPr/>
        <p:txBody>
          <a:bodyPr/>
          <a:lstStyle/>
          <a:p>
            <a:pPr eaLnBrk="1" hangingPunct="1"/>
            <a:endParaRPr lang="en-US" dirty="0" smtClean="0"/>
          </a:p>
          <a:p>
            <a:pPr eaLnBrk="1" hangingPunct="1"/>
            <a:r>
              <a:rPr lang="en-US" dirty="0" smtClean="0"/>
              <a:t>Establish and disseminate criteria for trustworthy pre-screening searches to determine potential value of full-scale systematic reviews. </a:t>
            </a:r>
            <a:br>
              <a:rPr lang="en-US" dirty="0" smtClean="0"/>
            </a:br>
            <a:endParaRPr lang="en-US" dirty="0" smtClean="0"/>
          </a:p>
          <a:p>
            <a:pPr eaLnBrk="1" hangingPunct="1"/>
            <a:r>
              <a:rPr lang="en-US" dirty="0" smtClean="0"/>
              <a:t>Fund grants to professional associations and other guideline developing groups for conducting pre-screening searches.</a:t>
            </a:r>
            <a:br>
              <a:rPr lang="en-US" dirty="0" smtClean="0"/>
            </a:br>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eaLnBrk="1" fontAlgn="auto" hangingPunct="1">
              <a:spcAft>
                <a:spcPts val="0"/>
              </a:spcAft>
              <a:defRPr/>
            </a:pPr>
            <a:r>
              <a:rPr lang="en-US" sz="3200" dirty="0" smtClean="0"/>
              <a:t>Opportunities for AHRQ to help Professional Associations Developing Practice Guidelines</a:t>
            </a:r>
            <a:endParaRPr lang="en-US" sz="3200" dirty="0"/>
          </a:p>
        </p:txBody>
      </p:sp>
      <p:sp>
        <p:nvSpPr>
          <p:cNvPr id="3" name="Content Placeholder 2"/>
          <p:cNvSpPr>
            <a:spLocks noGrp="1"/>
          </p:cNvSpPr>
          <p:nvPr>
            <p:ph idx="1"/>
          </p:nvPr>
        </p:nvSpPr>
        <p:spPr/>
        <p:txBody>
          <a:bodyPr rtlCol="0">
            <a:normAutofit lnSpcReduction="10000"/>
          </a:bodyPr>
          <a:lstStyle/>
          <a:p>
            <a:pPr marL="182880" indent="-182880" eaLnBrk="1" fontAlgn="auto" hangingPunct="1">
              <a:spcAft>
                <a:spcPts val="0"/>
              </a:spcAft>
              <a:buFont typeface="Arial" pitchFamily="34" charset="0"/>
              <a:buChar char="•"/>
              <a:defRPr/>
            </a:pPr>
            <a:r>
              <a:rPr lang="en-US" sz="2800" dirty="0" smtClean="0"/>
              <a:t>When </a:t>
            </a:r>
            <a:r>
              <a:rPr lang="en-US" sz="2800" dirty="0"/>
              <a:t>extensive </a:t>
            </a:r>
            <a:r>
              <a:rPr lang="en-US" sz="2800" dirty="0" smtClean="0"/>
              <a:t>systematic reviews are conducted:</a:t>
            </a:r>
            <a:br>
              <a:rPr lang="en-US" sz="2800" dirty="0" smtClean="0"/>
            </a:br>
            <a:endParaRPr lang="en-US" sz="2800" dirty="0" smtClean="0"/>
          </a:p>
          <a:p>
            <a:pPr lvl="1" indent="-182880" eaLnBrk="1" fontAlgn="auto" hangingPunct="1">
              <a:spcAft>
                <a:spcPts val="0"/>
              </a:spcAft>
              <a:buFont typeface="Arial" pitchFamily="34" charset="0"/>
              <a:buChar char="•"/>
              <a:defRPr/>
            </a:pPr>
            <a:r>
              <a:rPr lang="en-US" dirty="0" smtClean="0"/>
              <a:t>Organize and distribute </a:t>
            </a:r>
            <a:r>
              <a:rPr lang="en-US" dirty="0"/>
              <a:t>evidence tables </a:t>
            </a:r>
            <a:r>
              <a:rPr lang="en-US" dirty="0" smtClean="0"/>
              <a:t>to enable guideline </a:t>
            </a:r>
            <a:r>
              <a:rPr lang="en-US" dirty="0"/>
              <a:t>developers </a:t>
            </a:r>
            <a:r>
              <a:rPr lang="en-US" dirty="0" smtClean="0"/>
              <a:t>to use them to </a:t>
            </a:r>
            <a:r>
              <a:rPr lang="en-US" dirty="0"/>
              <a:t>address </a:t>
            </a:r>
            <a:r>
              <a:rPr lang="en-US" dirty="0" smtClean="0"/>
              <a:t>clinically different questions than those for which they were initially created. </a:t>
            </a:r>
          </a:p>
          <a:p>
            <a:pPr lvl="1" indent="-182880" eaLnBrk="1" fontAlgn="auto" hangingPunct="1">
              <a:spcAft>
                <a:spcPts val="0"/>
              </a:spcAft>
              <a:buFont typeface="Arial" pitchFamily="34" charset="0"/>
              <a:buChar char="•"/>
              <a:defRPr/>
            </a:pPr>
            <a:endParaRPr lang="en-US" dirty="0"/>
          </a:p>
          <a:p>
            <a:pPr lvl="1" indent="-182880" eaLnBrk="1" fontAlgn="auto" hangingPunct="1">
              <a:spcAft>
                <a:spcPts val="0"/>
              </a:spcAft>
              <a:buFont typeface="Arial" pitchFamily="34" charset="0"/>
              <a:buChar char="•"/>
              <a:defRPr/>
            </a:pPr>
            <a:r>
              <a:rPr lang="en-US" dirty="0" smtClean="0"/>
              <a:t>Require EBC evidence tables to link </a:t>
            </a:r>
            <a:r>
              <a:rPr lang="en-US" dirty="0"/>
              <a:t>to the PubMed </a:t>
            </a:r>
            <a:r>
              <a:rPr lang="en-US" dirty="0" smtClean="0"/>
              <a:t>abstracts </a:t>
            </a:r>
            <a:r>
              <a:rPr lang="en-US" dirty="0"/>
              <a:t>for all </a:t>
            </a:r>
            <a:r>
              <a:rPr lang="en-US" dirty="0" smtClean="0"/>
              <a:t>related RCTs.</a:t>
            </a:r>
            <a:br>
              <a:rPr lang="en-US" dirty="0" smtClean="0"/>
            </a:br>
            <a:endParaRPr lang="en-US" dirty="0" smtClean="0"/>
          </a:p>
          <a:p>
            <a:pPr lvl="1" indent="-182880" eaLnBrk="1" fontAlgn="auto" hangingPunct="1">
              <a:spcAft>
                <a:spcPts val="0"/>
              </a:spcAft>
              <a:buFont typeface="Arial" pitchFamily="34" charset="0"/>
              <a:buChar char="•"/>
              <a:defRPr/>
            </a:pPr>
            <a:r>
              <a:rPr lang="en-US" dirty="0" smtClean="0"/>
              <a:t>Require EBC evidence tables to contain clinically relevant calculations, effect </a:t>
            </a:r>
            <a:r>
              <a:rPr lang="en-US" dirty="0"/>
              <a:t>sizes, NNT, </a:t>
            </a:r>
            <a:r>
              <a:rPr lang="en-US" dirty="0" smtClean="0"/>
              <a:t>NNH, as well as proportion of individuals experiencing particular adverse effects and global outcomes.  </a:t>
            </a:r>
            <a:endParaRPr lang="en-US" dirty="0"/>
          </a:p>
          <a:p>
            <a:pPr marL="182880" indent="-182880" eaLnBrk="1" fontAlgn="auto" hangingPunct="1">
              <a:spcAft>
                <a:spcPts val="0"/>
              </a:spcAft>
              <a:buFont typeface="Arial" pitchFamily="34" charset="0"/>
              <a:buChar char="•"/>
              <a:defRPr/>
            </a:pPr>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eaLnBrk="1" fontAlgn="auto" hangingPunct="1">
              <a:spcAft>
                <a:spcPts val="0"/>
              </a:spcAft>
              <a:defRPr/>
            </a:pPr>
            <a:r>
              <a:rPr lang="en-US" sz="3200" dirty="0" smtClean="0"/>
              <a:t>Opportunities for AHRQ to help Professional Associations Developing Practice Guidelines</a:t>
            </a:r>
            <a:endParaRPr lang="en-US" sz="3200" dirty="0"/>
          </a:p>
        </p:txBody>
      </p:sp>
      <p:sp>
        <p:nvSpPr>
          <p:cNvPr id="63490" name="Content Placeholder 2"/>
          <p:cNvSpPr>
            <a:spLocks noGrp="1"/>
          </p:cNvSpPr>
          <p:nvPr>
            <p:ph idx="1"/>
          </p:nvPr>
        </p:nvSpPr>
        <p:spPr/>
        <p:txBody>
          <a:bodyPr/>
          <a:lstStyle/>
          <a:p>
            <a:pPr eaLnBrk="1" hangingPunct="1"/>
            <a:r>
              <a:rPr lang="en-US" sz="3300" dirty="0" smtClean="0"/>
              <a:t>More broadly: </a:t>
            </a:r>
            <a:br>
              <a:rPr lang="en-US" sz="3300" dirty="0" smtClean="0"/>
            </a:br>
            <a:endParaRPr lang="en-US" sz="3300" dirty="0" smtClean="0"/>
          </a:p>
          <a:p>
            <a:pPr lvl="1" eaLnBrk="1" hangingPunct="1"/>
            <a:r>
              <a:rPr lang="en-US" dirty="0" smtClean="0"/>
              <a:t>Work with other agencies to require investigators to post data in a manner suitable for incorporation into formal medical decision analyses. </a:t>
            </a:r>
            <a:br>
              <a:rPr lang="en-US" dirty="0" smtClean="0"/>
            </a:br>
            <a:endParaRPr lang="en-US" dirty="0" smtClean="0"/>
          </a:p>
          <a:p>
            <a:pPr lvl="1" eaLnBrk="1" hangingPunct="1"/>
            <a:r>
              <a:rPr lang="en-US" dirty="0" smtClean="0"/>
              <a:t>Work with other agencies to require investigators to post individual subject or group descriptive data (means, standard deviations) split according to key factors such as age, sex, race/ethnicity even when the numbers are too small to analyze otherwise. </a:t>
            </a:r>
          </a:p>
          <a:p>
            <a:pPr eaLnBrk="1" hangingPunct="1"/>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990600"/>
          </a:xfrm>
        </p:spPr>
        <p:txBody>
          <a:bodyPr>
            <a:noAutofit/>
          </a:bodyPr>
          <a:lstStyle/>
          <a:p>
            <a:pPr algn="ctr" eaLnBrk="1" fontAlgn="auto" hangingPunct="1">
              <a:spcAft>
                <a:spcPts val="0"/>
              </a:spcAft>
              <a:defRPr/>
            </a:pPr>
            <a:r>
              <a:rPr lang="en-US" sz="3200" dirty="0" smtClean="0"/>
              <a:t>Opportunities for AHRQ to help Professional Associations and Other Groups Developing Practice Guidelines</a:t>
            </a:r>
            <a:endParaRPr lang="en-US" sz="3200" dirty="0"/>
          </a:p>
        </p:txBody>
      </p:sp>
      <p:sp>
        <p:nvSpPr>
          <p:cNvPr id="3" name="Content Placeholder 2"/>
          <p:cNvSpPr>
            <a:spLocks noGrp="1"/>
          </p:cNvSpPr>
          <p:nvPr>
            <p:ph idx="1"/>
          </p:nvPr>
        </p:nvSpPr>
        <p:spPr>
          <a:xfrm>
            <a:off x="533400" y="1752600"/>
            <a:ext cx="8229600" cy="4876800"/>
          </a:xfrm>
        </p:spPr>
        <p:txBody>
          <a:bodyPr>
            <a:normAutofit/>
          </a:bodyPr>
          <a:lstStyle/>
          <a:p>
            <a:pPr eaLnBrk="1" hangingPunct="1">
              <a:lnSpc>
                <a:spcPct val="80000"/>
              </a:lnSpc>
            </a:pPr>
            <a:endParaRPr lang="en-US" sz="2800" dirty="0" smtClean="0"/>
          </a:p>
          <a:p>
            <a:pPr eaLnBrk="1" hangingPunct="1">
              <a:lnSpc>
                <a:spcPct val="80000"/>
              </a:lnSpc>
            </a:pPr>
            <a:r>
              <a:rPr lang="en-US" sz="2800" dirty="0" smtClean="0"/>
              <a:t>For circumstances when only low-quality (or no) data is available:</a:t>
            </a:r>
            <a:br>
              <a:rPr lang="en-US" sz="2800" dirty="0" smtClean="0"/>
            </a:br>
            <a:endParaRPr lang="en-US" sz="2800" dirty="0" smtClean="0"/>
          </a:p>
          <a:p>
            <a:pPr lvl="1" eaLnBrk="1" hangingPunct="1">
              <a:lnSpc>
                <a:spcPct val="80000"/>
              </a:lnSpc>
            </a:pPr>
            <a:r>
              <a:rPr lang="en-US" sz="2600" dirty="0" smtClean="0"/>
              <a:t>Help develop acceptable standardized methods for acquiring expert consensus</a:t>
            </a:r>
            <a:br>
              <a:rPr lang="en-US" sz="2600" dirty="0" smtClean="0"/>
            </a:br>
            <a:r>
              <a:rPr lang="en-US" sz="2600" dirty="0" smtClean="0"/>
              <a:t/>
            </a:r>
            <a:br>
              <a:rPr lang="en-US" sz="2600" dirty="0" smtClean="0"/>
            </a:br>
            <a:endParaRPr lang="en-US" sz="2600" dirty="0" smtClean="0"/>
          </a:p>
          <a:p>
            <a:pPr lvl="1" eaLnBrk="1" hangingPunct="1">
              <a:lnSpc>
                <a:spcPct val="80000"/>
              </a:lnSpc>
            </a:pPr>
            <a:r>
              <a:rPr lang="en-US" sz="2600" dirty="0" smtClean="0"/>
              <a:t>Help develop policies and procedures authorizing the development of trustworthy guidelines based on available evidence plus expert consensus.</a:t>
            </a:r>
          </a:p>
          <a:p>
            <a:pPr lvl="1" eaLnBrk="1" hangingPunct="1">
              <a:lnSpc>
                <a:spcPct val="80000"/>
              </a:lnSpc>
              <a:buFont typeface="Arial" charset="0"/>
              <a:buNone/>
            </a:pPr>
            <a:endParaRPr lang="en-US" sz="2600" dirty="0" smtClean="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819400"/>
            <a:ext cx="8229600" cy="990600"/>
          </a:xfrm>
        </p:spPr>
        <p:txBody>
          <a:bodyPr>
            <a:normAutofit fontScale="90000"/>
          </a:bodyPr>
          <a:lstStyle/>
          <a:p>
            <a:pPr algn="ctr" eaLnBrk="1" fontAlgn="auto" hangingPunct="1">
              <a:spcAft>
                <a:spcPts val="0"/>
              </a:spcAft>
              <a:defRPr/>
            </a:pPr>
            <a:r>
              <a:rPr lang="en-US" dirty="0" smtClean="0"/>
              <a:t>Thanks for Listening</a:t>
            </a:r>
            <a:r>
              <a:rPr lang="en-US" dirty="0"/>
              <a:t/>
            </a:r>
            <a:br>
              <a:rPr lang="en-US" dirty="0"/>
            </a:br>
            <a:r>
              <a:rPr lang="en-US" sz="10700" dirty="0" smtClean="0">
                <a:sym typeface="Wingdings"/>
              </a:rPr>
              <a:t></a:t>
            </a:r>
            <a:br>
              <a:rPr lang="en-US" sz="10700" dirty="0" smtClean="0">
                <a:sym typeface="Wingdings"/>
              </a:rPr>
            </a:br>
            <a:r>
              <a:rPr lang="en-US" sz="3600" dirty="0" smtClean="0">
                <a:sym typeface="Wingdings"/>
              </a:rPr>
              <a:t/>
            </a:r>
            <a:br>
              <a:rPr lang="en-US" sz="3600" dirty="0" smtClean="0">
                <a:sym typeface="Wingdings"/>
              </a:rPr>
            </a:br>
            <a:r>
              <a:rPr lang="en-US" sz="3600" dirty="0" smtClean="0">
                <a:sym typeface="Wingdings"/>
                <a:hlinkClick r:id="rId3"/>
              </a:rPr>
              <a:t>joel.yager@ucdenver.edu</a:t>
            </a:r>
            <a:r>
              <a:rPr lang="en-US" dirty="0">
                <a:hlinkClick r:id="rId3"/>
              </a:rPr>
              <a:t/>
            </a:r>
            <a:br>
              <a:rPr lang="en-US" dirty="0">
                <a:hlinkClick r:id="rId3"/>
              </a:rPr>
            </a:br>
            <a:r>
              <a:rPr lang="en-US" dirty="0" smtClean="0"/>
              <a:t/>
            </a:r>
            <a:br>
              <a:rPr lang="en-US" dirty="0" smtClean="0"/>
            </a:b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oup 220" title="Available APA Guidelines"/>
          <p:cNvGraphicFramePr>
            <a:graphicFrameLocks noGrp="1"/>
          </p:cNvGraphicFramePr>
          <p:nvPr>
            <p:extLst>
              <p:ext uri="{D42A27DB-BD31-4B8C-83A1-F6EECF244321}">
                <p14:modId xmlns:p14="http://schemas.microsoft.com/office/powerpoint/2010/main" val="1512871070"/>
              </p:ext>
            </p:extLst>
          </p:nvPr>
        </p:nvGraphicFramePr>
        <p:xfrm>
          <a:off x="1219200" y="1219200"/>
          <a:ext cx="7467600" cy="5262570"/>
        </p:xfrm>
        <a:graphic>
          <a:graphicData uri="http://schemas.openxmlformats.org/drawingml/2006/table">
            <a:tbl>
              <a:tblPr/>
              <a:tblGrid>
                <a:gridCol w="2514600"/>
                <a:gridCol w="1752600"/>
                <a:gridCol w="1620838"/>
                <a:gridCol w="1579562"/>
              </a:tblGrid>
              <a:tr h="3508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r>
                        <a:rPr kumimoji="0" lang="en-US" sz="1600" b="1" i="0" u="none" strike="noStrike" cap="none" normalizeH="0" baseline="0" smtClean="0">
                          <a:ln>
                            <a:noFill/>
                          </a:ln>
                          <a:solidFill>
                            <a:srgbClr val="000000"/>
                          </a:solidFill>
                          <a:effectLst/>
                          <a:latin typeface="Calibri" pitchFamily="34" charset="0"/>
                        </a:rPr>
                        <a:t>Guideline</a:t>
                      </a:r>
                      <a:endParaRPr kumimoji="0" lang="en-US" sz="1600" b="1"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r>
                        <a:rPr kumimoji="0" lang="en-US" sz="1600" b="1" i="0" u="none" strike="noStrike" cap="none" normalizeH="0" baseline="0" smtClean="0">
                          <a:ln>
                            <a:noFill/>
                          </a:ln>
                          <a:solidFill>
                            <a:srgbClr val="000000"/>
                          </a:solidFill>
                          <a:effectLst/>
                          <a:latin typeface="Calibri" pitchFamily="34" charset="0"/>
                        </a:rPr>
                        <a:t>First Edition</a:t>
                      </a:r>
                      <a:endParaRPr kumimoji="0" lang="en-US" sz="1600" b="1"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r>
                        <a:rPr kumimoji="0" lang="en-US" sz="1600" b="1" i="0" u="none" strike="noStrike" cap="none" normalizeH="0" baseline="0" smtClean="0">
                          <a:ln>
                            <a:noFill/>
                          </a:ln>
                          <a:solidFill>
                            <a:srgbClr val="000000"/>
                          </a:solidFill>
                          <a:effectLst/>
                          <a:latin typeface="Calibri" pitchFamily="34" charset="0"/>
                        </a:rPr>
                        <a:t>Second Edition</a:t>
                      </a:r>
                      <a:endParaRPr kumimoji="0" lang="en-US" sz="1600" b="1"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r>
                        <a:rPr kumimoji="0" lang="en-US" sz="1600" b="1" i="0" u="none" strike="noStrike" cap="none" normalizeH="0" baseline="0" smtClean="0">
                          <a:ln>
                            <a:noFill/>
                          </a:ln>
                          <a:solidFill>
                            <a:srgbClr val="000000"/>
                          </a:solidFill>
                          <a:effectLst/>
                          <a:latin typeface="Calibri" pitchFamily="34" charset="0"/>
                        </a:rPr>
                        <a:t>Third Edition</a:t>
                      </a:r>
                      <a:endParaRPr kumimoji="0" lang="en-US" sz="1600" b="1"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r>
              <a:tr h="3508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r>
                        <a:rPr kumimoji="0" lang="en-US" sz="1600" b="0" i="0" u="none" strike="noStrike" cap="none" normalizeH="0" baseline="0" smtClean="0">
                          <a:ln>
                            <a:noFill/>
                          </a:ln>
                          <a:solidFill>
                            <a:srgbClr val="000000"/>
                          </a:solidFill>
                          <a:effectLst/>
                          <a:latin typeface="Calibri" pitchFamily="34" charset="0"/>
                        </a:rPr>
                        <a:t>Alzheimer’s</a:t>
                      </a: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r>
                        <a:rPr kumimoji="0" lang="en-US" sz="1600" b="0" i="0" u="none" strike="noStrike" cap="none" normalizeH="0" baseline="0" smtClean="0">
                          <a:ln>
                            <a:noFill/>
                          </a:ln>
                          <a:solidFill>
                            <a:srgbClr val="000000"/>
                          </a:solidFill>
                          <a:effectLst/>
                          <a:latin typeface="Calibri" pitchFamily="34" charset="0"/>
                        </a:rPr>
                        <a:t>1997</a:t>
                      </a: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r>
                        <a:rPr kumimoji="0" lang="en-US" sz="1600" b="0" i="0" u="none" strike="noStrike" cap="none" normalizeH="0" baseline="0" smtClean="0">
                          <a:ln>
                            <a:noFill/>
                          </a:ln>
                          <a:solidFill>
                            <a:srgbClr val="000000"/>
                          </a:solidFill>
                          <a:effectLst/>
                          <a:latin typeface="Calibri" pitchFamily="34" charset="0"/>
                        </a:rPr>
                        <a:t>2007</a:t>
                      </a: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r>
              <a:tr h="3508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r>
                        <a:rPr kumimoji="0" lang="en-US" sz="1600" b="0" i="0" u="none" strike="noStrike" cap="none" normalizeH="0" baseline="0" smtClean="0">
                          <a:ln>
                            <a:noFill/>
                          </a:ln>
                          <a:solidFill>
                            <a:srgbClr val="000000"/>
                          </a:solidFill>
                          <a:effectLst/>
                          <a:latin typeface="Calibri" pitchFamily="34" charset="0"/>
                        </a:rPr>
                        <a:t>ASD &amp; PTSD</a:t>
                      </a: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r>
                        <a:rPr kumimoji="0" lang="en-US" sz="1600" b="0" i="0" u="none" strike="noStrike" cap="none" normalizeH="0" baseline="0" smtClean="0">
                          <a:ln>
                            <a:noFill/>
                          </a:ln>
                          <a:solidFill>
                            <a:srgbClr val="000000"/>
                          </a:solidFill>
                          <a:effectLst/>
                          <a:latin typeface="Calibri" pitchFamily="34" charset="0"/>
                        </a:rPr>
                        <a:t>2004</a:t>
                      </a: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r>
              <a:tr h="3508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r>
                        <a:rPr kumimoji="0" lang="en-US" sz="1600" b="0" i="0" u="none" strike="noStrike" cap="none" normalizeH="0" baseline="0" smtClean="0">
                          <a:ln>
                            <a:noFill/>
                          </a:ln>
                          <a:solidFill>
                            <a:srgbClr val="000000"/>
                          </a:solidFill>
                          <a:effectLst/>
                          <a:latin typeface="Calibri" pitchFamily="34" charset="0"/>
                        </a:rPr>
                        <a:t>Bipolar Disorder</a:t>
                      </a: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r>
                        <a:rPr kumimoji="0" lang="en-US" sz="1600" b="0" i="0" u="none" strike="noStrike" cap="none" normalizeH="0" baseline="0" smtClean="0">
                          <a:ln>
                            <a:noFill/>
                          </a:ln>
                          <a:solidFill>
                            <a:srgbClr val="000000"/>
                          </a:solidFill>
                          <a:effectLst/>
                          <a:latin typeface="Calibri" pitchFamily="34" charset="0"/>
                        </a:rPr>
                        <a:t>1994</a:t>
                      </a: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r>
                        <a:rPr kumimoji="0" lang="en-US" sz="1600" b="0" i="0" u="none" strike="noStrike" cap="none" normalizeH="0" baseline="0" smtClean="0">
                          <a:ln>
                            <a:noFill/>
                          </a:ln>
                          <a:solidFill>
                            <a:srgbClr val="000000"/>
                          </a:solidFill>
                          <a:effectLst/>
                          <a:latin typeface="Calibri" pitchFamily="34" charset="0"/>
                        </a:rPr>
                        <a:t>2002</a:t>
                      </a: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r>
              <a:tr h="3508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r>
                        <a:rPr kumimoji="0" lang="en-US" sz="1600" b="0" i="0" u="none" strike="noStrike" cap="none" normalizeH="0" baseline="0" smtClean="0">
                          <a:ln>
                            <a:noFill/>
                          </a:ln>
                          <a:solidFill>
                            <a:srgbClr val="000000"/>
                          </a:solidFill>
                          <a:effectLst/>
                          <a:latin typeface="Calibri" pitchFamily="34" charset="0"/>
                        </a:rPr>
                        <a:t>Borderline Personality</a:t>
                      </a: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r>
                        <a:rPr kumimoji="0" lang="en-US" sz="1600" b="0" i="0" u="none" strike="noStrike" cap="none" normalizeH="0" baseline="0" smtClean="0">
                          <a:ln>
                            <a:noFill/>
                          </a:ln>
                          <a:solidFill>
                            <a:srgbClr val="000000"/>
                          </a:solidFill>
                          <a:effectLst/>
                          <a:latin typeface="Calibri" pitchFamily="34" charset="0"/>
                        </a:rPr>
                        <a:t>2001</a:t>
                      </a: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r>
              <a:tr h="3508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r>
                        <a:rPr kumimoji="0" lang="en-US" sz="1600" b="0" i="0" u="none" strike="noStrike" cap="none" normalizeH="0" baseline="0" smtClean="0">
                          <a:ln>
                            <a:noFill/>
                          </a:ln>
                          <a:solidFill>
                            <a:srgbClr val="000000"/>
                          </a:solidFill>
                          <a:effectLst/>
                          <a:latin typeface="Calibri" pitchFamily="34" charset="0"/>
                        </a:rPr>
                        <a:t>Delirium</a:t>
                      </a: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r>
                        <a:rPr kumimoji="0" lang="en-US" sz="1600" b="0" i="0" u="none" strike="noStrike" cap="none" normalizeH="0" baseline="0" smtClean="0">
                          <a:ln>
                            <a:noFill/>
                          </a:ln>
                          <a:solidFill>
                            <a:srgbClr val="000000"/>
                          </a:solidFill>
                          <a:effectLst/>
                          <a:latin typeface="Calibri" pitchFamily="34" charset="0"/>
                        </a:rPr>
                        <a:t>1999</a:t>
                      </a: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r>
              <a:tr h="3508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r>
                        <a:rPr kumimoji="0" lang="en-US" sz="1600" b="0" i="0" u="none" strike="noStrike" cap="none" normalizeH="0" baseline="0" smtClean="0">
                          <a:ln>
                            <a:noFill/>
                          </a:ln>
                          <a:solidFill>
                            <a:srgbClr val="000000"/>
                          </a:solidFill>
                          <a:effectLst/>
                          <a:latin typeface="Calibri" pitchFamily="34" charset="0"/>
                        </a:rPr>
                        <a:t>Eating Disorders</a:t>
                      </a: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r>
                        <a:rPr kumimoji="0" lang="en-US" sz="1600" b="0" i="0" u="none" strike="noStrike" cap="none" normalizeH="0" baseline="0" smtClean="0">
                          <a:ln>
                            <a:noFill/>
                          </a:ln>
                          <a:solidFill>
                            <a:srgbClr val="000000"/>
                          </a:solidFill>
                          <a:effectLst/>
                          <a:latin typeface="Calibri" pitchFamily="34" charset="0"/>
                        </a:rPr>
                        <a:t>1993</a:t>
                      </a: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r>
                        <a:rPr kumimoji="0" lang="en-US" sz="1600" b="0" i="0" u="none" strike="noStrike" cap="none" normalizeH="0" baseline="0" smtClean="0">
                          <a:ln>
                            <a:noFill/>
                          </a:ln>
                          <a:solidFill>
                            <a:srgbClr val="000000"/>
                          </a:solidFill>
                          <a:effectLst/>
                          <a:latin typeface="Calibri" pitchFamily="34" charset="0"/>
                        </a:rPr>
                        <a:t>2000</a:t>
                      </a: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r>
                        <a:rPr kumimoji="0" lang="en-US" sz="1600" b="0" i="0" u="none" strike="noStrike" cap="none" normalizeH="0" baseline="0" smtClean="0">
                          <a:ln>
                            <a:noFill/>
                          </a:ln>
                          <a:solidFill>
                            <a:srgbClr val="000000"/>
                          </a:solidFill>
                          <a:effectLst/>
                          <a:latin typeface="Calibri" pitchFamily="34" charset="0"/>
                        </a:rPr>
                        <a:t>2006</a:t>
                      </a: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r>
              <a:tr h="3508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r>
                        <a:rPr kumimoji="0" lang="en-US" sz="1600" b="0" i="0" u="none" strike="noStrike" cap="none" normalizeH="0" baseline="0" smtClean="0">
                          <a:ln>
                            <a:noFill/>
                          </a:ln>
                          <a:solidFill>
                            <a:srgbClr val="000000"/>
                          </a:solidFill>
                          <a:effectLst/>
                          <a:latin typeface="Calibri" pitchFamily="34" charset="0"/>
                        </a:rPr>
                        <a:t>HIV/AIDS</a:t>
                      </a: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r>
                        <a:rPr kumimoji="0" lang="en-US" sz="1600" b="0" i="0" u="none" strike="noStrike" cap="none" normalizeH="0" baseline="0" smtClean="0">
                          <a:ln>
                            <a:noFill/>
                          </a:ln>
                          <a:solidFill>
                            <a:srgbClr val="000000"/>
                          </a:solidFill>
                          <a:effectLst/>
                          <a:latin typeface="Calibri" pitchFamily="34" charset="0"/>
                        </a:rPr>
                        <a:t>2000</a:t>
                      </a: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r>
              <a:tr h="3508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r>
                        <a:rPr kumimoji="0" lang="en-US" sz="1600" b="0" i="0" u="none" strike="noStrike" cap="none" normalizeH="0" baseline="0" smtClean="0">
                          <a:ln>
                            <a:noFill/>
                          </a:ln>
                          <a:solidFill>
                            <a:srgbClr val="000000"/>
                          </a:solidFill>
                          <a:effectLst/>
                          <a:latin typeface="Calibri" pitchFamily="34" charset="0"/>
                        </a:rPr>
                        <a:t>MDD</a:t>
                      </a: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r>
                        <a:rPr kumimoji="0" lang="en-US" sz="1600" b="0" i="0" u="none" strike="noStrike" cap="none" normalizeH="0" baseline="0" smtClean="0">
                          <a:ln>
                            <a:noFill/>
                          </a:ln>
                          <a:solidFill>
                            <a:srgbClr val="000000"/>
                          </a:solidFill>
                          <a:effectLst/>
                          <a:latin typeface="Calibri" pitchFamily="34" charset="0"/>
                        </a:rPr>
                        <a:t>1993</a:t>
                      </a: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r>
                        <a:rPr kumimoji="0" lang="en-US" sz="1600" b="0" i="0" u="none" strike="noStrike" cap="none" normalizeH="0" baseline="0" smtClean="0">
                          <a:ln>
                            <a:noFill/>
                          </a:ln>
                          <a:solidFill>
                            <a:srgbClr val="000000"/>
                          </a:solidFill>
                          <a:effectLst/>
                          <a:latin typeface="Calibri" pitchFamily="34" charset="0"/>
                        </a:rPr>
                        <a:t>2000</a:t>
                      </a: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r>
                        <a:rPr kumimoji="0" lang="en-US" sz="1600" b="0" i="0" u="none" strike="noStrike" cap="none" normalizeH="0" baseline="0" smtClean="0">
                          <a:ln>
                            <a:noFill/>
                          </a:ln>
                          <a:solidFill>
                            <a:srgbClr val="000000"/>
                          </a:solidFill>
                          <a:effectLst/>
                          <a:latin typeface="Calibri" pitchFamily="34" charset="0"/>
                        </a:rPr>
                        <a:t>2010</a:t>
                      </a: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r>
              <a:tr h="3508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r>
                        <a:rPr kumimoji="0" lang="en-US" sz="1600" b="0" i="0" u="none" strike="noStrike" cap="none" normalizeH="0" baseline="0" smtClean="0">
                          <a:ln>
                            <a:noFill/>
                          </a:ln>
                          <a:solidFill>
                            <a:srgbClr val="000000"/>
                          </a:solidFill>
                          <a:effectLst/>
                          <a:latin typeface="Calibri" pitchFamily="34" charset="0"/>
                        </a:rPr>
                        <a:t>OCD</a:t>
                      </a: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r>
                        <a:rPr kumimoji="0" lang="en-US" sz="1600" b="0" i="0" u="none" strike="noStrike" cap="none" normalizeH="0" baseline="0" smtClean="0">
                          <a:ln>
                            <a:noFill/>
                          </a:ln>
                          <a:solidFill>
                            <a:srgbClr val="000000"/>
                          </a:solidFill>
                          <a:effectLst/>
                          <a:latin typeface="Calibri" pitchFamily="34" charset="0"/>
                        </a:rPr>
                        <a:t>2007</a:t>
                      </a: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r>
              <a:tr h="3508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r>
                        <a:rPr kumimoji="0" lang="en-US" sz="1600" b="0" i="0" u="none" strike="noStrike" cap="none" normalizeH="0" baseline="0" smtClean="0">
                          <a:ln>
                            <a:noFill/>
                          </a:ln>
                          <a:solidFill>
                            <a:srgbClr val="000000"/>
                          </a:solidFill>
                          <a:effectLst/>
                          <a:latin typeface="Calibri" pitchFamily="34" charset="0"/>
                        </a:rPr>
                        <a:t>Panic Disorder</a:t>
                      </a: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r>
                        <a:rPr kumimoji="0" lang="en-US" sz="1600" b="0" i="0" u="none" strike="noStrike" cap="none" normalizeH="0" baseline="0" smtClean="0">
                          <a:ln>
                            <a:noFill/>
                          </a:ln>
                          <a:solidFill>
                            <a:srgbClr val="000000"/>
                          </a:solidFill>
                          <a:effectLst/>
                          <a:latin typeface="Calibri" pitchFamily="34" charset="0"/>
                        </a:rPr>
                        <a:t>1998</a:t>
                      </a: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r>
                        <a:rPr kumimoji="0" lang="en-US" sz="1600" b="0" i="0" u="none" strike="noStrike" cap="none" normalizeH="0" baseline="0" smtClean="0">
                          <a:ln>
                            <a:noFill/>
                          </a:ln>
                          <a:solidFill>
                            <a:srgbClr val="000000"/>
                          </a:solidFill>
                          <a:effectLst/>
                          <a:latin typeface="Calibri" pitchFamily="34" charset="0"/>
                        </a:rPr>
                        <a:t>2009</a:t>
                      </a: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r>
              <a:tr h="3508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r>
                        <a:rPr kumimoji="0" lang="en-US" sz="1600" b="0" i="0" u="none" strike="noStrike" cap="none" normalizeH="0" baseline="0" smtClean="0">
                          <a:ln>
                            <a:noFill/>
                          </a:ln>
                          <a:solidFill>
                            <a:srgbClr val="000000"/>
                          </a:solidFill>
                          <a:effectLst/>
                          <a:latin typeface="Calibri" pitchFamily="34" charset="0"/>
                        </a:rPr>
                        <a:t>Psych Evaluation</a:t>
                      </a: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r>
                        <a:rPr kumimoji="0" lang="en-US" sz="1600" b="0" i="0" u="none" strike="noStrike" cap="none" normalizeH="0" baseline="0" smtClean="0">
                          <a:ln>
                            <a:noFill/>
                          </a:ln>
                          <a:solidFill>
                            <a:srgbClr val="000000"/>
                          </a:solidFill>
                          <a:effectLst/>
                          <a:latin typeface="Calibri" pitchFamily="34" charset="0"/>
                        </a:rPr>
                        <a:t>1995</a:t>
                      </a: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r>
                        <a:rPr kumimoji="0" lang="en-US" sz="1600" b="0" i="0" u="none" strike="noStrike" cap="none" normalizeH="0" baseline="0" smtClean="0">
                          <a:ln>
                            <a:noFill/>
                          </a:ln>
                          <a:solidFill>
                            <a:srgbClr val="000000"/>
                          </a:solidFill>
                          <a:effectLst/>
                          <a:latin typeface="Calibri" pitchFamily="34" charset="0"/>
                        </a:rPr>
                        <a:t>2006</a:t>
                      </a: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r>
              <a:tr h="3508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r>
                        <a:rPr kumimoji="0" lang="en-US" sz="1600" b="0" i="0" u="none" strike="noStrike" cap="none" normalizeH="0" baseline="0" smtClean="0">
                          <a:ln>
                            <a:noFill/>
                          </a:ln>
                          <a:solidFill>
                            <a:srgbClr val="000000"/>
                          </a:solidFill>
                          <a:effectLst/>
                          <a:latin typeface="Calibri" pitchFamily="34" charset="0"/>
                        </a:rPr>
                        <a:t>Schizophrenia</a:t>
                      </a: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r>
                        <a:rPr kumimoji="0" lang="en-US" sz="1600" b="0" i="0" u="none" strike="noStrike" cap="none" normalizeH="0" baseline="0" smtClean="0">
                          <a:ln>
                            <a:noFill/>
                          </a:ln>
                          <a:solidFill>
                            <a:srgbClr val="000000"/>
                          </a:solidFill>
                          <a:effectLst/>
                          <a:latin typeface="Calibri" pitchFamily="34" charset="0"/>
                        </a:rPr>
                        <a:t>1997</a:t>
                      </a: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r>
                        <a:rPr kumimoji="0" lang="en-US" sz="1600" b="0" i="0" u="none" strike="noStrike" cap="none" normalizeH="0" baseline="0" smtClean="0">
                          <a:ln>
                            <a:noFill/>
                          </a:ln>
                          <a:solidFill>
                            <a:srgbClr val="000000"/>
                          </a:solidFill>
                          <a:effectLst/>
                          <a:latin typeface="Calibri" pitchFamily="34" charset="0"/>
                        </a:rPr>
                        <a:t>2004</a:t>
                      </a: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r>
              <a:tr h="3508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r>
                        <a:rPr kumimoji="0" lang="en-US" sz="1600" b="0" i="0" u="none" strike="noStrike" cap="none" normalizeH="0" baseline="0" smtClean="0">
                          <a:ln>
                            <a:noFill/>
                          </a:ln>
                          <a:solidFill>
                            <a:srgbClr val="000000"/>
                          </a:solidFill>
                          <a:effectLst/>
                          <a:latin typeface="Calibri" pitchFamily="34" charset="0"/>
                        </a:rPr>
                        <a:t>SUDs</a:t>
                      </a: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r>
                        <a:rPr kumimoji="0" lang="en-US" sz="1600" b="0" i="0" u="none" strike="noStrike" cap="none" normalizeH="0" baseline="0" smtClean="0">
                          <a:ln>
                            <a:noFill/>
                          </a:ln>
                          <a:solidFill>
                            <a:srgbClr val="000000"/>
                          </a:solidFill>
                          <a:effectLst/>
                          <a:latin typeface="Calibri" pitchFamily="34" charset="0"/>
                        </a:rPr>
                        <a:t>1995</a:t>
                      </a: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r>
                        <a:rPr kumimoji="0" lang="en-US" sz="1600" b="0" i="0" u="none" strike="noStrike" cap="none" normalizeH="0" baseline="0" smtClean="0">
                          <a:ln>
                            <a:noFill/>
                          </a:ln>
                          <a:solidFill>
                            <a:srgbClr val="000000"/>
                          </a:solidFill>
                          <a:effectLst/>
                          <a:latin typeface="Calibri" pitchFamily="34" charset="0"/>
                        </a:rPr>
                        <a:t>2006</a:t>
                      </a: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r>
              <a:tr h="3508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r>
                        <a:rPr kumimoji="0" lang="en-US" sz="1600" b="0" i="0" u="none" strike="noStrike" cap="none" normalizeH="0" baseline="0" smtClean="0">
                          <a:ln>
                            <a:noFill/>
                          </a:ln>
                          <a:solidFill>
                            <a:srgbClr val="000000"/>
                          </a:solidFill>
                          <a:effectLst/>
                          <a:latin typeface="Calibri" pitchFamily="34" charset="0"/>
                        </a:rPr>
                        <a:t>Suicidal Behaviors</a:t>
                      </a: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r>
                        <a:rPr kumimoji="0" lang="en-US" sz="1600" b="0" i="0" u="none" strike="noStrike" cap="none" normalizeH="0" baseline="0" smtClean="0">
                          <a:ln>
                            <a:noFill/>
                          </a:ln>
                          <a:solidFill>
                            <a:srgbClr val="000000"/>
                          </a:solidFill>
                          <a:effectLst/>
                          <a:latin typeface="Calibri" pitchFamily="34" charset="0"/>
                        </a:rPr>
                        <a:t>2003</a:t>
                      </a: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Calibri" pitchFamily="34" charset="0"/>
                        <a:buNone/>
                        <a:tabLst/>
                      </a:pPr>
                      <a:endParaRPr kumimoji="0" lang="en-US" sz="1600" b="0" i="0" u="none" strike="noStrike" cap="none" normalizeH="0" baseline="0" dirty="0" smtClean="0">
                        <a:ln>
                          <a:noFill/>
                        </a:ln>
                        <a:solidFill>
                          <a:schemeClr val="tx1"/>
                        </a:solidFill>
                        <a:effectLst/>
                        <a:latin typeface="Arial" pitchFamily="34" charset="0"/>
                      </a:endParaRPr>
                    </a:p>
                  </a:txBody>
                  <a:tcP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FFF3E7"/>
                    </a:solidFill>
                  </a:tcPr>
                </a:tc>
              </a:tr>
            </a:tbl>
          </a:graphicData>
        </a:graphic>
      </p:graphicFrame>
      <p:sp>
        <p:nvSpPr>
          <p:cNvPr id="5" name="Title 4"/>
          <p:cNvSpPr>
            <a:spLocks noGrp="1"/>
          </p:cNvSpPr>
          <p:nvPr>
            <p:ph type="title"/>
          </p:nvPr>
        </p:nvSpPr>
        <p:spPr>
          <a:xfrm>
            <a:off x="1435100" y="274638"/>
            <a:ext cx="7499350" cy="1143000"/>
          </a:xfrm>
        </p:spPr>
        <p:txBody>
          <a:bodyPr/>
          <a:lstStyle/>
          <a:p>
            <a:pPr eaLnBrk="1" fontAlgn="auto" hangingPunct="1">
              <a:spcAft>
                <a:spcPts val="0"/>
              </a:spcAft>
              <a:defRPr/>
            </a:pPr>
            <a:r>
              <a:rPr lang="en-US" dirty="0" smtClean="0">
                <a:solidFill>
                  <a:schemeClr val="tx2">
                    <a:satMod val="130000"/>
                  </a:schemeClr>
                </a:solidFill>
              </a:rPr>
              <a:t>Available APA Guidelines</a:t>
            </a:r>
            <a:endParaRPr lang="en-US" dirty="0">
              <a:solidFill>
                <a:schemeClr val="tx2">
                  <a:satMod val="130000"/>
                </a:schemeClr>
              </a:solidFill>
            </a:endParaRP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Major Themes</a:t>
            </a:r>
            <a:endParaRPr lang="en-US" dirty="0"/>
          </a:p>
        </p:txBody>
      </p:sp>
      <p:sp>
        <p:nvSpPr>
          <p:cNvPr id="19458" name="Content Placeholder 2"/>
          <p:cNvSpPr>
            <a:spLocks noGrp="1"/>
          </p:cNvSpPr>
          <p:nvPr>
            <p:ph idx="1"/>
          </p:nvPr>
        </p:nvSpPr>
        <p:spPr/>
        <p:txBody>
          <a:bodyPr/>
          <a:lstStyle/>
          <a:p>
            <a:pPr lvl="1" eaLnBrk="1" hangingPunct="1"/>
            <a:r>
              <a:rPr lang="en-US" dirty="0" smtClean="0"/>
              <a:t>Positive aspects of rigorous systematic reviews</a:t>
            </a:r>
            <a:br>
              <a:rPr lang="en-US" dirty="0" smtClean="0"/>
            </a:br>
            <a:endParaRPr lang="en-US" dirty="0" smtClean="0"/>
          </a:p>
          <a:p>
            <a:pPr lvl="1" eaLnBrk="1" hangingPunct="1"/>
            <a:r>
              <a:rPr lang="en-US" dirty="0" smtClean="0"/>
              <a:t>Limitations, Challenges and Dangers of guidelines based on </a:t>
            </a:r>
            <a:r>
              <a:rPr lang="en-US" b="1" i="1" dirty="0" smtClean="0"/>
              <a:t>limited</a:t>
            </a:r>
            <a:r>
              <a:rPr lang="en-US" dirty="0" smtClean="0"/>
              <a:t> high quality evidence</a:t>
            </a:r>
            <a:br>
              <a:rPr lang="en-US" dirty="0" smtClean="0"/>
            </a:br>
            <a:endParaRPr lang="en-US" dirty="0" smtClean="0"/>
          </a:p>
          <a:p>
            <a:pPr lvl="1" eaLnBrk="1" hangingPunct="1"/>
            <a:r>
              <a:rPr lang="en-US" dirty="0" smtClean="0"/>
              <a:t>Opportunities for AHRQ to help professional associations to develop trustworthy guidelines</a:t>
            </a:r>
            <a:br>
              <a:rPr lang="en-US" dirty="0" smtClean="0"/>
            </a:br>
            <a:r>
              <a:rPr lang="en-US" dirty="0" smtClean="0"/>
              <a:t/>
            </a:r>
            <a:br>
              <a:rPr lang="en-US" dirty="0" smtClean="0"/>
            </a:br>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eaLnBrk="1" fontAlgn="auto" hangingPunct="1">
              <a:spcAft>
                <a:spcPts val="0"/>
              </a:spcAft>
              <a:defRPr/>
            </a:pPr>
            <a:r>
              <a:rPr lang="en-US" dirty="0"/>
              <a:t>Positive aspects of rigorous systematic reviews</a:t>
            </a:r>
          </a:p>
        </p:txBody>
      </p:sp>
      <p:sp>
        <p:nvSpPr>
          <p:cNvPr id="23554" name="Content Placeholder 2"/>
          <p:cNvSpPr>
            <a:spLocks noGrp="1"/>
          </p:cNvSpPr>
          <p:nvPr>
            <p:ph idx="1"/>
          </p:nvPr>
        </p:nvSpPr>
        <p:spPr/>
        <p:txBody>
          <a:bodyPr/>
          <a:lstStyle/>
          <a:p>
            <a:pPr eaLnBrk="1" hangingPunct="1"/>
            <a:endParaRPr lang="en-US" dirty="0" smtClean="0"/>
          </a:p>
          <a:p>
            <a:pPr eaLnBrk="1" hangingPunct="1"/>
            <a:r>
              <a:rPr lang="en-US" dirty="0" smtClean="0"/>
              <a:t>Where robust evidence bases exit, systematic reviews  are worth the effort and cost.</a:t>
            </a:r>
            <a:br>
              <a:rPr lang="en-US" dirty="0" smtClean="0"/>
            </a:br>
            <a:endParaRPr lang="en-US" dirty="0" smtClean="0"/>
          </a:p>
          <a:p>
            <a:pPr eaLnBrk="1" hangingPunct="1"/>
            <a:r>
              <a:rPr lang="en-US" dirty="0" smtClean="0"/>
              <a:t>Such reviews will help develop trustworthy guidelines in the following ways:</a:t>
            </a:r>
          </a:p>
          <a:p>
            <a:pPr eaLnBrk="1" hangingPunct="1"/>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eaLnBrk="1" fontAlgn="auto" hangingPunct="1">
              <a:spcAft>
                <a:spcPts val="0"/>
              </a:spcAft>
              <a:defRPr/>
            </a:pPr>
            <a:r>
              <a:rPr lang="en-US" dirty="0" smtClean="0"/>
              <a:t>Rigorous </a:t>
            </a:r>
            <a:r>
              <a:rPr lang="en-US" dirty="0"/>
              <a:t>systematic </a:t>
            </a:r>
            <a:r>
              <a:rPr lang="en-US" dirty="0" smtClean="0"/>
              <a:t>reviews can help </a:t>
            </a:r>
            <a:endParaRPr lang="en-US" dirty="0"/>
          </a:p>
        </p:txBody>
      </p:sp>
      <p:sp>
        <p:nvSpPr>
          <p:cNvPr id="3" name="Content Placeholder 2"/>
          <p:cNvSpPr>
            <a:spLocks noGrp="1"/>
          </p:cNvSpPr>
          <p:nvPr>
            <p:ph idx="1"/>
          </p:nvPr>
        </p:nvSpPr>
        <p:spPr/>
        <p:txBody>
          <a:bodyPr rtlCol="0">
            <a:normAutofit fontScale="85000" lnSpcReduction="10000"/>
          </a:bodyPr>
          <a:lstStyle/>
          <a:p>
            <a:pPr marL="182880" indent="-182880" eaLnBrk="1" fontAlgn="auto" hangingPunct="1">
              <a:spcAft>
                <a:spcPts val="0"/>
              </a:spcAft>
              <a:buFont typeface="Arial" pitchFamily="34" charset="0"/>
              <a:buChar char="•"/>
              <a:defRPr/>
            </a:pPr>
            <a:r>
              <a:rPr lang="en-US" dirty="0" smtClean="0"/>
              <a:t>equilibrate </a:t>
            </a:r>
            <a:r>
              <a:rPr lang="en-US" dirty="0"/>
              <a:t>ratings regarding strength of evidence and, in turn, strength of recommendations, across </a:t>
            </a:r>
            <a:r>
              <a:rPr lang="en-US" dirty="0" smtClean="0"/>
              <a:t>guidelines</a:t>
            </a:r>
            <a:br>
              <a:rPr lang="en-US" dirty="0" smtClean="0"/>
            </a:br>
            <a:endParaRPr lang="en-US" dirty="0"/>
          </a:p>
          <a:p>
            <a:pPr marL="182880" indent="-182880" eaLnBrk="1" fontAlgn="auto" hangingPunct="1">
              <a:spcAft>
                <a:spcPts val="0"/>
              </a:spcAft>
              <a:buFont typeface="Arial" pitchFamily="34" charset="0"/>
              <a:buChar char="•"/>
              <a:defRPr/>
            </a:pPr>
            <a:r>
              <a:rPr lang="en-US" dirty="0" smtClean="0"/>
              <a:t>differentiate </a:t>
            </a:r>
            <a:r>
              <a:rPr lang="en-US" dirty="0"/>
              <a:t>strong from weak </a:t>
            </a:r>
            <a:r>
              <a:rPr lang="en-US" dirty="0" smtClean="0"/>
              <a:t>recommendations</a:t>
            </a:r>
            <a:br>
              <a:rPr lang="en-US" dirty="0" smtClean="0"/>
            </a:br>
            <a:endParaRPr lang="en-US" dirty="0" smtClean="0"/>
          </a:p>
          <a:p>
            <a:pPr marL="182880" indent="-182880" eaLnBrk="1" fontAlgn="auto" hangingPunct="1">
              <a:spcAft>
                <a:spcPts val="0"/>
              </a:spcAft>
              <a:buFont typeface="Arial" pitchFamily="34" charset="0"/>
              <a:buChar char="•"/>
              <a:defRPr/>
            </a:pPr>
            <a:r>
              <a:rPr lang="en-US" dirty="0" smtClean="0"/>
              <a:t>determine treatment priorities</a:t>
            </a:r>
            <a:br>
              <a:rPr lang="en-US" dirty="0" smtClean="0"/>
            </a:br>
            <a:endParaRPr lang="en-US" dirty="0"/>
          </a:p>
          <a:p>
            <a:pPr marL="182880" indent="-182880" eaLnBrk="1" fontAlgn="auto" hangingPunct="1">
              <a:spcAft>
                <a:spcPts val="0"/>
              </a:spcAft>
              <a:buFont typeface="Arial" pitchFamily="34" charset="0"/>
              <a:buChar char="•"/>
              <a:defRPr/>
            </a:pPr>
            <a:r>
              <a:rPr lang="en-US" dirty="0" smtClean="0"/>
              <a:t>reduce vague</a:t>
            </a:r>
            <a:r>
              <a:rPr lang="en-US" dirty="0"/>
              <a:t>, underspecified </a:t>
            </a:r>
            <a:r>
              <a:rPr lang="en-US" dirty="0" smtClean="0"/>
              <a:t>recommendations</a:t>
            </a:r>
            <a:br>
              <a:rPr lang="en-US" dirty="0" smtClean="0"/>
            </a:br>
            <a:endParaRPr lang="en-US" dirty="0"/>
          </a:p>
          <a:p>
            <a:pPr marL="182880" indent="-182880" eaLnBrk="1" fontAlgn="auto" hangingPunct="1">
              <a:spcAft>
                <a:spcPts val="0"/>
              </a:spcAft>
              <a:buFont typeface="Arial" pitchFamily="34" charset="0"/>
              <a:buChar char="•"/>
              <a:defRPr/>
            </a:pPr>
            <a:r>
              <a:rPr lang="en-US" dirty="0" smtClean="0"/>
              <a:t>reduce biases resulting from informal group dynamics, differential power status of “experts”, and potential competing interests</a:t>
            </a:r>
            <a:br>
              <a:rPr lang="en-US" dirty="0" smtClean="0"/>
            </a:br>
            <a:endParaRPr lang="en-US" dirty="0" smtClean="0"/>
          </a:p>
          <a:p>
            <a:pPr marL="182880" indent="-182880" eaLnBrk="1" fontAlgn="auto" hangingPunct="1">
              <a:spcAft>
                <a:spcPts val="0"/>
              </a:spcAft>
              <a:buFont typeface="Arial" pitchFamily="34" charset="0"/>
              <a:buChar char="•"/>
              <a:defRPr/>
            </a:pPr>
            <a:r>
              <a:rPr lang="en-US" dirty="0" smtClean="0"/>
              <a:t>increase transparency regarding evidence-base to guideline users</a:t>
            </a:r>
            <a:br>
              <a:rPr lang="en-US" dirty="0" smtClean="0"/>
            </a:br>
            <a:endParaRPr lang="en-US" dirty="0" smtClean="0"/>
          </a:p>
          <a:p>
            <a:pPr marL="182880" indent="-182880" eaLnBrk="1" fontAlgn="auto" hangingPunct="1">
              <a:spcAft>
                <a:spcPts val="0"/>
              </a:spcAft>
              <a:buFont typeface="Arial" pitchFamily="34" charset="0"/>
              <a:buChar char="•"/>
              <a:defRPr/>
            </a:pPr>
            <a:r>
              <a:rPr lang="en-US" dirty="0" smtClean="0"/>
              <a:t>meet IOM standards</a:t>
            </a:r>
            <a:r>
              <a:rPr lang="en-US" dirty="0"/>
              <a:t/>
            </a:r>
            <a:br>
              <a:rPr lang="en-US" dirty="0"/>
            </a:br>
            <a:endParaRPr lang="en-US"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371600"/>
            <a:ext cx="8229600" cy="990600"/>
          </a:xfrm>
        </p:spPr>
        <p:txBody>
          <a:bodyPr>
            <a:normAutofit fontScale="90000"/>
          </a:bodyPr>
          <a:lstStyle/>
          <a:p>
            <a:pPr eaLnBrk="1" fontAlgn="auto" hangingPunct="1">
              <a:spcAft>
                <a:spcPts val="0"/>
              </a:spcAft>
              <a:defRPr/>
            </a:pPr>
            <a:r>
              <a:rPr lang="en-US" sz="3600" dirty="0"/>
              <a:t>But, let’s face it… </a:t>
            </a:r>
            <a:br>
              <a:rPr lang="en-US" sz="3600" dirty="0"/>
            </a:br>
            <a:r>
              <a:rPr lang="en-US" sz="3600" dirty="0"/>
              <a:t>relying primarily on systematic evidence-based reviews </a:t>
            </a:r>
            <a:r>
              <a:rPr lang="en-US" sz="3600" dirty="0" smtClean="0"/>
              <a:t>poses……</a:t>
            </a:r>
            <a:r>
              <a:rPr lang="en-US" dirty="0"/>
              <a:t/>
            </a:r>
            <a:br>
              <a:rPr lang="en-US" dirty="0"/>
            </a:br>
            <a:r>
              <a:rPr lang="en-US" dirty="0"/>
              <a:t/>
            </a:r>
            <a:br>
              <a:rPr lang="en-US" dirty="0"/>
            </a:br>
            <a:endParaRPr lang="en-US" dirty="0"/>
          </a:p>
        </p:txBody>
      </p:sp>
      <p:sp>
        <p:nvSpPr>
          <p:cNvPr id="28674" name="Content Placeholder 2"/>
          <p:cNvSpPr>
            <a:spLocks noGrp="1"/>
          </p:cNvSpPr>
          <p:nvPr>
            <p:ph idx="1"/>
          </p:nvPr>
        </p:nvSpPr>
        <p:spPr>
          <a:xfrm>
            <a:off x="457200" y="2895600"/>
            <a:ext cx="8229600" cy="3581400"/>
          </a:xfrm>
        </p:spPr>
        <p:txBody>
          <a:bodyPr/>
          <a:lstStyle/>
          <a:p>
            <a:pPr eaLnBrk="1" hangingPunct="1"/>
            <a:r>
              <a:rPr lang="en-US" sz="3600" dirty="0" smtClean="0"/>
              <a:t>Limitations</a:t>
            </a:r>
            <a:br>
              <a:rPr lang="en-US" sz="3600" dirty="0" smtClean="0"/>
            </a:br>
            <a:endParaRPr lang="en-US" sz="3600" dirty="0" smtClean="0"/>
          </a:p>
          <a:p>
            <a:pPr eaLnBrk="1" hangingPunct="1"/>
            <a:r>
              <a:rPr lang="en-US" sz="3600" dirty="0" smtClean="0"/>
              <a:t>Challenges</a:t>
            </a:r>
            <a:br>
              <a:rPr lang="en-US" sz="3600" dirty="0" smtClean="0"/>
            </a:br>
            <a:endParaRPr lang="en-US" sz="3600" dirty="0" smtClean="0"/>
          </a:p>
          <a:p>
            <a:pPr eaLnBrk="1" hangingPunct="1"/>
            <a:r>
              <a:rPr lang="en-US" sz="3600" dirty="0" smtClean="0"/>
              <a:t>Dangers…</a:t>
            </a: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981200"/>
          </a:xfrm>
        </p:spPr>
        <p:txBody>
          <a:bodyPr/>
          <a:lstStyle/>
          <a:p>
            <a:pPr algn="ctr" eaLnBrk="1" fontAlgn="auto" hangingPunct="1">
              <a:spcAft>
                <a:spcPts val="0"/>
              </a:spcAft>
              <a:defRPr/>
            </a:pPr>
            <a:r>
              <a:rPr lang="en-US" dirty="0" smtClean="0"/>
              <a:t>Limitations of Relying Primarily on Systematic Evidence-Based Reviews for Guideline Development</a:t>
            </a:r>
            <a:endParaRPr lang="en-US" dirty="0"/>
          </a:p>
        </p:txBody>
      </p:sp>
      <p:sp>
        <p:nvSpPr>
          <p:cNvPr id="29698" name="Content Placeholder 2"/>
          <p:cNvSpPr>
            <a:spLocks noGrp="1"/>
          </p:cNvSpPr>
          <p:nvPr>
            <p:ph idx="1"/>
          </p:nvPr>
        </p:nvSpPr>
        <p:spPr>
          <a:xfrm>
            <a:off x="457200" y="2819400"/>
            <a:ext cx="8229600" cy="3657600"/>
          </a:xfrm>
        </p:spPr>
        <p:txBody>
          <a:bodyPr/>
          <a:lstStyle/>
          <a:p>
            <a:pPr eaLnBrk="1" hangingPunct="1"/>
            <a:r>
              <a:rPr lang="en-US" dirty="0" smtClean="0"/>
              <a:t>For many important clinical questions there’s not much high quality evidence out there.</a:t>
            </a:r>
            <a:br>
              <a:rPr lang="en-US" dirty="0" smtClean="0"/>
            </a:br>
            <a:endParaRPr lang="en-US" sz="2000" dirty="0" smtClean="0"/>
          </a:p>
          <a:p>
            <a:pPr lvl="1" eaLnBrk="1" hangingPunct="1"/>
            <a:r>
              <a:rPr lang="en-US" dirty="0" smtClean="0"/>
              <a:t>Example from eating disorders</a:t>
            </a:r>
            <a:br>
              <a:rPr lang="en-US" dirty="0" smtClean="0"/>
            </a:br>
            <a:endParaRPr lang="en-US" sz="1800" dirty="0" smtClean="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2"/>
          <p:cNvSpPr>
            <a:spLocks noGrp="1" noChangeArrowheads="1"/>
          </p:cNvSpPr>
          <p:nvPr>
            <p:ph type="title"/>
          </p:nvPr>
        </p:nvSpPr>
        <p:spPr/>
        <p:txBody>
          <a:bodyPr>
            <a:noAutofit/>
          </a:bodyPr>
          <a:lstStyle/>
          <a:p>
            <a:pPr algn="ctr" eaLnBrk="1" fontAlgn="auto" hangingPunct="1">
              <a:spcAft>
                <a:spcPts val="0"/>
              </a:spcAft>
              <a:defRPr/>
            </a:pPr>
            <a:r>
              <a:rPr lang="en-US" sz="2400" dirty="0"/>
              <a:t>A Sidebar </a:t>
            </a:r>
            <a:r>
              <a:rPr lang="en-US" sz="2400" dirty="0" smtClean="0"/>
              <a:t>on </a:t>
            </a:r>
            <a:r>
              <a:rPr lang="en-US" sz="2400" dirty="0"/>
              <a:t>Evidence-Based </a:t>
            </a:r>
            <a:r>
              <a:rPr lang="en-US" sz="2400" dirty="0" smtClean="0"/>
              <a:t>Medicine:</a:t>
            </a:r>
            <a:r>
              <a:rPr lang="en-US" sz="2400" dirty="0"/>
              <a:t/>
            </a:r>
            <a:br>
              <a:rPr lang="en-US" sz="2400" dirty="0"/>
            </a:br>
            <a:r>
              <a:rPr lang="en-US" sz="2400" dirty="0"/>
              <a:t>Strength of </a:t>
            </a:r>
            <a:r>
              <a:rPr lang="en-US" sz="2400" dirty="0" smtClean="0"/>
              <a:t>Recommendations in</a:t>
            </a:r>
            <a:br>
              <a:rPr lang="en-US" sz="2400" dirty="0" smtClean="0"/>
            </a:br>
            <a:r>
              <a:rPr lang="en-US" sz="2400" dirty="0" smtClean="0"/>
              <a:t>Eating Disorders Practice Guideline</a:t>
            </a:r>
            <a:endParaRPr lang="en-US" sz="2400" dirty="0"/>
          </a:p>
        </p:txBody>
      </p:sp>
      <p:sp>
        <p:nvSpPr>
          <p:cNvPr id="30722" name="Rectangle 3"/>
          <p:cNvSpPr>
            <a:spLocks noGrp="1" noChangeArrowheads="1"/>
          </p:cNvSpPr>
          <p:nvPr>
            <p:ph type="body" sz="half" idx="1"/>
          </p:nvPr>
        </p:nvSpPr>
        <p:spPr>
          <a:xfrm>
            <a:off x="457200" y="2057400"/>
            <a:ext cx="4038600" cy="4333875"/>
          </a:xfrm>
        </p:spPr>
        <p:txBody>
          <a:bodyPr/>
          <a:lstStyle/>
          <a:p>
            <a:pPr eaLnBrk="1" hangingPunct="1"/>
            <a:r>
              <a:rPr lang="en-US" sz="3200" dirty="0" smtClean="0"/>
              <a:t>APA Guideline Recommendation</a:t>
            </a:r>
            <a:br>
              <a:rPr lang="en-US" sz="3200" dirty="0" smtClean="0"/>
            </a:br>
            <a:endParaRPr lang="en-US" sz="3200" dirty="0" smtClean="0"/>
          </a:p>
          <a:p>
            <a:pPr eaLnBrk="1" hangingPunct="1"/>
            <a:r>
              <a:rPr lang="en-US" dirty="0" smtClean="0"/>
              <a:t>Level [I] :  118</a:t>
            </a:r>
          </a:p>
          <a:p>
            <a:pPr eaLnBrk="1" hangingPunct="1"/>
            <a:r>
              <a:rPr lang="en-US" dirty="0" smtClean="0"/>
              <a:t>Level [II] : 57</a:t>
            </a:r>
          </a:p>
          <a:p>
            <a:pPr eaLnBrk="1" hangingPunct="1"/>
            <a:r>
              <a:rPr lang="en-US" dirty="0" smtClean="0"/>
              <a:t>Level [III] : 21 </a:t>
            </a:r>
          </a:p>
          <a:p>
            <a:pPr eaLnBrk="1" hangingPunct="1"/>
            <a:endParaRPr lang="en-US" dirty="0" smtClean="0"/>
          </a:p>
        </p:txBody>
      </p:sp>
      <p:sp>
        <p:nvSpPr>
          <p:cNvPr id="30723" name="Rectangle 4"/>
          <p:cNvSpPr>
            <a:spLocks noGrp="1" noChangeArrowheads="1"/>
          </p:cNvSpPr>
          <p:nvPr>
            <p:ph type="body" sz="half" idx="2"/>
          </p:nvPr>
        </p:nvSpPr>
        <p:spPr>
          <a:xfrm>
            <a:off x="4648200" y="2057400"/>
            <a:ext cx="4038600" cy="4333875"/>
          </a:xfrm>
        </p:spPr>
        <p:txBody>
          <a:bodyPr/>
          <a:lstStyle/>
          <a:p>
            <a:pPr eaLnBrk="1" hangingPunct="1"/>
            <a:r>
              <a:rPr lang="en-US" sz="3200" dirty="0" smtClean="0"/>
              <a:t>British NICE Recommendation</a:t>
            </a:r>
            <a:br>
              <a:rPr lang="en-US" sz="3200" dirty="0" smtClean="0"/>
            </a:br>
            <a:endParaRPr lang="en-US" sz="3200" dirty="0" smtClean="0"/>
          </a:p>
          <a:p>
            <a:pPr eaLnBrk="1" hangingPunct="1"/>
            <a:r>
              <a:rPr lang="en-US" dirty="0" smtClean="0"/>
              <a:t>Grade A:   3</a:t>
            </a:r>
          </a:p>
          <a:p>
            <a:pPr eaLnBrk="1" hangingPunct="1"/>
            <a:r>
              <a:rPr lang="en-US" dirty="0" smtClean="0"/>
              <a:t>Grade B:  13</a:t>
            </a:r>
          </a:p>
          <a:p>
            <a:pPr eaLnBrk="1" hangingPunct="1"/>
            <a:r>
              <a:rPr lang="en-US" dirty="0" smtClean="0"/>
              <a:t>Grade C:  85</a:t>
            </a:r>
          </a:p>
        </p:txBody>
      </p:sp>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Clarity</Template>
  <TotalTime>842</TotalTime>
  <Words>1437</Words>
  <Application>Microsoft Macintosh PowerPoint</Application>
  <PresentationFormat>On-screen Show (4:3)</PresentationFormat>
  <Paragraphs>204</Paragraphs>
  <Slides>25</Slides>
  <Notes>25</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Clarity</vt:lpstr>
      <vt:lpstr>A  professional  association Perspective on Systematic Reviews and their Utility for Guideline Development </vt:lpstr>
      <vt:lpstr>Disclosures</vt:lpstr>
      <vt:lpstr>Available APA Guidelines</vt:lpstr>
      <vt:lpstr>Major Themes</vt:lpstr>
      <vt:lpstr>Positive aspects of rigorous systematic reviews</vt:lpstr>
      <vt:lpstr>Rigorous systematic reviews can help </vt:lpstr>
      <vt:lpstr>But, let’s face it…  relying primarily on systematic evidence-based reviews poses……  </vt:lpstr>
      <vt:lpstr>Limitations of Relying Primarily on Systematic Evidence-Based Reviews for Guideline Development</vt:lpstr>
      <vt:lpstr>A Sidebar on Evidence-Based Medicine: Strength of Recommendations in Eating Disorders Practice Guideline</vt:lpstr>
      <vt:lpstr>National Institute for Clinical Excellence (NICE) Recommendations</vt:lpstr>
      <vt:lpstr>Parachute use to prevent death and major trauma related to gravitational challenge: systematic review of randomized controlled trials   (BMJ 327 : 1459  Published 18 December 2003)</vt:lpstr>
      <vt:lpstr>Limitations</vt:lpstr>
      <vt:lpstr>Evidence for PICO-TS questions?</vt:lpstr>
      <vt:lpstr>Limitations</vt:lpstr>
      <vt:lpstr>Limitations</vt:lpstr>
      <vt:lpstr>Limitations</vt:lpstr>
      <vt:lpstr>Challenges of Relying Primarily on Systematic Evidence-Based Reviews for Guideline Development</vt:lpstr>
      <vt:lpstr>Challenges:  Determining when the juice is worth the squeeze. </vt:lpstr>
      <vt:lpstr>Dangers of Relying Primarily on  Systematic Evidence-Based Reviews for  Guideline Development</vt:lpstr>
      <vt:lpstr>Dangers of Relying Primarily on  Systematic Evidence-Based Reviews for  Guideline Development</vt:lpstr>
      <vt:lpstr>Opportunities for AHRQ to help Professional Associations Developing Practice Guidelines</vt:lpstr>
      <vt:lpstr>Opportunities for AHRQ to help Professional Associations Developing Practice Guidelines</vt:lpstr>
      <vt:lpstr>Opportunities for AHRQ to help Professional Associations Developing Practice Guidelines</vt:lpstr>
      <vt:lpstr>Opportunities for AHRQ to help Professional Associations and Other Groups Developing Practice Guidelines</vt:lpstr>
      <vt:lpstr>Thanks for Listening   joel.yager@ucdenver.edu  </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Guideline Perspective on Systematic Reviews and their Utility for Guideline Development</dc:title>
  <dc:creator>Joel</dc:creator>
  <cp:lastModifiedBy>Vanessa Graham</cp:lastModifiedBy>
  <cp:revision>71</cp:revision>
  <dcterms:created xsi:type="dcterms:W3CDTF">2011-08-14T18:30:11Z</dcterms:created>
  <dcterms:modified xsi:type="dcterms:W3CDTF">2011-09-29T20:40:11Z</dcterms:modified>
</cp:coreProperties>
</file>