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vml" ContentType="application/vnd.openxmlformats-officedocument.vmlDrawin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embeddings/oleObject3.bin" ContentType="application/vnd.openxmlformats-officedocument.oleObject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9"/>
  </p:notesMasterIdLst>
  <p:handoutMasterIdLst>
    <p:handoutMasterId r:id="rId10"/>
  </p:handoutMasterIdLst>
  <p:sldIdLst>
    <p:sldId id="303" r:id="rId3"/>
    <p:sldId id="302" r:id="rId4"/>
    <p:sldId id="301" r:id="rId5"/>
    <p:sldId id="264" r:id="rId6"/>
    <p:sldId id="265" r:id="rId7"/>
    <p:sldId id="291" r:id="rId8"/>
  </p:sldIdLst>
  <p:sldSz cx="9144000" cy="6858000" type="screen4x3"/>
  <p:notesSz cx="6858000" cy="91995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54" autoAdjust="0"/>
    <p:restoredTop sz="86374" autoAdjust="0"/>
  </p:normalViewPr>
  <p:slideViewPr>
    <p:cSldViewPr>
      <p:cViewPr varScale="1">
        <p:scale>
          <a:sx n="130" d="100"/>
          <a:sy n="130" d="100"/>
        </p:scale>
        <p:origin x="-12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0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0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419141B-4133-B248-9304-85D862B91A9C}" type="datetimeFigureOut">
              <a:rPr lang="en-US"/>
              <a:pPr/>
              <a:t>10/21/11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37600"/>
            <a:ext cx="2971800" cy="460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37600"/>
            <a:ext cx="2971800" cy="4603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3C8BDBD-238B-C24C-B0C8-60E29BCE945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2007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0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0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EFDCC564-22B5-7A4F-B2B1-99623A45037C}" type="datetimeFigureOut">
              <a:rPr lang="en-US"/>
              <a:pPr/>
              <a:t>10/21/11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30300" y="690563"/>
            <a:ext cx="4597400" cy="34496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70388"/>
            <a:ext cx="5486400" cy="4138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37600"/>
            <a:ext cx="2971800" cy="460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37600"/>
            <a:ext cx="2971800" cy="4603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AFD2AD4B-4780-734B-9C64-318C9538104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5705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027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93027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3027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3027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3027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15E0833-8DDA-2943-8295-7FA9FB8445B5}" type="slidenum">
              <a:rPr lang="en-US">
                <a:latin typeface="Calibri" charset="0"/>
              </a:rPr>
              <a:pPr eaLnBrk="1" hangingPunct="1"/>
              <a:t>1</a:t>
            </a:fld>
            <a:endParaRPr lang="en-US">
              <a:latin typeface="Calibri" charset="0"/>
            </a:endParaRPr>
          </a:p>
        </p:txBody>
      </p:sp>
      <p:sp>
        <p:nvSpPr>
          <p:cNvPr id="12291" name="Rectangle 2"/>
          <p:cNvSpPr>
            <a:spLocks noRot="1" noChangeArrowheads="1" noTextEdit="1"/>
          </p:cNvSpPr>
          <p:nvPr>
            <p:ph type="sldImg"/>
          </p:nvPr>
        </p:nvSpPr>
        <p:spPr bwMode="auto">
          <a:xfrm>
            <a:off x="1131888" y="693738"/>
            <a:ext cx="4594225" cy="34464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74713" y="4370388"/>
            <a:ext cx="5029200" cy="41386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3201" tIns="46602" rIns="93201" bIns="46602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>
                <a:latin typeface="Calibri" charset="0"/>
              </a:rPr>
              <a:t> edited 11/6/09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2.png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5" name="Line 5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ea typeface="+mn-ea"/>
              </a:endParaRPr>
            </a:p>
          </p:txBody>
        </p:sp>
      </p:grp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7908925" y="5827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Aft>
                <a:spcPts val="0"/>
              </a:spcAft>
              <a:defRPr/>
            </a:pPr>
            <a:endParaRPr lang="en-US">
              <a:ea typeface="+mn-ea"/>
            </a:endParaRPr>
          </a:p>
        </p:txBody>
      </p:sp>
      <p:grpSp>
        <p:nvGrpSpPr>
          <p:cNvPr id="8" name="Group 18"/>
          <p:cNvGrpSpPr>
            <a:grpSpLocks/>
          </p:cNvGrpSpPr>
          <p:nvPr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9" name="Line 19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10" name="Line 20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ea typeface="+mn-ea"/>
              </a:endParaRPr>
            </a:p>
          </p:txBody>
        </p:sp>
      </p:grpSp>
      <p:graphicFrame>
        <p:nvGraphicFramePr>
          <p:cNvPr id="11" name="Object 21"/>
          <p:cNvGraphicFramePr>
            <a:graphicFrameLocks noChangeAspect="1"/>
          </p:cNvGraphicFramePr>
          <p:nvPr/>
        </p:nvGraphicFramePr>
        <p:xfrm>
          <a:off x="990600" y="381000"/>
          <a:ext cx="7162800" cy="169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41" name="Photo Editor Photo" r:id="rId3" imgW="6400000" imgH="1514686" progId="">
                  <p:embed/>
                </p:oleObj>
              </mc:Choice>
              <mc:Fallback>
                <p:oleObj name="Photo Editor Photo" r:id="rId3" imgW="6400000" imgH="1514686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81000"/>
                        <a:ext cx="7162800" cy="169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9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819400"/>
            <a:ext cx="7789863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50938" y="3962400"/>
            <a:ext cx="6435725" cy="2133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664816"/>
      </p:ext>
    </p:extLst>
  </p:cSld>
  <p:clrMapOvr>
    <a:masterClrMapping/>
  </p:clrMapOvr>
  <p:transition xmlns:p14="http://schemas.microsoft.com/office/powerpoint/2010/main" spd="med" advClick="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969DF5-69AE-004B-9A7F-344A12244EE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150143"/>
      </p:ext>
    </p:extLst>
  </p:cSld>
  <p:clrMapOvr>
    <a:masterClrMapping/>
  </p:clrMapOvr>
  <p:transition xmlns:p14="http://schemas.microsoft.com/office/powerpoint/2010/main" spd="med" advClick="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5588" y="457200"/>
            <a:ext cx="1997075" cy="4114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457200"/>
            <a:ext cx="5843588" cy="4114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F2AF6D-0591-1746-B302-E47CDD670E2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83758"/>
      </p:ext>
    </p:extLst>
  </p:cSld>
  <p:clrMapOvr>
    <a:masterClrMapping/>
  </p:clrMapOvr>
  <p:transition xmlns:p14="http://schemas.microsoft.com/office/powerpoint/2010/main" spd="med" advClick="0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5738" y="457200"/>
            <a:ext cx="6088062" cy="768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B40A14-5A60-4042-A863-FC9075DF789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73079"/>
      </p:ext>
    </p:extLst>
  </p:cSld>
  <p:clrMapOvr>
    <a:masterClrMapping/>
  </p:clrMapOvr>
  <p:transition xmlns:p14="http://schemas.microsoft.com/office/powerpoint/2010/main" spd="med" advClick="0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5738" y="457200"/>
            <a:ext cx="6088062" cy="768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76400"/>
            <a:ext cx="7993063" cy="28956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7705F7-0530-3848-836C-FF0739B8BB9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72516"/>
      </p:ext>
    </p:extLst>
  </p:cSld>
  <p:clrMapOvr>
    <a:masterClrMapping/>
  </p:clrMapOvr>
  <p:transition xmlns:p14="http://schemas.microsoft.com/office/powerpoint/2010/main" spd="med" advClick="0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12B3A9-FA01-EF46-8534-FE325A178896}" type="datetime7">
              <a:rPr lang="en-US"/>
              <a:pPr/>
              <a:t>10-11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4B72DF-42B9-0845-AC49-B054BA791D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8814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5394F8-70D9-F64B-A1A0-843FDFB0A28F}" type="datetime7">
              <a:rPr lang="en-US"/>
              <a:pPr/>
              <a:t>10-11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E84914-8B4F-404D-8D51-80B28854DA9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7875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79EA5C-BF2C-E64B-B759-4E73A268CB99}" type="datetime7">
              <a:rPr lang="en-US"/>
              <a:pPr/>
              <a:t>10-11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1E90CC-4AB3-4145-87DD-3A422957B5E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4531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AFD5A5-E6C1-7A40-ACD2-C76803A3B84F}" type="datetime7">
              <a:rPr lang="en-US"/>
              <a:pPr/>
              <a:t>10-11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C17027-766B-C84E-9C9C-A4D236BDA1E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7412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5D1623-2A48-5C4D-AA86-B324A4289AF4}" type="datetime7">
              <a:rPr lang="en-US"/>
              <a:pPr/>
              <a:t>10-11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FFA1E5-D721-6543-AC1C-C1C9A0427B9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3605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4C9FEB-ACC6-AD44-836B-7F6C06401FE8}" type="datetime7">
              <a:rPr lang="en-US"/>
              <a:pPr/>
              <a:t>10-11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B38DC3-254A-A146-B333-4E6FFDCDB8E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64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206F17-BEA7-E044-8C99-2D3DFC6468E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135881"/>
      </p:ext>
    </p:extLst>
  </p:cSld>
  <p:clrMapOvr>
    <a:masterClrMapping/>
  </p:clrMapOvr>
  <p:transition xmlns:p14="http://schemas.microsoft.com/office/powerpoint/2010/main" spd="med" advClick="0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A38D1F-E7A7-944E-93AE-224A5183A249}" type="datetime7">
              <a:rPr lang="en-US"/>
              <a:pPr/>
              <a:t>10-11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02A6AD-C605-4849-B384-06D20F0A379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0659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537A07-11BE-9A4A-A006-52FC406DDA08}" type="datetime7">
              <a:rPr lang="en-US"/>
              <a:pPr/>
              <a:t>10-11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934BFE-5316-B842-89EA-AADFB677537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229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A9C59A-C79C-F04B-A58B-615033E4C66C}" type="datetime7">
              <a:rPr lang="en-US"/>
              <a:pPr/>
              <a:t>10-11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0F67C5-1830-7A4D-9EE8-0E3961F08C0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7201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8A02D9-4B77-6247-8E97-14009C9CB276}" type="datetime7">
              <a:rPr lang="en-US"/>
              <a:pPr/>
              <a:t>10-11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9DCD7C-8DCE-CF41-93E7-EB5712FA11C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0674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7F38E8-6823-4345-A2BA-5A4D293AD43D}" type="datetime7">
              <a:rPr lang="en-US"/>
              <a:pPr/>
              <a:t>10-11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C33AFE-460F-C24B-976F-B64F5F19D5F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7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1E11F0-C7A8-3044-8536-9729B3D9414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309954"/>
      </p:ext>
    </p:extLst>
  </p:cSld>
  <p:clrMapOvr>
    <a:masterClrMapping/>
  </p:clrMapOvr>
  <p:transition xmlns:p14="http://schemas.microsoft.com/office/powerpoint/2010/main" spd="med" advClick="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645818-A66A-4045-A9EE-8253C587BE3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570527"/>
      </p:ext>
    </p:extLst>
  </p:cSld>
  <p:clrMapOvr>
    <a:masterClrMapping/>
  </p:clrMapOvr>
  <p:transition xmlns:p14="http://schemas.microsoft.com/office/powerpoint/2010/main" spd="med" advClick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425CDD-17B8-D049-82F4-C8D3D248446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696179"/>
      </p:ext>
    </p:extLst>
  </p:cSld>
  <p:clrMapOvr>
    <a:masterClrMapping/>
  </p:clrMapOvr>
  <p:transition xmlns:p14="http://schemas.microsoft.com/office/powerpoint/2010/main" spd="med" advClick="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2B173F-AFA5-684A-BA39-7AD6A2A841E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818829"/>
      </p:ext>
    </p:extLst>
  </p:cSld>
  <p:clrMapOvr>
    <a:masterClrMapping/>
  </p:clrMapOvr>
  <p:transition xmlns:p14="http://schemas.microsoft.com/office/powerpoint/2010/main" spd="med" advClick="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C4019B-212A-AA4C-BC1C-AB6EA06007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96170"/>
      </p:ext>
    </p:extLst>
  </p:cSld>
  <p:clrMapOvr>
    <a:masterClrMapping/>
  </p:clrMapOvr>
  <p:transition xmlns:p14="http://schemas.microsoft.com/office/powerpoint/2010/main" spd="med" advClick="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83B2A3-0E35-1A49-8F04-9C84F595C77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380516"/>
      </p:ext>
    </p:extLst>
  </p:cSld>
  <p:clrMapOvr>
    <a:masterClrMapping/>
  </p:clrMapOvr>
  <p:transition xmlns:p14="http://schemas.microsoft.com/office/powerpoint/2010/main" spd="med" advClick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B4AC71-0FBB-B048-A20E-27B29873AC2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31948"/>
      </p:ext>
    </p:extLst>
  </p:cSld>
  <p:clrMapOvr>
    <a:masterClrMapping/>
  </p:clrMapOvr>
  <p:transition xmlns:p14="http://schemas.microsoft.com/office/powerpoint/2010/main" spd="med" advClick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vmlDrawing" Target="../drawings/vmlDrawing1.vml"/><Relationship Id="rId16" Type="http://schemas.openxmlformats.org/officeDocument/2006/relationships/oleObject" Target="../embeddings/oleObject1.bin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13" Type="http://schemas.openxmlformats.org/officeDocument/2006/relationships/vmlDrawing" Target="../drawings/vmlDrawing3.vml"/><Relationship Id="rId14" Type="http://schemas.openxmlformats.org/officeDocument/2006/relationships/oleObject" Target="../embeddings/oleObject3.bin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0000A8"/>
            </a:gs>
            <a:gs pos="100000">
              <a:srgbClr val="1B8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3" name="Rectangle 33"/>
          <p:cNvSpPr>
            <a:spLocks noGrp="1" noChangeArrowheads="1"/>
          </p:cNvSpPr>
          <p:nvPr>
            <p:ph type="title"/>
          </p:nvPr>
        </p:nvSpPr>
        <p:spPr bwMode="auto">
          <a:xfrm>
            <a:off x="1455738" y="457200"/>
            <a:ext cx="6088062" cy="768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4" name="Rectangle 3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76400"/>
            <a:ext cx="7993063" cy="289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21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04800" y="6400800"/>
            <a:ext cx="5746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fld id="{B044A162-E7FF-944D-AE8B-2C486E0FFDED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1031" name="Group 43"/>
          <p:cNvGrpSpPr>
            <a:grpSpLocks/>
          </p:cNvGrpSpPr>
          <p:nvPr/>
        </p:nvGrpSpPr>
        <p:grpSpPr bwMode="auto">
          <a:xfrm>
            <a:off x="0" y="1277938"/>
            <a:ext cx="9144000" cy="74612"/>
            <a:chOff x="0" y="840"/>
            <a:chExt cx="5660" cy="12"/>
          </a:xfrm>
        </p:grpSpPr>
        <p:sp>
          <p:nvSpPr>
            <p:cNvPr id="122924" name="Line 44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122925" name="Line 45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ea typeface="+mn-ea"/>
              </a:endParaRPr>
            </a:p>
          </p:txBody>
        </p:sp>
      </p:grpSp>
      <p:graphicFrame>
        <p:nvGraphicFramePr>
          <p:cNvPr id="1026" name="Object 14"/>
          <p:cNvGraphicFramePr>
            <a:graphicFrameLocks noChangeAspect="1"/>
          </p:cNvGraphicFramePr>
          <p:nvPr/>
        </p:nvGraphicFramePr>
        <p:xfrm>
          <a:off x="142875" y="317500"/>
          <a:ext cx="1428750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Photo Editor Photo" r:id="rId16" imgW="3486637" imgH="1638529" progId="">
                  <p:embed/>
                </p:oleObj>
              </mc:Choice>
              <mc:Fallback>
                <p:oleObj name="Photo Editor Photo" r:id="rId16" imgW="3486637" imgH="1638529" progId="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5" y="317500"/>
                        <a:ext cx="1428750" cy="671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CF4EA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279F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dk2" tx1="lt1" bg2="dk1" tx2="lt2" accent1="accent1" accent2="accent2" accent3="accent3" accent4="accent4" accent5="accent5" accent6="accent6" hlink="hlink" folHlink="folHlink"/>
  <p:sldLayoutIdLst>
    <p:sldLayoutId id="2147483835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2" r:id="rId12"/>
    <p:sldLayoutId id="2147483823" r:id="rId13"/>
  </p:sldLayoutIdLst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0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65138" indent="-4651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charset="0"/>
        <a:buChar char="n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  <a:cs typeface="+mn-cs"/>
        </a:defRPr>
      </a:lvl1pPr>
      <a:lvl2pPr marL="976313" indent="-3968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Char char="–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2pPr>
      <a:lvl3pPr marL="1439863" indent="-3492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charset="0"/>
        <a:buChar char="n"/>
        <a:defRPr sz="2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3pPr>
      <a:lvl4pPr marL="17827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66FFFF"/>
        </a:buClr>
        <a:buSzPct val="65000"/>
        <a:buFont typeface="Monotype Sorts" charset="0"/>
        <a:buChar char="u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4pPr>
      <a:lvl5pPr marL="21256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5pPr>
      <a:lvl6pPr marL="2582863" indent="-2286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40063" indent="-2286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97263" indent="-2286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954463" indent="-2286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089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2E32DAD5-D1C0-F443-998D-E48D05BAB356}" type="datetime7">
              <a:rPr lang="en-US"/>
              <a:pPr/>
              <a:t>10-11</a:t>
            </a:fld>
            <a:endParaRPr lang="en-US"/>
          </a:p>
        </p:txBody>
      </p:sp>
      <p:sp>
        <p:nvSpPr>
          <p:cNvPr id="11089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ct val="0"/>
              </a:spcBef>
              <a:spcAft>
                <a:spcPts val="0"/>
              </a:spcAft>
              <a:defRPr sz="14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089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6DE3FA8-A6A7-1144-95F3-B4199EBDC92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108999" name="Rectangle 7"/>
          <p:cNvSpPr>
            <a:spLocks noChangeArrowheads="1"/>
          </p:cNvSpPr>
          <p:nvPr/>
        </p:nvSpPr>
        <p:spPr bwMode="auto">
          <a:xfrm>
            <a:off x="609600" y="2819400"/>
            <a:ext cx="7789863" cy="91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b"/>
          <a:lstStyle/>
          <a:p>
            <a:pPr fontAlgn="auto">
              <a:spcAft>
                <a:spcPts val="0"/>
              </a:spcAft>
              <a:defRPr/>
            </a:pPr>
            <a:r>
              <a:rPr lang="en-US" sz="4400">
                <a:solidFill>
                  <a:schemeClr val="tx2"/>
                </a:solidFill>
                <a:ea typeface="+mn-ea"/>
              </a:rPr>
              <a:t>Click to edit Master title style and use in 1 or 2 lines</a:t>
            </a:r>
          </a:p>
        </p:txBody>
      </p:sp>
      <p:sp>
        <p:nvSpPr>
          <p:cNvPr id="1109000" name="Rectangle 8"/>
          <p:cNvSpPr>
            <a:spLocks noChangeArrowheads="1"/>
          </p:cNvSpPr>
          <p:nvPr/>
        </p:nvSpPr>
        <p:spPr bwMode="auto">
          <a:xfrm>
            <a:off x="1150938" y="3962400"/>
            <a:ext cx="6435725" cy="213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200">
                <a:ea typeface="+mn-ea"/>
              </a:rPr>
              <a:t>Click to edit Master subtitle style and use in 1 or more lines</a:t>
            </a:r>
          </a:p>
        </p:txBody>
      </p:sp>
      <p:grpSp>
        <p:nvGrpSpPr>
          <p:cNvPr id="3083" name="Group 9"/>
          <p:cNvGrpSpPr>
            <a:grpSpLocks/>
          </p:cNvGrpSpPr>
          <p:nvPr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1109002" name="Line 10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1109003" name="Line 11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ea typeface="+mn-ea"/>
              </a:endParaRPr>
            </a:p>
          </p:txBody>
        </p:sp>
      </p:grpSp>
      <p:graphicFrame>
        <p:nvGraphicFramePr>
          <p:cNvPr id="3074" name="Object 12"/>
          <p:cNvGraphicFramePr>
            <a:graphicFrameLocks noChangeAspect="1"/>
          </p:cNvGraphicFramePr>
          <p:nvPr/>
        </p:nvGraphicFramePr>
        <p:xfrm>
          <a:off x="990600" y="381000"/>
          <a:ext cx="7162800" cy="169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Photo Editor Photo" r:id="rId14" imgW="6400000" imgH="1514686" progId="">
                  <p:embed/>
                </p:oleObj>
              </mc:Choice>
              <mc:Fallback>
                <p:oleObj name="Photo Editor Photo" r:id="rId14" imgW="6400000" imgH="1514686" progId="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81000"/>
                        <a:ext cx="7162800" cy="169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3200" dirty="0">
                <a:latin typeface="Arial" charset="0"/>
              </a:rPr>
              <a:t>The Feasibility of Collecting Data on Physicians and Their Practices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dirty="0" smtClean="0">
                <a:solidFill>
                  <a:schemeClr val="tx1"/>
                </a:solidFill>
                <a:ea typeface="+mn-ea"/>
              </a:rPr>
              <a:t>Herbert S. Wong, Ph.D.</a:t>
            </a:r>
          </a:p>
          <a:p>
            <a:pPr eaLnBrk="1" hangingPunct="1">
              <a:defRPr/>
            </a:pPr>
            <a:endParaRPr lang="en-US" sz="1000" b="1" dirty="0" smtClean="0">
              <a:solidFill>
                <a:schemeClr val="tx1"/>
              </a:solidFill>
              <a:ea typeface="+mn-ea"/>
            </a:endParaRPr>
          </a:p>
          <a:p>
            <a:pPr eaLnBrk="1" hangingPunct="1">
              <a:defRPr/>
            </a:pPr>
            <a:r>
              <a:rPr lang="en-US" sz="2400" b="1" dirty="0" smtClean="0">
                <a:solidFill>
                  <a:schemeClr val="tx1"/>
                </a:solidFill>
                <a:ea typeface="+mn-ea"/>
              </a:rPr>
              <a:t/>
            </a:r>
            <a:br>
              <a:rPr lang="en-US" sz="2400" b="1" dirty="0" smtClean="0">
                <a:solidFill>
                  <a:schemeClr val="tx1"/>
                </a:solidFill>
                <a:ea typeface="+mn-ea"/>
              </a:rPr>
            </a:br>
            <a:r>
              <a:rPr lang="en-US" sz="2400" b="1" dirty="0" smtClean="0">
                <a:solidFill>
                  <a:schemeClr val="tx2"/>
                </a:solidFill>
                <a:ea typeface="+mn-ea"/>
              </a:rPr>
              <a:t>AHRQ Annual Conference:  Leading Through Innovation &amp; Collaboration</a:t>
            </a:r>
          </a:p>
          <a:p>
            <a:pPr eaLnBrk="1" hangingPunct="1">
              <a:defRPr/>
            </a:pPr>
            <a:endParaRPr lang="en-US" sz="900" b="1" dirty="0" smtClean="0">
              <a:solidFill>
                <a:schemeClr val="tx1"/>
              </a:solidFill>
              <a:ea typeface="+mn-ea"/>
            </a:endParaRPr>
          </a:p>
          <a:p>
            <a:pPr eaLnBrk="1" hangingPunct="1">
              <a:defRPr/>
            </a:pPr>
            <a:r>
              <a:rPr lang="en-US" sz="2400" b="1" dirty="0" smtClean="0">
                <a:solidFill>
                  <a:schemeClr val="tx2"/>
                </a:solidFill>
                <a:ea typeface="+mn-ea"/>
              </a:rPr>
              <a:t>September 21, 2011 </a:t>
            </a:r>
          </a:p>
          <a:p>
            <a:pPr eaLnBrk="1" hangingPunct="1">
              <a:defRPr/>
            </a:pPr>
            <a:endParaRPr lang="en-US" sz="2400" dirty="0" smtClean="0"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ln w="9525"/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Background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993063" cy="4648200"/>
          </a:xfrm>
          <a:ln w="9525"/>
        </p:spPr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Lack of data on healthcare providers (e.g., physicians, physician assistants, nurses, etc.)</a:t>
            </a:r>
          </a:p>
          <a:p>
            <a:pPr eaLnBrk="1" hangingPunct="1"/>
            <a:r>
              <a:rPr lang="en-US">
                <a:latin typeface="Arial" charset="0"/>
              </a:rPr>
              <a:t>Information about physicians, physician organization, and physician behavior particularly urgent</a:t>
            </a:r>
          </a:p>
          <a:p>
            <a:pPr eaLnBrk="1" hangingPunct="1"/>
            <a:r>
              <a:rPr lang="en-US">
                <a:latin typeface="Arial" charset="0"/>
              </a:rPr>
              <a:t>No regular comprehensive source of information on physician and their practices</a:t>
            </a:r>
          </a:p>
          <a:p>
            <a:pPr eaLnBrk="1" hangingPunct="1"/>
            <a:r>
              <a:rPr lang="en-US">
                <a:latin typeface="Arial" charset="0"/>
              </a:rPr>
              <a:t>Needed to understand health care and policy changes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BEFF952-3060-224A-BE75-3E0B8911DD4F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ln w="9525"/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Highlights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993063" cy="4648200"/>
          </a:xfrm>
          <a:ln w="9525"/>
        </p:spPr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Recent AHRQ solicitation</a:t>
            </a:r>
          </a:p>
          <a:p>
            <a:pPr lvl="1" eaLnBrk="1" hangingPunct="1"/>
            <a:r>
              <a:rPr lang="en-US">
                <a:latin typeface="Arial" charset="0"/>
              </a:rPr>
              <a:t>DHHS Program Support Center RFTO No. AHR6557</a:t>
            </a:r>
          </a:p>
          <a:p>
            <a:pPr eaLnBrk="1" hangingPunct="1"/>
            <a:r>
              <a:rPr lang="en-US">
                <a:latin typeface="Arial" charset="0"/>
              </a:rPr>
              <a:t>24-month Project</a:t>
            </a:r>
          </a:p>
          <a:p>
            <a:pPr lvl="1" eaLnBrk="1" hangingPunct="1"/>
            <a:r>
              <a:rPr lang="en-US">
                <a:latin typeface="Arial" charset="0"/>
              </a:rPr>
              <a:t>Technical Expert Panel</a:t>
            </a:r>
          </a:p>
          <a:p>
            <a:pPr lvl="1" eaLnBrk="1" hangingPunct="1"/>
            <a:r>
              <a:rPr lang="en-US">
                <a:latin typeface="Arial" charset="0"/>
              </a:rPr>
              <a:t>Stakeholder Meeting</a:t>
            </a:r>
          </a:p>
          <a:p>
            <a:pPr eaLnBrk="1" hangingPunct="1"/>
            <a:r>
              <a:rPr lang="en-US">
                <a:latin typeface="Arial" charset="0"/>
              </a:rPr>
              <a:t>Environment Scan</a:t>
            </a:r>
          </a:p>
          <a:p>
            <a:pPr eaLnBrk="1" hangingPunct="1"/>
            <a:r>
              <a:rPr lang="en-US">
                <a:latin typeface="Arial" charset="0"/>
              </a:rPr>
              <a:t>Strategic Options </a:t>
            </a:r>
          </a:p>
          <a:p>
            <a:pPr eaLnBrk="1" hangingPunct="1"/>
            <a:r>
              <a:rPr lang="en-US">
                <a:latin typeface="Arial" charset="0"/>
              </a:rPr>
              <a:t>Development and Testing of Early Prototype 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705E918-4CE6-2B43-B578-F57E70732913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ln w="9525"/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Key Features Early Prototype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993063" cy="4648200"/>
          </a:xfrm>
          <a:ln w="9525"/>
        </p:spPr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Usefulness as stand-alone product</a:t>
            </a:r>
          </a:p>
          <a:p>
            <a:pPr eaLnBrk="1" hangingPunct="1"/>
            <a:r>
              <a:rPr lang="en-US">
                <a:latin typeface="Arial" charset="0"/>
              </a:rPr>
              <a:t>Ability to link to existing AHRQ Databases</a:t>
            </a:r>
          </a:p>
          <a:p>
            <a:pPr lvl="1" eaLnBrk="1" hangingPunct="1"/>
            <a:r>
              <a:rPr lang="en-US">
                <a:latin typeface="Arial" charset="0"/>
              </a:rPr>
              <a:t>MEPS</a:t>
            </a:r>
          </a:p>
          <a:p>
            <a:pPr lvl="1" eaLnBrk="1" hangingPunct="1"/>
            <a:r>
              <a:rPr lang="en-US">
                <a:latin typeface="Arial" charset="0"/>
              </a:rPr>
              <a:t>HCUP</a:t>
            </a:r>
          </a:p>
          <a:p>
            <a:pPr eaLnBrk="1" hangingPunct="1"/>
            <a:r>
              <a:rPr lang="en-US">
                <a:latin typeface="Arial" charset="0"/>
              </a:rPr>
              <a:t>Capacity to answer priority questions in a timely way</a:t>
            </a:r>
          </a:p>
          <a:p>
            <a:pPr eaLnBrk="1" hangingPunct="1"/>
            <a:r>
              <a:rPr lang="en-US">
                <a:latin typeface="Arial" charset="0"/>
              </a:rPr>
              <a:t>Opportunities for public dissemination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ADB11A2-B270-5549-AE00-5C4656DBCEA6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ln w="9525"/>
        </p:spPr>
        <p:txBody>
          <a:bodyPr/>
          <a:lstStyle/>
          <a:p>
            <a:r>
              <a:rPr lang="en-US" dirty="0">
                <a:latin typeface="Arial" charset="0"/>
              </a:rPr>
              <a:t>Very Rough Timeline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993063" cy="4648200"/>
          </a:xfrm>
          <a:ln w="9525"/>
        </p:spPr>
        <p:txBody>
          <a:bodyPr/>
          <a:lstStyle/>
          <a:p>
            <a:pPr eaLnBrk="1" hangingPunct="1"/>
            <a:r>
              <a:rPr lang="en-US" sz="2600">
                <a:latin typeface="Arial" charset="0"/>
              </a:rPr>
              <a:t>Sept. 30:  Task Order awarded</a:t>
            </a:r>
          </a:p>
          <a:p>
            <a:pPr eaLnBrk="1" hangingPunct="1"/>
            <a:r>
              <a:rPr lang="en-US" sz="2600">
                <a:latin typeface="Arial" charset="0"/>
              </a:rPr>
              <a:t>Oct./Nov.:  Technical Expert Panel established</a:t>
            </a:r>
          </a:p>
          <a:p>
            <a:pPr eaLnBrk="1" hangingPunct="1"/>
            <a:r>
              <a:rPr lang="en-US" sz="2600">
                <a:latin typeface="Arial" charset="0"/>
              </a:rPr>
              <a:t>Dec./Jan. 2012:  Stakeholder meeting</a:t>
            </a:r>
          </a:p>
          <a:p>
            <a:pPr eaLnBrk="1" hangingPunct="1"/>
            <a:r>
              <a:rPr lang="en-US" sz="2600">
                <a:latin typeface="Arial" charset="0"/>
              </a:rPr>
              <a:t>Jan./Feb. 2012:  Environmental Scan – Interim Report</a:t>
            </a:r>
          </a:p>
          <a:p>
            <a:pPr eaLnBrk="1" hangingPunct="1"/>
            <a:r>
              <a:rPr lang="en-US" sz="2600">
                <a:latin typeface="Arial" charset="0"/>
              </a:rPr>
              <a:t>Feb./Mar. 2012:  Strategic Options – Interim Report </a:t>
            </a:r>
          </a:p>
          <a:p>
            <a:pPr eaLnBrk="1" hangingPunct="1"/>
            <a:r>
              <a:rPr lang="en-US" sz="2600">
                <a:latin typeface="Arial" charset="0"/>
              </a:rPr>
              <a:t>May/June 2012:  Early Prototype instrument developed</a:t>
            </a:r>
          </a:p>
          <a:p>
            <a:pPr eaLnBrk="1" hangingPunct="1"/>
            <a:r>
              <a:rPr lang="en-US" sz="2600">
                <a:latin typeface="Arial" charset="0"/>
              </a:rPr>
              <a:t>April 2013:  Early Prototype collection completed</a:t>
            </a:r>
          </a:p>
          <a:p>
            <a:pPr eaLnBrk="1" hangingPunct="1"/>
            <a:r>
              <a:rPr lang="en-US" sz="2600">
                <a:latin typeface="Arial" charset="0"/>
              </a:rPr>
              <a:t>Sept. 2013:  Final Report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C2B9786-6769-254A-9B65-C976459A0D25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ffectLst/>
              <a:latin typeface="Arial" charset="0"/>
            </a:endParaRP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993063" cy="4876800"/>
          </a:xfrm>
          <a:ln w="9525"/>
        </p:spPr>
        <p:txBody>
          <a:bodyPr/>
          <a:lstStyle/>
          <a:p>
            <a:pPr>
              <a:buFont typeface="Wingdings" charset="0"/>
              <a:buNone/>
            </a:pPr>
            <a:endParaRPr lang="en-US">
              <a:effectLst/>
              <a:latin typeface="Arial" charset="0"/>
            </a:endParaRPr>
          </a:p>
          <a:p>
            <a:pPr>
              <a:buFont typeface="Wingdings" charset="0"/>
              <a:buNone/>
            </a:pPr>
            <a:endParaRPr lang="en-US">
              <a:effectLst/>
              <a:latin typeface="Arial" charset="0"/>
            </a:endParaRPr>
          </a:p>
          <a:p>
            <a:pPr>
              <a:buFont typeface="Wingdings" charset="0"/>
              <a:buNone/>
            </a:pPr>
            <a:endParaRPr lang="en-US">
              <a:effectLst/>
              <a:latin typeface="Arial" charset="0"/>
            </a:endParaRPr>
          </a:p>
          <a:p>
            <a:pPr algn="ctr">
              <a:buFont typeface="Wingdings" charset="0"/>
              <a:buNone/>
            </a:pPr>
            <a:r>
              <a:rPr lang="en-US" b="1">
                <a:latin typeface="Arial" charset="0"/>
              </a:rPr>
              <a:t>Questions?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1694D8B-8C7F-BD47-BC55-5148580FE4D7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CUP AHRQ DHHS Logos 101509">
  <a:themeElements>
    <a:clrScheme name="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8CF4EA"/>
      </a:accent1>
      <a:accent2>
        <a:srgbClr val="FF00FF"/>
      </a:accent2>
      <a:accent3>
        <a:srgbClr val="AAAAFF"/>
      </a:accent3>
      <a:accent4>
        <a:srgbClr val="DADADA"/>
      </a:accent4>
      <a:accent5>
        <a:srgbClr val="C5F8F3"/>
      </a:accent5>
      <a:accent6>
        <a:srgbClr val="E700E7"/>
      </a:accent6>
      <a:hlink>
        <a:srgbClr val="FAFD00"/>
      </a:hlink>
      <a:folHlink>
        <a:srgbClr val="51DC00"/>
      </a:folHlink>
    </a:clrScheme>
    <a:fontScheme name="master slide template onscreen 200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/>
          <a:defRPr kumimoji="0" 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/>
          <a:defRPr kumimoji="0" 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aster slide template onscreen 200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template onscreen 2004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 template onscreen 2004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template onscreen 2004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template onscreen 2004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template onscreen 2004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template onscreen 2004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/>
          <a:defRPr kumimoji="0" 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0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Tx/>
          <a:buSzTx/>
          <a:buFontTx/>
          <a:buNone/>
          <a:tabLst/>
          <a:defRPr kumimoji="0" 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HCUP AHRQ DHHS Logos 101509</Template>
  <TotalTime>468</TotalTime>
  <Words>222</Words>
  <Application>Microsoft Macintosh PowerPoint</Application>
  <PresentationFormat>On-screen Show (4:3)</PresentationFormat>
  <Paragraphs>47</Paragraphs>
  <Slides>6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Wingdings</vt:lpstr>
      <vt:lpstr>Monotype Sorts</vt:lpstr>
      <vt:lpstr>Calibri</vt:lpstr>
      <vt:lpstr>HCUP AHRQ DHHS Logos 101509</vt:lpstr>
      <vt:lpstr>Custom Design</vt:lpstr>
      <vt:lpstr>Photo Editor Photo</vt:lpstr>
      <vt:lpstr>The Feasibility of Collecting Data on Physicians and Their Practices</vt:lpstr>
      <vt:lpstr>Background</vt:lpstr>
      <vt:lpstr>Highlights</vt:lpstr>
      <vt:lpstr>Key Features Early Prototype</vt:lpstr>
      <vt:lpstr>Very Rough Timeline</vt:lpstr>
      <vt:lpstr>PowerPoint Presentation</vt:lpstr>
    </vt:vector>
  </TitlesOfParts>
  <Company>Thomson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u0115740</dc:creator>
  <cp:lastModifiedBy>Vanessa Graham</cp:lastModifiedBy>
  <cp:revision>47</cp:revision>
  <dcterms:created xsi:type="dcterms:W3CDTF">2010-02-26T16:37:26Z</dcterms:created>
  <dcterms:modified xsi:type="dcterms:W3CDTF">2011-10-21T18:20:08Z</dcterms:modified>
</cp:coreProperties>
</file>