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72" r:id="rId3"/>
    <p:sldId id="273" r:id="rId4"/>
    <p:sldId id="274" r:id="rId5"/>
    <p:sldId id="275" r:id="rId6"/>
    <p:sldId id="277" r:id="rId7"/>
    <p:sldId id="276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59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FEE099-99B1-0141-98A4-74D2671DC8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3285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Headline Here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5975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noProof="0" smtClean="0"/>
              <a:t>Subhead Here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3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15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30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9024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4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55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43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7915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5817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627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Headline Here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415968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415968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415968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415968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415968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415968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415968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415968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415968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415968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rgbClr val="415968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415968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rgbClr val="415968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415968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415968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415968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415968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415968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Heart Failure Disease Management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ESSENTIA HEALTH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/>
              <a:t>S EXPERIENCE IN SCALE UP AND SPREAD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OF CARE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/>
              <a:t>MULTIDISCIPLINARY DISEASE MANAGEMENT PROGRAM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PATIENTS MANAGED BY NURSE PRACTITIONERS/PHYSICIAN ASSISTANTS IN COLLABORATION WITH CARDIOLOGIST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RN</a:t>
            </a:r>
            <a:r>
              <a:rPr lang="ja-JP" altLang="en-US" sz="1800" dirty="0">
                <a:latin typeface="Arial"/>
              </a:rPr>
              <a:t>’</a:t>
            </a:r>
            <a:r>
              <a:rPr lang="en-US" sz="1800" dirty="0"/>
              <a:t>S DO EXTENSIVE EDUCATION ON DIET/MEDICATIONS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PATIENTS SCHEDULED FOR CLINIC VISITS THROUGH OUT THE YEAR (7 VISITS FIRST YEAR, 4 VISITS FOLLOWING YEARS) AS WELL AS PRN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OUTCOMES: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 3-5% 30 DAY READMISSION RATE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90-96% OF PATIENTS ON GUIDELINE DIRECTED MEDICATIONS 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LOWER phq-9 (DEPRESSION) SCORES AFTER ENTERING PROGRAM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HIGH PT SATISFACTION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MILLIONS OF $$ SAVED PER YEAR IN COST AVOIDANCE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CURRENTLY MANAGE 1400 PATIENTS IN PROGRAM ACROSS ESSENTIA FOOTPRINT</a:t>
            </a:r>
          </a:p>
          <a:p>
            <a:pPr lvl="4">
              <a:lnSpc>
                <a:spcPct val="80000"/>
              </a:lnSpc>
            </a:pPr>
            <a:endParaRPr lang="en-US" sz="1000" dirty="0"/>
          </a:p>
          <a:p>
            <a:pPr>
              <a:lnSpc>
                <a:spcPct val="80000"/>
              </a:lnSpc>
            </a:pP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SPREAD WITHIN SYSTEM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DEVELOPED PROGRAMS AT SATELLITE CLINICS AROUND REGION – VIRGINIA, MN; DEER RIVER, MN; HAYWARD, WI; ASHLAND, WI; SPOONER, WI</a:t>
            </a:r>
          </a:p>
          <a:p>
            <a:pPr>
              <a:buFontTx/>
              <a:buNone/>
            </a:pPr>
            <a:endParaRPr lang="en-US" dirty="0"/>
          </a:p>
          <a:p>
            <a:r>
              <a:rPr lang="en-US" dirty="0"/>
              <a:t>MODIFIED MODEL IN SUPERIOR, WI; INTERNATIONAL FALLS, MN</a:t>
            </a:r>
          </a:p>
          <a:p>
            <a:pPr>
              <a:buFontTx/>
              <a:buNone/>
            </a:pPr>
            <a:endParaRPr lang="en-US" dirty="0"/>
          </a:p>
          <a:p>
            <a:r>
              <a:rPr lang="en-US" dirty="0"/>
              <a:t>DEVELOPED PROGRAM IN NEWLY AQUIRED HEALTH CARE SYSTEM – BRAINERD, MN</a:t>
            </a:r>
          </a:p>
          <a:p>
            <a:endParaRPr lang="en-US" dirty="0"/>
          </a:p>
          <a:p>
            <a:r>
              <a:rPr lang="en-US" dirty="0"/>
              <a:t>IN PROCESS OF DEVELOPING PROGRAM IN FARGO, ND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CHALLENGES/SUCCESSES OF SPREAD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RECOGNITION THAT EACH SITE HAS DIFFERENT CULTURE/POLITICAL PRESSURES</a:t>
            </a:r>
          </a:p>
          <a:p>
            <a:r>
              <a:rPr lang="en-US" sz="1800" dirty="0"/>
              <a:t>MANAGING PROGRAM AND STAFF FROM AFAR</a:t>
            </a:r>
          </a:p>
          <a:p>
            <a:r>
              <a:rPr lang="en-US" sz="1800" dirty="0"/>
              <a:t>KEEPING REGIONAL STAFF UP TO DATE ON DAILY COMMUNICATION – USE OF TELEHEALTH/VIDEO CONFERENCE</a:t>
            </a:r>
          </a:p>
          <a:p>
            <a:r>
              <a:rPr lang="en-US" sz="1800" dirty="0"/>
              <a:t>FLEXIBILITY TO ALLOW SITE SPECIFIC DIFFERENCES WITHOUT COMPROMISING BASIC MODEL</a:t>
            </a:r>
          </a:p>
          <a:p>
            <a:r>
              <a:rPr lang="en-US" sz="1800" dirty="0"/>
              <a:t>NOT ALL SITES HAVE THE SAME RESOURCES AVAILABLE (DIETICIAN, PHARMACY)</a:t>
            </a:r>
          </a:p>
          <a:p>
            <a:r>
              <a:rPr lang="en-US" sz="1800" dirty="0"/>
              <a:t>FINANCIAL AND CREDENTIALING CHALLENGES ARE DIFFERENT AT EACH SITE BASED ON PAYER/STATE REGULATIONS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STORY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PATIENT WOULDN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/>
              <a:t>T DRIVE ACROSS BRIDGE FROM SUPERIOR WI TO DULUTH </a:t>
            </a:r>
          </a:p>
          <a:p>
            <a:r>
              <a:rPr lang="en-US" dirty="0"/>
              <a:t>STARTED OUTREACH IN SUPERIOR, WI</a:t>
            </a:r>
          </a:p>
          <a:p>
            <a:r>
              <a:rPr lang="en-US" dirty="0"/>
              <a:t>DECREASED MONTHLY ADMISSIONS TO 0 ADMISSIONS AFTER ENROLLMENT</a:t>
            </a:r>
          </a:p>
          <a:p>
            <a:r>
              <a:rPr lang="en-US" dirty="0"/>
              <a:t>IMPROVED FUNCTIONAL STATUS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Image of a sailboat in wa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"/>
            <a:ext cx="80010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700" name="Picture 4" descr="Image of steam coming of water and a b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3264-4_Essentia Health PP Template final">
  <a:themeElements>
    <a:clrScheme name="23264-4_Essentia Health PP Template fin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3264-4_Essentia Health PP Template fina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23264-4_Essentia Health PP Template 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264-4_Essentia Health PP Template 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264-4_Essentia Health PP Template 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264-4_Essentia Health PP Template 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264-4_Essentia Health PP Template 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264-4_Essentia Health PP Template 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264-4_Essentia Health PP Template 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264-4_Essentia Health PP Template 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264-4_Essentia Health PP Template 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264-4_Essentia Health PP Template 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264-4_Essentia Health PP Template 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264-4_Essentia Health PP Template 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23264-4_Essentia Health PP Template final</Template>
  <TotalTime>345</TotalTime>
  <Words>284</Words>
  <Application>Microsoft Macintosh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23264-4_Essentia Health PP Template final</vt:lpstr>
      <vt:lpstr>Heart Failure Disease Management</vt:lpstr>
      <vt:lpstr>MODEL OF CARE</vt:lpstr>
      <vt:lpstr>SPREAD WITHIN SYSTEM</vt:lpstr>
      <vt:lpstr>CHALLENGES/SUCCESSES OF SPREAD</vt:lpstr>
      <vt:lpstr>PATIENT STORY</vt:lpstr>
      <vt:lpstr>PowerPoint Presentation</vt:lpstr>
      <vt:lpstr>PowerPoint Presentation</vt:lpstr>
    </vt:vector>
  </TitlesOfParts>
  <Company>SMDC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GustafsS</dc:creator>
  <cp:lastModifiedBy>Vanessa Graham</cp:lastModifiedBy>
  <cp:revision>7</cp:revision>
  <dcterms:created xsi:type="dcterms:W3CDTF">2010-10-28T16:27:42Z</dcterms:created>
  <dcterms:modified xsi:type="dcterms:W3CDTF">2011-09-29T18:53:55Z</dcterms:modified>
</cp:coreProperties>
</file>