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2" r:id="rId4"/>
    <p:sldId id="263" r:id="rId5"/>
    <p:sldId id="259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>
        <p:scale>
          <a:sx n="66" d="100"/>
          <a:sy n="66" d="100"/>
        </p:scale>
        <p:origin x="-1976" y="-14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14D7EC-2B0B-4322-9F75-CB518D8760C2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52BDB-A68E-46D2-8D11-478C68E10A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8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03E9A-CBB5-4ACC-A7FB-8B6D7972B6F2}" type="datetimeFigureOut">
              <a:rPr lang="en-US" smtClean="0"/>
              <a:pPr/>
              <a:t>10/21/11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24391-8A66-4CCE-93C8-3E730254AB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510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>
            <a:spLocks noGrp="1"/>
          </p:cNvSpPr>
          <p:nvPr userDrawn="1">
            <p:ph type="subTitle" idx="1"/>
          </p:nvPr>
        </p:nvSpPr>
        <p:spPr>
          <a:xfrm>
            <a:off x="1524000" y="3810000"/>
            <a:ext cx="4953000" cy="1752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800"/>
            </a:lvl1pPr>
          </a:lstStyle>
          <a:p>
            <a:pPr algn="l">
              <a:spcBef>
                <a:spcPts val="600"/>
              </a:spcBef>
            </a:pPr>
            <a:r>
              <a:rPr lang="en-US" smtClean="0">
                <a:solidFill>
                  <a:schemeClr val="tx1"/>
                </a:solidFill>
              </a:rPr>
              <a:t>Click to edit Master subtitle style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5" name="Picture 14" descr="Color_smal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4800" y="533400"/>
            <a:ext cx="1238707" cy="1097280"/>
          </a:xfrm>
          <a:prstGeom prst="rect">
            <a:avLst/>
          </a:prstGeom>
        </p:spPr>
      </p:pic>
      <p:pic>
        <p:nvPicPr>
          <p:cNvPr id="16" name="Picture 15" descr="square for templa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82000" y="3276600"/>
            <a:ext cx="188960" cy="188960"/>
          </a:xfrm>
          <a:prstGeom prst="rect">
            <a:avLst/>
          </a:prstGeom>
        </p:spPr>
      </p:pic>
      <p:sp>
        <p:nvSpPr>
          <p:cNvPr id="17" name="Title 14"/>
          <p:cNvSpPr>
            <a:spLocks noGrp="1"/>
          </p:cNvSpPr>
          <p:nvPr userDrawn="1">
            <p:ph type="ctrTitle" hasCustomPrompt="1"/>
          </p:nvPr>
        </p:nvSpPr>
        <p:spPr>
          <a:xfrm>
            <a:off x="2743200" y="762000"/>
            <a:ext cx="5791200" cy="1523999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4000"/>
            </a:lvl1pPr>
          </a:lstStyle>
          <a:p>
            <a:r>
              <a:rPr lang="en-US" dirty="0" smtClean="0"/>
              <a:t>Click Here to Add Title</a:t>
            </a:r>
            <a:endParaRPr lang="en-US" dirty="0"/>
          </a:p>
        </p:txBody>
      </p:sp>
      <p:pic>
        <p:nvPicPr>
          <p:cNvPr id="18" name="Picture 17" descr="Line for templat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914400" y="3352800"/>
            <a:ext cx="7546225" cy="24382"/>
          </a:xfrm>
          <a:prstGeom prst="rect">
            <a:avLst/>
          </a:prstGeom>
        </p:spPr>
      </p:pic>
      <p:pic>
        <p:nvPicPr>
          <p:cNvPr id="19" name="Picture 18" descr="square for templa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8200" y="5943600"/>
            <a:ext cx="188960" cy="188960"/>
          </a:xfrm>
          <a:prstGeom prst="rect">
            <a:avLst/>
          </a:prstGeom>
        </p:spPr>
      </p:pic>
      <p:pic>
        <p:nvPicPr>
          <p:cNvPr id="20" name="Picture 19" descr="Line for template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914400" y="1645920"/>
            <a:ext cx="22800" cy="4297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 userDrawn="1">
            <p:ph idx="1" hasCustomPrompt="1"/>
          </p:nvPr>
        </p:nvSpPr>
        <p:spPr>
          <a:xfrm>
            <a:off x="1066800" y="1600201"/>
            <a:ext cx="7620000" cy="3886199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First Bullet</a:t>
            </a:r>
          </a:p>
          <a:p>
            <a:pPr>
              <a:buFont typeface="Wingdings" pitchFamily="2" charset="2"/>
              <a:buChar char="§"/>
            </a:pPr>
            <a:endParaRPr lang="en-US" sz="2400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10" name="Content Placeholder 3" descr="Color_smal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4800" y="5867400"/>
            <a:ext cx="929031" cy="82296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133600" y="6248400"/>
            <a:ext cx="541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Center for Studying Health System Change – www.hschange.org</a:t>
            </a:r>
          </a:p>
        </p:txBody>
      </p:sp>
      <p:pic>
        <p:nvPicPr>
          <p:cNvPr id="12" name="Picture 11" descr="Line for template inner pag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47800" y="6172200"/>
            <a:ext cx="7174399" cy="24382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 userDrawn="1">
            <p:ph type="title"/>
          </p:nvPr>
        </p:nvSpPr>
        <p:spPr>
          <a:xfrm>
            <a:off x="685800" y="152400"/>
            <a:ext cx="8229600" cy="114300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3" descr="Color_smal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4800" y="5867400"/>
            <a:ext cx="929031" cy="82296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133600" y="6248400"/>
            <a:ext cx="541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Center for Studying Health System Change – www.hschange.org</a:t>
            </a:r>
          </a:p>
        </p:txBody>
      </p:sp>
      <p:pic>
        <p:nvPicPr>
          <p:cNvPr id="12" name="Picture 11" descr="Line for template inner pag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47800" y="6172200"/>
            <a:ext cx="7174399" cy="24382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685800" y="152400"/>
            <a:ext cx="8229600" cy="1143000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Figure/Table Slide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cwhite@hschange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524000" y="3581400"/>
            <a:ext cx="6858000" cy="1752600"/>
          </a:xfrm>
          <a:prstGeom prst="rect">
            <a:avLst/>
          </a:prstGeom>
        </p:spPr>
        <p:txBody>
          <a:bodyPr/>
          <a:lstStyle/>
          <a:p>
            <a:pPr algn="l">
              <a:spcBef>
                <a:spcPts val="600"/>
              </a:spcBef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Chapin White, PhD</a:t>
            </a:r>
          </a:p>
          <a:p>
            <a:pPr algn="l">
              <a:spcBef>
                <a:spcPts val="600"/>
              </a:spcBef>
              <a:buNone/>
            </a:pPr>
            <a:r>
              <a:rPr lang="en-US" sz="2800" dirty="0" smtClean="0"/>
              <a:t>Center for Studying Health System Change</a:t>
            </a:r>
          </a:p>
          <a:p>
            <a:pPr algn="l">
              <a:spcBef>
                <a:spcPts val="600"/>
              </a:spcBef>
              <a:buNone/>
            </a:pPr>
            <a:r>
              <a:rPr lang="en-US" sz="2800" dirty="0" smtClean="0"/>
              <a:t>Sept. 21, 2011</a:t>
            </a:r>
          </a:p>
          <a:p>
            <a:pPr algn="l">
              <a:spcBef>
                <a:spcPts val="600"/>
              </a:spcBef>
              <a:buNone/>
            </a:pPr>
            <a:r>
              <a:rPr lang="en-US" sz="2800" dirty="0" smtClean="0">
                <a:hlinkClick r:id="rId2"/>
              </a:rPr>
              <a:t>cwhite@</a:t>
            </a:r>
            <a:r>
              <a:rPr lang="en-US" sz="2800" dirty="0" smtClean="0">
                <a:hlinkClick r:id="rId2"/>
              </a:rPr>
              <a:t>hschange.org</a:t>
            </a:r>
            <a:endParaRPr lang="en-US" sz="2800" dirty="0" smtClean="0"/>
          </a:p>
          <a:p>
            <a:pPr algn="l">
              <a:spcBef>
                <a:spcPts val="600"/>
              </a:spcBef>
              <a:buNone/>
            </a:pPr>
            <a:endParaRPr lang="en-US" sz="2800" dirty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1400" dirty="0"/>
              <a:t>The views expressed are my own and not those of the Center for Studying Health System Change, the Congressional Budget Office, or any other organization.</a:t>
            </a:r>
          </a:p>
          <a:p>
            <a:pPr algn="l">
              <a:spcBef>
                <a:spcPts val="600"/>
              </a:spcBef>
              <a:buNone/>
            </a:pPr>
            <a:endParaRPr lang="en-US" sz="2800" dirty="0" smtClean="0">
              <a:solidFill>
                <a:schemeClr val="tx1"/>
              </a:solidFill>
            </a:endParaRPr>
          </a:p>
        </p:txBody>
      </p:sp>
      <p:pic>
        <p:nvPicPr>
          <p:cNvPr id="10" name="Picture 9" descr="Health System Change logo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533400"/>
            <a:ext cx="1238707" cy="1097280"/>
          </a:xfrm>
          <a:prstGeom prst="rect">
            <a:avLst/>
          </a:prstGeom>
        </p:spPr>
      </p:pic>
      <p:pic>
        <p:nvPicPr>
          <p:cNvPr id="13" name="Picture 12" descr="square for templat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0" y="3276600"/>
            <a:ext cx="188960" cy="188960"/>
          </a:xfrm>
          <a:prstGeom prst="rect">
            <a:avLst/>
          </a:prstGeom>
        </p:spPr>
      </p:pic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2590800" y="1066801"/>
            <a:ext cx="5867400" cy="1523999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Supply-side Modeling:</a:t>
            </a:r>
            <a:br>
              <a:rPr lang="en-US" dirty="0" smtClean="0"/>
            </a:br>
            <a:r>
              <a:rPr lang="en-US" dirty="0" smtClean="0"/>
              <a:t>A 3-step Program</a:t>
            </a:r>
            <a:endParaRPr lang="en-US" dirty="0"/>
          </a:p>
        </p:txBody>
      </p:sp>
      <p:pic>
        <p:nvPicPr>
          <p:cNvPr id="16" name="Picture 15" descr="Line for templat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400" y="3352800"/>
            <a:ext cx="7546225" cy="24382"/>
          </a:xfrm>
          <a:prstGeom prst="rect">
            <a:avLst/>
          </a:prstGeom>
        </p:spPr>
      </p:pic>
      <p:pic>
        <p:nvPicPr>
          <p:cNvPr id="18" name="Picture 17" descr="square for templat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5943600"/>
            <a:ext cx="188960" cy="188960"/>
          </a:xfrm>
          <a:prstGeom prst="rect">
            <a:avLst/>
          </a:prstGeom>
        </p:spPr>
      </p:pic>
      <p:pic>
        <p:nvPicPr>
          <p:cNvPr id="23" name="Picture 22" descr="Line for templat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14400" y="1645920"/>
            <a:ext cx="22800" cy="42976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en-US" dirty="0" smtClean="0"/>
              <a:t>Step 1: Admit You Have a Problem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en-US" dirty="0" smtClean="0"/>
              <a:t>The World, pre-ACA</a:t>
            </a:r>
            <a:endParaRPr lang="en-US" dirty="0"/>
          </a:p>
        </p:txBody>
      </p:sp>
      <p:grpSp>
        <p:nvGrpSpPr>
          <p:cNvPr id="3" name="Group 2" descr="The World, pre-ACA"/>
          <p:cNvGrpSpPr/>
          <p:nvPr/>
        </p:nvGrpSpPr>
        <p:grpSpPr>
          <a:xfrm>
            <a:off x="0" y="1371600"/>
            <a:ext cx="8229600" cy="4876800"/>
            <a:chOff x="0" y="1371600"/>
            <a:chExt cx="8229600" cy="4876800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1524000" y="5257800"/>
              <a:ext cx="67056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1524000" y="1371600"/>
              <a:ext cx="0" cy="388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886200" y="5786735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P</a:t>
              </a:r>
              <a:endParaRPr lang="en-US" sz="240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524000" y="1981200"/>
              <a:ext cx="4953000" cy="2438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477000" y="4191000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D</a:t>
              </a:r>
              <a:endParaRPr lang="en-US" sz="2400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2895600" y="2590800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524000" y="2743200"/>
              <a:ext cx="6172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5334000" y="2590800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0" y="25146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Q, pre-ACA</a:t>
              </a:r>
              <a:endParaRPr lang="en-US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2971800" y="2133600"/>
              <a:ext cx="0" cy="3124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590800" y="5334000"/>
              <a:ext cx="152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Out-of-pocket P, pre-ACA</a:t>
              </a:r>
              <a:endParaRPr lang="en-US" dirty="0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5410200" y="2133600"/>
              <a:ext cx="0" cy="3124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5410200" y="5334000"/>
              <a:ext cx="152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Supply P,</a:t>
              </a:r>
            </a:p>
            <a:p>
              <a:r>
                <a:rPr lang="en-US" dirty="0" smtClean="0"/>
                <a:t>pre-ACA</a:t>
              </a:r>
              <a:endParaRPr lang="en-US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en-US" dirty="0" smtClean="0"/>
              <a:t>The World, post-ACA</a:t>
            </a:r>
            <a:endParaRPr lang="en-US" dirty="0"/>
          </a:p>
        </p:txBody>
      </p:sp>
      <p:grpSp>
        <p:nvGrpSpPr>
          <p:cNvPr id="3" name="Group 2" descr="The World, post-ACA"/>
          <p:cNvGrpSpPr/>
          <p:nvPr/>
        </p:nvGrpSpPr>
        <p:grpSpPr>
          <a:xfrm>
            <a:off x="152400" y="1371600"/>
            <a:ext cx="8077200" cy="4876800"/>
            <a:chOff x="152400" y="1371600"/>
            <a:chExt cx="8077200" cy="4876800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1524000" y="5257800"/>
              <a:ext cx="67056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1524000" y="1371600"/>
              <a:ext cx="0" cy="3886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886200" y="5786735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P</a:t>
              </a:r>
              <a:endParaRPr lang="en-US" sz="240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524000" y="1981200"/>
              <a:ext cx="4953000" cy="2438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477000" y="4191000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D</a:t>
              </a:r>
              <a:endParaRPr lang="en-US" sz="2400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3581400" y="1676400"/>
              <a:ext cx="3429000" cy="22098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086600" y="1371600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S?</a:t>
              </a:r>
              <a:endParaRPr lang="en-US" sz="2400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2895600" y="2590800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524000" y="2743200"/>
              <a:ext cx="6172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5334000" y="2590800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2971800" y="2133600"/>
              <a:ext cx="0" cy="3124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590800" y="5334000"/>
              <a:ext cx="152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Out-of-pocket P, pre-ACA</a:t>
              </a:r>
              <a:endParaRPr lang="en-US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2438400" y="2133600"/>
              <a:ext cx="0" cy="3124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143000" y="5334000"/>
              <a:ext cx="152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Out-of-pocket P</a:t>
              </a:r>
              <a:r>
                <a:rPr lang="en-US" smtClean="0"/>
                <a:t>, post-ACA</a:t>
              </a:r>
              <a:endParaRPr lang="en-US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H="1">
              <a:off x="2438400" y="4343400"/>
              <a:ext cx="533400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410200" y="2133600"/>
              <a:ext cx="0" cy="3124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5410200" y="5334000"/>
              <a:ext cx="152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Supply P,</a:t>
              </a:r>
            </a:p>
            <a:p>
              <a:r>
                <a:rPr lang="en-US" dirty="0" smtClean="0"/>
                <a:t>pre-ACA</a:t>
              </a:r>
              <a:endParaRPr lang="en-US" dirty="0"/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4953000" y="2133600"/>
              <a:ext cx="0" cy="3124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4953000" y="4419600"/>
              <a:ext cx="457200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4267200" y="5373469"/>
              <a:ext cx="152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Supply P,</a:t>
              </a:r>
            </a:p>
            <a:p>
              <a:r>
                <a:rPr lang="en-US" dirty="0" smtClean="0"/>
                <a:t>post-ACA</a:t>
              </a:r>
              <a:endParaRPr lang="en-US" dirty="0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1524000" y="2438400"/>
              <a:ext cx="6172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524000" y="3048000"/>
              <a:ext cx="6172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152400" y="2907268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Q, post-ACA?</a:t>
              </a:r>
              <a:endParaRPr lang="en-US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52400" y="22098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Q, post-ACA?</a:t>
              </a:r>
              <a:endParaRPr lang="en-US" dirty="0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7315200" y="2438400"/>
              <a:ext cx="0" cy="30480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7467600" y="2819400"/>
              <a:ext cx="0" cy="30480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We don’t know the supply curve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When supply and demand are pushed in different directions, which side wins?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Admit You Have a Problem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siren song of RAND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gives exactly the right answer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but it’s the wrong question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RAND supported one line of policymaking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patient cost sharing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action today is largely on the supply side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Why Do We Have this Problem?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838200"/>
            <a:ext cx="8610600" cy="388619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Acknowledge that we have a problem -- </a:t>
            </a:r>
            <a:r>
              <a:rPr lang="en-US" i="1" dirty="0" smtClean="0"/>
              <a:t>Check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Prioritize the </a:t>
            </a:r>
            <a:r>
              <a:rPr lang="en-US" dirty="0" err="1" smtClean="0"/>
              <a:t>HOBOD</a:t>
            </a:r>
            <a:r>
              <a:rPr lang="en-US" dirty="0" smtClean="0"/>
              <a:t> ($000b) parameters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/>
              <a:t>hospital supply curve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/>
              <a:t>post-acute supply curve</a:t>
            </a:r>
          </a:p>
          <a:p>
            <a:pPr lvl="1">
              <a:buFont typeface="Arial" pitchFamily="34" charset="0"/>
              <a:buChar char="•"/>
            </a:pPr>
            <a:r>
              <a:rPr lang="en-US" i="1" dirty="0" smtClean="0"/>
              <a:t>provider responses to bundling/capitation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Short-term: Scavenge parameters, get closer to being approximately right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Medium-term: Refine parameters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Long-term: Collect data on supply side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i="1" dirty="0" smtClean="0"/>
          </a:p>
          <a:p>
            <a:pPr>
              <a:buFont typeface="Arial" pitchFamily="34" charset="0"/>
              <a:buChar char="•"/>
            </a:pP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The Way Forward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SC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HSC Template</Template>
  <TotalTime>40</TotalTime>
  <Words>278</Words>
  <Application>Microsoft Macintosh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HSC Template</vt:lpstr>
      <vt:lpstr>Supply-side Modeling: A 3-step Program</vt:lpstr>
      <vt:lpstr>Step 1: Admit You Have a Problem</vt:lpstr>
      <vt:lpstr>The World, pre-ACA</vt:lpstr>
      <vt:lpstr>The World, post-ACA</vt:lpstr>
      <vt:lpstr>Step 1: Admit You Have a Problem</vt:lpstr>
      <vt:lpstr>Step 2: Why Do We Have this Problem?</vt:lpstr>
      <vt:lpstr>Step 3: The Way Forward</vt:lpstr>
    </vt:vector>
  </TitlesOfParts>
  <Company>Mathematica,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Supply-side Modeling: A 5-step Program</dc:title>
  <dc:creator>Chapin White</dc:creator>
  <cp:lastModifiedBy>Vanessa Graham</cp:lastModifiedBy>
  <cp:revision>8</cp:revision>
  <dcterms:created xsi:type="dcterms:W3CDTF">2011-09-21T13:09:34Z</dcterms:created>
  <dcterms:modified xsi:type="dcterms:W3CDTF">2011-10-21T18:47:55Z</dcterms:modified>
</cp:coreProperties>
</file>