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9" r:id="rId1"/>
  </p:sldMasterIdLst>
  <p:notesMasterIdLst>
    <p:notesMasterId r:id="rId38"/>
  </p:notesMasterIdLst>
  <p:handoutMasterIdLst>
    <p:handoutMasterId r:id="rId39"/>
  </p:handoutMasterIdLst>
  <p:sldIdLst>
    <p:sldId id="258" r:id="rId2"/>
    <p:sldId id="355" r:id="rId3"/>
    <p:sldId id="356" r:id="rId4"/>
    <p:sldId id="339" r:id="rId5"/>
    <p:sldId id="308" r:id="rId6"/>
    <p:sldId id="312" r:id="rId7"/>
    <p:sldId id="301" r:id="rId8"/>
    <p:sldId id="314" r:id="rId9"/>
    <p:sldId id="332" r:id="rId10"/>
    <p:sldId id="330" r:id="rId11"/>
    <p:sldId id="328" r:id="rId12"/>
    <p:sldId id="333" r:id="rId13"/>
    <p:sldId id="334" r:id="rId14"/>
    <p:sldId id="335" r:id="rId15"/>
    <p:sldId id="336" r:id="rId16"/>
    <p:sldId id="337" r:id="rId17"/>
    <p:sldId id="338" r:id="rId18"/>
    <p:sldId id="324" r:id="rId19"/>
    <p:sldId id="325" r:id="rId20"/>
    <p:sldId id="340" r:id="rId21"/>
    <p:sldId id="341" r:id="rId22"/>
    <p:sldId id="342" r:id="rId23"/>
    <p:sldId id="343" r:id="rId24"/>
    <p:sldId id="344" r:id="rId25"/>
    <p:sldId id="345" r:id="rId26"/>
    <p:sldId id="346" r:id="rId27"/>
    <p:sldId id="350" r:id="rId28"/>
    <p:sldId id="351" r:id="rId29"/>
    <p:sldId id="349" r:id="rId30"/>
    <p:sldId id="348" r:id="rId31"/>
    <p:sldId id="352" r:id="rId32"/>
    <p:sldId id="331" r:id="rId33"/>
    <p:sldId id="353" r:id="rId34"/>
    <p:sldId id="347" r:id="rId35"/>
    <p:sldId id="318" r:id="rId36"/>
    <p:sldId id="354" r:id="rId37"/>
  </p:sldIdLst>
  <p:sldSz cx="9144000" cy="6858000" type="screen4x3"/>
  <p:notesSz cx="6858000" cy="9296400"/>
  <p:defaultTextStyle>
    <a:defPPr>
      <a:defRPr lang="en-US"/>
    </a:defPPr>
    <a:lvl1pPr algn="ctr" rtl="0" fontAlgn="base">
      <a:spcBef>
        <a:spcPct val="20000"/>
      </a:spcBef>
      <a:spcAft>
        <a:spcPct val="0"/>
      </a:spcAft>
      <a:defRPr sz="2400" b="1" kern="1200">
        <a:solidFill>
          <a:schemeClr val="tx1"/>
        </a:solidFill>
        <a:latin typeface="Verdana" charset="0"/>
        <a:ea typeface="ＭＳ Ｐゴシック" charset="0"/>
        <a:cs typeface="ＭＳ Ｐゴシック" charset="0"/>
      </a:defRPr>
    </a:lvl1pPr>
    <a:lvl2pPr marL="457200" algn="ctr" rtl="0" fontAlgn="base">
      <a:spcBef>
        <a:spcPct val="20000"/>
      </a:spcBef>
      <a:spcAft>
        <a:spcPct val="0"/>
      </a:spcAft>
      <a:defRPr sz="2400" b="1" kern="1200">
        <a:solidFill>
          <a:schemeClr val="tx1"/>
        </a:solidFill>
        <a:latin typeface="Verdana" charset="0"/>
        <a:ea typeface="ＭＳ Ｐゴシック" charset="0"/>
        <a:cs typeface="ＭＳ Ｐゴシック" charset="0"/>
      </a:defRPr>
    </a:lvl2pPr>
    <a:lvl3pPr marL="914400" algn="ctr" rtl="0" fontAlgn="base">
      <a:spcBef>
        <a:spcPct val="20000"/>
      </a:spcBef>
      <a:spcAft>
        <a:spcPct val="0"/>
      </a:spcAft>
      <a:defRPr sz="2400" b="1" kern="1200">
        <a:solidFill>
          <a:schemeClr val="tx1"/>
        </a:solidFill>
        <a:latin typeface="Verdana" charset="0"/>
        <a:ea typeface="ＭＳ Ｐゴシック" charset="0"/>
        <a:cs typeface="ＭＳ Ｐゴシック" charset="0"/>
      </a:defRPr>
    </a:lvl3pPr>
    <a:lvl4pPr marL="1371600" algn="ctr" rtl="0" fontAlgn="base">
      <a:spcBef>
        <a:spcPct val="20000"/>
      </a:spcBef>
      <a:spcAft>
        <a:spcPct val="0"/>
      </a:spcAft>
      <a:defRPr sz="2400" b="1" kern="1200">
        <a:solidFill>
          <a:schemeClr val="tx1"/>
        </a:solidFill>
        <a:latin typeface="Verdana" charset="0"/>
        <a:ea typeface="ＭＳ Ｐゴシック" charset="0"/>
        <a:cs typeface="ＭＳ Ｐゴシック" charset="0"/>
      </a:defRPr>
    </a:lvl4pPr>
    <a:lvl5pPr marL="1828800" algn="ctr" rtl="0" fontAlgn="base">
      <a:spcBef>
        <a:spcPct val="20000"/>
      </a:spcBef>
      <a:spcAft>
        <a:spcPct val="0"/>
      </a:spcAft>
      <a:defRPr sz="2400" b="1" kern="1200">
        <a:solidFill>
          <a:schemeClr val="tx1"/>
        </a:solidFill>
        <a:latin typeface="Verdana" charset="0"/>
        <a:ea typeface="ＭＳ Ｐゴシック" charset="0"/>
        <a:cs typeface="ＭＳ Ｐゴシック" charset="0"/>
      </a:defRPr>
    </a:lvl5pPr>
    <a:lvl6pPr marL="2286000" algn="l" defTabSz="457200" rtl="0" eaLnBrk="1" latinLnBrk="0" hangingPunct="1">
      <a:defRPr sz="2400" b="1" kern="1200">
        <a:solidFill>
          <a:schemeClr val="tx1"/>
        </a:solidFill>
        <a:latin typeface="Verdana" charset="0"/>
        <a:ea typeface="ＭＳ Ｐゴシック" charset="0"/>
        <a:cs typeface="ＭＳ Ｐゴシック" charset="0"/>
      </a:defRPr>
    </a:lvl6pPr>
    <a:lvl7pPr marL="2743200" algn="l" defTabSz="457200" rtl="0" eaLnBrk="1" latinLnBrk="0" hangingPunct="1">
      <a:defRPr sz="2400" b="1" kern="1200">
        <a:solidFill>
          <a:schemeClr val="tx1"/>
        </a:solidFill>
        <a:latin typeface="Verdana" charset="0"/>
        <a:ea typeface="ＭＳ Ｐゴシック" charset="0"/>
        <a:cs typeface="ＭＳ Ｐゴシック" charset="0"/>
      </a:defRPr>
    </a:lvl7pPr>
    <a:lvl8pPr marL="3200400" algn="l" defTabSz="457200" rtl="0" eaLnBrk="1" latinLnBrk="0" hangingPunct="1">
      <a:defRPr sz="2400" b="1" kern="1200">
        <a:solidFill>
          <a:schemeClr val="tx1"/>
        </a:solidFill>
        <a:latin typeface="Verdana" charset="0"/>
        <a:ea typeface="ＭＳ Ｐゴシック" charset="0"/>
        <a:cs typeface="ＭＳ Ｐゴシック" charset="0"/>
      </a:defRPr>
    </a:lvl8pPr>
    <a:lvl9pPr marL="3657600" algn="l" defTabSz="457200" rtl="0" eaLnBrk="1" latinLnBrk="0" hangingPunct="1">
      <a:defRPr sz="2400" b="1" kern="1200">
        <a:solidFill>
          <a:schemeClr val="tx1"/>
        </a:solidFill>
        <a:latin typeface="Verdana"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F4F5"/>
    <a:srgbClr val="6600CC"/>
    <a:srgbClr val="0099CC"/>
    <a:srgbClr val="9966FF"/>
    <a:srgbClr val="0066CC"/>
    <a:srgbClr val="9900FF"/>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4" autoAdjust="0"/>
    <p:restoredTop sz="86374" autoAdjust="0"/>
  </p:normalViewPr>
  <p:slideViewPr>
    <p:cSldViewPr>
      <p:cViewPr>
        <p:scale>
          <a:sx n="90" d="100"/>
          <a:sy n="90" d="100"/>
        </p:scale>
        <p:origin x="-1280" y="-968"/>
      </p:cViewPr>
      <p:guideLst>
        <p:guide orient="horz" pos="2160"/>
        <p:guide pos="2880"/>
      </p:guideLst>
    </p:cSldViewPr>
  </p:slideViewPr>
  <p:outlineViewPr>
    <p:cViewPr>
      <p:scale>
        <a:sx n="33" d="100"/>
        <a:sy n="33" d="100"/>
      </p:scale>
      <p:origin x="0" y="41888"/>
    </p:cViewPr>
  </p:outlineViewPr>
  <p:notesTextViewPr>
    <p:cViewPr>
      <p:scale>
        <a:sx n="150" d="100"/>
        <a:sy n="150" d="100"/>
      </p:scale>
      <p:origin x="0" y="0"/>
    </p:cViewPr>
  </p:notesTextViewPr>
  <p:sorterViewPr>
    <p:cViewPr>
      <p:scale>
        <a:sx n="100" d="100"/>
        <a:sy n="100" d="100"/>
      </p:scale>
      <p:origin x="0" y="0"/>
    </p:cViewPr>
  </p:sorterViewPr>
  <p:notesViewPr>
    <p:cSldViewPr>
      <p:cViewPr varScale="1">
        <p:scale>
          <a:sx n="42" d="100"/>
          <a:sy n="42" d="100"/>
        </p:scale>
        <p:origin x="-3024" y="-104"/>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handoutMaster" Target="handoutMasters/handout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atin typeface="Verdana"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6B808916-D4E5-4848-A75F-C503B03ECA90}" type="datetime1">
              <a:rPr lang="en-US"/>
              <a:pPr>
                <a:defRPr/>
              </a:pPr>
              <a:t>10/18/11</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atin typeface="Verdana"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CD538275-1B6C-CA47-BA97-850D33C7E864}" type="slidenum">
              <a:rPr lang="en-US"/>
              <a:pPr>
                <a:defRPr/>
              </a:pPr>
              <a:t>‹#›</a:t>
            </a:fld>
            <a:endParaRPr lang="en-US"/>
          </a:p>
        </p:txBody>
      </p:sp>
    </p:spTree>
    <p:extLst>
      <p:ext uri="{BB962C8B-B14F-4D97-AF65-F5344CB8AC3E}">
        <p14:creationId xmlns:p14="http://schemas.microsoft.com/office/powerpoint/2010/main" val="10839827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65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eaLnBrk="0" hangingPunct="0">
              <a:spcBef>
                <a:spcPct val="0"/>
              </a:spcBef>
              <a:defRPr sz="1200" b="0">
                <a:latin typeface="Arial" charset="0"/>
                <a:ea typeface="ＭＳ Ｐゴシック" pitchFamily="34" charset="-128"/>
                <a:cs typeface="+mn-cs"/>
              </a:defRPr>
            </a:lvl1pPr>
          </a:lstStyle>
          <a:p>
            <a:pPr>
              <a:defRPr/>
            </a:pPr>
            <a:endParaRPr lang="en-US"/>
          </a:p>
        </p:txBody>
      </p:sp>
      <p:sp>
        <p:nvSpPr>
          <p:cNvPr id="3075" name="Rectangle 3"/>
          <p:cNvSpPr>
            <a:spLocks noGrp="1" noChangeArrowheads="1"/>
          </p:cNvSpPr>
          <p:nvPr>
            <p:ph type="dt" idx="1"/>
          </p:nvPr>
        </p:nvSpPr>
        <p:spPr bwMode="auto">
          <a:xfrm>
            <a:off x="3886200" y="0"/>
            <a:ext cx="2971800" cy="465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spcBef>
                <a:spcPct val="0"/>
              </a:spcBef>
              <a:defRPr sz="1200" b="0">
                <a:latin typeface="Arial" charset="0"/>
                <a:ea typeface="ＭＳ Ｐゴシック" pitchFamily="34" charset="-128"/>
                <a:cs typeface="+mn-cs"/>
              </a:defRPr>
            </a:lvl1pPr>
          </a:lstStyle>
          <a:p>
            <a:pPr>
              <a:defRPr/>
            </a:pPr>
            <a:endParaRPr lang="en-US"/>
          </a:p>
        </p:txBody>
      </p:sp>
      <p:sp>
        <p:nvSpPr>
          <p:cNvPr id="15364" name="Rectangle 4"/>
          <p:cNvSpPr>
            <a:spLocks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077" name="Rectangle 5"/>
          <p:cNvSpPr>
            <a:spLocks noGrp="1" noChangeArrowheads="1"/>
          </p:cNvSpPr>
          <p:nvPr>
            <p:ph type="body" sz="quarter" idx="3"/>
          </p:nvPr>
        </p:nvSpPr>
        <p:spPr bwMode="auto">
          <a:xfrm>
            <a:off x="914400" y="4416425"/>
            <a:ext cx="5029200" cy="41830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831263"/>
            <a:ext cx="2971800" cy="4651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eaLnBrk="0" hangingPunct="0">
              <a:spcBef>
                <a:spcPct val="0"/>
              </a:spcBef>
              <a:defRPr sz="1200" b="0">
                <a:latin typeface="Arial" charset="0"/>
                <a:ea typeface="ＭＳ Ｐゴシック" pitchFamily="34" charset="-128"/>
                <a:cs typeface="+mn-cs"/>
              </a:defRPr>
            </a:lvl1pPr>
          </a:lstStyle>
          <a:p>
            <a:pPr>
              <a:defRPr/>
            </a:pPr>
            <a:endParaRPr lang="en-US"/>
          </a:p>
        </p:txBody>
      </p:sp>
      <p:sp>
        <p:nvSpPr>
          <p:cNvPr id="3079" name="Rectangle 7"/>
          <p:cNvSpPr>
            <a:spLocks noGrp="1" noChangeArrowheads="1"/>
          </p:cNvSpPr>
          <p:nvPr>
            <p:ph type="sldNum" sz="quarter" idx="5"/>
          </p:nvPr>
        </p:nvSpPr>
        <p:spPr bwMode="auto">
          <a:xfrm>
            <a:off x="3886200" y="8831263"/>
            <a:ext cx="2971800" cy="4651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spcBef>
                <a:spcPct val="0"/>
              </a:spcBef>
              <a:defRPr sz="1200" b="0">
                <a:latin typeface="Arial" charset="0"/>
              </a:defRPr>
            </a:lvl1pPr>
          </a:lstStyle>
          <a:p>
            <a:pPr>
              <a:defRPr/>
            </a:pPr>
            <a:fld id="{39049B5F-0280-1444-9C1D-95D710C64B03}" type="slidenum">
              <a:rPr lang="en-US"/>
              <a:pPr>
                <a:defRPr/>
              </a:pPr>
              <a:t>‹#›</a:t>
            </a:fld>
            <a:endParaRPr lang="en-US"/>
          </a:p>
        </p:txBody>
      </p:sp>
    </p:spTree>
    <p:extLst>
      <p:ext uri="{BB962C8B-B14F-4D97-AF65-F5344CB8AC3E}">
        <p14:creationId xmlns:p14="http://schemas.microsoft.com/office/powerpoint/2010/main" val="250196723"/>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ea typeface="ＭＳ Ｐゴシック" charset="0"/>
              <a:cs typeface="ＭＳ Ｐゴシック" charset="0"/>
            </a:endParaRPr>
          </a:p>
          <a:p>
            <a:endParaRPr lang="en-US">
              <a:ea typeface="ＭＳ Ｐゴシック" charset="0"/>
              <a:cs typeface="ＭＳ Ｐゴシック" charset="0"/>
            </a:endParaRPr>
          </a:p>
        </p:txBody>
      </p:sp>
      <p:sp>
        <p:nvSpPr>
          <p:cNvPr id="1741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51F24CF3-7A87-3447-BFE0-DF13A87344D6}" type="slidenum">
              <a:rPr lang="en-US" sz="1200" b="0">
                <a:latin typeface="Arial" charset="0"/>
              </a:rPr>
              <a:pPr/>
              <a:t>1</a:t>
            </a:fld>
            <a:endParaRPr lang="en-US" sz="1200" b="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a:ln/>
        </p:spPr>
      </p:sp>
      <p:sp>
        <p:nvSpPr>
          <p:cNvPr id="3891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ea typeface="ＭＳ Ｐゴシック" charset="0"/>
              <a:cs typeface="ＭＳ Ｐゴシック" charset="0"/>
            </a:endParaRPr>
          </a:p>
        </p:txBody>
      </p:sp>
      <p:sp>
        <p:nvSpPr>
          <p:cNvPr id="3891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0C5D832D-6988-064B-96D0-07547C3F1536}" type="slidenum">
              <a:rPr lang="en-US" sz="1200" b="0">
                <a:latin typeface="Arial" charset="0"/>
              </a:rPr>
              <a:pPr/>
              <a:t>13</a:t>
            </a:fld>
            <a:endParaRPr lang="en-US" sz="1200" b="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a:ln/>
        </p:spPr>
      </p:sp>
      <p:sp>
        <p:nvSpPr>
          <p:cNvPr id="4096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ea typeface="ＭＳ Ｐゴシック" charset="0"/>
              <a:cs typeface="ＭＳ Ｐゴシック" charset="0"/>
            </a:endParaRPr>
          </a:p>
        </p:txBody>
      </p:sp>
      <p:sp>
        <p:nvSpPr>
          <p:cNvPr id="4096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ED86CB58-3B59-A147-AC61-62596DE1BF7F}" type="slidenum">
              <a:rPr lang="en-US" sz="1200" b="0">
                <a:latin typeface="Arial" charset="0"/>
              </a:rPr>
              <a:pPr/>
              <a:t>14</a:t>
            </a:fld>
            <a:endParaRPr lang="en-US" sz="1200" b="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a:ln/>
        </p:spPr>
      </p:sp>
      <p:sp>
        <p:nvSpPr>
          <p:cNvPr id="4301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ea typeface="ＭＳ Ｐゴシック" charset="0"/>
              <a:cs typeface="ＭＳ Ｐゴシック" charset="0"/>
            </a:endParaRPr>
          </a:p>
        </p:txBody>
      </p:sp>
      <p:sp>
        <p:nvSpPr>
          <p:cNvPr id="4301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A6ACF420-2B51-F246-9D04-603FE34F0CD6}" type="slidenum">
              <a:rPr lang="en-US" sz="1200" b="0">
                <a:latin typeface="Arial" charset="0"/>
              </a:rPr>
              <a:pPr/>
              <a:t>15</a:t>
            </a:fld>
            <a:endParaRPr lang="en-US" sz="1200" b="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a:ln/>
        </p:spPr>
      </p:sp>
      <p:sp>
        <p:nvSpPr>
          <p:cNvPr id="4505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ea typeface="ＭＳ Ｐゴシック" charset="0"/>
              <a:cs typeface="ＭＳ Ｐゴシック" charset="0"/>
            </a:endParaRPr>
          </a:p>
        </p:txBody>
      </p:sp>
      <p:sp>
        <p:nvSpPr>
          <p:cNvPr id="4505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D9B2A052-3DAF-E948-B636-B5FF03CA0B35}" type="slidenum">
              <a:rPr lang="en-US" sz="1200" b="0">
                <a:latin typeface="Arial" charset="0"/>
              </a:rPr>
              <a:pPr/>
              <a:t>16</a:t>
            </a:fld>
            <a:endParaRPr lang="en-US" sz="1200" b="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a:ln/>
        </p:spPr>
      </p:sp>
      <p:sp>
        <p:nvSpPr>
          <p:cNvPr id="4710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ea typeface="ＭＳ Ｐゴシック" charset="0"/>
              <a:cs typeface="ＭＳ Ｐゴシック" charset="0"/>
            </a:endParaRPr>
          </a:p>
        </p:txBody>
      </p:sp>
      <p:sp>
        <p:nvSpPr>
          <p:cNvPr id="4710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EEB35387-E5BC-6B4C-9ACB-6D44983E47D8}" type="slidenum">
              <a:rPr lang="en-US" sz="1200" b="0">
                <a:latin typeface="Arial" charset="0"/>
              </a:rPr>
              <a:pPr/>
              <a:t>17</a:t>
            </a:fld>
            <a:endParaRPr lang="en-US" sz="1200" b="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a:ln/>
        </p:spPr>
      </p:sp>
      <p:sp>
        <p:nvSpPr>
          <p:cNvPr id="4915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spcAft>
                <a:spcPct val="35000"/>
              </a:spcAft>
            </a:pPr>
            <a:endParaRPr lang="en-US">
              <a:ea typeface="ＭＳ Ｐゴシック" charset="0"/>
              <a:cs typeface="ＭＳ Ｐゴシック" charset="0"/>
            </a:endParaRPr>
          </a:p>
          <a:p>
            <a:pPr>
              <a:spcBef>
                <a:spcPct val="40000"/>
              </a:spcBef>
              <a:spcAft>
                <a:spcPct val="30000"/>
              </a:spcAft>
            </a:pPr>
            <a:endParaRPr lang="en-US">
              <a:ea typeface="ＭＳ Ｐゴシック" charset="0"/>
              <a:cs typeface="ＭＳ Ｐゴシック" charset="0"/>
            </a:endParaRPr>
          </a:p>
        </p:txBody>
      </p:sp>
      <p:sp>
        <p:nvSpPr>
          <p:cNvPr id="4915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6CE1ABDA-B493-8143-9152-0189B5324207}" type="slidenum">
              <a:rPr lang="en-US" sz="1200" b="0">
                <a:latin typeface="Arial" charset="0"/>
              </a:rPr>
              <a:pPr/>
              <a:t>18</a:t>
            </a:fld>
            <a:endParaRPr lang="en-US" sz="1200" b="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a:ln/>
        </p:spPr>
      </p:sp>
      <p:sp>
        <p:nvSpPr>
          <p:cNvPr id="5120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spcAft>
                <a:spcPct val="35000"/>
              </a:spcAft>
            </a:pPr>
            <a:endParaRPr lang="en-US">
              <a:ea typeface="ＭＳ Ｐゴシック" charset="0"/>
              <a:cs typeface="ＭＳ Ｐゴシック" charset="0"/>
            </a:endParaRPr>
          </a:p>
          <a:p>
            <a:pPr>
              <a:spcBef>
                <a:spcPct val="40000"/>
              </a:spcBef>
              <a:spcAft>
                <a:spcPct val="30000"/>
              </a:spcAft>
            </a:pPr>
            <a:endParaRPr lang="en-US">
              <a:ea typeface="ＭＳ Ｐゴシック" charset="0"/>
              <a:cs typeface="ＭＳ Ｐゴシック" charset="0"/>
            </a:endParaRPr>
          </a:p>
        </p:txBody>
      </p:sp>
      <p:sp>
        <p:nvSpPr>
          <p:cNvPr id="5120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E09D2EC9-650A-C040-84AB-03B86C01E653}" type="slidenum">
              <a:rPr lang="en-US" sz="1200" b="0">
                <a:latin typeface="Arial" charset="0"/>
              </a:rPr>
              <a:pPr/>
              <a:t>19</a:t>
            </a:fld>
            <a:endParaRPr lang="en-US" sz="1200" b="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a:ln/>
        </p:spPr>
      </p:sp>
      <p:sp>
        <p:nvSpPr>
          <p:cNvPr id="5325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
        <p:nvSpPr>
          <p:cNvPr id="5325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F074CBA0-E1ED-B741-B226-37FED68B949B}" type="slidenum">
              <a:rPr lang="en-US" sz="1200" b="0">
                <a:latin typeface="Arial" charset="0"/>
              </a:rPr>
              <a:pPr/>
              <a:t>20</a:t>
            </a:fld>
            <a:endParaRPr lang="en-US" sz="1200" b="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a:ln/>
        </p:spPr>
      </p:sp>
      <p:sp>
        <p:nvSpPr>
          <p:cNvPr id="5529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
        <p:nvSpPr>
          <p:cNvPr id="5529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D110C968-36C9-7C43-989A-1855A45F1700}" type="slidenum">
              <a:rPr lang="en-US" sz="1200" b="0">
                <a:latin typeface="Arial" charset="0"/>
              </a:rPr>
              <a:pPr/>
              <a:t>21</a:t>
            </a:fld>
            <a:endParaRPr lang="en-US" sz="1200" b="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p:cNvSpPr>
          <p:nvPr>
            <p:ph type="sldImg"/>
          </p:nvPr>
        </p:nvSpPr>
        <p:spPr>
          <a:ln/>
        </p:spPr>
      </p:sp>
      <p:sp>
        <p:nvSpPr>
          <p:cNvPr id="5734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
        <p:nvSpPr>
          <p:cNvPr id="5734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7BDD5318-6E16-D448-B2DA-5FD4128F2E70}" type="slidenum">
              <a:rPr lang="en-US" sz="1200" b="0">
                <a:latin typeface="Arial" charset="0"/>
              </a:rPr>
              <a:pPr/>
              <a:t>22</a:t>
            </a:fld>
            <a:endParaRPr lang="en-US" sz="1200" b="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a:ln/>
        </p:spPr>
      </p:sp>
      <p:sp>
        <p:nvSpPr>
          <p:cNvPr id="2150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ea typeface="ＭＳ Ｐゴシック" charset="0"/>
              <a:cs typeface="ＭＳ Ｐゴシック" charset="0"/>
            </a:endParaRPr>
          </a:p>
        </p:txBody>
      </p:sp>
      <p:sp>
        <p:nvSpPr>
          <p:cNvPr id="2150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66962DB4-5EA3-C34B-9860-823250F032BA}" type="slidenum">
              <a:rPr lang="en-US" sz="1200" b="0">
                <a:latin typeface="Arial" charset="0"/>
              </a:rPr>
              <a:pPr/>
              <a:t>4</a:t>
            </a:fld>
            <a:endParaRPr lang="en-US" sz="1200" b="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a:ln/>
        </p:spPr>
      </p:sp>
      <p:sp>
        <p:nvSpPr>
          <p:cNvPr id="5939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
        <p:nvSpPr>
          <p:cNvPr id="5939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CCA6D3E0-3CF1-1841-8ADC-4B2C8B256B65}" type="slidenum">
              <a:rPr lang="en-US" sz="1200" b="0">
                <a:latin typeface="Arial" charset="0"/>
              </a:rPr>
              <a:pPr/>
              <a:t>23</a:t>
            </a:fld>
            <a:endParaRPr lang="en-US" sz="1200" b="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a:ln/>
        </p:spPr>
      </p:sp>
      <p:sp>
        <p:nvSpPr>
          <p:cNvPr id="6144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
        <p:nvSpPr>
          <p:cNvPr id="6144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D4BF889D-7B14-0547-A316-DFFDE842D761}" type="slidenum">
              <a:rPr lang="en-US" sz="1200" b="0">
                <a:latin typeface="Arial" charset="0"/>
              </a:rPr>
              <a:pPr/>
              <a:t>24</a:t>
            </a:fld>
            <a:endParaRPr lang="en-US" sz="1200" b="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a:ln/>
        </p:spPr>
      </p:sp>
      <p:sp>
        <p:nvSpPr>
          <p:cNvPr id="6349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ea typeface="ＭＳ Ｐゴシック" charset="0"/>
              <a:cs typeface="ＭＳ Ｐゴシック" charset="0"/>
            </a:endParaRPr>
          </a:p>
        </p:txBody>
      </p:sp>
      <p:sp>
        <p:nvSpPr>
          <p:cNvPr id="6349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C0D927FC-3BF9-1A44-B109-AC2268DE75D3}" type="slidenum">
              <a:rPr lang="en-US" sz="1200" b="0">
                <a:latin typeface="Arial" charset="0"/>
              </a:rPr>
              <a:pPr/>
              <a:t>25</a:t>
            </a:fld>
            <a:endParaRPr lang="en-US" sz="1200" b="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a:ln/>
        </p:spPr>
      </p:sp>
      <p:sp>
        <p:nvSpPr>
          <p:cNvPr id="655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
        <p:nvSpPr>
          <p:cNvPr id="6553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6CEA9C59-7222-1048-8E4E-E7B75CCC3D7C}" type="slidenum">
              <a:rPr lang="en-US" sz="1200" b="0">
                <a:latin typeface="Arial" charset="0"/>
              </a:rPr>
              <a:pPr/>
              <a:t>26</a:t>
            </a:fld>
            <a:endParaRPr lang="en-US" sz="1200" b="0">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p:cNvSpPr>
            <a:spLocks noGrp="1" noRot="1" noChangeAspect="1"/>
          </p:cNvSpPr>
          <p:nvPr>
            <p:ph type="sldImg"/>
          </p:nvPr>
        </p:nvSpPr>
        <p:spPr>
          <a:ln/>
        </p:spPr>
      </p:sp>
      <p:sp>
        <p:nvSpPr>
          <p:cNvPr id="7168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2"/>
            <a:endParaRPr lang="en-US" sz="2000" dirty="0">
              <a:ea typeface="ＭＳ Ｐゴシック" charset="0"/>
            </a:endParaRPr>
          </a:p>
          <a:p>
            <a:endParaRPr lang="en-US" dirty="0">
              <a:ea typeface="ＭＳ Ｐゴシック" charset="0"/>
              <a:cs typeface="ＭＳ Ｐゴシック" charset="0"/>
            </a:endParaRPr>
          </a:p>
        </p:txBody>
      </p:sp>
      <p:sp>
        <p:nvSpPr>
          <p:cNvPr id="7168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874BC680-50AC-C644-9998-4088B0F5C2DC}" type="slidenum">
              <a:rPr lang="en-US" sz="1200" b="0">
                <a:latin typeface="Arial" charset="0"/>
              </a:rPr>
              <a:pPr/>
              <a:t>31</a:t>
            </a:fld>
            <a:endParaRPr lang="en-US" sz="1200" b="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p:cNvSpPr>
            <a:spLocks noGrp="1" noRot="1" noChangeAspect="1"/>
          </p:cNvSpPr>
          <p:nvPr>
            <p:ph type="sldImg"/>
          </p:nvPr>
        </p:nvSpPr>
        <p:spPr>
          <a:ln/>
        </p:spPr>
      </p:sp>
      <p:sp>
        <p:nvSpPr>
          <p:cNvPr id="757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ea typeface="ＭＳ Ｐゴシック" charset="0"/>
              <a:cs typeface="ＭＳ Ｐゴシック" charset="0"/>
            </a:endParaRPr>
          </a:p>
        </p:txBody>
      </p:sp>
      <p:sp>
        <p:nvSpPr>
          <p:cNvPr id="7577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7F6AF977-A697-3E42-9D32-653D42852C1A}" type="slidenum">
              <a:rPr lang="en-US" sz="1200" b="0">
                <a:latin typeface="Arial" charset="0"/>
              </a:rPr>
              <a:pPr/>
              <a:t>34</a:t>
            </a:fld>
            <a:endParaRPr lang="en-US" sz="1200" b="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a:ln/>
        </p:spPr>
      </p:sp>
      <p:sp>
        <p:nvSpPr>
          <p:cNvPr id="7782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spcAft>
                <a:spcPct val="35000"/>
              </a:spcAft>
            </a:pPr>
            <a:endParaRPr lang="en-US">
              <a:ea typeface="ＭＳ Ｐゴシック" charset="0"/>
              <a:cs typeface="ＭＳ Ｐゴシック" charset="0"/>
            </a:endParaRPr>
          </a:p>
          <a:p>
            <a:pPr>
              <a:spcBef>
                <a:spcPct val="40000"/>
              </a:spcBef>
              <a:spcAft>
                <a:spcPct val="30000"/>
              </a:spcAft>
            </a:pPr>
            <a:endParaRPr lang="en-US">
              <a:ea typeface="ＭＳ Ｐゴシック" charset="0"/>
              <a:cs typeface="ＭＳ Ｐゴシック" charset="0"/>
            </a:endParaRPr>
          </a:p>
        </p:txBody>
      </p:sp>
      <p:sp>
        <p:nvSpPr>
          <p:cNvPr id="7782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C7ED5C67-6B13-4E45-A691-B70A380FABD0}" type="slidenum">
              <a:rPr lang="en-US" sz="1200" b="0">
                <a:latin typeface="Arial" charset="0"/>
              </a:rPr>
              <a:pPr/>
              <a:t>35</a:t>
            </a:fld>
            <a:endParaRPr lang="en-US" sz="1200" b="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ea typeface="ＭＳ Ｐゴシック" charset="0"/>
              <a:cs typeface="ＭＳ Ｐゴシック" charset="0"/>
            </a:endParaRPr>
          </a:p>
          <a:p>
            <a:endParaRPr lang="en-US">
              <a:ea typeface="ＭＳ Ｐゴシック" charset="0"/>
              <a:cs typeface="ＭＳ Ｐゴシック" charset="0"/>
            </a:endParaRPr>
          </a:p>
          <a:p>
            <a:endParaRPr lang="en-US">
              <a:ea typeface="ＭＳ Ｐゴシック" charset="0"/>
              <a:cs typeface="ＭＳ Ｐゴシック" charset="0"/>
            </a:endParaRPr>
          </a:p>
        </p:txBody>
      </p:sp>
      <p:sp>
        <p:nvSpPr>
          <p:cNvPr id="2355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FCC23256-A9FA-8544-A310-C2126FFF1B74}" type="slidenum">
              <a:rPr lang="en-US" sz="1200" b="0">
                <a:latin typeface="Arial" charset="0"/>
              </a:rPr>
              <a:pPr/>
              <a:t>5</a:t>
            </a:fld>
            <a:endParaRPr lang="en-US" sz="1200" b="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a:ln/>
        </p:spPr>
      </p:sp>
      <p:sp>
        <p:nvSpPr>
          <p:cNvPr id="2662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spcAft>
                <a:spcPct val="35000"/>
              </a:spcAft>
            </a:pPr>
            <a:endParaRPr lang="en-US">
              <a:ea typeface="ＭＳ Ｐゴシック" charset="0"/>
              <a:cs typeface="ＭＳ Ｐゴシック" charset="0"/>
            </a:endParaRPr>
          </a:p>
          <a:p>
            <a:pPr>
              <a:spcBef>
                <a:spcPct val="40000"/>
              </a:spcBef>
              <a:spcAft>
                <a:spcPct val="30000"/>
              </a:spcAft>
            </a:pPr>
            <a:endParaRPr lang="en-US">
              <a:ea typeface="ＭＳ Ｐゴシック" charset="0"/>
              <a:cs typeface="ＭＳ Ｐゴシック" charset="0"/>
            </a:endParaRPr>
          </a:p>
        </p:txBody>
      </p:sp>
      <p:sp>
        <p:nvSpPr>
          <p:cNvPr id="2662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D7784835-80EE-A54B-8B74-7C4AA5F0FAF0}" type="slidenum">
              <a:rPr lang="en-US" sz="1200" b="0">
                <a:latin typeface="Arial" charset="0"/>
              </a:rPr>
              <a:pPr/>
              <a:t>7</a:t>
            </a:fld>
            <a:endParaRPr lang="en-US" sz="1200" b="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ChangeArrowheads="1" noTextEdit="1"/>
          </p:cNvSpPr>
          <p:nvPr>
            <p:ph type="sldImg"/>
          </p:nvPr>
        </p:nvSpPr>
        <p:spPr>
          <a:ln/>
        </p:spPr>
      </p:sp>
      <p:sp>
        <p:nvSpPr>
          <p:cNvPr id="2867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ChangeArrowheads="1" noTextEdit="1"/>
          </p:cNvSpPr>
          <p:nvPr>
            <p:ph type="sldImg"/>
          </p:nvPr>
        </p:nvSpPr>
        <p:spPr>
          <a:ln/>
        </p:spPr>
      </p:sp>
      <p:sp>
        <p:nvSpPr>
          <p:cNvPr id="3072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ChangeArrowheads="1" noTextEdit="1"/>
          </p:cNvSpPr>
          <p:nvPr>
            <p:ph type="sldImg"/>
          </p:nvPr>
        </p:nvSpPr>
        <p:spPr>
          <a:ln/>
        </p:spPr>
      </p:sp>
      <p:sp>
        <p:nvSpPr>
          <p:cNvPr id="3277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ChangeArrowheads="1" noTextEdit="1"/>
          </p:cNvSpPr>
          <p:nvPr>
            <p:ph type="sldImg"/>
          </p:nvPr>
        </p:nvSpPr>
        <p:spPr>
          <a:ln/>
        </p:spPr>
      </p:sp>
      <p:sp>
        <p:nvSpPr>
          <p:cNvPr id="3481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ea typeface="ＭＳ Ｐゴシック"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a:ln/>
        </p:spPr>
      </p:sp>
      <p:sp>
        <p:nvSpPr>
          <p:cNvPr id="368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ea typeface="ＭＳ Ｐゴシック" charset="0"/>
              <a:cs typeface="ＭＳ Ｐゴシック" charset="0"/>
            </a:endParaRPr>
          </a:p>
        </p:txBody>
      </p:sp>
      <p:sp>
        <p:nvSpPr>
          <p:cNvPr id="3686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07D7971E-1580-8542-BEBB-0FD16EC2C9B1}" type="slidenum">
              <a:rPr lang="en-US" sz="1200" b="0">
                <a:latin typeface="Arial" charset="0"/>
              </a:rPr>
              <a:pPr/>
              <a:t>12</a:t>
            </a:fld>
            <a:endParaRPr lang="en-US" sz="1200" b="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1447800"/>
            <a:ext cx="9144000" cy="152400"/>
          </a:xfrm>
          <a:prstGeom prst="rect">
            <a:avLst/>
          </a:prstGeom>
          <a:gradFill rotWithShape="1">
            <a:gsLst>
              <a:gs pos="0">
                <a:srgbClr val="0099CC"/>
              </a:gs>
              <a:gs pos="100000">
                <a:srgbClr val="6600CC"/>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5" name="Picture 9" descr="CAHPS Website logo"/>
          <p:cNvPicPr>
            <a:picLocks noChangeAspect="1" noChangeArrowheads="1"/>
          </p:cNvPicPr>
          <p:nvPr userDrawn="1"/>
        </p:nvPicPr>
        <p:blipFill>
          <a:blip r:embed="rId2">
            <a:extLst>
              <a:ext uri="{28A0092B-C50C-407E-A947-70E740481C1C}">
                <a14:useLocalDpi xmlns:a14="http://schemas.microsoft.com/office/drawing/2010/main" val="0"/>
              </a:ext>
            </a:extLst>
          </a:blip>
          <a:srcRect r="6044"/>
          <a:stretch>
            <a:fillRect/>
          </a:stretch>
        </p:blipFill>
        <p:spPr bwMode="auto">
          <a:xfrm>
            <a:off x="304800" y="457200"/>
            <a:ext cx="3657600" cy="145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4" name="Rectangle 2"/>
          <p:cNvSpPr>
            <a:spLocks noGrp="1" noChangeArrowheads="1"/>
          </p:cNvSpPr>
          <p:nvPr>
            <p:ph type="ctrTitle"/>
          </p:nvPr>
        </p:nvSpPr>
        <p:spPr>
          <a:xfrm>
            <a:off x="685800" y="2130425"/>
            <a:ext cx="7772400" cy="1470025"/>
          </a:xfrm>
        </p:spPr>
        <p:txBody>
          <a:bodyPr/>
          <a:lstStyle>
            <a:lvl1pPr algn="ctr">
              <a:defRPr/>
            </a:lvl1pPr>
          </a:lstStyle>
          <a:p>
            <a:r>
              <a:rPr lang="en-US"/>
              <a:t>Click to edit Master title style</a:t>
            </a:r>
          </a:p>
        </p:txBody>
      </p:sp>
      <p:sp>
        <p:nvSpPr>
          <p:cNvPr id="819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122378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09C283A3-50B9-444E-8A3A-269140445083}" type="slidenum">
              <a:rPr lang="en-US"/>
              <a:pPr>
                <a:defRPr/>
              </a:pPr>
              <a:t>‹#›</a:t>
            </a:fld>
            <a:endParaRPr lang="en-US"/>
          </a:p>
        </p:txBody>
      </p:sp>
      <p:sp>
        <p:nvSpPr>
          <p:cNvPr id="5" name="Rectangle 13"/>
          <p:cNvSpPr>
            <a:spLocks noGrp="1" noChangeArrowheads="1"/>
          </p:cNvSpPr>
          <p:nvPr>
            <p:ph type="dt" sz="half" idx="11"/>
          </p:nvPr>
        </p:nvSpPr>
        <p:spPr>
          <a:ln/>
        </p:spPr>
        <p:txBody>
          <a:bodyPr/>
          <a:lstStyle>
            <a:lvl1pPr>
              <a:defRPr/>
            </a:lvl1pPr>
          </a:lstStyle>
          <a:p>
            <a:pPr>
              <a:defRPr/>
            </a:pPr>
            <a:fld id="{900237FA-CEC3-054C-84B9-D29E2CD3FCA1}" type="datetime1">
              <a:rPr lang="en-US"/>
              <a:pPr>
                <a:defRPr/>
              </a:pPr>
              <a:t>10/18/11</a:t>
            </a:fld>
            <a:endParaRPr lang="en-US"/>
          </a:p>
        </p:txBody>
      </p:sp>
    </p:spTree>
    <p:extLst>
      <p:ext uri="{BB962C8B-B14F-4D97-AF65-F5344CB8AC3E}">
        <p14:creationId xmlns:p14="http://schemas.microsoft.com/office/powerpoint/2010/main" val="28253410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4F64021-2C53-3D4E-A397-AEFDA89B15A9}" type="slidenum">
              <a:rPr lang="en-US"/>
              <a:pPr>
                <a:defRPr/>
              </a:pPr>
              <a:t>‹#›</a:t>
            </a:fld>
            <a:endParaRPr lang="en-US"/>
          </a:p>
        </p:txBody>
      </p:sp>
      <p:sp>
        <p:nvSpPr>
          <p:cNvPr id="5" name="Rectangle 13"/>
          <p:cNvSpPr>
            <a:spLocks noGrp="1" noChangeArrowheads="1"/>
          </p:cNvSpPr>
          <p:nvPr>
            <p:ph type="dt" sz="half" idx="11"/>
          </p:nvPr>
        </p:nvSpPr>
        <p:spPr>
          <a:ln/>
        </p:spPr>
        <p:txBody>
          <a:bodyPr/>
          <a:lstStyle>
            <a:lvl1pPr>
              <a:defRPr/>
            </a:lvl1pPr>
          </a:lstStyle>
          <a:p>
            <a:pPr>
              <a:defRPr/>
            </a:pPr>
            <a:fld id="{6C434FE2-B61C-984E-9336-FAF9F7245FD2}" type="datetime1">
              <a:rPr lang="en-US"/>
              <a:pPr>
                <a:defRPr/>
              </a:pPr>
              <a:t>10/18/11</a:t>
            </a:fld>
            <a:endParaRPr lang="en-US"/>
          </a:p>
        </p:txBody>
      </p:sp>
    </p:spTree>
    <p:extLst>
      <p:ext uri="{BB962C8B-B14F-4D97-AF65-F5344CB8AC3E}">
        <p14:creationId xmlns:p14="http://schemas.microsoft.com/office/powerpoint/2010/main" val="33043898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543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52600"/>
            <a:ext cx="4038600" cy="4373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52600"/>
            <a:ext cx="4038600" cy="4373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CC7920C8-BD5A-EB4E-888F-E07941BED2AF}" type="slidenum">
              <a:rPr lang="en-US"/>
              <a:pPr>
                <a:defRPr/>
              </a:pPr>
              <a:t>‹#›</a:t>
            </a:fld>
            <a:endParaRPr lang="en-US"/>
          </a:p>
        </p:txBody>
      </p:sp>
      <p:sp>
        <p:nvSpPr>
          <p:cNvPr id="6" name="Rectangle 13"/>
          <p:cNvSpPr>
            <a:spLocks noGrp="1" noChangeArrowheads="1"/>
          </p:cNvSpPr>
          <p:nvPr>
            <p:ph type="dt" sz="half" idx="11"/>
          </p:nvPr>
        </p:nvSpPr>
        <p:spPr>
          <a:ln/>
        </p:spPr>
        <p:txBody>
          <a:bodyPr/>
          <a:lstStyle>
            <a:lvl1pPr>
              <a:defRPr/>
            </a:lvl1pPr>
          </a:lstStyle>
          <a:p>
            <a:pPr>
              <a:defRPr/>
            </a:pPr>
            <a:fld id="{63922F81-D6C4-A14C-B2EC-A12A7FD1CE30}" type="datetime1">
              <a:rPr lang="en-US"/>
              <a:pPr>
                <a:defRPr/>
              </a:pPr>
              <a:t>10/18/11</a:t>
            </a:fld>
            <a:endParaRPr lang="en-US"/>
          </a:p>
        </p:txBody>
      </p:sp>
    </p:spTree>
    <p:extLst>
      <p:ext uri="{BB962C8B-B14F-4D97-AF65-F5344CB8AC3E}">
        <p14:creationId xmlns:p14="http://schemas.microsoft.com/office/powerpoint/2010/main" val="1995041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7746897B-7D9E-9949-9CBC-C7C16C8BB15C}" type="slidenum">
              <a:rPr lang="en-US"/>
              <a:pPr>
                <a:defRPr/>
              </a:pPr>
              <a:t>‹#›</a:t>
            </a:fld>
            <a:endParaRPr lang="en-US"/>
          </a:p>
        </p:txBody>
      </p:sp>
      <p:sp>
        <p:nvSpPr>
          <p:cNvPr id="5" name="Rectangle 13"/>
          <p:cNvSpPr>
            <a:spLocks noGrp="1" noChangeArrowheads="1"/>
          </p:cNvSpPr>
          <p:nvPr>
            <p:ph type="dt" sz="half" idx="11"/>
          </p:nvPr>
        </p:nvSpPr>
        <p:spPr>
          <a:ln/>
        </p:spPr>
        <p:txBody>
          <a:bodyPr/>
          <a:lstStyle>
            <a:lvl1pPr>
              <a:defRPr/>
            </a:lvl1pPr>
          </a:lstStyle>
          <a:p>
            <a:pPr>
              <a:defRPr/>
            </a:pPr>
            <a:fld id="{8CC25665-EC8D-6848-B27B-149E0C458203}" type="datetime1">
              <a:rPr lang="en-US"/>
              <a:pPr>
                <a:defRPr/>
              </a:pPr>
              <a:t>10/18/11</a:t>
            </a:fld>
            <a:endParaRPr lang="en-US"/>
          </a:p>
        </p:txBody>
      </p:sp>
    </p:spTree>
    <p:extLst>
      <p:ext uri="{BB962C8B-B14F-4D97-AF65-F5344CB8AC3E}">
        <p14:creationId xmlns:p14="http://schemas.microsoft.com/office/powerpoint/2010/main" val="3003034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7D6523A1-A244-DD46-AD29-D072F7E46B98}" type="slidenum">
              <a:rPr lang="en-US"/>
              <a:pPr>
                <a:defRPr/>
              </a:pPr>
              <a:t>‹#›</a:t>
            </a:fld>
            <a:endParaRPr lang="en-US"/>
          </a:p>
        </p:txBody>
      </p:sp>
      <p:sp>
        <p:nvSpPr>
          <p:cNvPr id="5" name="Rectangle 13"/>
          <p:cNvSpPr>
            <a:spLocks noGrp="1" noChangeArrowheads="1"/>
          </p:cNvSpPr>
          <p:nvPr>
            <p:ph type="dt" sz="half" idx="11"/>
          </p:nvPr>
        </p:nvSpPr>
        <p:spPr>
          <a:ln/>
        </p:spPr>
        <p:txBody>
          <a:bodyPr/>
          <a:lstStyle>
            <a:lvl1pPr>
              <a:defRPr/>
            </a:lvl1pPr>
          </a:lstStyle>
          <a:p>
            <a:pPr>
              <a:defRPr/>
            </a:pPr>
            <a:fld id="{653365AA-57F8-1643-8DC6-0B5AEBF7999B}" type="datetime1">
              <a:rPr lang="en-US"/>
              <a:pPr>
                <a:defRPr/>
              </a:pPr>
              <a:t>10/18/11</a:t>
            </a:fld>
            <a:endParaRPr lang="en-US"/>
          </a:p>
        </p:txBody>
      </p:sp>
    </p:spTree>
    <p:extLst>
      <p:ext uri="{BB962C8B-B14F-4D97-AF65-F5344CB8AC3E}">
        <p14:creationId xmlns:p14="http://schemas.microsoft.com/office/powerpoint/2010/main" val="2455053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52600"/>
            <a:ext cx="4038600" cy="4373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52600"/>
            <a:ext cx="4038600" cy="4373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EA9A4DA4-B181-444D-B27D-CC5B55024100}" type="slidenum">
              <a:rPr lang="en-US"/>
              <a:pPr>
                <a:defRPr/>
              </a:pPr>
              <a:t>‹#›</a:t>
            </a:fld>
            <a:endParaRPr lang="en-US"/>
          </a:p>
        </p:txBody>
      </p:sp>
      <p:sp>
        <p:nvSpPr>
          <p:cNvPr id="6" name="Rectangle 13"/>
          <p:cNvSpPr>
            <a:spLocks noGrp="1" noChangeArrowheads="1"/>
          </p:cNvSpPr>
          <p:nvPr>
            <p:ph type="dt" sz="half" idx="11"/>
          </p:nvPr>
        </p:nvSpPr>
        <p:spPr>
          <a:ln/>
        </p:spPr>
        <p:txBody>
          <a:bodyPr/>
          <a:lstStyle>
            <a:lvl1pPr>
              <a:defRPr/>
            </a:lvl1pPr>
          </a:lstStyle>
          <a:p>
            <a:pPr>
              <a:defRPr/>
            </a:pPr>
            <a:fld id="{25BBE919-211F-324E-8DC9-AAFFE96DDACC}" type="datetime1">
              <a:rPr lang="en-US"/>
              <a:pPr>
                <a:defRPr/>
              </a:pPr>
              <a:t>10/18/11</a:t>
            </a:fld>
            <a:endParaRPr lang="en-US"/>
          </a:p>
        </p:txBody>
      </p:sp>
    </p:spTree>
    <p:extLst>
      <p:ext uri="{BB962C8B-B14F-4D97-AF65-F5344CB8AC3E}">
        <p14:creationId xmlns:p14="http://schemas.microsoft.com/office/powerpoint/2010/main" val="2739900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CAB7C1DC-1DB9-6A4F-81D4-B7DC5A75E3F0}" type="slidenum">
              <a:rPr lang="en-US"/>
              <a:pPr>
                <a:defRPr/>
              </a:pPr>
              <a:t>‹#›</a:t>
            </a:fld>
            <a:endParaRPr lang="en-US"/>
          </a:p>
        </p:txBody>
      </p:sp>
      <p:sp>
        <p:nvSpPr>
          <p:cNvPr id="8" name="Rectangle 13"/>
          <p:cNvSpPr>
            <a:spLocks noGrp="1" noChangeArrowheads="1"/>
          </p:cNvSpPr>
          <p:nvPr>
            <p:ph type="dt" sz="half" idx="11"/>
          </p:nvPr>
        </p:nvSpPr>
        <p:spPr>
          <a:ln/>
        </p:spPr>
        <p:txBody>
          <a:bodyPr/>
          <a:lstStyle>
            <a:lvl1pPr>
              <a:defRPr/>
            </a:lvl1pPr>
          </a:lstStyle>
          <a:p>
            <a:pPr>
              <a:defRPr/>
            </a:pPr>
            <a:fld id="{CDE422E0-7DDF-AA4F-84A2-190C7E0B5971}" type="datetime1">
              <a:rPr lang="en-US"/>
              <a:pPr>
                <a:defRPr/>
              </a:pPr>
              <a:t>10/18/11</a:t>
            </a:fld>
            <a:endParaRPr lang="en-US"/>
          </a:p>
        </p:txBody>
      </p:sp>
    </p:spTree>
    <p:extLst>
      <p:ext uri="{BB962C8B-B14F-4D97-AF65-F5344CB8AC3E}">
        <p14:creationId xmlns:p14="http://schemas.microsoft.com/office/powerpoint/2010/main" val="2700443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CE2B5F6E-F8E3-A84F-92E1-76AE4688F9BF}" type="slidenum">
              <a:rPr lang="en-US"/>
              <a:pPr>
                <a:defRPr/>
              </a:pPr>
              <a:t>‹#›</a:t>
            </a:fld>
            <a:endParaRPr lang="en-US"/>
          </a:p>
        </p:txBody>
      </p:sp>
      <p:sp>
        <p:nvSpPr>
          <p:cNvPr id="4" name="Rectangle 13"/>
          <p:cNvSpPr>
            <a:spLocks noGrp="1" noChangeArrowheads="1"/>
          </p:cNvSpPr>
          <p:nvPr>
            <p:ph type="dt" sz="half" idx="11"/>
          </p:nvPr>
        </p:nvSpPr>
        <p:spPr>
          <a:ln/>
        </p:spPr>
        <p:txBody>
          <a:bodyPr/>
          <a:lstStyle>
            <a:lvl1pPr>
              <a:defRPr/>
            </a:lvl1pPr>
          </a:lstStyle>
          <a:p>
            <a:pPr>
              <a:defRPr/>
            </a:pPr>
            <a:fld id="{6FE12E10-8FB2-4141-BD00-E18CEEC71C17}" type="datetime1">
              <a:rPr lang="en-US"/>
              <a:pPr>
                <a:defRPr/>
              </a:pPr>
              <a:t>10/18/11</a:t>
            </a:fld>
            <a:endParaRPr lang="en-US"/>
          </a:p>
        </p:txBody>
      </p:sp>
    </p:spTree>
    <p:extLst>
      <p:ext uri="{BB962C8B-B14F-4D97-AF65-F5344CB8AC3E}">
        <p14:creationId xmlns:p14="http://schemas.microsoft.com/office/powerpoint/2010/main" val="155525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9212A59-9D0B-774F-8B5F-56845AE9B58D}" type="slidenum">
              <a:rPr lang="en-US"/>
              <a:pPr>
                <a:defRPr/>
              </a:pPr>
              <a:t>‹#›</a:t>
            </a:fld>
            <a:endParaRPr lang="en-US"/>
          </a:p>
        </p:txBody>
      </p:sp>
      <p:sp>
        <p:nvSpPr>
          <p:cNvPr id="3" name="Rectangle 13"/>
          <p:cNvSpPr>
            <a:spLocks noGrp="1" noChangeArrowheads="1"/>
          </p:cNvSpPr>
          <p:nvPr>
            <p:ph type="dt" sz="half" idx="11"/>
          </p:nvPr>
        </p:nvSpPr>
        <p:spPr>
          <a:ln/>
        </p:spPr>
        <p:txBody>
          <a:bodyPr/>
          <a:lstStyle>
            <a:lvl1pPr>
              <a:defRPr/>
            </a:lvl1pPr>
          </a:lstStyle>
          <a:p>
            <a:pPr>
              <a:defRPr/>
            </a:pPr>
            <a:fld id="{8A9F6229-5CC9-044E-AA1E-3FACE5FB72A0}" type="datetime1">
              <a:rPr lang="en-US"/>
              <a:pPr>
                <a:defRPr/>
              </a:pPr>
              <a:t>10/18/11</a:t>
            </a:fld>
            <a:endParaRPr lang="en-US"/>
          </a:p>
        </p:txBody>
      </p:sp>
    </p:spTree>
    <p:extLst>
      <p:ext uri="{BB962C8B-B14F-4D97-AF65-F5344CB8AC3E}">
        <p14:creationId xmlns:p14="http://schemas.microsoft.com/office/powerpoint/2010/main" val="2652284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06D0556-F829-4C4F-8942-C5DC5FBD671C}" type="slidenum">
              <a:rPr lang="en-US"/>
              <a:pPr>
                <a:defRPr/>
              </a:pPr>
              <a:t>‹#›</a:t>
            </a:fld>
            <a:endParaRPr lang="en-US"/>
          </a:p>
        </p:txBody>
      </p:sp>
      <p:sp>
        <p:nvSpPr>
          <p:cNvPr id="6" name="Rectangle 13"/>
          <p:cNvSpPr>
            <a:spLocks noGrp="1" noChangeArrowheads="1"/>
          </p:cNvSpPr>
          <p:nvPr>
            <p:ph type="dt" sz="half" idx="11"/>
          </p:nvPr>
        </p:nvSpPr>
        <p:spPr>
          <a:ln/>
        </p:spPr>
        <p:txBody>
          <a:bodyPr/>
          <a:lstStyle>
            <a:lvl1pPr>
              <a:defRPr/>
            </a:lvl1pPr>
          </a:lstStyle>
          <a:p>
            <a:pPr>
              <a:defRPr/>
            </a:pPr>
            <a:fld id="{B0F9B3B8-6EF8-2945-9349-12C69092E998}" type="datetime1">
              <a:rPr lang="en-US"/>
              <a:pPr>
                <a:defRPr/>
              </a:pPr>
              <a:t>10/18/11</a:t>
            </a:fld>
            <a:endParaRPr lang="en-US"/>
          </a:p>
        </p:txBody>
      </p:sp>
    </p:spTree>
    <p:extLst>
      <p:ext uri="{BB962C8B-B14F-4D97-AF65-F5344CB8AC3E}">
        <p14:creationId xmlns:p14="http://schemas.microsoft.com/office/powerpoint/2010/main" val="4145113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12178A20-0549-EF48-A120-5808686F096A}" type="slidenum">
              <a:rPr lang="en-US"/>
              <a:pPr>
                <a:defRPr/>
              </a:pPr>
              <a:t>‹#›</a:t>
            </a:fld>
            <a:endParaRPr lang="en-US"/>
          </a:p>
        </p:txBody>
      </p:sp>
      <p:sp>
        <p:nvSpPr>
          <p:cNvPr id="6" name="Rectangle 13"/>
          <p:cNvSpPr>
            <a:spLocks noGrp="1" noChangeArrowheads="1"/>
          </p:cNvSpPr>
          <p:nvPr>
            <p:ph type="dt" sz="half" idx="11"/>
          </p:nvPr>
        </p:nvSpPr>
        <p:spPr>
          <a:ln/>
        </p:spPr>
        <p:txBody>
          <a:bodyPr/>
          <a:lstStyle>
            <a:lvl1pPr>
              <a:defRPr/>
            </a:lvl1pPr>
          </a:lstStyle>
          <a:p>
            <a:pPr>
              <a:defRPr/>
            </a:pPr>
            <a:fld id="{1C096E0E-64EB-CD47-804E-D8EC93AE65E6}" type="datetime1">
              <a:rPr lang="en-US"/>
              <a:pPr>
                <a:defRPr/>
              </a:pPr>
              <a:t>10/18/11</a:t>
            </a:fld>
            <a:endParaRPr lang="en-US"/>
          </a:p>
        </p:txBody>
      </p:sp>
    </p:spTree>
    <p:extLst>
      <p:ext uri="{BB962C8B-B14F-4D97-AF65-F5344CB8AC3E}">
        <p14:creationId xmlns:p14="http://schemas.microsoft.com/office/powerpoint/2010/main" val="360835965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7543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752600"/>
            <a:ext cx="8229600" cy="437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174" name="Rectangle 6"/>
          <p:cNvSpPr>
            <a:spLocks noGrp="1" noChangeArrowheads="1"/>
          </p:cNvSpPr>
          <p:nvPr>
            <p:ph type="sldNum" sz="quarter" idx="4"/>
          </p:nvPr>
        </p:nvSpPr>
        <p:spPr bwMode="auto">
          <a:xfrm>
            <a:off x="655320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spcBef>
                <a:spcPct val="0"/>
              </a:spcBef>
              <a:defRPr sz="1400" b="0"/>
            </a:lvl1pPr>
          </a:lstStyle>
          <a:p>
            <a:pPr>
              <a:defRPr/>
            </a:pPr>
            <a:fld id="{EAB20DDD-E584-BD48-812A-8FBEE46DC60E}" type="slidenum">
              <a:rPr lang="en-US"/>
              <a:pPr>
                <a:defRPr/>
              </a:pPr>
              <a:t>‹#›</a:t>
            </a:fld>
            <a:endParaRPr lang="en-US"/>
          </a:p>
        </p:txBody>
      </p:sp>
      <p:pic>
        <p:nvPicPr>
          <p:cNvPr id="1029" name="Picture 8" descr="CAHPS_LOGOnotag150"/>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772400" y="228600"/>
            <a:ext cx="114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12"/>
          <p:cNvSpPr>
            <a:spLocks noChangeArrowheads="1"/>
          </p:cNvSpPr>
          <p:nvPr userDrawn="1"/>
        </p:nvSpPr>
        <p:spPr bwMode="auto">
          <a:xfrm>
            <a:off x="0" y="1447800"/>
            <a:ext cx="9144000" cy="152400"/>
          </a:xfrm>
          <a:prstGeom prst="rect">
            <a:avLst/>
          </a:prstGeom>
          <a:gradFill rotWithShape="1">
            <a:gsLst>
              <a:gs pos="0">
                <a:srgbClr val="0099CC"/>
              </a:gs>
              <a:gs pos="100000">
                <a:srgbClr val="6600CC"/>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7181" name="Rectangle 13"/>
          <p:cNvSpPr>
            <a:spLocks noGrp="1" noChangeArrowheads="1"/>
          </p:cNvSpPr>
          <p:nvPr>
            <p:ph type="dt" sz="half" idx="2"/>
          </p:nvPr>
        </p:nvSpPr>
        <p:spPr bwMode="auto">
          <a:xfrm>
            <a:off x="327660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spcBef>
                <a:spcPct val="0"/>
              </a:spcBef>
              <a:defRPr sz="1400" b="0">
                <a:latin typeface="Arial" charset="0"/>
              </a:defRPr>
            </a:lvl1pPr>
          </a:lstStyle>
          <a:p>
            <a:pPr>
              <a:defRPr/>
            </a:pPr>
            <a:fld id="{EB8B5A14-356A-5B41-85D5-F8B3B77946FA}" type="datetime1">
              <a:rPr lang="en-US"/>
              <a:pPr>
                <a:defRPr/>
              </a:pPr>
              <a:t>10/18/11</a:t>
            </a:fld>
            <a:endParaRPr lang="en-US"/>
          </a:p>
        </p:txBody>
      </p:sp>
    </p:spTree>
  </p:cSld>
  <p:clrMap bg1="lt1" tx1="dk1" bg2="lt2" tx2="dk2" accent1="accent1" accent2="accent2" accent3="accent3" accent4="accent4" accent5="accent5" accent6="accent6" hlink="hlink" folHlink="folHlink"/>
  <p:sldLayoutIdLst>
    <p:sldLayoutId id="2147484194" r:id="rId1"/>
    <p:sldLayoutId id="2147484183" r:id="rId2"/>
    <p:sldLayoutId id="2147484184" r:id="rId3"/>
    <p:sldLayoutId id="2147484185" r:id="rId4"/>
    <p:sldLayoutId id="2147484186" r:id="rId5"/>
    <p:sldLayoutId id="2147484187" r:id="rId6"/>
    <p:sldLayoutId id="2147484188" r:id="rId7"/>
    <p:sldLayoutId id="2147484189" r:id="rId8"/>
    <p:sldLayoutId id="2147484190" r:id="rId9"/>
    <p:sldLayoutId id="2147484191" r:id="rId10"/>
    <p:sldLayoutId id="2147484192" r:id="rId11"/>
    <p:sldLayoutId id="2147484193" r:id="rId12"/>
  </p:sldLayoutIdLst>
  <p:hf hdr="0" dt="0"/>
  <p:txStyles>
    <p:titleStyle>
      <a:lvl1pPr algn="l" rtl="0" eaLnBrk="0" fontAlgn="base" hangingPunct="0">
        <a:spcBef>
          <a:spcPct val="0"/>
        </a:spcBef>
        <a:spcAft>
          <a:spcPct val="0"/>
        </a:spcAft>
        <a:defRPr sz="2800" b="1">
          <a:solidFill>
            <a:schemeClr val="accent2"/>
          </a:solidFill>
          <a:latin typeface="+mj-lt"/>
          <a:ea typeface="ＭＳ Ｐゴシック" charset="-128"/>
          <a:cs typeface="ＭＳ Ｐゴシック" charset="-128"/>
        </a:defRPr>
      </a:lvl1pPr>
      <a:lvl2pPr algn="l" rtl="0" eaLnBrk="0" fontAlgn="base" hangingPunct="0">
        <a:spcBef>
          <a:spcPct val="0"/>
        </a:spcBef>
        <a:spcAft>
          <a:spcPct val="0"/>
        </a:spcAft>
        <a:defRPr sz="2800" b="1">
          <a:solidFill>
            <a:schemeClr val="accent2"/>
          </a:solidFill>
          <a:latin typeface="Verdana" pitchFamily="34" charset="0"/>
          <a:ea typeface="ＭＳ Ｐゴシック" charset="-128"/>
          <a:cs typeface="ＭＳ Ｐゴシック" charset="-128"/>
        </a:defRPr>
      </a:lvl2pPr>
      <a:lvl3pPr algn="l" rtl="0" eaLnBrk="0" fontAlgn="base" hangingPunct="0">
        <a:spcBef>
          <a:spcPct val="0"/>
        </a:spcBef>
        <a:spcAft>
          <a:spcPct val="0"/>
        </a:spcAft>
        <a:defRPr sz="2800" b="1">
          <a:solidFill>
            <a:schemeClr val="accent2"/>
          </a:solidFill>
          <a:latin typeface="Verdana" pitchFamily="34" charset="0"/>
          <a:ea typeface="ＭＳ Ｐゴシック" charset="-128"/>
          <a:cs typeface="ＭＳ Ｐゴシック" charset="-128"/>
        </a:defRPr>
      </a:lvl3pPr>
      <a:lvl4pPr algn="l" rtl="0" eaLnBrk="0" fontAlgn="base" hangingPunct="0">
        <a:spcBef>
          <a:spcPct val="0"/>
        </a:spcBef>
        <a:spcAft>
          <a:spcPct val="0"/>
        </a:spcAft>
        <a:defRPr sz="2800" b="1">
          <a:solidFill>
            <a:schemeClr val="accent2"/>
          </a:solidFill>
          <a:latin typeface="Verdana" pitchFamily="34" charset="0"/>
          <a:ea typeface="ＭＳ Ｐゴシック" charset="-128"/>
          <a:cs typeface="ＭＳ Ｐゴシック" charset="-128"/>
        </a:defRPr>
      </a:lvl4pPr>
      <a:lvl5pPr algn="l" rtl="0" eaLnBrk="0" fontAlgn="base" hangingPunct="0">
        <a:spcBef>
          <a:spcPct val="0"/>
        </a:spcBef>
        <a:spcAft>
          <a:spcPct val="0"/>
        </a:spcAft>
        <a:defRPr sz="2800" b="1">
          <a:solidFill>
            <a:schemeClr val="accent2"/>
          </a:solidFill>
          <a:latin typeface="Verdana" pitchFamily="34" charset="0"/>
          <a:ea typeface="ＭＳ Ｐゴシック" charset="-128"/>
          <a:cs typeface="ＭＳ Ｐゴシック" charset="-128"/>
        </a:defRPr>
      </a:lvl5pPr>
      <a:lvl6pPr marL="457200" algn="l" rtl="0" fontAlgn="base">
        <a:spcBef>
          <a:spcPct val="0"/>
        </a:spcBef>
        <a:spcAft>
          <a:spcPct val="0"/>
        </a:spcAft>
        <a:defRPr sz="2800" b="1">
          <a:solidFill>
            <a:schemeClr val="accent2"/>
          </a:solidFill>
          <a:latin typeface="Verdana" pitchFamily="34" charset="0"/>
        </a:defRPr>
      </a:lvl6pPr>
      <a:lvl7pPr marL="914400" algn="l" rtl="0" fontAlgn="base">
        <a:spcBef>
          <a:spcPct val="0"/>
        </a:spcBef>
        <a:spcAft>
          <a:spcPct val="0"/>
        </a:spcAft>
        <a:defRPr sz="2800" b="1">
          <a:solidFill>
            <a:schemeClr val="accent2"/>
          </a:solidFill>
          <a:latin typeface="Verdana" pitchFamily="34" charset="0"/>
        </a:defRPr>
      </a:lvl7pPr>
      <a:lvl8pPr marL="1371600" algn="l" rtl="0" fontAlgn="base">
        <a:spcBef>
          <a:spcPct val="0"/>
        </a:spcBef>
        <a:spcAft>
          <a:spcPct val="0"/>
        </a:spcAft>
        <a:defRPr sz="2800" b="1">
          <a:solidFill>
            <a:schemeClr val="accent2"/>
          </a:solidFill>
          <a:latin typeface="Verdana" pitchFamily="34" charset="0"/>
        </a:defRPr>
      </a:lvl8pPr>
      <a:lvl9pPr marL="1828800" algn="l" rtl="0" fontAlgn="base">
        <a:spcBef>
          <a:spcPct val="0"/>
        </a:spcBef>
        <a:spcAft>
          <a:spcPct val="0"/>
        </a:spcAft>
        <a:defRPr sz="2800" b="1">
          <a:solidFill>
            <a:schemeClr val="accent2"/>
          </a:solidFill>
          <a:latin typeface="Verdana" pitchFamily="34" charset="0"/>
        </a:defRPr>
      </a:lvl9pPr>
    </p:titleStyle>
    <p:bodyStyle>
      <a:lvl1pPr marL="342900" indent="-342900" algn="l" rtl="0" eaLnBrk="0" fontAlgn="base" hangingPunct="0">
        <a:spcBef>
          <a:spcPct val="20000"/>
        </a:spcBef>
        <a:spcAft>
          <a:spcPct val="0"/>
        </a:spcAft>
        <a:buChar char="•"/>
        <a:defRPr sz="2400" b="1" i="1">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200">
          <a:solidFill>
            <a:schemeClr val="tx1"/>
          </a:solidFill>
          <a:latin typeface="Arial" charset="0"/>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128"/>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4"/>
          <p:cNvSpPr>
            <a:spLocks noGrp="1" noChangeArrowheads="1"/>
          </p:cNvSpPr>
          <p:nvPr>
            <p:ph type="ctrTitle"/>
          </p:nvPr>
        </p:nvSpPr>
        <p:spPr>
          <a:xfrm>
            <a:off x="685800" y="1981200"/>
            <a:ext cx="8077200" cy="1905000"/>
          </a:xfrm>
        </p:spPr>
        <p:txBody>
          <a:bodyPr/>
          <a:lstStyle/>
          <a:p>
            <a:r>
              <a:rPr lang="en-US" dirty="0">
                <a:latin typeface="Verdana" charset="0"/>
                <a:ea typeface="ＭＳ Ｐゴシック" charset="0"/>
                <a:cs typeface="ＭＳ Ｐゴシック" charset="0"/>
              </a:rPr>
              <a:t/>
            </a:r>
            <a:br>
              <a:rPr lang="en-US" dirty="0">
                <a:latin typeface="Verdana" charset="0"/>
                <a:ea typeface="ＭＳ Ｐゴシック" charset="0"/>
                <a:cs typeface="ＭＳ Ｐゴシック" charset="0"/>
              </a:rPr>
            </a:br>
            <a:r>
              <a:rPr lang="en-US" dirty="0">
                <a:latin typeface="Verdana" charset="0"/>
                <a:ea typeface="ＭＳ Ｐゴシック" charset="0"/>
                <a:cs typeface="ＭＳ Ｐゴシック" charset="0"/>
              </a:rPr>
              <a:t/>
            </a:r>
            <a:br>
              <a:rPr lang="en-US" dirty="0">
                <a:latin typeface="Verdana" charset="0"/>
                <a:ea typeface="ＭＳ Ｐゴシック" charset="0"/>
                <a:cs typeface="ＭＳ Ｐゴシック" charset="0"/>
              </a:rPr>
            </a:br>
            <a:r>
              <a:rPr lang="en-US" dirty="0">
                <a:latin typeface="Verdana" charset="0"/>
                <a:ea typeface="ＭＳ Ｐゴシック" charset="0"/>
                <a:cs typeface="ＭＳ Ｐゴシック" charset="0"/>
              </a:rPr>
              <a:t>Assessing Cultural Competence and Health Literacy from the </a:t>
            </a:r>
            <a:br>
              <a:rPr lang="en-US" dirty="0">
                <a:latin typeface="Verdana" charset="0"/>
                <a:ea typeface="ＭＳ Ｐゴシック" charset="0"/>
                <a:cs typeface="ＭＳ Ｐゴシック" charset="0"/>
              </a:rPr>
            </a:br>
            <a:r>
              <a:rPr lang="en-US" dirty="0">
                <a:latin typeface="Verdana" charset="0"/>
                <a:ea typeface="ＭＳ Ｐゴシック" charset="0"/>
                <a:cs typeface="ＭＳ Ｐゴシック" charset="0"/>
              </a:rPr>
              <a:t>Patient</a:t>
            </a:r>
            <a:r>
              <a:rPr lang="ja-JP" altLang="en-US" dirty="0">
                <a:latin typeface="Verdana" charset="0"/>
                <a:ea typeface="ＭＳ Ｐゴシック" charset="0"/>
                <a:cs typeface="ＭＳ Ｐゴシック" charset="0"/>
              </a:rPr>
              <a:t>’</a:t>
            </a:r>
            <a:r>
              <a:rPr lang="en-US" altLang="ja-JP" dirty="0">
                <a:latin typeface="Verdana" charset="0"/>
                <a:ea typeface="ＭＳ Ｐゴシック" charset="0"/>
                <a:cs typeface="ＭＳ Ｐゴシック" charset="0"/>
              </a:rPr>
              <a:t>s Perspective</a:t>
            </a:r>
            <a:br>
              <a:rPr lang="en-US" altLang="ja-JP" dirty="0">
                <a:latin typeface="Verdana" charset="0"/>
                <a:ea typeface="ＭＳ Ｐゴシック" charset="0"/>
                <a:cs typeface="ＭＳ Ｐゴシック" charset="0"/>
              </a:rPr>
            </a:br>
            <a:endParaRPr lang="en-US" dirty="0">
              <a:latin typeface="Verdana" charset="0"/>
              <a:ea typeface="ＭＳ Ｐゴシック" charset="0"/>
              <a:cs typeface="ＭＳ Ｐゴシック" charset="0"/>
            </a:endParaRPr>
          </a:p>
        </p:txBody>
      </p:sp>
      <p:sp>
        <p:nvSpPr>
          <p:cNvPr id="16386" name="Rectangle 5"/>
          <p:cNvSpPr>
            <a:spLocks noGrp="1" noChangeArrowheads="1"/>
          </p:cNvSpPr>
          <p:nvPr>
            <p:ph type="subTitle" idx="1"/>
          </p:nvPr>
        </p:nvSpPr>
        <p:spPr>
          <a:xfrm>
            <a:off x="1066800" y="4114800"/>
            <a:ext cx="7162800" cy="2057400"/>
          </a:xfrm>
        </p:spPr>
        <p:txBody>
          <a:bodyPr/>
          <a:lstStyle/>
          <a:p>
            <a:pPr eaLnBrk="1" hangingPunct="1"/>
            <a:r>
              <a:rPr lang="en-US" sz="2000" i="0" dirty="0">
                <a:latin typeface="Verdana" charset="0"/>
                <a:ea typeface="ＭＳ Ｐゴシック" charset="0"/>
                <a:cs typeface="ＭＳ Ｐゴシック" charset="0"/>
              </a:rPr>
              <a:t>AHRQ 2011 Annual Conference</a:t>
            </a:r>
          </a:p>
          <a:p>
            <a:pPr eaLnBrk="1" hangingPunct="1"/>
            <a:r>
              <a:rPr lang="en-US" sz="2000" i="0" dirty="0">
                <a:latin typeface="Verdana" charset="0"/>
                <a:ea typeface="ＭＳ Ｐゴシック" charset="0"/>
                <a:cs typeface="ＭＳ Ｐゴシック" charset="0"/>
              </a:rPr>
              <a:t>September 18-21, 2011</a:t>
            </a:r>
          </a:p>
          <a:p>
            <a:pPr eaLnBrk="1" hangingPunct="1"/>
            <a:r>
              <a:rPr lang="en-US" sz="2000" i="0" dirty="0">
                <a:latin typeface="Verdana" charset="0"/>
                <a:ea typeface="ＭＳ Ｐゴシック" charset="0"/>
                <a:cs typeface="ＭＳ Ｐゴシック" charset="0"/>
              </a:rPr>
              <a:t>Beverly </a:t>
            </a:r>
            <a:r>
              <a:rPr lang="en-US" sz="2000" i="0" dirty="0" err="1">
                <a:latin typeface="Verdana" charset="0"/>
                <a:ea typeface="ＭＳ Ｐゴシック" charset="0"/>
                <a:cs typeface="ＭＳ Ｐゴシック" charset="0"/>
              </a:rPr>
              <a:t>Weidmer</a:t>
            </a:r>
            <a:endParaRPr lang="en-US" sz="2000" i="0" dirty="0">
              <a:latin typeface="Verdana" charset="0"/>
              <a:ea typeface="ＭＳ Ｐゴシック" charset="0"/>
              <a:cs typeface="ＭＳ Ｐゴシック" charset="0"/>
            </a:endParaRPr>
          </a:p>
          <a:p>
            <a:pPr eaLnBrk="1" hangingPunct="1"/>
            <a:r>
              <a:rPr lang="en-US" sz="2000" i="0" dirty="0">
                <a:latin typeface="Verdana" charset="0"/>
                <a:ea typeface="ＭＳ Ｐゴシック" charset="0"/>
                <a:cs typeface="ＭＳ Ｐゴシック" charset="0"/>
              </a:rPr>
              <a:t>RAND Corporation</a:t>
            </a:r>
          </a:p>
          <a:p>
            <a:pPr eaLnBrk="1" hangingPunct="1"/>
            <a:r>
              <a:rPr lang="en-US" sz="2000" i="0" dirty="0">
                <a:latin typeface="Verdana" charset="0"/>
                <a:ea typeface="ＭＳ Ｐゴシック" charset="0"/>
                <a:cs typeface="ＭＳ Ｐゴシック" charset="0"/>
              </a:rPr>
              <a:t>Santa Monica, CA</a:t>
            </a:r>
          </a:p>
          <a:p>
            <a:pPr eaLnBrk="1" hangingPunct="1"/>
            <a:endParaRPr lang="en-US" sz="2000" i="0" dirty="0">
              <a:latin typeface="Verdana"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6"/>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E876E47D-895A-6C4B-8C6E-7C386F672215}" type="slidenum">
              <a:rPr lang="en-US" sz="1400" b="0"/>
              <a:pPr/>
              <a:t>10</a:t>
            </a:fld>
            <a:endParaRPr lang="en-US" sz="1400" b="0"/>
          </a:p>
        </p:txBody>
      </p:sp>
      <p:sp>
        <p:nvSpPr>
          <p:cNvPr id="31746" name="Rectangle 2"/>
          <p:cNvSpPr>
            <a:spLocks noGrp="1" noChangeArrowheads="1"/>
          </p:cNvSpPr>
          <p:nvPr>
            <p:ph type="title"/>
          </p:nvPr>
        </p:nvSpPr>
        <p:spPr/>
        <p:txBody>
          <a:bodyPr/>
          <a:lstStyle/>
          <a:p>
            <a:r>
              <a:rPr lang="en-US" dirty="0">
                <a:latin typeface="Verdana" charset="0"/>
                <a:ea typeface="ＭＳ Ｐゴシック" charset="0"/>
                <a:cs typeface="ＭＳ Ｐゴシック" charset="0"/>
              </a:rPr>
              <a:t>How to Use the Item Set</a:t>
            </a:r>
          </a:p>
        </p:txBody>
      </p:sp>
      <p:sp>
        <p:nvSpPr>
          <p:cNvPr id="31747" name="Rectangle 3"/>
          <p:cNvSpPr>
            <a:spLocks noGrp="1" noChangeArrowheads="1"/>
          </p:cNvSpPr>
          <p:nvPr>
            <p:ph type="body" idx="1"/>
          </p:nvPr>
        </p:nvSpPr>
        <p:spPr>
          <a:xfrm>
            <a:off x="838200" y="1752600"/>
            <a:ext cx="7391400" cy="4373563"/>
          </a:xfrm>
        </p:spPr>
        <p:txBody>
          <a:bodyPr/>
          <a:lstStyle/>
          <a:p>
            <a:pPr>
              <a:lnSpc>
                <a:spcPct val="90000"/>
              </a:lnSpc>
            </a:pPr>
            <a:r>
              <a:rPr lang="en-US" b="0" i="0">
                <a:latin typeface="Verdana" charset="0"/>
                <a:ea typeface="ＭＳ Ｐゴシック" charset="0"/>
                <a:cs typeface="ＭＳ Ｐゴシック" charset="0"/>
              </a:rPr>
              <a:t>Users can pick and choose items or domains depending on interest or QI focus</a:t>
            </a:r>
          </a:p>
          <a:p>
            <a:pPr>
              <a:lnSpc>
                <a:spcPct val="90000"/>
              </a:lnSpc>
              <a:buFontTx/>
              <a:buNone/>
            </a:pPr>
            <a:endParaRPr lang="en-US" b="0" i="0">
              <a:latin typeface="Verdana" charset="0"/>
              <a:ea typeface="ＭＳ Ｐゴシック" charset="0"/>
              <a:cs typeface="ＭＳ Ｐゴシック" charset="0"/>
            </a:endParaRPr>
          </a:p>
          <a:p>
            <a:pPr>
              <a:lnSpc>
                <a:spcPct val="90000"/>
              </a:lnSpc>
            </a:pPr>
            <a:r>
              <a:rPr lang="en-US" b="0" i="0">
                <a:latin typeface="Verdana" charset="0"/>
                <a:ea typeface="ＭＳ Ｐゴシック" charset="0"/>
                <a:cs typeface="ＭＳ Ｐゴシック" charset="0"/>
              </a:rPr>
              <a:t>Domains allow users to </a:t>
            </a:r>
            <a:r>
              <a:rPr lang="ja-JP" altLang="en-US" b="0" i="0">
                <a:latin typeface="Verdana" charset="0"/>
                <a:ea typeface="ＭＳ Ｐゴシック" charset="0"/>
                <a:cs typeface="ＭＳ Ｐゴシック" charset="0"/>
              </a:rPr>
              <a:t>“</a:t>
            </a:r>
            <a:r>
              <a:rPr lang="en-US" altLang="ja-JP" b="0" i="0">
                <a:latin typeface="Verdana" charset="0"/>
                <a:ea typeface="ＭＳ Ｐゴシック" charset="0"/>
                <a:cs typeface="ＭＳ Ｐゴシック" charset="0"/>
              </a:rPr>
              <a:t>drill down</a:t>
            </a:r>
            <a:r>
              <a:rPr lang="ja-JP" altLang="en-US" b="0" i="0">
                <a:latin typeface="Verdana" charset="0"/>
                <a:ea typeface="ＭＳ Ｐゴシック" charset="0"/>
                <a:cs typeface="ＭＳ Ｐゴシック" charset="0"/>
              </a:rPr>
              <a:t>”</a:t>
            </a:r>
            <a:r>
              <a:rPr lang="en-US" altLang="ja-JP" b="0" i="0">
                <a:latin typeface="Verdana" charset="0"/>
                <a:ea typeface="ＭＳ Ｐゴシック" charset="0"/>
                <a:cs typeface="ＭＳ Ｐゴシック" charset="0"/>
              </a:rPr>
              <a:t> to obtain more actionable information on a particular topic, at the clinician level (e.g. communication with providers)</a:t>
            </a:r>
          </a:p>
          <a:p>
            <a:pPr>
              <a:lnSpc>
                <a:spcPct val="90000"/>
              </a:lnSpc>
              <a:buFontTx/>
              <a:buNone/>
            </a:pPr>
            <a:endParaRPr lang="en-US" b="0" i="0">
              <a:latin typeface="Verdana" charset="0"/>
              <a:ea typeface="ＭＳ Ｐゴシック" charset="0"/>
              <a:cs typeface="ＭＳ Ｐゴシック" charset="0"/>
            </a:endParaRPr>
          </a:p>
          <a:p>
            <a:pPr>
              <a:lnSpc>
                <a:spcPct val="90000"/>
              </a:lnSpc>
            </a:pPr>
            <a:r>
              <a:rPr lang="en-US" b="0" i="0">
                <a:latin typeface="Verdana" charset="0"/>
                <a:ea typeface="ＭＳ Ｐゴシック" charset="0"/>
                <a:cs typeface="ＭＳ Ｐゴシック" charset="0"/>
              </a:rPr>
              <a:t>Users can use </a:t>
            </a:r>
            <a:r>
              <a:rPr lang="ja-JP" altLang="en-US" b="0" i="0">
                <a:latin typeface="Verdana" charset="0"/>
                <a:ea typeface="ＭＳ Ｐゴシック" charset="0"/>
                <a:cs typeface="ＭＳ Ｐゴシック" charset="0"/>
              </a:rPr>
              <a:t>“</a:t>
            </a:r>
            <a:r>
              <a:rPr lang="en-US" altLang="ja-JP" b="0" i="0">
                <a:latin typeface="Verdana" charset="0"/>
                <a:ea typeface="ＭＳ Ｐゴシック" charset="0"/>
                <a:cs typeface="ＭＳ Ｐゴシック" charset="0"/>
              </a:rPr>
              <a:t>short-version</a:t>
            </a:r>
            <a:r>
              <a:rPr lang="ja-JP" altLang="en-US" b="0" i="0">
                <a:latin typeface="Verdana" charset="0"/>
                <a:ea typeface="ＭＳ Ｐゴシック" charset="0"/>
                <a:cs typeface="ＭＳ Ｐゴシック" charset="0"/>
              </a:rPr>
              <a:t>”</a:t>
            </a:r>
            <a:r>
              <a:rPr lang="en-US" altLang="ja-JP" b="0" i="0">
                <a:latin typeface="Verdana" charset="0"/>
                <a:ea typeface="ＭＳ Ｐゴシック" charset="0"/>
                <a:cs typeface="ＭＳ Ｐゴシック" charset="0"/>
              </a:rPr>
              <a:t> of the item set </a:t>
            </a:r>
            <a:endParaRPr lang="en-US" b="0" i="0">
              <a:latin typeface="Verdana" charset="0"/>
              <a:ea typeface="ＭＳ Ｐゴシック" charset="0"/>
              <a:cs typeface="ＭＳ Ｐゴシック" charset="0"/>
            </a:endParaRPr>
          </a:p>
        </p:txBody>
      </p:sp>
      <p:sp>
        <p:nvSpPr>
          <p:cNvPr id="31748" name="Slide Number Placeholder 3"/>
          <p:cNvSpPr txBox="1">
            <a:spLocks noGrp="1"/>
          </p:cNvSpPr>
          <p:nvPr/>
        </p:nvSpPr>
        <p:spPr bwMode="auto">
          <a:xfrm>
            <a:off x="65532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pPr algn="r">
              <a:spcBef>
                <a:spcPct val="0"/>
              </a:spcBef>
            </a:pPr>
            <a:fld id="{42DD7D10-CC22-834C-86FA-2F4F7257D99B}" type="slidenum">
              <a:rPr lang="en-US" sz="1400" b="0"/>
              <a:pPr algn="r">
                <a:spcBef>
                  <a:spcPct val="0"/>
                </a:spcBef>
              </a:pPr>
              <a:t>10</a:t>
            </a:fld>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6"/>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31213CE8-7E3D-C14A-A89B-F073C7C38953}" type="slidenum">
              <a:rPr lang="en-US" sz="1400" b="0"/>
              <a:pPr/>
              <a:t>11</a:t>
            </a:fld>
            <a:endParaRPr lang="en-US" sz="1400" b="0"/>
          </a:p>
        </p:txBody>
      </p:sp>
      <p:sp>
        <p:nvSpPr>
          <p:cNvPr id="33794" name="Rectangle 2"/>
          <p:cNvSpPr>
            <a:spLocks noGrp="1" noChangeArrowheads="1"/>
          </p:cNvSpPr>
          <p:nvPr>
            <p:ph type="title"/>
          </p:nvPr>
        </p:nvSpPr>
        <p:spPr/>
        <p:txBody>
          <a:bodyPr/>
          <a:lstStyle/>
          <a:p>
            <a:r>
              <a:rPr lang="en-US" dirty="0">
                <a:latin typeface="Verdana" charset="0"/>
                <a:ea typeface="ＭＳ Ｐゴシック" charset="0"/>
                <a:cs typeface="ＭＳ Ｐゴシック" charset="0"/>
              </a:rPr>
              <a:t>Short version of the health literacy item set</a:t>
            </a:r>
          </a:p>
        </p:txBody>
      </p:sp>
      <p:sp>
        <p:nvSpPr>
          <p:cNvPr id="33795" name="Rectangle 3"/>
          <p:cNvSpPr>
            <a:spLocks noGrp="1" noChangeArrowheads="1"/>
          </p:cNvSpPr>
          <p:nvPr>
            <p:ph type="body" idx="1"/>
          </p:nvPr>
        </p:nvSpPr>
        <p:spPr>
          <a:xfrm>
            <a:off x="838200" y="1752600"/>
            <a:ext cx="7391400" cy="4373563"/>
          </a:xfrm>
        </p:spPr>
        <p:txBody>
          <a:bodyPr/>
          <a:lstStyle/>
          <a:p>
            <a:pPr marL="0" indent="0">
              <a:lnSpc>
                <a:spcPct val="90000"/>
              </a:lnSpc>
              <a:buFontTx/>
              <a:buNone/>
            </a:pPr>
            <a:r>
              <a:rPr lang="en-US" sz="2000" b="0" i="0">
                <a:latin typeface="Verdana" charset="0"/>
                <a:ea typeface="ＭＳ Ｐゴシック" charset="0"/>
                <a:cs typeface="ＭＳ Ｐゴシック" charset="0"/>
              </a:rPr>
              <a:t>Five items found to be closely associated with global rating of doctor and provide feedback on various health literacy practices:</a:t>
            </a:r>
          </a:p>
          <a:p>
            <a:pPr marL="0" indent="0">
              <a:lnSpc>
                <a:spcPct val="90000"/>
              </a:lnSpc>
              <a:buFontTx/>
              <a:buNone/>
            </a:pPr>
            <a:endParaRPr lang="en-US" sz="2000" b="0" i="0">
              <a:latin typeface="Verdana" charset="0"/>
              <a:ea typeface="ＭＳ Ｐゴシック" charset="0"/>
              <a:cs typeface="ＭＳ Ｐゴシック" charset="0"/>
            </a:endParaRPr>
          </a:p>
          <a:p>
            <a:pPr marL="0" indent="0">
              <a:lnSpc>
                <a:spcPct val="90000"/>
              </a:lnSpc>
            </a:pPr>
            <a:r>
              <a:rPr lang="en-US" sz="2000" b="0">
                <a:latin typeface="Verdana" charset="0"/>
                <a:ea typeface="ＭＳ Ｐゴシック" charset="0"/>
                <a:cs typeface="ＭＳ Ｐゴシック" charset="0"/>
              </a:rPr>
              <a:t>HL9:  Doctor give you all the information you wanted about your health?</a:t>
            </a:r>
          </a:p>
          <a:p>
            <a:pPr marL="0" indent="0">
              <a:lnSpc>
                <a:spcPct val="90000"/>
              </a:lnSpc>
            </a:pPr>
            <a:r>
              <a:rPr lang="en-US" sz="2000" b="0">
                <a:latin typeface="Verdana" charset="0"/>
                <a:ea typeface="ＭＳ Ｐゴシック" charset="0"/>
                <a:cs typeface="ＭＳ Ｐゴシック" charset="0"/>
              </a:rPr>
              <a:t>HL10:  Doctor encourage you to talk about all your health problems or concerns?</a:t>
            </a:r>
          </a:p>
          <a:p>
            <a:pPr marL="0" indent="0">
              <a:lnSpc>
                <a:spcPct val="90000"/>
              </a:lnSpc>
            </a:pPr>
            <a:r>
              <a:rPr lang="en-US" sz="2000" b="0">
                <a:latin typeface="Verdana" charset="0"/>
                <a:ea typeface="ＭＳ Ｐゴシック" charset="0"/>
                <a:cs typeface="ＭＳ Ｐゴシック" charset="0"/>
              </a:rPr>
              <a:t>HL13:  Doctor ask you to describe how you were going to follow instructions?</a:t>
            </a:r>
          </a:p>
          <a:p>
            <a:pPr marL="0" indent="0">
              <a:lnSpc>
                <a:spcPct val="90000"/>
              </a:lnSpc>
            </a:pPr>
            <a:r>
              <a:rPr lang="en-US" sz="2000" b="0">
                <a:latin typeface="Verdana" charset="0"/>
                <a:ea typeface="ＭＳ Ｐゴシック" charset="0"/>
                <a:cs typeface="ＭＳ Ｐゴシック" charset="0"/>
              </a:rPr>
              <a:t>HL19:  Doctor give you easy to understand instructions about how to take our medicines?</a:t>
            </a:r>
          </a:p>
          <a:p>
            <a:pPr marL="0" indent="0">
              <a:lnSpc>
                <a:spcPct val="90000"/>
              </a:lnSpc>
            </a:pPr>
            <a:r>
              <a:rPr lang="en-US" sz="2000" b="0">
                <a:latin typeface="Verdana" charset="0"/>
                <a:ea typeface="ＭＳ Ｐゴシック" charset="0"/>
                <a:cs typeface="ＭＳ Ｐゴシック" charset="0"/>
              </a:rPr>
              <a:t>HL25:  How often were results of blood test, x-ray or other test easy to understand?</a:t>
            </a:r>
          </a:p>
          <a:p>
            <a:pPr marL="0" indent="0">
              <a:lnSpc>
                <a:spcPct val="90000"/>
              </a:lnSpc>
              <a:buFontTx/>
              <a:buNone/>
            </a:pPr>
            <a:endParaRPr lang="en-US" b="0" i="0">
              <a:latin typeface="Verdana" charset="0"/>
              <a:ea typeface="ＭＳ Ｐゴシック" charset="0"/>
              <a:cs typeface="ＭＳ Ｐゴシック" charset="0"/>
            </a:endParaRPr>
          </a:p>
        </p:txBody>
      </p:sp>
      <p:sp>
        <p:nvSpPr>
          <p:cNvPr id="33796" name="Slide Number Placeholder 3"/>
          <p:cNvSpPr txBox="1">
            <a:spLocks noGrp="1"/>
          </p:cNvSpPr>
          <p:nvPr/>
        </p:nvSpPr>
        <p:spPr bwMode="auto">
          <a:xfrm>
            <a:off x="65532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pPr algn="r">
              <a:spcBef>
                <a:spcPct val="0"/>
              </a:spcBef>
            </a:pPr>
            <a:fld id="{D85F7317-DE99-DD47-86FD-BC1F84C2CD67}" type="slidenum">
              <a:rPr lang="en-US" sz="1400" b="0"/>
              <a:pPr algn="r">
                <a:spcBef>
                  <a:spcPct val="0"/>
                </a:spcBef>
              </a:pPr>
              <a:t>11</a:t>
            </a:fld>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6"/>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847E10F3-CD47-6D41-88CE-4F14B072D4BB}" type="slidenum">
              <a:rPr lang="en-US" sz="1400" b="0"/>
              <a:pPr/>
              <a:t>12</a:t>
            </a:fld>
            <a:endParaRPr lang="en-US" sz="1400" b="0"/>
          </a:p>
        </p:txBody>
      </p:sp>
      <p:sp>
        <p:nvSpPr>
          <p:cNvPr id="35842" name="Title 1"/>
          <p:cNvSpPr>
            <a:spLocks noGrp="1"/>
          </p:cNvSpPr>
          <p:nvPr>
            <p:ph type="title"/>
          </p:nvPr>
        </p:nvSpPr>
        <p:spPr/>
        <p:txBody>
          <a:bodyPr/>
          <a:lstStyle/>
          <a:p>
            <a:r>
              <a:rPr lang="en-US" dirty="0">
                <a:latin typeface="Verdana" charset="0"/>
                <a:ea typeface="ＭＳ Ｐゴシック" charset="0"/>
                <a:cs typeface="ＭＳ Ｐゴシック" charset="0"/>
              </a:rPr>
              <a:t>Health Literacy Quality Improvement Crosswalk</a:t>
            </a:r>
          </a:p>
        </p:txBody>
      </p:sp>
      <p:graphicFrame>
        <p:nvGraphicFramePr>
          <p:cNvPr id="5" name="Content Placeholder 4" descr="This image shows how the Health Literacy Item Set correspond to recommendations made in the American Medical Association’s (AMA) Health Literacy Educational Toolkit.&#10;&#10;The items in the Health Literacy Item Set correspond to recommendations made in the American Medical Association’s (AMA) Health Literacy Educational Toolkit 2nd Edition.  This toolkit contains educational information on how clinicians can improve the quality and safety of health care for their patients with low health literacy.  &#10;&#10;"/>
          <p:cNvGraphicFramePr>
            <a:graphicFrameLocks noGrp="1"/>
          </p:cNvGraphicFramePr>
          <p:nvPr>
            <p:ph idx="1"/>
            <p:extLst>
              <p:ext uri="{D42A27DB-BD31-4B8C-83A1-F6EECF244321}">
                <p14:modId xmlns:p14="http://schemas.microsoft.com/office/powerpoint/2010/main" val="3446524878"/>
              </p:ext>
            </p:extLst>
          </p:nvPr>
        </p:nvGraphicFramePr>
        <p:xfrm>
          <a:off x="457200" y="1676400"/>
          <a:ext cx="8229600" cy="4054476"/>
        </p:xfrm>
        <a:graphic>
          <a:graphicData uri="http://schemas.openxmlformats.org/drawingml/2006/table">
            <a:tbl>
              <a:tblPr/>
              <a:tblGrid>
                <a:gridCol w="685800"/>
                <a:gridCol w="4800600"/>
                <a:gridCol w="2743200"/>
              </a:tblGrid>
              <a:tr h="30484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FFFF"/>
                          </a:solidFill>
                          <a:effectLst/>
                          <a:latin typeface="Verdana" pitchFamily="-111" charset="0"/>
                          <a:ea typeface="ＭＳ Ｐゴシック" pitchFamily="-111" charset="-128"/>
                          <a:cs typeface="ＭＳ Ｐゴシック" pitchFamily="-111" charset="-128"/>
                        </a:rPr>
                        <a:t>Item </a:t>
                      </a:r>
                    </a:p>
                  </a:txBody>
                  <a:tcPr marT="45727" marB="45727"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FFFF"/>
                          </a:solidFill>
                          <a:effectLst/>
                          <a:latin typeface="Verdana" pitchFamily="-111" charset="0"/>
                          <a:ea typeface="ＭＳ Ｐゴシック" pitchFamily="-111" charset="-128"/>
                          <a:cs typeface="ＭＳ Ｐゴシック" pitchFamily="-111" charset="-128"/>
                        </a:rPr>
                        <a:t>Question:  In the last 12 months…..</a:t>
                      </a:r>
                    </a:p>
                  </a:txBody>
                  <a:tcPr marT="45727" marB="45727"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FFFF"/>
                          </a:solidFill>
                          <a:effectLst/>
                          <a:latin typeface="Verdana" pitchFamily="-111" charset="0"/>
                          <a:ea typeface="ＭＳ Ｐゴシック" pitchFamily="-111" charset="-128"/>
                          <a:cs typeface="ＭＳ Ｐゴシック" pitchFamily="-111" charset="-128"/>
                        </a:rPr>
                        <a:t>AMA recommendation</a:t>
                      </a:r>
                    </a:p>
                  </a:txBody>
                  <a:tcPr marT="45727" marB="45727"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chemeClr val="accent1"/>
                    </a:solidFill>
                  </a:tcPr>
                </a:tc>
              </a:tr>
              <a:tr h="118890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HL1.</a:t>
                      </a:r>
                    </a:p>
                  </a:txBody>
                  <a:tcPr marT="45727" marB="45727" horzOverflow="overflow">
                    <a:lnL>
                      <a:noFill/>
                    </a:lnL>
                    <a:lnR>
                      <a:noFill/>
                    </a:lnR>
                    <a:lnT w="25400" cap="flat" cmpd="sng" algn="ctr">
                      <a:solidFill>
                        <a:schemeClr val="tx1"/>
                      </a:solidFill>
                      <a:prstDash val="solid"/>
                      <a:round/>
                      <a:headEnd type="none" w="med" len="med"/>
                      <a:tailEnd type="none" w="med" len="med"/>
                    </a:lnT>
                    <a:lnB>
                      <a:noFill/>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how often were the explanations this doctor gave you hard to understand because of an accent or the way the doctor spoke English? </a:t>
                      </a:r>
                    </a:p>
                  </a:txBody>
                  <a:tcPr marT="45727" marB="45727" horzOverflow="overflow">
                    <a:lnL>
                      <a:noFill/>
                    </a:lnL>
                    <a:lnR>
                      <a:noFill/>
                    </a:lnR>
                    <a:lnT w="25400" cap="flat" cmpd="sng" algn="ctr">
                      <a:solidFill>
                        <a:schemeClr val="tx1"/>
                      </a:solidFill>
                      <a:prstDash val="solid"/>
                      <a:round/>
                      <a:headEnd type="none" w="med" len="med"/>
                      <a:tailEnd type="none" w="med" len="med"/>
                    </a:lnT>
                    <a:lnB>
                      <a:noFill/>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Slow down.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Use plain language and short statements.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Ask for teach-back to ensure patient understanding of what the doctor has said. </a:t>
                      </a:r>
                    </a:p>
                  </a:txBody>
                  <a:tcPr marT="45727" marB="45727" horzOverflow="overflow">
                    <a:lnL>
                      <a:noFill/>
                    </a:lnL>
                    <a:lnR>
                      <a:noFill/>
                    </a:lnR>
                    <a:lnT w="25400" cap="flat" cmpd="sng" algn="ctr">
                      <a:solidFill>
                        <a:schemeClr val="tx1"/>
                      </a:solidFill>
                      <a:prstDash val="solid"/>
                      <a:round/>
                      <a:headEnd type="none" w="med" len="med"/>
                      <a:tailEnd type="none" w="med" len="med"/>
                    </a:lnT>
                    <a:lnB>
                      <a:noFill/>
                    </a:lnB>
                    <a:lnTlToBr>
                      <a:noFill/>
                    </a:lnTlToBr>
                    <a:lnBlToTr>
                      <a:noFill/>
                    </a:lnBlToTr>
                    <a:solidFill>
                      <a:srgbClr val="E7E7E7"/>
                    </a:solidFill>
                  </a:tcPr>
                </a:tc>
              </a:tr>
              <a:tr h="45727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HL2.</a:t>
                      </a:r>
                    </a:p>
                  </a:txBody>
                  <a:tcPr marT="45727" marB="45727" horzOverflow="overflow">
                    <a:lnL>
                      <a:noFill/>
                    </a:lnL>
                    <a:lnR>
                      <a:noFill/>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Verdana" pitchFamily="-111" charset="0"/>
                          <a:ea typeface="ＭＳ Ｐゴシック" pitchFamily="-111" charset="-128"/>
                          <a:cs typeface="ＭＳ Ｐゴシック" pitchFamily="-111" charset="-128"/>
                        </a:rPr>
                        <a:t>how often did this doctor use medical words you did not understand? </a:t>
                      </a:r>
                    </a:p>
                  </a:txBody>
                  <a:tcPr marT="45727" marB="45727" horzOverflow="overflow">
                    <a:lnL>
                      <a:noFill/>
                    </a:lnL>
                    <a:lnR>
                      <a:noFill/>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Use plain, non medical language.</a:t>
                      </a:r>
                    </a:p>
                  </a:txBody>
                  <a:tcPr marT="45727" marB="45727" horzOverflow="overflow">
                    <a:lnL>
                      <a:noFill/>
                    </a:lnL>
                    <a:lnR>
                      <a:noFill/>
                    </a:lnR>
                    <a:lnT>
                      <a:noFill/>
                    </a:lnT>
                    <a:lnB>
                      <a:noFill/>
                    </a:lnB>
                    <a:lnTlToBr>
                      <a:noFill/>
                    </a:lnTlToBr>
                    <a:lnBlToTr>
                      <a:noFill/>
                    </a:lnBlToTr>
                    <a:solidFill>
                      <a:schemeClr val="bg1"/>
                    </a:solidFill>
                  </a:tcPr>
                </a:tc>
              </a:tr>
              <a:tr h="45727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HL3.</a:t>
                      </a:r>
                    </a:p>
                  </a:txBody>
                  <a:tcPr marT="45727" marB="45727" horzOverflow="overflow">
                    <a:lnL>
                      <a:noFill/>
                    </a:lnL>
                    <a:lnR>
                      <a:noFill/>
                    </a:lnR>
                    <a:lnT>
                      <a:noFill/>
                    </a:lnT>
                    <a:lnB>
                      <a:noFill/>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how often did this doctor talk too fast when talking with you? </a:t>
                      </a:r>
                    </a:p>
                  </a:txBody>
                  <a:tcPr marT="45727" marB="45727" horzOverflow="overflow">
                    <a:lnL>
                      <a:noFill/>
                    </a:lnL>
                    <a:lnR>
                      <a:noFill/>
                    </a:lnR>
                    <a:lnT>
                      <a:noFill/>
                    </a:lnT>
                    <a:lnB>
                      <a:noFill/>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Slow down.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Break information down. </a:t>
                      </a:r>
                    </a:p>
                  </a:txBody>
                  <a:tcPr marT="45727" marB="45727" horzOverflow="overflow">
                    <a:lnL>
                      <a:noFill/>
                    </a:lnL>
                    <a:lnR>
                      <a:noFill/>
                    </a:lnR>
                    <a:lnT>
                      <a:noFill/>
                    </a:lnT>
                    <a:lnB>
                      <a:noFill/>
                    </a:lnB>
                    <a:lnTlToBr>
                      <a:noFill/>
                    </a:lnTlToBr>
                    <a:lnBlToTr>
                      <a:noFill/>
                    </a:lnBlToTr>
                    <a:solidFill>
                      <a:srgbClr val="E7E7E7"/>
                    </a:solidFill>
                  </a:tcPr>
                </a:tc>
              </a:tr>
              <a:tr h="82308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HL4.</a:t>
                      </a:r>
                    </a:p>
                  </a:txBody>
                  <a:tcPr marT="45727" marB="45727" horzOverflow="overflow">
                    <a:lnL>
                      <a:noFill/>
                    </a:lnL>
                    <a:lnR>
                      <a:noFill/>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how often did this doctor use pictures, drawings, or models to explain things to you? </a:t>
                      </a:r>
                    </a:p>
                  </a:txBody>
                  <a:tcPr marT="45727" marB="45727" horzOverflow="overflow">
                    <a:lnL>
                      <a:noFill/>
                    </a:lnL>
                    <a:lnR>
                      <a:noFill/>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Use visual aids to help understand medical information.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Images should be age- and culturally appropriate. </a:t>
                      </a:r>
                    </a:p>
                  </a:txBody>
                  <a:tcPr marT="45727" marB="45727" horzOverflow="overflow">
                    <a:lnL>
                      <a:noFill/>
                    </a:lnL>
                    <a:lnR>
                      <a:noFill/>
                    </a:lnR>
                    <a:lnT>
                      <a:noFill/>
                    </a:lnT>
                    <a:lnB>
                      <a:noFill/>
                    </a:lnB>
                    <a:lnTlToBr>
                      <a:noFill/>
                    </a:lnTlToBr>
                    <a:lnBlToTr>
                      <a:noFill/>
                    </a:lnBlToTr>
                    <a:solidFill>
                      <a:schemeClr val="bg1"/>
                    </a:solidFill>
                  </a:tcPr>
                </a:tc>
              </a:tr>
              <a:tr h="82308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HL5.</a:t>
                      </a:r>
                    </a:p>
                  </a:txBody>
                  <a:tcPr marT="45727" marB="45727"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how often did this doctor ignore what you told him or her? </a:t>
                      </a:r>
                    </a:p>
                  </a:txBody>
                  <a:tcPr marT="45727" marB="45727"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Verdana" pitchFamily="-111" charset="0"/>
                          <a:ea typeface="ＭＳ Ｐゴシック" pitchFamily="-111" charset="-128"/>
                          <a:cs typeface="ＭＳ Ｐゴシック" pitchFamily="-111" charset="-128"/>
                        </a:rPr>
                        <a:t>Listen rather than speak.</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Verdana" pitchFamily="-111" charset="0"/>
                          <a:ea typeface="ＭＳ Ｐゴシック" pitchFamily="-111" charset="-128"/>
                          <a:cs typeface="ＭＳ Ｐゴシック" pitchFamily="-111" charset="-128"/>
                        </a:rPr>
                        <a:t>Elicit understanding, identify information gaps, and assist patient management of care.  </a:t>
                      </a:r>
                    </a:p>
                  </a:txBody>
                  <a:tcPr marT="45727" marB="45727"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solidFill>
                      <a:srgbClr val="E7E7E7"/>
                    </a:solidFill>
                  </a:tcPr>
                </a:tc>
              </a:tr>
            </a:tbl>
          </a:graphicData>
        </a:graphic>
      </p:graphicFrame>
      <p:sp>
        <p:nvSpPr>
          <p:cNvPr id="35865" name="Slide Number Placeholder 3"/>
          <p:cNvSpPr txBox="1">
            <a:spLocks noGrp="1"/>
          </p:cNvSpPr>
          <p:nvPr/>
        </p:nvSpPr>
        <p:spPr bwMode="auto">
          <a:xfrm>
            <a:off x="65532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pPr algn="r">
              <a:spcBef>
                <a:spcPct val="0"/>
              </a:spcBef>
            </a:pPr>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6"/>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3940CA52-C1DB-E248-B6C8-0E84F6110B6A}" type="slidenum">
              <a:rPr lang="en-US" sz="1400" b="0"/>
              <a:pPr/>
              <a:t>13</a:t>
            </a:fld>
            <a:endParaRPr lang="en-US" sz="1400" b="0"/>
          </a:p>
        </p:txBody>
      </p:sp>
      <p:sp>
        <p:nvSpPr>
          <p:cNvPr id="37890" name="Title 1"/>
          <p:cNvSpPr>
            <a:spLocks noGrp="1"/>
          </p:cNvSpPr>
          <p:nvPr>
            <p:ph type="title"/>
          </p:nvPr>
        </p:nvSpPr>
        <p:spPr/>
        <p:txBody>
          <a:bodyPr/>
          <a:lstStyle/>
          <a:p>
            <a:r>
              <a:rPr lang="en-US" dirty="0">
                <a:latin typeface="Verdana" charset="0"/>
                <a:ea typeface="ＭＳ Ｐゴシック" charset="0"/>
                <a:cs typeface="ＭＳ Ｐゴシック" charset="0"/>
              </a:rPr>
              <a:t>Health Literacy Quality Improvement Crosswalk</a:t>
            </a:r>
          </a:p>
        </p:txBody>
      </p:sp>
      <p:graphicFrame>
        <p:nvGraphicFramePr>
          <p:cNvPr id="5" name="Content Placeholder 4" descr="This image shows how the Health Literacy Item Set correspond to recommendations made in the American Medical Association’s (AMA) Health Literacy Educational Toolkit.&#10;&#10;The items in the Health Literacy Item Set correspond to recommendations made in the American Medical Association’s (AMA) Health Literacy Educational Toolkit 2nd Edition.  This toolkit contains educational information on how clinicians can improve the quality and safety of health care for their patients with low health literacy.  &#10;&#10;"/>
          <p:cNvGraphicFramePr>
            <a:graphicFrameLocks noGrp="1"/>
          </p:cNvGraphicFramePr>
          <p:nvPr>
            <p:ph idx="1"/>
            <p:extLst>
              <p:ext uri="{D42A27DB-BD31-4B8C-83A1-F6EECF244321}">
                <p14:modId xmlns:p14="http://schemas.microsoft.com/office/powerpoint/2010/main" val="4022455690"/>
              </p:ext>
            </p:extLst>
          </p:nvPr>
        </p:nvGraphicFramePr>
        <p:xfrm>
          <a:off x="457200" y="1828800"/>
          <a:ext cx="8229600" cy="4572285"/>
        </p:xfrm>
        <a:graphic>
          <a:graphicData uri="http://schemas.openxmlformats.org/drawingml/2006/table">
            <a:tbl>
              <a:tblPr/>
              <a:tblGrid>
                <a:gridCol w="685800"/>
                <a:gridCol w="4800600"/>
                <a:gridCol w="2743200"/>
              </a:tblGrid>
              <a:tr h="30475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FFFF"/>
                          </a:solidFill>
                          <a:effectLst/>
                          <a:latin typeface="Verdana" pitchFamily="-111" charset="0"/>
                          <a:ea typeface="ＭＳ Ｐゴシック" pitchFamily="-111" charset="-128"/>
                          <a:cs typeface="ＭＳ Ｐゴシック" pitchFamily="-111" charset="-128"/>
                        </a:rPr>
                        <a:t>Item </a:t>
                      </a:r>
                    </a:p>
                  </a:txBody>
                  <a:tcPr marT="45705" marB="45705"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FFFF"/>
                          </a:solidFill>
                          <a:effectLst/>
                          <a:latin typeface="Verdana" pitchFamily="-111" charset="0"/>
                          <a:ea typeface="ＭＳ Ｐゴシック" pitchFamily="-111" charset="-128"/>
                          <a:cs typeface="ＭＳ Ｐゴシック" pitchFamily="-111" charset="-128"/>
                        </a:rPr>
                        <a:t>Question:  In the last 12 months…..</a:t>
                      </a:r>
                    </a:p>
                  </a:txBody>
                  <a:tcPr marT="45705" marB="45705"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FFFF"/>
                          </a:solidFill>
                          <a:effectLst/>
                          <a:latin typeface="Verdana" pitchFamily="-111" charset="0"/>
                          <a:ea typeface="ＭＳ Ｐゴシック" pitchFamily="-111" charset="-128"/>
                          <a:cs typeface="ＭＳ Ｐゴシック" pitchFamily="-111" charset="-128"/>
                        </a:rPr>
                        <a:t>AMA recommendation</a:t>
                      </a:r>
                    </a:p>
                  </a:txBody>
                  <a:tcPr marT="45705" marB="45705"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chemeClr val="accent1"/>
                    </a:solidFill>
                  </a:tcPr>
                </a:tc>
              </a:tr>
              <a:tr h="4571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HL6.</a:t>
                      </a:r>
                    </a:p>
                  </a:txBody>
                  <a:tcPr marT="45705" marB="45705" horzOverflow="overflow">
                    <a:lnL>
                      <a:noFill/>
                    </a:lnL>
                    <a:lnR>
                      <a:noFill/>
                    </a:lnR>
                    <a:lnT w="25400" cap="flat" cmpd="sng" algn="ctr">
                      <a:solidFill>
                        <a:schemeClr val="tx1"/>
                      </a:solidFill>
                      <a:prstDash val="solid"/>
                      <a:round/>
                      <a:headEnd type="none" w="med" len="med"/>
                      <a:tailEnd type="none" w="med" len="med"/>
                    </a:lnT>
                    <a:lnB>
                      <a:noFill/>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how often did this doctor interrupt you when you were talking? </a:t>
                      </a:r>
                    </a:p>
                  </a:txBody>
                  <a:tcPr marT="45705" marB="45705" horzOverflow="overflow">
                    <a:lnL>
                      <a:noFill/>
                    </a:lnL>
                    <a:lnR>
                      <a:noFill/>
                    </a:lnR>
                    <a:lnT w="25400" cap="flat" cmpd="sng" algn="ctr">
                      <a:solidFill>
                        <a:schemeClr val="tx1"/>
                      </a:solidFill>
                      <a:prstDash val="solid"/>
                      <a:round/>
                      <a:headEnd type="none" w="med" len="med"/>
                      <a:tailEnd type="none" w="med" len="med"/>
                    </a:lnT>
                    <a:lnB>
                      <a:noFill/>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Listen rather than speak. </a:t>
                      </a:r>
                    </a:p>
                  </a:txBody>
                  <a:tcPr marT="45705" marB="45705" horzOverflow="overflow">
                    <a:lnL>
                      <a:noFill/>
                    </a:lnL>
                    <a:lnR>
                      <a:noFill/>
                    </a:lnR>
                    <a:lnT w="25400" cap="flat" cmpd="sng" algn="ctr">
                      <a:solidFill>
                        <a:schemeClr val="tx1"/>
                      </a:solidFill>
                      <a:prstDash val="solid"/>
                      <a:round/>
                      <a:headEnd type="none" w="med" len="med"/>
                      <a:tailEnd type="none" w="med" len="med"/>
                    </a:lnT>
                    <a:lnB>
                      <a:noFill/>
                    </a:lnB>
                    <a:lnTlToBr>
                      <a:noFill/>
                    </a:lnTlToBr>
                    <a:lnBlToTr>
                      <a:noFill/>
                    </a:lnBlToTr>
                    <a:solidFill>
                      <a:srgbClr val="E7E7E7"/>
                    </a:solidFill>
                  </a:tcPr>
                </a:tc>
              </a:tr>
              <a:tr h="155433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HL7.</a:t>
                      </a:r>
                    </a:p>
                  </a:txBody>
                  <a:tcPr marT="45705" marB="45705" horzOverflow="overflow">
                    <a:lnL>
                      <a:noFill/>
                    </a:lnL>
                    <a:lnR>
                      <a:noFill/>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how often did this doctor show interest in your questions and concerns? </a:t>
                      </a:r>
                    </a:p>
                  </a:txBody>
                  <a:tcPr marT="45705" marB="45705" horzOverflow="overflow">
                    <a:lnL>
                      <a:noFill/>
                    </a:lnL>
                    <a:lnR>
                      <a:noFill/>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Encourage patients to ask questions.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Create a patient-centered visit in which the clinician focuses on addressing the patient’s concerns.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Wear a button that states, “Ask me. I Can Help.” </a:t>
                      </a:r>
                    </a:p>
                  </a:txBody>
                  <a:tcPr marT="45705" marB="45705" horzOverflow="overflow">
                    <a:lnL>
                      <a:noFill/>
                    </a:lnL>
                    <a:lnR>
                      <a:noFill/>
                    </a:lnR>
                    <a:lnT>
                      <a:noFill/>
                    </a:lnT>
                    <a:lnB>
                      <a:noFill/>
                    </a:lnB>
                    <a:lnTlToBr>
                      <a:noFill/>
                    </a:lnTlToBr>
                    <a:lnBlToTr>
                      <a:noFill/>
                    </a:lnBlToTr>
                    <a:solidFill>
                      <a:schemeClr val="bg1"/>
                    </a:solidFill>
                  </a:tcPr>
                </a:tc>
              </a:tr>
              <a:tr h="155433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HL8.</a:t>
                      </a:r>
                    </a:p>
                  </a:txBody>
                  <a:tcPr marT="45705" marB="45705" horzOverflow="overflow">
                    <a:lnL>
                      <a:noFill/>
                    </a:lnL>
                    <a:lnR>
                      <a:noFill/>
                    </a:lnR>
                    <a:lnT>
                      <a:noFill/>
                    </a:lnT>
                    <a:lnB>
                      <a:noFill/>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how often did this doctor answer all your questions to your satisfaction? </a:t>
                      </a:r>
                    </a:p>
                  </a:txBody>
                  <a:tcPr marT="45705" marB="45705" horzOverflow="overflow">
                    <a:lnL>
                      <a:noFill/>
                    </a:lnL>
                    <a:lnR>
                      <a:noFill/>
                    </a:lnR>
                    <a:lnT>
                      <a:noFill/>
                    </a:lnT>
                    <a:lnB>
                      <a:noFill/>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Schedule time for patient education.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Ask patients if all their questions were answered before they leave.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Enlist the aid of others (patient’s family or friends) to promote understanding. </a:t>
                      </a:r>
                    </a:p>
                  </a:txBody>
                  <a:tcPr marT="45705" marB="45705" horzOverflow="overflow">
                    <a:lnL>
                      <a:noFill/>
                    </a:lnL>
                    <a:lnR>
                      <a:noFill/>
                    </a:lnR>
                    <a:lnT>
                      <a:noFill/>
                    </a:lnT>
                    <a:lnB>
                      <a:noFill/>
                    </a:lnB>
                    <a:lnTlToBr>
                      <a:noFill/>
                    </a:lnTlToBr>
                    <a:lnBlToTr>
                      <a:noFill/>
                    </a:lnBlToTr>
                    <a:solidFill>
                      <a:srgbClr val="E7E7E7"/>
                    </a:solidFill>
                  </a:tcPr>
                </a:tc>
              </a:tr>
              <a:tr h="70144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HL9.</a:t>
                      </a:r>
                    </a:p>
                  </a:txBody>
                  <a:tcPr marT="45705" marB="45705"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Verdana" pitchFamily="-111" charset="0"/>
                          <a:ea typeface="ＭＳ Ｐゴシック" pitchFamily="-111" charset="-128"/>
                          <a:cs typeface="ＭＳ Ｐゴシック" pitchFamily="-111" charset="-128"/>
                        </a:rPr>
                        <a:t>how often did this doctor give you all the information you wanted about your health? </a:t>
                      </a:r>
                    </a:p>
                  </a:txBody>
                  <a:tcPr marT="45705" marB="45705"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Verdana" pitchFamily="-111" charset="0"/>
                          <a:ea typeface="ＭＳ Ｐゴシック" pitchFamily="-111" charset="-128"/>
                          <a:cs typeface="ＭＳ Ｐゴシック" pitchFamily="-111" charset="-128"/>
                        </a:rPr>
                        <a:t>Schedule time for patient education.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Verdana" pitchFamily="-111" charset="0"/>
                          <a:ea typeface="ＭＳ Ｐゴシック" pitchFamily="-111" charset="-128"/>
                          <a:cs typeface="ＭＳ Ｐゴシック" pitchFamily="-111" charset="-128"/>
                        </a:rPr>
                        <a:t>Plan for health literacy help. </a:t>
                      </a:r>
                    </a:p>
                  </a:txBody>
                  <a:tcPr marT="45705" marB="45705"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37910" name="Slide Number Placeholder 3"/>
          <p:cNvSpPr txBox="1">
            <a:spLocks noGrp="1"/>
          </p:cNvSpPr>
          <p:nvPr/>
        </p:nvSpPr>
        <p:spPr bwMode="auto">
          <a:xfrm>
            <a:off x="65532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pPr algn="r">
              <a:spcBef>
                <a:spcPct val="0"/>
              </a:spcBef>
            </a:pPr>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6"/>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850AE725-3A02-424A-91F0-CB2A4FB3265A}" type="slidenum">
              <a:rPr lang="en-US" sz="1400" b="0"/>
              <a:pPr/>
              <a:t>14</a:t>
            </a:fld>
            <a:endParaRPr lang="en-US" sz="1400" b="0"/>
          </a:p>
        </p:txBody>
      </p:sp>
      <p:sp>
        <p:nvSpPr>
          <p:cNvPr id="39938" name="Title 1"/>
          <p:cNvSpPr>
            <a:spLocks noGrp="1"/>
          </p:cNvSpPr>
          <p:nvPr>
            <p:ph type="title"/>
          </p:nvPr>
        </p:nvSpPr>
        <p:spPr/>
        <p:txBody>
          <a:bodyPr/>
          <a:lstStyle/>
          <a:p>
            <a:r>
              <a:rPr lang="en-US" dirty="0">
                <a:latin typeface="Verdana" charset="0"/>
                <a:ea typeface="ＭＳ Ｐゴシック" charset="0"/>
                <a:cs typeface="ＭＳ Ｐゴシック" charset="0"/>
              </a:rPr>
              <a:t>Health Literacy Quality Improvement Crosswalk</a:t>
            </a:r>
          </a:p>
        </p:txBody>
      </p:sp>
      <p:graphicFrame>
        <p:nvGraphicFramePr>
          <p:cNvPr id="5" name="Content Placeholder 4" descr="This image shows how the Health Literacy Item Set correspond to recommendations made in the American Medical Association’s (AMA) Health Literacy Educational Toolkit.&#10;&#10;The items in the Health Literacy Item Set correspond to recommendations made in the American Medical Association’s (AMA) Health Literacy Educational Toolkit 2nd Edition.  This toolkit contains educational information on how clinicians can improve the quality and safety of health care for their patients with low health literacy.  &#10;&#10;"/>
          <p:cNvGraphicFramePr>
            <a:graphicFrameLocks noGrp="1"/>
          </p:cNvGraphicFramePr>
          <p:nvPr>
            <p:ph idx="1"/>
            <p:extLst>
              <p:ext uri="{D42A27DB-BD31-4B8C-83A1-F6EECF244321}">
                <p14:modId xmlns:p14="http://schemas.microsoft.com/office/powerpoint/2010/main" val="548625098"/>
              </p:ext>
            </p:extLst>
          </p:nvPr>
        </p:nvGraphicFramePr>
        <p:xfrm>
          <a:off x="457200" y="1676400"/>
          <a:ext cx="8229600" cy="3951288"/>
        </p:xfrm>
        <a:graphic>
          <a:graphicData uri="http://schemas.openxmlformats.org/drawingml/2006/table">
            <a:tbl>
              <a:tblPr/>
              <a:tblGrid>
                <a:gridCol w="685800"/>
                <a:gridCol w="4800600"/>
                <a:gridCol w="2743200"/>
              </a:tblGrid>
              <a:tr h="304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FFFF"/>
                          </a:solidFill>
                          <a:effectLst/>
                          <a:latin typeface="Verdana" pitchFamily="-111" charset="0"/>
                          <a:ea typeface="ＭＳ Ｐゴシック" pitchFamily="-111" charset="-128"/>
                          <a:cs typeface="ＭＳ Ｐゴシック" pitchFamily="-111" charset="-128"/>
                        </a:rPr>
                        <a:t>Item </a:t>
                      </a:r>
                    </a:p>
                  </a:txBody>
                  <a:tcPr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FFFF"/>
                          </a:solidFill>
                          <a:effectLst/>
                          <a:latin typeface="Verdana" pitchFamily="-111" charset="0"/>
                          <a:ea typeface="ＭＳ Ｐゴシック" pitchFamily="-111" charset="-128"/>
                          <a:cs typeface="ＭＳ Ｐゴシック" pitchFamily="-111" charset="-128"/>
                        </a:rPr>
                        <a:t>Question:  In the last 12 months…..</a:t>
                      </a:r>
                    </a:p>
                  </a:txBody>
                  <a:tcPr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FFFF"/>
                          </a:solidFill>
                          <a:effectLst/>
                          <a:latin typeface="Verdana" pitchFamily="-111" charset="0"/>
                          <a:ea typeface="ＭＳ Ｐゴシック" pitchFamily="-111" charset="-128"/>
                          <a:cs typeface="ＭＳ Ｐゴシック" pitchFamily="-111" charset="-128"/>
                        </a:rPr>
                        <a:t>AMA recommendation</a:t>
                      </a:r>
                    </a:p>
                  </a:txBody>
                  <a:tcPr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chemeClr val="accent1"/>
                    </a:solidFill>
                  </a:tcPr>
                </a:tc>
              </a:tr>
              <a:tr h="762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HL10.</a:t>
                      </a:r>
                    </a:p>
                  </a:txBody>
                  <a:tcPr horzOverflow="overflow">
                    <a:lnL>
                      <a:noFill/>
                    </a:lnL>
                    <a:lnR>
                      <a:noFill/>
                    </a:lnR>
                    <a:lnT w="25400" cap="flat" cmpd="sng" algn="ctr">
                      <a:solidFill>
                        <a:schemeClr val="tx1"/>
                      </a:solidFill>
                      <a:prstDash val="solid"/>
                      <a:round/>
                      <a:headEnd type="none" w="med" len="med"/>
                      <a:tailEnd type="none" w="med" len="med"/>
                    </a:lnT>
                    <a:lnB>
                      <a:noFill/>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how often did this doctor encourage you to talk about all your health problems or concerns? </a:t>
                      </a:r>
                    </a:p>
                  </a:txBody>
                  <a:tcPr horzOverflow="overflow">
                    <a:lnL>
                      <a:noFill/>
                    </a:lnL>
                    <a:lnR>
                      <a:noFill/>
                    </a:lnR>
                    <a:lnT w="25400" cap="flat" cmpd="sng" algn="ctr">
                      <a:solidFill>
                        <a:schemeClr val="tx1"/>
                      </a:solidFill>
                      <a:prstDash val="solid"/>
                      <a:round/>
                      <a:headEnd type="none" w="med" len="med"/>
                      <a:tailEnd type="none" w="med" len="med"/>
                    </a:lnT>
                    <a:lnB>
                      <a:noFill/>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Ask if patients have any concerns that have not been addressed. </a:t>
                      </a:r>
                    </a:p>
                  </a:txBody>
                  <a:tcPr horzOverflow="overflow">
                    <a:lnL>
                      <a:noFill/>
                    </a:lnL>
                    <a:lnR>
                      <a:noFill/>
                    </a:lnR>
                    <a:lnT w="25400" cap="flat" cmpd="sng" algn="ctr">
                      <a:solidFill>
                        <a:schemeClr val="tx1"/>
                      </a:solidFill>
                      <a:prstDash val="solid"/>
                      <a:round/>
                      <a:headEnd type="none" w="med" len="med"/>
                      <a:tailEnd type="none" w="med" len="med"/>
                    </a:lnT>
                    <a:lnB>
                      <a:noFill/>
                    </a:lnB>
                    <a:lnTlToBr>
                      <a:noFill/>
                    </a:lnTlToBr>
                    <a:lnBlToTr>
                      <a:noFill/>
                    </a:lnBlToTr>
                    <a:solidFill>
                      <a:srgbClr val="E7E7E7"/>
                    </a:solidFill>
                  </a:tcPr>
                </a:tc>
              </a:tr>
              <a:tr h="1005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HL12.</a:t>
                      </a:r>
                    </a:p>
                  </a:txBody>
                  <a:tcPr horzOverflow="overflow">
                    <a:lnL>
                      <a:noFill/>
                    </a:lnL>
                    <a:lnR>
                      <a:noFill/>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how often did this doctor give you easy to understand instructions about what to do to take care of this illness or health condition? </a:t>
                      </a:r>
                    </a:p>
                  </a:txBody>
                  <a:tcPr horzOverflow="overflow">
                    <a:lnL>
                      <a:noFill/>
                    </a:lnL>
                    <a:lnR>
                      <a:noFill/>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Limit the amount of information given at each visit—and repeat it.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Organize information into two or three concepts. </a:t>
                      </a:r>
                    </a:p>
                  </a:txBody>
                  <a:tcPr horzOverflow="overflow">
                    <a:lnL>
                      <a:noFill/>
                    </a:lnL>
                    <a:lnR>
                      <a:noFill/>
                    </a:lnR>
                    <a:lnT>
                      <a:noFill/>
                    </a:lnT>
                    <a:lnB>
                      <a:noFill/>
                    </a:lnB>
                    <a:lnTlToBr>
                      <a:noFill/>
                    </a:lnTlToBr>
                    <a:lnBlToTr>
                      <a:noFill/>
                    </a:lnBlToTr>
                    <a:solidFill>
                      <a:schemeClr val="bg1"/>
                    </a:solidFill>
                  </a:tcPr>
                </a:tc>
              </a:tr>
              <a:tr h="5937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HL13.</a:t>
                      </a:r>
                    </a:p>
                  </a:txBody>
                  <a:tcPr horzOverflow="overflow">
                    <a:lnL>
                      <a:noFill/>
                    </a:lnL>
                    <a:lnR>
                      <a:noFill/>
                    </a:lnR>
                    <a:lnT>
                      <a:noFill/>
                    </a:lnT>
                    <a:lnB>
                      <a:noFill/>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how often did this doctor ask you to describe how you were going to follow these instructions? </a:t>
                      </a:r>
                    </a:p>
                  </a:txBody>
                  <a:tcPr horzOverflow="overflow">
                    <a:lnL>
                      <a:noFill/>
                    </a:lnL>
                    <a:lnR>
                      <a:noFill/>
                    </a:lnR>
                    <a:lnT>
                      <a:noFill/>
                    </a:lnT>
                    <a:lnB>
                      <a:noFill/>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Teach-back to confirm patient understanding. </a:t>
                      </a:r>
                    </a:p>
                  </a:txBody>
                  <a:tcPr horzOverflow="overflow">
                    <a:lnL>
                      <a:noFill/>
                    </a:lnL>
                    <a:lnR>
                      <a:noFill/>
                    </a:lnR>
                    <a:lnT>
                      <a:noFill/>
                    </a:lnT>
                    <a:lnB>
                      <a:noFill/>
                    </a:lnB>
                    <a:lnTlToBr>
                      <a:noFill/>
                    </a:lnTlToBr>
                    <a:lnBlToTr>
                      <a:noFill/>
                    </a:lnBlToTr>
                    <a:solidFill>
                      <a:srgbClr val="E7E7E7"/>
                    </a:solidFill>
                  </a:tcPr>
                </a:tc>
              </a:tr>
              <a:tr h="8229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HL14.</a:t>
                      </a:r>
                    </a:p>
                  </a:txBody>
                  <a:tcPr horzOverflow="overflow">
                    <a:lnL>
                      <a:noFill/>
                    </a:lnL>
                    <a:lnR>
                      <a:noFill/>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how often did this doctor ask you whether you would have any problems doing what you need to do to take care of this illness or health condition? </a:t>
                      </a:r>
                    </a:p>
                  </a:txBody>
                  <a:tcPr horzOverflow="overflow">
                    <a:lnL>
                      <a:noFill/>
                    </a:lnL>
                    <a:lnR>
                      <a:noFill/>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Use plain, nonmedical language.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Elicit understanding, identify information gaps, and assist patient management of care. </a:t>
                      </a:r>
                    </a:p>
                  </a:txBody>
                  <a:tcPr horzOverflow="overflow">
                    <a:lnL>
                      <a:noFill/>
                    </a:lnL>
                    <a:lnR>
                      <a:noFill/>
                    </a:lnR>
                    <a:lnT>
                      <a:noFill/>
                    </a:lnT>
                    <a:lnB>
                      <a:noFill/>
                    </a:lnB>
                    <a:lnTlToBr>
                      <a:noFill/>
                    </a:lnTlToBr>
                    <a:lnBlToTr>
                      <a:noFill/>
                    </a:lnBlToTr>
                    <a:solidFill>
                      <a:schemeClr val="bg1"/>
                    </a:solidFill>
                  </a:tcPr>
                </a:tc>
              </a:tr>
              <a:tr h="4619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HL15.</a:t>
                      </a:r>
                    </a:p>
                  </a:txBody>
                  <a:tcPr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pitchFamily="-111" charset="0"/>
                          <a:ea typeface="ＭＳ Ｐゴシック" pitchFamily="-111" charset="-128"/>
                          <a:cs typeface="ＭＳ Ｐゴシック" pitchFamily="-111" charset="-128"/>
                        </a:rPr>
                        <a:t> how often did this doctor explain what to do if this illness or health condition got worse or came back? </a:t>
                      </a:r>
                    </a:p>
                  </a:txBody>
                  <a:tcPr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Verdana" pitchFamily="-111" charset="0"/>
                          <a:ea typeface="ＭＳ Ｐゴシック" pitchFamily="-111" charset="-128"/>
                          <a:cs typeface="ＭＳ Ｐゴシック" pitchFamily="-111" charset="-128"/>
                        </a:rPr>
                        <a:t>Schedule time for patient education and questions. </a:t>
                      </a:r>
                    </a:p>
                  </a:txBody>
                  <a:tcPr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solidFill>
                      <a:srgbClr val="E7E7E7"/>
                    </a:solidFill>
                  </a:tcPr>
                </a:tc>
              </a:tr>
            </a:tbl>
          </a:graphicData>
        </a:graphic>
      </p:graphicFrame>
      <p:sp>
        <p:nvSpPr>
          <p:cNvPr id="39961" name="Slide Number Placeholder 3"/>
          <p:cNvSpPr txBox="1">
            <a:spLocks noGrp="1"/>
          </p:cNvSpPr>
          <p:nvPr/>
        </p:nvSpPr>
        <p:spPr bwMode="auto">
          <a:xfrm>
            <a:off x="65532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pPr algn="r">
              <a:spcBef>
                <a:spcPct val="0"/>
              </a:spcBef>
            </a:pPr>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6"/>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DC1D2686-202C-CD48-B7B7-B77127718BC2}" type="slidenum">
              <a:rPr lang="en-US" sz="1400" b="0"/>
              <a:pPr/>
              <a:t>15</a:t>
            </a:fld>
            <a:endParaRPr lang="en-US" sz="1400" b="0"/>
          </a:p>
        </p:txBody>
      </p:sp>
      <p:sp>
        <p:nvSpPr>
          <p:cNvPr id="41986" name="Title 1"/>
          <p:cNvSpPr>
            <a:spLocks noGrp="1"/>
          </p:cNvSpPr>
          <p:nvPr>
            <p:ph type="title"/>
          </p:nvPr>
        </p:nvSpPr>
        <p:spPr/>
        <p:txBody>
          <a:bodyPr/>
          <a:lstStyle/>
          <a:p>
            <a:r>
              <a:rPr lang="en-US" dirty="0">
                <a:latin typeface="Verdana" charset="0"/>
                <a:ea typeface="ＭＳ Ｐゴシック" charset="0"/>
                <a:cs typeface="ＭＳ Ｐゴシック" charset="0"/>
              </a:rPr>
              <a:t>Health Literacy Quality Improvement Crosswalk</a:t>
            </a:r>
          </a:p>
        </p:txBody>
      </p:sp>
      <p:graphicFrame>
        <p:nvGraphicFramePr>
          <p:cNvPr id="5" name="Content Placeholder 4" descr="This image shows how the Health Literacy Item Set correspond to recommendations made in the American Medical Association’s (AMA) Health Literacy Educational Toolkit.&#10;&#10;The items in the Health Literacy Item Set correspond to recommendations made in the American Medical Association’s (AMA) Health Literacy Educational Toolkit 2nd Edition.  This toolkit contains educational information on how clinicians can improve the quality and safety of health care for their patients with low health literacy.  &#10;&#10;"/>
          <p:cNvGraphicFramePr>
            <a:graphicFrameLocks noGrp="1"/>
          </p:cNvGraphicFramePr>
          <p:nvPr>
            <p:ph idx="1"/>
            <p:extLst>
              <p:ext uri="{D42A27DB-BD31-4B8C-83A1-F6EECF244321}">
                <p14:modId xmlns:p14="http://schemas.microsoft.com/office/powerpoint/2010/main" val="3058921197"/>
              </p:ext>
            </p:extLst>
          </p:nvPr>
        </p:nvGraphicFramePr>
        <p:xfrm>
          <a:off x="457200" y="1676400"/>
          <a:ext cx="8229600" cy="5059620"/>
        </p:xfrm>
        <a:graphic>
          <a:graphicData uri="http://schemas.openxmlformats.org/drawingml/2006/table">
            <a:tbl>
              <a:tblPr/>
              <a:tblGrid>
                <a:gridCol w="685800"/>
                <a:gridCol w="4800600"/>
                <a:gridCol w="2743200"/>
              </a:tblGrid>
              <a:tr h="30477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FFFF"/>
                          </a:solidFill>
                          <a:effectLst/>
                          <a:latin typeface="Verdana" charset="0"/>
                          <a:ea typeface="ＭＳ Ｐゴシック" charset="0"/>
                          <a:cs typeface="ＭＳ Ｐゴシック" charset="0"/>
                        </a:rPr>
                        <a:t>Item </a:t>
                      </a:r>
                    </a:p>
                  </a:txBody>
                  <a:tcPr marT="45714" marB="45714"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FFFF"/>
                          </a:solidFill>
                          <a:effectLst/>
                          <a:latin typeface="Verdana" charset="0"/>
                          <a:ea typeface="ＭＳ Ｐゴシック" charset="0"/>
                          <a:cs typeface="ＭＳ Ｐゴシック" charset="0"/>
                        </a:rPr>
                        <a:t>Question:  In the last 12 months…..</a:t>
                      </a:r>
                    </a:p>
                  </a:txBody>
                  <a:tcPr marT="45714" marB="45714"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FFFF"/>
                          </a:solidFill>
                          <a:effectLst/>
                          <a:latin typeface="Verdana" charset="0"/>
                          <a:ea typeface="ＭＳ Ｐゴシック" charset="0"/>
                          <a:cs typeface="ＭＳ Ｐゴシック" charset="0"/>
                        </a:rPr>
                        <a:t>AMA recommendation</a:t>
                      </a:r>
                    </a:p>
                  </a:txBody>
                  <a:tcPr marT="45714" marB="45714"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chemeClr val="accent1"/>
                    </a:solidFill>
                  </a:tcPr>
                </a:tc>
              </a:tr>
              <a:tr h="137151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HL16.</a:t>
                      </a:r>
                    </a:p>
                  </a:txBody>
                  <a:tcPr marT="45714" marB="45714" horzOverflow="overflow">
                    <a:lnL>
                      <a:noFill/>
                    </a:lnL>
                    <a:lnR>
                      <a:noFill/>
                    </a:lnR>
                    <a:lnT w="25400" cap="flat" cmpd="sng" algn="ctr">
                      <a:solidFill>
                        <a:schemeClr val="tx1"/>
                      </a:solidFill>
                      <a:prstDash val="solid"/>
                      <a:round/>
                      <a:headEnd type="none" w="med" len="med"/>
                      <a:tailEnd type="none" w="med" len="med"/>
                    </a:lnT>
                    <a:lnB>
                      <a:noFill/>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how often did this doctor use a condescending, sarcastic, or rude tone or manner with you? </a:t>
                      </a:r>
                    </a:p>
                  </a:txBody>
                  <a:tcPr marT="45714" marB="45714" horzOverflow="overflow">
                    <a:lnL>
                      <a:noFill/>
                    </a:lnL>
                    <a:lnR>
                      <a:noFill/>
                    </a:lnR>
                    <a:lnT w="25400" cap="flat" cmpd="sng" algn="ctr">
                      <a:solidFill>
                        <a:schemeClr val="tx1"/>
                      </a:solidFill>
                      <a:prstDash val="solid"/>
                      <a:round/>
                      <a:headEnd type="none" w="med" len="med"/>
                      <a:tailEnd type="none" w="med" len="med"/>
                    </a:lnT>
                    <a:lnB>
                      <a:noFill/>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Design a safer, shame-free environment.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Create a patient-centered visit focusing on patient</a:t>
                      </a:r>
                      <a:r>
                        <a:rPr kumimoji="0" lang="ja-JP" altLang="en-US" sz="1200" b="0" i="0" u="none" strike="noStrike" cap="none" normalizeH="0" baseline="0">
                          <a:ln>
                            <a:noFill/>
                          </a:ln>
                          <a:solidFill>
                            <a:srgbClr val="000000"/>
                          </a:solidFill>
                          <a:effectLst/>
                          <a:latin typeface="Verdana" charset="0"/>
                          <a:ea typeface="ＭＳ Ｐゴシック" charset="0"/>
                          <a:cs typeface="ＭＳ Ｐゴシック" charset="0"/>
                        </a:rPr>
                        <a:t>’</a:t>
                      </a: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s concerns.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Exhibit a general attitude of helpfulness.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rgbClr val="000000"/>
                        </a:solidFill>
                        <a:effectLst/>
                        <a:latin typeface="Verdana" charset="0"/>
                        <a:ea typeface="ＭＳ Ｐゴシック" charset="0"/>
                        <a:cs typeface="ＭＳ Ｐゴシック" charset="0"/>
                      </a:endParaRPr>
                    </a:p>
                  </a:txBody>
                  <a:tcPr marT="45714" marB="45714" horzOverflow="overflow">
                    <a:lnL>
                      <a:noFill/>
                    </a:lnL>
                    <a:lnR>
                      <a:noFill/>
                    </a:lnR>
                    <a:lnT w="25400" cap="flat" cmpd="sng" algn="ctr">
                      <a:solidFill>
                        <a:schemeClr val="tx1"/>
                      </a:solidFill>
                      <a:prstDash val="solid"/>
                      <a:round/>
                      <a:headEnd type="none" w="med" len="med"/>
                      <a:tailEnd type="none" w="med" len="med"/>
                    </a:lnT>
                    <a:lnB>
                      <a:noFill/>
                    </a:lnB>
                    <a:lnTlToBr>
                      <a:noFill/>
                    </a:lnTlToBr>
                    <a:lnBlToTr>
                      <a:noFill/>
                    </a:lnBlToTr>
                    <a:solidFill>
                      <a:srgbClr val="E7E7E7"/>
                    </a:solidFill>
                  </a:tcPr>
                </a:tc>
              </a:tr>
              <a:tr h="118864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HL17.</a:t>
                      </a:r>
                    </a:p>
                  </a:txBody>
                  <a:tcPr marT="45714" marB="45714" horzOverflow="overflow">
                    <a:lnL>
                      <a:noFill/>
                    </a:lnL>
                    <a:lnR>
                      <a:noFill/>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how often did you feel this doctor really cared about you as a person? </a:t>
                      </a:r>
                    </a:p>
                  </a:txBody>
                  <a:tcPr marT="45714" marB="45714" horzOverflow="overflow">
                    <a:lnL>
                      <a:noFill/>
                    </a:lnL>
                    <a:lnR>
                      <a:noFill/>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Create a patient-centered visit in which the clinician focuses on addressing the patient</a:t>
                      </a:r>
                      <a:r>
                        <a:rPr kumimoji="0" lang="ja-JP" altLang="en-US" sz="1200" b="0" i="0" u="none" strike="noStrike" cap="none" normalizeH="0" baseline="0">
                          <a:ln>
                            <a:noFill/>
                          </a:ln>
                          <a:solidFill>
                            <a:srgbClr val="000000"/>
                          </a:solidFill>
                          <a:effectLst/>
                          <a:latin typeface="Verdana" charset="0"/>
                          <a:ea typeface="ＭＳ Ｐゴシック" charset="0"/>
                          <a:cs typeface="ＭＳ Ｐゴシック" charset="0"/>
                        </a:rPr>
                        <a:t>’</a:t>
                      </a: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s concerns.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Exhibit a general attitude of helpfulness. </a:t>
                      </a:r>
                    </a:p>
                  </a:txBody>
                  <a:tcPr marT="45714" marB="45714" horzOverflow="overflow">
                    <a:lnL>
                      <a:noFill/>
                    </a:lnL>
                    <a:lnR>
                      <a:noFill/>
                    </a:lnR>
                    <a:lnT>
                      <a:noFill/>
                    </a:lnT>
                    <a:lnB>
                      <a:noFill/>
                    </a:lnB>
                    <a:lnTlToBr>
                      <a:noFill/>
                    </a:lnTlToBr>
                    <a:lnBlToTr>
                      <a:noFill/>
                    </a:lnBlToTr>
                    <a:solidFill>
                      <a:schemeClr val="bg1"/>
                    </a:solidFill>
                  </a:tcPr>
                </a:tc>
              </a:tr>
              <a:tr h="100577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HL19.</a:t>
                      </a:r>
                    </a:p>
                  </a:txBody>
                  <a:tcPr marT="45714" marB="45714" horzOverflow="overflow">
                    <a:lnL>
                      <a:noFill/>
                    </a:lnL>
                    <a:lnR>
                      <a:noFill/>
                    </a:lnR>
                    <a:lnT>
                      <a:noFill/>
                    </a:lnT>
                    <a:lnB>
                      <a:noFill/>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how often did this doctor give you easy to understand instructions about how to take your medicines? </a:t>
                      </a:r>
                    </a:p>
                  </a:txBody>
                  <a:tcPr marT="45714" marB="45714" horzOverflow="overflow">
                    <a:lnL>
                      <a:noFill/>
                    </a:lnL>
                    <a:lnR>
                      <a:noFill/>
                    </a:lnR>
                    <a:lnT>
                      <a:noFill/>
                    </a:lnT>
                    <a:lnB>
                      <a:noFill/>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Organize information into two or three concepts.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Ensure medication review and/or reconciliation for all patients at all encounters. </a:t>
                      </a:r>
                    </a:p>
                  </a:txBody>
                  <a:tcPr marT="45714" marB="45714" horzOverflow="overflow">
                    <a:lnL>
                      <a:noFill/>
                    </a:lnL>
                    <a:lnR>
                      <a:noFill/>
                    </a:lnR>
                    <a:lnT>
                      <a:noFill/>
                    </a:lnT>
                    <a:lnB>
                      <a:noFill/>
                    </a:lnB>
                    <a:lnTlToBr>
                      <a:noFill/>
                    </a:lnTlToBr>
                    <a:lnBlToTr>
                      <a:noFill/>
                    </a:lnBlToTr>
                    <a:solidFill>
                      <a:srgbClr val="E7E7E7"/>
                    </a:solidFill>
                  </a:tcPr>
                </a:tc>
              </a:tr>
              <a:tr h="118864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HL20.</a:t>
                      </a:r>
                    </a:p>
                  </a:txBody>
                  <a:tcPr marT="45714" marB="45714"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did this doctor explain the possible side effects of your medicines? </a:t>
                      </a:r>
                    </a:p>
                  </a:txBody>
                  <a:tcPr marT="45714" marB="45714"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Verdana" charset="0"/>
                          <a:ea typeface="ＭＳ Ｐゴシック" charset="0"/>
                          <a:cs typeface="ＭＳ Ｐゴシック" charset="0"/>
                        </a:rPr>
                        <a:t>Identify information gaps, and assist patient management of care.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Verdana" charset="0"/>
                          <a:ea typeface="ＭＳ Ｐゴシック" charset="0"/>
                          <a:cs typeface="ＭＳ Ｐゴシック" charset="0"/>
                        </a:rPr>
                        <a:t>Ensure medication review and/or medication reconciliation for all patients at all encounters. </a:t>
                      </a:r>
                    </a:p>
                  </a:txBody>
                  <a:tcPr marT="45714" marB="45714"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42006" name="Slide Number Placeholder 3"/>
          <p:cNvSpPr txBox="1">
            <a:spLocks noGrp="1"/>
          </p:cNvSpPr>
          <p:nvPr/>
        </p:nvSpPr>
        <p:spPr bwMode="auto">
          <a:xfrm>
            <a:off x="65532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pPr algn="r">
              <a:spcBef>
                <a:spcPct val="0"/>
              </a:spcBef>
            </a:pPr>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6"/>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E071BBF1-24FA-CB4D-8146-452F5949F911}" type="slidenum">
              <a:rPr lang="en-US" sz="1400" b="0"/>
              <a:pPr/>
              <a:t>16</a:t>
            </a:fld>
            <a:endParaRPr lang="en-US" sz="1400" b="0"/>
          </a:p>
        </p:txBody>
      </p:sp>
      <p:sp>
        <p:nvSpPr>
          <p:cNvPr id="44034" name="Title 1"/>
          <p:cNvSpPr>
            <a:spLocks noGrp="1"/>
          </p:cNvSpPr>
          <p:nvPr>
            <p:ph type="title"/>
          </p:nvPr>
        </p:nvSpPr>
        <p:spPr/>
        <p:txBody>
          <a:bodyPr/>
          <a:lstStyle/>
          <a:p>
            <a:r>
              <a:rPr lang="en-US" dirty="0">
                <a:latin typeface="Verdana" charset="0"/>
                <a:ea typeface="ＭＳ Ｐゴシック" charset="0"/>
                <a:cs typeface="ＭＳ Ｐゴシック" charset="0"/>
              </a:rPr>
              <a:t>Health Literacy Quality Improvement Crosswalk</a:t>
            </a:r>
          </a:p>
        </p:txBody>
      </p:sp>
      <p:graphicFrame>
        <p:nvGraphicFramePr>
          <p:cNvPr id="5" name="Content Placeholder 4" descr="This image shows how the Health Literacy Item Set correspond to recommendations made in the American Medical Association’s (AMA) Health Literacy Educational Toolkit.&#10;&#10;The items in the Health Literacy Item Set correspond to recommendations made in the American Medical Association’s (AMA) Health Literacy Educational Toolkit 2nd Edition.  This toolkit contains educational information on how clinicians can improve the quality and safety of health care for their patients with low health literacy.  &#10;&#10;"/>
          <p:cNvGraphicFramePr>
            <a:graphicFrameLocks noGrp="1"/>
          </p:cNvGraphicFramePr>
          <p:nvPr>
            <p:ph idx="1"/>
            <p:extLst>
              <p:ext uri="{D42A27DB-BD31-4B8C-83A1-F6EECF244321}">
                <p14:modId xmlns:p14="http://schemas.microsoft.com/office/powerpoint/2010/main" val="2286081539"/>
              </p:ext>
            </p:extLst>
          </p:nvPr>
        </p:nvGraphicFramePr>
        <p:xfrm>
          <a:off x="457200" y="1676400"/>
          <a:ext cx="8229600" cy="4419600"/>
        </p:xfrm>
        <a:graphic>
          <a:graphicData uri="http://schemas.openxmlformats.org/drawingml/2006/table">
            <a:tbl>
              <a:tblPr/>
              <a:tblGrid>
                <a:gridCol w="685800"/>
                <a:gridCol w="4800600"/>
                <a:gridCol w="2743200"/>
              </a:tblGrid>
              <a:tr h="304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FFFF"/>
                          </a:solidFill>
                          <a:effectLst/>
                          <a:latin typeface="Verdana" charset="0"/>
                          <a:ea typeface="ＭＳ Ｐゴシック" charset="0"/>
                          <a:cs typeface="ＭＳ Ｐゴシック" charset="0"/>
                        </a:rPr>
                        <a:t>Item </a:t>
                      </a:r>
                    </a:p>
                  </a:txBody>
                  <a:tcPr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FFFF"/>
                          </a:solidFill>
                          <a:effectLst/>
                          <a:latin typeface="Verdana" charset="0"/>
                          <a:ea typeface="ＭＳ Ｐゴシック" charset="0"/>
                          <a:cs typeface="ＭＳ Ｐゴシック" charset="0"/>
                        </a:rPr>
                        <a:t>Question:  In the last 12 months…..</a:t>
                      </a:r>
                    </a:p>
                  </a:txBody>
                  <a:tcPr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FFFF"/>
                          </a:solidFill>
                          <a:effectLst/>
                          <a:latin typeface="Verdana" charset="0"/>
                          <a:ea typeface="ＭＳ Ｐゴシック" charset="0"/>
                          <a:cs typeface="ＭＳ Ｐゴシック" charset="0"/>
                        </a:rPr>
                        <a:t>AMA recommendation</a:t>
                      </a:r>
                    </a:p>
                  </a:txBody>
                  <a:tcPr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chemeClr val="accent1"/>
                    </a:solidFill>
                  </a:tcPr>
                </a:tc>
              </a:tr>
              <a:tr h="6858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HL21.</a:t>
                      </a:r>
                    </a:p>
                  </a:txBody>
                  <a:tcPr horzOverflow="overflow">
                    <a:lnL>
                      <a:noFill/>
                    </a:lnL>
                    <a:lnR>
                      <a:noFill/>
                    </a:lnR>
                    <a:lnT w="25400" cap="flat" cmpd="sng" algn="ctr">
                      <a:solidFill>
                        <a:schemeClr val="tx1"/>
                      </a:solidFill>
                      <a:prstDash val="solid"/>
                      <a:round/>
                      <a:headEnd type="none" w="med" len="med"/>
                      <a:tailEnd type="none" w="med" len="med"/>
                    </a:lnT>
                    <a:lnB>
                      <a:noFill/>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how often did this doctor explain the possible side effects of your medicines in a way that was easy to understand? </a:t>
                      </a:r>
                    </a:p>
                  </a:txBody>
                  <a:tcPr horzOverflow="overflow">
                    <a:lnL>
                      <a:noFill/>
                    </a:lnL>
                    <a:lnR>
                      <a:noFill/>
                    </a:lnR>
                    <a:lnT w="25400" cap="flat" cmpd="sng" algn="ctr">
                      <a:solidFill>
                        <a:schemeClr val="tx1"/>
                      </a:solidFill>
                      <a:prstDash val="solid"/>
                      <a:round/>
                      <a:headEnd type="none" w="med" len="med"/>
                      <a:tailEnd type="none" w="med" len="med"/>
                    </a:lnT>
                    <a:lnB>
                      <a:noFill/>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Explain things to patients like you would explain them to your grandmother. </a:t>
                      </a:r>
                    </a:p>
                  </a:txBody>
                  <a:tcPr horzOverflow="overflow">
                    <a:lnL>
                      <a:noFill/>
                    </a:lnL>
                    <a:lnR>
                      <a:noFill/>
                    </a:lnR>
                    <a:lnT w="25400" cap="flat" cmpd="sng" algn="ctr">
                      <a:solidFill>
                        <a:schemeClr val="tx1"/>
                      </a:solidFill>
                      <a:prstDash val="solid"/>
                      <a:round/>
                      <a:headEnd type="none" w="med" len="med"/>
                      <a:tailEnd type="none" w="med" len="med"/>
                    </a:lnT>
                    <a:lnB>
                      <a:noFill/>
                    </a:lnB>
                    <a:lnTlToBr>
                      <a:noFill/>
                    </a:lnTlToBr>
                    <a:lnBlToTr>
                      <a:noFill/>
                    </a:lnBlToTr>
                    <a:solidFill>
                      <a:srgbClr val="E7E7E7"/>
                    </a:solidFill>
                  </a:tcPr>
                </a:tc>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HL23.</a:t>
                      </a:r>
                    </a:p>
                  </a:txBody>
                  <a:tcPr horzOverflow="overflow">
                    <a:lnL>
                      <a:noFill/>
                    </a:lnL>
                    <a:lnR>
                      <a:noFill/>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how often was the written information you were given easy to understand? </a:t>
                      </a:r>
                    </a:p>
                  </a:txBody>
                  <a:tcPr horzOverflow="overflow">
                    <a:lnL>
                      <a:noFill/>
                    </a:lnL>
                    <a:lnR>
                      <a:noFill/>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Provide handouts in an easy-to-read format.</a:t>
                      </a:r>
                    </a:p>
                  </a:txBody>
                  <a:tcPr horzOverflow="overflow">
                    <a:lnL>
                      <a:noFill/>
                    </a:lnL>
                    <a:lnR>
                      <a:noFill/>
                    </a:lnR>
                    <a:lnT>
                      <a:noFill/>
                    </a:lnT>
                    <a:lnB>
                      <a:noFill/>
                    </a:lnB>
                    <a:lnTlToBr>
                      <a:noFill/>
                    </a:lnTlToBr>
                    <a:lnBlToTr>
                      <a:noFill/>
                    </a:lnBlToTr>
                    <a:solidFill>
                      <a:schemeClr val="bg1"/>
                    </a:solidFill>
                  </a:tcPr>
                </a:tc>
              </a:tr>
              <a:tr h="1371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HL24.</a:t>
                      </a:r>
                    </a:p>
                  </a:txBody>
                  <a:tcPr horzOverflow="overflow">
                    <a:lnL>
                      <a:noFill/>
                    </a:lnL>
                    <a:lnR>
                      <a:noFill/>
                    </a:lnR>
                    <a:lnT>
                      <a:noFill/>
                    </a:lnT>
                    <a:lnB>
                      <a:noFill/>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how often did this doctor suggest ways to help you remember to take your medicines? </a:t>
                      </a:r>
                    </a:p>
                  </a:txBody>
                  <a:tcPr horzOverflow="overflow">
                    <a:lnL>
                      <a:noFill/>
                    </a:lnL>
                    <a:lnR>
                      <a:noFill/>
                    </a:lnR>
                    <a:lnT>
                      <a:noFill/>
                    </a:lnT>
                    <a:lnB>
                      <a:noFill/>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Read aloud and highlight, underline, circle, or number key points for the patient to remember.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Draw supplemental pictures and write out steps and directions.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rgbClr val="000000"/>
                        </a:solidFill>
                        <a:effectLst/>
                        <a:latin typeface="Verdana" charset="0"/>
                        <a:ea typeface="ＭＳ Ｐゴシック" charset="0"/>
                        <a:cs typeface="ＭＳ Ｐゴシック" charset="0"/>
                      </a:endParaRPr>
                    </a:p>
                  </a:txBody>
                  <a:tcPr horzOverflow="overflow">
                    <a:lnL>
                      <a:noFill/>
                    </a:lnL>
                    <a:lnR>
                      <a:noFill/>
                    </a:lnR>
                    <a:lnT>
                      <a:noFill/>
                    </a:lnT>
                    <a:lnB>
                      <a:noFill/>
                    </a:lnB>
                    <a:lnTlToBr>
                      <a:noFill/>
                    </a:lnTlToBr>
                    <a:lnBlToTr>
                      <a:noFill/>
                    </a:lnBlToTr>
                    <a:solidFill>
                      <a:srgbClr val="E7E7E7"/>
                    </a:solidFill>
                  </a:tcPr>
                </a:tc>
              </a:tr>
              <a:tr h="8223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HL25.</a:t>
                      </a:r>
                    </a:p>
                  </a:txBody>
                  <a:tcPr horzOverflow="overflow">
                    <a:lnL>
                      <a:noFill/>
                    </a:lnL>
                    <a:lnR>
                      <a:noFill/>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how often were the results of your blood test, x-ray or other test easy to understand? </a:t>
                      </a:r>
                    </a:p>
                  </a:txBody>
                  <a:tcPr horzOverflow="overflow">
                    <a:lnL>
                      <a:noFill/>
                    </a:lnL>
                    <a:lnR>
                      <a:noFill/>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Aim for fifth- to sixth-grade reading level on all written information.</a:t>
                      </a:r>
                    </a:p>
                  </a:txBody>
                  <a:tcPr horzOverflow="overflow">
                    <a:lnL>
                      <a:noFill/>
                    </a:lnL>
                    <a:lnR>
                      <a:noFill/>
                    </a:lnR>
                    <a:lnT>
                      <a:noFill/>
                    </a:lnT>
                    <a:lnB>
                      <a:noFill/>
                    </a:lnB>
                    <a:lnTlToBr>
                      <a:noFill/>
                    </a:lnTlToBr>
                    <a:lnBlToTr>
                      <a:noFill/>
                    </a:lnBlToTr>
                    <a:solidFill>
                      <a:schemeClr val="bg1"/>
                    </a:solidFill>
                  </a:tcPr>
                </a:tc>
              </a:tr>
              <a:tr h="777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HL27.</a:t>
                      </a:r>
                    </a:p>
                  </a:txBody>
                  <a:tcPr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Verdana" charset="0"/>
                          <a:ea typeface="ＭＳ Ｐゴシック" charset="0"/>
                          <a:cs typeface="ＭＳ Ｐゴシック" charset="0"/>
                        </a:rPr>
                        <a:t> how often did someone explain the purpose of a form before you signed it? </a:t>
                      </a:r>
                    </a:p>
                  </a:txBody>
                  <a:tcPr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Verdana" charset="0"/>
                          <a:ea typeface="ＭＳ Ｐゴシック" charset="0"/>
                          <a:cs typeface="ＭＳ Ｐゴシック" charset="0"/>
                        </a:rPr>
                        <a:t>Offer to read aloud and explain. </a:t>
                      </a:r>
                    </a:p>
                  </a:txBody>
                  <a:tcPr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solidFill>
                      <a:srgbClr val="E7E7E7"/>
                    </a:solidFill>
                  </a:tcPr>
                </a:tc>
              </a:tr>
            </a:tbl>
          </a:graphicData>
        </a:graphic>
      </p:graphicFrame>
      <p:sp>
        <p:nvSpPr>
          <p:cNvPr id="44057" name="Slide Number Placeholder 3"/>
          <p:cNvSpPr txBox="1">
            <a:spLocks noGrp="1"/>
          </p:cNvSpPr>
          <p:nvPr/>
        </p:nvSpPr>
        <p:spPr bwMode="auto">
          <a:xfrm>
            <a:off x="65532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pPr algn="r">
              <a:spcBef>
                <a:spcPct val="0"/>
              </a:spcBef>
            </a:pPr>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6"/>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6195CF9B-CC9E-0E41-9BB2-3BBBBE369812}" type="slidenum">
              <a:rPr lang="en-US" sz="1400" b="0"/>
              <a:pPr/>
              <a:t>17</a:t>
            </a:fld>
            <a:endParaRPr lang="en-US" sz="1400" b="0"/>
          </a:p>
        </p:txBody>
      </p:sp>
      <p:sp>
        <p:nvSpPr>
          <p:cNvPr id="46082" name="Title 1"/>
          <p:cNvSpPr>
            <a:spLocks noGrp="1"/>
          </p:cNvSpPr>
          <p:nvPr>
            <p:ph type="title"/>
          </p:nvPr>
        </p:nvSpPr>
        <p:spPr/>
        <p:txBody>
          <a:bodyPr/>
          <a:lstStyle/>
          <a:p>
            <a:r>
              <a:rPr lang="en-US" dirty="0">
                <a:latin typeface="Verdana" charset="0"/>
                <a:ea typeface="ＭＳ Ｐゴシック" charset="0"/>
                <a:cs typeface="ＭＳ Ｐゴシック" charset="0"/>
              </a:rPr>
              <a:t>Health Literacy Quality Improvement Crosswalk</a:t>
            </a:r>
          </a:p>
        </p:txBody>
      </p:sp>
      <p:graphicFrame>
        <p:nvGraphicFramePr>
          <p:cNvPr id="5" name="Content Placeholder 4" descr="This image shows how the Health Literacy Item Set correspond to recommendations made in the American Medical Association’s (AMA) Health Literacy Educational Toolkit.&#10;&#10;The items in the Health Literacy Item Set correspond to recommendations made in the American Medical Association’s (AMA) Health Literacy Educational Toolkit 2nd Edition.  This toolkit contains educational information on how clinicians can improve the quality and safety of health care for their patients with low health literacy.  &#10;&#10;"/>
          <p:cNvGraphicFramePr>
            <a:graphicFrameLocks noGrp="1"/>
          </p:cNvGraphicFramePr>
          <p:nvPr>
            <p:ph idx="1"/>
            <p:extLst>
              <p:ext uri="{D42A27DB-BD31-4B8C-83A1-F6EECF244321}">
                <p14:modId xmlns:p14="http://schemas.microsoft.com/office/powerpoint/2010/main" val="4039595275"/>
              </p:ext>
            </p:extLst>
          </p:nvPr>
        </p:nvGraphicFramePr>
        <p:xfrm>
          <a:off x="457200" y="1676400"/>
          <a:ext cx="8229600" cy="2946421"/>
        </p:xfrm>
        <a:graphic>
          <a:graphicData uri="http://schemas.openxmlformats.org/drawingml/2006/table">
            <a:tbl>
              <a:tblPr/>
              <a:tblGrid>
                <a:gridCol w="685800"/>
                <a:gridCol w="4800600"/>
                <a:gridCol w="2743200"/>
              </a:tblGrid>
              <a:tr h="304782">
                <a:tc>
                  <a:txBody>
                    <a:bodyPr/>
                    <a:lstStyle/>
                    <a:p>
                      <a:pPr marL="0" marR="0" lvl="0" indent="0" algn="l" defTabSz="914400" rtl="0" eaLnBrk="1" fontAlgn="base" latinLnBrk="0" hangingPunct="1">
                        <a:lnSpc>
                          <a:spcPct val="100000"/>
                        </a:lnSpc>
                        <a:spcBef>
                          <a:spcPct val="0"/>
                        </a:spcBef>
                        <a:spcAft>
                          <a:spcPct val="0"/>
                        </a:spcAft>
                        <a:buClrTx/>
                        <a:buSzTx/>
                        <a:buFontTx/>
                        <a:buNone/>
                        <a:tabLst/>
                      </a:pPr>
                      <a:fld id="{98FC360E-C992-9F41-AC47-16597821FBB9}" type="slidenum">
                        <a:rPr kumimoji="0" lang="en-US" sz="1400" b="1" i="0" u="none" strike="noStrike" cap="none" normalizeH="0" baseline="0">
                          <a:ln>
                            <a:noFill/>
                          </a:ln>
                          <a:solidFill>
                            <a:srgbClr val="FFFFFF"/>
                          </a:solidFill>
                          <a:effectLst/>
                          <a:latin typeface="Verdana" charset="0"/>
                          <a:ea typeface="ＭＳ Ｐゴシック" charset="0"/>
                          <a:cs typeface="ＭＳ Ｐゴシック" charset="0"/>
                        </a:rPr>
                        <a:pPr marL="0" marR="0" lvl="0" indent="0" algn="l" defTabSz="914400" rtl="0" eaLnBrk="1" fontAlgn="base" latinLnBrk="0" hangingPunct="1">
                          <a:lnSpc>
                            <a:spcPct val="100000"/>
                          </a:lnSpc>
                          <a:spcBef>
                            <a:spcPct val="0"/>
                          </a:spcBef>
                          <a:spcAft>
                            <a:spcPct val="0"/>
                          </a:spcAft>
                          <a:buClrTx/>
                          <a:buSzTx/>
                          <a:buFontTx/>
                          <a:buNone/>
                          <a:tabLst/>
                        </a:pPr>
                        <a:t>17</a:t>
                      </a:fld>
                      <a:endParaRPr kumimoji="0" lang="en-US" sz="1400" b="1" i="0" u="none" strike="noStrike" cap="none" normalizeH="0" baseline="0">
                        <a:ln>
                          <a:noFill/>
                        </a:ln>
                        <a:solidFill>
                          <a:srgbClr val="FFFFFF"/>
                        </a:solidFill>
                        <a:effectLst/>
                        <a:latin typeface="Verdana" charset="0"/>
                        <a:ea typeface="ＭＳ Ｐゴシック" charset="0"/>
                        <a:cs typeface="ＭＳ Ｐゴシック" charset="0"/>
                      </a:endParaRPr>
                    </a:p>
                  </a:txBody>
                  <a:tcPr marT="45714" marB="45714"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FFFF"/>
                          </a:solidFill>
                          <a:effectLst/>
                          <a:latin typeface="Verdana" charset="0"/>
                          <a:ea typeface="ＭＳ Ｐゴシック" charset="0"/>
                          <a:cs typeface="ＭＳ Ｐゴシック" charset="0"/>
                        </a:rPr>
                        <a:t>Question:  In the last 12 months…..</a:t>
                      </a:r>
                    </a:p>
                  </a:txBody>
                  <a:tcPr marT="45714" marB="45714"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FFFF"/>
                          </a:solidFill>
                          <a:effectLst/>
                          <a:latin typeface="Verdana" charset="0"/>
                          <a:ea typeface="ＭＳ Ｐゴシック" charset="0"/>
                          <a:cs typeface="ＭＳ Ｐゴシック" charset="0"/>
                        </a:rPr>
                        <a:t>AMA recommendation</a:t>
                      </a:r>
                    </a:p>
                  </a:txBody>
                  <a:tcPr marT="45714" marB="45714" horzOverflow="overflow">
                    <a:lnL>
                      <a:noFill/>
                    </a:lnL>
                    <a:lnR>
                      <a:noFill/>
                    </a:lnR>
                    <a:lnT w="254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solidFill>
                      <a:schemeClr val="accent1"/>
                    </a:solidFill>
                  </a:tcPr>
                </a:tc>
              </a:tr>
              <a:tr h="114284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HL28.</a:t>
                      </a:r>
                    </a:p>
                  </a:txBody>
                  <a:tcPr marT="45714" marB="45714" horzOverflow="overflow">
                    <a:lnL>
                      <a:noFill/>
                    </a:lnL>
                    <a:lnR>
                      <a:noFill/>
                    </a:lnR>
                    <a:lnT w="25400" cap="flat" cmpd="sng" algn="ctr">
                      <a:solidFill>
                        <a:schemeClr val="tx1"/>
                      </a:solidFill>
                      <a:prstDash val="solid"/>
                      <a:round/>
                      <a:headEnd type="none" w="med" len="med"/>
                      <a:tailEnd type="none" w="med" len="med"/>
                    </a:lnT>
                    <a:lnB>
                      <a:noFill/>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how often were you offered help in filling out a form at this doctor</a:t>
                      </a:r>
                      <a:r>
                        <a:rPr kumimoji="0" lang="ja-JP" altLang="en-US" sz="1200" b="0" i="0" u="none" strike="noStrike" cap="none" normalizeH="0" baseline="0">
                          <a:ln>
                            <a:noFill/>
                          </a:ln>
                          <a:solidFill>
                            <a:srgbClr val="000000"/>
                          </a:solidFill>
                          <a:effectLst/>
                          <a:latin typeface="Verdana" charset="0"/>
                          <a:ea typeface="ＭＳ Ｐゴシック" charset="0"/>
                          <a:cs typeface="ＭＳ Ｐゴシック" charset="0"/>
                        </a:rPr>
                        <a:t>’</a:t>
                      </a: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s office? </a:t>
                      </a:r>
                    </a:p>
                  </a:txBody>
                  <a:tcPr marT="45714" marB="45714" horzOverflow="overflow">
                    <a:lnL>
                      <a:noFill/>
                    </a:lnL>
                    <a:lnR>
                      <a:noFill/>
                    </a:lnR>
                    <a:lnT w="25400" cap="flat" cmpd="sng" algn="ctr">
                      <a:solidFill>
                        <a:schemeClr val="tx1"/>
                      </a:solidFill>
                      <a:prstDash val="solid"/>
                      <a:round/>
                      <a:headEnd type="none" w="med" len="med"/>
                      <a:tailEnd type="none" w="med" len="med"/>
                    </a:lnT>
                    <a:lnB>
                      <a:noFill/>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Routinely offer all patients assistance in completing forms. </a:t>
                      </a:r>
                    </a:p>
                  </a:txBody>
                  <a:tcPr marT="45714" marB="45714" horzOverflow="overflow">
                    <a:lnL>
                      <a:noFill/>
                    </a:lnL>
                    <a:lnR>
                      <a:noFill/>
                    </a:lnR>
                    <a:lnT w="25400" cap="flat" cmpd="sng" algn="ctr">
                      <a:solidFill>
                        <a:schemeClr val="tx1"/>
                      </a:solidFill>
                      <a:prstDash val="solid"/>
                      <a:round/>
                      <a:headEnd type="none" w="med" len="med"/>
                      <a:tailEnd type="none" w="med" len="med"/>
                    </a:lnT>
                    <a:lnB>
                      <a:noFill/>
                    </a:lnB>
                    <a:lnTlToBr>
                      <a:noFill/>
                    </a:lnTlToBr>
                    <a:lnBlToTr>
                      <a:noFill/>
                    </a:lnBlToTr>
                    <a:solidFill>
                      <a:srgbClr val="E7E7E7"/>
                    </a:solidFill>
                  </a:tcPr>
                </a:tc>
              </a:tr>
              <a:tr h="64005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HL29.</a:t>
                      </a:r>
                    </a:p>
                  </a:txBody>
                  <a:tcPr marT="45714" marB="45714" horzOverflow="overflow">
                    <a:lnL>
                      <a:noFill/>
                    </a:lnL>
                    <a:lnR>
                      <a:noFill/>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how often were the forms that you got at this doctor</a:t>
                      </a:r>
                      <a:r>
                        <a:rPr kumimoji="0" lang="ja-JP" altLang="en-US" sz="1200" b="0" i="0" u="none" strike="noStrike" cap="none" normalizeH="0" baseline="0">
                          <a:ln>
                            <a:noFill/>
                          </a:ln>
                          <a:solidFill>
                            <a:srgbClr val="000000"/>
                          </a:solidFill>
                          <a:effectLst/>
                          <a:latin typeface="Verdana" charset="0"/>
                          <a:ea typeface="ＭＳ Ｐゴシック" charset="0"/>
                          <a:cs typeface="ＭＳ Ｐゴシック" charset="0"/>
                        </a:rPr>
                        <a:t>’</a:t>
                      </a: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s office easy to fill out? </a:t>
                      </a:r>
                    </a:p>
                  </a:txBody>
                  <a:tcPr marT="45714" marB="45714" horzOverflow="overflow">
                    <a:lnL>
                      <a:noFill/>
                    </a:lnL>
                    <a:lnR>
                      <a:noFill/>
                    </a:lnR>
                    <a:lnT>
                      <a:noFill/>
                    </a:lnT>
                    <a:lnB>
                      <a:noFill/>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Simplify paperwork demands.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Only collect information that is essential. </a:t>
                      </a:r>
                    </a:p>
                  </a:txBody>
                  <a:tcPr marT="45714" marB="45714" horzOverflow="overflow">
                    <a:lnL>
                      <a:noFill/>
                    </a:lnL>
                    <a:lnR>
                      <a:noFill/>
                    </a:lnR>
                    <a:lnT>
                      <a:noFill/>
                    </a:lnT>
                    <a:lnB>
                      <a:noFill/>
                    </a:lnB>
                    <a:lnTlToBr>
                      <a:noFill/>
                    </a:lnTlToBr>
                    <a:lnBlToTr>
                      <a:noFill/>
                    </a:lnBlToTr>
                    <a:solidFill>
                      <a:schemeClr val="bg1"/>
                    </a:solidFill>
                  </a:tcPr>
                </a:tc>
              </a:tr>
              <a:tr h="85872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000000"/>
                          </a:solidFill>
                          <a:effectLst/>
                          <a:latin typeface="Verdana" charset="0"/>
                          <a:ea typeface="ＭＳ Ｐゴシック" charset="0"/>
                          <a:cs typeface="ＭＳ Ｐゴシック" charset="0"/>
                        </a:rPr>
                        <a:t>HL30.</a:t>
                      </a:r>
                    </a:p>
                  </a:txBody>
                  <a:tcPr marT="45714" marB="45714"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Verdana" charset="0"/>
                          <a:ea typeface="ＭＳ Ｐゴシック" charset="0"/>
                          <a:cs typeface="ＭＳ Ｐゴシック" charset="0"/>
                        </a:rPr>
                        <a:t>(Spanish version only) how often were the forms that you had to fill out available in Spanish? </a:t>
                      </a:r>
                    </a:p>
                  </a:txBody>
                  <a:tcPr marT="45714" marB="45714"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00"/>
                          </a:solidFill>
                          <a:effectLst/>
                          <a:latin typeface="Verdana" charset="0"/>
                          <a:ea typeface="ＭＳ Ｐゴシック" charset="0"/>
                          <a:cs typeface="ＭＳ Ｐゴシック" charset="0"/>
                        </a:rPr>
                        <a:t>Provide forms in patients</a:t>
                      </a:r>
                      <a:r>
                        <a:rPr kumimoji="0" lang="ja-JP" altLang="en-US" sz="1200" b="0" i="0" u="none" strike="noStrike" cap="none" normalizeH="0" baseline="0" dirty="0">
                          <a:ln>
                            <a:noFill/>
                          </a:ln>
                          <a:solidFill>
                            <a:srgbClr val="000000"/>
                          </a:solidFill>
                          <a:effectLst/>
                          <a:latin typeface="Verdana" charset="0"/>
                          <a:ea typeface="ＭＳ Ｐゴシック" charset="0"/>
                          <a:cs typeface="ＭＳ Ｐゴシック" charset="0"/>
                        </a:rPr>
                        <a:t>’</a:t>
                      </a:r>
                      <a:r>
                        <a:rPr kumimoji="0" lang="en-US" sz="1200" b="0" i="0" u="none" strike="noStrike" cap="none" normalizeH="0" baseline="0" dirty="0">
                          <a:ln>
                            <a:noFill/>
                          </a:ln>
                          <a:solidFill>
                            <a:srgbClr val="000000"/>
                          </a:solidFill>
                          <a:effectLst/>
                          <a:latin typeface="Verdana" charset="0"/>
                          <a:ea typeface="ＭＳ Ｐゴシック" charset="0"/>
                          <a:cs typeface="ＭＳ Ｐゴシック" charset="0"/>
                        </a:rPr>
                        <a:t> languages. </a:t>
                      </a:r>
                    </a:p>
                  </a:txBody>
                  <a:tcPr marT="45714" marB="45714" horzOverflow="overflow">
                    <a:lnL>
                      <a:noFill/>
                    </a:lnL>
                    <a:lnR>
                      <a:noFill/>
                    </a:lnR>
                    <a:lnT>
                      <a:noFill/>
                    </a:lnT>
                    <a:lnB w="25400" cap="flat" cmpd="sng" algn="ctr">
                      <a:solidFill>
                        <a:schemeClr val="tx1"/>
                      </a:solidFill>
                      <a:prstDash val="solid"/>
                      <a:round/>
                      <a:headEnd type="none" w="med" len="med"/>
                      <a:tailEnd type="none" w="med" len="med"/>
                    </a:lnB>
                    <a:lnTlToBr>
                      <a:noFill/>
                    </a:lnTlToBr>
                    <a:lnBlToTr>
                      <a:noFill/>
                    </a:lnBlToTr>
                    <a:solidFill>
                      <a:srgbClr val="E7E7E7"/>
                    </a:solidFill>
                  </a:tcPr>
                </a:tc>
              </a:tr>
            </a:tbl>
          </a:graphicData>
        </a:graphic>
      </p:graphicFrame>
      <p:sp>
        <p:nvSpPr>
          <p:cNvPr id="46099" name="Slide Number Placeholder 3"/>
          <p:cNvSpPr txBox="1">
            <a:spLocks noGrp="1"/>
          </p:cNvSpPr>
          <p:nvPr/>
        </p:nvSpPr>
        <p:spPr bwMode="auto">
          <a:xfrm>
            <a:off x="65532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pPr algn="r">
              <a:spcBef>
                <a:spcPct val="0"/>
              </a:spcBef>
            </a:pPr>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6"/>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A5F8FB2B-AF58-A448-A34F-5589F1F9EBE5}" type="slidenum">
              <a:rPr lang="en-US" sz="1400" b="0"/>
              <a:pPr/>
              <a:t>18</a:t>
            </a:fld>
            <a:endParaRPr lang="en-US" sz="1400" b="0"/>
          </a:p>
        </p:txBody>
      </p:sp>
      <p:sp>
        <p:nvSpPr>
          <p:cNvPr id="48130" name="Slide Number Placeholder 3"/>
          <p:cNvSpPr txBox="1">
            <a:spLocks noGrp="1"/>
          </p:cNvSpPr>
          <p:nvPr/>
        </p:nvSpPr>
        <p:spPr bwMode="auto">
          <a:xfrm>
            <a:off x="65532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pPr algn="r">
              <a:spcBef>
                <a:spcPct val="0"/>
              </a:spcBef>
            </a:pPr>
            <a:endParaRPr lang="en-US" sz="1400" b="0"/>
          </a:p>
        </p:txBody>
      </p:sp>
      <p:sp>
        <p:nvSpPr>
          <p:cNvPr id="48131" name="Rectangle 2"/>
          <p:cNvSpPr>
            <a:spLocks noGrp="1" noChangeArrowheads="1"/>
          </p:cNvSpPr>
          <p:nvPr>
            <p:ph type="title"/>
          </p:nvPr>
        </p:nvSpPr>
        <p:spPr>
          <a:xfrm>
            <a:off x="457200" y="228600"/>
            <a:ext cx="7620000" cy="1143000"/>
          </a:xfrm>
        </p:spPr>
        <p:txBody>
          <a:bodyPr/>
          <a:lstStyle/>
          <a:p>
            <a:pPr eaLnBrk="1" hangingPunct="1"/>
            <a:r>
              <a:rPr lang="en-US" dirty="0">
                <a:latin typeface="Verdana" charset="0"/>
                <a:ea typeface="ＭＳ Ｐゴシック" charset="0"/>
                <a:cs typeface="ＭＳ Ｐゴシック" charset="0"/>
              </a:rPr>
              <a:t>Version for the CAHPS Hospital Survey</a:t>
            </a:r>
          </a:p>
        </p:txBody>
      </p:sp>
      <p:sp>
        <p:nvSpPr>
          <p:cNvPr id="48132" name="Rectangle 3"/>
          <p:cNvSpPr>
            <a:spLocks noGrp="1" noChangeArrowheads="1"/>
          </p:cNvSpPr>
          <p:nvPr>
            <p:ph type="body" idx="1"/>
          </p:nvPr>
        </p:nvSpPr>
        <p:spPr>
          <a:xfrm>
            <a:off x="685800" y="1905000"/>
            <a:ext cx="8001000" cy="4419600"/>
          </a:xfrm>
        </p:spPr>
        <p:txBody>
          <a:bodyPr/>
          <a:lstStyle/>
          <a:p>
            <a:r>
              <a:rPr lang="en-US" b="0" i="0">
                <a:latin typeface="Arial" charset="0"/>
                <a:ea typeface="ＭＳ Ｐゴシック" charset="0"/>
                <a:cs typeface="ＭＳ Ｐゴシック" charset="0"/>
              </a:rPr>
              <a:t>CAHPS developed health literacy supplemental item set for HCAHPS</a:t>
            </a:r>
          </a:p>
          <a:p>
            <a:pPr>
              <a:buFontTx/>
              <a:buNone/>
            </a:pPr>
            <a:endParaRPr lang="en-US" sz="1200" b="0" i="0">
              <a:latin typeface="Arial" charset="0"/>
              <a:ea typeface="ＭＳ Ｐゴシック" charset="0"/>
              <a:cs typeface="ＭＳ Ｐゴシック" charset="0"/>
            </a:endParaRPr>
          </a:p>
          <a:p>
            <a:r>
              <a:rPr lang="en-US" b="0" i="0">
                <a:latin typeface="Arial" charset="0"/>
                <a:ea typeface="ＭＳ Ｐゴシック" charset="0"/>
                <a:cs typeface="ＭＳ Ｐゴシック" charset="0"/>
              </a:rPr>
              <a:t>Domains include:</a:t>
            </a:r>
          </a:p>
          <a:p>
            <a:pPr lvl="1"/>
            <a:r>
              <a:rPr lang="en-US">
                <a:latin typeface="Arial" charset="0"/>
                <a:ea typeface="ＭＳ Ｐゴシック" charset="0"/>
              </a:rPr>
              <a:t>Patient-provider communication</a:t>
            </a:r>
          </a:p>
          <a:p>
            <a:pPr lvl="1"/>
            <a:r>
              <a:rPr lang="en-US">
                <a:latin typeface="Arial" charset="0"/>
                <a:ea typeface="ＭＳ Ｐゴシック" charset="0"/>
              </a:rPr>
              <a:t>Discharge planning</a:t>
            </a:r>
          </a:p>
          <a:p>
            <a:pPr lvl="1"/>
            <a:r>
              <a:rPr lang="en-US">
                <a:latin typeface="Arial" charset="0"/>
                <a:ea typeface="ＭＳ Ｐゴシック" charset="0"/>
              </a:rPr>
              <a:t>Communication about medications</a:t>
            </a:r>
          </a:p>
          <a:p>
            <a:pPr lvl="1"/>
            <a:r>
              <a:rPr lang="en-US">
                <a:latin typeface="Arial" charset="0"/>
                <a:ea typeface="ＭＳ Ｐゴシック" charset="0"/>
              </a:rPr>
              <a:t>Communication about test results</a:t>
            </a:r>
          </a:p>
          <a:p>
            <a:pPr lvl="1"/>
            <a:r>
              <a:rPr lang="en-US">
                <a:latin typeface="Arial" charset="0"/>
                <a:ea typeface="ＭＳ Ｐゴシック" charset="0"/>
              </a:rPr>
              <a:t>Communication about forms</a:t>
            </a:r>
            <a:endParaRPr lang="en-US" u="sng">
              <a:solidFill>
                <a:srgbClr val="0000FF"/>
              </a:solidFill>
              <a:latin typeface="Arial" charset="0"/>
              <a:ea typeface="ＭＳ Ｐゴシック" charset="0"/>
            </a:endParaRPr>
          </a:p>
          <a:p>
            <a:pPr>
              <a:lnSpc>
                <a:spcPct val="90000"/>
              </a:lnSpc>
              <a:buFontTx/>
              <a:buNone/>
            </a:pPr>
            <a:endParaRPr lang="en-US" b="0" i="0">
              <a:latin typeface="Verdana" charset="0"/>
              <a:ea typeface="ＭＳ Ｐゴシック" charset="0"/>
              <a:cs typeface="ＭＳ Ｐゴシック" charset="0"/>
            </a:endParaRPr>
          </a:p>
          <a:p>
            <a:pPr>
              <a:buFontTx/>
              <a:buNone/>
            </a:pPr>
            <a:endParaRPr lang="en-US" b="0" i="0">
              <a:latin typeface="Verdana" charset="0"/>
              <a:ea typeface="ＭＳ Ｐゴシック" charset="0"/>
              <a:cs typeface="ＭＳ Ｐゴシック" charset="0"/>
            </a:endParaRPr>
          </a:p>
          <a:p>
            <a:pPr>
              <a:buFontTx/>
              <a:buNone/>
            </a:pPr>
            <a:endParaRPr lang="en-US" b="0" i="0">
              <a:latin typeface="Verdana"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6"/>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F28CB809-F8B6-AF48-88A6-34EA863CFEC9}" type="slidenum">
              <a:rPr lang="en-US" sz="1400" b="0"/>
              <a:pPr/>
              <a:t>19</a:t>
            </a:fld>
            <a:endParaRPr lang="en-US" sz="1400" b="0"/>
          </a:p>
        </p:txBody>
      </p:sp>
      <p:sp>
        <p:nvSpPr>
          <p:cNvPr id="50178" name="Slide Number Placeholder 3"/>
          <p:cNvSpPr txBox="1">
            <a:spLocks noGrp="1"/>
          </p:cNvSpPr>
          <p:nvPr/>
        </p:nvSpPr>
        <p:spPr bwMode="auto">
          <a:xfrm>
            <a:off x="65532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pPr algn="r">
              <a:spcBef>
                <a:spcPct val="0"/>
              </a:spcBef>
            </a:pPr>
            <a:endParaRPr lang="en-US" sz="1400" b="0"/>
          </a:p>
        </p:txBody>
      </p:sp>
      <p:sp>
        <p:nvSpPr>
          <p:cNvPr id="50179" name="Rectangle 2"/>
          <p:cNvSpPr>
            <a:spLocks noGrp="1" noChangeArrowheads="1"/>
          </p:cNvSpPr>
          <p:nvPr>
            <p:ph type="title"/>
          </p:nvPr>
        </p:nvSpPr>
        <p:spPr>
          <a:xfrm>
            <a:off x="457200" y="228600"/>
            <a:ext cx="7620000" cy="1143000"/>
          </a:xfrm>
        </p:spPr>
        <p:txBody>
          <a:bodyPr/>
          <a:lstStyle/>
          <a:p>
            <a:pPr eaLnBrk="1" hangingPunct="1"/>
            <a:r>
              <a:rPr lang="en-US" dirty="0">
                <a:latin typeface="Verdana" charset="0"/>
                <a:ea typeface="ＭＳ Ｐゴシック" charset="0"/>
                <a:cs typeface="ＭＳ Ｐゴシック" charset="0"/>
              </a:rPr>
              <a:t>Version for the CAHPS Health Plan Survey</a:t>
            </a:r>
          </a:p>
        </p:txBody>
      </p:sp>
      <p:sp>
        <p:nvSpPr>
          <p:cNvPr id="50180" name="Rectangle 3"/>
          <p:cNvSpPr>
            <a:spLocks noGrp="1" noChangeArrowheads="1"/>
          </p:cNvSpPr>
          <p:nvPr>
            <p:ph type="body" idx="1"/>
          </p:nvPr>
        </p:nvSpPr>
        <p:spPr>
          <a:xfrm>
            <a:off x="685800" y="1905000"/>
            <a:ext cx="8001000" cy="4419600"/>
          </a:xfrm>
        </p:spPr>
        <p:txBody>
          <a:bodyPr/>
          <a:lstStyle/>
          <a:p>
            <a:r>
              <a:rPr lang="en-US" sz="2100" b="0" i="0">
                <a:latin typeface="Arial" charset="0"/>
                <a:ea typeface="ＭＳ Ｐゴシック" charset="0"/>
                <a:cs typeface="ＭＳ Ｐゴシック" charset="0"/>
              </a:rPr>
              <a:t>Currently developing health literacy supplemental item set for CAHPS Health Plan Survey</a:t>
            </a:r>
          </a:p>
          <a:p>
            <a:pPr>
              <a:buFontTx/>
              <a:buNone/>
            </a:pPr>
            <a:endParaRPr lang="en-US" sz="2100" b="0" i="0">
              <a:latin typeface="Arial" charset="0"/>
              <a:ea typeface="ＭＳ Ｐゴシック" charset="0"/>
              <a:cs typeface="ＭＳ Ｐゴシック" charset="0"/>
            </a:endParaRPr>
          </a:p>
          <a:p>
            <a:r>
              <a:rPr lang="en-US" sz="2100" b="0" i="0">
                <a:latin typeface="Arial" charset="0"/>
                <a:ea typeface="ＭＳ Ｐゴシック" charset="0"/>
                <a:cs typeface="ＭＳ Ｐゴシック" charset="0"/>
              </a:rPr>
              <a:t>Will be completed by late Summer 2012</a:t>
            </a:r>
          </a:p>
          <a:p>
            <a:pPr>
              <a:buFontTx/>
              <a:buNone/>
            </a:pPr>
            <a:endParaRPr lang="en-US" sz="2100" b="0" i="0">
              <a:latin typeface="Arial" charset="0"/>
              <a:ea typeface="ＭＳ Ｐゴシック" charset="0"/>
              <a:cs typeface="ＭＳ Ｐゴシック" charset="0"/>
            </a:endParaRPr>
          </a:p>
          <a:p>
            <a:r>
              <a:rPr lang="en-US" sz="2100" b="0" i="0">
                <a:latin typeface="Arial" charset="0"/>
                <a:ea typeface="ＭＳ Ｐゴシック" charset="0"/>
                <a:cs typeface="ＭＳ Ｐゴシック" charset="0"/>
              </a:rPr>
              <a:t>Domains include:</a:t>
            </a:r>
          </a:p>
          <a:p>
            <a:pPr lvl="1"/>
            <a:r>
              <a:rPr lang="en-US" sz="2100">
                <a:latin typeface="Arial" charset="0"/>
                <a:ea typeface="ＭＳ Ｐゴシック" charset="0"/>
              </a:rPr>
              <a:t>Health plan information on the Web</a:t>
            </a:r>
          </a:p>
          <a:p>
            <a:pPr lvl="1"/>
            <a:r>
              <a:rPr lang="en-US" sz="2100">
                <a:latin typeface="Arial" charset="0"/>
                <a:ea typeface="ＭＳ Ｐゴシック" charset="0"/>
              </a:rPr>
              <a:t>Communication with Customer Service</a:t>
            </a:r>
          </a:p>
          <a:p>
            <a:pPr lvl="1"/>
            <a:r>
              <a:rPr lang="en-US" sz="2100">
                <a:latin typeface="Arial" charset="0"/>
                <a:ea typeface="ＭＳ Ｐゴシック" charset="0"/>
              </a:rPr>
              <a:t>Information about Coverage and Benefits</a:t>
            </a:r>
          </a:p>
          <a:p>
            <a:pPr lvl="1"/>
            <a:r>
              <a:rPr lang="en-US" sz="2100">
                <a:latin typeface="Arial" charset="0"/>
                <a:ea typeface="ＭＳ Ｐゴシック" charset="0"/>
              </a:rPr>
              <a:t>Grievances and Appeals</a:t>
            </a:r>
          </a:p>
          <a:p>
            <a:pPr lvl="1"/>
            <a:r>
              <a:rPr lang="en-US" sz="2100">
                <a:latin typeface="Arial" charset="0"/>
                <a:ea typeface="ＭＳ Ｐゴシック" charset="0"/>
              </a:rPr>
              <a:t>Claims Processing</a:t>
            </a:r>
          </a:p>
          <a:p>
            <a:pPr lvl="1"/>
            <a:r>
              <a:rPr lang="en-US" sz="2100">
                <a:latin typeface="Arial" charset="0"/>
                <a:ea typeface="ＭＳ Ｐゴシック" charset="0"/>
              </a:rPr>
              <a:t>Interpreter Services</a:t>
            </a:r>
            <a:endParaRPr lang="en-US" sz="2100" u="sng">
              <a:solidFill>
                <a:srgbClr val="0000FF"/>
              </a:solidFill>
              <a:latin typeface="Arial" charset="0"/>
              <a:ea typeface="ＭＳ Ｐゴシック" charset="0"/>
            </a:endParaRPr>
          </a:p>
          <a:p>
            <a:pPr>
              <a:lnSpc>
                <a:spcPct val="90000"/>
              </a:lnSpc>
              <a:buFontTx/>
              <a:buNone/>
            </a:pPr>
            <a:endParaRPr lang="en-US" b="0" i="0">
              <a:latin typeface="Verdana" charset="0"/>
              <a:ea typeface="ＭＳ Ｐゴシック" charset="0"/>
              <a:cs typeface="ＭＳ Ｐゴシック" charset="0"/>
            </a:endParaRPr>
          </a:p>
          <a:p>
            <a:pPr>
              <a:buFontTx/>
              <a:buNone/>
            </a:pPr>
            <a:endParaRPr lang="en-US" b="0" i="0">
              <a:latin typeface="Verdana" charset="0"/>
              <a:ea typeface="ＭＳ Ｐゴシック" charset="0"/>
              <a:cs typeface="ＭＳ Ｐゴシック" charset="0"/>
            </a:endParaRPr>
          </a:p>
          <a:p>
            <a:pPr>
              <a:buFontTx/>
              <a:buNone/>
            </a:pPr>
            <a:endParaRPr lang="en-US" b="0" i="0">
              <a:latin typeface="Verdana"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dirty="0">
                <a:latin typeface="Verdana" charset="0"/>
                <a:ea typeface="ＭＳ Ｐゴシック" charset="0"/>
                <a:cs typeface="ＭＳ Ｐゴシック" charset="0"/>
              </a:rPr>
              <a:t>CAHPS Item Set for Addressing Health Literacy</a:t>
            </a:r>
          </a:p>
        </p:txBody>
      </p:sp>
      <p:sp>
        <p:nvSpPr>
          <p:cNvPr id="3" name="Content Placeholder 2"/>
          <p:cNvSpPr>
            <a:spLocks noGrp="1"/>
          </p:cNvSpPr>
          <p:nvPr>
            <p:ph idx="1"/>
          </p:nvPr>
        </p:nvSpPr>
        <p:spPr/>
        <p:txBody>
          <a:bodyPr/>
          <a:lstStyle/>
          <a:p>
            <a:pPr marL="0" indent="0">
              <a:buFontTx/>
              <a:buNone/>
              <a:defRPr/>
            </a:pPr>
            <a:r>
              <a:rPr lang="en-US" dirty="0" smtClean="0"/>
              <a:t>Collaborators:</a:t>
            </a:r>
          </a:p>
          <a:p>
            <a:pPr marL="0" indent="0">
              <a:buFontTx/>
              <a:buNone/>
              <a:defRPr/>
            </a:pPr>
            <a:endParaRPr lang="en-US" dirty="0" smtClean="0"/>
          </a:p>
          <a:p>
            <a:pPr>
              <a:defRPr/>
            </a:pPr>
            <a:r>
              <a:rPr lang="en-US" dirty="0" smtClean="0"/>
              <a:t>Cindy Brach, AHRQ</a:t>
            </a:r>
          </a:p>
          <a:p>
            <a:pPr marL="0" indent="0">
              <a:buFontTx/>
              <a:buNone/>
              <a:defRPr/>
            </a:pPr>
            <a:endParaRPr lang="en-US" dirty="0" smtClean="0"/>
          </a:p>
          <a:p>
            <a:pPr>
              <a:defRPr/>
            </a:pPr>
            <a:r>
              <a:rPr lang="en-US" dirty="0" smtClean="0"/>
              <a:t>Ron D. Hays, UCLA</a:t>
            </a:r>
          </a:p>
          <a:p>
            <a:pPr marL="0" indent="0">
              <a:buFontTx/>
              <a:buNone/>
              <a:defRPr/>
            </a:pPr>
            <a:endParaRPr lang="en-US" dirty="0" smtClean="0"/>
          </a:p>
          <a:p>
            <a:pPr>
              <a:defRPr/>
            </a:pPr>
            <a:r>
              <a:rPr lang="en-US" dirty="0" smtClean="0"/>
              <a:t>Beverly Weidmer, RAND</a:t>
            </a:r>
          </a:p>
          <a:p>
            <a:pPr marL="0" indent="0">
              <a:buFontTx/>
              <a:buNone/>
              <a:defRPr/>
            </a:pPr>
            <a:endParaRPr lang="en-US" dirty="0"/>
          </a:p>
          <a:p>
            <a:pPr marL="0" indent="0">
              <a:buFontTx/>
              <a:buNone/>
              <a:defRPr/>
            </a:pPr>
            <a:endParaRPr lang="en-US" dirty="0" smtClean="0"/>
          </a:p>
          <a:p>
            <a:pPr marL="0" indent="0">
              <a:buFontTx/>
              <a:buNone/>
              <a:defRPr/>
            </a:pPr>
            <a:endParaRPr lang="en-US" dirty="0"/>
          </a:p>
          <a:p>
            <a:pPr marL="0" indent="0">
              <a:buFontTx/>
              <a:buNone/>
              <a:defRPr/>
            </a:pPr>
            <a:endParaRPr lang="en-US" dirty="0" smtClean="0"/>
          </a:p>
          <a:p>
            <a:pPr marL="0" indent="0">
              <a:buFontTx/>
              <a:buNone/>
              <a:defRPr/>
            </a:pPr>
            <a:endParaRPr lang="en-US" dirty="0"/>
          </a:p>
        </p:txBody>
      </p:sp>
      <p:sp>
        <p:nvSpPr>
          <p:cNvPr id="18435"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4C24ACA6-1B43-D54A-8641-04EA4D6D7B5B}" type="slidenum">
              <a:rPr lang="en-US" sz="1400" b="0"/>
              <a:pPr/>
              <a:t>2</a:t>
            </a:fld>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p:txBody>
          <a:bodyPr/>
          <a:lstStyle/>
          <a:p>
            <a:r>
              <a:rPr lang="en-US" dirty="0">
                <a:latin typeface="Verdana" charset="0"/>
                <a:ea typeface="ＭＳ Ｐゴシック" charset="0"/>
                <a:cs typeface="ＭＳ Ｐゴシック" charset="0"/>
              </a:rPr>
              <a:t>CAHPS Cultural Competence Item Set</a:t>
            </a:r>
          </a:p>
        </p:txBody>
      </p:sp>
      <p:sp>
        <p:nvSpPr>
          <p:cNvPr id="52226" name="Content Placeholder 2"/>
          <p:cNvSpPr>
            <a:spLocks noGrp="1"/>
          </p:cNvSpPr>
          <p:nvPr>
            <p:ph idx="1"/>
          </p:nvPr>
        </p:nvSpPr>
        <p:spPr/>
        <p:txBody>
          <a:bodyPr/>
          <a:lstStyle/>
          <a:p>
            <a:r>
              <a:rPr lang="en-US" b="0" i="0">
                <a:latin typeface="Verdana" charset="0"/>
                <a:ea typeface="ＭＳ Ｐゴシック" charset="0"/>
                <a:cs typeface="ＭＳ Ｐゴシック" charset="0"/>
              </a:rPr>
              <a:t>Designed to measure patients</a:t>
            </a:r>
            <a:r>
              <a:rPr lang="ja-JP" altLang="en-US" b="0" i="0">
                <a:latin typeface="Verdana" charset="0"/>
                <a:ea typeface="ＭＳ Ｐゴシック" charset="0"/>
                <a:cs typeface="ＭＳ Ｐゴシック" charset="0"/>
              </a:rPr>
              <a:t>’</a:t>
            </a:r>
            <a:r>
              <a:rPr lang="en-US" altLang="ja-JP" b="0" i="0">
                <a:latin typeface="Verdana" charset="0"/>
                <a:ea typeface="ＭＳ Ｐゴシック" charset="0"/>
                <a:cs typeface="ＭＳ Ｐゴシック" charset="0"/>
              </a:rPr>
              <a:t> perspective on the cultural competence of health care providers</a:t>
            </a:r>
          </a:p>
          <a:p>
            <a:r>
              <a:rPr lang="en-US" b="0" i="0">
                <a:latin typeface="Verdana" charset="0"/>
                <a:ea typeface="ＭＳ Ｐゴシック" charset="0"/>
                <a:cs typeface="ＭＳ Ｐゴシック" charset="0"/>
              </a:rPr>
              <a:t>Designed as a supplemental item set for the CAHPS Clinician and Group Survey</a:t>
            </a:r>
          </a:p>
          <a:p>
            <a:r>
              <a:rPr lang="en-US" b="0" i="0">
                <a:latin typeface="Verdana" charset="0"/>
                <a:ea typeface="ＭＳ Ｐゴシック" charset="0"/>
                <a:cs typeface="ＭＳ Ｐゴシック" charset="0"/>
              </a:rPr>
              <a:t>Developed by CAHPS Cultural Comparability Team</a:t>
            </a:r>
            <a:endParaRPr lang="en-US">
              <a:latin typeface="Verdana" charset="0"/>
              <a:ea typeface="ＭＳ Ｐゴシック" charset="0"/>
              <a:cs typeface="ＭＳ Ｐゴシック" charset="0"/>
            </a:endParaRPr>
          </a:p>
          <a:p>
            <a:r>
              <a:rPr lang="en-US" b="0" i="0">
                <a:latin typeface="Verdana" charset="0"/>
                <a:ea typeface="ＭＳ Ｐゴシック" charset="0"/>
                <a:cs typeface="ＭＳ Ｐゴシック" charset="0"/>
              </a:rPr>
              <a:t>Field-tested with funding from the Commonwealth Fund under the leadership of Rob Weech Maldonado, University of Alabama at Birmingham</a:t>
            </a:r>
          </a:p>
        </p:txBody>
      </p:sp>
      <p:sp>
        <p:nvSpPr>
          <p:cNvPr id="52227"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E34BE56A-5C4B-6B42-BD47-E0B815BF0A39}" type="slidenum">
              <a:rPr lang="en-US" sz="1400" b="0"/>
              <a:pPr/>
              <a:t>20</a:t>
            </a:fld>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p:txBody>
          <a:bodyPr/>
          <a:lstStyle/>
          <a:p>
            <a:r>
              <a:rPr lang="en-US" dirty="0">
                <a:latin typeface="Verdana" charset="0"/>
                <a:ea typeface="ＭＳ Ｐゴシック" charset="0"/>
                <a:cs typeface="ＭＳ Ｐゴシック" charset="0"/>
              </a:rPr>
              <a:t>Development and Testing</a:t>
            </a:r>
          </a:p>
        </p:txBody>
      </p:sp>
      <p:sp>
        <p:nvSpPr>
          <p:cNvPr id="54274" name="Content Placeholder 2"/>
          <p:cNvSpPr>
            <a:spLocks noGrp="1"/>
          </p:cNvSpPr>
          <p:nvPr>
            <p:ph idx="1"/>
          </p:nvPr>
        </p:nvSpPr>
        <p:spPr/>
        <p:txBody>
          <a:bodyPr/>
          <a:lstStyle/>
          <a:p>
            <a:pPr>
              <a:buFontTx/>
              <a:buNone/>
            </a:pPr>
            <a:r>
              <a:rPr lang="en-US" b="0" i="0">
                <a:latin typeface="Verdana" charset="0"/>
                <a:ea typeface="ＭＳ Ｐゴシック" charset="0"/>
                <a:cs typeface="ＭＳ Ｐゴシック" charset="0"/>
              </a:rPr>
              <a:t>Used CAHPS approach to developing survey items:</a:t>
            </a:r>
          </a:p>
          <a:p>
            <a:pPr>
              <a:buFontTx/>
              <a:buNone/>
            </a:pPr>
            <a:endParaRPr lang="en-US" sz="1000" b="0" i="0">
              <a:latin typeface="Verdana" charset="0"/>
              <a:ea typeface="ＭＳ Ｐゴシック" charset="0"/>
              <a:cs typeface="ＭＳ Ｐゴシック" charset="0"/>
            </a:endParaRPr>
          </a:p>
          <a:p>
            <a:r>
              <a:rPr lang="en-US" b="0" i="0">
                <a:latin typeface="Verdana" charset="0"/>
                <a:ea typeface="ＭＳ Ｐゴシック" charset="0"/>
                <a:cs typeface="ＭＳ Ｐゴシック" charset="0"/>
              </a:rPr>
              <a:t>Developed conceptual framework</a:t>
            </a:r>
          </a:p>
          <a:p>
            <a:r>
              <a:rPr lang="en-US" b="0" i="0">
                <a:latin typeface="Verdana" charset="0"/>
                <a:ea typeface="ＭＳ Ｐゴシック" charset="0"/>
                <a:cs typeface="ＭＳ Ｐゴシック" charset="0"/>
              </a:rPr>
              <a:t>Identified domains to include through environmental scan</a:t>
            </a:r>
          </a:p>
          <a:p>
            <a:r>
              <a:rPr lang="en-US" b="0" i="0">
                <a:latin typeface="Verdana" charset="0"/>
                <a:ea typeface="ＭＳ Ｐゴシック" charset="0"/>
                <a:cs typeface="ＭＳ Ｐゴシック" charset="0"/>
              </a:rPr>
              <a:t>Translated item set into Spanish</a:t>
            </a:r>
          </a:p>
          <a:p>
            <a:r>
              <a:rPr lang="en-US" b="0" i="0">
                <a:latin typeface="Verdana" charset="0"/>
                <a:ea typeface="ＭＳ Ｐゴシック" charset="0"/>
                <a:cs typeface="ＭＳ Ｐゴシック" charset="0"/>
              </a:rPr>
              <a:t>Conducted cognitive interviews (English/Spanish)</a:t>
            </a:r>
          </a:p>
          <a:p>
            <a:r>
              <a:rPr lang="en-US" b="0" i="0">
                <a:latin typeface="Verdana" charset="0"/>
                <a:ea typeface="ＭＳ Ｐゴシック" charset="0"/>
                <a:cs typeface="ＭＳ Ｐゴシック" charset="0"/>
              </a:rPr>
              <a:t>Field tested via mail with phone follow-up</a:t>
            </a:r>
          </a:p>
          <a:p>
            <a:r>
              <a:rPr lang="en-US" b="0" i="0">
                <a:latin typeface="Verdana" charset="0"/>
                <a:ea typeface="ＭＳ Ｐゴシック" charset="0"/>
                <a:cs typeface="ＭＳ Ｐゴシック" charset="0"/>
              </a:rPr>
              <a:t>Analyzed field test data to assess validity and reliability and relation to CAHPS overall doctor rating</a:t>
            </a:r>
          </a:p>
          <a:p>
            <a:endParaRPr lang="en-US">
              <a:latin typeface="Verdana" charset="0"/>
              <a:ea typeface="ＭＳ Ｐゴシック" charset="0"/>
              <a:cs typeface="ＭＳ Ｐゴシック" charset="0"/>
            </a:endParaRPr>
          </a:p>
        </p:txBody>
      </p:sp>
      <p:sp>
        <p:nvSpPr>
          <p:cNvPr id="54275"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C0F16AF0-F35B-DD44-B9BA-9A68BDE87C03}" type="slidenum">
              <a:rPr lang="en-US" sz="1400" b="0"/>
              <a:pPr/>
              <a:t>21</a:t>
            </a:fld>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p:txBody>
          <a:bodyPr/>
          <a:lstStyle/>
          <a:p>
            <a:r>
              <a:rPr lang="en-US" dirty="0">
                <a:latin typeface="Verdana" charset="0"/>
                <a:ea typeface="ＭＳ Ｐゴシック" charset="0"/>
                <a:cs typeface="ＭＳ Ｐゴシック" charset="0"/>
              </a:rPr>
              <a:t>Data Analysis</a:t>
            </a:r>
          </a:p>
        </p:txBody>
      </p:sp>
      <p:sp>
        <p:nvSpPr>
          <p:cNvPr id="3" name="Content Placeholder 2"/>
          <p:cNvSpPr>
            <a:spLocks noGrp="1"/>
          </p:cNvSpPr>
          <p:nvPr>
            <p:ph idx="1"/>
          </p:nvPr>
        </p:nvSpPr>
        <p:spPr/>
        <p:txBody>
          <a:bodyPr/>
          <a:lstStyle/>
          <a:p>
            <a:pPr>
              <a:defRPr/>
            </a:pPr>
            <a:r>
              <a:rPr lang="en-US" b="0" dirty="0" smtClean="0"/>
              <a:t>Psychometric analysis</a:t>
            </a:r>
          </a:p>
          <a:p>
            <a:pPr marL="0" indent="0">
              <a:buFontTx/>
              <a:buNone/>
              <a:defRPr/>
            </a:pPr>
            <a:endParaRPr lang="en-US" b="0" dirty="0" smtClean="0"/>
          </a:p>
          <a:p>
            <a:pPr>
              <a:defRPr/>
            </a:pPr>
            <a:r>
              <a:rPr lang="en-US" b="0" dirty="0" smtClean="0"/>
              <a:t>Regression analysis</a:t>
            </a:r>
          </a:p>
          <a:p>
            <a:pPr lvl="1">
              <a:buClr>
                <a:schemeClr val="bg2"/>
              </a:buClr>
              <a:defRPr/>
            </a:pPr>
            <a:r>
              <a:rPr lang="en-US" dirty="0" smtClean="0"/>
              <a:t>Overall doctor rating (0-10)= f (CAHPS Cultural Competence domains, gender, age, education, and perceived health status)</a:t>
            </a:r>
          </a:p>
          <a:p>
            <a:pPr>
              <a:defRPr/>
            </a:pPr>
            <a:endParaRPr lang="en-US" dirty="0"/>
          </a:p>
        </p:txBody>
      </p:sp>
      <p:sp>
        <p:nvSpPr>
          <p:cNvPr id="56323"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99F17A32-E4E5-E74D-963B-824074889573}" type="slidenum">
              <a:rPr lang="en-US" sz="1400" b="0"/>
              <a:pPr/>
              <a:t>22</a:t>
            </a:fld>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p:txBody>
          <a:bodyPr/>
          <a:lstStyle/>
          <a:p>
            <a:r>
              <a:rPr lang="en-US" dirty="0">
                <a:latin typeface="Verdana" charset="0"/>
                <a:ea typeface="ＭＳ Ｐゴシック" charset="0"/>
                <a:cs typeface="ＭＳ Ｐゴシック" charset="0"/>
              </a:rPr>
              <a:t>Results</a:t>
            </a:r>
          </a:p>
        </p:txBody>
      </p:sp>
      <p:sp>
        <p:nvSpPr>
          <p:cNvPr id="58370" name="Content Placeholder 2"/>
          <p:cNvSpPr>
            <a:spLocks noGrp="1"/>
          </p:cNvSpPr>
          <p:nvPr>
            <p:ph idx="1"/>
          </p:nvPr>
        </p:nvSpPr>
        <p:spPr/>
        <p:txBody>
          <a:bodyPr/>
          <a:lstStyle/>
          <a:p>
            <a:r>
              <a:rPr lang="en-US" b="0" i="0">
                <a:latin typeface="Verdana" charset="0"/>
                <a:ea typeface="ＭＳ Ｐゴシック" charset="0"/>
                <a:cs typeface="ＭＳ Ｐゴシック" charset="0"/>
              </a:rPr>
              <a:t>Factor analysis provided support for eight factors/domains</a:t>
            </a:r>
          </a:p>
          <a:p>
            <a:pPr>
              <a:buFont typeface="Wingdings" charset="0"/>
              <a:buNone/>
            </a:pPr>
            <a:endParaRPr lang="en-US" b="0" i="0">
              <a:latin typeface="Verdana" charset="0"/>
              <a:ea typeface="ＭＳ Ｐゴシック" charset="0"/>
              <a:cs typeface="ＭＳ Ｐゴシック" charset="0"/>
            </a:endParaRPr>
          </a:p>
          <a:p>
            <a:r>
              <a:rPr lang="en-US" b="0" i="0">
                <a:latin typeface="Verdana" charset="0"/>
                <a:ea typeface="ＭＳ Ｐゴシック" charset="0"/>
                <a:cs typeface="ＭＳ Ｐゴシック" charset="0"/>
              </a:rPr>
              <a:t>All Cultural Competence domains were positively and significantly associated with overall doctor rating</a:t>
            </a:r>
          </a:p>
          <a:p>
            <a:endParaRPr lang="en-US">
              <a:latin typeface="Verdana" charset="0"/>
              <a:ea typeface="ＭＳ Ｐゴシック" charset="0"/>
              <a:cs typeface="ＭＳ Ｐゴシック" charset="0"/>
            </a:endParaRPr>
          </a:p>
        </p:txBody>
      </p:sp>
      <p:sp>
        <p:nvSpPr>
          <p:cNvPr id="58371"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EB7E2978-7653-4747-81A9-2A0F175BD96A}" type="slidenum">
              <a:rPr lang="en-US" sz="1400" b="0"/>
              <a:pPr/>
              <a:t>23</a:t>
            </a:fld>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p:txBody>
          <a:bodyPr/>
          <a:lstStyle/>
          <a:p>
            <a:r>
              <a:rPr lang="en-US" dirty="0">
                <a:latin typeface="Verdana" charset="0"/>
                <a:ea typeface="ＭＳ Ｐゴシック" charset="0"/>
                <a:cs typeface="ＭＳ Ｐゴシック" charset="0"/>
              </a:rPr>
              <a:t>Content</a:t>
            </a:r>
          </a:p>
        </p:txBody>
      </p:sp>
      <p:sp>
        <p:nvSpPr>
          <p:cNvPr id="60418" name="Content Placeholder 2"/>
          <p:cNvSpPr>
            <a:spLocks noGrp="1"/>
          </p:cNvSpPr>
          <p:nvPr>
            <p:ph idx="1"/>
          </p:nvPr>
        </p:nvSpPr>
        <p:spPr>
          <a:xfrm>
            <a:off x="304800" y="1828800"/>
            <a:ext cx="8229600" cy="4373563"/>
          </a:xfrm>
        </p:spPr>
        <p:txBody>
          <a:bodyPr/>
          <a:lstStyle/>
          <a:p>
            <a:pPr eaLnBrk="1" hangingPunct="1"/>
            <a:r>
              <a:rPr lang="en-US" sz="2800" b="0" i="0">
                <a:latin typeface="Verdana" charset="0"/>
                <a:ea typeface="ＭＳ Ｐゴシック" charset="0"/>
                <a:cs typeface="ＭＳ Ｐゴシック" charset="0"/>
              </a:rPr>
              <a:t>3 reporting composites</a:t>
            </a:r>
          </a:p>
          <a:p>
            <a:pPr lvl="1" eaLnBrk="1" hangingPunct="1">
              <a:buClr>
                <a:schemeClr val="bg2"/>
              </a:buClr>
            </a:pPr>
            <a:r>
              <a:rPr lang="en-US">
                <a:latin typeface="Verdana" charset="0"/>
                <a:ea typeface="ＭＳ Ｐゴシック" charset="0"/>
              </a:rPr>
              <a:t>Doctors are polite and considerate</a:t>
            </a:r>
          </a:p>
          <a:p>
            <a:pPr lvl="1" eaLnBrk="1" hangingPunct="1">
              <a:buClr>
                <a:schemeClr val="bg2"/>
              </a:buClr>
            </a:pPr>
            <a:r>
              <a:rPr lang="en-US">
                <a:latin typeface="Verdana" charset="0"/>
                <a:ea typeface="ＭＳ Ｐゴシック" charset="0"/>
              </a:rPr>
              <a:t>Doctors give advice on staying healthy</a:t>
            </a:r>
          </a:p>
          <a:p>
            <a:pPr lvl="1" eaLnBrk="1" hangingPunct="1">
              <a:buClr>
                <a:schemeClr val="bg2"/>
              </a:buClr>
            </a:pPr>
            <a:r>
              <a:rPr lang="en-US">
                <a:latin typeface="Verdana" charset="0"/>
                <a:ea typeface="ＭＳ Ｐゴシック" charset="0"/>
              </a:rPr>
              <a:t>Doctors are caring and inspire trust</a:t>
            </a:r>
          </a:p>
          <a:p>
            <a:pPr eaLnBrk="1" hangingPunct="1"/>
            <a:r>
              <a:rPr lang="en-US" sz="2800" b="0" i="0">
                <a:latin typeface="Verdana" charset="0"/>
                <a:ea typeface="ＭＳ Ｐゴシック" charset="0"/>
                <a:cs typeface="ＭＳ Ｐゴシック" charset="0"/>
              </a:rPr>
              <a:t>Other topics</a:t>
            </a:r>
          </a:p>
          <a:p>
            <a:pPr lvl="1" eaLnBrk="1" hangingPunct="1">
              <a:buClr>
                <a:schemeClr val="bg2"/>
              </a:buClr>
            </a:pPr>
            <a:r>
              <a:rPr lang="en-US">
                <a:latin typeface="Verdana" charset="0"/>
                <a:ea typeface="ＭＳ Ｐゴシック" charset="0"/>
              </a:rPr>
              <a:t>Doctor communication- alternative medicine</a:t>
            </a:r>
          </a:p>
          <a:p>
            <a:pPr lvl="1" eaLnBrk="1" hangingPunct="1">
              <a:buClr>
                <a:schemeClr val="bg2"/>
              </a:buClr>
            </a:pPr>
            <a:r>
              <a:rPr lang="en-US">
                <a:latin typeface="Verdana" charset="0"/>
                <a:ea typeface="ＭＳ Ｐゴシック" charset="0"/>
              </a:rPr>
              <a:t>Equitable treatment</a:t>
            </a:r>
          </a:p>
          <a:p>
            <a:pPr lvl="1" eaLnBrk="1" hangingPunct="1">
              <a:buClr>
                <a:schemeClr val="bg2"/>
              </a:buClr>
            </a:pPr>
            <a:r>
              <a:rPr lang="en-US">
                <a:latin typeface="Verdana" charset="0"/>
                <a:ea typeface="ＭＳ Ｐゴシック" charset="0"/>
              </a:rPr>
              <a:t>Shared decision making</a:t>
            </a:r>
          </a:p>
          <a:p>
            <a:pPr lvl="1" eaLnBrk="1" hangingPunct="1">
              <a:buClr>
                <a:schemeClr val="bg2"/>
              </a:buClr>
            </a:pPr>
            <a:r>
              <a:rPr lang="en-US">
                <a:latin typeface="Verdana" charset="0"/>
                <a:ea typeface="ＭＳ Ｐゴシック" charset="0"/>
              </a:rPr>
              <a:t>Language access</a:t>
            </a:r>
          </a:p>
          <a:p>
            <a:pPr lvl="1" eaLnBrk="1" hangingPunct="1">
              <a:buClr>
                <a:schemeClr val="bg2"/>
              </a:buClr>
            </a:pPr>
            <a:r>
              <a:rPr lang="en-US">
                <a:latin typeface="Verdana" charset="0"/>
                <a:ea typeface="ＭＳ Ｐゴシック" charset="0"/>
              </a:rPr>
              <a:t>Overall ratings (trust, interpreter services)</a:t>
            </a:r>
          </a:p>
          <a:p>
            <a:endParaRPr lang="en-US" b="0" i="0">
              <a:latin typeface="Verdana" charset="0"/>
              <a:ea typeface="ＭＳ Ｐゴシック" charset="0"/>
              <a:cs typeface="ＭＳ Ｐゴシック" charset="0"/>
            </a:endParaRPr>
          </a:p>
        </p:txBody>
      </p:sp>
      <p:sp>
        <p:nvSpPr>
          <p:cNvPr id="60419"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1EFAB573-2936-C249-993C-1CFC5F6CD69B}" type="slidenum">
              <a:rPr lang="en-US" sz="1400" b="0"/>
              <a:pPr/>
              <a:t>24</a:t>
            </a:fld>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p:txBody>
          <a:bodyPr/>
          <a:lstStyle/>
          <a:p>
            <a:r>
              <a:rPr lang="en-US" dirty="0">
                <a:latin typeface="Verdana" charset="0"/>
                <a:ea typeface="ＭＳ Ｐゴシック" charset="0"/>
                <a:cs typeface="ＭＳ Ｐゴシック" charset="0"/>
              </a:rPr>
              <a:t>Reporting Composites</a:t>
            </a:r>
          </a:p>
        </p:txBody>
      </p:sp>
      <p:sp>
        <p:nvSpPr>
          <p:cNvPr id="3" name="Content Placeholder 2"/>
          <p:cNvSpPr>
            <a:spLocks noGrp="1"/>
          </p:cNvSpPr>
          <p:nvPr>
            <p:ph idx="1"/>
          </p:nvPr>
        </p:nvSpPr>
        <p:spPr/>
        <p:txBody>
          <a:bodyPr/>
          <a:lstStyle/>
          <a:p>
            <a:pPr eaLnBrk="1" hangingPunct="1">
              <a:defRPr/>
            </a:pPr>
            <a:r>
              <a:rPr lang="en-US" sz="2000" b="0" dirty="0"/>
              <a:t>Doctors are polite and </a:t>
            </a:r>
            <a:r>
              <a:rPr lang="en-US" sz="2000" b="0" dirty="0" smtClean="0"/>
              <a:t>considerate </a:t>
            </a:r>
            <a:r>
              <a:rPr lang="en-US" sz="2000" b="0" dirty="0"/>
              <a:t>(3 items)</a:t>
            </a:r>
          </a:p>
          <a:p>
            <a:pPr marL="685800" lvl="2" eaLnBrk="1" hangingPunct="1">
              <a:defRPr/>
            </a:pPr>
            <a:r>
              <a:rPr lang="en-US" sz="2000" dirty="0">
                <a:latin typeface="+mn-lt"/>
              </a:rPr>
              <a:t>Doctor interrupted you when you were talking</a:t>
            </a:r>
          </a:p>
          <a:p>
            <a:pPr marL="685800" lvl="2" eaLnBrk="1" hangingPunct="1">
              <a:defRPr/>
            </a:pPr>
            <a:r>
              <a:rPr lang="en-US" sz="2000" dirty="0">
                <a:latin typeface="+mn-lt"/>
              </a:rPr>
              <a:t>Doctor talked too fast</a:t>
            </a:r>
          </a:p>
          <a:p>
            <a:pPr marL="685800" lvl="2" eaLnBrk="1" hangingPunct="1">
              <a:defRPr/>
            </a:pPr>
            <a:r>
              <a:rPr lang="en-US" sz="2000" dirty="0">
                <a:latin typeface="+mn-lt"/>
              </a:rPr>
              <a:t>Doctor used condescending, sarcastic or rude tone or manner</a:t>
            </a:r>
          </a:p>
          <a:p>
            <a:pPr marL="685800" lvl="2" eaLnBrk="1" hangingPunct="1">
              <a:buFont typeface="Wingdings" charset="0"/>
              <a:buNone/>
              <a:defRPr/>
            </a:pPr>
            <a:endParaRPr lang="en-US" sz="2000" dirty="0">
              <a:latin typeface="+mn-lt"/>
            </a:endParaRPr>
          </a:p>
          <a:p>
            <a:pPr eaLnBrk="1" hangingPunct="1">
              <a:defRPr/>
            </a:pPr>
            <a:r>
              <a:rPr lang="en-US" sz="2000" b="0" dirty="0"/>
              <a:t>Doctors give advice on staying </a:t>
            </a:r>
            <a:r>
              <a:rPr lang="en-US" sz="2000" b="0" dirty="0" smtClean="0"/>
              <a:t>healthy </a:t>
            </a:r>
            <a:r>
              <a:rPr lang="en-US" sz="2000" b="0" dirty="0"/>
              <a:t>(4 items)</a:t>
            </a:r>
          </a:p>
          <a:p>
            <a:pPr marL="685800" lvl="2" eaLnBrk="1" hangingPunct="1">
              <a:defRPr/>
            </a:pPr>
            <a:r>
              <a:rPr lang="en-US" sz="2000" dirty="0">
                <a:latin typeface="+mn-lt"/>
              </a:rPr>
              <a:t>Doctor talked with you about healthy diet and eating habits</a:t>
            </a:r>
          </a:p>
          <a:p>
            <a:pPr marL="685800" lvl="2" eaLnBrk="1" hangingPunct="1">
              <a:defRPr/>
            </a:pPr>
            <a:r>
              <a:rPr lang="en-US" sz="2000" dirty="0">
                <a:latin typeface="+mn-lt"/>
              </a:rPr>
              <a:t>Doctor talked with you about exercise or physical activity</a:t>
            </a:r>
          </a:p>
          <a:p>
            <a:pPr marL="685800" lvl="2" eaLnBrk="1" hangingPunct="1">
              <a:defRPr/>
            </a:pPr>
            <a:r>
              <a:rPr lang="en-US" sz="2000" dirty="0">
                <a:latin typeface="+mn-lt"/>
              </a:rPr>
              <a:t>Doctor talked with you about things that worry you or cause stress</a:t>
            </a:r>
          </a:p>
          <a:p>
            <a:pPr marL="685800" lvl="2" eaLnBrk="1" hangingPunct="1">
              <a:defRPr/>
            </a:pPr>
            <a:r>
              <a:rPr lang="en-US" sz="2000" dirty="0">
                <a:latin typeface="+mn-lt"/>
              </a:rPr>
              <a:t>Doctor asked the patient about feelings of depression</a:t>
            </a:r>
          </a:p>
          <a:p>
            <a:pPr>
              <a:defRPr/>
            </a:pPr>
            <a:endParaRPr lang="en-US" dirty="0"/>
          </a:p>
        </p:txBody>
      </p:sp>
      <p:sp>
        <p:nvSpPr>
          <p:cNvPr id="62467"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9B828202-AC0F-6641-83C8-4321FADFCCDC}" type="slidenum">
              <a:rPr lang="en-US" sz="1400" b="0"/>
              <a:pPr/>
              <a:t>25</a:t>
            </a:fld>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p:nvPr>
        </p:nvSpPr>
        <p:spPr/>
        <p:txBody>
          <a:bodyPr/>
          <a:lstStyle/>
          <a:p>
            <a:r>
              <a:rPr lang="en-US" dirty="0">
                <a:latin typeface="Verdana" charset="0"/>
                <a:ea typeface="ＭＳ Ｐゴシック" charset="0"/>
                <a:cs typeface="ＭＳ Ｐゴシック" charset="0"/>
              </a:rPr>
              <a:t>Reporting Composites--continued</a:t>
            </a:r>
          </a:p>
        </p:txBody>
      </p:sp>
      <p:sp>
        <p:nvSpPr>
          <p:cNvPr id="3" name="Content Placeholder 2"/>
          <p:cNvSpPr>
            <a:spLocks noGrp="1"/>
          </p:cNvSpPr>
          <p:nvPr>
            <p:ph idx="1"/>
          </p:nvPr>
        </p:nvSpPr>
        <p:spPr/>
        <p:txBody>
          <a:bodyPr/>
          <a:lstStyle/>
          <a:p>
            <a:pPr eaLnBrk="1" hangingPunct="1">
              <a:defRPr/>
            </a:pPr>
            <a:r>
              <a:rPr lang="en-US" b="0" dirty="0" smtClean="0"/>
              <a:t>Doctors are caring and inspire trust (5 items)</a:t>
            </a:r>
          </a:p>
          <a:p>
            <a:pPr lvl="2" eaLnBrk="1" hangingPunct="1">
              <a:defRPr/>
            </a:pPr>
            <a:r>
              <a:rPr lang="en-US" sz="2400" dirty="0">
                <a:latin typeface="+mn-lt"/>
              </a:rPr>
              <a:t>You could tell doctor anything</a:t>
            </a:r>
          </a:p>
          <a:p>
            <a:pPr lvl="2" eaLnBrk="1" hangingPunct="1">
              <a:defRPr/>
            </a:pPr>
            <a:r>
              <a:rPr lang="en-US" sz="2400" dirty="0">
                <a:latin typeface="+mn-lt"/>
              </a:rPr>
              <a:t>You could trust doctor with your medical care</a:t>
            </a:r>
          </a:p>
          <a:p>
            <a:pPr lvl="2" eaLnBrk="1" hangingPunct="1">
              <a:defRPr/>
            </a:pPr>
            <a:r>
              <a:rPr lang="en-US" sz="2400" dirty="0">
                <a:latin typeface="+mn-lt"/>
              </a:rPr>
              <a:t>Doctor always told you the truth, even if bad news</a:t>
            </a:r>
          </a:p>
          <a:p>
            <a:pPr lvl="2" eaLnBrk="1" hangingPunct="1">
              <a:defRPr/>
            </a:pPr>
            <a:r>
              <a:rPr lang="en-US" sz="2400" dirty="0">
                <a:latin typeface="+mn-lt"/>
              </a:rPr>
              <a:t>Doctor cared as much as you do about your health</a:t>
            </a:r>
          </a:p>
          <a:p>
            <a:pPr lvl="2" eaLnBrk="1" hangingPunct="1">
              <a:defRPr/>
            </a:pPr>
            <a:r>
              <a:rPr lang="en-US" sz="2400" dirty="0">
                <a:latin typeface="+mn-lt"/>
              </a:rPr>
              <a:t>Doctor cared about you as a person</a:t>
            </a:r>
          </a:p>
          <a:p>
            <a:pPr>
              <a:defRPr/>
            </a:pPr>
            <a:endParaRPr lang="en-US" dirty="0"/>
          </a:p>
        </p:txBody>
      </p:sp>
      <p:sp>
        <p:nvSpPr>
          <p:cNvPr id="64515"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36E5217D-7CE7-F541-9433-26219BA2474C}" type="slidenum">
              <a:rPr lang="en-US" sz="1400" b="0"/>
              <a:pPr/>
              <a:t>26</a:t>
            </a:fld>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p:txBody>
          <a:bodyPr/>
          <a:lstStyle/>
          <a:p>
            <a:r>
              <a:rPr lang="en-US" dirty="0">
                <a:latin typeface="Verdana" charset="0"/>
                <a:ea typeface="ＭＳ Ｐゴシック" charset="0"/>
                <a:cs typeface="ＭＳ Ｐゴシック" charset="0"/>
              </a:rPr>
              <a:t>Other Topics</a:t>
            </a:r>
          </a:p>
        </p:txBody>
      </p:sp>
      <p:sp>
        <p:nvSpPr>
          <p:cNvPr id="3" name="Content Placeholder 2"/>
          <p:cNvSpPr>
            <a:spLocks noGrp="1"/>
          </p:cNvSpPr>
          <p:nvPr>
            <p:ph idx="1"/>
          </p:nvPr>
        </p:nvSpPr>
        <p:spPr>
          <a:xfrm>
            <a:off x="533400" y="1752600"/>
            <a:ext cx="8229600" cy="4373563"/>
          </a:xfrm>
        </p:spPr>
        <p:txBody>
          <a:bodyPr/>
          <a:lstStyle/>
          <a:p>
            <a:pPr eaLnBrk="1" hangingPunct="1">
              <a:lnSpc>
                <a:spcPct val="90000"/>
              </a:lnSpc>
              <a:defRPr/>
            </a:pPr>
            <a:r>
              <a:rPr lang="en-US" sz="2000" b="0" dirty="0"/>
              <a:t>Doctor communication- alternative medicine (2 items)</a:t>
            </a:r>
          </a:p>
          <a:p>
            <a:pPr lvl="1" eaLnBrk="1" hangingPunct="1">
              <a:lnSpc>
                <a:spcPct val="90000"/>
              </a:lnSpc>
              <a:buClr>
                <a:schemeClr val="bg2"/>
              </a:buClr>
              <a:defRPr/>
            </a:pPr>
            <a:r>
              <a:rPr lang="en-US" sz="2000" dirty="0" smtClean="0"/>
              <a:t>Whether the doctor asked the patient about his/her use of an acupuncturist </a:t>
            </a:r>
            <a:r>
              <a:rPr lang="en-US" sz="2000" dirty="0"/>
              <a:t>or </a:t>
            </a:r>
            <a:r>
              <a:rPr lang="en-US" sz="2000" dirty="0" smtClean="0"/>
              <a:t>herbalist or natural herbs</a:t>
            </a:r>
          </a:p>
          <a:p>
            <a:pPr lvl="1" eaLnBrk="1" hangingPunct="1">
              <a:lnSpc>
                <a:spcPct val="90000"/>
              </a:lnSpc>
              <a:buClr>
                <a:schemeClr val="bg2"/>
              </a:buClr>
              <a:defRPr/>
            </a:pPr>
            <a:endParaRPr lang="en-US" sz="2000" dirty="0"/>
          </a:p>
          <a:p>
            <a:pPr eaLnBrk="1" hangingPunct="1">
              <a:lnSpc>
                <a:spcPct val="90000"/>
              </a:lnSpc>
              <a:defRPr/>
            </a:pPr>
            <a:r>
              <a:rPr lang="en-US" sz="2000" b="0" dirty="0"/>
              <a:t>Equitable treatment (3 items)</a:t>
            </a:r>
          </a:p>
          <a:p>
            <a:pPr marL="685800" lvl="2" eaLnBrk="1" hangingPunct="1">
              <a:lnSpc>
                <a:spcPct val="90000"/>
              </a:lnSpc>
              <a:defRPr/>
            </a:pPr>
            <a:r>
              <a:rPr lang="en-US" sz="2000" dirty="0">
                <a:latin typeface="+mn-lt"/>
              </a:rPr>
              <a:t>Perceived unfair treatment based </a:t>
            </a:r>
            <a:r>
              <a:rPr lang="en-US" sz="2000" dirty="0" smtClean="0">
                <a:latin typeface="+mn-lt"/>
              </a:rPr>
              <a:t>on race</a:t>
            </a:r>
            <a:r>
              <a:rPr lang="en-US" sz="2000" dirty="0">
                <a:latin typeface="+mn-lt"/>
              </a:rPr>
              <a:t>/ethnicity</a:t>
            </a:r>
            <a:r>
              <a:rPr lang="en-US" sz="2000" dirty="0" smtClean="0">
                <a:latin typeface="+mn-lt"/>
              </a:rPr>
              <a:t>, insurance </a:t>
            </a:r>
            <a:r>
              <a:rPr lang="en-US" sz="2000" dirty="0">
                <a:latin typeface="+mn-lt"/>
              </a:rPr>
              <a:t>type, </a:t>
            </a:r>
            <a:r>
              <a:rPr lang="en-US" sz="2000" dirty="0" smtClean="0">
                <a:latin typeface="+mn-lt"/>
              </a:rPr>
              <a:t>language </a:t>
            </a:r>
            <a:r>
              <a:rPr lang="en-US" sz="2000" dirty="0">
                <a:latin typeface="+mn-lt"/>
              </a:rPr>
              <a:t>(not speaking English very well</a:t>
            </a:r>
            <a:r>
              <a:rPr lang="en-US" sz="2000" dirty="0" smtClean="0">
                <a:latin typeface="+mn-lt"/>
              </a:rPr>
              <a:t>)</a:t>
            </a:r>
          </a:p>
          <a:p>
            <a:pPr marL="685800" lvl="2" eaLnBrk="1" hangingPunct="1">
              <a:lnSpc>
                <a:spcPct val="90000"/>
              </a:lnSpc>
              <a:defRPr/>
            </a:pPr>
            <a:endParaRPr lang="en-US" sz="2000" dirty="0">
              <a:latin typeface="+mn-lt"/>
            </a:endParaRPr>
          </a:p>
          <a:p>
            <a:pPr eaLnBrk="1" hangingPunct="1">
              <a:lnSpc>
                <a:spcPct val="90000"/>
              </a:lnSpc>
              <a:defRPr/>
            </a:pPr>
            <a:r>
              <a:rPr lang="en-US" sz="2000" b="0" dirty="0"/>
              <a:t>Shared decision making</a:t>
            </a:r>
          </a:p>
          <a:p>
            <a:pPr marL="685800" lvl="2" eaLnBrk="1" hangingPunct="1">
              <a:lnSpc>
                <a:spcPct val="90000"/>
              </a:lnSpc>
              <a:defRPr/>
            </a:pPr>
            <a:r>
              <a:rPr lang="en-US" sz="2000" dirty="0">
                <a:latin typeface="+mn-lt"/>
              </a:rPr>
              <a:t>Respect patients</a:t>
            </a:r>
            <a:r>
              <a:rPr lang="ja-JP" altLang="en-US" sz="2000" dirty="0">
                <a:latin typeface="+mn-lt"/>
              </a:rPr>
              <a:t>’</a:t>
            </a:r>
            <a:r>
              <a:rPr lang="en-US" sz="2000" dirty="0">
                <a:latin typeface="+mn-lt"/>
              </a:rPr>
              <a:t> preferences and promote their active participation in clinical decision-making to the extent that patients</a:t>
            </a:r>
            <a:r>
              <a:rPr lang="ja-JP" altLang="en-US" sz="2000" dirty="0">
                <a:latin typeface="+mn-lt"/>
              </a:rPr>
              <a:t>’</a:t>
            </a:r>
            <a:r>
              <a:rPr lang="en-US" sz="2000" dirty="0">
                <a:latin typeface="+mn-lt"/>
              </a:rPr>
              <a:t> are willing to take part</a:t>
            </a:r>
          </a:p>
          <a:p>
            <a:pPr marL="685800" lvl="2" eaLnBrk="1" hangingPunct="1">
              <a:lnSpc>
                <a:spcPct val="90000"/>
              </a:lnSpc>
              <a:defRPr/>
            </a:pPr>
            <a:r>
              <a:rPr lang="en-US" sz="2000" dirty="0">
                <a:latin typeface="+mn-lt"/>
              </a:rPr>
              <a:t>Refer to Patient-Centered Medical Home Survey </a:t>
            </a:r>
          </a:p>
          <a:p>
            <a:pPr>
              <a:defRPr/>
            </a:pPr>
            <a:endParaRPr lang="en-US" dirty="0"/>
          </a:p>
        </p:txBody>
      </p:sp>
      <p:sp>
        <p:nvSpPr>
          <p:cNvPr id="66563"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CF3473EB-7A59-0443-B15D-C777644FB661}" type="slidenum">
              <a:rPr lang="en-US" sz="1400" b="0"/>
              <a:pPr/>
              <a:t>27</a:t>
            </a:fld>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itle 1"/>
          <p:cNvSpPr>
            <a:spLocks noGrp="1"/>
          </p:cNvSpPr>
          <p:nvPr>
            <p:ph type="title"/>
          </p:nvPr>
        </p:nvSpPr>
        <p:spPr/>
        <p:txBody>
          <a:bodyPr/>
          <a:lstStyle/>
          <a:p>
            <a:r>
              <a:rPr lang="en-US" dirty="0">
                <a:latin typeface="Verdana" charset="0"/>
                <a:ea typeface="ＭＳ Ｐゴシック" charset="0"/>
                <a:cs typeface="ＭＳ Ｐゴシック" charset="0"/>
              </a:rPr>
              <a:t>Other Topics--continued</a:t>
            </a:r>
          </a:p>
        </p:txBody>
      </p:sp>
      <p:sp>
        <p:nvSpPr>
          <p:cNvPr id="3" name="Content Placeholder 2"/>
          <p:cNvSpPr>
            <a:spLocks noGrp="1"/>
          </p:cNvSpPr>
          <p:nvPr>
            <p:ph idx="1"/>
          </p:nvPr>
        </p:nvSpPr>
        <p:spPr/>
        <p:txBody>
          <a:bodyPr/>
          <a:lstStyle/>
          <a:p>
            <a:pPr eaLnBrk="1" hangingPunct="1">
              <a:lnSpc>
                <a:spcPct val="90000"/>
              </a:lnSpc>
              <a:defRPr/>
            </a:pPr>
            <a:r>
              <a:rPr lang="en-US" b="0" i="0" dirty="0" smtClean="0"/>
              <a:t>Language access (17 items)</a:t>
            </a:r>
          </a:p>
          <a:p>
            <a:pPr lvl="1" eaLnBrk="1" hangingPunct="1">
              <a:lnSpc>
                <a:spcPct val="90000"/>
              </a:lnSpc>
              <a:buClr>
                <a:schemeClr val="bg2"/>
              </a:buClr>
              <a:defRPr/>
            </a:pPr>
            <a:r>
              <a:rPr lang="en-US" dirty="0" smtClean="0"/>
              <a:t>Need for interpreter services</a:t>
            </a:r>
          </a:p>
          <a:p>
            <a:pPr lvl="2" eaLnBrk="1" hangingPunct="1">
              <a:lnSpc>
                <a:spcPct val="90000"/>
              </a:lnSpc>
              <a:buClr>
                <a:schemeClr val="accent1"/>
              </a:buClr>
              <a:defRPr/>
            </a:pPr>
            <a:r>
              <a:rPr lang="en-US" sz="2400" dirty="0">
                <a:latin typeface="+mn-lt"/>
              </a:rPr>
              <a:t>Asks patients about their preferred language and their doctor</a:t>
            </a:r>
            <a:r>
              <a:rPr lang="ja-JP" altLang="en-US" sz="2400" dirty="0">
                <a:latin typeface="+mn-lt"/>
              </a:rPr>
              <a:t>’</a:t>
            </a:r>
            <a:r>
              <a:rPr lang="en-US" sz="2400" dirty="0">
                <a:latin typeface="+mn-lt"/>
              </a:rPr>
              <a:t>s proficiency in that language</a:t>
            </a:r>
          </a:p>
          <a:p>
            <a:pPr lvl="1" eaLnBrk="1" hangingPunct="1">
              <a:lnSpc>
                <a:spcPct val="90000"/>
              </a:lnSpc>
              <a:buClr>
                <a:schemeClr val="bg2"/>
              </a:buClr>
              <a:defRPr/>
            </a:pPr>
            <a:r>
              <a:rPr lang="en-US" dirty="0" smtClean="0"/>
              <a:t>Access to interpreter services</a:t>
            </a:r>
          </a:p>
          <a:p>
            <a:pPr lvl="2" eaLnBrk="1" hangingPunct="1">
              <a:lnSpc>
                <a:spcPct val="90000"/>
              </a:lnSpc>
              <a:buClr>
                <a:schemeClr val="accent1"/>
              </a:buClr>
              <a:defRPr/>
            </a:pPr>
            <a:r>
              <a:rPr lang="en-US" sz="2400" dirty="0">
                <a:latin typeface="+mn-lt"/>
              </a:rPr>
              <a:t>Telling patients about their right to interpreter services</a:t>
            </a:r>
          </a:p>
          <a:p>
            <a:pPr lvl="2" eaLnBrk="1" hangingPunct="1">
              <a:lnSpc>
                <a:spcPct val="90000"/>
              </a:lnSpc>
              <a:buClr>
                <a:schemeClr val="accent1"/>
              </a:buClr>
              <a:defRPr/>
            </a:pPr>
            <a:r>
              <a:rPr lang="en-US" sz="2400" dirty="0">
                <a:latin typeface="+mn-lt"/>
              </a:rPr>
              <a:t>Receiving interpreter services in a timely manner</a:t>
            </a:r>
          </a:p>
          <a:p>
            <a:pPr lvl="2" eaLnBrk="1" hangingPunct="1">
              <a:lnSpc>
                <a:spcPct val="90000"/>
              </a:lnSpc>
              <a:buClr>
                <a:schemeClr val="accent1"/>
              </a:buClr>
              <a:defRPr/>
            </a:pPr>
            <a:r>
              <a:rPr lang="en-US" sz="2400" dirty="0">
                <a:latin typeface="+mn-lt"/>
              </a:rPr>
              <a:t>Courtesy and respect by interpreter</a:t>
            </a:r>
          </a:p>
          <a:p>
            <a:pPr lvl="2" eaLnBrk="1" hangingPunct="1">
              <a:lnSpc>
                <a:spcPct val="90000"/>
              </a:lnSpc>
              <a:buClr>
                <a:schemeClr val="accent1"/>
              </a:buClr>
              <a:defRPr/>
            </a:pPr>
            <a:r>
              <a:rPr lang="en-US" sz="2400" dirty="0">
                <a:latin typeface="+mn-lt"/>
              </a:rPr>
              <a:t>Use of family and friends as interpreter</a:t>
            </a:r>
          </a:p>
          <a:p>
            <a:pPr marL="0" indent="0">
              <a:buFontTx/>
              <a:buNone/>
              <a:defRPr/>
            </a:pPr>
            <a:endParaRPr lang="en-US" dirty="0"/>
          </a:p>
        </p:txBody>
      </p:sp>
      <p:sp>
        <p:nvSpPr>
          <p:cNvPr id="67587"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0CF08CBB-AACA-0546-93A2-5131BC13BCF1}" type="slidenum">
              <a:rPr lang="en-US" sz="1400" b="0"/>
              <a:pPr/>
              <a:t>28</a:t>
            </a:fld>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p:cNvSpPr>
          <p:nvPr>
            <p:ph type="title"/>
          </p:nvPr>
        </p:nvSpPr>
        <p:spPr/>
        <p:txBody>
          <a:bodyPr/>
          <a:lstStyle/>
          <a:p>
            <a:r>
              <a:rPr lang="en-US" dirty="0">
                <a:latin typeface="Verdana" charset="0"/>
                <a:ea typeface="ＭＳ Ｐゴシック" charset="0"/>
                <a:cs typeface="ＭＳ Ｐゴシック" charset="0"/>
              </a:rPr>
              <a:t>Overall Ratings</a:t>
            </a:r>
          </a:p>
        </p:txBody>
      </p:sp>
      <p:sp>
        <p:nvSpPr>
          <p:cNvPr id="3" name="Content Placeholder 2"/>
          <p:cNvSpPr>
            <a:spLocks noGrp="1"/>
          </p:cNvSpPr>
          <p:nvPr>
            <p:ph idx="1"/>
          </p:nvPr>
        </p:nvSpPr>
        <p:spPr/>
        <p:txBody>
          <a:bodyPr/>
          <a:lstStyle/>
          <a:p>
            <a:pPr eaLnBrk="1" hangingPunct="1">
              <a:defRPr/>
            </a:pPr>
            <a:r>
              <a:rPr lang="en-US" b="0" i="0" dirty="0" smtClean="0"/>
              <a:t>Overall rating of trust in doctor (0-10)</a:t>
            </a:r>
          </a:p>
          <a:p>
            <a:pPr marL="0" indent="0" eaLnBrk="1" hangingPunct="1">
              <a:buFontTx/>
              <a:buNone/>
              <a:defRPr/>
            </a:pPr>
            <a:endParaRPr lang="en-US" b="0" i="0" dirty="0" smtClean="0"/>
          </a:p>
          <a:p>
            <a:pPr eaLnBrk="1" hangingPunct="1">
              <a:defRPr/>
            </a:pPr>
            <a:r>
              <a:rPr lang="en-US" b="0" i="0" dirty="0" smtClean="0"/>
              <a:t>Overall rating of interpreter provided by doctor</a:t>
            </a:r>
            <a:r>
              <a:rPr lang="ja-JP" altLang="en-US" b="0" i="0" dirty="0" smtClean="0"/>
              <a:t>’</a:t>
            </a:r>
            <a:r>
              <a:rPr lang="en-US" b="0" i="0" dirty="0" smtClean="0"/>
              <a:t>s office and used most often      (0-10)</a:t>
            </a:r>
          </a:p>
          <a:p>
            <a:pPr>
              <a:defRPr/>
            </a:pPr>
            <a:endParaRPr lang="en-US" dirty="0"/>
          </a:p>
        </p:txBody>
      </p:sp>
      <p:sp>
        <p:nvSpPr>
          <p:cNvPr id="68611"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6CE8CCE1-270C-D444-AFF3-9469D8C51E1C}" type="slidenum">
              <a:rPr lang="en-US" sz="1400" b="0"/>
              <a:pPr/>
              <a:t>29</a:t>
            </a:fld>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dirty="0">
                <a:latin typeface="Verdana" charset="0"/>
                <a:ea typeface="ＭＳ Ｐゴシック" charset="0"/>
                <a:cs typeface="ＭＳ Ｐゴシック" charset="0"/>
              </a:rPr>
              <a:t>CAHPS Cultural Competence Item Set</a:t>
            </a:r>
          </a:p>
        </p:txBody>
      </p:sp>
      <p:sp>
        <p:nvSpPr>
          <p:cNvPr id="3" name="Content Placeholder 2"/>
          <p:cNvSpPr>
            <a:spLocks noGrp="1"/>
          </p:cNvSpPr>
          <p:nvPr>
            <p:ph idx="1"/>
          </p:nvPr>
        </p:nvSpPr>
        <p:spPr/>
        <p:txBody>
          <a:bodyPr/>
          <a:lstStyle/>
          <a:p>
            <a:pPr marL="0" indent="0">
              <a:buFontTx/>
              <a:buNone/>
              <a:defRPr/>
            </a:pPr>
            <a:r>
              <a:rPr lang="en-US" dirty="0" smtClean="0"/>
              <a:t>Collaborators:</a:t>
            </a:r>
          </a:p>
          <a:p>
            <a:pPr marL="0" indent="0">
              <a:buFontTx/>
              <a:buNone/>
              <a:defRPr/>
            </a:pPr>
            <a:endParaRPr lang="en-US" dirty="0" smtClean="0"/>
          </a:p>
          <a:p>
            <a:pPr eaLnBrk="1" hangingPunct="1">
              <a:defRPr/>
            </a:pPr>
            <a:r>
              <a:rPr lang="en-US" dirty="0" smtClean="0"/>
              <a:t>Rob </a:t>
            </a:r>
            <a:r>
              <a:rPr lang="en-US" dirty="0" err="1" smtClean="0"/>
              <a:t>Weech</a:t>
            </a:r>
            <a:r>
              <a:rPr lang="en-US" dirty="0"/>
              <a:t>-</a:t>
            </a:r>
            <a:r>
              <a:rPr lang="en-US" dirty="0" smtClean="0"/>
              <a:t>Maldonado, University of Alabama at Birmingham</a:t>
            </a:r>
          </a:p>
          <a:p>
            <a:pPr eaLnBrk="1" hangingPunct="1">
              <a:defRPr/>
            </a:pPr>
            <a:r>
              <a:rPr lang="en-US" dirty="0" smtClean="0"/>
              <a:t>Adam Carle, University of Cincinnati School of Medicine</a:t>
            </a:r>
          </a:p>
          <a:p>
            <a:pPr eaLnBrk="1" hangingPunct="1">
              <a:defRPr/>
            </a:pPr>
            <a:r>
              <a:rPr lang="en-US" dirty="0" smtClean="0"/>
              <a:t>Beverly Weidmer, RAND</a:t>
            </a:r>
          </a:p>
          <a:p>
            <a:pPr eaLnBrk="1" hangingPunct="1">
              <a:defRPr/>
            </a:pPr>
            <a:r>
              <a:rPr lang="en-US" dirty="0" smtClean="0"/>
              <a:t>Margarita </a:t>
            </a:r>
            <a:r>
              <a:rPr lang="en-US" dirty="0" err="1" smtClean="0"/>
              <a:t>Hurtado</a:t>
            </a:r>
            <a:r>
              <a:rPr lang="en-US" dirty="0" smtClean="0"/>
              <a:t>, AIR</a:t>
            </a:r>
          </a:p>
          <a:p>
            <a:pPr eaLnBrk="1" hangingPunct="1">
              <a:defRPr/>
            </a:pPr>
            <a:r>
              <a:rPr lang="en-US" dirty="0" err="1" smtClean="0"/>
              <a:t>Quyen</a:t>
            </a:r>
            <a:r>
              <a:rPr lang="en-US" dirty="0" smtClean="0"/>
              <a:t> Ngo-Metzger, HRSA</a:t>
            </a:r>
          </a:p>
          <a:p>
            <a:pPr eaLnBrk="1" hangingPunct="1">
              <a:defRPr/>
            </a:pPr>
            <a:r>
              <a:rPr lang="en-US" dirty="0" smtClean="0"/>
              <a:t>Ron D. Hays, UCLA</a:t>
            </a:r>
          </a:p>
          <a:p>
            <a:pPr marL="0" indent="0">
              <a:buFontTx/>
              <a:buNone/>
              <a:defRPr/>
            </a:pPr>
            <a:endParaRPr lang="en-US" dirty="0"/>
          </a:p>
          <a:p>
            <a:pPr marL="0" indent="0">
              <a:buFontTx/>
              <a:buNone/>
              <a:defRPr/>
            </a:pPr>
            <a:endParaRPr lang="en-US" dirty="0" smtClean="0"/>
          </a:p>
          <a:p>
            <a:pPr marL="0" indent="0">
              <a:buFontTx/>
              <a:buNone/>
              <a:defRPr/>
            </a:pPr>
            <a:endParaRPr lang="en-US" dirty="0"/>
          </a:p>
          <a:p>
            <a:pPr marL="0" indent="0">
              <a:buFontTx/>
              <a:buNone/>
              <a:defRPr/>
            </a:pPr>
            <a:endParaRPr lang="en-US" dirty="0" smtClean="0"/>
          </a:p>
          <a:p>
            <a:pPr marL="0" indent="0">
              <a:buFontTx/>
              <a:buNone/>
              <a:defRPr/>
            </a:pPr>
            <a:endParaRPr lang="en-US" dirty="0"/>
          </a:p>
        </p:txBody>
      </p:sp>
      <p:sp>
        <p:nvSpPr>
          <p:cNvPr id="19459"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C89AC34F-04A5-6B44-BD07-928E0C4D8AF8}" type="slidenum">
              <a:rPr lang="en-US" sz="1400" b="0"/>
              <a:pPr/>
              <a:t>3</a:t>
            </a:fld>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p:txBody>
          <a:bodyPr/>
          <a:lstStyle/>
          <a:p>
            <a:r>
              <a:rPr lang="en-US" dirty="0">
                <a:latin typeface="Verdana" charset="0"/>
                <a:ea typeface="ＭＳ Ｐゴシック" charset="0"/>
                <a:cs typeface="ＭＳ Ｐゴシック" charset="0"/>
              </a:rPr>
              <a:t>Identifying Cultural Competence Priorities</a:t>
            </a:r>
          </a:p>
        </p:txBody>
      </p:sp>
      <p:sp>
        <p:nvSpPr>
          <p:cNvPr id="3" name="Content Placeholder 2"/>
          <p:cNvSpPr>
            <a:spLocks noGrp="1"/>
          </p:cNvSpPr>
          <p:nvPr>
            <p:ph idx="1"/>
          </p:nvPr>
        </p:nvSpPr>
        <p:spPr/>
        <p:txBody>
          <a:bodyPr/>
          <a:lstStyle/>
          <a:p>
            <a:pPr eaLnBrk="1" hangingPunct="1">
              <a:defRPr/>
            </a:pPr>
            <a:r>
              <a:rPr lang="en-US" b="0" i="0" dirty="0" smtClean="0"/>
              <a:t>Cultural competence is a multi-dimensional concept</a:t>
            </a:r>
          </a:p>
          <a:p>
            <a:pPr marL="0" indent="0" eaLnBrk="1" hangingPunct="1">
              <a:buFontTx/>
              <a:buNone/>
              <a:defRPr/>
            </a:pPr>
            <a:endParaRPr lang="en-US" b="0" i="0" dirty="0" smtClean="0"/>
          </a:p>
          <a:p>
            <a:pPr eaLnBrk="1" hangingPunct="1">
              <a:defRPr/>
            </a:pPr>
            <a:r>
              <a:rPr lang="en-US" b="0" i="0" dirty="0" smtClean="0"/>
              <a:t>Findings from the field test show that 3 cultural competence </a:t>
            </a:r>
            <a:r>
              <a:rPr lang="en-US" b="0" i="0" smtClean="0"/>
              <a:t>domains are </a:t>
            </a:r>
            <a:r>
              <a:rPr lang="en-US" b="0" i="0" u="sng" dirty="0" smtClean="0"/>
              <a:t>most highly</a:t>
            </a:r>
            <a:r>
              <a:rPr lang="en-US" b="0" i="0" dirty="0" smtClean="0"/>
              <a:t> correlated with doctor</a:t>
            </a:r>
            <a:r>
              <a:rPr lang="ja-JP" altLang="en-US" b="0" i="0" dirty="0" smtClean="0"/>
              <a:t>’</a:t>
            </a:r>
            <a:r>
              <a:rPr lang="en-US" b="0" i="0" dirty="0" smtClean="0"/>
              <a:t>s overall ratings</a:t>
            </a:r>
          </a:p>
          <a:p>
            <a:pPr marL="0" indent="0" eaLnBrk="1" hangingPunct="1">
              <a:buFontTx/>
              <a:buNone/>
              <a:defRPr/>
            </a:pPr>
            <a:endParaRPr lang="en-US" b="0" i="0" dirty="0" smtClean="0"/>
          </a:p>
          <a:p>
            <a:pPr lvl="2" eaLnBrk="1" hangingPunct="1">
              <a:buClr>
                <a:schemeClr val="accent1"/>
              </a:buClr>
              <a:defRPr/>
            </a:pPr>
            <a:r>
              <a:rPr lang="en-US" sz="2400" dirty="0">
                <a:latin typeface="+mn-lt"/>
              </a:rPr>
              <a:t>Doctors are polite and considerate</a:t>
            </a:r>
          </a:p>
          <a:p>
            <a:pPr lvl="2" eaLnBrk="1" hangingPunct="1">
              <a:buClr>
                <a:schemeClr val="accent1"/>
              </a:buClr>
              <a:defRPr/>
            </a:pPr>
            <a:r>
              <a:rPr lang="en-US" sz="2400" dirty="0">
                <a:latin typeface="+mn-lt"/>
              </a:rPr>
              <a:t>Doctors are caring and inspire trust</a:t>
            </a:r>
          </a:p>
          <a:p>
            <a:pPr lvl="2" eaLnBrk="1" hangingPunct="1">
              <a:buClr>
                <a:schemeClr val="accent1"/>
              </a:buClr>
              <a:defRPr/>
            </a:pPr>
            <a:r>
              <a:rPr lang="en-US" sz="2400" dirty="0">
                <a:latin typeface="+mn-lt"/>
              </a:rPr>
              <a:t>Equitable treatment</a:t>
            </a:r>
          </a:p>
          <a:p>
            <a:pPr marL="0" indent="0">
              <a:buFontTx/>
              <a:buNone/>
              <a:defRPr/>
            </a:pPr>
            <a:endParaRPr lang="en-US" dirty="0"/>
          </a:p>
        </p:txBody>
      </p:sp>
      <p:sp>
        <p:nvSpPr>
          <p:cNvPr id="69635"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82BE4406-3B2A-034E-91B1-5FCE4C1C3AE0}" type="slidenum">
              <a:rPr lang="en-US" sz="1400" b="0"/>
              <a:pPr/>
              <a:t>30</a:t>
            </a:fld>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nvPr>
        </p:nvSpPr>
        <p:spPr/>
        <p:txBody>
          <a:bodyPr/>
          <a:lstStyle/>
          <a:p>
            <a:r>
              <a:rPr lang="en-US" dirty="0">
                <a:latin typeface="Verdana" charset="0"/>
                <a:ea typeface="ＭＳ Ｐゴシック" charset="0"/>
                <a:cs typeface="ＭＳ Ｐゴシック" charset="0"/>
              </a:rPr>
              <a:t>Using Results in Quality Improvement</a:t>
            </a:r>
          </a:p>
        </p:txBody>
      </p:sp>
      <p:sp>
        <p:nvSpPr>
          <p:cNvPr id="70658" name="Content Placeholder 2"/>
          <p:cNvSpPr>
            <a:spLocks noGrp="1"/>
          </p:cNvSpPr>
          <p:nvPr>
            <p:ph idx="1"/>
          </p:nvPr>
        </p:nvSpPr>
        <p:spPr/>
        <p:txBody>
          <a:bodyPr/>
          <a:lstStyle/>
          <a:p>
            <a:pPr eaLnBrk="1" hangingPunct="1">
              <a:lnSpc>
                <a:spcPct val="80000"/>
              </a:lnSpc>
            </a:pPr>
            <a:r>
              <a:rPr lang="en-US" sz="2800" b="0" i="0">
                <a:latin typeface="Arial" charset="0"/>
                <a:ea typeface="ＭＳ Ｐゴシック" charset="0"/>
                <a:cs typeface="ＭＳ Ｐゴシック" charset="0"/>
              </a:rPr>
              <a:t>Assess baseline performance </a:t>
            </a:r>
          </a:p>
          <a:p>
            <a:pPr lvl="1" eaLnBrk="1" hangingPunct="1">
              <a:lnSpc>
                <a:spcPct val="80000"/>
              </a:lnSpc>
              <a:buClr>
                <a:schemeClr val="bg2"/>
              </a:buClr>
            </a:pPr>
            <a:r>
              <a:rPr lang="en-US">
                <a:latin typeface="Arial" charset="0"/>
                <a:ea typeface="ＭＳ Ｐゴシック" charset="0"/>
              </a:rPr>
              <a:t>By topic area and for individual items</a:t>
            </a:r>
          </a:p>
          <a:p>
            <a:pPr lvl="1" eaLnBrk="1" hangingPunct="1">
              <a:lnSpc>
                <a:spcPct val="80000"/>
              </a:lnSpc>
              <a:buClr>
                <a:schemeClr val="bg2"/>
              </a:buClr>
            </a:pPr>
            <a:r>
              <a:rPr lang="en-US">
                <a:latin typeface="Arial" charset="0"/>
                <a:ea typeface="ＭＳ Ｐゴシック" charset="0"/>
              </a:rPr>
              <a:t>Identify strengths and weaknesses</a:t>
            </a:r>
          </a:p>
          <a:p>
            <a:pPr lvl="1" eaLnBrk="1" hangingPunct="1">
              <a:lnSpc>
                <a:spcPct val="80000"/>
              </a:lnSpc>
              <a:buClr>
                <a:schemeClr val="bg2"/>
              </a:buClr>
            </a:pPr>
            <a:r>
              <a:rPr lang="en-US">
                <a:latin typeface="Arial" charset="0"/>
                <a:ea typeface="ＭＳ Ｐゴシック" charset="0"/>
              </a:rPr>
              <a:t>Analyze racial/ethnic and language differences</a:t>
            </a:r>
          </a:p>
          <a:p>
            <a:pPr lvl="1" eaLnBrk="1" hangingPunct="1">
              <a:lnSpc>
                <a:spcPct val="80000"/>
              </a:lnSpc>
              <a:buClr>
                <a:schemeClr val="bg2"/>
              </a:buClr>
            </a:pPr>
            <a:endParaRPr lang="en-US">
              <a:latin typeface="Arial" charset="0"/>
              <a:ea typeface="ＭＳ Ｐゴシック" charset="0"/>
            </a:endParaRPr>
          </a:p>
          <a:p>
            <a:pPr eaLnBrk="1" hangingPunct="1">
              <a:lnSpc>
                <a:spcPct val="80000"/>
              </a:lnSpc>
            </a:pPr>
            <a:r>
              <a:rPr lang="en-US" sz="2800" b="0" i="0">
                <a:latin typeface="Arial" charset="0"/>
                <a:ea typeface="ＭＳ Ｐゴシック" charset="0"/>
                <a:cs typeface="ＭＳ Ｐゴシック" charset="0"/>
              </a:rPr>
              <a:t>Gather additional data that provides insight on survey findings (optional step)</a:t>
            </a:r>
          </a:p>
          <a:p>
            <a:pPr eaLnBrk="1" hangingPunct="1">
              <a:lnSpc>
                <a:spcPct val="80000"/>
              </a:lnSpc>
            </a:pPr>
            <a:r>
              <a:rPr lang="en-US" sz="2800" b="0" i="0">
                <a:latin typeface="Arial" charset="0"/>
                <a:ea typeface="ＭＳ Ｐゴシック" charset="0"/>
                <a:cs typeface="ＭＳ Ｐゴシック" charset="0"/>
              </a:rPr>
              <a:t>Identify action plan to address gaps</a:t>
            </a:r>
          </a:p>
          <a:p>
            <a:pPr eaLnBrk="1" hangingPunct="1">
              <a:lnSpc>
                <a:spcPct val="80000"/>
              </a:lnSpc>
            </a:pPr>
            <a:r>
              <a:rPr lang="en-US" sz="2800" b="0" i="0">
                <a:latin typeface="Arial" charset="0"/>
                <a:ea typeface="ＭＳ Ｐゴシック" charset="0"/>
                <a:cs typeface="ＭＳ Ｐゴシック" charset="0"/>
              </a:rPr>
              <a:t>Implement action plan</a:t>
            </a:r>
          </a:p>
          <a:p>
            <a:pPr eaLnBrk="1" hangingPunct="1">
              <a:lnSpc>
                <a:spcPct val="80000"/>
              </a:lnSpc>
            </a:pPr>
            <a:r>
              <a:rPr lang="en-US" sz="2800" b="0" i="0">
                <a:latin typeface="Arial" charset="0"/>
                <a:ea typeface="ＭＳ Ｐゴシック" charset="0"/>
                <a:cs typeface="ＭＳ Ｐゴシック" charset="0"/>
              </a:rPr>
              <a:t>Evaluate effectiveness of action plan</a:t>
            </a:r>
          </a:p>
          <a:p>
            <a:pPr eaLnBrk="1" hangingPunct="1">
              <a:lnSpc>
                <a:spcPct val="80000"/>
              </a:lnSpc>
            </a:pPr>
            <a:r>
              <a:rPr lang="en-US" sz="2800" b="0" i="0">
                <a:latin typeface="Arial" charset="0"/>
                <a:ea typeface="ＭＳ Ｐゴシック" charset="0"/>
                <a:cs typeface="ＭＳ Ｐゴシック" charset="0"/>
              </a:rPr>
              <a:t>Strive for continuous improvement </a:t>
            </a:r>
            <a:endParaRPr lang="en-US" b="0" i="0">
              <a:latin typeface="Verdana" charset="0"/>
              <a:ea typeface="ＭＳ Ｐゴシック" charset="0"/>
              <a:cs typeface="ＭＳ Ｐゴシック" charset="0"/>
            </a:endParaRPr>
          </a:p>
        </p:txBody>
      </p:sp>
      <p:sp>
        <p:nvSpPr>
          <p:cNvPr id="70659"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DBB4002B-0938-C640-BE71-E38E3F61B880}" type="slidenum">
              <a:rPr lang="en-US" sz="1400" b="0"/>
              <a:pPr/>
              <a:t>31</a:t>
            </a:fld>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6"/>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0B498F95-0233-F544-AE5C-7C11F93E2F3D}" type="slidenum">
              <a:rPr lang="en-US" sz="1400" b="0"/>
              <a:pPr/>
              <a:t>32</a:t>
            </a:fld>
            <a:endParaRPr lang="en-US" sz="1400" b="0"/>
          </a:p>
        </p:txBody>
      </p:sp>
      <p:sp>
        <p:nvSpPr>
          <p:cNvPr id="72706" name="Title 1"/>
          <p:cNvSpPr>
            <a:spLocks noGrp="1"/>
          </p:cNvSpPr>
          <p:nvPr>
            <p:ph type="title"/>
          </p:nvPr>
        </p:nvSpPr>
        <p:spPr/>
        <p:txBody>
          <a:bodyPr/>
          <a:lstStyle/>
          <a:p>
            <a:r>
              <a:rPr lang="en-US" dirty="0">
                <a:latin typeface="Verdana" charset="0"/>
                <a:ea typeface="ＭＳ Ｐゴシック" charset="0"/>
                <a:cs typeface="ＭＳ Ｐゴシック" charset="0"/>
              </a:rPr>
              <a:t>Reporting Results</a:t>
            </a:r>
            <a:endParaRPr lang="en-US" i="1" dirty="0">
              <a:latin typeface="Verdana" charset="0"/>
              <a:ea typeface="ＭＳ Ｐゴシック" charset="0"/>
              <a:cs typeface="ＭＳ Ｐゴシック" charset="0"/>
            </a:endParaRPr>
          </a:p>
        </p:txBody>
      </p:sp>
      <p:sp>
        <p:nvSpPr>
          <p:cNvPr id="72707" name="Content Placeholder 2"/>
          <p:cNvSpPr>
            <a:spLocks noGrp="1"/>
          </p:cNvSpPr>
          <p:nvPr>
            <p:ph idx="1"/>
          </p:nvPr>
        </p:nvSpPr>
        <p:spPr/>
        <p:txBody>
          <a:bodyPr/>
          <a:lstStyle/>
          <a:p>
            <a:pPr>
              <a:buFontTx/>
              <a:buNone/>
            </a:pPr>
            <a:r>
              <a:rPr lang="en-US" b="0" i="0">
                <a:latin typeface="Verdana" charset="0"/>
                <a:ea typeface="ＭＳ Ｐゴシック" charset="0"/>
                <a:cs typeface="ＭＳ Ｐゴシック" charset="0"/>
              </a:rPr>
              <a:t>Results can be reported for…</a:t>
            </a:r>
          </a:p>
          <a:p>
            <a:pPr>
              <a:buFontTx/>
              <a:buNone/>
            </a:pPr>
            <a:r>
              <a:rPr lang="en-US" b="0" i="0">
                <a:latin typeface="Verdana" charset="0"/>
                <a:ea typeface="ＭＳ Ｐゴシック" charset="0"/>
                <a:cs typeface="ＭＳ Ｐゴシック" charset="0"/>
              </a:rPr>
              <a:t> </a:t>
            </a:r>
          </a:p>
          <a:p>
            <a:r>
              <a:rPr lang="en-US" b="0" i="0">
                <a:latin typeface="Verdana" charset="0"/>
                <a:ea typeface="ＭＳ Ｐゴシック" charset="0"/>
                <a:cs typeface="ＭＳ Ｐゴシック" charset="0"/>
              </a:rPr>
              <a:t>Individual clinicians </a:t>
            </a:r>
          </a:p>
          <a:p>
            <a:pPr>
              <a:buFontTx/>
              <a:buNone/>
            </a:pPr>
            <a:endParaRPr lang="en-US" b="0" i="0">
              <a:latin typeface="Verdana" charset="0"/>
              <a:ea typeface="ＭＳ Ｐゴシック" charset="0"/>
              <a:cs typeface="ＭＳ Ｐゴシック" charset="0"/>
            </a:endParaRPr>
          </a:p>
          <a:p>
            <a:r>
              <a:rPr lang="en-US" b="0" i="0">
                <a:latin typeface="Verdana" charset="0"/>
                <a:ea typeface="ＭＳ Ｐゴシック" charset="0"/>
                <a:cs typeface="ＭＳ Ｐゴシック" charset="0"/>
              </a:rPr>
              <a:t>Aggregated at the group level (medical practice or clinic) level</a:t>
            </a:r>
          </a:p>
          <a:p>
            <a:pPr>
              <a:buFontTx/>
              <a:buNone/>
            </a:pPr>
            <a:endParaRPr lang="en-US" b="0" i="0">
              <a:latin typeface="Verdana" charset="0"/>
              <a:ea typeface="ＭＳ Ｐゴシック" charset="0"/>
              <a:cs typeface="ＭＳ Ｐゴシック" charset="0"/>
            </a:endParaRPr>
          </a:p>
        </p:txBody>
      </p:sp>
      <p:sp>
        <p:nvSpPr>
          <p:cNvPr id="72708" name="Slide Number Placeholder 3"/>
          <p:cNvSpPr txBox="1">
            <a:spLocks noGrp="1"/>
          </p:cNvSpPr>
          <p:nvPr/>
        </p:nvSpPr>
        <p:spPr bwMode="auto">
          <a:xfrm>
            <a:off x="65532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pPr algn="r">
              <a:spcBef>
                <a:spcPct val="0"/>
              </a:spcBef>
            </a:pPr>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p:cNvSpPr>
            <a:spLocks noGrp="1"/>
          </p:cNvSpPr>
          <p:nvPr>
            <p:ph type="title"/>
          </p:nvPr>
        </p:nvSpPr>
        <p:spPr/>
        <p:txBody>
          <a:bodyPr/>
          <a:lstStyle/>
          <a:p>
            <a:r>
              <a:rPr lang="en-US" dirty="0">
                <a:latin typeface="Verdana" charset="0"/>
                <a:ea typeface="ＭＳ Ｐゴシック" charset="0"/>
                <a:cs typeface="ＭＳ Ｐゴシック" charset="0"/>
              </a:rPr>
              <a:t>Using Results for Provider Feedback</a:t>
            </a:r>
          </a:p>
        </p:txBody>
      </p:sp>
      <p:sp>
        <p:nvSpPr>
          <p:cNvPr id="73730" name="Content Placeholder 2"/>
          <p:cNvSpPr>
            <a:spLocks noGrp="1"/>
          </p:cNvSpPr>
          <p:nvPr>
            <p:ph idx="1"/>
          </p:nvPr>
        </p:nvSpPr>
        <p:spPr/>
        <p:txBody>
          <a:bodyPr/>
          <a:lstStyle/>
          <a:p>
            <a:pPr eaLnBrk="1" hangingPunct="1">
              <a:lnSpc>
                <a:spcPct val="80000"/>
              </a:lnSpc>
            </a:pPr>
            <a:r>
              <a:rPr lang="en-US" b="0" i="0">
                <a:latin typeface="Verdana" charset="0"/>
                <a:ea typeface="ＭＳ Ｐゴシック" charset="0"/>
                <a:cs typeface="ＭＳ Ｐゴシック" charset="0"/>
              </a:rPr>
              <a:t>Use composite reports for benchmarking and reporting at the group level. For example, a health system may use composite reports to compare performance across member provider groups</a:t>
            </a:r>
          </a:p>
          <a:p>
            <a:pPr lvl="1" eaLnBrk="1" hangingPunct="1">
              <a:lnSpc>
                <a:spcPct val="80000"/>
              </a:lnSpc>
            </a:pPr>
            <a:endParaRPr lang="en-US">
              <a:latin typeface="Verdana" charset="0"/>
              <a:ea typeface="ＭＳ Ｐゴシック" charset="0"/>
            </a:endParaRPr>
          </a:p>
          <a:p>
            <a:pPr eaLnBrk="1" hangingPunct="1">
              <a:lnSpc>
                <a:spcPct val="80000"/>
              </a:lnSpc>
            </a:pPr>
            <a:r>
              <a:rPr lang="en-US" b="0" i="0">
                <a:latin typeface="Verdana" charset="0"/>
                <a:ea typeface="ＭＳ Ｐゴシック" charset="0"/>
                <a:cs typeface="ＭＳ Ｐゴシック" charset="0"/>
              </a:rPr>
              <a:t>Provide item-level feedback to individual providers. This can help identify behaviors that can hinder effective communication</a:t>
            </a:r>
          </a:p>
          <a:p>
            <a:endParaRPr lang="en-US">
              <a:latin typeface="Verdana" charset="0"/>
              <a:ea typeface="ＭＳ Ｐゴシック" charset="0"/>
              <a:cs typeface="ＭＳ Ｐゴシック" charset="0"/>
            </a:endParaRPr>
          </a:p>
        </p:txBody>
      </p:sp>
      <p:sp>
        <p:nvSpPr>
          <p:cNvPr id="73731"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1A1EDF2C-6393-FE43-B2F4-D2D480143FF9}" type="slidenum">
              <a:rPr lang="en-US" sz="1400" b="0"/>
              <a:pPr/>
              <a:t>33</a:t>
            </a:fld>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p:cNvSpPr>
            <a:spLocks noGrp="1"/>
          </p:cNvSpPr>
          <p:nvPr>
            <p:ph type="title"/>
          </p:nvPr>
        </p:nvSpPr>
        <p:spPr/>
        <p:txBody>
          <a:bodyPr/>
          <a:lstStyle/>
          <a:p>
            <a:r>
              <a:rPr lang="en-US" dirty="0">
                <a:latin typeface="Verdana" charset="0"/>
                <a:ea typeface="ＭＳ Ｐゴシック" charset="0"/>
                <a:cs typeface="ＭＳ Ｐゴシック" charset="0"/>
              </a:rPr>
              <a:t>Conclusions</a:t>
            </a:r>
          </a:p>
        </p:txBody>
      </p:sp>
      <p:sp>
        <p:nvSpPr>
          <p:cNvPr id="3" name="Content Placeholder 2"/>
          <p:cNvSpPr>
            <a:spLocks noGrp="1"/>
          </p:cNvSpPr>
          <p:nvPr>
            <p:ph idx="1"/>
          </p:nvPr>
        </p:nvSpPr>
        <p:spPr/>
        <p:txBody>
          <a:bodyPr/>
          <a:lstStyle/>
          <a:p>
            <a:pPr eaLnBrk="1" hangingPunct="1">
              <a:lnSpc>
                <a:spcPct val="80000"/>
              </a:lnSpc>
              <a:defRPr/>
            </a:pPr>
            <a:r>
              <a:rPr lang="en-US" b="0" dirty="0" smtClean="0">
                <a:latin typeface="Arial" charset="0"/>
              </a:rPr>
              <a:t>The CAHPS Item Sets to Address Health Literacy and Cultural Competence:</a:t>
            </a:r>
          </a:p>
          <a:p>
            <a:pPr marL="0" indent="0" eaLnBrk="1" hangingPunct="1">
              <a:lnSpc>
                <a:spcPct val="80000"/>
              </a:lnSpc>
              <a:buFontTx/>
              <a:buNone/>
              <a:defRPr/>
            </a:pPr>
            <a:endParaRPr lang="en-US" b="0" dirty="0" smtClean="0">
              <a:latin typeface="Arial" charset="0"/>
            </a:endParaRPr>
          </a:p>
          <a:p>
            <a:pPr lvl="1" eaLnBrk="1" hangingPunct="1">
              <a:lnSpc>
                <a:spcPct val="80000"/>
              </a:lnSpc>
              <a:buClr>
                <a:schemeClr val="bg2"/>
              </a:buClr>
              <a:defRPr/>
            </a:pPr>
            <a:r>
              <a:rPr lang="en-US" dirty="0" smtClean="0">
                <a:latin typeface="Arial" charset="0"/>
              </a:rPr>
              <a:t>Assess how well health providers are doing in meeting patients’ health literacy needs</a:t>
            </a:r>
          </a:p>
          <a:p>
            <a:pPr lvl="1" eaLnBrk="1" hangingPunct="1">
              <a:lnSpc>
                <a:spcPct val="80000"/>
              </a:lnSpc>
              <a:buClr>
                <a:schemeClr val="bg2"/>
              </a:buClr>
              <a:defRPr/>
            </a:pPr>
            <a:r>
              <a:rPr lang="en-US" dirty="0" err="1" smtClean="0">
                <a:latin typeface="Arial" charset="0"/>
              </a:rPr>
              <a:t>Asssess</a:t>
            </a:r>
            <a:r>
              <a:rPr lang="en-US" dirty="0" smtClean="0">
                <a:latin typeface="Arial" charset="0"/>
              </a:rPr>
              <a:t> </a:t>
            </a:r>
            <a:r>
              <a:rPr lang="en-US" dirty="0">
                <a:latin typeface="Arial" charset="0"/>
              </a:rPr>
              <a:t>culturally competent care from the patient</a:t>
            </a:r>
            <a:r>
              <a:rPr lang="ja-JP" altLang="en-US" dirty="0">
                <a:latin typeface="Arial" charset="0"/>
              </a:rPr>
              <a:t>’</a:t>
            </a:r>
            <a:r>
              <a:rPr lang="en-US" dirty="0">
                <a:latin typeface="Arial" charset="0"/>
              </a:rPr>
              <a:t>s perspective </a:t>
            </a:r>
          </a:p>
          <a:p>
            <a:pPr lvl="1" eaLnBrk="1" hangingPunct="1">
              <a:lnSpc>
                <a:spcPct val="80000"/>
              </a:lnSpc>
              <a:buClr>
                <a:schemeClr val="bg2"/>
              </a:buClr>
              <a:defRPr/>
            </a:pPr>
            <a:r>
              <a:rPr lang="en-US" dirty="0" smtClean="0">
                <a:latin typeface="Arial" charset="0"/>
              </a:rPr>
              <a:t>Demonstrate </a:t>
            </a:r>
            <a:r>
              <a:rPr lang="en-US" dirty="0">
                <a:latin typeface="Arial" charset="0"/>
              </a:rPr>
              <a:t>adequate measurement properties</a:t>
            </a:r>
          </a:p>
          <a:p>
            <a:pPr lvl="1" eaLnBrk="1" hangingPunct="1">
              <a:lnSpc>
                <a:spcPct val="80000"/>
              </a:lnSpc>
              <a:buClr>
                <a:schemeClr val="bg2"/>
              </a:buClr>
              <a:defRPr/>
            </a:pPr>
            <a:r>
              <a:rPr lang="en-US" dirty="0" smtClean="0">
                <a:latin typeface="Arial" charset="0"/>
              </a:rPr>
              <a:t>Address </a:t>
            </a:r>
            <a:r>
              <a:rPr lang="en-US" dirty="0">
                <a:latin typeface="Arial" charset="0"/>
              </a:rPr>
              <a:t>aspects of care that are important to patients</a:t>
            </a:r>
            <a:r>
              <a:rPr lang="ja-JP" altLang="en-US" dirty="0">
                <a:latin typeface="Arial" charset="0"/>
              </a:rPr>
              <a:t>’</a:t>
            </a:r>
            <a:r>
              <a:rPr lang="en-US" dirty="0">
                <a:latin typeface="Arial" charset="0"/>
              </a:rPr>
              <a:t> ratings of care</a:t>
            </a:r>
          </a:p>
          <a:p>
            <a:pPr lvl="1" eaLnBrk="1" hangingPunct="1">
              <a:lnSpc>
                <a:spcPct val="80000"/>
              </a:lnSpc>
              <a:buClr>
                <a:schemeClr val="bg2"/>
              </a:buClr>
              <a:defRPr/>
            </a:pPr>
            <a:r>
              <a:rPr lang="en-US" dirty="0" smtClean="0">
                <a:latin typeface="Arial" charset="0"/>
              </a:rPr>
              <a:t>Relate to other efforts and requirements for improving care and reducing disparities in health outcomes</a:t>
            </a:r>
            <a:endParaRPr lang="en-US" dirty="0">
              <a:latin typeface="Arial" charset="0"/>
            </a:endParaRPr>
          </a:p>
          <a:p>
            <a:pPr marL="0" indent="0">
              <a:buFontTx/>
              <a:buNone/>
              <a:defRPr/>
            </a:pPr>
            <a:endParaRPr lang="en-US" dirty="0"/>
          </a:p>
        </p:txBody>
      </p:sp>
      <p:sp>
        <p:nvSpPr>
          <p:cNvPr id="74755"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2C47959F-B259-9D4B-94F2-EA3902AF1AE5}" type="slidenum">
              <a:rPr lang="en-US" sz="1400" b="0"/>
              <a:pPr/>
              <a:t>34</a:t>
            </a:fld>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6"/>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5E6D2D62-6565-9F4F-ACCB-09A20E415465}" type="slidenum">
              <a:rPr lang="en-US" sz="1400" b="0"/>
              <a:pPr/>
              <a:t>35</a:t>
            </a:fld>
            <a:endParaRPr lang="en-US" sz="1400" b="0"/>
          </a:p>
        </p:txBody>
      </p:sp>
      <p:sp>
        <p:nvSpPr>
          <p:cNvPr id="76802" name="Slide Number Placeholder 3"/>
          <p:cNvSpPr txBox="1">
            <a:spLocks noGrp="1"/>
          </p:cNvSpPr>
          <p:nvPr/>
        </p:nvSpPr>
        <p:spPr bwMode="auto">
          <a:xfrm>
            <a:off x="65532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pPr algn="r">
              <a:spcBef>
                <a:spcPct val="0"/>
              </a:spcBef>
            </a:pPr>
            <a:endParaRPr lang="en-US" sz="1400" b="0"/>
          </a:p>
        </p:txBody>
      </p:sp>
      <p:sp>
        <p:nvSpPr>
          <p:cNvPr id="76803" name="Rectangle 2"/>
          <p:cNvSpPr>
            <a:spLocks noGrp="1" noChangeArrowheads="1"/>
          </p:cNvSpPr>
          <p:nvPr>
            <p:ph type="title"/>
          </p:nvPr>
        </p:nvSpPr>
        <p:spPr>
          <a:xfrm>
            <a:off x="457200" y="228600"/>
            <a:ext cx="7620000" cy="1143000"/>
          </a:xfrm>
        </p:spPr>
        <p:txBody>
          <a:bodyPr/>
          <a:lstStyle/>
          <a:p>
            <a:pPr eaLnBrk="1" hangingPunct="1"/>
            <a:r>
              <a:rPr lang="en-US" dirty="0">
                <a:latin typeface="Verdana" charset="0"/>
                <a:ea typeface="ＭＳ Ｐゴシック" charset="0"/>
                <a:cs typeface="ＭＳ Ｐゴシック" charset="0"/>
              </a:rPr>
              <a:t>Acknowledgments</a:t>
            </a:r>
          </a:p>
        </p:txBody>
      </p:sp>
      <p:sp>
        <p:nvSpPr>
          <p:cNvPr id="76804" name="Rectangle 3"/>
          <p:cNvSpPr>
            <a:spLocks noGrp="1" noChangeArrowheads="1"/>
          </p:cNvSpPr>
          <p:nvPr>
            <p:ph type="body" idx="1"/>
          </p:nvPr>
        </p:nvSpPr>
        <p:spPr>
          <a:xfrm>
            <a:off x="685800" y="1905000"/>
            <a:ext cx="8001000" cy="4419600"/>
          </a:xfrm>
        </p:spPr>
        <p:txBody>
          <a:bodyPr/>
          <a:lstStyle/>
          <a:p>
            <a:r>
              <a:rPr lang="en-US" b="0" i="0">
                <a:latin typeface="Verdana" charset="0"/>
                <a:ea typeface="ＭＳ Ｐゴシック" charset="0"/>
                <a:cs typeface="ＭＳ Ｐゴシック" charset="0"/>
              </a:rPr>
              <a:t>Funding for the development of the Health Literacy and Cultural Competence Item Sets was provided by the Agency for Healthcare Research and Quality</a:t>
            </a:r>
          </a:p>
          <a:p>
            <a:pPr>
              <a:buFontTx/>
              <a:buNone/>
            </a:pPr>
            <a:endParaRPr lang="en-US" b="0" i="0">
              <a:latin typeface="Verdana" charset="0"/>
              <a:ea typeface="ＭＳ Ｐゴシック" charset="0"/>
              <a:cs typeface="ＭＳ Ｐゴシック" charset="0"/>
            </a:endParaRPr>
          </a:p>
          <a:p>
            <a:r>
              <a:rPr lang="en-US" b="0" i="0">
                <a:latin typeface="Verdana" charset="0"/>
                <a:ea typeface="ＭＳ Ｐゴシック" charset="0"/>
                <a:cs typeface="ＭＳ Ｐゴシック" charset="0"/>
              </a:rPr>
              <a:t>Our thanks go to all the stakeholders that provided input on the content of the item sets</a:t>
            </a:r>
          </a:p>
          <a:p>
            <a:pPr>
              <a:buFontTx/>
              <a:buNone/>
            </a:pPr>
            <a:endParaRPr lang="en-US" b="0" i="0">
              <a:latin typeface="Verdana" charset="0"/>
              <a:ea typeface="ＭＳ Ｐゴシック" charset="0"/>
              <a:cs typeface="ＭＳ Ｐゴシック" charset="0"/>
            </a:endParaRPr>
          </a:p>
          <a:p>
            <a:pPr>
              <a:buFontTx/>
              <a:buNone/>
            </a:pPr>
            <a:endParaRPr lang="en-US" b="0" i="0">
              <a:latin typeface="Verdana"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p:cNvSpPr>
            <a:spLocks noGrp="1"/>
          </p:cNvSpPr>
          <p:nvPr>
            <p:ph type="title"/>
          </p:nvPr>
        </p:nvSpPr>
        <p:spPr/>
        <p:txBody>
          <a:bodyPr/>
          <a:lstStyle/>
          <a:p>
            <a:r>
              <a:rPr lang="en-US">
                <a:latin typeface="Verdana" charset="0"/>
                <a:ea typeface="ＭＳ Ｐゴシック" charset="0"/>
                <a:cs typeface="ＭＳ Ｐゴシック" charset="0"/>
              </a:rPr>
              <a:t>Acknowledgments--continued</a:t>
            </a:r>
          </a:p>
        </p:txBody>
      </p:sp>
      <p:sp>
        <p:nvSpPr>
          <p:cNvPr id="3" name="Content Placeholder 2"/>
          <p:cNvSpPr>
            <a:spLocks noGrp="1"/>
          </p:cNvSpPr>
          <p:nvPr>
            <p:ph idx="1"/>
          </p:nvPr>
        </p:nvSpPr>
        <p:spPr>
          <a:extLst/>
        </p:spPr>
        <p:txBody>
          <a:bodyPr numCol="2"/>
          <a:lstStyle/>
          <a:p>
            <a:pPr eaLnBrk="1" hangingPunct="1">
              <a:lnSpc>
                <a:spcPct val="80000"/>
              </a:lnSpc>
              <a:defRPr/>
            </a:pPr>
            <a:r>
              <a:rPr lang="en-US" sz="2000" dirty="0" smtClean="0">
                <a:latin typeface="Arial" charset="0"/>
              </a:rPr>
              <a:t>AHRQ </a:t>
            </a:r>
          </a:p>
          <a:p>
            <a:pPr lvl="1" eaLnBrk="1" hangingPunct="1">
              <a:lnSpc>
                <a:spcPct val="80000"/>
              </a:lnSpc>
              <a:buClr>
                <a:schemeClr val="bg2"/>
              </a:buClr>
              <a:defRPr/>
            </a:pPr>
            <a:r>
              <a:rPr lang="en-US" sz="1800" dirty="0" smtClean="0">
                <a:latin typeface="Arial" charset="0"/>
              </a:rPr>
              <a:t>Chuck Darby </a:t>
            </a:r>
          </a:p>
          <a:p>
            <a:pPr lvl="1" eaLnBrk="1" hangingPunct="1">
              <a:lnSpc>
                <a:spcPct val="80000"/>
              </a:lnSpc>
              <a:buClr>
                <a:schemeClr val="bg2"/>
              </a:buClr>
              <a:defRPr/>
            </a:pPr>
            <a:r>
              <a:rPr lang="en-US" sz="1800" dirty="0" smtClean="0">
                <a:latin typeface="Arial" charset="0"/>
              </a:rPr>
              <a:t>Cindy Brach</a:t>
            </a:r>
          </a:p>
          <a:p>
            <a:pPr lvl="1" eaLnBrk="1" hangingPunct="1">
              <a:lnSpc>
                <a:spcPct val="80000"/>
              </a:lnSpc>
              <a:buClr>
                <a:schemeClr val="bg2"/>
              </a:buClr>
              <a:defRPr/>
            </a:pPr>
            <a:r>
              <a:rPr lang="en-US" sz="1800" dirty="0" smtClean="0">
                <a:latin typeface="Arial" charset="0"/>
              </a:rPr>
              <a:t>Anna </a:t>
            </a:r>
            <a:r>
              <a:rPr lang="en-US" sz="1800" dirty="0" err="1" smtClean="0">
                <a:latin typeface="Arial" charset="0"/>
              </a:rPr>
              <a:t>Caponiti</a:t>
            </a:r>
            <a:endParaRPr lang="en-US" sz="1800" dirty="0" smtClean="0">
              <a:latin typeface="Arial" charset="0"/>
            </a:endParaRPr>
          </a:p>
          <a:p>
            <a:pPr marL="457200" lvl="1" indent="0" eaLnBrk="1" hangingPunct="1">
              <a:lnSpc>
                <a:spcPct val="80000"/>
              </a:lnSpc>
              <a:buClr>
                <a:schemeClr val="bg2"/>
              </a:buClr>
              <a:buFontTx/>
              <a:buNone/>
              <a:defRPr/>
            </a:pPr>
            <a:endParaRPr lang="en-US" sz="1800" dirty="0" smtClean="0">
              <a:latin typeface="Arial" charset="0"/>
            </a:endParaRPr>
          </a:p>
          <a:p>
            <a:pPr eaLnBrk="1" hangingPunct="1">
              <a:lnSpc>
                <a:spcPct val="80000"/>
              </a:lnSpc>
              <a:defRPr/>
            </a:pPr>
            <a:r>
              <a:rPr lang="en-US" sz="2000" dirty="0" smtClean="0">
                <a:latin typeface="Arial" charset="0"/>
              </a:rPr>
              <a:t>Commonwealth Fund </a:t>
            </a:r>
          </a:p>
          <a:p>
            <a:pPr lvl="1" eaLnBrk="1" hangingPunct="1">
              <a:lnSpc>
                <a:spcPct val="80000"/>
              </a:lnSpc>
              <a:buClr>
                <a:schemeClr val="bg2"/>
              </a:buClr>
              <a:defRPr/>
            </a:pPr>
            <a:r>
              <a:rPr lang="en-US" sz="1800" dirty="0" smtClean="0">
                <a:latin typeface="Arial" charset="0"/>
              </a:rPr>
              <a:t>Melinda K. Abrams</a:t>
            </a:r>
          </a:p>
          <a:p>
            <a:pPr lvl="1" eaLnBrk="1" hangingPunct="1">
              <a:lnSpc>
                <a:spcPct val="80000"/>
              </a:lnSpc>
              <a:buClr>
                <a:schemeClr val="bg2"/>
              </a:buClr>
              <a:defRPr/>
            </a:pPr>
            <a:r>
              <a:rPr lang="en-US" sz="1800" dirty="0" smtClean="0">
                <a:latin typeface="Arial" charset="0"/>
              </a:rPr>
              <a:t>Anne Beal (currently at Aetna Foundation)</a:t>
            </a:r>
          </a:p>
          <a:p>
            <a:pPr lvl="1" eaLnBrk="1" hangingPunct="1">
              <a:lnSpc>
                <a:spcPct val="80000"/>
              </a:lnSpc>
              <a:buClr>
                <a:schemeClr val="bg2"/>
              </a:buClr>
              <a:defRPr/>
            </a:pPr>
            <a:endParaRPr lang="en-US" sz="1800" dirty="0">
              <a:latin typeface="Arial" charset="0"/>
            </a:endParaRPr>
          </a:p>
          <a:p>
            <a:pPr eaLnBrk="1" hangingPunct="1">
              <a:lnSpc>
                <a:spcPct val="80000"/>
              </a:lnSpc>
              <a:buClr>
                <a:schemeClr val="bg2"/>
              </a:buClr>
              <a:defRPr/>
            </a:pPr>
            <a:r>
              <a:rPr lang="en-US" sz="1800" dirty="0" smtClean="0">
                <a:latin typeface="Arial" charset="0"/>
              </a:rPr>
              <a:t>CAHPS Consortium</a:t>
            </a:r>
          </a:p>
          <a:p>
            <a:pPr lvl="1" eaLnBrk="1" hangingPunct="1">
              <a:lnSpc>
                <a:spcPct val="80000"/>
              </a:lnSpc>
              <a:buClr>
                <a:schemeClr val="bg2"/>
              </a:buClr>
              <a:defRPr/>
            </a:pPr>
            <a:r>
              <a:rPr lang="en-US" sz="1800" dirty="0" smtClean="0">
                <a:latin typeface="Arial" charset="0"/>
              </a:rPr>
              <a:t>Cultural Comparability Team</a:t>
            </a:r>
          </a:p>
          <a:p>
            <a:pPr lvl="1" eaLnBrk="1" hangingPunct="1">
              <a:lnSpc>
                <a:spcPct val="80000"/>
              </a:lnSpc>
              <a:buClr>
                <a:schemeClr val="bg2"/>
              </a:buClr>
              <a:defRPr/>
            </a:pPr>
            <a:r>
              <a:rPr lang="en-US" sz="1800" dirty="0" smtClean="0">
                <a:latin typeface="Arial" charset="0"/>
              </a:rPr>
              <a:t>Instrument Team</a:t>
            </a:r>
          </a:p>
          <a:p>
            <a:pPr lvl="1" eaLnBrk="1" hangingPunct="1">
              <a:lnSpc>
                <a:spcPct val="80000"/>
              </a:lnSpc>
              <a:buClr>
                <a:schemeClr val="bg2"/>
              </a:buClr>
              <a:defRPr/>
            </a:pPr>
            <a:r>
              <a:rPr lang="en-US" sz="1800" dirty="0" smtClean="0">
                <a:latin typeface="Arial" charset="0"/>
              </a:rPr>
              <a:t>Reports Team</a:t>
            </a:r>
          </a:p>
          <a:p>
            <a:pPr marL="0" indent="0" eaLnBrk="1" hangingPunct="1">
              <a:lnSpc>
                <a:spcPct val="80000"/>
              </a:lnSpc>
              <a:buClr>
                <a:schemeClr val="bg2"/>
              </a:buClr>
              <a:buFontTx/>
              <a:buNone/>
              <a:defRPr/>
            </a:pPr>
            <a:endParaRPr lang="en-US" sz="1800" dirty="0">
              <a:latin typeface="Arial" charset="0"/>
            </a:endParaRPr>
          </a:p>
          <a:p>
            <a:pPr eaLnBrk="1" hangingPunct="1">
              <a:lnSpc>
                <a:spcPct val="80000"/>
              </a:lnSpc>
              <a:defRPr/>
            </a:pPr>
            <a:r>
              <a:rPr lang="en-US" sz="2000" dirty="0" smtClean="0">
                <a:latin typeface="Arial" charset="0"/>
              </a:rPr>
              <a:t>University of Wisconsin- Madison</a:t>
            </a:r>
          </a:p>
          <a:p>
            <a:pPr lvl="1" eaLnBrk="1" hangingPunct="1">
              <a:lnSpc>
                <a:spcPct val="80000"/>
              </a:lnSpc>
              <a:buClr>
                <a:schemeClr val="bg2"/>
              </a:buClr>
              <a:defRPr/>
            </a:pPr>
            <a:r>
              <a:rPr lang="en-US" sz="1800" dirty="0" smtClean="0">
                <a:latin typeface="Arial" charset="0"/>
              </a:rPr>
              <a:t>Elizabeth Jacobs</a:t>
            </a:r>
          </a:p>
          <a:p>
            <a:pPr lvl="1" eaLnBrk="1" hangingPunct="1">
              <a:lnSpc>
                <a:spcPct val="80000"/>
              </a:lnSpc>
              <a:buClr>
                <a:schemeClr val="bg2"/>
              </a:buClr>
              <a:defRPr/>
            </a:pPr>
            <a:endParaRPr lang="en-US" sz="1800" dirty="0" smtClean="0">
              <a:latin typeface="Arial" charset="0"/>
            </a:endParaRPr>
          </a:p>
          <a:p>
            <a:pPr eaLnBrk="1" hangingPunct="1">
              <a:lnSpc>
                <a:spcPct val="80000"/>
              </a:lnSpc>
              <a:defRPr/>
            </a:pPr>
            <a:r>
              <a:rPr lang="en-US" sz="2000" dirty="0" smtClean="0">
                <a:latin typeface="Arial" charset="0"/>
              </a:rPr>
              <a:t>University of California, San Francisco</a:t>
            </a:r>
          </a:p>
          <a:p>
            <a:pPr lvl="1" eaLnBrk="1" hangingPunct="1">
              <a:lnSpc>
                <a:spcPct val="80000"/>
              </a:lnSpc>
              <a:buClr>
                <a:schemeClr val="bg2"/>
              </a:buClr>
              <a:defRPr/>
            </a:pPr>
            <a:r>
              <a:rPr lang="en-US" sz="1800" dirty="0" smtClean="0">
                <a:latin typeface="Arial" charset="0"/>
              </a:rPr>
              <a:t>Alicia Fernandez</a:t>
            </a:r>
          </a:p>
          <a:p>
            <a:pPr lvl="1" eaLnBrk="1" hangingPunct="1">
              <a:lnSpc>
                <a:spcPct val="80000"/>
              </a:lnSpc>
              <a:buClr>
                <a:schemeClr val="bg2"/>
              </a:buClr>
              <a:defRPr/>
            </a:pPr>
            <a:r>
              <a:rPr lang="en-US" sz="1800" dirty="0" smtClean="0">
                <a:latin typeface="Arial" charset="0"/>
              </a:rPr>
              <a:t>Hilary Seligman</a:t>
            </a:r>
          </a:p>
          <a:p>
            <a:pPr lvl="1" eaLnBrk="1" hangingPunct="1">
              <a:lnSpc>
                <a:spcPct val="80000"/>
              </a:lnSpc>
              <a:buClr>
                <a:schemeClr val="bg2"/>
              </a:buClr>
              <a:defRPr/>
            </a:pPr>
            <a:endParaRPr lang="en-US" sz="1800" dirty="0" smtClean="0">
              <a:latin typeface="Arial" charset="0"/>
            </a:endParaRPr>
          </a:p>
          <a:p>
            <a:pPr eaLnBrk="1" hangingPunct="1">
              <a:lnSpc>
                <a:spcPct val="80000"/>
              </a:lnSpc>
              <a:defRPr/>
            </a:pPr>
            <a:r>
              <a:rPr lang="en-US" sz="2000" dirty="0" smtClean="0">
                <a:latin typeface="Arial" charset="0"/>
              </a:rPr>
              <a:t>Field Test Partners</a:t>
            </a:r>
          </a:p>
          <a:p>
            <a:pPr lvl="1" eaLnBrk="1" hangingPunct="1">
              <a:lnSpc>
                <a:spcPct val="80000"/>
              </a:lnSpc>
              <a:buClr>
                <a:schemeClr val="bg2"/>
              </a:buClr>
              <a:defRPr/>
            </a:pPr>
            <a:r>
              <a:rPr lang="en-US" sz="1800" dirty="0" smtClean="0">
                <a:latin typeface="Arial" charset="0"/>
              </a:rPr>
              <a:t>Affinity Health Plan</a:t>
            </a:r>
            <a:endParaRPr lang="en-US" sz="1600" dirty="0"/>
          </a:p>
          <a:p>
            <a:pPr lvl="1" eaLnBrk="1" hangingPunct="1">
              <a:lnSpc>
                <a:spcPct val="80000"/>
              </a:lnSpc>
              <a:buClr>
                <a:schemeClr val="bg2"/>
              </a:buClr>
              <a:defRPr/>
            </a:pPr>
            <a:r>
              <a:rPr lang="en-US" sz="1800" dirty="0" smtClean="0">
                <a:latin typeface="Arial" charset="0"/>
              </a:rPr>
              <a:t>Care1st</a:t>
            </a:r>
          </a:p>
          <a:p>
            <a:pPr lvl="1" eaLnBrk="1" hangingPunct="1">
              <a:lnSpc>
                <a:spcPct val="80000"/>
              </a:lnSpc>
              <a:buClr>
                <a:schemeClr val="bg2"/>
              </a:buClr>
              <a:defRPr/>
            </a:pPr>
            <a:r>
              <a:rPr lang="en-US" sz="1800" dirty="0" smtClean="0">
                <a:latin typeface="Arial" charset="0"/>
              </a:rPr>
              <a:t>University of Mississippi</a:t>
            </a:r>
          </a:p>
          <a:p>
            <a:pPr lvl="1" eaLnBrk="1" hangingPunct="1">
              <a:lnSpc>
                <a:spcPct val="80000"/>
              </a:lnSpc>
              <a:buClr>
                <a:schemeClr val="bg2"/>
              </a:buClr>
              <a:defRPr/>
            </a:pPr>
            <a:r>
              <a:rPr lang="en-US" sz="1800" dirty="0" smtClean="0">
                <a:latin typeface="Arial" charset="0"/>
              </a:rPr>
              <a:t>St. Luke’s Hospital</a:t>
            </a:r>
          </a:p>
          <a:p>
            <a:pPr marL="914400" lvl="2" indent="0" eaLnBrk="1" hangingPunct="1">
              <a:lnSpc>
                <a:spcPct val="80000"/>
              </a:lnSpc>
              <a:buClr>
                <a:schemeClr val="accent1"/>
              </a:buClr>
              <a:buFontTx/>
              <a:buNone/>
              <a:defRPr/>
            </a:pPr>
            <a:endParaRPr lang="en-US" sz="1600" dirty="0"/>
          </a:p>
          <a:p>
            <a:pPr eaLnBrk="1" hangingPunct="1">
              <a:lnSpc>
                <a:spcPct val="80000"/>
              </a:lnSpc>
              <a:buClr>
                <a:schemeClr val="bg2"/>
              </a:buClr>
              <a:defRPr/>
            </a:pPr>
            <a:endParaRPr lang="en-US" sz="1800" dirty="0" smtClean="0">
              <a:latin typeface="Arial" charset="0"/>
            </a:endParaRPr>
          </a:p>
          <a:p>
            <a:pPr lvl="1" eaLnBrk="1" hangingPunct="1">
              <a:lnSpc>
                <a:spcPct val="80000"/>
              </a:lnSpc>
              <a:buClr>
                <a:schemeClr val="bg2"/>
              </a:buClr>
              <a:defRPr/>
            </a:pPr>
            <a:endParaRPr lang="en-US" sz="1800" dirty="0" smtClean="0">
              <a:latin typeface="Arial" charset="0"/>
            </a:endParaRPr>
          </a:p>
          <a:p>
            <a:pPr>
              <a:defRPr/>
            </a:pPr>
            <a:endParaRPr lang="en-US" dirty="0"/>
          </a:p>
        </p:txBody>
      </p:sp>
      <p:sp>
        <p:nvSpPr>
          <p:cNvPr id="78851"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360F67BC-CF1D-5E4A-BDFF-F866B589C7DA}" type="slidenum">
              <a:rPr lang="en-US" sz="1400" b="0"/>
              <a:pPr/>
              <a:t>36</a:t>
            </a:fld>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dirty="0">
                <a:latin typeface="Verdana" charset="0"/>
                <a:ea typeface="ＭＳ Ｐゴシック" charset="0"/>
                <a:cs typeface="ＭＳ Ｐゴシック" charset="0"/>
              </a:rPr>
              <a:t>Motivation for Development</a:t>
            </a:r>
          </a:p>
        </p:txBody>
      </p:sp>
      <p:sp>
        <p:nvSpPr>
          <p:cNvPr id="20482" name="Content Placeholder 2"/>
          <p:cNvSpPr>
            <a:spLocks noGrp="1"/>
          </p:cNvSpPr>
          <p:nvPr>
            <p:ph idx="1"/>
          </p:nvPr>
        </p:nvSpPr>
        <p:spPr/>
        <p:txBody>
          <a:bodyPr/>
          <a:lstStyle/>
          <a:p>
            <a:r>
              <a:rPr lang="en-US" b="0" i="0">
                <a:latin typeface="Verdana" charset="0"/>
                <a:ea typeface="ＭＳ Ｐゴシック" charset="0"/>
                <a:cs typeface="ＭＳ Ｐゴシック" charset="0"/>
              </a:rPr>
              <a:t>Increased focus on reducing health disparities by providing more culturally competent care and improving patients’ health literacy</a:t>
            </a:r>
            <a:endParaRPr lang="en-US">
              <a:solidFill>
                <a:srgbClr val="000000"/>
              </a:solidFill>
              <a:latin typeface="Arial" charset="0"/>
              <a:ea typeface="ＭＳ Ｐゴシック" charset="0"/>
              <a:cs typeface="ＭＳ Ｐゴシック" charset="0"/>
            </a:endParaRPr>
          </a:p>
          <a:p>
            <a:pPr lvl="1">
              <a:buFontTx/>
              <a:buNone/>
            </a:pPr>
            <a:endParaRPr lang="en-US">
              <a:latin typeface="Verdana" charset="0"/>
              <a:ea typeface="ＭＳ Ｐゴシック" charset="0"/>
            </a:endParaRPr>
          </a:p>
          <a:p>
            <a:r>
              <a:rPr lang="en-US" b="0" i="0">
                <a:latin typeface="Verdana" charset="0"/>
                <a:ea typeface="ＭＳ Ｐゴシック" charset="0"/>
                <a:cs typeface="ＭＳ Ｐゴシック" charset="0"/>
              </a:rPr>
              <a:t>Interest from users and stakeholders in measures related to health literacy anc cultural competence</a:t>
            </a:r>
          </a:p>
          <a:p>
            <a:pPr>
              <a:buFontTx/>
              <a:buNone/>
            </a:pPr>
            <a:endParaRPr lang="en-US" b="0" i="0">
              <a:latin typeface="Verdana" charset="0"/>
              <a:ea typeface="ＭＳ Ｐゴシック" charset="0"/>
              <a:cs typeface="ＭＳ Ｐゴシック" charset="0"/>
            </a:endParaRPr>
          </a:p>
          <a:p>
            <a:r>
              <a:rPr lang="en-US" b="0" i="0">
                <a:latin typeface="Verdana" charset="0"/>
                <a:ea typeface="ＭＳ Ｐゴシック" charset="0"/>
                <a:cs typeface="ＭＳ Ｐゴシック" charset="0"/>
              </a:rPr>
              <a:t>Health literacy and cultural competence not included in any of the CAHPS surveys up to that point</a:t>
            </a:r>
            <a:endParaRPr lang="en-US">
              <a:solidFill>
                <a:srgbClr val="000000"/>
              </a:solidFill>
              <a:latin typeface="Arial" charset="0"/>
              <a:ea typeface="ＭＳ Ｐゴシック" charset="0"/>
              <a:cs typeface="ＭＳ Ｐゴシック" charset="0"/>
            </a:endParaRPr>
          </a:p>
        </p:txBody>
      </p:sp>
      <p:sp>
        <p:nvSpPr>
          <p:cNvPr id="20483"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CA9C91EF-42E7-E74E-A7B8-BB53F8B9E0AA}" type="slidenum">
              <a:rPr lang="en-US" sz="1400" b="0"/>
              <a:pPr/>
              <a:t>4</a:t>
            </a:fld>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6"/>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998B3F66-FA73-224D-B9D7-55156D4C84BD}" type="slidenum">
              <a:rPr lang="en-US" sz="1400" b="0"/>
              <a:pPr/>
              <a:t>5</a:t>
            </a:fld>
            <a:endParaRPr lang="en-US" sz="1400" b="0"/>
          </a:p>
        </p:txBody>
      </p:sp>
      <p:sp>
        <p:nvSpPr>
          <p:cNvPr id="22530" name="Slide Number Placeholder 4"/>
          <p:cNvSpPr txBox="1">
            <a:spLocks noGrp="1"/>
          </p:cNvSpPr>
          <p:nvPr/>
        </p:nvSpPr>
        <p:spPr bwMode="auto">
          <a:xfrm>
            <a:off x="65532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pPr algn="r">
              <a:spcBef>
                <a:spcPct val="0"/>
              </a:spcBef>
            </a:pPr>
            <a:endParaRPr lang="en-US" sz="1400" b="0"/>
          </a:p>
        </p:txBody>
      </p:sp>
      <p:sp>
        <p:nvSpPr>
          <p:cNvPr id="22531" name="Rectangle 2"/>
          <p:cNvSpPr>
            <a:spLocks noGrp="1" noChangeArrowheads="1"/>
          </p:cNvSpPr>
          <p:nvPr>
            <p:ph type="title"/>
          </p:nvPr>
        </p:nvSpPr>
        <p:spPr>
          <a:xfrm>
            <a:off x="304800" y="0"/>
            <a:ext cx="7239000" cy="1447800"/>
          </a:xfrm>
        </p:spPr>
        <p:txBody>
          <a:bodyPr/>
          <a:lstStyle/>
          <a:p>
            <a:pPr eaLnBrk="1" hangingPunct="1"/>
            <a:r>
              <a:rPr lang="en-US" dirty="0">
                <a:latin typeface="Verdana" charset="0"/>
                <a:ea typeface="ＭＳ Ｐゴシック" charset="0"/>
                <a:cs typeface="ＭＳ Ｐゴシック" charset="0"/>
              </a:rPr>
              <a:t>Measuring Improvement</a:t>
            </a:r>
            <a:endParaRPr lang="en-US" dirty="0">
              <a:solidFill>
                <a:srgbClr val="333399"/>
              </a:solidFill>
              <a:latin typeface="Verdana" charset="0"/>
              <a:ea typeface="ＭＳ Ｐゴシック" charset="0"/>
              <a:cs typeface="ＭＳ Ｐゴシック" charset="0"/>
            </a:endParaRPr>
          </a:p>
        </p:txBody>
      </p:sp>
      <p:sp>
        <p:nvSpPr>
          <p:cNvPr id="22532" name="Rectangle 3"/>
          <p:cNvSpPr>
            <a:spLocks noGrp="1" noChangeArrowheads="1"/>
          </p:cNvSpPr>
          <p:nvPr>
            <p:ph type="body" sz="half" idx="1"/>
          </p:nvPr>
        </p:nvSpPr>
        <p:spPr>
          <a:xfrm>
            <a:off x="609600" y="1752600"/>
            <a:ext cx="7924800" cy="4584700"/>
          </a:xfrm>
        </p:spPr>
        <p:txBody>
          <a:bodyPr/>
          <a:lstStyle/>
          <a:p>
            <a:pPr>
              <a:buFontTx/>
              <a:buNone/>
            </a:pPr>
            <a:r>
              <a:rPr lang="en-US" sz="2400" b="0" i="0">
                <a:latin typeface="Verdana" charset="0"/>
                <a:ea typeface="ＭＳ Ｐゴシック" charset="0"/>
                <a:cs typeface="ＭＳ Ｐゴシック" charset="0"/>
              </a:rPr>
              <a:t>Need tools/survey items that can:</a:t>
            </a:r>
          </a:p>
          <a:p>
            <a:pPr>
              <a:buFontTx/>
              <a:buNone/>
            </a:pPr>
            <a:endParaRPr lang="en-US" sz="2400" b="0" i="0">
              <a:latin typeface="Verdana" charset="0"/>
              <a:ea typeface="ＭＳ Ｐゴシック" charset="0"/>
              <a:cs typeface="ＭＳ Ｐゴシック" charset="0"/>
            </a:endParaRPr>
          </a:p>
          <a:p>
            <a:r>
              <a:rPr lang="en-US" sz="2400" b="0" i="0">
                <a:latin typeface="Verdana" charset="0"/>
                <a:ea typeface="ＭＳ Ｐゴシック" charset="0"/>
                <a:cs typeface="ＭＳ Ｐゴシック" charset="0"/>
              </a:rPr>
              <a:t>Identify areas for quality improvement at the clinician and group level</a:t>
            </a:r>
          </a:p>
          <a:p>
            <a:r>
              <a:rPr lang="en-US" sz="2400" b="0" i="0">
                <a:latin typeface="Verdana" charset="0"/>
                <a:ea typeface="ＭＳ Ｐゴシック" charset="0"/>
                <a:cs typeface="ＭＳ Ｐゴシック" charset="0"/>
              </a:rPr>
              <a:t>Evaluate QI activities designed to improve communication with patients and provide more culturally competent care</a:t>
            </a:r>
          </a:p>
          <a:p>
            <a:r>
              <a:rPr lang="en-US" sz="2400" b="0" i="0">
                <a:latin typeface="Verdana" charset="0"/>
                <a:ea typeface="ＭＳ Ｐゴシック" charset="0"/>
                <a:cs typeface="ＭＳ Ｐゴシック" charset="0"/>
              </a:rPr>
              <a:t>Report quality data back to physicians and other health providers</a:t>
            </a:r>
          </a:p>
          <a:p>
            <a:r>
              <a:rPr lang="en-US" sz="2400" b="0" i="0">
                <a:latin typeface="Verdana" charset="0"/>
                <a:ea typeface="ＭＳ Ｐゴシック" charset="0"/>
                <a:cs typeface="ＭＳ Ｐゴシック" charset="0"/>
              </a:rPr>
              <a:t>Provide information to consumers</a:t>
            </a:r>
            <a:endParaRPr lang="en-US" sz="2000" b="0" i="0">
              <a:latin typeface="Verdana" charset="0"/>
              <a:ea typeface="ＭＳ Ｐゴシック" charset="0"/>
              <a:cs typeface="ＭＳ Ｐゴシック" charset="0"/>
            </a:endParaRPr>
          </a:p>
          <a:p>
            <a:pPr>
              <a:buFontTx/>
              <a:buNone/>
            </a:pPr>
            <a:endParaRPr lang="en-US" sz="2400" b="0" i="0">
              <a:latin typeface="Verdana" charset="0"/>
              <a:ea typeface="ＭＳ Ｐゴシック" charset="0"/>
              <a:cs typeface="ＭＳ Ｐゴシック" charset="0"/>
            </a:endParaRPr>
          </a:p>
          <a:p>
            <a:endParaRPr lang="en-US" sz="2400" b="0" i="0">
              <a:latin typeface="Verdana" charset="0"/>
              <a:ea typeface="ＭＳ Ｐゴシック" charset="0"/>
              <a:cs typeface="ＭＳ Ｐゴシック" charset="0"/>
            </a:endParaRPr>
          </a:p>
          <a:p>
            <a:endParaRPr lang="en-US" sz="2400" b="0" i="0">
              <a:latin typeface="Verdana" charset="0"/>
              <a:ea typeface="ＭＳ Ｐゴシック" charset="0"/>
              <a:cs typeface="ＭＳ Ｐゴシック" charset="0"/>
            </a:endParaRPr>
          </a:p>
          <a:p>
            <a:endParaRPr lang="en-US" sz="2400" b="0" i="0">
              <a:latin typeface="Verdana"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6"/>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EA1C3ECB-FE4B-C64D-8B8F-EE87A2B0A42D}" type="slidenum">
              <a:rPr lang="en-US" sz="1400" b="0"/>
              <a:pPr/>
              <a:t>6</a:t>
            </a:fld>
            <a:endParaRPr lang="en-US" sz="1400" b="0"/>
          </a:p>
        </p:txBody>
      </p:sp>
      <p:sp>
        <p:nvSpPr>
          <p:cNvPr id="24578" name="Title 1"/>
          <p:cNvSpPr>
            <a:spLocks noGrp="1"/>
          </p:cNvSpPr>
          <p:nvPr>
            <p:ph type="title"/>
          </p:nvPr>
        </p:nvSpPr>
        <p:spPr/>
        <p:txBody>
          <a:bodyPr/>
          <a:lstStyle/>
          <a:p>
            <a:r>
              <a:rPr lang="en-US" dirty="0">
                <a:latin typeface="Verdana" charset="0"/>
                <a:ea typeface="ＭＳ Ｐゴシック" charset="0"/>
                <a:cs typeface="ＭＳ Ｐゴシック" charset="0"/>
              </a:rPr>
              <a:t>CAHPS Item Set to Address Health Literacy</a:t>
            </a:r>
          </a:p>
        </p:txBody>
      </p:sp>
      <p:sp>
        <p:nvSpPr>
          <p:cNvPr id="24579" name="Content Placeholder 2"/>
          <p:cNvSpPr>
            <a:spLocks noGrp="1"/>
          </p:cNvSpPr>
          <p:nvPr>
            <p:ph sz="half" idx="1"/>
          </p:nvPr>
        </p:nvSpPr>
        <p:spPr>
          <a:xfrm>
            <a:off x="457200" y="1752600"/>
            <a:ext cx="8534400" cy="4495800"/>
          </a:xfrm>
        </p:spPr>
        <p:txBody>
          <a:bodyPr/>
          <a:lstStyle/>
          <a:p>
            <a:r>
              <a:rPr lang="en-US" sz="2400" b="0" i="0">
                <a:latin typeface="Verdana" charset="0"/>
                <a:ea typeface="ＭＳ Ｐゴシック" charset="0"/>
                <a:cs typeface="ＭＳ Ｐゴシック" charset="0"/>
              </a:rPr>
              <a:t>Designed to measure patients</a:t>
            </a:r>
            <a:r>
              <a:rPr lang="ja-JP" altLang="en-US" sz="2400" b="0" i="0">
                <a:latin typeface="Verdana" charset="0"/>
                <a:ea typeface="ＭＳ Ｐゴシック" charset="0"/>
                <a:cs typeface="ＭＳ Ｐゴシック" charset="0"/>
              </a:rPr>
              <a:t>’</a:t>
            </a:r>
            <a:r>
              <a:rPr lang="en-US" altLang="ja-JP" sz="2400" b="0" i="0">
                <a:latin typeface="Verdana" charset="0"/>
                <a:ea typeface="ＭＳ Ｐゴシック" charset="0"/>
                <a:cs typeface="ＭＳ Ｐゴシック" charset="0"/>
              </a:rPr>
              <a:t> perspective on how often healthcare professionals provided easy-to-understand information and assistance with health literacy tasks</a:t>
            </a:r>
          </a:p>
          <a:p>
            <a:pPr>
              <a:buFontTx/>
              <a:buNone/>
            </a:pPr>
            <a:endParaRPr lang="en-US" sz="2400" b="0" i="0">
              <a:latin typeface="Verdana" charset="0"/>
              <a:ea typeface="ＭＳ Ｐゴシック" charset="0"/>
              <a:cs typeface="ＭＳ Ｐゴシック" charset="0"/>
            </a:endParaRPr>
          </a:p>
          <a:p>
            <a:r>
              <a:rPr lang="en-US" sz="2400" b="0" i="0">
                <a:latin typeface="Verdana" charset="0"/>
                <a:ea typeface="ＭＳ Ｐゴシック" charset="0"/>
                <a:cs typeface="ＭＳ Ｐゴシック" charset="0"/>
              </a:rPr>
              <a:t>Designed as a supplemental item set for the CAHPS Clinician and Group Survey</a:t>
            </a:r>
          </a:p>
          <a:p>
            <a:pPr>
              <a:buFontTx/>
              <a:buNone/>
            </a:pPr>
            <a:endParaRPr lang="en-US" sz="2400" b="0" i="0">
              <a:latin typeface="Verdana" charset="0"/>
              <a:ea typeface="ＭＳ Ｐゴシック" charset="0"/>
              <a:cs typeface="ＭＳ Ｐゴシック" charset="0"/>
            </a:endParaRPr>
          </a:p>
          <a:p>
            <a:r>
              <a:rPr lang="en-US" sz="2400" b="0" i="0">
                <a:latin typeface="Verdana" charset="0"/>
                <a:ea typeface="ＭＳ Ｐゴシック" charset="0"/>
                <a:cs typeface="ＭＳ Ｐゴシック" charset="0"/>
              </a:rPr>
              <a:t>Developed by CAHPS grantees under the leadership of RAND</a:t>
            </a:r>
          </a:p>
        </p:txBody>
      </p:sp>
      <p:sp>
        <p:nvSpPr>
          <p:cNvPr id="24580" name="Slide Number Placeholder 4"/>
          <p:cNvSpPr txBox="1">
            <a:spLocks noGrp="1"/>
          </p:cNvSpPr>
          <p:nvPr/>
        </p:nvSpPr>
        <p:spPr bwMode="auto">
          <a:xfrm>
            <a:off x="65532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pPr algn="r">
              <a:spcBef>
                <a:spcPct val="0"/>
              </a:spcBef>
            </a:pPr>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6"/>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7D11531B-1288-EB4A-A803-95E9AAFB5CE9}" type="slidenum">
              <a:rPr lang="en-US" sz="1400" b="0"/>
              <a:pPr/>
              <a:t>7</a:t>
            </a:fld>
            <a:endParaRPr lang="en-US" sz="1400" b="0"/>
          </a:p>
        </p:txBody>
      </p:sp>
      <p:sp>
        <p:nvSpPr>
          <p:cNvPr id="25602" name="Slide Number Placeholder 3"/>
          <p:cNvSpPr txBox="1">
            <a:spLocks noGrp="1"/>
          </p:cNvSpPr>
          <p:nvPr/>
        </p:nvSpPr>
        <p:spPr bwMode="auto">
          <a:xfrm>
            <a:off x="65532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pPr algn="r">
              <a:spcBef>
                <a:spcPct val="0"/>
              </a:spcBef>
            </a:pPr>
            <a:endParaRPr lang="en-US" sz="1400" b="0"/>
          </a:p>
        </p:txBody>
      </p:sp>
      <p:sp>
        <p:nvSpPr>
          <p:cNvPr id="25603" name="Rectangle 2"/>
          <p:cNvSpPr>
            <a:spLocks noGrp="1" noChangeArrowheads="1"/>
          </p:cNvSpPr>
          <p:nvPr>
            <p:ph type="title"/>
          </p:nvPr>
        </p:nvSpPr>
        <p:spPr>
          <a:xfrm>
            <a:off x="457200" y="228600"/>
            <a:ext cx="7620000" cy="1143000"/>
          </a:xfrm>
        </p:spPr>
        <p:txBody>
          <a:bodyPr/>
          <a:lstStyle/>
          <a:p>
            <a:pPr eaLnBrk="1" hangingPunct="1"/>
            <a:r>
              <a:rPr lang="en-US" dirty="0">
                <a:latin typeface="Verdana" charset="0"/>
                <a:ea typeface="ＭＳ Ｐゴシック" charset="0"/>
                <a:cs typeface="ＭＳ Ｐゴシック" charset="0"/>
              </a:rPr>
              <a:t>Development and Testing </a:t>
            </a:r>
          </a:p>
        </p:txBody>
      </p:sp>
      <p:sp>
        <p:nvSpPr>
          <p:cNvPr id="25604" name="Rectangle 3"/>
          <p:cNvSpPr>
            <a:spLocks noGrp="1" noChangeArrowheads="1"/>
          </p:cNvSpPr>
          <p:nvPr>
            <p:ph type="body" idx="1"/>
          </p:nvPr>
        </p:nvSpPr>
        <p:spPr>
          <a:xfrm>
            <a:off x="685800" y="1905000"/>
            <a:ext cx="8001000" cy="4419600"/>
          </a:xfrm>
        </p:spPr>
        <p:txBody>
          <a:bodyPr/>
          <a:lstStyle/>
          <a:p>
            <a:pPr>
              <a:buFontTx/>
              <a:buNone/>
            </a:pPr>
            <a:r>
              <a:rPr lang="en-US" b="0" i="0">
                <a:latin typeface="Verdana" charset="0"/>
                <a:ea typeface="ＭＳ Ｐゴシック" charset="0"/>
                <a:cs typeface="ＭＳ Ｐゴシック" charset="0"/>
              </a:rPr>
              <a:t>Used CAHPS approach to developing survey items:</a:t>
            </a:r>
          </a:p>
          <a:p>
            <a:pPr>
              <a:buFontTx/>
              <a:buNone/>
            </a:pPr>
            <a:endParaRPr lang="en-US" sz="1000" b="0" i="0">
              <a:latin typeface="Verdana" charset="0"/>
              <a:ea typeface="ＭＳ Ｐゴシック" charset="0"/>
              <a:cs typeface="ＭＳ Ｐゴシック" charset="0"/>
            </a:endParaRPr>
          </a:p>
          <a:p>
            <a:r>
              <a:rPr lang="en-US" b="0" i="0">
                <a:latin typeface="Verdana" charset="0"/>
                <a:ea typeface="ＭＳ Ｐゴシック" charset="0"/>
                <a:cs typeface="ＭＳ Ｐゴシック" charset="0"/>
              </a:rPr>
              <a:t>Conducted environmental scan</a:t>
            </a:r>
          </a:p>
          <a:p>
            <a:r>
              <a:rPr lang="en-US" b="0" i="0">
                <a:latin typeface="Verdana" charset="0"/>
                <a:ea typeface="ＭＳ Ｐゴシック" charset="0"/>
                <a:cs typeface="ＭＳ Ｐゴシック" charset="0"/>
              </a:rPr>
              <a:t>Obtained input from stakeholders</a:t>
            </a:r>
          </a:p>
          <a:p>
            <a:r>
              <a:rPr lang="en-US" b="0" i="0">
                <a:latin typeface="Verdana" charset="0"/>
                <a:ea typeface="ＭＳ Ｐゴシック" charset="0"/>
                <a:cs typeface="ＭＳ Ｐゴシック" charset="0"/>
              </a:rPr>
              <a:t>Conducted cognitive interviews in English and Spanish</a:t>
            </a:r>
          </a:p>
          <a:p>
            <a:r>
              <a:rPr lang="en-US" b="0" i="0">
                <a:latin typeface="Verdana" charset="0"/>
                <a:ea typeface="ＭＳ Ｐゴシック" charset="0"/>
                <a:cs typeface="ＭＳ Ｐゴシック" charset="0"/>
              </a:rPr>
              <a:t>Field tested via mail with phone follow-up</a:t>
            </a:r>
          </a:p>
          <a:p>
            <a:r>
              <a:rPr lang="en-US" b="0" i="0">
                <a:latin typeface="Verdana" charset="0"/>
                <a:ea typeface="ＭＳ Ｐゴシック" charset="0"/>
                <a:cs typeface="ＭＳ Ｐゴシック" charset="0"/>
              </a:rPr>
              <a:t>Analyzed field test data to assess validity and reliability, relation to CAHPS core composites, and relation to overall ratings</a:t>
            </a:r>
          </a:p>
          <a:p>
            <a:endParaRPr lang="en-US" b="0" i="0">
              <a:latin typeface="Verdana" charset="0"/>
              <a:ea typeface="ＭＳ Ｐゴシック" charset="0"/>
              <a:cs typeface="ＭＳ Ｐゴシック" charset="0"/>
            </a:endParaRPr>
          </a:p>
          <a:p>
            <a:pPr>
              <a:buFontTx/>
              <a:buNone/>
            </a:pPr>
            <a:endParaRPr lang="en-US" b="0" i="0">
              <a:latin typeface="Verdana"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6"/>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4B999520-E8A6-ED44-B60C-A64AE3345899}" type="slidenum">
              <a:rPr lang="en-US" sz="1400" b="0"/>
              <a:pPr/>
              <a:t>8</a:t>
            </a:fld>
            <a:endParaRPr lang="en-US" sz="1400" b="0"/>
          </a:p>
        </p:txBody>
      </p:sp>
      <p:sp>
        <p:nvSpPr>
          <p:cNvPr id="27650" name="Rectangle 2"/>
          <p:cNvSpPr>
            <a:spLocks noGrp="1" noChangeArrowheads="1"/>
          </p:cNvSpPr>
          <p:nvPr>
            <p:ph type="title"/>
          </p:nvPr>
        </p:nvSpPr>
        <p:spPr/>
        <p:txBody>
          <a:bodyPr/>
          <a:lstStyle/>
          <a:p>
            <a:r>
              <a:rPr lang="en-US" dirty="0">
                <a:latin typeface="Verdana" charset="0"/>
                <a:ea typeface="ＭＳ Ｐゴシック" charset="0"/>
                <a:cs typeface="ＭＳ Ｐゴシック" charset="0"/>
              </a:rPr>
              <a:t>Content</a:t>
            </a:r>
          </a:p>
        </p:txBody>
      </p:sp>
      <p:sp>
        <p:nvSpPr>
          <p:cNvPr id="27651" name="Rectangle 3"/>
          <p:cNvSpPr>
            <a:spLocks noGrp="1" noChangeArrowheads="1"/>
          </p:cNvSpPr>
          <p:nvPr>
            <p:ph type="body" idx="1"/>
          </p:nvPr>
        </p:nvSpPr>
        <p:spPr>
          <a:xfrm>
            <a:off x="838200" y="1752600"/>
            <a:ext cx="7391400" cy="4373563"/>
          </a:xfrm>
        </p:spPr>
        <p:txBody>
          <a:bodyPr/>
          <a:lstStyle/>
          <a:p>
            <a:pPr>
              <a:lnSpc>
                <a:spcPct val="90000"/>
              </a:lnSpc>
              <a:buFontTx/>
              <a:buNone/>
            </a:pPr>
            <a:r>
              <a:rPr lang="en-US" b="0" i="0">
                <a:latin typeface="Verdana" charset="0"/>
                <a:ea typeface="ＭＳ Ｐゴシック" charset="0"/>
                <a:cs typeface="ＭＳ Ｐゴシック" charset="0"/>
              </a:rPr>
              <a:t>Twenty-nine items that users can choose from on six main topic areas:</a:t>
            </a:r>
          </a:p>
          <a:p>
            <a:pPr>
              <a:lnSpc>
                <a:spcPct val="90000"/>
              </a:lnSpc>
              <a:buFontTx/>
              <a:buNone/>
            </a:pPr>
            <a:r>
              <a:rPr lang="en-US" b="0" i="0">
                <a:latin typeface="Verdana" charset="0"/>
                <a:ea typeface="ＭＳ Ｐゴシック" charset="0"/>
                <a:cs typeface="ＭＳ Ｐゴシック" charset="0"/>
              </a:rPr>
              <a:t> </a:t>
            </a:r>
          </a:p>
          <a:p>
            <a:pPr>
              <a:lnSpc>
                <a:spcPct val="90000"/>
              </a:lnSpc>
            </a:pPr>
            <a:r>
              <a:rPr lang="en-US" b="0" i="0">
                <a:latin typeface="Verdana" charset="0"/>
                <a:ea typeface="ＭＳ Ｐゴシック" charset="0"/>
                <a:cs typeface="ＭＳ Ｐゴシック" charset="0"/>
              </a:rPr>
              <a:t>Communication with doctors and nurses</a:t>
            </a:r>
          </a:p>
          <a:p>
            <a:pPr>
              <a:lnSpc>
                <a:spcPct val="90000"/>
              </a:lnSpc>
            </a:pPr>
            <a:r>
              <a:rPr lang="en-US" b="0" i="0">
                <a:latin typeface="Verdana" charset="0"/>
                <a:ea typeface="ＭＳ Ｐゴシック" charset="0"/>
                <a:cs typeface="ＭＳ Ｐゴシック" charset="0"/>
              </a:rPr>
              <a:t>Communication about health problems/concerns </a:t>
            </a:r>
          </a:p>
          <a:p>
            <a:pPr>
              <a:lnSpc>
                <a:spcPct val="90000"/>
              </a:lnSpc>
            </a:pPr>
            <a:r>
              <a:rPr lang="en-US" b="0" i="0">
                <a:latin typeface="Verdana" charset="0"/>
                <a:ea typeface="ＭＳ Ｐゴシック" charset="0"/>
                <a:cs typeface="ＭＳ Ｐゴシック" charset="0"/>
              </a:rPr>
              <a:t>Communication about medicines</a:t>
            </a:r>
          </a:p>
          <a:p>
            <a:pPr>
              <a:lnSpc>
                <a:spcPct val="90000"/>
              </a:lnSpc>
            </a:pPr>
            <a:r>
              <a:rPr lang="en-US" b="0" i="0">
                <a:latin typeface="Verdana" charset="0"/>
                <a:ea typeface="ＭＳ Ｐゴシック" charset="0"/>
                <a:cs typeface="ＭＳ Ｐゴシック" charset="0"/>
              </a:rPr>
              <a:t>Communication about tests</a:t>
            </a:r>
          </a:p>
          <a:p>
            <a:pPr>
              <a:lnSpc>
                <a:spcPct val="90000"/>
              </a:lnSpc>
            </a:pPr>
            <a:r>
              <a:rPr lang="en-US" b="0" i="0">
                <a:latin typeface="Verdana" charset="0"/>
                <a:ea typeface="ＭＳ Ｐゴシック" charset="0"/>
                <a:cs typeface="ＭＳ Ｐゴシック" charset="0"/>
              </a:rPr>
              <a:t>Communication about forms</a:t>
            </a:r>
          </a:p>
          <a:p>
            <a:pPr>
              <a:lnSpc>
                <a:spcPct val="90000"/>
              </a:lnSpc>
            </a:pPr>
            <a:r>
              <a:rPr lang="en-US" b="0" i="0">
                <a:latin typeface="Verdana" charset="0"/>
                <a:ea typeface="ＭＳ Ｐゴシック" charset="0"/>
                <a:cs typeface="ＭＳ Ｐゴシック" charset="0"/>
              </a:rPr>
              <a:t>Disease self-management</a:t>
            </a:r>
          </a:p>
        </p:txBody>
      </p:sp>
      <p:sp>
        <p:nvSpPr>
          <p:cNvPr id="27652" name="Slide Number Placeholder 3"/>
          <p:cNvSpPr txBox="1">
            <a:spLocks noGrp="1"/>
          </p:cNvSpPr>
          <p:nvPr/>
        </p:nvSpPr>
        <p:spPr bwMode="auto">
          <a:xfrm>
            <a:off x="65532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pPr algn="r">
              <a:spcBef>
                <a:spcPct val="0"/>
              </a:spcBef>
            </a:pPr>
            <a:fld id="{A070E894-C4E1-8346-B078-5BFBF7A3B08B}" type="slidenum">
              <a:rPr lang="en-US" sz="1400" b="0"/>
              <a:pPr algn="r">
                <a:spcBef>
                  <a:spcPct val="0"/>
                </a:spcBef>
              </a:pPr>
              <a:t>8</a:t>
            </a:fld>
            <a:endParaRPr lang="en-US" sz="1400" b="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6"/>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fld id="{1C67DE0A-F2AD-3F47-BA57-01CA41F967ED}" type="slidenum">
              <a:rPr lang="en-US" sz="1400" b="0"/>
              <a:pPr/>
              <a:t>9</a:t>
            </a:fld>
            <a:endParaRPr lang="en-US" sz="1400" b="0"/>
          </a:p>
        </p:txBody>
      </p:sp>
      <p:sp>
        <p:nvSpPr>
          <p:cNvPr id="29698" name="Rectangle 2"/>
          <p:cNvSpPr>
            <a:spLocks noGrp="1" noChangeArrowheads="1"/>
          </p:cNvSpPr>
          <p:nvPr>
            <p:ph type="title"/>
          </p:nvPr>
        </p:nvSpPr>
        <p:spPr/>
        <p:txBody>
          <a:bodyPr/>
          <a:lstStyle/>
          <a:p>
            <a:r>
              <a:rPr lang="en-US" dirty="0">
                <a:latin typeface="Verdana" charset="0"/>
                <a:ea typeface="ＭＳ Ｐゴシック" charset="0"/>
                <a:cs typeface="ＭＳ Ｐゴシック" charset="0"/>
              </a:rPr>
              <a:t>Composite on Communication About Medicines</a:t>
            </a:r>
          </a:p>
        </p:txBody>
      </p:sp>
      <p:sp>
        <p:nvSpPr>
          <p:cNvPr id="29699" name="Rectangle 3"/>
          <p:cNvSpPr>
            <a:spLocks noGrp="1" noChangeArrowheads="1"/>
          </p:cNvSpPr>
          <p:nvPr>
            <p:ph type="body" idx="1"/>
          </p:nvPr>
        </p:nvSpPr>
        <p:spPr>
          <a:xfrm>
            <a:off x="838200" y="1752600"/>
            <a:ext cx="7391400" cy="4373563"/>
          </a:xfrm>
        </p:spPr>
        <p:txBody>
          <a:bodyPr/>
          <a:lstStyle/>
          <a:p>
            <a:pPr>
              <a:lnSpc>
                <a:spcPct val="90000"/>
              </a:lnSpc>
              <a:buFontTx/>
              <a:buNone/>
            </a:pPr>
            <a:r>
              <a:rPr lang="en-US" sz="2000" b="0">
                <a:latin typeface="Verdana" charset="0"/>
                <a:ea typeface="ＭＳ Ｐゴシック" charset="0"/>
                <a:cs typeface="ＭＳ Ｐゴシック" charset="0"/>
              </a:rPr>
              <a:t>How often…</a:t>
            </a:r>
          </a:p>
          <a:p>
            <a:pPr>
              <a:lnSpc>
                <a:spcPct val="90000"/>
              </a:lnSpc>
            </a:pPr>
            <a:r>
              <a:rPr lang="en-US" sz="2000" b="0">
                <a:latin typeface="Verdana" charset="0"/>
                <a:ea typeface="ＭＳ Ｐゴシック" charset="0"/>
                <a:cs typeface="ＭＳ Ｐゴシック" charset="0"/>
              </a:rPr>
              <a:t>did this doctor give you easy to understand instructions about how to take your medicines? </a:t>
            </a:r>
          </a:p>
          <a:p>
            <a:pPr>
              <a:lnSpc>
                <a:spcPct val="90000"/>
              </a:lnSpc>
            </a:pPr>
            <a:r>
              <a:rPr lang="en-US" sz="2000" b="0">
                <a:latin typeface="Verdana" charset="0"/>
                <a:ea typeface="ＭＳ Ｐゴシック" charset="0"/>
                <a:cs typeface="ＭＳ Ｐゴシック" charset="0"/>
              </a:rPr>
              <a:t>did this doctor explain the possible side effects of your medicines? </a:t>
            </a:r>
          </a:p>
          <a:p>
            <a:pPr>
              <a:lnSpc>
                <a:spcPct val="90000"/>
              </a:lnSpc>
            </a:pPr>
            <a:r>
              <a:rPr lang="en-US" sz="2000" b="0">
                <a:latin typeface="Verdana" charset="0"/>
                <a:ea typeface="ＭＳ Ｐゴシック" charset="0"/>
                <a:cs typeface="ＭＳ Ｐゴシック" charset="0"/>
              </a:rPr>
              <a:t>did this doctor explain the possible side effects of your medicines in a way that was easy to understand? </a:t>
            </a:r>
            <a:endParaRPr lang="en-US" sz="2000" b="0" i="0">
              <a:latin typeface="Verdana" charset="0"/>
              <a:ea typeface="ＭＳ Ｐゴシック" charset="0"/>
              <a:cs typeface="ＭＳ Ｐゴシック" charset="0"/>
            </a:endParaRPr>
          </a:p>
          <a:p>
            <a:pPr>
              <a:lnSpc>
                <a:spcPct val="90000"/>
              </a:lnSpc>
            </a:pPr>
            <a:r>
              <a:rPr lang="en-US" sz="2000" b="0">
                <a:latin typeface="Verdana" charset="0"/>
                <a:ea typeface="ＭＳ Ｐゴシック" charset="0"/>
                <a:cs typeface="ＭＳ Ｐゴシック" charset="0"/>
              </a:rPr>
              <a:t>did this doctor give you written information or write down information about how to take your medicines?</a:t>
            </a:r>
          </a:p>
          <a:p>
            <a:pPr>
              <a:lnSpc>
                <a:spcPct val="90000"/>
              </a:lnSpc>
            </a:pPr>
            <a:r>
              <a:rPr lang="en-US" sz="2000" b="0">
                <a:latin typeface="Verdana" charset="0"/>
                <a:ea typeface="ＭＳ Ｐゴシック" charset="0"/>
                <a:cs typeface="ＭＳ Ｐゴシック" charset="0"/>
              </a:rPr>
              <a:t>was the written information you were given easy to understand? </a:t>
            </a:r>
            <a:endParaRPr lang="en-US" sz="2000" b="0" i="0">
              <a:latin typeface="Verdana" charset="0"/>
              <a:ea typeface="ＭＳ Ｐゴシック" charset="0"/>
              <a:cs typeface="ＭＳ Ｐゴシック" charset="0"/>
            </a:endParaRPr>
          </a:p>
          <a:p>
            <a:pPr>
              <a:lnSpc>
                <a:spcPct val="90000"/>
              </a:lnSpc>
            </a:pPr>
            <a:r>
              <a:rPr lang="en-US" sz="2000" b="0">
                <a:latin typeface="Verdana" charset="0"/>
                <a:ea typeface="ＭＳ Ｐゴシック" charset="0"/>
                <a:cs typeface="ＭＳ Ｐゴシック" charset="0"/>
              </a:rPr>
              <a:t>did this doctor suggest ways to help you remember to take your medicines? </a:t>
            </a:r>
            <a:endParaRPr lang="en-US" sz="2000" b="0" i="0">
              <a:latin typeface="Verdana" charset="0"/>
              <a:ea typeface="ＭＳ Ｐゴシック" charset="0"/>
              <a:cs typeface="ＭＳ Ｐゴシック" charset="0"/>
            </a:endParaRPr>
          </a:p>
        </p:txBody>
      </p:sp>
      <p:sp>
        <p:nvSpPr>
          <p:cNvPr id="29700" name="Slide Number Placeholder 3"/>
          <p:cNvSpPr txBox="1">
            <a:spLocks noGrp="1"/>
          </p:cNvSpPr>
          <p:nvPr/>
        </p:nvSpPr>
        <p:spPr bwMode="auto">
          <a:xfrm>
            <a:off x="655320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Verdana" charset="0"/>
                <a:ea typeface="ＭＳ Ｐゴシック" charset="0"/>
                <a:cs typeface="ＭＳ Ｐゴシック" charset="0"/>
              </a:defRPr>
            </a:lvl1pPr>
            <a:lvl2pPr marL="742950" indent="-285750" eaLnBrk="0" hangingPunct="0">
              <a:defRPr sz="2400" b="1">
                <a:solidFill>
                  <a:schemeClr val="tx1"/>
                </a:solidFill>
                <a:latin typeface="Verdana" charset="0"/>
                <a:ea typeface="ＭＳ Ｐゴシック" charset="0"/>
              </a:defRPr>
            </a:lvl2pPr>
            <a:lvl3pPr marL="1143000" indent="-228600" eaLnBrk="0" hangingPunct="0">
              <a:defRPr sz="2400" b="1">
                <a:solidFill>
                  <a:schemeClr val="tx1"/>
                </a:solidFill>
                <a:latin typeface="Verdana" charset="0"/>
                <a:ea typeface="ＭＳ Ｐゴシック" charset="0"/>
              </a:defRPr>
            </a:lvl3pPr>
            <a:lvl4pPr marL="1600200" indent="-228600" eaLnBrk="0" hangingPunct="0">
              <a:defRPr sz="2400" b="1">
                <a:solidFill>
                  <a:schemeClr val="tx1"/>
                </a:solidFill>
                <a:latin typeface="Verdana" charset="0"/>
                <a:ea typeface="ＭＳ Ｐゴシック" charset="0"/>
              </a:defRPr>
            </a:lvl4pPr>
            <a:lvl5pPr marL="2057400" indent="-228600" eaLnBrk="0" hangingPunct="0">
              <a:defRPr sz="2400" b="1">
                <a:solidFill>
                  <a:schemeClr val="tx1"/>
                </a:solidFill>
                <a:latin typeface="Verdana" charset="0"/>
                <a:ea typeface="ＭＳ Ｐゴシック" charset="0"/>
              </a:defRPr>
            </a:lvl5pPr>
            <a:lvl6pPr marL="2514600" indent="-228600" algn="ctr" eaLnBrk="0" fontAlgn="base" hangingPunct="0">
              <a:spcBef>
                <a:spcPct val="20000"/>
              </a:spcBef>
              <a:spcAft>
                <a:spcPct val="0"/>
              </a:spcAft>
              <a:defRPr sz="2400" b="1">
                <a:solidFill>
                  <a:schemeClr val="tx1"/>
                </a:solidFill>
                <a:latin typeface="Verdana" charset="0"/>
                <a:ea typeface="ＭＳ Ｐゴシック" charset="0"/>
              </a:defRPr>
            </a:lvl6pPr>
            <a:lvl7pPr marL="2971800" indent="-228600" algn="ctr" eaLnBrk="0" fontAlgn="base" hangingPunct="0">
              <a:spcBef>
                <a:spcPct val="20000"/>
              </a:spcBef>
              <a:spcAft>
                <a:spcPct val="0"/>
              </a:spcAft>
              <a:defRPr sz="2400" b="1">
                <a:solidFill>
                  <a:schemeClr val="tx1"/>
                </a:solidFill>
                <a:latin typeface="Verdana" charset="0"/>
                <a:ea typeface="ＭＳ Ｐゴシック" charset="0"/>
              </a:defRPr>
            </a:lvl7pPr>
            <a:lvl8pPr marL="3429000" indent="-228600" algn="ctr" eaLnBrk="0" fontAlgn="base" hangingPunct="0">
              <a:spcBef>
                <a:spcPct val="20000"/>
              </a:spcBef>
              <a:spcAft>
                <a:spcPct val="0"/>
              </a:spcAft>
              <a:defRPr sz="2400" b="1">
                <a:solidFill>
                  <a:schemeClr val="tx1"/>
                </a:solidFill>
                <a:latin typeface="Verdana" charset="0"/>
                <a:ea typeface="ＭＳ Ｐゴシック" charset="0"/>
              </a:defRPr>
            </a:lvl8pPr>
            <a:lvl9pPr marL="3886200" indent="-228600" algn="ctr" eaLnBrk="0" fontAlgn="base" hangingPunct="0">
              <a:spcBef>
                <a:spcPct val="20000"/>
              </a:spcBef>
              <a:spcAft>
                <a:spcPct val="0"/>
              </a:spcAft>
              <a:defRPr sz="2400" b="1">
                <a:solidFill>
                  <a:schemeClr val="tx1"/>
                </a:solidFill>
                <a:latin typeface="Verdana" charset="0"/>
                <a:ea typeface="ＭＳ Ｐゴシック" charset="0"/>
              </a:defRPr>
            </a:lvl9pPr>
          </a:lstStyle>
          <a:p>
            <a:pPr algn="r">
              <a:spcBef>
                <a:spcPct val="0"/>
              </a:spcBef>
            </a:pPr>
            <a:fld id="{5555592E-7A18-4F42-8493-36295ED519E9}" type="slidenum">
              <a:rPr lang="en-US" sz="1400" b="0"/>
              <a:pPr algn="r">
                <a:spcBef>
                  <a:spcPct val="0"/>
                </a:spcBef>
              </a:pPr>
              <a:t>9</a:t>
            </a:fld>
            <a:endParaRPr lang="en-US" sz="1400" b="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en-US" sz="2400" b="1" i="0" u="none" strike="noStrike" cap="none" normalizeH="0" baseline="0" smtClean="0">
            <a:ln>
              <a:noFill/>
            </a:ln>
            <a:solidFill>
              <a:schemeClr val="tx1"/>
            </a:solidFill>
            <a:effectLst/>
            <a:latin typeface="Verdana"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en-US" sz="2400" b="1" i="0" u="none" strike="noStrike" cap="none" normalizeH="0" baseline="0" smtClean="0">
            <a:ln>
              <a:noFill/>
            </a:ln>
            <a:solidFill>
              <a:schemeClr val="tx1"/>
            </a:solidFill>
            <a:effectLst/>
            <a:latin typeface="Verdana" pitchFamily="34" charset="0"/>
            <a:ea typeface="ＭＳ Ｐゴシック" pitchFamily="34" charset="-128"/>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10081</TotalTime>
  <Words>2685</Words>
  <Application>Microsoft Macintosh PowerPoint</Application>
  <PresentationFormat>On-screen Show (4:3)</PresentationFormat>
  <Paragraphs>440</Paragraphs>
  <Slides>36</Slides>
  <Notes>26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Verdana</vt:lpstr>
      <vt:lpstr>ＭＳ Ｐゴシック</vt:lpstr>
      <vt:lpstr>Arial</vt:lpstr>
      <vt:lpstr>Wingdings</vt:lpstr>
      <vt:lpstr>Custom Design</vt:lpstr>
      <vt:lpstr>  Assessing Cultural Competence and Health Literacy from the  Patient’s Perspective </vt:lpstr>
      <vt:lpstr>CAHPS Item Set for Addressing Health Literacy</vt:lpstr>
      <vt:lpstr>CAHPS Cultural Competence Item Set</vt:lpstr>
      <vt:lpstr>Motivation for Development</vt:lpstr>
      <vt:lpstr>Measuring Improvement</vt:lpstr>
      <vt:lpstr>CAHPS Item Set to Address Health Literacy</vt:lpstr>
      <vt:lpstr>Development and Testing </vt:lpstr>
      <vt:lpstr>Content</vt:lpstr>
      <vt:lpstr>Composite on Communication About Medicines</vt:lpstr>
      <vt:lpstr>How to Use the Item Set</vt:lpstr>
      <vt:lpstr>Short version of the health literacy item set</vt:lpstr>
      <vt:lpstr>Health Literacy Quality Improvement Crosswalk</vt:lpstr>
      <vt:lpstr>Health Literacy Quality Improvement Crosswalk</vt:lpstr>
      <vt:lpstr>Health Literacy Quality Improvement Crosswalk</vt:lpstr>
      <vt:lpstr>Health Literacy Quality Improvement Crosswalk</vt:lpstr>
      <vt:lpstr>Health Literacy Quality Improvement Crosswalk</vt:lpstr>
      <vt:lpstr>Health Literacy Quality Improvement Crosswalk</vt:lpstr>
      <vt:lpstr>Version for the CAHPS Hospital Survey</vt:lpstr>
      <vt:lpstr>Version for the CAHPS Health Plan Survey</vt:lpstr>
      <vt:lpstr>CAHPS Cultural Competence Item Set</vt:lpstr>
      <vt:lpstr>Development and Testing</vt:lpstr>
      <vt:lpstr>Data Analysis</vt:lpstr>
      <vt:lpstr>Results</vt:lpstr>
      <vt:lpstr>Content</vt:lpstr>
      <vt:lpstr>Reporting Composites</vt:lpstr>
      <vt:lpstr>Reporting Composites--continued</vt:lpstr>
      <vt:lpstr>Other Topics</vt:lpstr>
      <vt:lpstr>Other Topics--continued</vt:lpstr>
      <vt:lpstr>Overall Ratings</vt:lpstr>
      <vt:lpstr>Identifying Cultural Competence Priorities</vt:lpstr>
      <vt:lpstr>Using Results in Quality Improvement</vt:lpstr>
      <vt:lpstr>Reporting Results</vt:lpstr>
      <vt:lpstr>Using Results for Provider Feedback</vt:lpstr>
      <vt:lpstr>Conclusions</vt:lpstr>
      <vt:lpstr>Acknowledgments</vt:lpstr>
      <vt:lpstr>Acknowledgments--continued</vt:lpstr>
    </vt:vector>
  </TitlesOfParts>
  <Company>Westat Westat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Assessing Health Literacy from the Patient's Perspective: The CAHPS Item Set for Addressing Health Literacy</dc:title>
  <dc:subject>Opening slides- Webcast 4-5-11</dc:subject>
  <dc:creator>Beverly Weidmer</dc:creator>
  <cp:keywords>CAHPS Item Set, Health Literacy</cp:keywords>
  <cp:lastModifiedBy>Vanessa Graham</cp:lastModifiedBy>
  <cp:revision>163</cp:revision>
  <dcterms:created xsi:type="dcterms:W3CDTF">2011-03-21T18:45:47Z</dcterms:created>
  <dcterms:modified xsi:type="dcterms:W3CDTF">2011-10-18T19:59:56Z</dcterms:modified>
  <cp:category>Webcast</cp:category>
  <cp:contentStatus>Final</cp:contentStatus>
</cp:coreProperties>
</file>