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90" r:id="rId4"/>
    <p:sldId id="267" r:id="rId5"/>
    <p:sldId id="259" r:id="rId6"/>
    <p:sldId id="260" r:id="rId7"/>
    <p:sldId id="266" r:id="rId8"/>
    <p:sldId id="269" r:id="rId9"/>
    <p:sldId id="268" r:id="rId10"/>
    <p:sldId id="296" r:id="rId11"/>
    <p:sldId id="297" r:id="rId12"/>
    <p:sldId id="292" r:id="rId13"/>
    <p:sldId id="281" r:id="rId14"/>
    <p:sldId id="273" r:id="rId15"/>
    <p:sldId id="274" r:id="rId16"/>
    <p:sldId id="275" r:id="rId17"/>
    <p:sldId id="298" r:id="rId18"/>
    <p:sldId id="276" r:id="rId19"/>
    <p:sldId id="287" r:id="rId20"/>
    <p:sldId id="289" r:id="rId21"/>
    <p:sldId id="279" r:id="rId22"/>
    <p:sldId id="285" r:id="rId23"/>
  </p:sldIdLst>
  <p:sldSz cx="10058400" cy="77724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D00F"/>
    <a:srgbClr val="FEF1CE"/>
    <a:srgbClr val="00FF99"/>
    <a:srgbClr val="00CC66"/>
    <a:srgbClr val="CC66FF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>
        <p:scale>
          <a:sx n="60" d="100"/>
          <a:sy n="60" d="100"/>
        </p:scale>
        <p:origin x="-1976" y="-1448"/>
      </p:cViewPr>
      <p:guideLst>
        <p:guide orient="horz" pos="2448"/>
        <p:guide pos="3168"/>
      </p:guideLst>
    </p:cSldViewPr>
  </p:slideViewPr>
  <p:outlineViewPr>
    <p:cViewPr>
      <p:scale>
        <a:sx n="33" d="100"/>
        <a:sy n="33" d="100"/>
      </p:scale>
      <p:origin x="0" y="222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200" y="7153910"/>
            <a:ext cx="9144000" cy="161290"/>
          </a:xfrm>
          <a:prstGeom prst="rect">
            <a:avLst/>
          </a:prstGeom>
          <a:solidFill>
            <a:srgbClr val="01214E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438785" y="4815205"/>
            <a:ext cx="9169400" cy="9271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Incident Reporting and Hazard Control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438785" y="5742305"/>
            <a:ext cx="9169400" cy="7073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>
            <a:normAutofit fontScale="80000"/>
          </a:bodyPr>
          <a:lstStyle/>
          <a:p>
            <a:r>
              <a:rPr lang="en-US"/>
              <a:t>James M. Walker, MD, FACP </a:t>
            </a:r>
          </a:p>
          <a:p>
            <a:r>
              <a:rPr lang="en-US"/>
              <a:t>Chief Health Information Officer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Placeholder 32"/>
          <p:cNvSpPr>
            <a:spLocks noGrp="1"/>
          </p:cNvSpPr>
          <p:nvPr>
            <p:ph type="body" idx="10"/>
          </p:nvPr>
        </p:nvSpPr>
        <p:spPr>
          <a:xfrm>
            <a:off x="1554480" y="1161415"/>
            <a:ext cx="7028815" cy="5720715"/>
          </a:xfrm>
          <a:prstGeom prst="rect">
            <a:avLst/>
          </a:prstGeom>
          <a:solidFill>
            <a:srgbClr val="FEF5DA"/>
          </a:solidFill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 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idx="10"/>
          </p:nvPr>
        </p:nvSpPr>
        <p:spPr>
          <a:xfrm>
            <a:off x="3593465" y="1049655"/>
            <a:ext cx="3103245" cy="5949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Hazard Control </a:t>
            </a:r>
          </a:p>
        </p:txBody>
      </p:sp>
      <p:sp>
        <p:nvSpPr>
          <p:cNvPr id="37" name="Text Placeholder 36"/>
          <p:cNvSpPr>
            <a:spLocks noGrp="1"/>
          </p:cNvSpPr>
          <p:nvPr>
            <p:ph type="body" idx="10"/>
          </p:nvPr>
        </p:nvSpPr>
        <p:spPr>
          <a:xfrm>
            <a:off x="1557655" y="2612390"/>
            <a:ext cx="6507480" cy="15722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Hazard analysis is accident analysis </a:t>
            </a:r>
          </a:p>
          <a:p>
            <a:r>
              <a:rPr lang="en-US"/>
              <a:t>before the accident happens. </a:t>
            </a:r>
          </a:p>
          <a:p>
            <a:r>
              <a:rPr lang="en-US"/>
              <a:t>Nancy Leveson 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idx="10"/>
          </p:nvPr>
        </p:nvSpPr>
        <p:spPr>
          <a:xfrm>
            <a:off x="8476615" y="6714490"/>
            <a:ext cx="103505" cy="2089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3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 Placeholder 40"/>
          <p:cNvSpPr>
            <a:spLocks noGrp="1"/>
          </p:cNvSpPr>
          <p:nvPr>
            <p:ph type="body" idx="10"/>
          </p:nvPr>
        </p:nvSpPr>
        <p:spPr>
          <a:xfrm>
            <a:off x="1554480" y="1121410"/>
            <a:ext cx="1438910" cy="1009015"/>
          </a:xfrm>
          <a:prstGeom prst="rect">
            <a:avLst/>
          </a:prstGeom>
          <a:solidFill>
            <a:srgbClr val="FFFF00"/>
          </a:solidFill>
          <a:ln w="8890" cmpd="sng">
            <a:solidFill>
              <a:srgbClr val="000000"/>
            </a:solidFill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 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idx="10"/>
          </p:nvPr>
        </p:nvSpPr>
        <p:spPr>
          <a:xfrm>
            <a:off x="3307080" y="4352290"/>
            <a:ext cx="929640" cy="45720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2860" rIns="0" bIns="0" anchor="t"/>
          <a:lstStyle/>
          <a:p>
            <a:r>
              <a:rPr lang="en-US"/>
              <a:t>No Adverse </a:t>
            </a:r>
            <a:r>
              <a:t/>
            </a:r>
            <a:br/>
            <a:r>
              <a:rPr lang="en-US"/>
              <a:t>Effect </a:t>
            </a:r>
          </a:p>
        </p:txBody>
      </p:sp>
      <p:sp>
        <p:nvSpPr>
          <p:cNvPr id="45" name="Text Placeholder 44"/>
          <p:cNvSpPr>
            <a:spLocks noGrp="1"/>
          </p:cNvSpPr>
          <p:nvPr>
            <p:ph type="body" idx="10"/>
          </p:nvPr>
        </p:nvSpPr>
        <p:spPr>
          <a:xfrm>
            <a:off x="4819015" y="4498975"/>
            <a:ext cx="1057275" cy="460375"/>
          </a:xfrm>
          <a:prstGeom prst="rect">
            <a:avLst/>
          </a:prstGeom>
          <a:noFill/>
          <a:ln w="8890" cmpd="sng">
            <a:solidFill>
              <a:srgbClr val="000000"/>
            </a:solidFill>
            <a:prstDash val="solid"/>
          </a:ln>
        </p:spPr>
        <p:txBody>
          <a:bodyPr vert="horz" lIns="0" tIns="22860" rIns="0" bIns="0" anchor="t"/>
          <a:lstStyle/>
          <a:p>
            <a:r>
              <a:rPr lang="en-US"/>
              <a:t>“Un-Forced” </a:t>
            </a:r>
          </a:p>
          <a:p>
            <a:r>
              <a:rPr lang="en-US"/>
              <a:t>HIT-use Error </a:t>
            </a:r>
          </a:p>
        </p:txBody>
      </p:sp>
      <p:sp>
        <p:nvSpPr>
          <p:cNvPr id="46" name="Text Placeholder 45"/>
          <p:cNvSpPr>
            <a:spLocks noGrp="1"/>
          </p:cNvSpPr>
          <p:nvPr>
            <p:ph type="body" idx="10"/>
          </p:nvPr>
        </p:nvSpPr>
        <p:spPr>
          <a:xfrm>
            <a:off x="8476615" y="6717665"/>
            <a:ext cx="106680" cy="2012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4 </a:t>
            </a:r>
          </a:p>
        </p:txBody>
      </p:sp>
      <p:sp>
        <p:nvSpPr>
          <p:cNvPr id="47" name="Text Placeholder 46"/>
          <p:cNvSpPr>
            <a:spLocks noGrp="1"/>
          </p:cNvSpPr>
          <p:nvPr>
            <p:ph type="body" idx="10"/>
          </p:nvPr>
        </p:nvSpPr>
        <p:spPr>
          <a:xfrm>
            <a:off x="2072640" y="672465"/>
            <a:ext cx="5821680" cy="3022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The Contribution of HIT-related Hazards to Patient Harm </a:t>
            </a:r>
          </a:p>
        </p:txBody>
      </p:sp>
      <p:sp>
        <p:nvSpPr>
          <p:cNvPr id="48" name="Text Placeholder 47"/>
          <p:cNvSpPr>
            <a:spLocks noGrp="1"/>
          </p:cNvSpPr>
          <p:nvPr>
            <p:ph type="body" idx="10"/>
          </p:nvPr>
        </p:nvSpPr>
        <p:spPr>
          <a:xfrm>
            <a:off x="4221480" y="1146175"/>
            <a:ext cx="2581910" cy="277495"/>
          </a:xfrm>
          <a:prstGeom prst="rect">
            <a:avLst/>
          </a:prstGeom>
          <a:noFill/>
          <a:ln w="8890" cmpd="sng">
            <a:solidFill>
              <a:srgbClr val="000000"/>
            </a:solidFill>
            <a:prstDash val="solid"/>
          </a:ln>
        </p:spPr>
        <p:txBody>
          <a:bodyPr vert="horz" lIns="0" tIns="22860" rIns="0" bIns="0" anchor="t"/>
          <a:lstStyle/>
          <a:p>
            <a:r>
              <a:rPr lang="en-US"/>
              <a:t>Error in HIT design or implementation </a:t>
            </a:r>
          </a:p>
        </p:txBody>
      </p:sp>
      <p:sp>
        <p:nvSpPr>
          <p:cNvPr id="49" name="Text Placeholder 48"/>
          <p:cNvSpPr>
            <a:spLocks noGrp="1"/>
          </p:cNvSpPr>
          <p:nvPr>
            <p:ph type="body" idx="10"/>
          </p:nvPr>
        </p:nvSpPr>
        <p:spPr>
          <a:xfrm>
            <a:off x="4221480" y="1548130"/>
            <a:ext cx="3623945" cy="2774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2860" rIns="0" bIns="0" anchor="t"/>
          <a:lstStyle/>
          <a:p>
            <a:r>
              <a:rPr lang="en-US"/>
              <a:t>Interaction between HIT and other healthcare systems. </a:t>
            </a:r>
          </a:p>
        </p:txBody>
      </p:sp>
      <p:sp>
        <p:nvSpPr>
          <p:cNvPr id="50" name="Text Placeholder 49"/>
          <p:cNvSpPr>
            <a:spLocks noGrp="1"/>
          </p:cNvSpPr>
          <p:nvPr>
            <p:ph type="body" idx="10"/>
          </p:nvPr>
        </p:nvSpPr>
        <p:spPr>
          <a:xfrm>
            <a:off x="4934585" y="5641975"/>
            <a:ext cx="850265" cy="3790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Care Process </a:t>
            </a:r>
            <a:r>
              <a:t/>
            </a:r>
            <a:br/>
            <a:r>
              <a:rPr lang="en-US"/>
              <a:t>Compromise? </a:t>
            </a:r>
          </a:p>
        </p:txBody>
      </p:sp>
      <p:sp>
        <p:nvSpPr>
          <p:cNvPr id="51" name="Text Placeholder 50"/>
          <p:cNvSpPr>
            <a:spLocks noGrp="1"/>
          </p:cNvSpPr>
          <p:nvPr>
            <p:ph type="body" idx="10"/>
          </p:nvPr>
        </p:nvSpPr>
        <p:spPr>
          <a:xfrm>
            <a:off x="5986145" y="5617210"/>
            <a:ext cx="1804670" cy="5505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Yes Identifiable Yes </a:t>
            </a:r>
          </a:p>
          <a:p>
            <a:r>
              <a:rPr lang="en-US"/>
              <a:t>Patient </a:t>
            </a:r>
          </a:p>
          <a:p>
            <a:r>
              <a:rPr lang="en-US"/>
              <a:t>Harm? </a:t>
            </a:r>
          </a:p>
        </p:txBody>
      </p:sp>
      <p:sp>
        <p:nvSpPr>
          <p:cNvPr id="52" name="Text Placeholder 51"/>
          <p:cNvSpPr>
            <a:spLocks noGrp="1"/>
          </p:cNvSpPr>
          <p:nvPr>
            <p:ph type="body" idx="10"/>
          </p:nvPr>
        </p:nvSpPr>
        <p:spPr>
          <a:xfrm>
            <a:off x="8055610" y="5840095"/>
            <a:ext cx="433070" cy="3613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Patient </a:t>
            </a:r>
            <a:r>
              <a:t/>
            </a:r>
            <a:br/>
            <a:r>
              <a:rPr lang="en-US"/>
              <a:t>Harm </a:t>
            </a:r>
          </a:p>
        </p:txBody>
      </p:sp>
      <p:sp>
        <p:nvSpPr>
          <p:cNvPr id="53" name="Text Placeholder 52"/>
          <p:cNvSpPr>
            <a:spLocks noGrp="1"/>
          </p:cNvSpPr>
          <p:nvPr>
            <p:ph type="body" idx="10"/>
          </p:nvPr>
        </p:nvSpPr>
        <p:spPr>
          <a:xfrm>
            <a:off x="5386070" y="6406515"/>
            <a:ext cx="164465" cy="1758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No </a:t>
            </a:r>
          </a:p>
        </p:txBody>
      </p:sp>
      <p:sp>
        <p:nvSpPr>
          <p:cNvPr id="54" name="Text Placeholder 53"/>
          <p:cNvSpPr>
            <a:spLocks noGrp="1"/>
          </p:cNvSpPr>
          <p:nvPr>
            <p:ph type="body" idx="10"/>
          </p:nvPr>
        </p:nvSpPr>
        <p:spPr>
          <a:xfrm>
            <a:off x="4578350" y="6705600"/>
            <a:ext cx="1438275" cy="2711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2860" rIns="0" bIns="0" anchor="t"/>
          <a:lstStyle/>
          <a:p>
            <a:r>
              <a:rPr lang="en-US"/>
              <a:t>No Adverse Effect </a:t>
            </a:r>
          </a:p>
        </p:txBody>
      </p:sp>
      <p:sp>
        <p:nvSpPr>
          <p:cNvPr id="55" name="Text Placeholder 54"/>
          <p:cNvSpPr>
            <a:spLocks noGrp="1"/>
          </p:cNvSpPr>
          <p:nvPr>
            <p:ph type="body" idx="10"/>
          </p:nvPr>
        </p:nvSpPr>
        <p:spPr>
          <a:xfrm>
            <a:off x="6986270" y="6416040"/>
            <a:ext cx="164465" cy="1752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No </a:t>
            </a:r>
          </a:p>
        </p:txBody>
      </p:sp>
      <p:sp>
        <p:nvSpPr>
          <p:cNvPr id="56" name="Text Placeholder 55"/>
          <p:cNvSpPr>
            <a:spLocks noGrp="1"/>
          </p:cNvSpPr>
          <p:nvPr>
            <p:ph type="body" idx="10"/>
          </p:nvPr>
        </p:nvSpPr>
        <p:spPr>
          <a:xfrm>
            <a:off x="3230880" y="5730240"/>
            <a:ext cx="1057910" cy="4603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22860" rIns="0" bIns="0" anchor="t"/>
          <a:lstStyle/>
          <a:p>
            <a:r>
              <a:rPr lang="en-US"/>
              <a:t>“Forced” HIT- </a:t>
            </a:r>
            <a:r>
              <a:t/>
            </a:r>
            <a:br/>
            <a:r>
              <a:rPr lang="en-US"/>
              <a:t>use Error </a:t>
            </a:r>
          </a:p>
        </p:txBody>
      </p:sp>
      <p:sp>
        <p:nvSpPr>
          <p:cNvPr id="57" name="Text Placeholder 56"/>
          <p:cNvSpPr>
            <a:spLocks noGrp="1"/>
          </p:cNvSpPr>
          <p:nvPr>
            <p:ph type="body" idx="10"/>
          </p:nvPr>
        </p:nvSpPr>
        <p:spPr>
          <a:xfrm>
            <a:off x="1685290" y="1490345"/>
            <a:ext cx="1176655" cy="1816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HIT-Related Hazard </a:t>
            </a:r>
          </a:p>
        </p:txBody>
      </p:sp>
      <p:sp>
        <p:nvSpPr>
          <p:cNvPr id="58" name="Text Placeholder 57"/>
          <p:cNvSpPr>
            <a:spLocks noGrp="1"/>
          </p:cNvSpPr>
          <p:nvPr>
            <p:ph type="body" idx="10"/>
          </p:nvPr>
        </p:nvSpPr>
        <p:spPr>
          <a:xfrm>
            <a:off x="1499870" y="3127375"/>
            <a:ext cx="164465" cy="1752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No </a:t>
            </a:r>
          </a:p>
        </p:txBody>
      </p:sp>
      <p:sp>
        <p:nvSpPr>
          <p:cNvPr id="59" name="Text Placeholder 58"/>
          <p:cNvSpPr>
            <a:spLocks noGrp="1"/>
          </p:cNvSpPr>
          <p:nvPr>
            <p:ph type="body" idx="10"/>
          </p:nvPr>
        </p:nvSpPr>
        <p:spPr>
          <a:xfrm>
            <a:off x="1950720" y="2877185"/>
            <a:ext cx="652145" cy="3644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Hazard </a:t>
            </a:r>
            <a:r>
              <a:t/>
            </a:r>
            <a:br/>
            <a:r>
              <a:rPr lang="en-US"/>
              <a:t>Identified? </a:t>
            </a:r>
          </a:p>
        </p:txBody>
      </p:sp>
      <p:sp>
        <p:nvSpPr>
          <p:cNvPr id="60" name="Text Placeholder 59"/>
          <p:cNvSpPr>
            <a:spLocks noGrp="1"/>
          </p:cNvSpPr>
          <p:nvPr>
            <p:ph type="body" idx="10"/>
          </p:nvPr>
        </p:nvSpPr>
        <p:spPr>
          <a:xfrm>
            <a:off x="2340610" y="3736975"/>
            <a:ext cx="204470" cy="1752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Yes </a:t>
            </a:r>
          </a:p>
        </p:txBody>
      </p:sp>
      <p:sp>
        <p:nvSpPr>
          <p:cNvPr id="61" name="Text Placeholder 60"/>
          <p:cNvSpPr>
            <a:spLocks noGrp="1"/>
          </p:cNvSpPr>
          <p:nvPr>
            <p:ph type="body" idx="10"/>
          </p:nvPr>
        </p:nvSpPr>
        <p:spPr>
          <a:xfrm>
            <a:off x="1969135" y="4389120"/>
            <a:ext cx="615315" cy="36449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Hazard </a:t>
            </a:r>
            <a:r>
              <a:t/>
            </a:r>
            <a:br/>
            <a:r>
              <a:rPr lang="en-US"/>
              <a:t>Resolved? </a:t>
            </a:r>
          </a:p>
        </p:txBody>
      </p:sp>
      <p:sp>
        <p:nvSpPr>
          <p:cNvPr id="62" name="Text Placeholder 61"/>
          <p:cNvSpPr>
            <a:spLocks noGrp="1"/>
          </p:cNvSpPr>
          <p:nvPr>
            <p:ph type="body" idx="10"/>
          </p:nvPr>
        </p:nvSpPr>
        <p:spPr>
          <a:xfrm>
            <a:off x="2938145" y="4394835"/>
            <a:ext cx="204470" cy="1758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Yes </a:t>
            </a:r>
          </a:p>
        </p:txBody>
      </p:sp>
      <p:sp>
        <p:nvSpPr>
          <p:cNvPr id="63" name="Text Placeholder 62"/>
          <p:cNvSpPr>
            <a:spLocks noGrp="1"/>
          </p:cNvSpPr>
          <p:nvPr>
            <p:ph type="body" idx="10"/>
          </p:nvPr>
        </p:nvSpPr>
        <p:spPr>
          <a:xfrm>
            <a:off x="2350135" y="5169535"/>
            <a:ext cx="164465" cy="1752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No </a:t>
            </a:r>
          </a:p>
        </p:txBody>
      </p:sp>
      <p:sp>
        <p:nvSpPr>
          <p:cNvPr id="64" name="Text Placeholder 63"/>
          <p:cNvSpPr>
            <a:spLocks noGrp="1"/>
          </p:cNvSpPr>
          <p:nvPr>
            <p:ph type="body" idx="10"/>
          </p:nvPr>
        </p:nvSpPr>
        <p:spPr>
          <a:xfrm>
            <a:off x="1771015" y="5489575"/>
            <a:ext cx="981075" cy="5518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HIT-related </a:t>
            </a:r>
            <a:r>
              <a:t/>
            </a:r>
            <a:br/>
            <a:r>
              <a:rPr lang="en-US"/>
              <a:t>Hazard </a:t>
            </a:r>
          </a:p>
        </p:txBody>
      </p:sp>
      <p:sp>
        <p:nvSpPr>
          <p:cNvPr id="65" name="Text Placeholder 64"/>
          <p:cNvSpPr>
            <a:spLocks noGrp="1"/>
          </p:cNvSpPr>
          <p:nvPr>
            <p:ph type="body" idx="10"/>
          </p:nvPr>
        </p:nvSpPr>
        <p:spPr>
          <a:xfrm>
            <a:off x="6595745" y="6760210"/>
            <a:ext cx="606425" cy="178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Near Miss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 Placeholder 84"/>
          <p:cNvSpPr>
            <a:spLocks noGrp="1"/>
          </p:cNvSpPr>
          <p:nvPr>
            <p:ph type="body" idx="10"/>
          </p:nvPr>
        </p:nvSpPr>
        <p:spPr>
          <a:xfrm>
            <a:off x="4084320" y="676275"/>
            <a:ext cx="1816735" cy="3568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Hazard Control </a:t>
            </a:r>
          </a:p>
        </p:txBody>
      </p:sp>
      <p:sp>
        <p:nvSpPr>
          <p:cNvPr id="86" name="Text Placeholder 85"/>
          <p:cNvSpPr>
            <a:spLocks noGrp="1"/>
          </p:cNvSpPr>
          <p:nvPr>
            <p:ph type="body" idx="10"/>
          </p:nvPr>
        </p:nvSpPr>
        <p:spPr>
          <a:xfrm>
            <a:off x="4352290" y="1194435"/>
            <a:ext cx="2319655" cy="20637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Error in HIT design or implementation </a:t>
            </a:r>
          </a:p>
        </p:txBody>
      </p:sp>
      <p:sp>
        <p:nvSpPr>
          <p:cNvPr id="87" name="Text Placeholder 86"/>
          <p:cNvSpPr>
            <a:spLocks noGrp="1"/>
          </p:cNvSpPr>
          <p:nvPr>
            <p:ph type="body" idx="10"/>
          </p:nvPr>
        </p:nvSpPr>
        <p:spPr>
          <a:xfrm>
            <a:off x="1685290" y="1490345"/>
            <a:ext cx="1176655" cy="18161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HIT-Related Hazard </a:t>
            </a:r>
          </a:p>
        </p:txBody>
      </p:sp>
      <p:sp>
        <p:nvSpPr>
          <p:cNvPr id="88" name="Text Placeholder 87"/>
          <p:cNvSpPr>
            <a:spLocks noGrp="1"/>
          </p:cNvSpPr>
          <p:nvPr>
            <p:ph type="body" idx="10"/>
          </p:nvPr>
        </p:nvSpPr>
        <p:spPr>
          <a:xfrm>
            <a:off x="4337050" y="1597025"/>
            <a:ext cx="3392805" cy="2057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Interaction between HIT and other healthcare systems. </a:t>
            </a:r>
          </a:p>
        </p:txBody>
      </p:sp>
      <p:sp>
        <p:nvSpPr>
          <p:cNvPr id="89" name="Text Placeholder 88"/>
          <p:cNvSpPr>
            <a:spLocks noGrp="1"/>
          </p:cNvSpPr>
          <p:nvPr>
            <p:ph type="body" idx="10"/>
          </p:nvPr>
        </p:nvSpPr>
        <p:spPr>
          <a:xfrm>
            <a:off x="4614545" y="2814955"/>
            <a:ext cx="2856230" cy="42037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Hazard Control </a:t>
            </a:r>
          </a:p>
        </p:txBody>
      </p:sp>
      <p:sp>
        <p:nvSpPr>
          <p:cNvPr id="90" name="Text Placeholder 89"/>
          <p:cNvSpPr>
            <a:spLocks noGrp="1"/>
          </p:cNvSpPr>
          <p:nvPr>
            <p:ph type="body" idx="10"/>
          </p:nvPr>
        </p:nvSpPr>
        <p:spPr>
          <a:xfrm>
            <a:off x="4949825" y="4544695"/>
            <a:ext cx="804545" cy="36703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“Un-Forced” </a:t>
            </a:r>
          </a:p>
          <a:p>
            <a:r>
              <a:rPr lang="en-US"/>
              <a:t>HIT-use Error </a:t>
            </a:r>
          </a:p>
        </p:txBody>
      </p:sp>
      <p:sp>
        <p:nvSpPr>
          <p:cNvPr id="91" name="Text Placeholder 90"/>
          <p:cNvSpPr>
            <a:spLocks noGrp="1"/>
          </p:cNvSpPr>
          <p:nvPr>
            <p:ph type="body" idx="10"/>
          </p:nvPr>
        </p:nvSpPr>
        <p:spPr>
          <a:xfrm>
            <a:off x="4934585" y="5641975"/>
            <a:ext cx="850265" cy="3790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Care Process </a:t>
            </a:r>
            <a:r>
              <a:t/>
            </a:r>
            <a:br/>
            <a:r>
              <a:rPr lang="en-US"/>
              <a:t>Compromise? </a:t>
            </a:r>
          </a:p>
        </p:txBody>
      </p:sp>
      <p:sp>
        <p:nvSpPr>
          <p:cNvPr id="92" name="Text Placeholder 91"/>
          <p:cNvSpPr>
            <a:spLocks noGrp="1"/>
          </p:cNvSpPr>
          <p:nvPr>
            <p:ph type="body" idx="10"/>
          </p:nvPr>
        </p:nvSpPr>
        <p:spPr>
          <a:xfrm>
            <a:off x="5986145" y="5617210"/>
            <a:ext cx="1804670" cy="55054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Yes Identifiable Yes </a:t>
            </a:r>
          </a:p>
          <a:p>
            <a:r>
              <a:rPr lang="en-US"/>
              <a:t>Patient </a:t>
            </a:r>
          </a:p>
          <a:p>
            <a:r>
              <a:rPr lang="en-US"/>
              <a:t>Harm? </a:t>
            </a:r>
          </a:p>
        </p:txBody>
      </p:sp>
      <p:sp>
        <p:nvSpPr>
          <p:cNvPr id="93" name="Text Placeholder 92"/>
          <p:cNvSpPr>
            <a:spLocks noGrp="1"/>
          </p:cNvSpPr>
          <p:nvPr>
            <p:ph type="body" idx="10"/>
          </p:nvPr>
        </p:nvSpPr>
        <p:spPr>
          <a:xfrm>
            <a:off x="8055610" y="5840095"/>
            <a:ext cx="433070" cy="36131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Patient </a:t>
            </a:r>
            <a:r>
              <a:t/>
            </a:r>
            <a:br/>
            <a:r>
              <a:rPr lang="en-US"/>
              <a:t>Harm </a:t>
            </a:r>
          </a:p>
        </p:txBody>
      </p:sp>
      <p:sp>
        <p:nvSpPr>
          <p:cNvPr id="94" name="Text Placeholder 93"/>
          <p:cNvSpPr>
            <a:spLocks noGrp="1"/>
          </p:cNvSpPr>
          <p:nvPr>
            <p:ph type="body" idx="10"/>
          </p:nvPr>
        </p:nvSpPr>
        <p:spPr>
          <a:xfrm>
            <a:off x="5386070" y="6406515"/>
            <a:ext cx="164465" cy="17589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No </a:t>
            </a:r>
          </a:p>
        </p:txBody>
      </p:sp>
      <p:sp>
        <p:nvSpPr>
          <p:cNvPr id="95" name="Text Placeholder 94"/>
          <p:cNvSpPr>
            <a:spLocks noGrp="1"/>
          </p:cNvSpPr>
          <p:nvPr>
            <p:ph type="body" idx="10"/>
          </p:nvPr>
        </p:nvSpPr>
        <p:spPr>
          <a:xfrm>
            <a:off x="6986270" y="6416040"/>
            <a:ext cx="164465" cy="17526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No </a:t>
            </a:r>
          </a:p>
        </p:txBody>
      </p:sp>
      <p:sp>
        <p:nvSpPr>
          <p:cNvPr id="96" name="Text Placeholder 95"/>
          <p:cNvSpPr>
            <a:spLocks noGrp="1"/>
          </p:cNvSpPr>
          <p:nvPr>
            <p:ph type="body" idx="10"/>
          </p:nvPr>
        </p:nvSpPr>
        <p:spPr>
          <a:xfrm>
            <a:off x="4733290" y="6744970"/>
            <a:ext cx="1134110" cy="18478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No Adverse Effect </a:t>
            </a:r>
          </a:p>
        </p:txBody>
      </p:sp>
      <p:sp>
        <p:nvSpPr>
          <p:cNvPr id="97" name="Text Placeholder 96"/>
          <p:cNvSpPr>
            <a:spLocks noGrp="1"/>
          </p:cNvSpPr>
          <p:nvPr>
            <p:ph type="body" idx="10"/>
          </p:nvPr>
        </p:nvSpPr>
        <p:spPr>
          <a:xfrm>
            <a:off x="8476615" y="6717665"/>
            <a:ext cx="103505" cy="205740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5 </a:t>
            </a:r>
          </a:p>
        </p:txBody>
      </p:sp>
      <p:sp>
        <p:nvSpPr>
          <p:cNvPr id="98" name="Text Placeholder 97"/>
          <p:cNvSpPr>
            <a:spLocks noGrp="1"/>
          </p:cNvSpPr>
          <p:nvPr>
            <p:ph type="body" idx="10"/>
          </p:nvPr>
        </p:nvSpPr>
        <p:spPr>
          <a:xfrm>
            <a:off x="6595745" y="6760210"/>
            <a:ext cx="606425" cy="178435"/>
          </a:xfrm>
          <a:prstGeom prst="rect">
            <a:avLst/>
          </a:prstGeom>
          <a:noFill/>
          <a:ln w="0" cmpd="sng">
            <a:noFill/>
            <a:prstDash val="solid"/>
          </a:ln>
        </p:spPr>
        <p:txBody>
          <a:bodyPr vert="horz" lIns="0" tIns="0" rIns="0" bIns="0" anchor="t"/>
          <a:lstStyle/>
          <a:p>
            <a:r>
              <a:rPr lang="en-US"/>
              <a:t>Near Miss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1_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1_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1_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1" r:id="rId3"/>
    <p:sldLayoutId id="2147483662" r:id="rId4"/>
    <p:sldLayoutId id="2147483664" r:id="rId5"/>
    <p:sldLayoutId id="2147483665" r:id="rId6"/>
    <p:sldLayoutId id="2147483666" r:id="rId7"/>
    <p:sldLayoutId id="2147483667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jpg"/><Relationship Id="rId3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Relationship Id="rId3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Relationship Id="rId3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Relationship Id="rId3" Type="http://schemas.openxmlformats.org/officeDocument/2006/relationships/image" Target="../media/image11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Relationship Id="rId3" Type="http://schemas.openxmlformats.org/officeDocument/2006/relationships/image" Target="../media/image11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Relationship Id="rId3" Type="http://schemas.openxmlformats.org/officeDocument/2006/relationships/image" Target="../media/image11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8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andrea_hassol@abtassoc.co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6.jpe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Placeholder 3"/>
          <p:cNvSpPr>
            <a:spLocks noGrp="1"/>
          </p:cNvSpPr>
          <p:nvPr>
            <p:ph type="body" idx="10"/>
          </p:nvPr>
        </p:nvSpPr>
        <p:spPr bwMode="auto">
          <a:xfrm>
            <a:off x="457200" y="7153275"/>
            <a:ext cx="9144000" cy="1619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sz="10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1269" name="Text Placeholder 6"/>
          <p:cNvSpPr>
            <a:spLocks noGrp="1"/>
          </p:cNvSpPr>
          <p:nvPr>
            <p:ph type="body" idx="10"/>
          </p:nvPr>
        </p:nvSpPr>
        <p:spPr bwMode="auto">
          <a:xfrm>
            <a:off x="381000" y="4419600"/>
            <a:ext cx="9474200" cy="167640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indent="0" algn="ctr" eaLnBrk="1" hangingPunct="1">
              <a:lnSpc>
                <a:spcPct val="96000"/>
              </a:lnSpc>
              <a:spcBef>
                <a:spcPct val="0"/>
              </a:spcBef>
              <a:spcAft>
                <a:spcPts val="2525"/>
              </a:spcAft>
              <a:buFontTx/>
              <a:buNone/>
            </a:pPr>
            <a:r>
              <a:rPr lang="en-US" sz="3600" b="1" dirty="0" smtClean="0">
                <a:solidFill>
                  <a:schemeClr val="tx2"/>
                </a:solidFill>
                <a:latin typeface="Calibri" pitchFamily="34" charset="0"/>
              </a:rPr>
              <a:t>Health IT Hazard Manager: Design &amp; Demo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990600" y="5181600"/>
            <a:ext cx="8305800" cy="990600"/>
          </a:xfrm>
          <a:noFill/>
        </p:spPr>
        <p:txBody>
          <a:bodyPr>
            <a:normAutofit fontScale="80000" lnSpcReduction="10000"/>
          </a:bodyPr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600"/>
              </a:spcAft>
              <a:buFontTx/>
              <a:buNone/>
              <a:defRPr/>
            </a:pPr>
            <a:r>
              <a:rPr lang="en-US" sz="2100" b="1" spc="160" dirty="0">
                <a:solidFill>
                  <a:schemeClr val="tx2"/>
                </a:solidFill>
                <a:latin typeface="+mn-lt"/>
                <a:cs typeface="Times New Roman" pitchFamily="18" charset="0"/>
              </a:rPr>
              <a:t>James M. Walker, MD, </a:t>
            </a:r>
            <a:r>
              <a:rPr lang="en-US" sz="2100" b="1" spc="160" dirty="0" smtClean="0">
                <a:solidFill>
                  <a:schemeClr val="tx2"/>
                </a:solidFill>
                <a:latin typeface="+mn-lt"/>
                <a:cs typeface="Times New Roman" pitchFamily="18" charset="0"/>
              </a:rPr>
              <a:t>FACP; </a:t>
            </a:r>
            <a:r>
              <a:rPr lang="en-US" sz="2100" b="1" spc="120" dirty="0" smtClean="0">
                <a:solidFill>
                  <a:schemeClr val="tx2"/>
                </a:solidFill>
                <a:latin typeface="+mn-lt"/>
                <a:cs typeface="Times New Roman" pitchFamily="18" charset="0"/>
              </a:rPr>
              <a:t>Principal Investigator, </a:t>
            </a:r>
            <a:r>
              <a:rPr lang="en-US" sz="2100" b="1" spc="120" dirty="0" err="1" smtClean="0">
                <a:solidFill>
                  <a:schemeClr val="tx2"/>
                </a:solidFill>
                <a:latin typeface="+mn-lt"/>
                <a:cs typeface="Times New Roman" pitchFamily="18" charset="0"/>
              </a:rPr>
              <a:t>Geisinger</a:t>
            </a:r>
            <a:r>
              <a:rPr lang="en-US" sz="2100" b="1" spc="120" dirty="0" smtClean="0">
                <a:solidFill>
                  <a:schemeClr val="tx2"/>
                </a:solidFill>
                <a:latin typeface="+mn-lt"/>
                <a:cs typeface="Times New Roman" pitchFamily="18" charset="0"/>
              </a:rPr>
              <a:t> Health System 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600"/>
              </a:spcAft>
              <a:buFontTx/>
              <a:buNone/>
              <a:defRPr/>
            </a:pPr>
            <a:r>
              <a:rPr lang="en-US" sz="2100" b="1" spc="120" dirty="0" smtClean="0">
                <a:solidFill>
                  <a:schemeClr val="tx2"/>
                </a:solidFill>
                <a:latin typeface="+mn-lt"/>
                <a:cs typeface="Times New Roman" pitchFamily="18" charset="0"/>
              </a:rPr>
              <a:t>Andrea Hassol, MSPH; Project Director, </a:t>
            </a:r>
            <a:r>
              <a:rPr lang="en-US" sz="2100" b="1" spc="120" dirty="0" err="1" smtClean="0">
                <a:solidFill>
                  <a:schemeClr val="tx2"/>
                </a:solidFill>
                <a:latin typeface="+mn-lt"/>
                <a:cs typeface="Times New Roman" pitchFamily="18" charset="0"/>
              </a:rPr>
              <a:t>Abt</a:t>
            </a:r>
            <a:r>
              <a:rPr lang="en-US" sz="2100" b="1" spc="120" dirty="0" smtClean="0">
                <a:solidFill>
                  <a:schemeClr val="tx2"/>
                </a:solidFill>
                <a:latin typeface="+mn-lt"/>
                <a:cs typeface="Times New Roman" pitchFamily="18" charset="0"/>
              </a:rPr>
              <a:t> Associates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600"/>
              </a:spcAft>
              <a:buFontTx/>
              <a:buNone/>
              <a:defRPr/>
            </a:pPr>
            <a:r>
              <a:rPr lang="en-US" sz="2100" spc="120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September 19, 2011</a:t>
            </a:r>
          </a:p>
          <a:p>
            <a:pPr marL="0" indent="0" algn="ctr" eaLnBrk="1" fontAlgn="auto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2250" spc="120" dirty="0">
              <a:solidFill>
                <a:srgbClr val="000000"/>
              </a:solidFill>
              <a:latin typeface="Times New Roman" panose="22635452340000000000" pitchFamily="1"/>
            </a:endParaRPr>
          </a:p>
        </p:txBody>
      </p:sp>
      <p:cxnSp>
        <p:nvCxnSpPr>
          <p:cNvPr id="11271" name="Shape"/>
          <p:cNvCxnSpPr>
            <a:cxnSpLocks noChangeShapeType="1"/>
          </p:cNvCxnSpPr>
          <p:nvPr/>
        </p:nvCxnSpPr>
        <p:spPr bwMode="auto">
          <a:xfrm>
            <a:off x="457200" y="7153275"/>
            <a:ext cx="9144000" cy="0"/>
          </a:xfrm>
          <a:prstGeom prst="line">
            <a:avLst/>
          </a:prstGeom>
          <a:noFill/>
          <a:ln w="18415">
            <a:solidFill>
              <a:srgbClr val="0B1C45"/>
            </a:solidFill>
            <a:round/>
            <a:headEnd/>
            <a:tailEnd/>
          </a:ln>
        </p:spPr>
      </p:cxnSp>
      <p:grpSp>
        <p:nvGrpSpPr>
          <p:cNvPr id="2" name="Group 1" descr="GEISINGER logo&#10;ABT logo"/>
          <p:cNvGrpSpPr/>
          <p:nvPr/>
        </p:nvGrpSpPr>
        <p:grpSpPr>
          <a:xfrm>
            <a:off x="3121025" y="6324600"/>
            <a:ext cx="3546475" cy="838200"/>
            <a:chOff x="3121025" y="6324600"/>
            <a:chExt cx="3546475" cy="838200"/>
          </a:xfrm>
        </p:grpSpPr>
        <p:pic>
          <p:nvPicPr>
            <p:cNvPr id="1026" name="Picture 2" descr="Geisinger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1025" y="6573579"/>
              <a:ext cx="2286000" cy="340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 descr="http://abtnet.cam.abtassoc.com/downloads/AbtBrand/abt_assoc_logo_web/abt_assoc_logo_web_128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9300" y="6324600"/>
              <a:ext cx="838200" cy="838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Group 2" descr="2011 Beta Test"/>
          <p:cNvGrpSpPr/>
          <p:nvPr/>
        </p:nvGrpSpPr>
        <p:grpSpPr>
          <a:xfrm>
            <a:off x="1905000" y="761999"/>
            <a:ext cx="5981699" cy="2895601"/>
            <a:chOff x="1905000" y="761999"/>
            <a:chExt cx="5981699" cy="2895601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6699" y="1904999"/>
              <a:ext cx="1752601" cy="175260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/>
          </p:spPr>
        </p:pic>
        <p:sp>
          <p:nvSpPr>
            <p:cNvPr id="5" name="TextBox 4"/>
            <p:cNvSpPr txBox="1"/>
            <p:nvPr/>
          </p:nvSpPr>
          <p:spPr>
            <a:xfrm>
              <a:off x="1905000" y="761999"/>
              <a:ext cx="5981699" cy="76944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dirty="0" smtClean="0">
                  <a:solidFill>
                    <a:schemeClr val="bg1"/>
                  </a:solidFill>
                  <a:latin typeface="+mj-lt"/>
                </a:rPr>
                <a:t>HIT Hazard Manager</a:t>
              </a:r>
              <a:endParaRPr lang="en-US" sz="4400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IT Hazard Manager Log In Screen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" y="0"/>
            <a:ext cx="10058400" cy="7772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28600"/>
            <a:ext cx="7493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396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IT Hazard Manager Description Screen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7950"/>
            <a:ext cx="7493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99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IT Hazard Manager Discovery Scre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838200"/>
            <a:ext cx="7493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380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IT Hazard Manager 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85800"/>
            <a:ext cx="7493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449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IT Hazard Manag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762000"/>
            <a:ext cx="7493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705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IT Hazard Manag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38200"/>
            <a:ext cx="7493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084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IT Hazard Manag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09600"/>
            <a:ext cx="7493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130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 title="Percent of Hazards with Specified Attribut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116207"/>
              </p:ext>
            </p:extLst>
          </p:nvPr>
        </p:nvGraphicFramePr>
        <p:xfrm>
          <a:off x="1143000" y="5267326"/>
          <a:ext cx="8305800" cy="235775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648342"/>
                <a:gridCol w="2173480"/>
                <a:gridCol w="2483978"/>
              </a:tblGrid>
              <a:tr h="33682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Percent of Hazards with Specified Attribute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All Hazards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My Organization’s Hazards</a:t>
                      </a:r>
                      <a:endParaRPr lang="en-US" sz="1400" dirty="0"/>
                    </a:p>
                  </a:txBody>
                  <a:tcPr/>
                </a:tc>
              </a:tr>
              <a:tr h="33682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Faulty Recommendation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3/13 (23%)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0/4  (0%)</a:t>
                      </a:r>
                      <a:endParaRPr lang="en-US" sz="1200" dirty="0"/>
                    </a:p>
                  </a:txBody>
                  <a:tcPr/>
                </a:tc>
              </a:tr>
              <a:tr h="33682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Missing Recommendation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1/13  (8%)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0/4  (0%)</a:t>
                      </a:r>
                    </a:p>
                  </a:txBody>
                  <a:tcPr/>
                </a:tc>
              </a:tr>
              <a:tr h="33682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Clinical</a:t>
                      </a:r>
                      <a:r>
                        <a:rPr lang="en-US" sz="1200" baseline="0" dirty="0" smtClean="0"/>
                        <a:t> Content Inadequate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1/13  (8%)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0/4  (0%)</a:t>
                      </a:r>
                    </a:p>
                  </a:txBody>
                  <a:tcPr/>
                </a:tc>
              </a:tr>
              <a:tr h="33682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Decision-Engine Logic</a:t>
                      </a:r>
                      <a:r>
                        <a:rPr lang="en-US" sz="1200" baseline="0" dirty="0" smtClean="0"/>
                        <a:t> Inadequate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1/13  (8%)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0/4  (0%)</a:t>
                      </a:r>
                    </a:p>
                  </a:txBody>
                  <a:tcPr/>
                </a:tc>
              </a:tr>
              <a:tr h="33682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Inappropriate Level of Automation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0/13  (0%)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0/4  (0%)</a:t>
                      </a:r>
                    </a:p>
                  </a:txBody>
                  <a:tcPr/>
                </a:tc>
              </a:tr>
              <a:tr h="336822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Other (specify)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1/13  (8%)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0/4  (0%)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 descr="Clinical-Decision Support bar graph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61925"/>
            <a:ext cx="7873389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768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 descr="GEISINGER logo&#10;ABT logo"/>
          <p:cNvGrpSpPr/>
          <p:nvPr/>
        </p:nvGrpSpPr>
        <p:grpSpPr>
          <a:xfrm>
            <a:off x="6324600" y="6756400"/>
            <a:ext cx="3352800" cy="990600"/>
            <a:chOff x="6324600" y="6756400"/>
            <a:chExt cx="3352800" cy="990600"/>
          </a:xfrm>
        </p:grpSpPr>
        <p:pic>
          <p:nvPicPr>
            <p:cNvPr id="2" name="Picture 2" descr="Geisinger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7081579"/>
              <a:ext cx="2286000" cy="340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Picture 4" descr="http://abtnet.cam.abtassoc.com/downloads/AbtBrand/abt_assoc_logo_web/abt_assoc_logo_web_128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6800" y="6756400"/>
              <a:ext cx="990600" cy="99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Picture 2" descr="2011 Beta Tes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914400" cy="914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</p:pic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Health It Hazard Manager</a:t>
            </a:r>
          </a:p>
          <a:p>
            <a:pPr marL="457200" indent="0" algn="ctr">
              <a:buNone/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Beta Test – version 1.0</a:t>
            </a:r>
          </a:p>
          <a:p>
            <a:pPr marL="457200" indent="0">
              <a:buNone/>
            </a:pPr>
            <a:r>
              <a:rPr lang="en-US" dirty="0"/>
              <a:t>7 test sites: integrated delivery systems, large and small hospitals, urban and rural</a:t>
            </a:r>
          </a:p>
          <a:p>
            <a:pPr marL="1314450" lvl="1" indent="-457200"/>
            <a:r>
              <a:rPr lang="en-US" dirty="0"/>
              <a:t>Usability</a:t>
            </a:r>
          </a:p>
          <a:p>
            <a:pPr marL="1314450" lvl="1" indent="-457200"/>
            <a:r>
              <a:rPr lang="en-US" dirty="0"/>
              <a:t>Usefulness</a:t>
            </a:r>
          </a:p>
          <a:p>
            <a:pPr marL="1314450" lvl="1" indent="-457200"/>
            <a:r>
              <a:rPr lang="en-US" dirty="0"/>
              <a:t>Ontology of hazard attributes</a:t>
            </a:r>
          </a:p>
          <a:p>
            <a:pPr marL="1314450" lvl="1" indent="-457200"/>
            <a:r>
              <a:rPr lang="en-US" dirty="0"/>
              <a:t>Automated Reports</a:t>
            </a:r>
          </a:p>
          <a:p>
            <a:pPr marL="1314450" lvl="1" indent="-457200"/>
            <a:r>
              <a:rPr lang="en-US" dirty="0"/>
              <a:t>Inter-rater Reliability</a:t>
            </a:r>
          </a:p>
          <a:p>
            <a:pPr marL="857250" lvl="1" indent="0">
              <a:buNone/>
            </a:pPr>
            <a:endParaRPr lang="en-US" dirty="0"/>
          </a:p>
          <a:p>
            <a:pPr marL="457200" indent="0">
              <a:buNone/>
            </a:pPr>
            <a:r>
              <a:rPr lang="en-US" dirty="0"/>
              <a:t>4 vendors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960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 descr="GEISINGER logo&#10;ABT logo"/>
          <p:cNvGrpSpPr/>
          <p:nvPr/>
        </p:nvGrpSpPr>
        <p:grpSpPr>
          <a:xfrm>
            <a:off x="6324600" y="6756400"/>
            <a:ext cx="3352800" cy="990600"/>
            <a:chOff x="6324600" y="6756400"/>
            <a:chExt cx="3352800" cy="990600"/>
          </a:xfrm>
        </p:grpSpPr>
        <p:pic>
          <p:nvPicPr>
            <p:cNvPr id="5" name="Picture 2" descr="Geisinger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7081579"/>
              <a:ext cx="2286000" cy="340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4" descr="http://abtnet.cam.abtassoc.com/downloads/AbtBrand/abt_assoc_logo_web/abt_assoc_logo_web_128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6800" y="6756400"/>
              <a:ext cx="990600" cy="99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Picture 2" descr="2011 Beta Tes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914400" cy="914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</p:pic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1B1D81"/>
                </a:solidFill>
              </a:rPr>
              <a:t>Beta Test Preliminary Findings</a:t>
            </a:r>
          </a:p>
          <a:p>
            <a:endParaRPr lang="en-US" sz="2400" dirty="0"/>
          </a:p>
          <a:p>
            <a:pPr marL="457200" lvl="1" indent="-457200">
              <a:buFont typeface="Arial" pitchFamily="34" charset="0"/>
              <a:buChar char="•"/>
            </a:pPr>
            <a:r>
              <a:rPr lang="en-US" dirty="0"/>
              <a:t>An individual’s role determines what hazards they become aware of:</a:t>
            </a:r>
          </a:p>
          <a:p>
            <a:pPr lvl="1">
              <a:buFontTx/>
              <a:buChar char="-"/>
            </a:pPr>
            <a:r>
              <a:rPr lang="en-US" sz="2400" dirty="0"/>
              <a:t>IT Implementation teams learn about potential hazards during testing</a:t>
            </a:r>
          </a:p>
          <a:p>
            <a:pPr lvl="1">
              <a:buFontTx/>
              <a:buChar char="-"/>
            </a:pPr>
            <a:r>
              <a:rPr lang="en-US" sz="2400" dirty="0"/>
              <a:t>IT Production teams learn about hazards that may compromise care processes</a:t>
            </a:r>
          </a:p>
          <a:p>
            <a:pPr lvl="1">
              <a:buFontTx/>
              <a:buChar char="-"/>
            </a:pPr>
            <a:r>
              <a:rPr lang="en-US" sz="2400" dirty="0"/>
              <a:t>Patient Safety teams learn about care process compromises that reach patients (with or without harm)</a:t>
            </a:r>
          </a:p>
          <a:p>
            <a:pPr marL="457200" lvl="1" indent="0">
              <a:buNone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800" dirty="0"/>
              <a:t>Hospitals have separate IT issues and patient incident reporting systems </a:t>
            </a:r>
          </a:p>
          <a:p>
            <a:pPr marL="0" indent="0">
              <a:buNone/>
            </a:pPr>
            <a:r>
              <a:rPr lang="en-US" sz="2800" dirty="0"/>
              <a:t>	- </a:t>
            </a:r>
            <a:r>
              <a:rPr lang="en-US" sz="2400" dirty="0"/>
              <a:t>are not explicitly designed for hazard identification</a:t>
            </a:r>
          </a:p>
          <a:p>
            <a:pPr marL="457200" lvl="1" indent="0">
              <a:buNone/>
            </a:pPr>
            <a:r>
              <a:rPr lang="en-US" sz="2400" dirty="0"/>
              <a:t>	-  but can help teams identify hazards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848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Placeholder 32"/>
          <p:cNvSpPr>
            <a:spLocks noGrp="1"/>
          </p:cNvSpPr>
          <p:nvPr>
            <p:ph type="body" idx="10"/>
          </p:nvPr>
        </p:nvSpPr>
        <p:spPr bwMode="auto">
          <a:xfrm>
            <a:off x="1554163" y="1162050"/>
            <a:ext cx="7029450" cy="5719763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sz="100" smtClean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3315" name="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 Placeholder 35"/>
          <p:cNvSpPr>
            <a:spLocks noGrp="1"/>
          </p:cNvSpPr>
          <p:nvPr>
            <p:ph type="body" idx="10"/>
          </p:nvPr>
        </p:nvSpPr>
        <p:spPr>
          <a:xfrm>
            <a:off x="3594100" y="1049338"/>
            <a:ext cx="3101975" cy="595312"/>
          </a:xfrm>
          <a:noFill/>
        </p:spPr>
        <p:txBody>
          <a:bodyPr/>
          <a:lstStyle/>
          <a:p>
            <a:pPr marL="0" indent="0" algn="ctr" eaLnBrk="1" fontAlgn="auto" hangingPunct="1">
              <a:lnSpc>
                <a:spcPct val="9215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4000" b="1" spc="-55">
                <a:solidFill>
                  <a:srgbClr val="323299"/>
                </a:solidFill>
                <a:latin typeface="Calibri" panose="22635452340000000000" pitchFamily="1"/>
              </a:rPr>
              <a:t>Hazard Control </a:t>
            </a:r>
          </a:p>
        </p:txBody>
      </p:sp>
      <p:sp>
        <p:nvSpPr>
          <p:cNvPr id="13317" name="Text Placeholder 36"/>
          <p:cNvSpPr>
            <a:spLocks noGrp="1"/>
          </p:cNvSpPr>
          <p:nvPr>
            <p:ph type="body" idx="10"/>
          </p:nvPr>
        </p:nvSpPr>
        <p:spPr bwMode="auto">
          <a:xfrm>
            <a:off x="1557338" y="2924175"/>
            <a:ext cx="6824662" cy="15716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indent="0" algn="ctr" eaLnBrk="1" hangingPunct="1">
              <a:lnSpc>
                <a:spcPts val="4300"/>
              </a:lnSpc>
              <a:spcBef>
                <a:spcPct val="0"/>
              </a:spcBef>
              <a:buFontTx/>
              <a:buNone/>
            </a:pPr>
            <a:r>
              <a:rPr lang="en-US" sz="3600" i="1" smtClean="0">
                <a:solidFill>
                  <a:srgbClr val="000000"/>
                </a:solidFill>
                <a:latin typeface="Calibri" pitchFamily="34" charset="0"/>
              </a:rPr>
              <a:t>Hazard analysis is accident analysis </a:t>
            </a:r>
          </a:p>
          <a:p>
            <a:pPr marL="0" indent="0" algn="ctr" eaLnBrk="1" hangingPunct="1">
              <a:lnSpc>
                <a:spcPts val="4400"/>
              </a:lnSpc>
              <a:spcBef>
                <a:spcPct val="0"/>
              </a:spcBef>
              <a:buFontTx/>
              <a:buNone/>
            </a:pPr>
            <a:r>
              <a:rPr lang="en-US" sz="3600" i="1" smtClean="0">
                <a:solidFill>
                  <a:srgbClr val="000000"/>
                </a:solidFill>
                <a:latin typeface="Calibri" pitchFamily="34" charset="0"/>
              </a:rPr>
              <a:t>before the accident happens. </a:t>
            </a:r>
          </a:p>
          <a:p>
            <a:pPr marL="0" indent="0" algn="r" eaLnBrk="1" hangingPunct="1">
              <a:lnSpc>
                <a:spcPct val="107000"/>
              </a:lnSpc>
              <a:spcBef>
                <a:spcPts val="725"/>
              </a:spcBef>
              <a:buFontTx/>
              <a:buNone/>
            </a:pPr>
            <a:r>
              <a:rPr lang="en-US" sz="2400" smtClean="0">
                <a:solidFill>
                  <a:srgbClr val="000000"/>
                </a:solidFill>
                <a:latin typeface="Calibri" pitchFamily="34" charset="0"/>
              </a:rPr>
              <a:t>Nancy Leveson </a:t>
            </a:r>
          </a:p>
        </p:txBody>
      </p:sp>
      <p:sp>
        <p:nvSpPr>
          <p:cNvPr id="13318" name="Text Placeholder 37"/>
          <p:cNvSpPr>
            <a:spLocks noGrp="1"/>
          </p:cNvSpPr>
          <p:nvPr>
            <p:ph type="body" idx="10"/>
          </p:nvPr>
        </p:nvSpPr>
        <p:spPr bwMode="auto">
          <a:xfrm>
            <a:off x="8229600" y="6715125"/>
            <a:ext cx="407988" cy="29527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n-US" sz="1600" b="1" dirty="0" smtClean="0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011 Beta Tes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914400" cy="914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</p:pic>
      <p:grpSp>
        <p:nvGrpSpPr>
          <p:cNvPr id="2" name="Group 1" descr="GEISINGER logo&#10;ABT logo"/>
          <p:cNvGrpSpPr/>
          <p:nvPr/>
        </p:nvGrpSpPr>
        <p:grpSpPr>
          <a:xfrm>
            <a:off x="6311900" y="6756400"/>
            <a:ext cx="3365500" cy="990600"/>
            <a:chOff x="6311900" y="6756400"/>
            <a:chExt cx="3365500" cy="990600"/>
          </a:xfrm>
        </p:grpSpPr>
        <p:pic>
          <p:nvPicPr>
            <p:cNvPr id="5" name="Picture 2" descr="Geising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1900" y="7081579"/>
              <a:ext cx="2286000" cy="340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4" descr="http://abtnet.cam.abtassoc.com/downloads/AbtBrand/abt_assoc_logo_web/abt_assoc_logo_web_128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6800" y="6756400"/>
              <a:ext cx="990600" cy="99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1B1D81"/>
                </a:solidFill>
              </a:rPr>
              <a:t>Beta Test Preliminary Findings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Failures to control hazards are often labeled “User Error”. The Hazard Manager supports more hazard control and less “blame the user”.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“Harm” is often limited to physical injury. The Hazard Manager raises awareness about psychological, financial and reputational harm.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Each causation category includes an “other specify” option to elicit additional user insights; the ontology will evolve over time to capture additional attributes of Health IT hazards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8203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876300" y="990601"/>
            <a:ext cx="8572500" cy="563880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Project Schedule</a:t>
            </a:r>
          </a:p>
          <a:p>
            <a:pPr marL="0" indent="0" algn="ctr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sz="2800" dirty="0" smtClean="0"/>
              <a:t>Beta Test data collection complete, October, 2011</a:t>
            </a:r>
          </a:p>
          <a:p>
            <a:r>
              <a:rPr lang="en-US" sz="2800" dirty="0" smtClean="0"/>
              <a:t>Data analysis, November - December 2011</a:t>
            </a:r>
          </a:p>
          <a:p>
            <a:r>
              <a:rPr lang="en-US" sz="2800" dirty="0" smtClean="0"/>
              <a:t>All sites project meeting, December 2011</a:t>
            </a:r>
          </a:p>
          <a:p>
            <a:r>
              <a:rPr lang="en-US" sz="2800" dirty="0" smtClean="0"/>
              <a:t>Final Report, May 2012</a:t>
            </a:r>
          </a:p>
          <a:p>
            <a:r>
              <a:rPr lang="en-US" sz="2800" dirty="0" smtClean="0"/>
              <a:t>Software revised, May 2012</a:t>
            </a:r>
            <a:endParaRPr lang="en-US" sz="2800" dirty="0"/>
          </a:p>
          <a:p>
            <a:endParaRPr lang="en-US" dirty="0"/>
          </a:p>
        </p:txBody>
      </p:sp>
      <p:grpSp>
        <p:nvGrpSpPr>
          <p:cNvPr id="3" name="Group 2" descr="GEISINGER logo&#10;ABT logo"/>
          <p:cNvGrpSpPr/>
          <p:nvPr/>
        </p:nvGrpSpPr>
        <p:grpSpPr>
          <a:xfrm>
            <a:off x="6324600" y="6756400"/>
            <a:ext cx="3352800" cy="990600"/>
            <a:chOff x="6324600" y="6756400"/>
            <a:chExt cx="3352800" cy="990600"/>
          </a:xfrm>
        </p:grpSpPr>
        <p:pic>
          <p:nvPicPr>
            <p:cNvPr id="6" name="Picture 2" descr="Geisinger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7081579"/>
              <a:ext cx="2286000" cy="340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4" descr="http://abtnet.cam.abtassoc.com/downloads/AbtBrand/abt_assoc_logo_web/abt_assoc_logo_web_128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6800" y="6756400"/>
              <a:ext cx="990600" cy="99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" name="Picture 2" descr="2011 Beta tes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1300"/>
            <a:ext cx="914400" cy="914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14248569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Questions? Comments?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 smtClean="0"/>
              <a:t>For more information:</a:t>
            </a:r>
          </a:p>
          <a:p>
            <a:pPr marL="0" indent="0">
              <a:buNone/>
            </a:pPr>
            <a:r>
              <a:rPr lang="en-US" sz="2400" dirty="0">
                <a:hlinkClick r:id="rId2"/>
              </a:rPr>
              <a:t>a</a:t>
            </a:r>
            <a:r>
              <a:rPr lang="en-US" sz="2400" dirty="0" smtClean="0">
                <a:hlinkClick r:id="rId2"/>
              </a:rPr>
              <a:t>ndrea_hassol@abtassoc.com</a:t>
            </a:r>
            <a:endParaRPr lang="en-US" sz="2400" dirty="0" smtClean="0"/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6" name="Picture 2" descr="2011 Beta Tes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1300"/>
            <a:ext cx="914400" cy="914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</p:pic>
      <p:grpSp>
        <p:nvGrpSpPr>
          <p:cNvPr id="3" name="Group 2" descr="GEISINGER logo&#10;ABT logo"/>
          <p:cNvGrpSpPr/>
          <p:nvPr/>
        </p:nvGrpSpPr>
        <p:grpSpPr>
          <a:xfrm>
            <a:off x="6324600" y="6756400"/>
            <a:ext cx="3352800" cy="990600"/>
            <a:chOff x="6324600" y="6756400"/>
            <a:chExt cx="3352800" cy="990600"/>
          </a:xfrm>
        </p:grpSpPr>
        <p:pic>
          <p:nvPicPr>
            <p:cNvPr id="7" name="Picture 2" descr="Geisinger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7081579"/>
              <a:ext cx="2286000" cy="340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4" descr="http://abtnet.cam.abtassoc.com/downloads/AbtBrand/abt_assoc_logo_web/abt_assoc_logo_web_128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6800" y="6756400"/>
              <a:ext cx="990600" cy="99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487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1371600" y="1066801"/>
            <a:ext cx="7620000" cy="5689599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HIT Hazard Manager version 1.0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Beta Test</a:t>
            </a:r>
          </a:p>
          <a:p>
            <a:pPr marL="0" indent="0" algn="ctr">
              <a:buNone/>
            </a:pPr>
            <a:endParaRPr lang="en-US" dirty="0"/>
          </a:p>
          <a:p>
            <a:pPr marL="914400" lvl="1" indent="-514350">
              <a:buAutoNum type="arabicPeriod"/>
            </a:pPr>
            <a:r>
              <a:rPr lang="en-US" dirty="0" smtClean="0"/>
              <a:t>Background and Purpose </a:t>
            </a:r>
          </a:p>
          <a:p>
            <a:pPr marL="914400" lvl="1" indent="-514350">
              <a:buAutoNum type="arabicPeriod"/>
            </a:pPr>
            <a:r>
              <a:rPr lang="en-US" dirty="0" smtClean="0"/>
              <a:t>Hazard Manager Demo</a:t>
            </a:r>
          </a:p>
          <a:p>
            <a:pPr marL="914400" lvl="1" indent="-514350">
              <a:buAutoNum type="arabicPeriod"/>
            </a:pPr>
            <a:r>
              <a:rPr lang="en-US" dirty="0" smtClean="0"/>
              <a:t>Beta Test Sites and Procedures</a:t>
            </a:r>
          </a:p>
          <a:p>
            <a:pPr marL="914400" lvl="1" indent="-514350">
              <a:buAutoNum type="arabicPeriod"/>
            </a:pPr>
            <a:r>
              <a:rPr lang="en-US" dirty="0" smtClean="0"/>
              <a:t>Preliminary Findings</a:t>
            </a:r>
          </a:p>
          <a:p>
            <a:pPr marL="914400" lvl="1" indent="-514350">
              <a:buAutoNum type="arabicPeriod"/>
            </a:pPr>
            <a:r>
              <a:rPr lang="en-US" dirty="0" smtClean="0"/>
              <a:t>Next Steps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2" descr="2011 BETA TES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52400"/>
            <a:ext cx="914400" cy="914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</p:pic>
      <p:grpSp>
        <p:nvGrpSpPr>
          <p:cNvPr id="3" name="Group 2" descr="GEISINGER logo&#10;ABT logo"/>
          <p:cNvGrpSpPr/>
          <p:nvPr/>
        </p:nvGrpSpPr>
        <p:grpSpPr>
          <a:xfrm>
            <a:off x="6362700" y="6756400"/>
            <a:ext cx="3314700" cy="990600"/>
            <a:chOff x="6362700" y="6756400"/>
            <a:chExt cx="3314700" cy="990600"/>
          </a:xfrm>
        </p:grpSpPr>
        <p:pic>
          <p:nvPicPr>
            <p:cNvPr id="7" name="Picture 2" descr="Geising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2700" y="7081579"/>
              <a:ext cx="2286000" cy="340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4" descr="http://abtnet.cam.abtassoc.com/downloads/AbtBrand/abt_assoc_logo_web/abt_assoc_logo_web_128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6800" y="6756400"/>
              <a:ext cx="990600" cy="99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07406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685800" y="1079500"/>
            <a:ext cx="8686800" cy="547370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Health It Hazard Manager</a:t>
            </a:r>
          </a:p>
          <a:p>
            <a:pPr marL="0" indent="0">
              <a:buNone/>
            </a:pPr>
            <a:endParaRPr lang="en-US" sz="2800" dirty="0"/>
          </a:p>
          <a:p>
            <a:pPr marL="400050" lvl="1" indent="0">
              <a:buNone/>
            </a:pPr>
            <a:r>
              <a:rPr lang="en-US" b="1" dirty="0" smtClean="0"/>
              <a:t>Development and Alpha-Test:</a:t>
            </a:r>
          </a:p>
          <a:p>
            <a:pPr marL="400050" lvl="1" indent="0">
              <a:buNone/>
            </a:pPr>
            <a:r>
              <a:rPr lang="en-US" dirty="0" err="1" smtClean="0"/>
              <a:t>Geisinger</a:t>
            </a:r>
            <a:r>
              <a:rPr lang="en-US" dirty="0" smtClean="0"/>
              <a:t> Health System</a:t>
            </a:r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r>
              <a:rPr lang="en-US" b="1" dirty="0" smtClean="0"/>
              <a:t>Beta </a:t>
            </a:r>
            <a:r>
              <a:rPr lang="en-US" b="1" dirty="0"/>
              <a:t>Test Website Implementation: </a:t>
            </a:r>
          </a:p>
          <a:p>
            <a:pPr marL="400050" lvl="1" indent="0">
              <a:buNone/>
            </a:pPr>
            <a:r>
              <a:rPr lang="en-US" dirty="0"/>
              <a:t>ECRI Patient Safety </a:t>
            </a:r>
            <a:r>
              <a:rPr lang="en-US" dirty="0" smtClean="0"/>
              <a:t>Organization; </a:t>
            </a:r>
            <a:r>
              <a:rPr lang="en-US" dirty="0" err="1" smtClean="0"/>
              <a:t>Abt</a:t>
            </a:r>
            <a:r>
              <a:rPr lang="en-US" dirty="0" smtClean="0"/>
              <a:t> Associates</a:t>
            </a:r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r>
              <a:rPr lang="en-US" b="1" dirty="0"/>
              <a:t>Beta </a:t>
            </a:r>
            <a:r>
              <a:rPr lang="en-US" b="1" dirty="0" smtClean="0"/>
              <a:t>Test Evaluation:</a:t>
            </a:r>
            <a:endParaRPr lang="en-US" b="1" dirty="0"/>
          </a:p>
          <a:p>
            <a:pPr marL="400050" lvl="1" indent="0">
              <a:buNone/>
            </a:pPr>
            <a:r>
              <a:rPr lang="en-US" dirty="0" err="1" smtClean="0"/>
              <a:t>Abt</a:t>
            </a:r>
            <a:r>
              <a:rPr lang="en-US" dirty="0" smtClean="0"/>
              <a:t> Associates; </a:t>
            </a:r>
            <a:r>
              <a:rPr lang="en-US" dirty="0" err="1" smtClean="0"/>
              <a:t>Geisinger</a:t>
            </a:r>
            <a:r>
              <a:rPr lang="en-US" dirty="0" smtClean="0"/>
              <a:t> </a:t>
            </a:r>
            <a:r>
              <a:rPr lang="en-US" dirty="0"/>
              <a:t>Health System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</p:txBody>
      </p:sp>
      <p:grpSp>
        <p:nvGrpSpPr>
          <p:cNvPr id="2" name="Group 1"/>
          <p:cNvGrpSpPr/>
          <p:nvPr/>
        </p:nvGrpSpPr>
        <p:grpSpPr>
          <a:xfrm>
            <a:off x="4419600" y="6718300"/>
            <a:ext cx="5276850" cy="990600"/>
            <a:chOff x="4419600" y="6718300"/>
            <a:chExt cx="5276850" cy="990600"/>
          </a:xfrm>
        </p:grpSpPr>
        <p:pic>
          <p:nvPicPr>
            <p:cNvPr id="7" name="Picture 2" descr="Geisinger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600" y="7132379"/>
              <a:ext cx="2286000" cy="340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4" descr="http://abtnet.cam.abtassoc.com/downloads/AbtBrand/abt_assoc_logo_web/abt_assoc_logo_web_128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1000" y="6718300"/>
              <a:ext cx="990600" cy="99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0" name="Picture 2" descr="ECRI_Logo_Color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34300" y="7132379"/>
              <a:ext cx="1962150" cy="37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Picture 2" descr="2011 Beta Tes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65100"/>
            <a:ext cx="914400" cy="914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2062644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 Placeholder 45"/>
          <p:cNvSpPr>
            <a:spLocks noGrp="1"/>
          </p:cNvSpPr>
          <p:nvPr>
            <p:ph type="body" idx="10"/>
          </p:nvPr>
        </p:nvSpPr>
        <p:spPr>
          <a:xfrm>
            <a:off x="8515350" y="6743700"/>
            <a:ext cx="476250" cy="233363"/>
          </a:xfrm>
          <a:noFill/>
          <a:ln w="0">
            <a:noFill/>
          </a:ln>
        </p:spPr>
        <p:txBody>
          <a:bodyPr/>
          <a:lstStyle/>
          <a:p>
            <a:pPr marL="0" indent="0" eaLnBrk="1" fontAlgn="auto" hangingPunct="1">
              <a:lnSpc>
                <a:spcPct val="8543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550" b="1" dirty="0" smtClean="0">
                <a:solidFill>
                  <a:srgbClr val="000000"/>
                </a:solidFill>
                <a:latin typeface="Arial" panose="22635452340000000000" pitchFamily="2"/>
              </a:rPr>
              <a:t> </a:t>
            </a:r>
            <a:endParaRPr lang="en-US" sz="1550" b="1" dirty="0">
              <a:solidFill>
                <a:srgbClr val="000000"/>
              </a:solidFill>
              <a:latin typeface="Arial" panose="22635452340000000000" pitchFamily="2"/>
            </a:endParaRPr>
          </a:p>
        </p:txBody>
      </p:sp>
      <p:sp>
        <p:nvSpPr>
          <p:cNvPr id="14339" name="Text Placeholder 40"/>
          <p:cNvSpPr>
            <a:spLocks noGrp="1"/>
          </p:cNvSpPr>
          <p:nvPr>
            <p:ph type="body" idx="10"/>
          </p:nvPr>
        </p:nvSpPr>
        <p:spPr bwMode="auto">
          <a:xfrm>
            <a:off x="1554163" y="1120775"/>
            <a:ext cx="1439862" cy="1009650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sz="10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4340" name="Text Placeholder 43"/>
          <p:cNvSpPr>
            <a:spLocks noGrp="1"/>
          </p:cNvSpPr>
          <p:nvPr>
            <p:ph type="body" idx="10"/>
          </p:nvPr>
        </p:nvSpPr>
        <p:spPr bwMode="auto">
          <a:xfrm>
            <a:off x="3306763" y="4352925"/>
            <a:ext cx="930275" cy="457200"/>
          </a:xfrm>
          <a:noFill/>
          <a:ln w="0">
            <a:noFill/>
            <a:miter lim="800000"/>
            <a:headEnd/>
            <a:tailEnd/>
          </a:ln>
        </p:spPr>
        <p:txBody>
          <a:bodyPr wrap="square" tIns="22860" numCol="1" anchorCtr="0" compatLnSpc="1">
            <a:prstTxWarp prst="textNoShape">
              <a:avLst/>
            </a:prstTxWarp>
          </a:bodyPr>
          <a:lstStyle/>
          <a:p>
            <a:pPr marL="0" indent="0" algn="ctr" eaLnBrk="1" hangingPunct="1">
              <a:lnSpc>
                <a:spcPct val="96000"/>
              </a:lnSpc>
              <a:spcBef>
                <a:spcPct val="0"/>
              </a:spcBef>
              <a:spcAft>
                <a:spcPts val="363"/>
              </a:spcAft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No Adverse </a:t>
            </a:r>
            <a:r>
              <a:rPr lang="en-US" sz="1400" dirty="0" smtClean="0">
                <a:solidFill>
                  <a:srgbClr val="000000"/>
                </a:solidFill>
              </a:rPr>
              <a:t/>
            </a:r>
            <a:br>
              <a:rPr lang="en-US" sz="1400" dirty="0" smtClean="0">
                <a:solidFill>
                  <a:srgbClr val="000000"/>
                </a:solidFill>
              </a:rPr>
            </a:b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Effect </a:t>
            </a:r>
          </a:p>
        </p:txBody>
      </p:sp>
      <p:sp>
        <p:nvSpPr>
          <p:cNvPr id="14341" name="Text Placeholder 44"/>
          <p:cNvSpPr>
            <a:spLocks noGrp="1"/>
          </p:cNvSpPr>
          <p:nvPr>
            <p:ph type="body" idx="10"/>
          </p:nvPr>
        </p:nvSpPr>
        <p:spPr bwMode="auto">
          <a:xfrm>
            <a:off x="4819650" y="4498975"/>
            <a:ext cx="1057275" cy="460375"/>
          </a:xfrm>
          <a:noFill/>
          <a:ln>
            <a:miter lim="800000"/>
            <a:headEnd/>
            <a:tailEnd/>
          </a:ln>
        </p:spPr>
        <p:txBody>
          <a:bodyPr wrap="square" tIns="22860" numCol="1" anchorCtr="0" compatLnSpc="1">
            <a:prstTxWarp prst="textNoShape">
              <a:avLst/>
            </a:prstTxWarp>
          </a:bodyPr>
          <a:lstStyle/>
          <a:p>
            <a:pPr marL="0" indent="0" algn="ctr" eaLnBrk="1" hangingPunct="1">
              <a:lnSpc>
                <a:spcPct val="96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”Un-Forced”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marL="0" indent="0" algn="ctr" eaLnBrk="1" hangingPunct="1">
              <a:lnSpc>
                <a:spcPct val="96000"/>
              </a:lnSpc>
              <a:spcBef>
                <a:spcPts val="363"/>
              </a:spcBef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HIT-use Error </a:t>
            </a:r>
          </a:p>
        </p:txBody>
      </p:sp>
      <p:sp>
        <p:nvSpPr>
          <p:cNvPr id="14344" name="Text Placeholder 47"/>
          <p:cNvSpPr>
            <a:spLocks noGrp="1"/>
          </p:cNvSpPr>
          <p:nvPr>
            <p:ph type="body" idx="10"/>
          </p:nvPr>
        </p:nvSpPr>
        <p:spPr bwMode="auto">
          <a:xfrm>
            <a:off x="4210050" y="1146175"/>
            <a:ext cx="2582863" cy="277813"/>
          </a:xfrm>
          <a:noFill/>
          <a:ln>
            <a:miter lim="800000"/>
            <a:headEnd/>
            <a:tailEnd/>
          </a:ln>
        </p:spPr>
        <p:txBody>
          <a:bodyPr wrap="square" tIns="22860" numCol="1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lnSpc>
                <a:spcPct val="107000"/>
              </a:lnSpc>
              <a:spcBef>
                <a:spcPct val="0"/>
              </a:spcBef>
              <a:spcAft>
                <a:spcPts val="363"/>
              </a:spcAft>
              <a:buFontTx/>
              <a:buNone/>
            </a:pPr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</a:rPr>
              <a:t>   Error in HIT design or implementation </a:t>
            </a:r>
          </a:p>
        </p:txBody>
      </p:sp>
      <p:sp>
        <p:nvSpPr>
          <p:cNvPr id="14345" name="Text Placeholder 48"/>
          <p:cNvSpPr>
            <a:spLocks noGrp="1"/>
          </p:cNvSpPr>
          <p:nvPr>
            <p:ph type="body" idx="10"/>
          </p:nvPr>
        </p:nvSpPr>
        <p:spPr bwMode="auto">
          <a:xfrm>
            <a:off x="4221163" y="1547813"/>
            <a:ext cx="3624262" cy="277812"/>
          </a:xfrm>
          <a:noFill/>
          <a:ln w="0">
            <a:noFill/>
            <a:miter lim="800000"/>
            <a:headEnd/>
            <a:tailEnd/>
          </a:ln>
        </p:spPr>
        <p:txBody>
          <a:bodyPr wrap="square" tIns="22860" numCol="1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lnSpc>
                <a:spcPct val="106000"/>
              </a:lnSpc>
              <a:spcBef>
                <a:spcPct val="0"/>
              </a:spcBef>
              <a:spcAft>
                <a:spcPts val="363"/>
              </a:spcAft>
              <a:buFontTx/>
              <a:buNone/>
            </a:pPr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</a:rPr>
              <a:t>  Interaction between HIT and other healthcare systems. </a:t>
            </a:r>
          </a:p>
        </p:txBody>
      </p:sp>
      <p:sp>
        <p:nvSpPr>
          <p:cNvPr id="50" name="Text Placeholder 49"/>
          <p:cNvSpPr>
            <a:spLocks noGrp="1"/>
          </p:cNvSpPr>
          <p:nvPr>
            <p:ph type="body" idx="10"/>
          </p:nvPr>
        </p:nvSpPr>
        <p:spPr>
          <a:xfrm>
            <a:off x="4895850" y="5629275"/>
            <a:ext cx="933450" cy="379413"/>
          </a:xfrm>
          <a:noFill/>
          <a:ln w="0">
            <a:noFill/>
          </a:ln>
        </p:spPr>
        <p:txBody>
          <a:bodyPr/>
          <a:lstStyle/>
          <a:p>
            <a:pPr marL="0" indent="0" algn="ctr" eaLnBrk="1" fontAlgn="auto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 spc="-20" dirty="0">
                <a:solidFill>
                  <a:srgbClr val="000000"/>
                </a:solidFill>
                <a:latin typeface="Calibri" panose="22635452340000000000" pitchFamily="1"/>
              </a:rPr>
              <a:t>Care Process </a:t>
            </a:r>
            <a:r>
              <a:rPr sz="1400" dirty="0">
                <a:solidFill>
                  <a:sysClr val="windowText" lastClr="000000"/>
                </a:solidFill>
              </a:rPr>
              <a:t/>
            </a:r>
            <a:br>
              <a:rPr sz="1400" dirty="0">
                <a:solidFill>
                  <a:sysClr val="windowText" lastClr="000000"/>
                </a:solidFill>
              </a:rPr>
            </a:br>
            <a:r>
              <a:rPr lang="en-US" sz="1400" spc="-55" dirty="0">
                <a:solidFill>
                  <a:srgbClr val="000000"/>
                </a:solidFill>
                <a:latin typeface="Calibri" panose="22635452340000000000" pitchFamily="1"/>
              </a:rPr>
              <a:t>Compromise? </a:t>
            </a:r>
          </a:p>
        </p:txBody>
      </p:sp>
      <p:sp>
        <p:nvSpPr>
          <p:cNvPr id="14347" name="Text Placeholder 50"/>
          <p:cNvSpPr>
            <a:spLocks noGrp="1"/>
          </p:cNvSpPr>
          <p:nvPr>
            <p:ph type="body" idx="10"/>
          </p:nvPr>
        </p:nvSpPr>
        <p:spPr bwMode="auto">
          <a:xfrm>
            <a:off x="6515100" y="5562600"/>
            <a:ext cx="841375" cy="708025"/>
          </a:xfrm>
          <a:noFill/>
          <a:ln w="0">
            <a:noFill/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indent="0" algn="ctr" eaLnBrk="1" hangingPunct="1">
              <a:lnSpc>
                <a:spcPts val="1500"/>
              </a:lnSpc>
              <a:spcBef>
                <a:spcPct val="0"/>
              </a:spcBef>
              <a:buFontTx/>
              <a:buNone/>
              <a:tabLst>
                <a:tab pos="593725" algn="l"/>
                <a:tab pos="1800225" algn="r"/>
              </a:tabLst>
            </a:pP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Identifiable </a:t>
            </a:r>
            <a:b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Patient Harm? </a:t>
            </a:r>
          </a:p>
        </p:txBody>
      </p:sp>
      <p:sp>
        <p:nvSpPr>
          <p:cNvPr id="52" name="Text Placeholder 51"/>
          <p:cNvSpPr>
            <a:spLocks noGrp="1"/>
          </p:cNvSpPr>
          <p:nvPr>
            <p:ph type="body" idx="10"/>
          </p:nvPr>
        </p:nvSpPr>
        <p:spPr>
          <a:xfrm>
            <a:off x="7924801" y="5791200"/>
            <a:ext cx="762000" cy="400050"/>
          </a:xfrm>
          <a:noFill/>
          <a:ln w="0">
            <a:noFill/>
          </a:ln>
        </p:spPr>
        <p:txBody>
          <a:bodyPr/>
          <a:lstStyle/>
          <a:p>
            <a:pPr marL="0" indent="0" algn="ctr" eaLnBrk="1" fontAlgn="auto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 spc="-60" dirty="0">
                <a:solidFill>
                  <a:srgbClr val="000000"/>
                </a:solidFill>
                <a:latin typeface="Calibri" panose="22635452340000000000" pitchFamily="1"/>
              </a:rPr>
              <a:t>Patient </a:t>
            </a:r>
            <a:r>
              <a:rPr sz="1400" dirty="0">
                <a:solidFill>
                  <a:sysClr val="windowText" lastClr="000000"/>
                </a:solidFill>
              </a:rPr>
              <a:t/>
            </a:r>
            <a:br>
              <a:rPr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rgbClr val="000000"/>
                </a:solidFill>
                <a:latin typeface="Calibri" panose="22635452340000000000" pitchFamily="1"/>
              </a:rPr>
              <a:t>Harm </a:t>
            </a:r>
          </a:p>
        </p:txBody>
      </p:sp>
      <p:sp>
        <p:nvSpPr>
          <p:cNvPr id="54" name="Text Placeholder 53"/>
          <p:cNvSpPr>
            <a:spLocks noGrp="1"/>
          </p:cNvSpPr>
          <p:nvPr>
            <p:ph type="body" idx="10"/>
          </p:nvPr>
        </p:nvSpPr>
        <p:spPr>
          <a:xfrm>
            <a:off x="4578350" y="6705600"/>
            <a:ext cx="1438275" cy="271463"/>
          </a:xfrm>
          <a:noFill/>
          <a:ln w="0">
            <a:noFill/>
          </a:ln>
        </p:spPr>
        <p:txBody>
          <a:bodyPr tIns="22860"/>
          <a:lstStyle/>
          <a:p>
            <a:pPr marL="0" indent="0" algn="ctr" eaLnBrk="1" fontAlgn="auto" hangingPunct="1">
              <a:lnSpc>
                <a:spcPct val="95999"/>
              </a:lnSpc>
              <a:spcBef>
                <a:spcPts val="0"/>
              </a:spcBef>
              <a:spcAft>
                <a:spcPts val="360"/>
              </a:spcAft>
              <a:buFontTx/>
              <a:buNone/>
              <a:defRPr/>
            </a:pPr>
            <a:r>
              <a:rPr lang="en-US" sz="1400" spc="-10" dirty="0">
                <a:solidFill>
                  <a:srgbClr val="000000"/>
                </a:solidFill>
                <a:latin typeface="Calibri" panose="22635452340000000000" pitchFamily="1"/>
              </a:rPr>
              <a:t>No Adverse Effect </a:t>
            </a:r>
          </a:p>
        </p:txBody>
      </p:sp>
      <p:sp>
        <p:nvSpPr>
          <p:cNvPr id="14350" name="Text Placeholder 55"/>
          <p:cNvSpPr>
            <a:spLocks noGrp="1"/>
          </p:cNvSpPr>
          <p:nvPr>
            <p:ph type="body" idx="10"/>
          </p:nvPr>
        </p:nvSpPr>
        <p:spPr bwMode="auto">
          <a:xfrm>
            <a:off x="3230563" y="5730875"/>
            <a:ext cx="1058862" cy="460375"/>
          </a:xfrm>
          <a:noFill/>
          <a:ln w="0">
            <a:noFill/>
            <a:miter lim="800000"/>
            <a:headEnd/>
            <a:tailEnd/>
          </a:ln>
        </p:spPr>
        <p:txBody>
          <a:bodyPr wrap="square" tIns="22860" numCol="1" anchorCtr="0" compatLnSpc="1">
            <a:prstTxWarp prst="textNoShape">
              <a:avLst/>
            </a:prstTxWarp>
          </a:bodyPr>
          <a:lstStyle/>
          <a:p>
            <a:pPr marL="0" indent="0" algn="ctr" eaLnBrk="1" hangingPunct="1">
              <a:lnSpc>
                <a:spcPct val="96000"/>
              </a:lnSpc>
              <a:spcBef>
                <a:spcPct val="0"/>
              </a:spcBef>
              <a:spcAft>
                <a:spcPts val="363"/>
              </a:spcAft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”Forced”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HIT- </a:t>
            </a:r>
            <a:r>
              <a:rPr lang="en-US" sz="1400" dirty="0" smtClean="0">
                <a:solidFill>
                  <a:srgbClr val="000000"/>
                </a:solidFill>
              </a:rPr>
              <a:t/>
            </a:r>
            <a:br>
              <a:rPr lang="en-US" sz="1400" dirty="0" smtClean="0">
                <a:solidFill>
                  <a:srgbClr val="000000"/>
                </a:solidFill>
              </a:rPr>
            </a:b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use Error </a:t>
            </a:r>
          </a:p>
        </p:txBody>
      </p:sp>
      <p:sp>
        <p:nvSpPr>
          <p:cNvPr id="57" name="Text Placeholder 56"/>
          <p:cNvSpPr>
            <a:spLocks noGrp="1"/>
          </p:cNvSpPr>
          <p:nvPr>
            <p:ph type="body" idx="10"/>
          </p:nvPr>
        </p:nvSpPr>
        <p:spPr>
          <a:xfrm>
            <a:off x="1638300" y="1447800"/>
            <a:ext cx="1285875" cy="257175"/>
          </a:xfrm>
          <a:noFill/>
          <a:ln w="0">
            <a:noFill/>
          </a:ln>
        </p:spPr>
        <p:txBody>
          <a:bodyPr/>
          <a:lstStyle/>
          <a:p>
            <a:pPr marL="0" indent="0" eaLnBrk="1" fontAlgn="auto" hangingPunct="1">
              <a:lnSpc>
                <a:spcPct val="9311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 spc="-55" dirty="0">
                <a:solidFill>
                  <a:srgbClr val="000000"/>
                </a:solidFill>
                <a:latin typeface="Calibri" panose="22635452340000000000" pitchFamily="1"/>
              </a:rPr>
              <a:t>HIT-Related Hazard </a:t>
            </a:r>
          </a:p>
        </p:txBody>
      </p:sp>
      <p:sp>
        <p:nvSpPr>
          <p:cNvPr id="59" name="Text Placeholder 58"/>
          <p:cNvSpPr>
            <a:spLocks noGrp="1"/>
          </p:cNvSpPr>
          <p:nvPr>
            <p:ph type="body" idx="10"/>
          </p:nvPr>
        </p:nvSpPr>
        <p:spPr>
          <a:xfrm>
            <a:off x="1790701" y="2819400"/>
            <a:ext cx="962024" cy="488951"/>
          </a:xfrm>
          <a:noFill/>
          <a:ln w="0">
            <a:noFill/>
          </a:ln>
        </p:spPr>
        <p:txBody>
          <a:bodyPr/>
          <a:lstStyle/>
          <a:p>
            <a:pPr marL="0" indent="0" algn="ctr" eaLnBrk="1" fontAlgn="auto" hangingPunct="1">
              <a:lnSpc>
                <a:spcPct val="9407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alibri" panose="22635452340000000000" pitchFamily="1"/>
              </a:rPr>
              <a:t>Hazard </a:t>
            </a:r>
            <a:r>
              <a:rPr sz="1400" dirty="0">
                <a:solidFill>
                  <a:sysClr val="windowText" lastClr="000000"/>
                </a:solidFill>
              </a:rPr>
              <a:t/>
            </a:r>
            <a:br>
              <a:rPr sz="1400" dirty="0">
                <a:solidFill>
                  <a:sysClr val="windowText" lastClr="000000"/>
                </a:solidFill>
              </a:rPr>
            </a:br>
            <a:r>
              <a:rPr lang="en-US" sz="1400" spc="-55" dirty="0">
                <a:solidFill>
                  <a:srgbClr val="000000"/>
                </a:solidFill>
                <a:latin typeface="Calibri" panose="22635452340000000000" pitchFamily="1"/>
              </a:rPr>
              <a:t>Identified? </a:t>
            </a:r>
          </a:p>
        </p:txBody>
      </p:sp>
      <p:sp>
        <p:nvSpPr>
          <p:cNvPr id="61" name="Text Placeholder 60"/>
          <p:cNvSpPr>
            <a:spLocks noGrp="1"/>
          </p:cNvSpPr>
          <p:nvPr>
            <p:ph type="body" idx="10"/>
          </p:nvPr>
        </p:nvSpPr>
        <p:spPr>
          <a:xfrm>
            <a:off x="1790700" y="4344988"/>
            <a:ext cx="895350" cy="407987"/>
          </a:xfrm>
          <a:noFill/>
          <a:ln w="0">
            <a:noFill/>
          </a:ln>
        </p:spPr>
        <p:txBody>
          <a:bodyPr/>
          <a:lstStyle/>
          <a:p>
            <a:pPr marL="0" indent="0" algn="ctr" eaLnBrk="1" fontAlgn="auto" hangingPunct="1">
              <a:lnSpc>
                <a:spcPct val="9407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 dirty="0">
                <a:solidFill>
                  <a:srgbClr val="000000"/>
                </a:solidFill>
                <a:latin typeface="Calibri" panose="22635452340000000000" pitchFamily="1"/>
              </a:rPr>
              <a:t>Hazard </a:t>
            </a:r>
            <a:r>
              <a:rPr sz="1400" dirty="0">
                <a:solidFill>
                  <a:sysClr val="windowText" lastClr="000000"/>
                </a:solidFill>
              </a:rPr>
              <a:t/>
            </a:r>
            <a:br>
              <a:rPr sz="1400" dirty="0">
                <a:solidFill>
                  <a:sysClr val="windowText" lastClr="000000"/>
                </a:solidFill>
              </a:rPr>
            </a:br>
            <a:r>
              <a:rPr lang="en-US" sz="1400" spc="-60" dirty="0">
                <a:solidFill>
                  <a:srgbClr val="000000"/>
                </a:solidFill>
                <a:latin typeface="Calibri" panose="22635452340000000000" pitchFamily="1"/>
              </a:rPr>
              <a:t>Resolved</a:t>
            </a:r>
            <a:r>
              <a:rPr lang="en-US" sz="1200" spc="-60" dirty="0">
                <a:solidFill>
                  <a:srgbClr val="000000"/>
                </a:solidFill>
                <a:latin typeface="Calibri" panose="22635452340000000000" pitchFamily="1"/>
              </a:rPr>
              <a:t>? </a:t>
            </a:r>
          </a:p>
        </p:txBody>
      </p:sp>
      <p:sp>
        <p:nvSpPr>
          <p:cNvPr id="64" name="Text Placeholder 63"/>
          <p:cNvSpPr>
            <a:spLocks noGrp="1"/>
          </p:cNvSpPr>
          <p:nvPr>
            <p:ph type="body" idx="10"/>
          </p:nvPr>
        </p:nvSpPr>
        <p:spPr>
          <a:xfrm>
            <a:off x="1771650" y="5489575"/>
            <a:ext cx="981075" cy="552450"/>
          </a:xfrm>
          <a:noFill/>
          <a:ln w="0">
            <a:noFill/>
          </a:ln>
        </p:spPr>
        <p:txBody>
          <a:bodyPr/>
          <a:lstStyle/>
          <a:p>
            <a:pPr marL="0" indent="0" algn="ctr" eaLnBrk="1" fontAlgn="auto" hangingPunct="1">
              <a:lnSpc>
                <a:spcPct val="14111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 spc="-30" dirty="0">
                <a:solidFill>
                  <a:srgbClr val="000000"/>
                </a:solidFill>
                <a:latin typeface="Calibri" panose="22635452340000000000" pitchFamily="1"/>
              </a:rPr>
              <a:t>HIT-related </a:t>
            </a:r>
            <a:r>
              <a:rPr sz="1400" dirty="0">
                <a:solidFill>
                  <a:sysClr val="windowText" lastClr="000000"/>
                </a:solidFill>
              </a:rPr>
              <a:t/>
            </a:r>
            <a:br>
              <a:rPr sz="14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rgbClr val="000000"/>
                </a:solidFill>
                <a:latin typeface="Calibri" panose="22635452340000000000" pitchFamily="1"/>
              </a:rPr>
              <a:t>Hazard </a:t>
            </a:r>
          </a:p>
        </p:txBody>
      </p:sp>
      <p:sp>
        <p:nvSpPr>
          <p:cNvPr id="14355" name="Text Placeholder 64"/>
          <p:cNvSpPr>
            <a:spLocks noGrp="1"/>
          </p:cNvSpPr>
          <p:nvPr>
            <p:ph type="body" idx="10"/>
          </p:nvPr>
        </p:nvSpPr>
        <p:spPr bwMode="auto">
          <a:xfrm>
            <a:off x="6502400" y="6756400"/>
            <a:ext cx="838200" cy="179388"/>
          </a:xfrm>
          <a:noFill/>
          <a:ln w="0">
            <a:noFill/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indent="0" algn="ctr" eaLnBrk="1" hangingPunct="1">
              <a:lnSpc>
                <a:spcPct val="92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Near Miss </a:t>
            </a:r>
          </a:p>
        </p:txBody>
      </p:sp>
      <p:cxnSp>
        <p:nvCxnSpPr>
          <p:cNvPr id="14356" name="Shape"/>
          <p:cNvCxnSpPr>
            <a:cxnSpLocks noChangeShapeType="1"/>
          </p:cNvCxnSpPr>
          <p:nvPr/>
        </p:nvCxnSpPr>
        <p:spPr bwMode="auto">
          <a:xfrm>
            <a:off x="3306763" y="4352925"/>
            <a:ext cx="930275" cy="0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4357" name="Shape"/>
          <p:cNvCxnSpPr>
            <a:cxnSpLocks noChangeShapeType="1"/>
          </p:cNvCxnSpPr>
          <p:nvPr/>
        </p:nvCxnSpPr>
        <p:spPr bwMode="auto">
          <a:xfrm>
            <a:off x="3306763" y="4810125"/>
            <a:ext cx="930275" cy="0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4358" name="Shape"/>
          <p:cNvCxnSpPr>
            <a:cxnSpLocks noChangeShapeType="1"/>
          </p:cNvCxnSpPr>
          <p:nvPr/>
        </p:nvCxnSpPr>
        <p:spPr bwMode="auto">
          <a:xfrm>
            <a:off x="4237038" y="4352925"/>
            <a:ext cx="0" cy="457200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4359" name="Shape"/>
          <p:cNvCxnSpPr>
            <a:cxnSpLocks noChangeShapeType="1"/>
          </p:cNvCxnSpPr>
          <p:nvPr/>
        </p:nvCxnSpPr>
        <p:spPr bwMode="auto">
          <a:xfrm>
            <a:off x="4221163" y="1547813"/>
            <a:ext cx="3624262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4360" name="Shape"/>
          <p:cNvCxnSpPr>
            <a:cxnSpLocks noChangeShapeType="1"/>
          </p:cNvCxnSpPr>
          <p:nvPr/>
        </p:nvCxnSpPr>
        <p:spPr bwMode="auto">
          <a:xfrm>
            <a:off x="4221163" y="1825625"/>
            <a:ext cx="3624262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4361" name="Shape"/>
          <p:cNvCxnSpPr>
            <a:cxnSpLocks noChangeShapeType="1"/>
          </p:cNvCxnSpPr>
          <p:nvPr/>
        </p:nvCxnSpPr>
        <p:spPr bwMode="auto">
          <a:xfrm>
            <a:off x="4221163" y="1547813"/>
            <a:ext cx="0" cy="277812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4362" name="Shape"/>
          <p:cNvCxnSpPr>
            <a:cxnSpLocks noChangeShapeType="1"/>
          </p:cNvCxnSpPr>
          <p:nvPr/>
        </p:nvCxnSpPr>
        <p:spPr bwMode="auto">
          <a:xfrm>
            <a:off x="4578350" y="6977063"/>
            <a:ext cx="14382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4363" name="Shape"/>
          <p:cNvCxnSpPr>
            <a:cxnSpLocks noChangeShapeType="1"/>
          </p:cNvCxnSpPr>
          <p:nvPr/>
        </p:nvCxnSpPr>
        <p:spPr bwMode="auto">
          <a:xfrm>
            <a:off x="4578350" y="6705600"/>
            <a:ext cx="0" cy="271463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4364" name="Shape"/>
          <p:cNvCxnSpPr>
            <a:cxnSpLocks noChangeShapeType="1"/>
          </p:cNvCxnSpPr>
          <p:nvPr/>
        </p:nvCxnSpPr>
        <p:spPr bwMode="auto">
          <a:xfrm>
            <a:off x="6016625" y="6705600"/>
            <a:ext cx="0" cy="271463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4365" name="Shape"/>
          <p:cNvCxnSpPr>
            <a:cxnSpLocks noChangeShapeType="1"/>
          </p:cNvCxnSpPr>
          <p:nvPr/>
        </p:nvCxnSpPr>
        <p:spPr bwMode="auto">
          <a:xfrm>
            <a:off x="3230563" y="5730875"/>
            <a:ext cx="1058862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4366" name="Shape"/>
          <p:cNvCxnSpPr>
            <a:cxnSpLocks noChangeShapeType="1"/>
          </p:cNvCxnSpPr>
          <p:nvPr/>
        </p:nvCxnSpPr>
        <p:spPr bwMode="auto">
          <a:xfrm>
            <a:off x="3230563" y="6191250"/>
            <a:ext cx="1058862" cy="0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4367" name="Shape"/>
          <p:cNvCxnSpPr>
            <a:cxnSpLocks noChangeShapeType="1"/>
          </p:cNvCxnSpPr>
          <p:nvPr/>
        </p:nvCxnSpPr>
        <p:spPr bwMode="auto">
          <a:xfrm>
            <a:off x="4289425" y="5730875"/>
            <a:ext cx="0" cy="460375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4368" name="Shape"/>
          <p:cNvCxnSpPr>
            <a:cxnSpLocks noChangeShapeType="1"/>
          </p:cNvCxnSpPr>
          <p:nvPr/>
        </p:nvCxnSpPr>
        <p:spPr bwMode="auto">
          <a:xfrm>
            <a:off x="1771650" y="5489575"/>
            <a:ext cx="9810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4369" name="Shape"/>
          <p:cNvCxnSpPr>
            <a:cxnSpLocks noChangeShapeType="1"/>
          </p:cNvCxnSpPr>
          <p:nvPr/>
        </p:nvCxnSpPr>
        <p:spPr bwMode="auto">
          <a:xfrm>
            <a:off x="1771650" y="6042025"/>
            <a:ext cx="981075" cy="0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4370" name="Shape"/>
          <p:cNvCxnSpPr>
            <a:cxnSpLocks noChangeShapeType="1"/>
          </p:cNvCxnSpPr>
          <p:nvPr/>
        </p:nvCxnSpPr>
        <p:spPr bwMode="auto">
          <a:xfrm>
            <a:off x="2752725" y="5489575"/>
            <a:ext cx="0" cy="552450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</p:cxnSp>
      <p:sp>
        <p:nvSpPr>
          <p:cNvPr id="14371" name="Text Box 42"/>
          <p:cNvSpPr txBox="1">
            <a:spLocks noChangeArrowheads="1"/>
          </p:cNvSpPr>
          <p:nvPr/>
        </p:nvSpPr>
        <p:spPr bwMode="auto">
          <a:xfrm>
            <a:off x="2238375" y="3668713"/>
            <a:ext cx="4476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latin typeface="Calibri" pitchFamily="34" charset="0"/>
              </a:rPr>
              <a:t>Yes</a:t>
            </a:r>
          </a:p>
        </p:txBody>
      </p:sp>
      <p:sp>
        <p:nvSpPr>
          <p:cNvPr id="14372" name="Text Box 43"/>
          <p:cNvSpPr txBox="1">
            <a:spLocks noChangeArrowheads="1"/>
          </p:cNvSpPr>
          <p:nvPr/>
        </p:nvSpPr>
        <p:spPr bwMode="auto">
          <a:xfrm>
            <a:off x="2819400" y="4344988"/>
            <a:ext cx="4476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latin typeface="Calibri" pitchFamily="34" charset="0"/>
              </a:rPr>
              <a:t>Yes</a:t>
            </a:r>
          </a:p>
        </p:txBody>
      </p:sp>
      <p:sp>
        <p:nvSpPr>
          <p:cNvPr id="14373" name="Text Box 44"/>
          <p:cNvSpPr txBox="1">
            <a:spLocks noChangeArrowheads="1"/>
          </p:cNvSpPr>
          <p:nvPr/>
        </p:nvSpPr>
        <p:spPr bwMode="auto">
          <a:xfrm>
            <a:off x="2247900" y="5143500"/>
            <a:ext cx="4476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latin typeface="Calibri" pitchFamily="34" charset="0"/>
              </a:rPr>
              <a:t>No</a:t>
            </a:r>
          </a:p>
        </p:txBody>
      </p:sp>
      <p:sp>
        <p:nvSpPr>
          <p:cNvPr id="14374" name="Text Box 45"/>
          <p:cNvSpPr txBox="1">
            <a:spLocks noChangeArrowheads="1"/>
          </p:cNvSpPr>
          <p:nvPr/>
        </p:nvSpPr>
        <p:spPr bwMode="auto">
          <a:xfrm>
            <a:off x="5905500" y="5562600"/>
            <a:ext cx="4476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latin typeface="Calibri" pitchFamily="34" charset="0"/>
              </a:rPr>
              <a:t>Yes</a:t>
            </a:r>
          </a:p>
        </p:txBody>
      </p:sp>
      <p:sp>
        <p:nvSpPr>
          <p:cNvPr id="14375" name="Text Box 46"/>
          <p:cNvSpPr txBox="1">
            <a:spLocks noChangeArrowheads="1"/>
          </p:cNvSpPr>
          <p:nvPr/>
        </p:nvSpPr>
        <p:spPr bwMode="auto">
          <a:xfrm>
            <a:off x="7477125" y="5562600"/>
            <a:ext cx="4476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latin typeface="Calibri" pitchFamily="34" charset="0"/>
              </a:rPr>
              <a:t>Yes</a:t>
            </a:r>
          </a:p>
        </p:txBody>
      </p:sp>
      <p:sp>
        <p:nvSpPr>
          <p:cNvPr id="14376" name="Text Box 47"/>
          <p:cNvSpPr txBox="1">
            <a:spLocks noChangeArrowheads="1"/>
          </p:cNvSpPr>
          <p:nvPr/>
        </p:nvSpPr>
        <p:spPr bwMode="auto">
          <a:xfrm>
            <a:off x="5346700" y="6362700"/>
            <a:ext cx="4476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latin typeface="Calibri" pitchFamily="34" charset="0"/>
              </a:rPr>
              <a:t>No</a:t>
            </a:r>
          </a:p>
        </p:txBody>
      </p:sp>
      <p:sp>
        <p:nvSpPr>
          <p:cNvPr id="14377" name="Text Box 48"/>
          <p:cNvSpPr txBox="1">
            <a:spLocks noChangeArrowheads="1"/>
          </p:cNvSpPr>
          <p:nvPr/>
        </p:nvSpPr>
        <p:spPr bwMode="auto">
          <a:xfrm>
            <a:off x="1343025" y="3111500"/>
            <a:ext cx="4476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latin typeface="Calibri" pitchFamily="34" charset="0"/>
              </a:rPr>
              <a:t>No</a:t>
            </a:r>
          </a:p>
        </p:txBody>
      </p:sp>
      <p:sp>
        <p:nvSpPr>
          <p:cNvPr id="14378" name="Text Box 49"/>
          <p:cNvSpPr txBox="1">
            <a:spLocks noChangeArrowheads="1"/>
          </p:cNvSpPr>
          <p:nvPr/>
        </p:nvSpPr>
        <p:spPr bwMode="auto">
          <a:xfrm>
            <a:off x="6908800" y="6375400"/>
            <a:ext cx="4476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latin typeface="Calibri" pitchFamily="34" charset="0"/>
              </a:rPr>
              <a:t>No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503238" y="533400"/>
            <a:ext cx="9051925" cy="1295400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93000"/>
              </a:lnSpc>
            </a:pPr>
            <a:r>
              <a:rPr lang="en-US" sz="2800" b="1" dirty="0">
                <a:solidFill>
                  <a:srgbClr val="323299"/>
                </a:solidFill>
                <a:latin typeface="Calibri" pitchFamily="34" charset="0"/>
              </a:rPr>
              <a:t>The Contribution of HIT-related Hazards to Patient Harm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00" y="447675"/>
            <a:ext cx="9169400" cy="6877050"/>
          </a:xfrm>
          <a:prstGeom prst="rect">
            <a:avLst/>
          </a:prstGeom>
          <a:solidFill>
            <a:srgbClr val="99CC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86" name="Text Placeholder 85"/>
          <p:cNvSpPr>
            <a:spLocks noGrp="1"/>
          </p:cNvSpPr>
          <p:nvPr>
            <p:ph type="body" idx="10"/>
          </p:nvPr>
        </p:nvSpPr>
        <p:spPr>
          <a:xfrm>
            <a:off x="4340225" y="1193800"/>
            <a:ext cx="2505075" cy="177800"/>
          </a:xfrm>
        </p:spPr>
        <p:txBody>
          <a:bodyPr/>
          <a:lstStyle/>
          <a:p>
            <a:pPr marL="0" indent="0" eaLnBrk="1" fontAlgn="auto" hangingPunct="1">
              <a:lnSpc>
                <a:spcPct val="10655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200" spc="-40">
                <a:solidFill>
                  <a:srgbClr val="000000"/>
                </a:solidFill>
                <a:latin typeface="Calibri" panose="22635452340000000000" pitchFamily="1"/>
              </a:rPr>
              <a:t>Error in HIT design or implementation </a:t>
            </a:r>
          </a:p>
        </p:txBody>
      </p:sp>
      <p:sp>
        <p:nvSpPr>
          <p:cNvPr id="87" name="Text Placeholder 86"/>
          <p:cNvSpPr>
            <a:spLocks noGrp="1"/>
          </p:cNvSpPr>
          <p:nvPr>
            <p:ph type="body" idx="10"/>
          </p:nvPr>
        </p:nvSpPr>
        <p:spPr>
          <a:xfrm>
            <a:off x="1638300" y="1490663"/>
            <a:ext cx="1285875" cy="261937"/>
          </a:xfrm>
        </p:spPr>
        <p:txBody>
          <a:bodyPr/>
          <a:lstStyle/>
          <a:p>
            <a:pPr marL="0" indent="0" eaLnBrk="1" fontAlgn="auto" hangingPunct="1">
              <a:lnSpc>
                <a:spcPct val="9311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200" spc="-55">
                <a:solidFill>
                  <a:srgbClr val="000000"/>
                </a:solidFill>
                <a:latin typeface="Calibri" panose="22635452340000000000" pitchFamily="1"/>
              </a:rPr>
              <a:t>HIT-Related Hazard </a:t>
            </a:r>
          </a:p>
        </p:txBody>
      </p:sp>
      <p:sp>
        <p:nvSpPr>
          <p:cNvPr id="88" name="Text Placeholder 87"/>
          <p:cNvSpPr>
            <a:spLocks noGrp="1"/>
          </p:cNvSpPr>
          <p:nvPr>
            <p:ph type="body" idx="10"/>
          </p:nvPr>
        </p:nvSpPr>
        <p:spPr>
          <a:xfrm>
            <a:off x="4330700" y="1587500"/>
            <a:ext cx="3733800" cy="228600"/>
          </a:xfrm>
        </p:spPr>
        <p:txBody>
          <a:bodyPr/>
          <a:lstStyle/>
          <a:p>
            <a:pPr marL="0" indent="0" eaLnBrk="1" fontAlgn="auto" hangingPunct="1">
              <a:lnSpc>
                <a:spcPct val="10559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200" spc="-35">
                <a:solidFill>
                  <a:srgbClr val="000000"/>
                </a:solidFill>
                <a:latin typeface="Calibri" panose="22635452340000000000" pitchFamily="1"/>
              </a:rPr>
              <a:t>Interaction between HIT and other healthcare systems. </a:t>
            </a:r>
          </a:p>
        </p:txBody>
      </p:sp>
      <p:sp>
        <p:nvSpPr>
          <p:cNvPr id="89" name="Text Placeholder 88"/>
          <p:cNvSpPr>
            <a:spLocks noGrp="1"/>
          </p:cNvSpPr>
          <p:nvPr>
            <p:ph type="body" idx="10"/>
          </p:nvPr>
        </p:nvSpPr>
        <p:spPr>
          <a:xfrm>
            <a:off x="4457700" y="2789238"/>
            <a:ext cx="3233738" cy="420687"/>
          </a:xfrm>
        </p:spPr>
        <p:txBody>
          <a:bodyPr/>
          <a:lstStyle/>
          <a:p>
            <a:pPr marL="0" indent="0" algn="ctr" eaLnBrk="1" fontAlgn="auto" hangingPunct="1">
              <a:lnSpc>
                <a:spcPct val="8351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3300" b="1" spc="-105">
                <a:solidFill>
                  <a:srgbClr val="0427C0"/>
                </a:solidFill>
                <a:latin typeface="Arial" panose="22635452340000000000" pitchFamily="2"/>
              </a:rPr>
              <a:t>Hazard Control </a:t>
            </a:r>
          </a:p>
        </p:txBody>
      </p:sp>
      <p:sp>
        <p:nvSpPr>
          <p:cNvPr id="15368" name="Text Placeholder 89"/>
          <p:cNvSpPr>
            <a:spLocks noGrp="1"/>
          </p:cNvSpPr>
          <p:nvPr>
            <p:ph type="body" idx="10"/>
          </p:nvPr>
        </p:nvSpPr>
        <p:spPr bwMode="auto">
          <a:xfrm>
            <a:off x="4949825" y="4545013"/>
            <a:ext cx="917575" cy="36671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lnSpc>
                <a:spcPts val="1400"/>
              </a:lnSpc>
              <a:spcBef>
                <a:spcPct val="0"/>
              </a:spcBef>
              <a:buFontTx/>
              <a:buNone/>
            </a:pPr>
            <a:r>
              <a:rPr lang="en-US" sz="1200" smtClean="0">
                <a:solidFill>
                  <a:srgbClr val="000000"/>
                </a:solidFill>
                <a:latin typeface="Calibri" pitchFamily="34" charset="0"/>
              </a:rPr>
              <a:t>”Un-Forced”</a:t>
            </a:r>
            <a:r>
              <a:rPr lang="en-US" sz="30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marL="0" indent="0" algn="ctr" eaLnBrk="1" hangingPunct="1">
              <a:lnSpc>
                <a:spcPts val="1400"/>
              </a:lnSpc>
              <a:spcBef>
                <a:spcPts val="175"/>
              </a:spcBef>
              <a:buFontTx/>
              <a:buNone/>
            </a:pPr>
            <a:r>
              <a:rPr lang="en-US" sz="1200" smtClean="0">
                <a:solidFill>
                  <a:srgbClr val="000000"/>
                </a:solidFill>
                <a:latin typeface="Calibri" pitchFamily="34" charset="0"/>
              </a:rPr>
              <a:t>HIT-use Error </a:t>
            </a:r>
          </a:p>
        </p:txBody>
      </p:sp>
      <p:sp>
        <p:nvSpPr>
          <p:cNvPr id="91" name="Text Placeholder 90"/>
          <p:cNvSpPr>
            <a:spLocks noGrp="1"/>
          </p:cNvSpPr>
          <p:nvPr>
            <p:ph type="body" idx="10"/>
          </p:nvPr>
        </p:nvSpPr>
        <p:spPr>
          <a:xfrm>
            <a:off x="4902200" y="5654675"/>
            <a:ext cx="933450" cy="379413"/>
          </a:xfrm>
        </p:spPr>
        <p:txBody>
          <a:bodyPr/>
          <a:lstStyle/>
          <a:p>
            <a:pPr marL="0" indent="0" algn="ctr" eaLnBrk="1" fontAlgn="auto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200" spc="-20">
                <a:solidFill>
                  <a:srgbClr val="000000"/>
                </a:solidFill>
                <a:latin typeface="Calibri" panose="22635452340000000000" pitchFamily="1"/>
              </a:rPr>
              <a:t>Care Process </a:t>
            </a:r>
            <a:r>
              <a:rPr sz="1800">
                <a:solidFill>
                  <a:sysClr val="windowText" lastClr="000000"/>
                </a:solidFill>
              </a:rPr>
              <a:t/>
            </a:r>
            <a:br>
              <a:rPr sz="1800">
                <a:solidFill>
                  <a:sysClr val="windowText" lastClr="000000"/>
                </a:solidFill>
              </a:rPr>
            </a:br>
            <a:r>
              <a:rPr lang="en-US" sz="1200" spc="-55">
                <a:solidFill>
                  <a:srgbClr val="000000"/>
                </a:solidFill>
                <a:latin typeface="Calibri" panose="22635452340000000000" pitchFamily="1"/>
              </a:rPr>
              <a:t>Compromise? </a:t>
            </a:r>
          </a:p>
        </p:txBody>
      </p:sp>
      <p:sp>
        <p:nvSpPr>
          <p:cNvPr id="15370" name="Text Placeholder 91"/>
          <p:cNvSpPr>
            <a:spLocks noGrp="1"/>
          </p:cNvSpPr>
          <p:nvPr>
            <p:ph type="body" idx="10"/>
          </p:nvPr>
        </p:nvSpPr>
        <p:spPr bwMode="auto">
          <a:xfrm>
            <a:off x="6519863" y="5578475"/>
            <a:ext cx="795337" cy="550863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indent="0" algn="ctr" eaLnBrk="1" hangingPunct="1">
              <a:lnSpc>
                <a:spcPts val="1500"/>
              </a:lnSpc>
              <a:spcBef>
                <a:spcPct val="0"/>
              </a:spcBef>
              <a:buFontTx/>
              <a:buNone/>
              <a:tabLst>
                <a:tab pos="593725" algn="l"/>
                <a:tab pos="1800225" algn="r"/>
              </a:tabLst>
            </a:pPr>
            <a:r>
              <a:rPr lang="en-US" sz="1200" smtClean="0">
                <a:solidFill>
                  <a:srgbClr val="000000"/>
                </a:solidFill>
                <a:latin typeface="Calibri" pitchFamily="34" charset="0"/>
              </a:rPr>
              <a:t>Identifiable Patient </a:t>
            </a:r>
          </a:p>
          <a:p>
            <a:pPr marL="0" indent="0" algn="ctr" eaLnBrk="1" hangingPunct="1">
              <a:lnSpc>
                <a:spcPts val="1400"/>
              </a:lnSpc>
              <a:spcBef>
                <a:spcPts val="175"/>
              </a:spcBef>
              <a:buFontTx/>
              <a:buNone/>
              <a:tabLst>
                <a:tab pos="593725" algn="l"/>
                <a:tab pos="1800225" algn="r"/>
              </a:tabLst>
            </a:pPr>
            <a:r>
              <a:rPr lang="en-US" sz="1200" smtClean="0">
                <a:solidFill>
                  <a:srgbClr val="000000"/>
                </a:solidFill>
                <a:latin typeface="Calibri" pitchFamily="34" charset="0"/>
              </a:rPr>
              <a:t>Harm? </a:t>
            </a:r>
          </a:p>
        </p:txBody>
      </p:sp>
      <p:sp>
        <p:nvSpPr>
          <p:cNvPr id="93" name="Text Placeholder 92"/>
          <p:cNvSpPr>
            <a:spLocks noGrp="1"/>
          </p:cNvSpPr>
          <p:nvPr>
            <p:ph type="body" idx="10"/>
          </p:nvPr>
        </p:nvSpPr>
        <p:spPr>
          <a:xfrm>
            <a:off x="8054975" y="5840413"/>
            <a:ext cx="479425" cy="360362"/>
          </a:xfrm>
        </p:spPr>
        <p:txBody>
          <a:bodyPr/>
          <a:lstStyle/>
          <a:p>
            <a:pPr marL="0" indent="0" algn="ctr" eaLnBrk="1" fontAlgn="auto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200" spc="-60">
                <a:solidFill>
                  <a:srgbClr val="000000"/>
                </a:solidFill>
                <a:latin typeface="Calibri" panose="22635452340000000000" pitchFamily="1"/>
              </a:rPr>
              <a:t>Patient </a:t>
            </a:r>
            <a:r>
              <a:rPr sz="1800">
                <a:solidFill>
                  <a:sysClr val="windowText" lastClr="000000"/>
                </a:solidFill>
              </a:rPr>
              <a:t/>
            </a:r>
            <a:br>
              <a:rPr sz="1800">
                <a:solidFill>
                  <a:sysClr val="windowText" lastClr="000000"/>
                </a:solidFill>
              </a:rPr>
            </a:br>
            <a:r>
              <a:rPr lang="en-US" sz="1200">
                <a:solidFill>
                  <a:srgbClr val="000000"/>
                </a:solidFill>
                <a:latin typeface="Calibri" panose="22635452340000000000" pitchFamily="1"/>
              </a:rPr>
              <a:t>Harm </a:t>
            </a:r>
          </a:p>
        </p:txBody>
      </p:sp>
      <p:sp>
        <p:nvSpPr>
          <p:cNvPr id="96" name="Text Placeholder 95"/>
          <p:cNvSpPr>
            <a:spLocks noGrp="1"/>
          </p:cNvSpPr>
          <p:nvPr>
            <p:ph type="body" idx="10"/>
          </p:nvPr>
        </p:nvSpPr>
        <p:spPr>
          <a:xfrm>
            <a:off x="4733925" y="6745288"/>
            <a:ext cx="1133475" cy="184150"/>
          </a:xfrm>
        </p:spPr>
        <p:txBody>
          <a:bodyPr/>
          <a:lstStyle/>
          <a:p>
            <a:pPr marL="0" indent="0" eaLnBrk="1" fontAlgn="auto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200" spc="-35">
                <a:solidFill>
                  <a:srgbClr val="000000"/>
                </a:solidFill>
                <a:latin typeface="Calibri" panose="22635452340000000000" pitchFamily="1"/>
              </a:rPr>
              <a:t>No Adverse Effect </a:t>
            </a:r>
          </a:p>
        </p:txBody>
      </p:sp>
      <p:sp>
        <p:nvSpPr>
          <p:cNvPr id="15373" name="Text Placeholder 96"/>
          <p:cNvSpPr>
            <a:spLocks noGrp="1"/>
          </p:cNvSpPr>
          <p:nvPr>
            <p:ph type="body" idx="10"/>
          </p:nvPr>
        </p:nvSpPr>
        <p:spPr bwMode="auto">
          <a:xfrm>
            <a:off x="8477250" y="6718300"/>
            <a:ext cx="285750" cy="21590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lnSpc>
                <a:spcPct val="84000"/>
              </a:lnSpc>
              <a:spcBef>
                <a:spcPct val="0"/>
              </a:spcBef>
              <a:buFontTx/>
              <a:buNone/>
            </a:pPr>
            <a:r>
              <a:rPr lang="en-US" sz="1600" b="1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98" name="Text Placeholder 97"/>
          <p:cNvSpPr>
            <a:spLocks noGrp="1"/>
          </p:cNvSpPr>
          <p:nvPr>
            <p:ph type="body" idx="10"/>
          </p:nvPr>
        </p:nvSpPr>
        <p:spPr>
          <a:xfrm>
            <a:off x="6578600" y="6781800"/>
            <a:ext cx="762000" cy="228600"/>
          </a:xfrm>
        </p:spPr>
        <p:txBody>
          <a:bodyPr/>
          <a:lstStyle/>
          <a:p>
            <a:pPr marL="0" indent="0" eaLnBrk="1" fontAlgn="auto" hangingPunct="1">
              <a:lnSpc>
                <a:spcPct val="9215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200" spc="-60">
                <a:solidFill>
                  <a:srgbClr val="000000"/>
                </a:solidFill>
                <a:latin typeface="Calibri" panose="22635452340000000000" pitchFamily="1"/>
              </a:rPr>
              <a:t>Near Miss </a:t>
            </a:r>
          </a:p>
        </p:txBody>
      </p:sp>
      <p:sp>
        <p:nvSpPr>
          <p:cNvPr id="15375" name="Rectangle 17"/>
          <p:cNvSpPr>
            <a:spLocks noChangeArrowheads="1"/>
          </p:cNvSpPr>
          <p:nvPr/>
        </p:nvSpPr>
        <p:spPr bwMode="auto">
          <a:xfrm rot="-2744256">
            <a:off x="1860551" y="4262437"/>
            <a:ext cx="842962" cy="842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6" name="Rectangle 20"/>
          <p:cNvSpPr>
            <a:spLocks noChangeArrowheads="1"/>
          </p:cNvSpPr>
          <p:nvPr/>
        </p:nvSpPr>
        <p:spPr bwMode="auto">
          <a:xfrm>
            <a:off x="3276600" y="4495800"/>
            <a:ext cx="1066800" cy="457200"/>
          </a:xfrm>
          <a:prstGeom prst="rect">
            <a:avLst/>
          </a:prstGeom>
          <a:solidFill>
            <a:srgbClr val="00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7" name="Rectangle 21"/>
          <p:cNvSpPr>
            <a:spLocks noChangeArrowheads="1"/>
          </p:cNvSpPr>
          <p:nvPr/>
        </p:nvSpPr>
        <p:spPr bwMode="auto">
          <a:xfrm>
            <a:off x="3225800" y="5746750"/>
            <a:ext cx="1066800" cy="457200"/>
          </a:xfrm>
          <a:prstGeom prst="rect">
            <a:avLst/>
          </a:prstGeom>
          <a:solidFill>
            <a:srgbClr val="CC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8" name="Rectangle 22"/>
          <p:cNvSpPr>
            <a:spLocks noChangeArrowheads="1"/>
          </p:cNvSpPr>
          <p:nvPr/>
        </p:nvSpPr>
        <p:spPr bwMode="auto">
          <a:xfrm>
            <a:off x="1695450" y="5476875"/>
            <a:ext cx="1066800" cy="457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9" name="Text Placeholder 89"/>
          <p:cNvSpPr>
            <a:spLocks/>
          </p:cNvSpPr>
          <p:nvPr/>
        </p:nvSpPr>
        <p:spPr bwMode="auto">
          <a:xfrm>
            <a:off x="1924050" y="3019425"/>
            <a:ext cx="685800" cy="36671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400"/>
              </a:lnSpc>
            </a:pPr>
            <a:r>
              <a:rPr lang="en-US" sz="300">
                <a:solidFill>
                  <a:srgbClr val="000000"/>
                </a:solidFill>
                <a:latin typeface="Times New Roman" pitchFamily="18" charset="0"/>
              </a:rPr>
              <a:t>“</a:t>
            </a:r>
            <a:r>
              <a:rPr lang="en-US" sz="1200">
                <a:solidFill>
                  <a:srgbClr val="000000"/>
                </a:solidFill>
                <a:latin typeface="Calibri" pitchFamily="34" charset="0"/>
              </a:rPr>
              <a:t>Hazard Identified? </a:t>
            </a:r>
          </a:p>
        </p:txBody>
      </p:sp>
      <p:sp>
        <p:nvSpPr>
          <p:cNvPr id="15380" name="Text Placeholder 89"/>
          <p:cNvSpPr>
            <a:spLocks/>
          </p:cNvSpPr>
          <p:nvPr/>
        </p:nvSpPr>
        <p:spPr bwMode="auto">
          <a:xfrm>
            <a:off x="1943100" y="4500563"/>
            <a:ext cx="685800" cy="36671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400"/>
              </a:lnSpc>
            </a:pPr>
            <a:r>
              <a:rPr lang="en-US" sz="300">
                <a:solidFill>
                  <a:srgbClr val="000000"/>
                </a:solidFill>
                <a:latin typeface="Times New Roman" pitchFamily="18" charset="0"/>
              </a:rPr>
              <a:t>“</a:t>
            </a:r>
            <a:r>
              <a:rPr lang="en-US" sz="1200">
                <a:solidFill>
                  <a:srgbClr val="000000"/>
                </a:solidFill>
                <a:latin typeface="Calibri" pitchFamily="34" charset="0"/>
              </a:rPr>
              <a:t>Hazard Resolved? </a:t>
            </a:r>
          </a:p>
        </p:txBody>
      </p:sp>
      <p:sp>
        <p:nvSpPr>
          <p:cNvPr id="15381" name="Text Placeholder 89"/>
          <p:cNvSpPr>
            <a:spLocks/>
          </p:cNvSpPr>
          <p:nvPr/>
        </p:nvSpPr>
        <p:spPr bwMode="auto">
          <a:xfrm>
            <a:off x="1809750" y="5514975"/>
            <a:ext cx="838200" cy="36671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400"/>
              </a:lnSpc>
            </a:pPr>
            <a:r>
              <a:rPr lang="en-US" sz="300">
                <a:solidFill>
                  <a:srgbClr val="000000"/>
                </a:solidFill>
                <a:latin typeface="Times New Roman" pitchFamily="18" charset="0"/>
              </a:rPr>
              <a:t>“</a:t>
            </a:r>
            <a:r>
              <a:rPr lang="en-US" sz="1200">
                <a:solidFill>
                  <a:srgbClr val="000000"/>
                </a:solidFill>
                <a:latin typeface="Calibri" pitchFamily="34" charset="0"/>
              </a:rPr>
              <a:t>Hit-related Hazard </a:t>
            </a:r>
          </a:p>
        </p:txBody>
      </p:sp>
      <p:sp>
        <p:nvSpPr>
          <p:cNvPr id="15382" name="Text Placeholder 89"/>
          <p:cNvSpPr>
            <a:spLocks/>
          </p:cNvSpPr>
          <p:nvPr/>
        </p:nvSpPr>
        <p:spPr bwMode="auto">
          <a:xfrm>
            <a:off x="3276600" y="5799138"/>
            <a:ext cx="914400" cy="36671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400"/>
              </a:lnSpc>
            </a:pPr>
            <a:r>
              <a:rPr lang="en-US" sz="300">
                <a:solidFill>
                  <a:srgbClr val="000000"/>
                </a:solidFill>
                <a:latin typeface="Times New Roman" pitchFamily="18" charset="0"/>
              </a:rPr>
              <a:t>“</a:t>
            </a:r>
            <a:r>
              <a:rPr lang="en-US" sz="1200">
                <a:solidFill>
                  <a:srgbClr val="000000"/>
                </a:solidFill>
                <a:latin typeface="Calibri" pitchFamily="34" charset="0"/>
              </a:rPr>
              <a:t>”Forced” HIT-use Error</a:t>
            </a:r>
          </a:p>
        </p:txBody>
      </p:sp>
      <p:sp>
        <p:nvSpPr>
          <p:cNvPr id="15383" name="Text Placeholder 89"/>
          <p:cNvSpPr>
            <a:spLocks/>
          </p:cNvSpPr>
          <p:nvPr/>
        </p:nvSpPr>
        <p:spPr bwMode="auto">
          <a:xfrm>
            <a:off x="3390900" y="4540250"/>
            <a:ext cx="838200" cy="36671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400"/>
              </a:lnSpc>
            </a:pPr>
            <a:r>
              <a:rPr lang="en-US" sz="300">
                <a:solidFill>
                  <a:srgbClr val="000000"/>
                </a:solidFill>
                <a:latin typeface="Times New Roman" pitchFamily="18" charset="0"/>
              </a:rPr>
              <a:t>“</a:t>
            </a:r>
            <a:r>
              <a:rPr lang="en-US" sz="1200">
                <a:solidFill>
                  <a:srgbClr val="000000"/>
                </a:solidFill>
                <a:latin typeface="Calibri" pitchFamily="34" charset="0"/>
              </a:rPr>
              <a:t>No Adverse Effect </a:t>
            </a:r>
          </a:p>
        </p:txBody>
      </p:sp>
      <p:sp>
        <p:nvSpPr>
          <p:cNvPr id="15384" name="Text Box 28"/>
          <p:cNvSpPr txBox="1">
            <a:spLocks noChangeArrowheads="1"/>
          </p:cNvSpPr>
          <p:nvPr/>
        </p:nvSpPr>
        <p:spPr bwMode="auto">
          <a:xfrm>
            <a:off x="2828925" y="4438650"/>
            <a:ext cx="447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Yes</a:t>
            </a:r>
          </a:p>
        </p:txBody>
      </p:sp>
      <p:sp>
        <p:nvSpPr>
          <p:cNvPr id="15385" name="Text Box 29"/>
          <p:cNvSpPr txBox="1">
            <a:spLocks noChangeArrowheads="1"/>
          </p:cNvSpPr>
          <p:nvPr/>
        </p:nvSpPr>
        <p:spPr bwMode="auto">
          <a:xfrm>
            <a:off x="2295525" y="3838575"/>
            <a:ext cx="447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Yes</a:t>
            </a:r>
          </a:p>
        </p:txBody>
      </p:sp>
      <p:sp>
        <p:nvSpPr>
          <p:cNvPr id="15386" name="Text Box 30"/>
          <p:cNvSpPr txBox="1">
            <a:spLocks noChangeArrowheads="1"/>
          </p:cNvSpPr>
          <p:nvPr/>
        </p:nvSpPr>
        <p:spPr bwMode="auto">
          <a:xfrm>
            <a:off x="2219325" y="5210175"/>
            <a:ext cx="447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No</a:t>
            </a:r>
          </a:p>
        </p:txBody>
      </p:sp>
      <p:sp>
        <p:nvSpPr>
          <p:cNvPr id="15387" name="Line 31"/>
          <p:cNvSpPr>
            <a:spLocks noChangeShapeType="1"/>
          </p:cNvSpPr>
          <p:nvPr/>
        </p:nvSpPr>
        <p:spPr bwMode="auto">
          <a:xfrm>
            <a:off x="2276475" y="2124075"/>
            <a:ext cx="0" cy="485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88" name="Line 32"/>
          <p:cNvSpPr>
            <a:spLocks noChangeShapeType="1"/>
          </p:cNvSpPr>
          <p:nvPr/>
        </p:nvSpPr>
        <p:spPr bwMode="auto">
          <a:xfrm>
            <a:off x="2276475" y="3810000"/>
            <a:ext cx="0" cy="257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89" name="Line 33"/>
          <p:cNvSpPr>
            <a:spLocks noChangeShapeType="1"/>
          </p:cNvSpPr>
          <p:nvPr/>
        </p:nvSpPr>
        <p:spPr bwMode="auto">
          <a:xfrm>
            <a:off x="2286000" y="5238750"/>
            <a:ext cx="0" cy="2476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90" name="Rectangle 34"/>
          <p:cNvSpPr>
            <a:spLocks noChangeArrowheads="1"/>
          </p:cNvSpPr>
          <p:nvPr/>
        </p:nvSpPr>
        <p:spPr bwMode="auto">
          <a:xfrm rot="-2744256">
            <a:off x="1847850" y="2790825"/>
            <a:ext cx="842963" cy="842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1" name="Line 35"/>
          <p:cNvSpPr>
            <a:spLocks noChangeShapeType="1"/>
          </p:cNvSpPr>
          <p:nvPr/>
        </p:nvSpPr>
        <p:spPr bwMode="auto">
          <a:xfrm>
            <a:off x="2867025" y="4667250"/>
            <a:ext cx="4000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92" name="Line 36"/>
          <p:cNvSpPr>
            <a:spLocks noChangeShapeType="1"/>
          </p:cNvSpPr>
          <p:nvPr/>
        </p:nvSpPr>
        <p:spPr bwMode="auto">
          <a:xfrm>
            <a:off x="1457325" y="3200400"/>
            <a:ext cx="0" cy="2590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3" name="Line 37"/>
          <p:cNvSpPr>
            <a:spLocks noChangeShapeType="1"/>
          </p:cNvSpPr>
          <p:nvPr/>
        </p:nvSpPr>
        <p:spPr bwMode="auto">
          <a:xfrm>
            <a:off x="1457325" y="32004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94" name="Line 38"/>
          <p:cNvSpPr>
            <a:spLocks noChangeShapeType="1"/>
          </p:cNvSpPr>
          <p:nvPr/>
        </p:nvSpPr>
        <p:spPr bwMode="auto">
          <a:xfrm>
            <a:off x="1457325" y="5800725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95" name="Text Box 39"/>
          <p:cNvSpPr txBox="1">
            <a:spLocks noChangeArrowheads="1"/>
          </p:cNvSpPr>
          <p:nvPr/>
        </p:nvSpPr>
        <p:spPr bwMode="auto">
          <a:xfrm>
            <a:off x="1409700" y="3190875"/>
            <a:ext cx="447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No</a:t>
            </a:r>
          </a:p>
        </p:txBody>
      </p:sp>
      <p:sp>
        <p:nvSpPr>
          <p:cNvPr id="15396" name="Line 40"/>
          <p:cNvSpPr>
            <a:spLocks noChangeShapeType="1"/>
          </p:cNvSpPr>
          <p:nvPr/>
        </p:nvSpPr>
        <p:spPr bwMode="auto">
          <a:xfrm>
            <a:off x="2762250" y="5562600"/>
            <a:ext cx="22764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97" name="Text Box 41"/>
          <p:cNvSpPr txBox="1">
            <a:spLocks noChangeArrowheads="1"/>
          </p:cNvSpPr>
          <p:nvPr/>
        </p:nvSpPr>
        <p:spPr bwMode="auto">
          <a:xfrm>
            <a:off x="5895975" y="5592763"/>
            <a:ext cx="447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Yes</a:t>
            </a:r>
          </a:p>
        </p:txBody>
      </p:sp>
      <p:sp>
        <p:nvSpPr>
          <p:cNvPr id="15398" name="Text Box 42"/>
          <p:cNvSpPr txBox="1">
            <a:spLocks noChangeArrowheads="1"/>
          </p:cNvSpPr>
          <p:nvPr/>
        </p:nvSpPr>
        <p:spPr bwMode="auto">
          <a:xfrm>
            <a:off x="7477125" y="5600700"/>
            <a:ext cx="447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Yes</a:t>
            </a:r>
          </a:p>
        </p:txBody>
      </p:sp>
      <p:sp>
        <p:nvSpPr>
          <p:cNvPr id="15399" name="Text Box 43"/>
          <p:cNvSpPr txBox="1">
            <a:spLocks noChangeArrowheads="1"/>
          </p:cNvSpPr>
          <p:nvPr/>
        </p:nvSpPr>
        <p:spPr bwMode="auto">
          <a:xfrm>
            <a:off x="5314950" y="6372225"/>
            <a:ext cx="447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No</a:t>
            </a:r>
          </a:p>
        </p:txBody>
      </p:sp>
      <p:sp>
        <p:nvSpPr>
          <p:cNvPr id="15400" name="Text Box 44"/>
          <p:cNvSpPr txBox="1">
            <a:spLocks noChangeArrowheads="1"/>
          </p:cNvSpPr>
          <p:nvPr/>
        </p:nvSpPr>
        <p:spPr bwMode="auto">
          <a:xfrm>
            <a:off x="6867525" y="6372225"/>
            <a:ext cx="447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No</a:t>
            </a:r>
          </a:p>
        </p:txBody>
      </p:sp>
      <p:sp>
        <p:nvSpPr>
          <p:cNvPr id="15401" name="Oval 46"/>
          <p:cNvSpPr>
            <a:spLocks noChangeArrowheads="1"/>
          </p:cNvSpPr>
          <p:nvPr/>
        </p:nvSpPr>
        <p:spPr bwMode="auto">
          <a:xfrm>
            <a:off x="647700" y="2286000"/>
            <a:ext cx="4076700" cy="4419600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03238" y="609600"/>
            <a:ext cx="9051925" cy="1295400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Hazard</a:t>
            </a:r>
            <a:r>
              <a:rPr lang="en-US" sz="2800" baseline="0" dirty="0" smtClean="0"/>
              <a:t> Control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Placeholder 3"/>
          <p:cNvSpPr>
            <a:spLocks noGrp="1"/>
          </p:cNvSpPr>
          <p:nvPr>
            <p:ph type="body" idx="4294967295"/>
          </p:nvPr>
        </p:nvSpPr>
        <p:spPr bwMode="auto">
          <a:xfrm>
            <a:off x="4213225" y="1901825"/>
            <a:ext cx="3641725" cy="288925"/>
          </a:xfrm>
          <a:prstGeom prst="rect">
            <a:avLst/>
          </a:prstGeom>
          <a:solidFill>
            <a:srgbClr val="CC99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sz="100" smtClean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6386" name="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Placeholder 6"/>
          <p:cNvSpPr>
            <a:spLocks noGrp="1"/>
          </p:cNvSpPr>
          <p:nvPr>
            <p:ph type="body" idx="4294967295"/>
          </p:nvPr>
        </p:nvSpPr>
        <p:spPr bwMode="auto">
          <a:xfrm>
            <a:off x="3306763" y="4352925"/>
            <a:ext cx="930275" cy="457200"/>
          </a:xfrm>
          <a:prstGeom prst="rect">
            <a:avLst/>
          </a:prstGeom>
          <a:noFill/>
          <a:ln w="0">
            <a:miter lim="800000"/>
            <a:headEnd/>
            <a:tailEnd/>
          </a:ln>
        </p:spPr>
        <p:txBody>
          <a:bodyPr lIns="0" tIns="22860" rIns="0" bIns="0"/>
          <a:lstStyle/>
          <a:p>
            <a:pPr marL="0" indent="0" algn="ctr" eaLnBrk="1" hangingPunct="1">
              <a:lnSpc>
                <a:spcPct val="96000"/>
              </a:lnSpc>
              <a:spcBef>
                <a:spcPct val="0"/>
              </a:spcBef>
              <a:spcAft>
                <a:spcPts val="363"/>
              </a:spcAft>
              <a:buFontTx/>
              <a:buNone/>
            </a:pPr>
            <a:r>
              <a:rPr lang="en-US" sz="1200" smtClean="0">
                <a:solidFill>
                  <a:srgbClr val="000000"/>
                </a:solidFill>
                <a:latin typeface="Calibri" pitchFamily="34" charset="0"/>
              </a:rPr>
              <a:t>No Adverse </a:t>
            </a:r>
            <a:r>
              <a:rPr lang="en-US" sz="1800" smtClean="0">
                <a:solidFill>
                  <a:srgbClr val="000000"/>
                </a:solidFill>
              </a:rPr>
              <a:t/>
            </a:r>
            <a:br>
              <a:rPr lang="en-US" sz="1800" smtClean="0">
                <a:solidFill>
                  <a:srgbClr val="000000"/>
                </a:solidFill>
              </a:rPr>
            </a:br>
            <a:r>
              <a:rPr lang="en-US" sz="1200" smtClean="0">
                <a:solidFill>
                  <a:srgbClr val="000000"/>
                </a:solidFill>
                <a:latin typeface="Calibri" pitchFamily="34" charset="0"/>
              </a:rPr>
              <a:t>Effect </a:t>
            </a:r>
          </a:p>
        </p:txBody>
      </p:sp>
      <p:sp>
        <p:nvSpPr>
          <p:cNvPr id="16388" name="Text Placeholder 7"/>
          <p:cNvSpPr>
            <a:spLocks noGrp="1"/>
          </p:cNvSpPr>
          <p:nvPr>
            <p:ph type="body" idx="4294967295"/>
          </p:nvPr>
        </p:nvSpPr>
        <p:spPr bwMode="auto">
          <a:xfrm>
            <a:off x="4730750" y="4498975"/>
            <a:ext cx="1362075" cy="552450"/>
          </a:xfrm>
          <a:prstGeom prst="rect">
            <a:avLst/>
          </a:prstGeom>
          <a:noFill/>
          <a:ln w="8890">
            <a:solidFill>
              <a:srgbClr val="000000"/>
            </a:solidFill>
            <a:miter lim="800000"/>
            <a:headEnd/>
            <a:tailEnd/>
          </a:ln>
        </p:spPr>
        <p:txBody>
          <a:bodyPr lIns="0" tIns="22860" rIns="0" bIns="0"/>
          <a:lstStyle/>
          <a:p>
            <a:pPr marL="0" indent="0" algn="ctr" eaLnBrk="1" hangingPunct="1">
              <a:lnSpc>
                <a:spcPct val="96000"/>
              </a:lnSpc>
              <a:spcBef>
                <a:spcPct val="0"/>
              </a:spcBef>
              <a:buFontTx/>
              <a:buNone/>
            </a:pPr>
            <a:r>
              <a:rPr lang="en-US" sz="300" smtClean="0">
                <a:solidFill>
                  <a:srgbClr val="000000"/>
                </a:solidFill>
                <a:latin typeface="Times New Roman" pitchFamily="18" charset="0"/>
              </a:rPr>
              <a:t>“</a:t>
            </a:r>
            <a:r>
              <a:rPr lang="en-US" sz="1200" smtClean="0">
                <a:solidFill>
                  <a:srgbClr val="000000"/>
                </a:solidFill>
                <a:latin typeface="Calibri" pitchFamily="34" charset="0"/>
              </a:rPr>
              <a:t>”Un-Forced”</a:t>
            </a:r>
            <a:r>
              <a:rPr lang="en-US" sz="30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marL="0" indent="0" algn="ctr" eaLnBrk="1" hangingPunct="1">
              <a:lnSpc>
                <a:spcPct val="96000"/>
              </a:lnSpc>
              <a:spcBef>
                <a:spcPts val="900"/>
              </a:spcBef>
              <a:spcAft>
                <a:spcPts val="175"/>
              </a:spcAft>
              <a:buFontTx/>
              <a:buNone/>
            </a:pPr>
            <a:r>
              <a:rPr lang="en-US" sz="1200" smtClean="0">
                <a:solidFill>
                  <a:srgbClr val="000000"/>
                </a:solidFill>
                <a:latin typeface="Calibri" pitchFamily="34" charset="0"/>
              </a:rPr>
              <a:t>HIT-use Error </a:t>
            </a:r>
          </a:p>
        </p:txBody>
      </p:sp>
      <p:sp>
        <p:nvSpPr>
          <p:cNvPr id="16390" name="Text Placeholder 9"/>
          <p:cNvSpPr>
            <a:spLocks noGrp="1"/>
          </p:cNvSpPr>
          <p:nvPr>
            <p:ph type="body" idx="4294967295"/>
          </p:nvPr>
        </p:nvSpPr>
        <p:spPr bwMode="auto">
          <a:xfrm>
            <a:off x="3230563" y="5730875"/>
            <a:ext cx="1058862" cy="460375"/>
          </a:xfrm>
          <a:prstGeom prst="rect">
            <a:avLst/>
          </a:prstGeom>
          <a:noFill/>
          <a:ln w="0">
            <a:miter lim="800000"/>
            <a:headEnd/>
            <a:tailEnd/>
          </a:ln>
        </p:spPr>
        <p:txBody>
          <a:bodyPr lIns="0" tIns="22860" rIns="0" bIns="0"/>
          <a:lstStyle/>
          <a:p>
            <a:pPr marL="0" indent="0" algn="ctr" eaLnBrk="1" hangingPunct="1">
              <a:lnSpc>
                <a:spcPct val="96000"/>
              </a:lnSpc>
              <a:spcBef>
                <a:spcPct val="0"/>
              </a:spcBef>
              <a:spcAft>
                <a:spcPts val="363"/>
              </a:spcAft>
              <a:buFontTx/>
              <a:buNone/>
            </a:pPr>
            <a:r>
              <a:rPr lang="en-US" sz="1200" smtClean="0">
                <a:solidFill>
                  <a:srgbClr val="000000"/>
                </a:solidFill>
                <a:latin typeface="Calibri" pitchFamily="34" charset="0"/>
              </a:rPr>
              <a:t>”Forced”</a:t>
            </a:r>
            <a:r>
              <a:rPr lang="en-US" sz="300" smtClean="0">
                <a:solidFill>
                  <a:srgbClr val="000000"/>
                </a:solidFill>
                <a:latin typeface="Times New Roman" pitchFamily="18" charset="0"/>
              </a:rPr>
              <a:t>” </a:t>
            </a:r>
            <a:r>
              <a:rPr lang="en-US" sz="1200" smtClean="0">
                <a:solidFill>
                  <a:srgbClr val="000000"/>
                </a:solidFill>
                <a:latin typeface="Calibri" pitchFamily="34" charset="0"/>
              </a:rPr>
              <a:t>HIT-</a:t>
            </a:r>
            <a:r>
              <a:rPr lang="en-US" sz="10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1800" smtClean="0">
                <a:solidFill>
                  <a:srgbClr val="000000"/>
                </a:solidFill>
              </a:rPr>
              <a:t/>
            </a:r>
            <a:br>
              <a:rPr lang="en-US" sz="1800" smtClean="0">
                <a:solidFill>
                  <a:srgbClr val="000000"/>
                </a:solidFill>
              </a:rPr>
            </a:br>
            <a:r>
              <a:rPr lang="en-US" sz="1200" smtClean="0">
                <a:solidFill>
                  <a:srgbClr val="000000"/>
                </a:solidFill>
                <a:latin typeface="Calibri" pitchFamily="34" charset="0"/>
              </a:rPr>
              <a:t>use Error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4294967295"/>
          </p:nvPr>
        </p:nvSpPr>
        <p:spPr>
          <a:xfrm>
            <a:off x="1951038" y="2876550"/>
            <a:ext cx="715962" cy="365125"/>
          </a:xfrm>
          <a:prstGeom prst="rect">
            <a:avLst/>
          </a:prstGeom>
          <a:ln w="0"/>
        </p:spPr>
        <p:txBody>
          <a:bodyPr lIns="0" tIns="0" rIns="0" bIns="0"/>
          <a:lstStyle/>
          <a:p>
            <a:pPr marL="0" indent="0" algn="ctr" eaLnBrk="1" fontAlgn="auto" hangingPunct="1">
              <a:lnSpc>
                <a:spcPct val="9407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200">
                <a:solidFill>
                  <a:srgbClr val="000000"/>
                </a:solidFill>
                <a:latin typeface="Calibri" panose="22635452340000000000" pitchFamily="1"/>
              </a:rPr>
              <a:t>Hazard </a:t>
            </a:r>
            <a:r>
              <a:rPr sz="1800" smtClean="0">
                <a:solidFill>
                  <a:sysClr val="windowText" lastClr="000000"/>
                </a:solidFill>
              </a:rPr>
              <a:t/>
            </a:r>
            <a:br>
              <a:rPr sz="1800" smtClean="0">
                <a:solidFill>
                  <a:sysClr val="windowText" lastClr="000000"/>
                </a:solidFill>
              </a:rPr>
            </a:br>
            <a:r>
              <a:rPr lang="en-US" sz="1200" spc="-55">
                <a:solidFill>
                  <a:srgbClr val="000000"/>
                </a:solidFill>
                <a:latin typeface="Calibri" panose="22635452340000000000" pitchFamily="1"/>
              </a:rPr>
              <a:t>Identified? 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idx="4294967295"/>
          </p:nvPr>
        </p:nvSpPr>
        <p:spPr>
          <a:xfrm>
            <a:off x="1968500" y="4389438"/>
            <a:ext cx="698500" cy="363537"/>
          </a:xfrm>
          <a:prstGeom prst="rect">
            <a:avLst/>
          </a:prstGeom>
          <a:ln w="0"/>
        </p:spPr>
        <p:txBody>
          <a:bodyPr lIns="0" tIns="0" rIns="0" bIns="0"/>
          <a:lstStyle/>
          <a:p>
            <a:pPr marL="0" indent="0" algn="ctr" eaLnBrk="1" fontAlgn="auto" hangingPunct="1">
              <a:lnSpc>
                <a:spcPct val="9407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200">
                <a:solidFill>
                  <a:srgbClr val="000000"/>
                </a:solidFill>
                <a:latin typeface="Calibri" panose="22635452340000000000" pitchFamily="1"/>
              </a:rPr>
              <a:t>Hazard </a:t>
            </a:r>
            <a:r>
              <a:rPr sz="1800" smtClean="0">
                <a:solidFill>
                  <a:sysClr val="windowText" lastClr="000000"/>
                </a:solidFill>
              </a:rPr>
              <a:t/>
            </a:r>
            <a:br>
              <a:rPr sz="1800" smtClean="0">
                <a:solidFill>
                  <a:sysClr val="windowText" lastClr="000000"/>
                </a:solidFill>
              </a:rPr>
            </a:br>
            <a:r>
              <a:rPr lang="en-US" sz="1200" spc="-60">
                <a:solidFill>
                  <a:srgbClr val="000000"/>
                </a:solidFill>
                <a:latin typeface="Calibri" panose="22635452340000000000" pitchFamily="1"/>
              </a:rPr>
              <a:t>Resolved?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4294967295"/>
          </p:nvPr>
        </p:nvSpPr>
        <p:spPr>
          <a:xfrm>
            <a:off x="1771650" y="5489575"/>
            <a:ext cx="981075" cy="552450"/>
          </a:xfrm>
          <a:prstGeom prst="rect">
            <a:avLst/>
          </a:prstGeom>
          <a:ln w="0"/>
        </p:spPr>
        <p:txBody>
          <a:bodyPr lIns="0" tIns="0" rIns="0" bIns="0"/>
          <a:lstStyle/>
          <a:p>
            <a:pPr marL="0" indent="0" algn="ctr" eaLnBrk="1" fontAlgn="auto" hangingPunct="1">
              <a:lnSpc>
                <a:spcPct val="14111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200" spc="-30">
                <a:solidFill>
                  <a:srgbClr val="000000"/>
                </a:solidFill>
                <a:latin typeface="Calibri" panose="22635452340000000000" pitchFamily="1"/>
              </a:rPr>
              <a:t>HIT-related </a:t>
            </a:r>
            <a:r>
              <a:rPr sz="1800" smtClean="0">
                <a:solidFill>
                  <a:sysClr val="windowText" lastClr="000000"/>
                </a:solidFill>
              </a:rPr>
              <a:t/>
            </a:r>
            <a:br>
              <a:rPr sz="1800" smtClean="0">
                <a:solidFill>
                  <a:sysClr val="windowText" lastClr="000000"/>
                </a:solidFill>
              </a:rPr>
            </a:br>
            <a:r>
              <a:rPr lang="en-US" sz="1200">
                <a:solidFill>
                  <a:srgbClr val="000000"/>
                </a:solidFill>
                <a:latin typeface="Calibri" panose="22635452340000000000" pitchFamily="1"/>
              </a:rPr>
              <a:t>Hazard 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idx="4294967295"/>
          </p:nvPr>
        </p:nvSpPr>
        <p:spPr>
          <a:xfrm>
            <a:off x="8480424" y="6715126"/>
            <a:ext cx="587375" cy="126206"/>
          </a:xfrm>
          <a:prstGeom prst="rect">
            <a:avLst/>
          </a:prstGeom>
          <a:ln w="0"/>
        </p:spPr>
        <p:txBody>
          <a:bodyPr lIns="0" tIns="0" rIns="0" bIns="0"/>
          <a:lstStyle/>
          <a:p>
            <a:pPr marL="0" indent="0" eaLnBrk="1" fontAlgn="auto" hangingPunct="1">
              <a:lnSpc>
                <a:spcPct val="8543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550" b="1" dirty="0" smtClean="0">
                <a:solidFill>
                  <a:srgbClr val="000000"/>
                </a:solidFill>
                <a:latin typeface="Arial" panose="22635452340000000000" pitchFamily="2"/>
              </a:rPr>
              <a:t> </a:t>
            </a:r>
            <a:endParaRPr lang="en-US" sz="1550" b="1" dirty="0">
              <a:solidFill>
                <a:srgbClr val="000000"/>
              </a:solidFill>
              <a:latin typeface="Arial" panose="22635452340000000000" pitchFamily="2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idx="4294967295"/>
          </p:nvPr>
        </p:nvSpPr>
        <p:spPr>
          <a:xfrm>
            <a:off x="4895850" y="5641975"/>
            <a:ext cx="933450" cy="379413"/>
          </a:xfrm>
          <a:prstGeom prst="rect">
            <a:avLst/>
          </a:prstGeom>
          <a:ln w="0"/>
        </p:spPr>
        <p:txBody>
          <a:bodyPr lIns="0" tIns="0" rIns="0" bIns="0"/>
          <a:lstStyle/>
          <a:p>
            <a:pPr marL="0" indent="0" algn="ctr" eaLnBrk="1" fontAlgn="auto" hangingPunct="1">
              <a:lnSpc>
                <a:spcPct val="9599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200" spc="-20">
                <a:solidFill>
                  <a:srgbClr val="000000"/>
                </a:solidFill>
                <a:latin typeface="Calibri" panose="22635452340000000000" pitchFamily="1"/>
              </a:rPr>
              <a:t>Care Process </a:t>
            </a:r>
            <a:r>
              <a:rPr sz="1800" smtClean="0">
                <a:solidFill>
                  <a:sysClr val="windowText" lastClr="000000"/>
                </a:solidFill>
              </a:rPr>
              <a:t/>
            </a:r>
            <a:br>
              <a:rPr sz="1800" smtClean="0">
                <a:solidFill>
                  <a:sysClr val="windowText" lastClr="000000"/>
                </a:solidFill>
              </a:rPr>
            </a:br>
            <a:r>
              <a:rPr lang="en-US" sz="1200" spc="-55">
                <a:solidFill>
                  <a:srgbClr val="000000"/>
                </a:solidFill>
                <a:latin typeface="Calibri" panose="22635452340000000000" pitchFamily="1"/>
              </a:rPr>
              <a:t>Compromise? </a:t>
            </a:r>
          </a:p>
        </p:txBody>
      </p:sp>
      <p:sp>
        <p:nvSpPr>
          <p:cNvPr id="16396" name="Text Placeholder 19"/>
          <p:cNvSpPr>
            <a:spLocks noGrp="1"/>
          </p:cNvSpPr>
          <p:nvPr>
            <p:ph type="body" idx="4294967295"/>
          </p:nvPr>
        </p:nvSpPr>
        <p:spPr bwMode="auto">
          <a:xfrm>
            <a:off x="6577013" y="5588000"/>
            <a:ext cx="719137" cy="550863"/>
          </a:xfrm>
          <a:prstGeom prst="rect">
            <a:avLst/>
          </a:prstGeom>
          <a:noFill/>
          <a:ln w="0">
            <a:miter lim="800000"/>
            <a:headEnd/>
            <a:tailEnd/>
          </a:ln>
        </p:spPr>
        <p:txBody>
          <a:bodyPr lIns="0" tIns="0" rIns="0" bIns="0"/>
          <a:lstStyle/>
          <a:p>
            <a:pPr marL="0" indent="0" algn="ctr" eaLnBrk="1" hangingPunct="1">
              <a:lnSpc>
                <a:spcPts val="1500"/>
              </a:lnSpc>
              <a:spcBef>
                <a:spcPct val="0"/>
              </a:spcBef>
              <a:buFontTx/>
              <a:buNone/>
              <a:tabLst>
                <a:tab pos="593725" algn="l"/>
                <a:tab pos="1800225" algn="r"/>
              </a:tabLst>
            </a:pPr>
            <a:r>
              <a:rPr lang="en-US" sz="1200" smtClean="0">
                <a:solidFill>
                  <a:srgbClr val="000000"/>
                </a:solidFill>
                <a:latin typeface="Calibri" pitchFamily="34" charset="0"/>
              </a:rPr>
              <a:t>Identifiable</a:t>
            </a:r>
          </a:p>
          <a:p>
            <a:pPr marL="0" indent="0" algn="ctr" eaLnBrk="1" hangingPunct="1">
              <a:lnSpc>
                <a:spcPts val="1300"/>
              </a:lnSpc>
              <a:spcBef>
                <a:spcPct val="0"/>
              </a:spcBef>
              <a:buFontTx/>
              <a:buNone/>
              <a:tabLst>
                <a:tab pos="593725" algn="l"/>
                <a:tab pos="1800225" algn="r"/>
              </a:tabLst>
            </a:pPr>
            <a:r>
              <a:rPr lang="en-US" sz="1200" smtClean="0">
                <a:solidFill>
                  <a:srgbClr val="000000"/>
                </a:solidFill>
                <a:latin typeface="Calibri" pitchFamily="34" charset="0"/>
              </a:rPr>
              <a:t>Patient </a:t>
            </a:r>
          </a:p>
          <a:p>
            <a:pPr marL="0" indent="0" algn="ctr" eaLnBrk="1" hangingPunct="1">
              <a:lnSpc>
                <a:spcPts val="1400"/>
              </a:lnSpc>
              <a:spcBef>
                <a:spcPts val="175"/>
              </a:spcBef>
              <a:buFontTx/>
              <a:buNone/>
              <a:tabLst>
                <a:tab pos="593725" algn="l"/>
                <a:tab pos="1800225" algn="r"/>
              </a:tabLst>
            </a:pPr>
            <a:r>
              <a:rPr lang="en-US" sz="1200" smtClean="0">
                <a:solidFill>
                  <a:srgbClr val="000000"/>
                </a:solidFill>
                <a:latin typeface="Calibri" pitchFamily="34" charset="0"/>
              </a:rPr>
              <a:t>Harm? 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idx="4294967295"/>
          </p:nvPr>
        </p:nvSpPr>
        <p:spPr>
          <a:xfrm>
            <a:off x="8001000" y="5762625"/>
            <a:ext cx="533400" cy="360363"/>
          </a:xfrm>
          <a:prstGeom prst="rect">
            <a:avLst/>
          </a:prstGeom>
          <a:ln w="0"/>
        </p:spPr>
        <p:txBody>
          <a:bodyPr lIns="0" tIns="0" rIns="0" bIns="0"/>
          <a:lstStyle/>
          <a:p>
            <a:pPr marL="0" indent="0" algn="ctr" eaLnBrk="1" fontAlgn="auto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200" spc="-60">
                <a:solidFill>
                  <a:srgbClr val="000000"/>
                </a:solidFill>
                <a:latin typeface="Calibri" panose="22635452340000000000" pitchFamily="1"/>
              </a:rPr>
              <a:t>Patient </a:t>
            </a:r>
            <a:r>
              <a:rPr sz="1800" smtClean="0">
                <a:solidFill>
                  <a:sysClr val="windowText" lastClr="000000"/>
                </a:solidFill>
              </a:rPr>
              <a:t/>
            </a:r>
            <a:br>
              <a:rPr sz="1800" smtClean="0">
                <a:solidFill>
                  <a:sysClr val="windowText" lastClr="000000"/>
                </a:solidFill>
              </a:rPr>
            </a:br>
            <a:r>
              <a:rPr lang="en-US" sz="1200">
                <a:solidFill>
                  <a:srgbClr val="000000"/>
                </a:solidFill>
                <a:latin typeface="Calibri" panose="22635452340000000000" pitchFamily="1"/>
              </a:rPr>
              <a:t>Harm 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idx="4294967295"/>
          </p:nvPr>
        </p:nvSpPr>
        <p:spPr>
          <a:xfrm>
            <a:off x="4578350" y="6705600"/>
            <a:ext cx="1438275" cy="271463"/>
          </a:xfrm>
          <a:prstGeom prst="rect">
            <a:avLst/>
          </a:prstGeom>
          <a:ln w="0"/>
        </p:spPr>
        <p:txBody>
          <a:bodyPr lIns="0" tIns="22860" rIns="0" bIns="0"/>
          <a:lstStyle/>
          <a:p>
            <a:pPr marL="0" indent="0" algn="ctr" eaLnBrk="1" fontAlgn="auto" hangingPunct="1">
              <a:lnSpc>
                <a:spcPct val="95999"/>
              </a:lnSpc>
              <a:spcBef>
                <a:spcPts val="0"/>
              </a:spcBef>
              <a:spcAft>
                <a:spcPts val="360"/>
              </a:spcAft>
              <a:buFontTx/>
              <a:buNone/>
              <a:defRPr/>
            </a:pPr>
            <a:r>
              <a:rPr lang="en-US" sz="1200" spc="-10">
                <a:solidFill>
                  <a:srgbClr val="000000"/>
                </a:solidFill>
                <a:latin typeface="Calibri" panose="22635452340000000000" pitchFamily="1"/>
              </a:rPr>
              <a:t>No Adverse Effect 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idx="4294967295"/>
          </p:nvPr>
        </p:nvSpPr>
        <p:spPr>
          <a:xfrm>
            <a:off x="6548438" y="6753225"/>
            <a:ext cx="719137" cy="152400"/>
          </a:xfrm>
          <a:prstGeom prst="rect">
            <a:avLst/>
          </a:prstGeom>
          <a:ln w="0"/>
        </p:spPr>
        <p:txBody>
          <a:bodyPr lIns="0" tIns="0" rIns="0" bIns="0"/>
          <a:lstStyle/>
          <a:p>
            <a:pPr marL="0" indent="0" eaLnBrk="1" fontAlgn="auto" hangingPunct="1">
              <a:lnSpc>
                <a:spcPct val="9215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200" spc="-60">
                <a:solidFill>
                  <a:srgbClr val="000000"/>
                </a:solidFill>
                <a:latin typeface="Calibri" panose="22635452340000000000" pitchFamily="1"/>
              </a:rPr>
              <a:t>Near Miss </a:t>
            </a:r>
          </a:p>
        </p:txBody>
      </p:sp>
      <p:sp>
        <p:nvSpPr>
          <p:cNvPr id="16400" name="Text Placeholder 25"/>
          <p:cNvSpPr>
            <a:spLocks noGrp="1"/>
          </p:cNvSpPr>
          <p:nvPr>
            <p:ph type="body" idx="4294967295"/>
          </p:nvPr>
        </p:nvSpPr>
        <p:spPr bwMode="auto">
          <a:xfrm>
            <a:off x="4217988" y="1146175"/>
            <a:ext cx="2582862" cy="277813"/>
          </a:xfrm>
          <a:prstGeom prst="rect">
            <a:avLst/>
          </a:prstGeom>
          <a:noFill/>
          <a:ln w="8890">
            <a:solidFill>
              <a:srgbClr val="000000"/>
            </a:solidFill>
            <a:miter lim="800000"/>
            <a:headEnd/>
            <a:tailEnd/>
          </a:ln>
        </p:spPr>
        <p:txBody>
          <a:bodyPr lIns="0" tIns="22860" rIns="0" bIns="0"/>
          <a:lstStyle/>
          <a:p>
            <a:pPr marL="0" indent="0" eaLnBrk="1" hangingPunct="1">
              <a:lnSpc>
                <a:spcPct val="107000"/>
              </a:lnSpc>
              <a:spcBef>
                <a:spcPct val="0"/>
              </a:spcBef>
              <a:spcAft>
                <a:spcPts val="363"/>
              </a:spcAft>
              <a:buFontTx/>
              <a:buNone/>
            </a:pPr>
            <a:r>
              <a:rPr lang="en-US" sz="1200" smtClean="0">
                <a:solidFill>
                  <a:srgbClr val="000000"/>
                </a:solidFill>
                <a:latin typeface="Calibri" pitchFamily="34" charset="0"/>
              </a:rPr>
              <a:t>    Error in HIT design or implementation </a:t>
            </a:r>
          </a:p>
        </p:txBody>
      </p:sp>
      <p:sp>
        <p:nvSpPr>
          <p:cNvPr id="16401" name="Text Placeholder 26"/>
          <p:cNvSpPr>
            <a:spLocks noGrp="1"/>
          </p:cNvSpPr>
          <p:nvPr>
            <p:ph type="body" idx="4294967295"/>
          </p:nvPr>
        </p:nvSpPr>
        <p:spPr bwMode="auto">
          <a:xfrm>
            <a:off x="4221163" y="1524000"/>
            <a:ext cx="3624262" cy="274638"/>
          </a:xfrm>
          <a:prstGeom prst="rect">
            <a:avLst/>
          </a:prstGeom>
          <a:noFill/>
          <a:ln w="0">
            <a:miter lim="800000"/>
            <a:headEnd/>
            <a:tailEnd/>
          </a:ln>
        </p:spPr>
        <p:txBody>
          <a:bodyPr lIns="0" tIns="22860" rIns="0" bIns="0"/>
          <a:lstStyle/>
          <a:p>
            <a:pPr marL="0" indent="0" eaLnBrk="1" hangingPunct="1">
              <a:lnSpc>
                <a:spcPct val="108000"/>
              </a:lnSpc>
              <a:spcBef>
                <a:spcPct val="0"/>
              </a:spcBef>
              <a:spcAft>
                <a:spcPts val="175"/>
              </a:spcAft>
              <a:buFontTx/>
              <a:buNone/>
            </a:pPr>
            <a:r>
              <a:rPr lang="en-US" sz="1200" smtClean="0">
                <a:solidFill>
                  <a:srgbClr val="000000"/>
                </a:solidFill>
                <a:latin typeface="Calibri" pitchFamily="34" charset="0"/>
              </a:rPr>
              <a:t>   Interaction between HIT and other healthcare systems. </a:t>
            </a:r>
          </a:p>
        </p:txBody>
      </p:sp>
      <p:sp>
        <p:nvSpPr>
          <p:cNvPr id="28" name="Text Placeholder 27"/>
          <p:cNvSpPr>
            <a:spLocks noGrp="1"/>
          </p:cNvSpPr>
          <p:nvPr>
            <p:ph type="body" idx="4294967295"/>
          </p:nvPr>
        </p:nvSpPr>
        <p:spPr>
          <a:xfrm>
            <a:off x="5330825" y="1924050"/>
            <a:ext cx="1603375" cy="228600"/>
          </a:xfrm>
          <a:prstGeom prst="rect">
            <a:avLst/>
          </a:prstGeom>
          <a:ln w="0"/>
        </p:spPr>
        <p:txBody>
          <a:bodyPr lIns="0" tIns="0" rIns="0" bIns="0"/>
          <a:lstStyle/>
          <a:p>
            <a:pPr marL="0" indent="0" eaLnBrk="1" fontAlgn="auto" hangingPunct="1">
              <a:lnSpc>
                <a:spcPct val="10751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200" spc="-45">
                <a:solidFill>
                  <a:srgbClr val="000000"/>
                </a:solidFill>
                <a:latin typeface="Calibri" panose="22635452340000000000" pitchFamily="1"/>
              </a:rPr>
              <a:t>Safety incident reports 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idx="4294967295"/>
          </p:nvPr>
        </p:nvSpPr>
        <p:spPr>
          <a:xfrm>
            <a:off x="1619250" y="1524000"/>
            <a:ext cx="1285875" cy="228600"/>
          </a:xfrm>
          <a:prstGeom prst="rect">
            <a:avLst/>
          </a:prstGeom>
          <a:ln w="0"/>
        </p:spPr>
        <p:txBody>
          <a:bodyPr lIns="0" tIns="0" rIns="0" bIns="0"/>
          <a:lstStyle/>
          <a:p>
            <a:pPr marL="0" indent="0" eaLnBrk="1" fontAlgn="auto" hangingPunct="1">
              <a:lnSpc>
                <a:spcPct val="93119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sz="1200" spc="-55">
                <a:solidFill>
                  <a:srgbClr val="000000"/>
                </a:solidFill>
                <a:latin typeface="Calibri" panose="22635452340000000000" pitchFamily="1"/>
              </a:rPr>
              <a:t>HIT-Related Hazard </a:t>
            </a:r>
          </a:p>
        </p:txBody>
      </p:sp>
      <p:cxnSp>
        <p:nvCxnSpPr>
          <p:cNvPr id="16404" name="Straight Connector 29"/>
          <p:cNvCxnSpPr>
            <a:cxnSpLocks noChangeShapeType="1"/>
          </p:cNvCxnSpPr>
          <p:nvPr/>
        </p:nvCxnSpPr>
        <p:spPr bwMode="auto">
          <a:xfrm>
            <a:off x="3306763" y="4352925"/>
            <a:ext cx="930275" cy="0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6405" name="Straight Connector 30"/>
          <p:cNvCxnSpPr>
            <a:cxnSpLocks noChangeShapeType="1"/>
          </p:cNvCxnSpPr>
          <p:nvPr/>
        </p:nvCxnSpPr>
        <p:spPr bwMode="auto">
          <a:xfrm>
            <a:off x="3306763" y="4810125"/>
            <a:ext cx="930275" cy="0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6406" name="Straight Connector 31"/>
          <p:cNvCxnSpPr>
            <a:cxnSpLocks noChangeShapeType="1"/>
          </p:cNvCxnSpPr>
          <p:nvPr/>
        </p:nvCxnSpPr>
        <p:spPr bwMode="auto">
          <a:xfrm>
            <a:off x="4237038" y="4352925"/>
            <a:ext cx="0" cy="457200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6407" name="Straight Connector 32"/>
          <p:cNvCxnSpPr>
            <a:cxnSpLocks noChangeShapeType="1"/>
          </p:cNvCxnSpPr>
          <p:nvPr/>
        </p:nvCxnSpPr>
        <p:spPr bwMode="auto">
          <a:xfrm>
            <a:off x="3230563" y="5730875"/>
            <a:ext cx="1058862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6408" name="Straight Connector 33"/>
          <p:cNvCxnSpPr>
            <a:cxnSpLocks noChangeShapeType="1"/>
          </p:cNvCxnSpPr>
          <p:nvPr/>
        </p:nvCxnSpPr>
        <p:spPr bwMode="auto">
          <a:xfrm>
            <a:off x="3230563" y="6191250"/>
            <a:ext cx="1058862" cy="0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6409" name="Straight Connector 34"/>
          <p:cNvCxnSpPr>
            <a:cxnSpLocks noChangeShapeType="1"/>
          </p:cNvCxnSpPr>
          <p:nvPr/>
        </p:nvCxnSpPr>
        <p:spPr bwMode="auto">
          <a:xfrm>
            <a:off x="4289425" y="5730875"/>
            <a:ext cx="0" cy="460375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6410" name="Straight Connector 35"/>
          <p:cNvCxnSpPr>
            <a:cxnSpLocks noChangeShapeType="1"/>
          </p:cNvCxnSpPr>
          <p:nvPr/>
        </p:nvCxnSpPr>
        <p:spPr bwMode="auto">
          <a:xfrm>
            <a:off x="1771650" y="5489575"/>
            <a:ext cx="9810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6411" name="Straight Connector 36"/>
          <p:cNvCxnSpPr>
            <a:cxnSpLocks noChangeShapeType="1"/>
          </p:cNvCxnSpPr>
          <p:nvPr/>
        </p:nvCxnSpPr>
        <p:spPr bwMode="auto">
          <a:xfrm>
            <a:off x="1771650" y="6042025"/>
            <a:ext cx="981075" cy="0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6412" name="Straight Connector 37"/>
          <p:cNvCxnSpPr>
            <a:cxnSpLocks noChangeShapeType="1"/>
          </p:cNvCxnSpPr>
          <p:nvPr/>
        </p:nvCxnSpPr>
        <p:spPr bwMode="auto">
          <a:xfrm>
            <a:off x="2752725" y="5489575"/>
            <a:ext cx="0" cy="552450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6413" name="Straight Connector 38"/>
          <p:cNvCxnSpPr>
            <a:cxnSpLocks noChangeShapeType="1"/>
          </p:cNvCxnSpPr>
          <p:nvPr/>
        </p:nvCxnSpPr>
        <p:spPr bwMode="auto">
          <a:xfrm>
            <a:off x="4578350" y="6977063"/>
            <a:ext cx="14382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6414" name="Straight Connector 39"/>
          <p:cNvCxnSpPr>
            <a:cxnSpLocks noChangeShapeType="1"/>
          </p:cNvCxnSpPr>
          <p:nvPr/>
        </p:nvCxnSpPr>
        <p:spPr bwMode="auto">
          <a:xfrm>
            <a:off x="4578350" y="6705600"/>
            <a:ext cx="0" cy="271463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6415" name="Straight Connector 40"/>
          <p:cNvCxnSpPr>
            <a:cxnSpLocks noChangeShapeType="1"/>
          </p:cNvCxnSpPr>
          <p:nvPr/>
        </p:nvCxnSpPr>
        <p:spPr bwMode="auto">
          <a:xfrm>
            <a:off x="6016625" y="6705600"/>
            <a:ext cx="0" cy="271463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6416" name="Straight Connector 41"/>
          <p:cNvCxnSpPr>
            <a:cxnSpLocks noChangeShapeType="1"/>
          </p:cNvCxnSpPr>
          <p:nvPr/>
        </p:nvCxnSpPr>
        <p:spPr bwMode="auto">
          <a:xfrm>
            <a:off x="4221163" y="1524000"/>
            <a:ext cx="3624262" cy="0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6417" name="Straight Connector 42"/>
          <p:cNvCxnSpPr>
            <a:cxnSpLocks noChangeShapeType="1"/>
          </p:cNvCxnSpPr>
          <p:nvPr/>
        </p:nvCxnSpPr>
        <p:spPr bwMode="auto">
          <a:xfrm>
            <a:off x="4221163" y="1798638"/>
            <a:ext cx="3624262" cy="0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6418" name="Straight Connector 43"/>
          <p:cNvCxnSpPr>
            <a:cxnSpLocks noChangeShapeType="1"/>
          </p:cNvCxnSpPr>
          <p:nvPr/>
        </p:nvCxnSpPr>
        <p:spPr bwMode="auto">
          <a:xfrm>
            <a:off x="4221163" y="1524000"/>
            <a:ext cx="0" cy="274638"/>
          </a:xfrm>
          <a:prstGeom prst="line">
            <a:avLst/>
          </a:prstGeom>
          <a:noFill/>
          <a:ln w="8890">
            <a:solidFill>
              <a:srgbClr val="000000"/>
            </a:solidFill>
            <a:round/>
            <a:headEnd/>
            <a:tailEnd/>
          </a:ln>
        </p:spPr>
      </p:cxnSp>
      <p:sp>
        <p:nvSpPr>
          <p:cNvPr id="16419" name="Text Box 42"/>
          <p:cNvSpPr txBox="1">
            <a:spLocks noChangeArrowheads="1"/>
          </p:cNvSpPr>
          <p:nvPr/>
        </p:nvSpPr>
        <p:spPr bwMode="auto">
          <a:xfrm>
            <a:off x="7477125" y="5600700"/>
            <a:ext cx="447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Yes</a:t>
            </a:r>
          </a:p>
        </p:txBody>
      </p:sp>
      <p:sp>
        <p:nvSpPr>
          <p:cNvPr id="16420" name="Text Box 42"/>
          <p:cNvSpPr txBox="1">
            <a:spLocks noChangeArrowheads="1"/>
          </p:cNvSpPr>
          <p:nvPr/>
        </p:nvSpPr>
        <p:spPr bwMode="auto">
          <a:xfrm>
            <a:off x="5867400" y="5600700"/>
            <a:ext cx="447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Yes</a:t>
            </a:r>
          </a:p>
        </p:txBody>
      </p:sp>
      <p:sp>
        <p:nvSpPr>
          <p:cNvPr id="16421" name="Text Box 42"/>
          <p:cNvSpPr txBox="1">
            <a:spLocks noChangeArrowheads="1"/>
          </p:cNvSpPr>
          <p:nvPr/>
        </p:nvSpPr>
        <p:spPr bwMode="auto">
          <a:xfrm>
            <a:off x="5334000" y="6345238"/>
            <a:ext cx="447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No</a:t>
            </a:r>
          </a:p>
        </p:txBody>
      </p:sp>
      <p:sp>
        <p:nvSpPr>
          <p:cNvPr id="16422" name="Text Box 42"/>
          <p:cNvSpPr txBox="1">
            <a:spLocks noChangeArrowheads="1"/>
          </p:cNvSpPr>
          <p:nvPr/>
        </p:nvSpPr>
        <p:spPr bwMode="auto">
          <a:xfrm>
            <a:off x="6867525" y="6345238"/>
            <a:ext cx="447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No</a:t>
            </a:r>
          </a:p>
        </p:txBody>
      </p:sp>
      <p:sp>
        <p:nvSpPr>
          <p:cNvPr id="16423" name="Text Box 42"/>
          <p:cNvSpPr txBox="1">
            <a:spLocks noChangeArrowheads="1"/>
          </p:cNvSpPr>
          <p:nvPr/>
        </p:nvSpPr>
        <p:spPr bwMode="auto">
          <a:xfrm>
            <a:off x="2209800" y="5143500"/>
            <a:ext cx="447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No</a:t>
            </a:r>
          </a:p>
        </p:txBody>
      </p:sp>
      <p:sp>
        <p:nvSpPr>
          <p:cNvPr id="16424" name="Text Box 42"/>
          <p:cNvSpPr txBox="1">
            <a:spLocks noChangeArrowheads="1"/>
          </p:cNvSpPr>
          <p:nvPr/>
        </p:nvSpPr>
        <p:spPr bwMode="auto">
          <a:xfrm>
            <a:off x="1352550" y="3086100"/>
            <a:ext cx="447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No</a:t>
            </a:r>
          </a:p>
        </p:txBody>
      </p:sp>
      <p:sp>
        <p:nvSpPr>
          <p:cNvPr id="16425" name="Text Box 42"/>
          <p:cNvSpPr txBox="1">
            <a:spLocks noChangeArrowheads="1"/>
          </p:cNvSpPr>
          <p:nvPr/>
        </p:nvSpPr>
        <p:spPr bwMode="auto">
          <a:xfrm>
            <a:off x="2238375" y="3652838"/>
            <a:ext cx="447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Yes</a:t>
            </a:r>
          </a:p>
        </p:txBody>
      </p:sp>
      <p:sp>
        <p:nvSpPr>
          <p:cNvPr id="16426" name="Text Box 42"/>
          <p:cNvSpPr txBox="1">
            <a:spLocks noChangeArrowheads="1"/>
          </p:cNvSpPr>
          <p:nvPr/>
        </p:nvSpPr>
        <p:spPr bwMode="auto">
          <a:xfrm>
            <a:off x="2838450" y="4335463"/>
            <a:ext cx="447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Yes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03238" y="311150"/>
            <a:ext cx="9051925" cy="1295400"/>
          </a:xfrm>
          <a:prstGeom prst="rect">
            <a:avLst/>
          </a:prstGeom>
        </p:spPr>
        <p:txBody>
          <a:bodyPr/>
          <a:lstStyle/>
          <a:p>
            <a:pPr rtl="0" eaLnBrk="1" fontAlgn="auto" hangingPunct="1"/>
            <a:r>
              <a:rPr lang="en-US" sz="2400" b="1" spc="-75" dirty="0" smtClean="0">
                <a:solidFill>
                  <a:srgbClr val="323299"/>
                </a:solidFill>
                <a:effectLst/>
                <a:latin typeface="Calibri"/>
              </a:rPr>
              <a:t>Feeding Back Incident Reports into Hazard Control 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685800" y="609601"/>
            <a:ext cx="8839200" cy="6248399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Health It Hazard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Manager</a:t>
            </a:r>
          </a:p>
          <a:p>
            <a:pPr marL="0" indent="0" algn="ctr">
              <a:spcAft>
                <a:spcPts val="1800"/>
              </a:spcAft>
              <a:buNone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Levels of Access (Security)</a:t>
            </a:r>
          </a:p>
          <a:p>
            <a:pPr marL="749300" indent="-520700">
              <a:buNone/>
            </a:pPr>
            <a:r>
              <a:rPr lang="en-US" b="1" dirty="0"/>
              <a:t> </a:t>
            </a:r>
            <a:r>
              <a:rPr lang="en-US" sz="2800" dirty="0" smtClean="0"/>
              <a:t>1. Health Care Organization: can enter, view and manage its own hazards; view hazards entered by other HCOs using the same software product (</a:t>
            </a:r>
            <a:r>
              <a:rPr lang="en-US" sz="2800" dirty="0" err="1" smtClean="0"/>
              <a:t>deidentified</a:t>
            </a:r>
            <a:r>
              <a:rPr lang="en-US" sz="2800" dirty="0" smtClean="0"/>
              <a:t> as to HCO)</a:t>
            </a:r>
          </a:p>
          <a:p>
            <a:pPr marL="749300" indent="-520700">
              <a:buNone/>
            </a:pPr>
            <a:endParaRPr lang="en-US" sz="2800" b="1" dirty="0"/>
          </a:p>
          <a:p>
            <a:pPr marL="749300" indent="-520700">
              <a:buNone/>
            </a:pPr>
            <a:r>
              <a:rPr lang="en-US" sz="2800" dirty="0" smtClean="0"/>
              <a:t>2. Software Vendor: can view its customers hazards (</a:t>
            </a:r>
            <a:r>
              <a:rPr lang="en-US" sz="2800" dirty="0" err="1" smtClean="0"/>
              <a:t>deidentified</a:t>
            </a:r>
            <a:r>
              <a:rPr lang="en-US" sz="2800" dirty="0" smtClean="0"/>
              <a:t> as to HCO)</a:t>
            </a:r>
          </a:p>
          <a:p>
            <a:pPr marL="749300" indent="-520700">
              <a:buNone/>
            </a:pPr>
            <a:endParaRPr lang="en-US" sz="2800" dirty="0"/>
          </a:p>
          <a:p>
            <a:pPr marL="749300" indent="-520700">
              <a:buNone/>
            </a:pPr>
            <a:r>
              <a:rPr lang="en-US" sz="2800" dirty="0" smtClean="0"/>
              <a:t>3. Policymakers, Researchers, Regulators: can view all hazards (</a:t>
            </a:r>
            <a:r>
              <a:rPr lang="en-US" sz="2800" dirty="0" err="1" smtClean="0"/>
              <a:t>deidentified</a:t>
            </a:r>
            <a:r>
              <a:rPr lang="en-US" sz="2800" dirty="0" smtClean="0"/>
              <a:t> as to HCO and vendor)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3" name="Group 2" descr="GEISINGER logo&#10;ABT logo"/>
          <p:cNvGrpSpPr/>
          <p:nvPr/>
        </p:nvGrpSpPr>
        <p:grpSpPr>
          <a:xfrm>
            <a:off x="6324600" y="6756400"/>
            <a:ext cx="3352800" cy="990600"/>
            <a:chOff x="6324600" y="6756400"/>
            <a:chExt cx="3352800" cy="990600"/>
          </a:xfrm>
        </p:grpSpPr>
        <p:pic>
          <p:nvPicPr>
            <p:cNvPr id="6" name="Picture 4" descr="http://abtnet.cam.abtassoc.com/downloads/AbtBrand/abt_assoc_logo_web/abt_assoc_logo_web_128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6800" y="6756400"/>
              <a:ext cx="990600" cy="99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Geising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7081579"/>
              <a:ext cx="2286000" cy="340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" name="Picture 2" descr="2011 Beta Tes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914400" cy="914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827610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685800" y="685800"/>
            <a:ext cx="9067800" cy="607060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Health It Hazard Manager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609600" y="1143000"/>
            <a:ext cx="9067800" cy="5613400"/>
          </a:xfrm>
        </p:spPr>
        <p:txBody>
          <a:bodyPr/>
          <a:lstStyle/>
          <a:p>
            <a:pPr marL="0" indent="0" algn="ctr">
              <a:spcAft>
                <a:spcPts val="1800"/>
              </a:spcAft>
              <a:buNone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Ontology of Hazards</a:t>
            </a:r>
          </a:p>
          <a:p>
            <a:pPr>
              <a:spcAft>
                <a:spcPts val="1800"/>
              </a:spcAft>
            </a:pPr>
            <a:r>
              <a:rPr lang="en-US" sz="2800" b="1" dirty="0" smtClean="0"/>
              <a:t>Discovery: </a:t>
            </a:r>
            <a:r>
              <a:rPr lang="en-US" sz="2800" dirty="0" smtClean="0"/>
              <a:t>when, how and who discovered the hazard; stage of discovery </a:t>
            </a:r>
          </a:p>
          <a:p>
            <a:pPr>
              <a:spcAft>
                <a:spcPts val="1800"/>
              </a:spcAft>
            </a:pPr>
            <a:r>
              <a:rPr lang="en-US" sz="2800" b="1" dirty="0" smtClean="0"/>
              <a:t>Causation: </a:t>
            </a:r>
            <a:r>
              <a:rPr lang="en-US" sz="2800" dirty="0" smtClean="0"/>
              <a:t>usability, data quality, software design, hardware, clinical decision support, implementation, user factors, other organizational factors</a:t>
            </a:r>
          </a:p>
          <a:p>
            <a:pPr>
              <a:spcAft>
                <a:spcPts val="1800"/>
              </a:spcAft>
            </a:pPr>
            <a:r>
              <a:rPr lang="en-US" sz="2800" b="1" dirty="0" smtClean="0"/>
              <a:t>Impact: </a:t>
            </a:r>
            <a:r>
              <a:rPr lang="en-US" sz="2800" dirty="0" smtClean="0"/>
              <a:t>risk and impact of care process compromise; seriousness of patient harm</a:t>
            </a:r>
          </a:p>
          <a:p>
            <a:pPr>
              <a:spcAft>
                <a:spcPts val="1800"/>
              </a:spcAft>
            </a:pPr>
            <a:r>
              <a:rPr lang="en-US" sz="2800" b="1" dirty="0" smtClean="0"/>
              <a:t>Corrective Action: </a:t>
            </a:r>
            <a:r>
              <a:rPr lang="en-US" sz="2800" dirty="0" smtClean="0"/>
              <a:t>interim and definitive fix, urgency</a:t>
            </a:r>
            <a:endParaRPr lang="en-US" sz="2800" dirty="0"/>
          </a:p>
        </p:txBody>
      </p:sp>
      <p:grpSp>
        <p:nvGrpSpPr>
          <p:cNvPr id="3" name="Group 2" descr="GEISINGER logo&#10;ABT logo"/>
          <p:cNvGrpSpPr/>
          <p:nvPr/>
        </p:nvGrpSpPr>
        <p:grpSpPr>
          <a:xfrm>
            <a:off x="6362700" y="6756400"/>
            <a:ext cx="3314700" cy="990600"/>
            <a:chOff x="6362700" y="6756400"/>
            <a:chExt cx="3314700" cy="990600"/>
          </a:xfrm>
        </p:grpSpPr>
        <p:pic>
          <p:nvPicPr>
            <p:cNvPr id="6" name="Picture 2" descr="Geisinger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2700" y="7081579"/>
              <a:ext cx="2286000" cy="340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4" descr="http://abtnet.cam.abtassoc.com/downloads/AbtBrand/abt_assoc_logo_web/abt_assoc_logo_web_128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6800" y="6756400"/>
              <a:ext cx="990600" cy="99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" name="Picture 2" descr="2011 Beta Tes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52400"/>
            <a:ext cx="914400" cy="914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244790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Arab" typeface="Arial"/>
      </a:majorFont>
      <a:minorFont>
        <a:latin typeface="Calibri"/>
        <a:ea typeface=""/>
        <a:cs typeface=""/>
        <a:font script="Arab" typeface="Arial"/>
      </a:minorFont>
    </a:fontScheme>
    <a:fmtScheme name="Office">
      <a:fillStyleLst>
        <a:solidFill>
          <a:schemeClr val="bg1">
            <a:alpha val="0"/>
          </a:schemeClr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  <a:scene3d>
            <a:camera prst="orthographicFront"/>
            <a:lightRig rig="threePt" dir="t"/>
          </a:scene3d>
        </a:effectStyle>
      </a:effectStyleLst>
      <a:bgFillStyleLst>
        <a:solidFill>
          <a:schemeClr val="bg1">
            <a:alpha val="0"/>
          </a:schemeClr>
        </a:solidFill>
        <a:gradFill/>
        <a:gradFill/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3297</TotalTime>
  <Words>831</Words>
  <Application>Microsoft Macintosh PowerPoint</Application>
  <PresentationFormat>Custom</PresentationFormat>
  <Paragraphs>190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The Contribution of HIT-related Hazards to Patient Harm </vt:lpstr>
      <vt:lpstr>Hazard Control</vt:lpstr>
      <vt:lpstr>Feeding Back Incident Reports into Hazard Control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Andrea Hassol</dc:creator>
  <cp:lastModifiedBy>Vanessa Graham</cp:lastModifiedBy>
  <cp:revision>125</cp:revision>
  <cp:lastPrinted>2011-08-05T18:31:39Z</cp:lastPrinted>
  <dcterms:modified xsi:type="dcterms:W3CDTF">2011-10-18T23:41:33Z</dcterms:modified>
</cp:coreProperties>
</file>