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theme/theme5.xml" ContentType="application/vnd.openxmlformats-officedocument.theme+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theme/theme7.xml" ContentType="application/vnd.openxmlformats-officedocument.theme+xml"/>
  <Override PartName="/ppt/slideLayouts/slideLayout20.xml" ContentType="application/vnd.openxmlformats-officedocument.presentationml.slideLayout+xml"/>
  <Override PartName="/ppt/theme/theme8.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9.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10.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927" r:id="rId2"/>
    <p:sldMasterId id="2147484006" r:id="rId3"/>
    <p:sldMasterId id="2147484008" r:id="rId4"/>
    <p:sldMasterId id="2147484011" r:id="rId5"/>
    <p:sldMasterId id="2147484013" r:id="rId6"/>
    <p:sldMasterId id="2147484015" r:id="rId7"/>
    <p:sldMasterId id="2147484017" r:id="rId8"/>
    <p:sldMasterId id="2147484028" r:id="rId9"/>
    <p:sldMasterId id="2147484029" r:id="rId10"/>
    <p:sldMasterId id="2147484030" r:id="rId11"/>
  </p:sldMasterIdLst>
  <p:notesMasterIdLst>
    <p:notesMasterId r:id="rId35"/>
  </p:notesMasterIdLst>
  <p:handoutMasterIdLst>
    <p:handoutMasterId r:id="rId36"/>
  </p:handoutMasterIdLst>
  <p:sldIdLst>
    <p:sldId id="477" r:id="rId12"/>
    <p:sldId id="488" r:id="rId13"/>
    <p:sldId id="362" r:id="rId14"/>
    <p:sldId id="363" r:id="rId15"/>
    <p:sldId id="473" r:id="rId16"/>
    <p:sldId id="472" r:id="rId17"/>
    <p:sldId id="474" r:id="rId18"/>
    <p:sldId id="475" r:id="rId19"/>
    <p:sldId id="484" r:id="rId20"/>
    <p:sldId id="485" r:id="rId21"/>
    <p:sldId id="486" r:id="rId22"/>
    <p:sldId id="487" r:id="rId23"/>
    <p:sldId id="478" r:id="rId24"/>
    <p:sldId id="483" r:id="rId25"/>
    <p:sldId id="390" r:id="rId26"/>
    <p:sldId id="366" r:id="rId27"/>
    <p:sldId id="359" r:id="rId28"/>
    <p:sldId id="371" r:id="rId29"/>
    <p:sldId id="476" r:id="rId30"/>
    <p:sldId id="388" r:id="rId31"/>
    <p:sldId id="479" r:id="rId32"/>
    <p:sldId id="403" r:id="rId33"/>
    <p:sldId id="399" r:id="rId34"/>
  </p:sldIdLst>
  <p:sldSz cx="9144000" cy="6858000" type="screen4x3"/>
  <p:notesSz cx="7010400" cy="9296400"/>
  <p:custDataLst>
    <p:tags r:id="rId3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410" autoAdjust="0"/>
  </p:normalViewPr>
  <p:slideViewPr>
    <p:cSldViewPr snapToGrid="0" snapToObjects="1">
      <p:cViewPr>
        <p:scale>
          <a:sx n="70" d="100"/>
          <a:sy n="70" d="100"/>
        </p:scale>
        <p:origin x="-1856" y="-1400"/>
      </p:cViewPr>
      <p:guideLst>
        <p:guide orient="horz" pos="2160"/>
        <p:guide pos="2880"/>
      </p:guideLst>
    </p:cSldViewPr>
  </p:slideViewPr>
  <p:outlineViewPr>
    <p:cViewPr>
      <p:scale>
        <a:sx n="33" d="100"/>
        <a:sy n="33" d="100"/>
      </p:scale>
      <p:origin x="0" y="20656"/>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37" Type="http://schemas.openxmlformats.org/officeDocument/2006/relationships/printerSettings" Target="printerSettings/printerSettings1.bin"/><Relationship Id="rId38" Type="http://schemas.openxmlformats.org/officeDocument/2006/relationships/tags" Target="tags/tag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91B9CD-0490-4989-847E-B8182B477BEC}" type="doc">
      <dgm:prSet loTypeId="urn:microsoft.com/office/officeart/2005/8/layout/hList6" loCatId="list" qsTypeId="urn:microsoft.com/office/officeart/2005/8/quickstyle/simple1#1" qsCatId="simple" csTypeId="urn:microsoft.com/office/officeart/2005/8/colors/accent1_2#1" csCatId="accent1" phldr="1"/>
      <dgm:spPr/>
      <dgm:t>
        <a:bodyPr/>
        <a:lstStyle/>
        <a:p>
          <a:endParaRPr lang="en-US"/>
        </a:p>
      </dgm:t>
    </dgm:pt>
    <dgm:pt modelId="{DBF24B5B-8687-4544-B699-2C6F3A8E99A9}">
      <dgm:prSet phldrT="[Text]"/>
      <dgm:spPr>
        <a:solidFill>
          <a:schemeClr val="tx2">
            <a:lumMod val="60000"/>
            <a:lumOff val="40000"/>
          </a:schemeClr>
        </a:solidFill>
      </dgm:spPr>
      <dgm:t>
        <a:bodyPr/>
        <a:lstStyle/>
        <a:p>
          <a:endParaRPr lang="en-US" sz="2000" dirty="0"/>
        </a:p>
      </dgm:t>
    </dgm:pt>
    <dgm:pt modelId="{4814F236-04AD-479F-95BD-34227C81A052}">
      <dgm:prSet phldrT="[Text]" custT="1"/>
      <dgm:spPr>
        <a:solidFill>
          <a:schemeClr val="tx2">
            <a:lumMod val="60000"/>
            <a:lumOff val="40000"/>
          </a:schemeClr>
        </a:solidFill>
      </dgm:spPr>
      <dgm:t>
        <a:bodyPr/>
        <a:lstStyle/>
        <a:p>
          <a:r>
            <a:rPr lang="en-US" sz="2800" dirty="0" smtClean="0"/>
            <a:t>$1 Billion Contract Support</a:t>
          </a:r>
        </a:p>
        <a:p>
          <a:r>
            <a:rPr lang="en-US" sz="2800" dirty="0" smtClean="0"/>
            <a:t>HHS Engines</a:t>
          </a:r>
        </a:p>
        <a:p>
          <a:r>
            <a:rPr lang="en-US" sz="2800" dirty="0" smtClean="0"/>
            <a:t>Partner Engines</a:t>
          </a:r>
          <a:endParaRPr lang="en-US" sz="3200" dirty="0"/>
        </a:p>
      </dgm:t>
    </dgm:pt>
    <dgm:pt modelId="{FEFE50DC-D9E3-4507-9A0B-B63088CF279F}" type="sibTrans" cxnId="{16D9332E-C7CD-43C3-BD58-7EEE1A64ED56}">
      <dgm:prSet/>
      <dgm:spPr/>
      <dgm:t>
        <a:bodyPr/>
        <a:lstStyle/>
        <a:p>
          <a:endParaRPr lang="en-US"/>
        </a:p>
      </dgm:t>
    </dgm:pt>
    <dgm:pt modelId="{BFE5DE8A-046A-4234-B4E1-5A96ED6B966E}" type="parTrans" cxnId="{16D9332E-C7CD-43C3-BD58-7EEE1A64ED56}">
      <dgm:prSet/>
      <dgm:spPr/>
      <dgm:t>
        <a:bodyPr/>
        <a:lstStyle/>
        <a:p>
          <a:endParaRPr lang="en-US"/>
        </a:p>
      </dgm:t>
    </dgm:pt>
    <dgm:pt modelId="{5ECCB0D9-05E1-4A34-9265-EB7B4250387D}" type="sibTrans" cxnId="{F45BC0A4-4628-4BFB-A712-A0E7E847CC1E}">
      <dgm:prSet/>
      <dgm:spPr/>
      <dgm:t>
        <a:bodyPr/>
        <a:lstStyle/>
        <a:p>
          <a:endParaRPr lang="en-US"/>
        </a:p>
      </dgm:t>
    </dgm:pt>
    <dgm:pt modelId="{99BE356D-3D4C-4332-9E84-3DEBF44D1AD9}" type="parTrans" cxnId="{F45BC0A4-4628-4BFB-A712-A0E7E847CC1E}">
      <dgm:prSet/>
      <dgm:spPr/>
      <dgm:t>
        <a:bodyPr/>
        <a:lstStyle/>
        <a:p>
          <a:endParaRPr lang="en-US"/>
        </a:p>
      </dgm:t>
    </dgm:pt>
    <dgm:pt modelId="{343685D8-CC0E-4045-8D64-EE4950B41E78}">
      <dgm:prSet phldrT="[Text]" custT="1"/>
      <dgm:spPr>
        <a:solidFill>
          <a:schemeClr val="tx2">
            <a:lumMod val="75000"/>
          </a:schemeClr>
        </a:solidFill>
      </dgm:spPr>
      <dgm:t>
        <a:bodyPr/>
        <a:lstStyle/>
        <a:p>
          <a:r>
            <a:rPr lang="en-US" sz="2800" dirty="0" smtClean="0"/>
            <a:t>NQF/NPP Pacing Events</a:t>
          </a:r>
        </a:p>
        <a:p>
          <a:endParaRPr lang="en-US" sz="1100" dirty="0" smtClean="0"/>
        </a:p>
        <a:p>
          <a:r>
            <a:rPr lang="en-US" sz="2800" dirty="0" smtClean="0"/>
            <a:t>Proven Network Methods</a:t>
          </a:r>
          <a:endParaRPr lang="en-US" sz="2800" dirty="0"/>
        </a:p>
      </dgm:t>
    </dgm:pt>
    <dgm:pt modelId="{37AACB6E-8C2C-4E97-A622-9FF8BCAA50FB}" type="parTrans" cxnId="{3682CE9F-8716-4A1F-A5E7-61D356042B8D}">
      <dgm:prSet/>
      <dgm:spPr/>
      <dgm:t>
        <a:bodyPr/>
        <a:lstStyle/>
        <a:p>
          <a:endParaRPr lang="en-US"/>
        </a:p>
      </dgm:t>
    </dgm:pt>
    <dgm:pt modelId="{6F09FA6B-79DB-4230-9D58-974E4484EC09}" type="sibTrans" cxnId="{3682CE9F-8716-4A1F-A5E7-61D356042B8D}">
      <dgm:prSet/>
      <dgm:spPr/>
      <dgm:t>
        <a:bodyPr/>
        <a:lstStyle/>
        <a:p>
          <a:endParaRPr lang="en-US"/>
        </a:p>
      </dgm:t>
    </dgm:pt>
    <dgm:pt modelId="{F89CA7B9-FA73-4779-82F6-9460A6073F76}">
      <dgm:prSet phldrT="[Text]"/>
      <dgm:spPr>
        <a:solidFill>
          <a:schemeClr val="tx2">
            <a:lumMod val="75000"/>
          </a:schemeClr>
        </a:solidFill>
      </dgm:spPr>
      <dgm:t>
        <a:bodyPr/>
        <a:lstStyle/>
        <a:p>
          <a:endParaRPr lang="en-US" sz="1900" dirty="0"/>
        </a:p>
      </dgm:t>
    </dgm:pt>
    <dgm:pt modelId="{3A18BB37-B77E-4A0F-AFF6-561B1B06B45F}" type="parTrans" cxnId="{DE8F333C-45E2-4718-8C2A-853A23682DF4}">
      <dgm:prSet/>
      <dgm:spPr/>
      <dgm:t>
        <a:bodyPr/>
        <a:lstStyle/>
        <a:p>
          <a:endParaRPr lang="en-US"/>
        </a:p>
      </dgm:t>
    </dgm:pt>
    <dgm:pt modelId="{2516D8F6-BC19-465A-8502-26EEEF953787}" type="sibTrans" cxnId="{DE8F333C-45E2-4718-8C2A-853A23682DF4}">
      <dgm:prSet/>
      <dgm:spPr/>
      <dgm:t>
        <a:bodyPr/>
        <a:lstStyle/>
        <a:p>
          <a:endParaRPr lang="en-US"/>
        </a:p>
      </dgm:t>
    </dgm:pt>
    <dgm:pt modelId="{D4004811-73D8-4273-95DA-9BEBEDB53D2F}">
      <dgm:prSet phldrT="[Text]" custT="1"/>
      <dgm:spPr>
        <a:solidFill>
          <a:srgbClr val="002060"/>
        </a:solidFill>
      </dgm:spPr>
      <dgm:t>
        <a:bodyPr/>
        <a:lstStyle/>
        <a:p>
          <a:pPr algn="l"/>
          <a:r>
            <a:rPr lang="en-US" sz="2800" dirty="0" smtClean="0"/>
            <a:t>Robust HHS Team</a:t>
          </a:r>
        </a:p>
        <a:p>
          <a:pPr algn="l"/>
          <a:endParaRPr lang="en-US" sz="1050" dirty="0" smtClean="0"/>
        </a:p>
        <a:p>
          <a:pPr algn="l"/>
          <a:r>
            <a:rPr lang="en-US" sz="2800" dirty="0" smtClean="0"/>
            <a:t>Alignment with ACA Policies</a:t>
          </a:r>
          <a:endParaRPr lang="en-US" sz="2800" dirty="0"/>
        </a:p>
      </dgm:t>
    </dgm:pt>
    <dgm:pt modelId="{4385ED9F-0996-48E0-B62E-FAF6F37CE03D}" type="sibTrans" cxnId="{4965D69B-9431-4DDA-A55B-66383805F6BD}">
      <dgm:prSet/>
      <dgm:spPr/>
      <dgm:t>
        <a:bodyPr/>
        <a:lstStyle/>
        <a:p>
          <a:endParaRPr lang="en-US"/>
        </a:p>
      </dgm:t>
    </dgm:pt>
    <dgm:pt modelId="{E5B94D39-ABE0-4F28-AABF-7CD0D90A91AC}" type="parTrans" cxnId="{4965D69B-9431-4DDA-A55B-66383805F6BD}">
      <dgm:prSet/>
      <dgm:spPr/>
      <dgm:t>
        <a:bodyPr/>
        <a:lstStyle/>
        <a:p>
          <a:endParaRPr lang="en-US"/>
        </a:p>
      </dgm:t>
    </dgm:pt>
    <dgm:pt modelId="{B43B43D3-0F04-4E92-B4FC-B9FF412D2C27}" type="pres">
      <dgm:prSet presAssocID="{B291B9CD-0490-4989-847E-B8182B477BEC}" presName="Name0" presStyleCnt="0">
        <dgm:presLayoutVars>
          <dgm:dir/>
          <dgm:resizeHandles val="exact"/>
        </dgm:presLayoutVars>
      </dgm:prSet>
      <dgm:spPr/>
      <dgm:t>
        <a:bodyPr/>
        <a:lstStyle/>
        <a:p>
          <a:endParaRPr lang="en-US"/>
        </a:p>
      </dgm:t>
    </dgm:pt>
    <dgm:pt modelId="{513672A4-7EAD-412C-89AE-E8DED262B310}" type="pres">
      <dgm:prSet presAssocID="{4814F236-04AD-479F-95BD-34227C81A052}" presName="node" presStyleLbl="node1" presStyleIdx="0" presStyleCnt="3" custLinFactNeighborX="93456">
        <dgm:presLayoutVars>
          <dgm:bulletEnabled val="1"/>
        </dgm:presLayoutVars>
      </dgm:prSet>
      <dgm:spPr/>
      <dgm:t>
        <a:bodyPr/>
        <a:lstStyle/>
        <a:p>
          <a:endParaRPr lang="en-US"/>
        </a:p>
      </dgm:t>
    </dgm:pt>
    <dgm:pt modelId="{EA56E68C-EFDD-49D1-8B76-BF7901BE1E08}" type="pres">
      <dgm:prSet presAssocID="{FEFE50DC-D9E3-4507-9A0B-B63088CF279F}" presName="sibTrans" presStyleCnt="0"/>
      <dgm:spPr/>
    </dgm:pt>
    <dgm:pt modelId="{B7841C18-66B2-4633-8434-A4089141095A}" type="pres">
      <dgm:prSet presAssocID="{343685D8-CC0E-4045-8D64-EE4950B41E78}" presName="node" presStyleLbl="node1" presStyleIdx="1" presStyleCnt="3">
        <dgm:presLayoutVars>
          <dgm:bulletEnabled val="1"/>
        </dgm:presLayoutVars>
      </dgm:prSet>
      <dgm:spPr/>
      <dgm:t>
        <a:bodyPr/>
        <a:lstStyle/>
        <a:p>
          <a:endParaRPr lang="en-US"/>
        </a:p>
      </dgm:t>
    </dgm:pt>
    <dgm:pt modelId="{30ADA608-298E-4D3E-ABCF-8224EE559177}" type="pres">
      <dgm:prSet presAssocID="{6F09FA6B-79DB-4230-9D58-974E4484EC09}" presName="sibTrans" presStyleCnt="0"/>
      <dgm:spPr/>
    </dgm:pt>
    <dgm:pt modelId="{78ACDAEE-D4F3-4A72-B085-9D923B81B1C5}" type="pres">
      <dgm:prSet presAssocID="{D4004811-73D8-4273-95DA-9BEBEDB53D2F}" presName="node" presStyleLbl="node1" presStyleIdx="2" presStyleCnt="3" custLinFactX="-783" custLinFactNeighborX="-100000">
        <dgm:presLayoutVars>
          <dgm:bulletEnabled val="1"/>
        </dgm:presLayoutVars>
      </dgm:prSet>
      <dgm:spPr/>
      <dgm:t>
        <a:bodyPr/>
        <a:lstStyle/>
        <a:p>
          <a:endParaRPr lang="en-US"/>
        </a:p>
      </dgm:t>
    </dgm:pt>
  </dgm:ptLst>
  <dgm:cxnLst>
    <dgm:cxn modelId="{5B12AC36-2394-4182-AC2C-DA80962AB1DE}" type="presOf" srcId="{4814F236-04AD-479F-95BD-34227C81A052}" destId="{513672A4-7EAD-412C-89AE-E8DED262B310}" srcOrd="0" destOrd="0" presId="urn:microsoft.com/office/officeart/2005/8/layout/hList6"/>
    <dgm:cxn modelId="{DE8F333C-45E2-4718-8C2A-853A23682DF4}" srcId="{343685D8-CC0E-4045-8D64-EE4950B41E78}" destId="{F89CA7B9-FA73-4779-82F6-9460A6073F76}" srcOrd="0" destOrd="0" parTransId="{3A18BB37-B77E-4A0F-AFF6-561B1B06B45F}" sibTransId="{2516D8F6-BC19-465A-8502-26EEEF953787}"/>
    <dgm:cxn modelId="{3682CE9F-8716-4A1F-A5E7-61D356042B8D}" srcId="{B291B9CD-0490-4989-847E-B8182B477BEC}" destId="{343685D8-CC0E-4045-8D64-EE4950B41E78}" srcOrd="1" destOrd="0" parTransId="{37AACB6E-8C2C-4E97-A622-9FF8BCAA50FB}" sibTransId="{6F09FA6B-79DB-4230-9D58-974E4484EC09}"/>
    <dgm:cxn modelId="{7A813B48-19DD-411A-A618-B4BA4D302E41}" type="presOf" srcId="{B291B9CD-0490-4989-847E-B8182B477BEC}" destId="{B43B43D3-0F04-4E92-B4FC-B9FF412D2C27}" srcOrd="0" destOrd="0" presId="urn:microsoft.com/office/officeart/2005/8/layout/hList6"/>
    <dgm:cxn modelId="{EA784651-755C-4EEC-8760-DFF2B533DE09}" type="presOf" srcId="{F89CA7B9-FA73-4779-82F6-9460A6073F76}" destId="{B7841C18-66B2-4633-8434-A4089141095A}" srcOrd="0" destOrd="1" presId="urn:microsoft.com/office/officeart/2005/8/layout/hList6"/>
    <dgm:cxn modelId="{4965D69B-9431-4DDA-A55B-66383805F6BD}" srcId="{B291B9CD-0490-4989-847E-B8182B477BEC}" destId="{D4004811-73D8-4273-95DA-9BEBEDB53D2F}" srcOrd="2" destOrd="0" parTransId="{E5B94D39-ABE0-4F28-AABF-7CD0D90A91AC}" sibTransId="{4385ED9F-0996-48E0-B62E-FAF6F37CE03D}"/>
    <dgm:cxn modelId="{CA733BE5-7948-4EF7-8D6A-613410E87BD3}" type="presOf" srcId="{DBF24B5B-8687-4544-B699-2C6F3A8E99A9}" destId="{513672A4-7EAD-412C-89AE-E8DED262B310}" srcOrd="0" destOrd="1" presId="urn:microsoft.com/office/officeart/2005/8/layout/hList6"/>
    <dgm:cxn modelId="{16D9332E-C7CD-43C3-BD58-7EEE1A64ED56}" srcId="{B291B9CD-0490-4989-847E-B8182B477BEC}" destId="{4814F236-04AD-479F-95BD-34227C81A052}" srcOrd="0" destOrd="0" parTransId="{BFE5DE8A-046A-4234-B4E1-5A96ED6B966E}" sibTransId="{FEFE50DC-D9E3-4507-9A0B-B63088CF279F}"/>
    <dgm:cxn modelId="{3E948CDB-E5A6-4AEF-A2CB-6FDBF942970B}" type="presOf" srcId="{343685D8-CC0E-4045-8D64-EE4950B41E78}" destId="{B7841C18-66B2-4633-8434-A4089141095A}" srcOrd="0" destOrd="0" presId="urn:microsoft.com/office/officeart/2005/8/layout/hList6"/>
    <dgm:cxn modelId="{4B2175E2-00A3-44A7-9CCE-60670F92541D}" type="presOf" srcId="{D4004811-73D8-4273-95DA-9BEBEDB53D2F}" destId="{78ACDAEE-D4F3-4A72-B085-9D923B81B1C5}" srcOrd="0" destOrd="0" presId="urn:microsoft.com/office/officeart/2005/8/layout/hList6"/>
    <dgm:cxn modelId="{F45BC0A4-4628-4BFB-A712-A0E7E847CC1E}" srcId="{4814F236-04AD-479F-95BD-34227C81A052}" destId="{DBF24B5B-8687-4544-B699-2C6F3A8E99A9}" srcOrd="0" destOrd="0" parTransId="{99BE356D-3D4C-4332-9E84-3DEBF44D1AD9}" sibTransId="{5ECCB0D9-05E1-4A34-9265-EB7B4250387D}"/>
    <dgm:cxn modelId="{EC9D5B0C-98D6-4CCF-A247-68DD45C2A0AB}" type="presParOf" srcId="{B43B43D3-0F04-4E92-B4FC-B9FF412D2C27}" destId="{513672A4-7EAD-412C-89AE-E8DED262B310}" srcOrd="0" destOrd="0" presId="urn:microsoft.com/office/officeart/2005/8/layout/hList6"/>
    <dgm:cxn modelId="{7D81D598-E3C8-438B-B822-5A29251E6653}" type="presParOf" srcId="{B43B43D3-0F04-4E92-B4FC-B9FF412D2C27}" destId="{EA56E68C-EFDD-49D1-8B76-BF7901BE1E08}" srcOrd="1" destOrd="0" presId="urn:microsoft.com/office/officeart/2005/8/layout/hList6"/>
    <dgm:cxn modelId="{EFCBDD50-4FA8-423A-BE64-B415F2B495DC}" type="presParOf" srcId="{B43B43D3-0F04-4E92-B4FC-B9FF412D2C27}" destId="{B7841C18-66B2-4633-8434-A4089141095A}" srcOrd="2" destOrd="0" presId="urn:microsoft.com/office/officeart/2005/8/layout/hList6"/>
    <dgm:cxn modelId="{27578E31-39B4-4175-922A-0249CF361524}" type="presParOf" srcId="{B43B43D3-0F04-4E92-B4FC-B9FF412D2C27}" destId="{30ADA608-298E-4D3E-ABCF-8224EE559177}" srcOrd="3" destOrd="0" presId="urn:microsoft.com/office/officeart/2005/8/layout/hList6"/>
    <dgm:cxn modelId="{2E497BE0-9362-4C2F-9376-FAE958BC0D65}" type="presParOf" srcId="{B43B43D3-0F04-4E92-B4FC-B9FF412D2C27}" destId="{78ACDAEE-D4F3-4A72-B085-9D923B81B1C5}"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672A4-7EAD-412C-89AE-E8DED262B310}">
      <dsp:nvSpPr>
        <dsp:cNvPr id="0" name=""/>
        <dsp:cNvSpPr/>
      </dsp:nvSpPr>
      <dsp:spPr>
        <a:xfrm rot="16200000">
          <a:off x="-1035037" y="1185995"/>
          <a:ext cx="4513949" cy="2141958"/>
        </a:xfrm>
        <a:prstGeom prst="flowChartManualOperation">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smtClean="0"/>
            <a:t>$1 Billion Contract Support</a:t>
          </a:r>
        </a:p>
        <a:p>
          <a:pPr lvl="0" algn="l" defTabSz="1244600">
            <a:lnSpc>
              <a:spcPct val="90000"/>
            </a:lnSpc>
            <a:spcBef>
              <a:spcPct val="0"/>
            </a:spcBef>
            <a:spcAft>
              <a:spcPct val="35000"/>
            </a:spcAft>
          </a:pPr>
          <a:r>
            <a:rPr lang="en-US" sz="2800" kern="1200" dirty="0" smtClean="0"/>
            <a:t>HHS Engines</a:t>
          </a:r>
        </a:p>
        <a:p>
          <a:pPr lvl="0" algn="l" defTabSz="1244600">
            <a:lnSpc>
              <a:spcPct val="90000"/>
            </a:lnSpc>
            <a:spcBef>
              <a:spcPct val="0"/>
            </a:spcBef>
            <a:spcAft>
              <a:spcPct val="35000"/>
            </a:spcAft>
          </a:pPr>
          <a:r>
            <a:rPr lang="en-US" sz="2800" kern="1200" dirty="0" smtClean="0"/>
            <a:t>Partner Engines</a:t>
          </a:r>
          <a:endParaRPr lang="en-US" sz="3200" kern="1200" dirty="0"/>
        </a:p>
        <a:p>
          <a:pPr marL="228600" lvl="1" indent="-228600" algn="l" defTabSz="889000">
            <a:lnSpc>
              <a:spcPct val="90000"/>
            </a:lnSpc>
            <a:spcBef>
              <a:spcPct val="0"/>
            </a:spcBef>
            <a:spcAft>
              <a:spcPct val="15000"/>
            </a:spcAft>
            <a:buChar char="••"/>
          </a:pPr>
          <a:endParaRPr lang="en-US" sz="2000" kern="1200" dirty="0"/>
        </a:p>
      </dsp:txBody>
      <dsp:txXfrm rot="5400000">
        <a:off x="150958" y="902790"/>
        <a:ext cx="2141958" cy="2708369"/>
      </dsp:txXfrm>
    </dsp:sp>
    <dsp:sp modelId="{B7841C18-66B2-4633-8434-A4089141095A}">
      <dsp:nvSpPr>
        <dsp:cNvPr id="0" name=""/>
        <dsp:cNvSpPr/>
      </dsp:nvSpPr>
      <dsp:spPr>
        <a:xfrm rot="16200000">
          <a:off x="1117434" y="1185995"/>
          <a:ext cx="4513949" cy="2141958"/>
        </a:xfrm>
        <a:prstGeom prst="flowChartManualOperation">
          <a:avLst/>
        </a:prstGeom>
        <a:solidFill>
          <a:schemeClr val="tx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t" anchorCtr="0">
          <a:noAutofit/>
        </a:bodyPr>
        <a:lstStyle/>
        <a:p>
          <a:pPr lvl="0" algn="l" defTabSz="1244600">
            <a:lnSpc>
              <a:spcPct val="90000"/>
            </a:lnSpc>
            <a:spcBef>
              <a:spcPct val="0"/>
            </a:spcBef>
            <a:spcAft>
              <a:spcPct val="35000"/>
            </a:spcAft>
          </a:pPr>
          <a:r>
            <a:rPr lang="en-US" sz="2800" kern="1200" dirty="0" smtClean="0"/>
            <a:t>NQF/NPP Pacing Events</a:t>
          </a:r>
        </a:p>
        <a:p>
          <a:pPr lvl="0" algn="l" defTabSz="1244600">
            <a:lnSpc>
              <a:spcPct val="90000"/>
            </a:lnSpc>
            <a:spcBef>
              <a:spcPct val="0"/>
            </a:spcBef>
            <a:spcAft>
              <a:spcPct val="35000"/>
            </a:spcAft>
          </a:pPr>
          <a:endParaRPr lang="en-US" sz="1100" kern="1200" dirty="0" smtClean="0"/>
        </a:p>
        <a:p>
          <a:pPr lvl="0" algn="l" defTabSz="1244600">
            <a:lnSpc>
              <a:spcPct val="90000"/>
            </a:lnSpc>
            <a:spcBef>
              <a:spcPct val="0"/>
            </a:spcBef>
            <a:spcAft>
              <a:spcPct val="35000"/>
            </a:spcAft>
          </a:pPr>
          <a:r>
            <a:rPr lang="en-US" sz="2800" kern="1200" dirty="0" smtClean="0"/>
            <a:t>Proven Network Methods</a:t>
          </a:r>
          <a:endParaRPr lang="en-US" sz="2800" kern="1200" dirty="0"/>
        </a:p>
        <a:p>
          <a:pPr marL="171450" lvl="1" indent="-171450" algn="l" defTabSz="844550">
            <a:lnSpc>
              <a:spcPct val="90000"/>
            </a:lnSpc>
            <a:spcBef>
              <a:spcPct val="0"/>
            </a:spcBef>
            <a:spcAft>
              <a:spcPct val="15000"/>
            </a:spcAft>
            <a:buChar char="••"/>
          </a:pPr>
          <a:endParaRPr lang="en-US" sz="1900" kern="1200" dirty="0"/>
        </a:p>
      </dsp:txBody>
      <dsp:txXfrm rot="5400000">
        <a:off x="2303429" y="902790"/>
        <a:ext cx="2141958" cy="2708369"/>
      </dsp:txXfrm>
    </dsp:sp>
    <dsp:sp modelId="{78ACDAEE-D4F3-4A72-B085-9D923B81B1C5}">
      <dsp:nvSpPr>
        <dsp:cNvPr id="0" name=""/>
        <dsp:cNvSpPr/>
      </dsp:nvSpPr>
      <dsp:spPr>
        <a:xfrm rot="16200000">
          <a:off x="3242621" y="1185995"/>
          <a:ext cx="4513949" cy="2141958"/>
        </a:xfrm>
        <a:prstGeom prst="flowChartManualOperation">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ctr" anchorCtr="0">
          <a:noAutofit/>
        </a:bodyPr>
        <a:lstStyle/>
        <a:p>
          <a:pPr lvl="0" algn="l" defTabSz="1244600">
            <a:lnSpc>
              <a:spcPct val="90000"/>
            </a:lnSpc>
            <a:spcBef>
              <a:spcPct val="0"/>
            </a:spcBef>
            <a:spcAft>
              <a:spcPct val="35000"/>
            </a:spcAft>
          </a:pPr>
          <a:r>
            <a:rPr lang="en-US" sz="2800" kern="1200" dirty="0" smtClean="0"/>
            <a:t>Robust HHS Team</a:t>
          </a:r>
        </a:p>
        <a:p>
          <a:pPr lvl="0" algn="l" defTabSz="1244600">
            <a:lnSpc>
              <a:spcPct val="90000"/>
            </a:lnSpc>
            <a:spcBef>
              <a:spcPct val="0"/>
            </a:spcBef>
            <a:spcAft>
              <a:spcPct val="35000"/>
            </a:spcAft>
          </a:pPr>
          <a:endParaRPr lang="en-US" sz="1050" kern="1200" dirty="0" smtClean="0"/>
        </a:p>
        <a:p>
          <a:pPr lvl="0" algn="l" defTabSz="1244600">
            <a:lnSpc>
              <a:spcPct val="90000"/>
            </a:lnSpc>
            <a:spcBef>
              <a:spcPct val="0"/>
            </a:spcBef>
            <a:spcAft>
              <a:spcPct val="35000"/>
            </a:spcAft>
          </a:pPr>
          <a:r>
            <a:rPr lang="en-US" sz="2800" kern="1200" dirty="0" smtClean="0"/>
            <a:t>Alignment with ACA Policies</a:t>
          </a:r>
          <a:endParaRPr lang="en-US" sz="2800" kern="1200" dirty="0"/>
        </a:p>
      </dsp:txBody>
      <dsp:txXfrm rot="5400000">
        <a:off x="4428616" y="902790"/>
        <a:ext cx="2141958" cy="2708369"/>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dirty="0">
                <a:ea typeface="ＭＳ Ｐゴシック" pitchFamily="34" charset="-128"/>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a:defRPr sz="1200" smtClean="0">
                <a:ea typeface="ＭＳ Ｐゴシック" pitchFamily="34" charset="-128"/>
                <a:cs typeface="+mn-cs"/>
              </a:defRPr>
            </a:lvl1pPr>
          </a:lstStyle>
          <a:p>
            <a:pPr>
              <a:defRPr/>
            </a:pPr>
            <a:fld id="{A569F8B5-562F-419E-9A65-B669B3BCC2EB}" type="datetimeFigureOut">
              <a:rPr lang="en-US"/>
              <a:pPr>
                <a:defRPr/>
              </a:pPr>
              <a:t>10/21/11</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dirty="0">
                <a:ea typeface="ＭＳ Ｐゴシック"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a:defRPr sz="1200" smtClean="0">
                <a:ea typeface="ＭＳ Ｐゴシック" pitchFamily="34" charset="-128"/>
                <a:cs typeface="+mn-cs"/>
              </a:defRPr>
            </a:lvl1pPr>
          </a:lstStyle>
          <a:p>
            <a:pPr>
              <a:defRPr/>
            </a:pPr>
            <a:fld id="{1AA8C73A-6010-4EE3-B45B-64F4173A3348}" type="slidenum">
              <a:rPr lang="en-US"/>
              <a:pPr>
                <a:defRPr/>
              </a:pPr>
              <a:t>‹#›</a:t>
            </a:fld>
            <a:endParaRPr lang="en-US" dirty="0"/>
          </a:p>
        </p:txBody>
      </p:sp>
    </p:spTree>
    <p:extLst>
      <p:ext uri="{BB962C8B-B14F-4D97-AF65-F5344CB8AC3E}">
        <p14:creationId xmlns:p14="http://schemas.microsoft.com/office/powerpoint/2010/main" val="934450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dirty="0">
                <a:latin typeface="Arial" charset="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3177" tIns="46589" rIns="93177" bIns="46589" numCol="1" anchor="t" anchorCtr="0" compatLnSpc="1">
            <a:prstTxWarp prst="textNoShape">
              <a:avLst/>
            </a:prstTxWarp>
          </a:bodyPr>
          <a:lstStyle>
            <a:lvl1pPr algn="r">
              <a:defRPr sz="1200">
                <a:ea typeface="ＭＳ Ｐゴシック" pitchFamily="34" charset="-128"/>
                <a:cs typeface="+mn-cs"/>
              </a:defRPr>
            </a:lvl1pPr>
          </a:lstStyle>
          <a:p>
            <a:pPr>
              <a:defRPr/>
            </a:pPr>
            <a:fld id="{353524B2-EE6C-4248-AE30-30E3ECEED7C9}" type="datetime1">
              <a:rPr lang="en-US"/>
              <a:pPr>
                <a:defRPr/>
              </a:pPr>
              <a:t>10/21/11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a:defRPr sz="1200" dirty="0">
                <a:latin typeface="Arial" charset="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a:defRPr sz="1200">
                <a:ea typeface="ＭＳ Ｐゴシック" pitchFamily="34" charset="-128"/>
                <a:cs typeface="+mn-cs"/>
              </a:defRPr>
            </a:lvl1pPr>
          </a:lstStyle>
          <a:p>
            <a:pPr>
              <a:defRPr/>
            </a:pPr>
            <a:fld id="{1120D0B3-8020-4787-9AC2-855ABFA7991F}" type="slidenum">
              <a:rPr lang="en-US"/>
              <a:pPr>
                <a:defRPr/>
              </a:pPr>
              <a:t>‹#›</a:t>
            </a:fld>
            <a:endParaRPr lang="en-US" dirty="0"/>
          </a:p>
        </p:txBody>
      </p:sp>
    </p:spTree>
    <p:extLst>
      <p:ext uri="{BB962C8B-B14F-4D97-AF65-F5344CB8AC3E}">
        <p14:creationId xmlns:p14="http://schemas.microsoft.com/office/powerpoint/2010/main" val="37742552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Geneva" pitchFamily="-108" charset="-128"/>
        <a:cs typeface="Geneva"/>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Geneva"/>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Geneva"/>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Geneva"/>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Geneva"/>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Geneva"/>
            </a:endParaRPr>
          </a:p>
        </p:txBody>
      </p:sp>
      <p:sp>
        <p:nvSpPr>
          <p:cNvPr id="89092" name="Slide Number Placeholder 3"/>
          <p:cNvSpPr txBox="1">
            <a:spLocks noGrp="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a:fld id="{50056F54-23AB-42CA-AE6F-63C63258013A}" type="slidenum">
              <a:rPr lang="en-US" sz="1200">
                <a:solidFill>
                  <a:srgbClr val="000000"/>
                </a:solidFill>
              </a:rPr>
              <a:pPr algn="r"/>
              <a:t>2</a:t>
            </a:fld>
            <a:endParaRPr lang="en-US" sz="120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defTabSz="930275"/>
            <a:r>
              <a:rPr lang="en-US" smtClean="0">
                <a:ea typeface="Geneva"/>
              </a:rPr>
              <a:t>The Partnership for Patients has identified nine areas of focus.  The Partnership will not limit its work to these nine areas, and will pursue the reduction of all-cause harm. But the following areas of focus are obvious and important places to begin.</a:t>
            </a:r>
          </a:p>
          <a:p>
            <a:pPr defTabSz="930275"/>
            <a:endParaRPr lang="en-US" smtClean="0">
              <a:ea typeface="Geneva"/>
            </a:endParaRPr>
          </a:p>
          <a:p>
            <a:pPr defTabSz="930275"/>
            <a:r>
              <a:rPr lang="en-US" smtClean="0">
                <a:ea typeface="Geneva"/>
              </a:rPr>
              <a:t>Recognize and acknowledge The Rochester Patient Safety Collaborative, led by Dr. Dumyati (who is on the panel).  </a:t>
            </a:r>
          </a:p>
          <a:p>
            <a:pPr defTabSz="930275">
              <a:buFontTx/>
              <a:buChar char="•"/>
            </a:pPr>
            <a:r>
              <a:rPr lang="en-US" smtClean="0">
                <a:ea typeface="Geneva"/>
              </a:rPr>
              <a:t> It strives to reduce all C. diff (Clostridium difficile) cases in Rochester by 30% within a three year time period. </a:t>
            </a:r>
          </a:p>
        </p:txBody>
      </p:sp>
      <p:sp>
        <p:nvSpPr>
          <p:cNvPr id="52227" name="Slide Number Placeholder 3"/>
          <p:cNvSpPr>
            <a:spLocks noGrp="1"/>
          </p:cNvSpPr>
          <p:nvPr>
            <p:ph type="sldNum" sz="quarter" idx="5"/>
          </p:nvPr>
        </p:nvSpPr>
        <p:spPr bwMode="auto">
          <a:noFill/>
          <a:ln>
            <a:miter lim="800000"/>
            <a:headEnd/>
            <a:tailEnd/>
          </a:ln>
        </p:spPr>
        <p:txBody>
          <a:bodyPr/>
          <a:lstStyle/>
          <a:p>
            <a:fld id="{7DE565BD-FFCF-4DE4-8EFD-818260DF90CA}" type="slidenum">
              <a:rPr lang="en-US" smtClean="0">
                <a:ea typeface="ＭＳ Ｐゴシック"/>
                <a:cs typeface="ＭＳ Ｐゴシック"/>
              </a:rPr>
              <a:pPr/>
              <a:t>18</a:t>
            </a:fld>
            <a:endParaRPr lang="en-US" smtClean="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defTabSz="930275"/>
            <a:r>
              <a:rPr lang="en-US" smtClean="0">
                <a:ea typeface="Geneva"/>
              </a:rPr>
              <a:t>What are we hoping with change at hospitals between now and the end of the Partnership for Patients?  [Go through each set of bullets one by one]</a:t>
            </a:r>
          </a:p>
          <a:p>
            <a:pPr defTabSz="930275"/>
            <a:endParaRPr lang="en-US" smtClean="0">
              <a:ea typeface="Geneva"/>
            </a:endParaRPr>
          </a:p>
        </p:txBody>
      </p:sp>
      <p:sp>
        <p:nvSpPr>
          <p:cNvPr id="55299" name="Slide Number Placeholder 3"/>
          <p:cNvSpPr>
            <a:spLocks noGrp="1"/>
          </p:cNvSpPr>
          <p:nvPr>
            <p:ph type="sldNum" sz="quarter" idx="5"/>
          </p:nvPr>
        </p:nvSpPr>
        <p:spPr bwMode="auto">
          <a:noFill/>
          <a:ln>
            <a:miter lim="800000"/>
            <a:headEnd/>
            <a:tailEnd/>
          </a:ln>
        </p:spPr>
        <p:txBody>
          <a:bodyPr/>
          <a:lstStyle/>
          <a:p>
            <a:fld id="{F627F61C-2C6D-4031-ACBB-FA73B02EFCC6}" type="slidenum">
              <a:rPr lang="en-US" smtClean="0">
                <a:ea typeface="ＭＳ Ｐゴシック"/>
                <a:cs typeface="ＭＳ Ｐゴシック"/>
              </a:rPr>
              <a:pPr/>
              <a:t>20</a:t>
            </a:fld>
            <a:endParaRPr lang="en-US" smtClean="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Geneva"/>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6BBFFAA9-11BC-4FBC-8E33-FB87C09C3B40}" type="slidenum">
              <a:rPr lang="en-US" smtClean="0">
                <a:solidFill>
                  <a:srgbClr val="000000"/>
                </a:solidFill>
                <a:ea typeface="ＭＳ Ｐゴシック"/>
                <a:cs typeface="ＭＳ Ｐゴシック"/>
              </a:rPr>
              <a:pPr/>
              <a:t>21</a:t>
            </a:fld>
            <a:endParaRPr lang="en-US" smtClean="0">
              <a:solidFill>
                <a:srgbClr val="000000"/>
              </a:solidFill>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bwMode="auto">
          <a:noFill/>
          <a:ln>
            <a:miter lim="800000"/>
            <a:headEnd/>
            <a:tailEnd/>
          </a:ln>
        </p:spPr>
        <p:txBody>
          <a:bodyPr/>
          <a:lstStyle/>
          <a:p>
            <a:fld id="{5D10722F-3606-408A-851F-55347D659388}" type="slidenum">
              <a:rPr lang="en-US" smtClean="0">
                <a:solidFill>
                  <a:srgbClr val="000000"/>
                </a:solidFill>
                <a:ea typeface="ＭＳ Ｐゴシック"/>
                <a:cs typeface="ＭＳ Ｐゴシック"/>
              </a:rPr>
              <a:pPr/>
              <a:t>22</a:t>
            </a:fld>
            <a:endParaRPr lang="en-US" smtClean="0">
              <a:solidFill>
                <a:srgbClr val="000000"/>
              </a:solidFill>
              <a:ea typeface="ＭＳ Ｐゴシック"/>
              <a:cs typeface="ＭＳ Ｐゴシック"/>
            </a:endParaRPr>
          </a:p>
        </p:txBody>
      </p:sp>
      <p:sp>
        <p:nvSpPr>
          <p:cNvPr id="593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ea typeface="Genev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Geneva"/>
            </a:endParaRPr>
          </a:p>
        </p:txBody>
      </p:sp>
      <p:sp>
        <p:nvSpPr>
          <p:cNvPr id="61443" name="Slide Number Placeholder 3"/>
          <p:cNvSpPr>
            <a:spLocks noGrp="1"/>
          </p:cNvSpPr>
          <p:nvPr>
            <p:ph type="sldNum" sz="quarter" idx="5"/>
          </p:nvPr>
        </p:nvSpPr>
        <p:spPr bwMode="auto">
          <a:noFill/>
          <a:ln>
            <a:miter lim="800000"/>
            <a:headEnd/>
            <a:tailEnd/>
          </a:ln>
        </p:spPr>
        <p:txBody>
          <a:bodyPr/>
          <a:lstStyle/>
          <a:p>
            <a:fld id="{ADDF89B0-1566-481F-B116-74B6A1BD3ED4}" type="slidenum">
              <a:rPr lang="en-US" smtClean="0">
                <a:solidFill>
                  <a:srgbClr val="000000"/>
                </a:solidFill>
                <a:ea typeface="ＭＳ Ｐゴシック"/>
                <a:cs typeface="ＭＳ Ｐゴシック"/>
              </a:rPr>
              <a:pPr/>
              <a:t>23</a:t>
            </a:fld>
            <a:endParaRPr lang="en-US" smtClean="0">
              <a:solidFill>
                <a:srgbClr val="000000"/>
              </a:solidFill>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Geneva"/>
              </a:rPr>
              <a:t>I want to share with you the story of Josie King and her mother Sorrel.  In 2001, Josie was admitted to Johns Hopkins Hospital for first and second degree burns after climbing into a hot bath.  She healed well and was almost ready to go home, but then died from severe dehydration and misused narcotics.  Her mother, Sorrel King, recalls being bent on vengeance.  She says she “wanted to take the hospital apart brick by brick.”  But instead she focused her energy on making sure that this never happened to another family.  She formed a foundation in Josie’s name and has spent the last decade working with clinicians to improve patient safety in hospitals.</a:t>
            </a:r>
          </a:p>
        </p:txBody>
      </p:sp>
      <p:sp>
        <p:nvSpPr>
          <p:cNvPr id="33795" name="Slide Number Placeholder 3"/>
          <p:cNvSpPr>
            <a:spLocks noGrp="1"/>
          </p:cNvSpPr>
          <p:nvPr>
            <p:ph type="sldNum" sz="quarter" idx="5"/>
          </p:nvPr>
        </p:nvSpPr>
        <p:spPr bwMode="auto">
          <a:noFill/>
          <a:ln>
            <a:miter lim="800000"/>
            <a:headEnd/>
            <a:tailEnd/>
          </a:ln>
        </p:spPr>
        <p:txBody>
          <a:bodyPr/>
          <a:lstStyle/>
          <a:p>
            <a:fld id="{02C65D8D-C075-4CB2-B857-39E95AE64B02}" type="slidenum">
              <a:rPr lang="en-US" smtClean="0">
                <a:ea typeface="ＭＳ Ｐゴシック"/>
                <a:cs typeface="ＭＳ Ｐゴシック"/>
              </a:rPr>
              <a:pPr/>
              <a:t>3</a:t>
            </a:fld>
            <a:endParaRPr lang="en-US" smtClean="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Geneva"/>
              </a:rPr>
              <a:t>Unfortunately, in spite of heroic advocacy by clinicians and families like Sorrel’s, Josie’s story is still not rare.  </a:t>
            </a:r>
          </a:p>
          <a:p>
            <a:pPr eaLnBrk="1" hangingPunct="1">
              <a:spcBef>
                <a:spcPct val="0"/>
              </a:spcBef>
            </a:pPr>
            <a:endParaRPr lang="en-US" smtClean="0">
              <a:ea typeface="Geneva"/>
            </a:endParaRPr>
          </a:p>
          <a:p>
            <a:pPr eaLnBrk="1" hangingPunct="1">
              <a:spcBef>
                <a:spcPct val="0"/>
              </a:spcBef>
            </a:pPr>
            <a:r>
              <a:rPr lang="en-US" smtClean="0">
                <a:ea typeface="Geneva"/>
              </a:rPr>
              <a:t>How does this happen?</a:t>
            </a:r>
          </a:p>
          <a:p>
            <a:pPr>
              <a:buFontTx/>
              <a:buChar char="•"/>
            </a:pPr>
            <a:r>
              <a:rPr lang="en-US" smtClean="0">
                <a:ea typeface="Geneva"/>
              </a:rPr>
              <a:t>Numerous inputs</a:t>
            </a:r>
          </a:p>
          <a:p>
            <a:pPr>
              <a:buFontTx/>
              <a:buChar char="•"/>
            </a:pPr>
            <a:r>
              <a:rPr lang="en-US" smtClean="0">
                <a:ea typeface="Geneva"/>
              </a:rPr>
              <a:t>Complex Science</a:t>
            </a:r>
          </a:p>
          <a:p>
            <a:pPr>
              <a:buFontTx/>
              <a:buChar char="•"/>
            </a:pPr>
            <a:r>
              <a:rPr lang="en-US" smtClean="0">
                <a:ea typeface="Geneva"/>
              </a:rPr>
              <a:t>Chaotic System</a:t>
            </a:r>
          </a:p>
          <a:p>
            <a:pPr>
              <a:buFontTx/>
              <a:buChar char="•"/>
            </a:pPr>
            <a:r>
              <a:rPr lang="en-US" smtClean="0">
                <a:ea typeface="Geneva"/>
              </a:rPr>
              <a:t>Human factors</a:t>
            </a:r>
          </a:p>
          <a:p>
            <a:pPr>
              <a:buFontTx/>
              <a:buChar char="•"/>
            </a:pPr>
            <a:endParaRPr lang="en-US" smtClean="0">
              <a:ea typeface="Geneva"/>
            </a:endParaRPr>
          </a:p>
          <a:p>
            <a:r>
              <a:rPr lang="en-US" smtClean="0">
                <a:ea typeface="Geneva"/>
              </a:rPr>
              <a:t>The problem is systemic, not personal. </a:t>
            </a:r>
          </a:p>
          <a:p>
            <a:r>
              <a:rPr lang="en-US" smtClean="0">
                <a:ea typeface="Geneva"/>
              </a:rPr>
              <a:t>Providers of care are extremely devoted and committed in trying to handle the chaos and complexity of the systems in which we operate. </a:t>
            </a:r>
          </a:p>
          <a:p>
            <a:r>
              <a:rPr lang="en-US" smtClean="0">
                <a:ea typeface="Geneva"/>
              </a:rPr>
              <a:t>So it’s not a question of blame. It’s a question of jointly solving problems that will make a difference to patients and families. </a:t>
            </a:r>
          </a:p>
          <a:p>
            <a:r>
              <a:rPr lang="en-US" smtClean="0">
                <a:ea typeface="Geneva"/>
              </a:rPr>
              <a:t>What we’re saying is we can’t wait any longer to solve these problems. </a:t>
            </a:r>
          </a:p>
          <a:p>
            <a:endParaRPr lang="en-US" smtClean="0">
              <a:ea typeface="Geneva"/>
            </a:endParaRPr>
          </a:p>
        </p:txBody>
      </p:sp>
      <p:sp>
        <p:nvSpPr>
          <p:cNvPr id="35843" name="Slide Number Placeholder 3"/>
          <p:cNvSpPr>
            <a:spLocks noGrp="1"/>
          </p:cNvSpPr>
          <p:nvPr>
            <p:ph type="sldNum" sz="quarter" idx="5"/>
          </p:nvPr>
        </p:nvSpPr>
        <p:spPr bwMode="auto">
          <a:noFill/>
          <a:ln>
            <a:miter lim="800000"/>
            <a:headEnd/>
            <a:tailEnd/>
          </a:ln>
        </p:spPr>
        <p:txBody>
          <a:bodyPr/>
          <a:lstStyle/>
          <a:p>
            <a:fld id="{C304AD8A-BCF3-4277-A8A8-0F6548FFED77}" type="slidenum">
              <a:rPr lang="en-US" smtClean="0">
                <a:ea typeface="ＭＳ Ｐゴシック"/>
                <a:cs typeface="ＭＳ Ｐゴシック"/>
              </a:rPr>
              <a:pPr/>
              <a:t>4</a:t>
            </a:fld>
            <a:endParaRPr lang="en-US" smtClean="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Genev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970338" y="8829675"/>
            <a:ext cx="3038475" cy="465138"/>
          </a:xfrm>
          <a:prstGeom prst="rect">
            <a:avLst/>
          </a:prstGeom>
          <a:noFill/>
          <a:ln>
            <a:miter lim="800000"/>
            <a:headEnd/>
            <a:tailEnd/>
          </a:ln>
        </p:spPr>
        <p:txBody>
          <a:bodyPr lIns="93177" tIns="46589" rIns="93177" bIns="46589" anchor="b"/>
          <a:lstStyle/>
          <a:p>
            <a:pPr algn="r" defTabSz="914400">
              <a:defRPr/>
            </a:pPr>
            <a:fld id="{E3F0CF14-26EC-4D7B-B06F-D1143CEC805C}" type="slidenum">
              <a:rPr lang="en-US" sz="1200">
                <a:solidFill>
                  <a:prstClr val="black"/>
                </a:solidFill>
                <a:ea typeface="+mn-ea"/>
                <a:cs typeface="+mn-cs"/>
              </a:rPr>
              <a:pPr algn="r" defTabSz="914400">
                <a:defRPr/>
              </a:pPr>
              <a:t>9</a:t>
            </a:fld>
            <a:endParaRPr lang="en-US" sz="1200">
              <a:solidFill>
                <a:prstClr val="black"/>
              </a:solidFill>
              <a:ea typeface="+mn-ea"/>
              <a:cs typeface="+mn-cs"/>
            </a:endParaRPr>
          </a:p>
        </p:txBody>
      </p:sp>
      <p:sp>
        <p:nvSpPr>
          <p:cNvPr id="80899" name="Rectangle 2"/>
          <p:cNvSpPr>
            <a:spLocks noGrp="1" noRot="1" noChangeAspect="1" noChangeArrowheads="1" noTextEdit="1"/>
          </p:cNvSpPr>
          <p:nvPr>
            <p:ph type="sldImg"/>
          </p:nvPr>
        </p:nvSpPr>
        <p:spPr bwMode="auto">
          <a:xfrm>
            <a:off x="1182688" y="698500"/>
            <a:ext cx="4645025" cy="3484563"/>
          </a:xfrm>
          <a:solidFill>
            <a:srgbClr val="FFFFFF"/>
          </a:solidFill>
          <a:ln>
            <a:solidFill>
              <a:srgbClr val="000000"/>
            </a:solidFill>
            <a:miter lim="800000"/>
            <a:headEnd/>
            <a:tailEnd/>
          </a:ln>
        </p:spPr>
      </p:sp>
      <p:sp>
        <p:nvSpPr>
          <p:cNvPr id="80900" name="Rectangle 3"/>
          <p:cNvSpPr>
            <a:spLocks noGrp="1" noChangeArrowheads="1"/>
          </p:cNvSpPr>
          <p:nvPr>
            <p:ph type="body" idx="1"/>
          </p:nvPr>
        </p:nvSpPr>
        <p:spPr bwMode="auto">
          <a:xfrm>
            <a:off x="935038" y="4414838"/>
            <a:ext cx="5140325" cy="4183062"/>
          </a:xfrm>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ea typeface="Genev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970338" y="8829675"/>
            <a:ext cx="3038475" cy="465138"/>
          </a:xfrm>
          <a:prstGeom prst="rect">
            <a:avLst/>
          </a:prstGeom>
          <a:noFill/>
          <a:ln>
            <a:miter lim="800000"/>
            <a:headEnd/>
            <a:tailEnd/>
          </a:ln>
        </p:spPr>
        <p:txBody>
          <a:bodyPr lIns="93177" tIns="46589" rIns="93177" bIns="46589" anchor="b"/>
          <a:lstStyle/>
          <a:p>
            <a:pPr algn="r" defTabSz="914400">
              <a:defRPr/>
            </a:pPr>
            <a:fld id="{B0E46E02-A61F-4A43-B954-13F5A2640503}" type="slidenum">
              <a:rPr lang="en-US" sz="1200">
                <a:solidFill>
                  <a:prstClr val="black"/>
                </a:solidFill>
                <a:ea typeface="+mn-ea"/>
                <a:cs typeface="+mn-cs"/>
              </a:rPr>
              <a:pPr algn="r" defTabSz="914400">
                <a:defRPr/>
              </a:pPr>
              <a:t>12</a:t>
            </a:fld>
            <a:endParaRPr lang="en-US" sz="1200">
              <a:solidFill>
                <a:prstClr val="black"/>
              </a:solidFill>
              <a:ea typeface="+mn-ea"/>
              <a:cs typeface="+mn-cs"/>
            </a:endParaRPr>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ea typeface="Genev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a:lstStyle/>
          <a:p>
            <a:pPr defTabSz="923925"/>
            <a:fld id="{5BA9431F-04B2-4535-A76E-5C86035BDCD4}" type="slidenum">
              <a:rPr lang="en-US" sz="1100" smtClean="0">
                <a:solidFill>
                  <a:srgbClr val="000000"/>
                </a:solidFill>
                <a:ea typeface="ＭＳ Ｐゴシック"/>
                <a:cs typeface="ＭＳ Ｐゴシック"/>
              </a:rPr>
              <a:pPr defTabSz="923925"/>
              <a:t>13</a:t>
            </a:fld>
            <a:endParaRPr lang="en-US" sz="1100" smtClean="0">
              <a:solidFill>
                <a:srgbClr val="000000"/>
              </a:solidFill>
              <a:ea typeface="ＭＳ Ｐゴシック"/>
              <a:cs typeface="ＭＳ Ｐゴシック"/>
            </a:endParaRPr>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xfrm>
            <a:off x="935038" y="4416425"/>
            <a:ext cx="5140325" cy="4181475"/>
          </a:xfrm>
          <a:noFill/>
        </p:spPr>
        <p:txBody>
          <a:bodyPr wrap="square" numCol="1" anchor="t" anchorCtr="0" compatLnSpc="1">
            <a:prstTxWarp prst="textNoShape">
              <a:avLst/>
            </a:prstTxWarp>
          </a:bodyPr>
          <a:lstStyle/>
          <a:p>
            <a:pPr eaLnBrk="1" hangingPunct="1"/>
            <a:r>
              <a:rPr lang="en-US" dirty="0" smtClean="0">
                <a:latin typeface="Arial" charset="0"/>
                <a:ea typeface="Geneva"/>
              </a:rPr>
              <a:t>*QIO bullet is elaborated upon in graph on slide 17.</a:t>
            </a:r>
          </a:p>
          <a:p>
            <a:pPr eaLnBrk="1" hangingPunct="1"/>
            <a:endParaRPr lang="en-US" dirty="0" smtClean="0">
              <a:latin typeface="Arial" charset="0"/>
              <a:ea typeface="Geneva"/>
            </a:endParaRPr>
          </a:p>
          <a:p>
            <a:pPr eaLnBrk="1" hangingPunct="1"/>
            <a:r>
              <a:rPr lang="en-US" dirty="0" smtClean="0">
                <a:latin typeface="Arial" charset="0"/>
                <a:ea typeface="Geneva"/>
              </a:rPr>
              <a:t>We’re confident that we can make these changes – we know that it’s possible.  The major challenge is to expand pockets of success to nationwide success.  That’s where we’re targeting our attention in both the private and public sectors.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a:lstStyle/>
          <a:p>
            <a:pPr defTabSz="923925"/>
            <a:fld id="{EDD83423-EDBD-4FB7-B7E2-062F5AE21276}" type="slidenum">
              <a:rPr lang="en-US" sz="1100" smtClean="0">
                <a:solidFill>
                  <a:srgbClr val="000000"/>
                </a:solidFill>
                <a:ea typeface="ＭＳ Ｐゴシック"/>
                <a:cs typeface="ＭＳ Ｐゴシック"/>
              </a:rPr>
              <a:pPr defTabSz="923925"/>
              <a:t>14</a:t>
            </a:fld>
            <a:endParaRPr lang="en-US" sz="1100" smtClean="0">
              <a:solidFill>
                <a:srgbClr val="000000"/>
              </a:solidFill>
              <a:ea typeface="ＭＳ Ｐゴシック"/>
              <a:cs typeface="ＭＳ Ｐゴシック"/>
            </a:endParaRPr>
          </a:p>
        </p:txBody>
      </p:sp>
      <p:sp>
        <p:nvSpPr>
          <p:cNvPr id="460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xfrm>
            <a:off x="935038" y="4416425"/>
            <a:ext cx="5140325" cy="4181475"/>
          </a:xfrm>
          <a:noFill/>
        </p:spPr>
        <p:txBody>
          <a:bodyPr wrap="square" numCol="1" anchor="t" anchorCtr="0" compatLnSpc="1">
            <a:prstTxWarp prst="textNoShape">
              <a:avLst/>
            </a:prstTxWarp>
          </a:bodyPr>
          <a:lstStyle/>
          <a:p>
            <a:pPr eaLnBrk="1" hangingPunct="1"/>
            <a:r>
              <a:rPr lang="en-US" smtClean="0">
                <a:latin typeface="Arial" charset="0"/>
                <a:ea typeface="Geneva"/>
              </a:rPr>
              <a:t>*QIO bullet is elaborated upon in graph on slide 17.</a:t>
            </a:r>
          </a:p>
          <a:p>
            <a:pPr eaLnBrk="1" hangingPunct="1"/>
            <a:endParaRPr lang="en-US" smtClean="0">
              <a:latin typeface="Arial" charset="0"/>
              <a:ea typeface="Geneva"/>
            </a:endParaRPr>
          </a:p>
          <a:p>
            <a:pPr eaLnBrk="1" hangingPunct="1"/>
            <a:r>
              <a:rPr lang="en-US" smtClean="0">
                <a:latin typeface="Arial" charset="0"/>
                <a:ea typeface="Geneva"/>
              </a:rPr>
              <a:t>We’re confident that we can make these changes – we know that it’s possible.  The major challenge is to expand pockets of success to nationwide success.  That’s where we’re targeting our attention in both the private and public sectors.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xfrm>
            <a:off x="703263" y="4416425"/>
            <a:ext cx="5603875" cy="4183063"/>
          </a:xfrm>
          <a:noFill/>
        </p:spPr>
        <p:txBody>
          <a:bodyPr wrap="square" lIns="92707" tIns="46353" rIns="92707" bIns="46353" numCol="1" anchor="t" anchorCtr="0" compatLnSpc="1">
            <a:prstTxWarp prst="textNoShape">
              <a:avLst/>
            </a:prstTxWarp>
          </a:bodyPr>
          <a:lstStyle/>
          <a:p>
            <a:endParaRPr lang="en-US" smtClean="0">
              <a:latin typeface="Times" pitchFamily="18" charset="0"/>
              <a:ea typeface="Geneva"/>
            </a:endParaRPr>
          </a:p>
        </p:txBody>
      </p:sp>
      <p:sp>
        <p:nvSpPr>
          <p:cNvPr id="48131" name="Slide Number Placeholder 3"/>
          <p:cNvSpPr txBox="1">
            <a:spLocks noGrp="1"/>
          </p:cNvSpPr>
          <p:nvPr/>
        </p:nvSpPr>
        <p:spPr bwMode="auto">
          <a:xfrm>
            <a:off x="3968750" y="8829675"/>
            <a:ext cx="3040063" cy="465138"/>
          </a:xfrm>
          <a:prstGeom prst="rect">
            <a:avLst/>
          </a:prstGeom>
          <a:noFill/>
          <a:ln w="9525">
            <a:noFill/>
            <a:miter lim="800000"/>
            <a:headEnd/>
            <a:tailEnd/>
          </a:ln>
        </p:spPr>
        <p:txBody>
          <a:bodyPr lIns="92707" tIns="46353" rIns="92707" bIns="46353" anchor="b"/>
          <a:lstStyle/>
          <a:p>
            <a:pPr algn="r" defTabSz="908050"/>
            <a:fld id="{634E9AAC-98F0-4FB6-ADB7-A9045FD554ED}" type="slidenum">
              <a:rPr lang="en-US" sz="1200">
                <a:solidFill>
                  <a:srgbClr val="000000"/>
                </a:solidFill>
                <a:cs typeface="Arial" charset="0"/>
              </a:rPr>
              <a:pPr algn="r" defTabSz="908050"/>
              <a:t>15</a:t>
            </a:fld>
            <a:endParaRPr lang="en-US" sz="1200">
              <a:solidFill>
                <a:srgbClr val="000000"/>
              </a:solidFill>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0B93916-6C4A-4270-BF1F-8F2585F8F9B7}" type="datetime1">
              <a:rPr lang="en-US"/>
              <a:pPr>
                <a:defRPr/>
              </a:pPr>
              <a:t>10/21/11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04D895-37D7-459B-B70C-62BAC4F81D0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926892-58A9-42CE-A8BF-9DB47856CA08}" type="datetime1">
              <a:rPr lang="en-US"/>
              <a:pPr>
                <a:defRPr/>
              </a:pPr>
              <a:t>10/21/11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FBA1A0C-29E3-4855-8686-E1F31A79B37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C952E8-AAAE-4B3E-B324-409DFED6FFB5}" type="datetime1">
              <a:rPr lang="en-US"/>
              <a:pPr>
                <a:defRPr/>
              </a:pPr>
              <a:t>10/21/11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60AD8F-4333-4CF6-BB4C-6BC52F7C9498}"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5344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676400"/>
            <a:ext cx="4191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1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228600" y="6477000"/>
            <a:ext cx="457200" cy="381000"/>
          </a:xfrm>
        </p:spPr>
        <p:txBody>
          <a:bodyPr/>
          <a:lstStyle>
            <a:lvl1pPr>
              <a:defRPr>
                <a:solidFill>
                  <a:srgbClr val="000000"/>
                </a:solidFill>
                <a:latin typeface="Arial" charset="0"/>
                <a:cs typeface="+mn-cs"/>
              </a:defRPr>
            </a:lvl1pPr>
          </a:lstStyle>
          <a:p>
            <a:pPr>
              <a:defRPr/>
            </a:pPr>
            <a:fld id="{CD01C7A9-47E0-4AB6-93BC-F2E7A2EE6D5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34" charset="-128"/>
                <a:cs typeface="Arial" pitchFamily="34" charset="0"/>
              </a:defRPr>
            </a:lvl1pPr>
          </a:lstStyle>
          <a:p>
            <a:pPr>
              <a:defRPr/>
            </a:pPr>
            <a:fld id="{44B709F8-33CB-4675-B0F5-75083A4CB14A}" type="datetime1">
              <a:rPr lang="en-US"/>
              <a:pPr>
                <a:defRPr/>
              </a:pPr>
              <a:t>10/21/11</a:t>
            </a:fld>
            <a:endParaRPr lang="en-US" dirty="0"/>
          </a:p>
        </p:txBody>
      </p:sp>
      <p:sp>
        <p:nvSpPr>
          <p:cNvPr id="3" name="Footer Placeholder 2"/>
          <p:cNvSpPr>
            <a:spLocks noGrp="1"/>
          </p:cNvSpPr>
          <p:nvPr>
            <p:ph type="ftr" sz="quarter" idx="11"/>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34" charset="-128"/>
                <a:cs typeface="Arial" pitchFamily="34" charset="0"/>
              </a:defRPr>
            </a:lvl1pPr>
          </a:lstStyle>
          <a:p>
            <a:pPr>
              <a:defRPr/>
            </a:pPr>
            <a:endParaRPr lang="en-US"/>
          </a:p>
        </p:txBody>
      </p:sp>
      <p:sp>
        <p:nvSpPr>
          <p:cNvPr id="4" name="Slide Number Placeholder 3"/>
          <p:cNvSpPr>
            <a:spLocks noGrp="1"/>
          </p:cNvSpPr>
          <p:nvPr>
            <p:ph type="sldNum" sz="quarter" idx="12"/>
          </p:nvPr>
        </p:nvSpPr>
        <p:spPr/>
        <p:txBody>
          <a:bodyPr rtlCol="0"/>
          <a:lstStyle>
            <a:lvl1pPr fontAlgn="base">
              <a:spcBef>
                <a:spcPct val="0"/>
              </a:spcBef>
              <a:spcAft>
                <a:spcPct val="0"/>
              </a:spcAft>
              <a:defRPr>
                <a:solidFill>
                  <a:prstClr val="black">
                    <a:tint val="75000"/>
                  </a:prstClr>
                </a:solidFill>
                <a:latin typeface="Arial" pitchFamily="34" charset="0"/>
                <a:ea typeface="ＭＳ Ｐゴシック" pitchFamily="34" charset="-128"/>
                <a:cs typeface="Arial" pitchFamily="34" charset="0"/>
              </a:defRPr>
            </a:lvl1pPr>
          </a:lstStyle>
          <a:p>
            <a:pPr>
              <a:defRPr/>
            </a:pPr>
            <a:fld id="{7450FC14-8AE8-406D-80DF-9C90C970516B}"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fld id="{77EFD902-4F5F-4190-A49A-66BF238A3BB8}" type="datetime1">
              <a:rPr lang="en-US"/>
              <a:pPr/>
              <a:t>10/21/11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A7900972-6FF2-4211-A816-003CC11BB3A6}"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fld id="{417D6A3A-8905-4113-A690-3C4FC2F84883}" type="datetime1">
              <a:rPr lang="en-US"/>
              <a:pPr/>
              <a:t>10/21/11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DB9C62C5-CE57-4AAE-A6C7-8EFD9ADE4445}"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1676400" y="6153150"/>
            <a:ext cx="5257800" cy="476250"/>
          </a:xfrm>
          <a:prstGeom prst="rect">
            <a:avLst/>
          </a:prstGeom>
        </p:spPr>
        <p:txBody>
          <a:bodyPr/>
          <a:lstStyle>
            <a:lvl1pPr>
              <a:defRPr>
                <a:ea typeface="ＭＳ Ｐゴシック" pitchFamily="34" charset="-128"/>
                <a:cs typeface="+mn-cs"/>
              </a:defRPr>
            </a:lvl1pPr>
          </a:lstStyle>
          <a:p>
            <a:pPr>
              <a:defRPr/>
            </a:pPr>
            <a:endParaRPr lang="en-US"/>
          </a:p>
          <a:p>
            <a:pPr>
              <a:defRPr/>
            </a:pPr>
            <a:endParaRPr lang="en-US"/>
          </a:p>
        </p:txBody>
      </p:sp>
      <p:sp>
        <p:nvSpPr>
          <p:cNvPr id="3" name="Slide Number Placeholder 2"/>
          <p:cNvSpPr>
            <a:spLocks noGrp="1"/>
          </p:cNvSpPr>
          <p:nvPr>
            <p:ph type="sldNum" sz="quarter" idx="11"/>
          </p:nvPr>
        </p:nvSpPr>
        <p:spPr/>
        <p:txBody>
          <a:bodyPr/>
          <a:lstStyle>
            <a:lvl1pPr fontAlgn="auto">
              <a:spcBef>
                <a:spcPts val="0"/>
              </a:spcBef>
              <a:spcAft>
                <a:spcPts val="0"/>
              </a:spcAft>
              <a:defRPr>
                <a:solidFill>
                  <a:schemeClr val="bg1"/>
                </a:solidFill>
                <a:latin typeface="Calibri" pitchFamily="-112" charset="0"/>
                <a:ea typeface="ＭＳ Ｐゴシック" pitchFamily="34" charset="-128"/>
                <a:cs typeface="+mn-cs"/>
              </a:defRPr>
            </a:lvl1pPr>
          </a:lstStyle>
          <a:p>
            <a:pPr>
              <a:defRPr/>
            </a:pPr>
            <a:endParaRPr lang="en-US"/>
          </a:p>
          <a:p>
            <a:pPr>
              <a:defRPr/>
            </a:pPr>
            <a:fld id="{EF9A4AC7-6F09-498C-AD7A-AC12AAE4C134}"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fld id="{160D7502-05C9-4F52-A1D5-4BE2AFEE3C93}" type="datetime1">
              <a:rPr lang="en-US"/>
              <a:pPr/>
              <a:t>10/21/11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2A0FBB30-359B-41EC-8581-A118482A524D}"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EB724A38-A79C-4546-85E6-E9F3BA50BDCC}"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8A57B6D7-AD59-4F11-9DAE-0DE5130F08A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1649506" y="1992313"/>
            <a:ext cx="5943600" cy="26733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000000"/>
                </a:solidFill>
                <a:latin typeface="Calibri" pitchFamily="34" charset="0"/>
              </a:defRPr>
            </a:lvl1pPr>
          </a:lstStyle>
          <a:p>
            <a:endParaRPr lang="en-US"/>
          </a:p>
        </p:txBody>
      </p:sp>
      <p:sp>
        <p:nvSpPr>
          <p:cNvPr id="6" name="Slide Number Placeholder 5"/>
          <p:cNvSpPr>
            <a:spLocks noGrp="1"/>
          </p:cNvSpPr>
          <p:nvPr>
            <p:ph type="sldNum" sz="quarter" idx="12"/>
          </p:nvPr>
        </p:nvSpPr>
        <p:spPr/>
        <p:txBody>
          <a:bodyPr/>
          <a:lstStyle>
            <a:lvl1pPr fontAlgn="auto">
              <a:spcBef>
                <a:spcPts val="0"/>
              </a:spcBef>
              <a:spcAft>
                <a:spcPts val="0"/>
              </a:spcAft>
              <a:defRPr>
                <a:solidFill>
                  <a:prstClr val="white"/>
                </a:solidFill>
                <a:latin typeface="Calibri" pitchFamily="-112" charset="0"/>
                <a:ea typeface="ＭＳ Ｐゴシック" pitchFamily="34" charset="-128"/>
                <a:cs typeface="+mn-cs"/>
              </a:defRPr>
            </a:lvl1pPr>
          </a:lstStyle>
          <a:p>
            <a:pPr>
              <a:defRPr/>
            </a:pPr>
            <a:fld id="{32F9B711-8FC7-485E-B796-BC776843821B}"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E2FEF1-1A6C-4078-8C18-A52FA06CAF82}"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FA6488-E4E3-488A-9DB9-4D8A90140FF6}"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13DE34-2B42-40A4-B6EF-65B220D1A969}"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0C20F95-7BC8-4394-9F65-78712C786AD8}"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D911020-0213-40E8-925A-F8F61D74D481}" type="slidenum">
              <a:rPr lang="en-US"/>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721DB23-1F15-472B-8691-9EBB744B2094}" type="slidenum">
              <a:rPr lang="en-US"/>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415379D-3330-46F4-ACD8-BA61F5C59F2A}" type="slidenum">
              <a:rPr lang="en-US"/>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6DC4BC1-E445-47F8-97B6-E085E8DE74AD}" type="slidenum">
              <a:rPr lang="en-US"/>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8A7B6C-5750-46AB-ABC0-D7119B11CC2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026A970-C5AB-4779-AC1E-2A1493BED3AB}" type="datetime1">
              <a:rPr lang="en-US"/>
              <a:pPr>
                <a:defRPr/>
              </a:pPr>
              <a:t>10/21/11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48FEB7-EA76-42DC-AB83-8393EADA62CB}"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8FE256-C7BA-4348-9B57-2D932D6760FD}" type="slidenum">
              <a:rPr lang="en-US"/>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4863" y="381000"/>
            <a:ext cx="1989137" cy="57515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82688" y="381000"/>
            <a:ext cx="5819775" cy="57515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62EC7C-759C-41AC-91D4-158001A930CA}" type="slidenum">
              <a:rPr lang="en-US"/>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endParaRPr lang="en-US"/>
          </a:p>
          <a:p>
            <a:endParaRPr lang="en-US"/>
          </a:p>
        </p:txBody>
      </p:sp>
      <p:sp>
        <p:nvSpPr>
          <p:cNvPr id="5" name="Slide Number Placeholder 4"/>
          <p:cNvSpPr>
            <a:spLocks noGrp="1"/>
          </p:cNvSpPr>
          <p:nvPr>
            <p:ph type="sldNum" sz="quarter" idx="11"/>
          </p:nvPr>
        </p:nvSpPr>
        <p:spPr/>
        <p:txBody>
          <a:bodyPr/>
          <a:lstStyle>
            <a:lvl1pPr>
              <a:defRPr/>
            </a:lvl1pPr>
          </a:lstStyle>
          <a:p>
            <a:endParaRPr lang="en-US"/>
          </a:p>
          <a:p>
            <a:fld id="{A6F26BB1-BCF9-45BD-8A59-FBB741424447}" type="slidenum">
              <a:rPr lang="en-US"/>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a:p>
            <a:endParaRPr lang="en-US"/>
          </a:p>
        </p:txBody>
      </p:sp>
      <p:sp>
        <p:nvSpPr>
          <p:cNvPr id="5" name="Slide Number Placeholder 4"/>
          <p:cNvSpPr>
            <a:spLocks noGrp="1"/>
          </p:cNvSpPr>
          <p:nvPr>
            <p:ph type="sldNum" sz="quarter" idx="11"/>
          </p:nvPr>
        </p:nvSpPr>
        <p:spPr/>
        <p:txBody>
          <a:bodyPr/>
          <a:lstStyle>
            <a:lvl1pPr>
              <a:defRPr/>
            </a:lvl1pPr>
          </a:lstStyle>
          <a:p>
            <a:endParaRPr lang="en-US"/>
          </a:p>
          <a:p>
            <a:fld id="{C6B47580-92D8-4E5C-A282-5F8FAFDE8545}" type="slidenum">
              <a:rPr lang="en-US"/>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a:p>
            <a:endParaRPr lang="en-US"/>
          </a:p>
        </p:txBody>
      </p:sp>
      <p:sp>
        <p:nvSpPr>
          <p:cNvPr id="5" name="Slide Number Placeholder 4"/>
          <p:cNvSpPr>
            <a:spLocks noGrp="1"/>
          </p:cNvSpPr>
          <p:nvPr>
            <p:ph type="sldNum" sz="quarter" idx="11"/>
          </p:nvPr>
        </p:nvSpPr>
        <p:spPr/>
        <p:txBody>
          <a:bodyPr/>
          <a:lstStyle>
            <a:lvl1pPr>
              <a:defRPr/>
            </a:lvl1pPr>
          </a:lstStyle>
          <a:p>
            <a:endParaRPr lang="en-US"/>
          </a:p>
          <a:p>
            <a:fld id="{7866AB15-6495-4B0B-8FD0-1816759C7A63}" type="slidenum">
              <a:rPr lang="en-US"/>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a:p>
          <a:p>
            <a:endParaRPr lang="en-US"/>
          </a:p>
        </p:txBody>
      </p:sp>
      <p:sp>
        <p:nvSpPr>
          <p:cNvPr id="6" name="Slide Number Placeholder 5"/>
          <p:cNvSpPr>
            <a:spLocks noGrp="1"/>
          </p:cNvSpPr>
          <p:nvPr>
            <p:ph type="sldNum" sz="quarter" idx="11"/>
          </p:nvPr>
        </p:nvSpPr>
        <p:spPr/>
        <p:txBody>
          <a:bodyPr/>
          <a:lstStyle>
            <a:lvl1pPr>
              <a:defRPr/>
            </a:lvl1pPr>
          </a:lstStyle>
          <a:p>
            <a:endParaRPr lang="en-US"/>
          </a:p>
          <a:p>
            <a:fld id="{25E151A6-1D60-4159-AEDC-D1F4C21FC8F4}" type="slidenum">
              <a:rPr lang="en-US"/>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p>
          <a:p>
            <a:endParaRPr lang="en-US"/>
          </a:p>
        </p:txBody>
      </p:sp>
      <p:sp>
        <p:nvSpPr>
          <p:cNvPr id="8" name="Slide Number Placeholder 7"/>
          <p:cNvSpPr>
            <a:spLocks noGrp="1"/>
          </p:cNvSpPr>
          <p:nvPr>
            <p:ph type="sldNum" sz="quarter" idx="11"/>
          </p:nvPr>
        </p:nvSpPr>
        <p:spPr/>
        <p:txBody>
          <a:bodyPr/>
          <a:lstStyle>
            <a:lvl1pPr>
              <a:defRPr/>
            </a:lvl1pPr>
          </a:lstStyle>
          <a:p>
            <a:endParaRPr lang="en-US"/>
          </a:p>
          <a:p>
            <a:fld id="{5C56FA3C-A992-4942-BC0C-2535F2D94FDD}" type="slidenum">
              <a:rPr lang="en-US"/>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a:p>
          <a:p>
            <a:endParaRPr lang="en-US"/>
          </a:p>
        </p:txBody>
      </p:sp>
      <p:sp>
        <p:nvSpPr>
          <p:cNvPr id="4" name="Slide Number Placeholder 3"/>
          <p:cNvSpPr>
            <a:spLocks noGrp="1"/>
          </p:cNvSpPr>
          <p:nvPr>
            <p:ph type="sldNum" sz="quarter" idx="11"/>
          </p:nvPr>
        </p:nvSpPr>
        <p:spPr/>
        <p:txBody>
          <a:bodyPr/>
          <a:lstStyle>
            <a:lvl1pPr>
              <a:defRPr/>
            </a:lvl1pPr>
          </a:lstStyle>
          <a:p>
            <a:endParaRPr lang="en-US"/>
          </a:p>
          <a:p>
            <a:fld id="{643624BE-AB89-461C-A9AE-E1F3DC002625}" type="slidenum">
              <a:rPr lang="en-US"/>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a:p>
            <a:endParaRPr lang="en-US"/>
          </a:p>
        </p:txBody>
      </p:sp>
      <p:sp>
        <p:nvSpPr>
          <p:cNvPr id="3" name="Slide Number Placeholder 2"/>
          <p:cNvSpPr>
            <a:spLocks noGrp="1"/>
          </p:cNvSpPr>
          <p:nvPr>
            <p:ph type="sldNum" sz="quarter" idx="11"/>
          </p:nvPr>
        </p:nvSpPr>
        <p:spPr/>
        <p:txBody>
          <a:bodyPr/>
          <a:lstStyle>
            <a:lvl1pPr>
              <a:defRPr/>
            </a:lvl1pPr>
          </a:lstStyle>
          <a:p>
            <a:endParaRPr lang="en-US"/>
          </a:p>
          <a:p>
            <a:fld id="{B8A018C0-BF94-485B-B856-066F9CE6BDF6}" type="slidenum">
              <a:rPr lang="en-US"/>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a:p>
            <a:endParaRPr lang="en-US"/>
          </a:p>
        </p:txBody>
      </p:sp>
      <p:sp>
        <p:nvSpPr>
          <p:cNvPr id="6" name="Slide Number Placeholder 5"/>
          <p:cNvSpPr>
            <a:spLocks noGrp="1"/>
          </p:cNvSpPr>
          <p:nvPr>
            <p:ph type="sldNum" sz="quarter" idx="11"/>
          </p:nvPr>
        </p:nvSpPr>
        <p:spPr/>
        <p:txBody>
          <a:bodyPr/>
          <a:lstStyle>
            <a:lvl1pPr>
              <a:defRPr/>
            </a:lvl1pPr>
          </a:lstStyle>
          <a:p>
            <a:endParaRPr lang="en-US"/>
          </a:p>
          <a:p>
            <a:fld id="{D6634176-EE96-4B76-B40B-479A5E5EC0F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3DCEE04-6E79-4746-A943-3B5F2EFF2EFB}" type="datetime1">
              <a:rPr lang="en-US"/>
              <a:pPr>
                <a:defRPr/>
              </a:pPr>
              <a:t>10/21/11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01B663-8756-4660-8180-1916544D69A1}" type="slidenum">
              <a:rPr lang="en-US"/>
              <a:pPr>
                <a:defRPr/>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a:p>
            <a:endParaRPr lang="en-US"/>
          </a:p>
        </p:txBody>
      </p:sp>
      <p:sp>
        <p:nvSpPr>
          <p:cNvPr id="6" name="Slide Number Placeholder 5"/>
          <p:cNvSpPr>
            <a:spLocks noGrp="1"/>
          </p:cNvSpPr>
          <p:nvPr>
            <p:ph type="sldNum" sz="quarter" idx="11"/>
          </p:nvPr>
        </p:nvSpPr>
        <p:spPr/>
        <p:txBody>
          <a:bodyPr/>
          <a:lstStyle>
            <a:lvl1pPr>
              <a:defRPr/>
            </a:lvl1pPr>
          </a:lstStyle>
          <a:p>
            <a:endParaRPr lang="en-US"/>
          </a:p>
          <a:p>
            <a:fld id="{A28E8A25-8919-475E-8D8C-443CC08FF40C}" type="slidenum">
              <a:rPr lang="en-US"/>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a:p>
            <a:endParaRPr lang="en-US"/>
          </a:p>
        </p:txBody>
      </p:sp>
      <p:sp>
        <p:nvSpPr>
          <p:cNvPr id="5" name="Slide Number Placeholder 4"/>
          <p:cNvSpPr>
            <a:spLocks noGrp="1"/>
          </p:cNvSpPr>
          <p:nvPr>
            <p:ph type="sldNum" sz="quarter" idx="11"/>
          </p:nvPr>
        </p:nvSpPr>
        <p:spPr/>
        <p:txBody>
          <a:bodyPr/>
          <a:lstStyle>
            <a:lvl1pPr>
              <a:defRPr/>
            </a:lvl1pPr>
          </a:lstStyle>
          <a:p>
            <a:endParaRPr lang="en-US"/>
          </a:p>
          <a:p>
            <a:fld id="{872CF1D6-9D7C-42F0-9B63-E6C096DBCE26}" type="slidenum">
              <a:rPr lang="en-US"/>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50825"/>
            <a:ext cx="2057400" cy="5616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50825"/>
            <a:ext cx="6019800" cy="5616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p>
          <a:p>
            <a:endParaRPr lang="en-US"/>
          </a:p>
        </p:txBody>
      </p:sp>
      <p:sp>
        <p:nvSpPr>
          <p:cNvPr id="5" name="Slide Number Placeholder 4"/>
          <p:cNvSpPr>
            <a:spLocks noGrp="1"/>
          </p:cNvSpPr>
          <p:nvPr>
            <p:ph type="sldNum" sz="quarter" idx="11"/>
          </p:nvPr>
        </p:nvSpPr>
        <p:spPr/>
        <p:txBody>
          <a:bodyPr/>
          <a:lstStyle>
            <a:lvl1pPr>
              <a:defRPr/>
            </a:lvl1pPr>
          </a:lstStyle>
          <a:p>
            <a:endParaRPr lang="en-US"/>
          </a:p>
          <a:p>
            <a:fld id="{935A9B6E-65CD-4CB1-86E9-079FE7E61315}" type="slidenum">
              <a:rPr lang="en-US"/>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C6CF6BC-9F42-46F8-9618-498B52CF6093}" type="slidenum">
              <a:rPr lang="en-US"/>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5CB6F9-496E-4A57-B3E5-49EF9D07BDA6}" type="slidenum">
              <a:rPr lang="en-US"/>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BFF0426-C87C-4E09-9507-B0078E71EB04}" type="slidenum">
              <a:rPr lang="en-US"/>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BCA228-544A-41C9-BADD-7FA82C5E1337}" type="slidenum">
              <a:rPr lang="en-US"/>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38D9AD4-105F-4F60-A373-70528C2E6753}" type="slidenum">
              <a:rPr lang="en-US"/>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E5D33FE-1AC8-4C91-8B44-18C11C54681C}" type="slidenum">
              <a:rPr lang="en-US"/>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371641B-C29D-40CB-B18A-9635B2BF156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6E15A1B-C681-4923-89E2-82D34B578F8A}" type="datetime1">
              <a:rPr lang="en-US"/>
              <a:pPr>
                <a:defRPr/>
              </a:pPr>
              <a:t>10/21/11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1C39215-D6EF-4C59-9DA4-225CB1E85EAF}" type="slidenum">
              <a:rPr lang="en-US"/>
              <a:pPr>
                <a:defRPr/>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6743E0-E360-4B65-BF8F-EDF3B6C83973}" type="slidenum">
              <a:rPr lang="en-US"/>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FA91C4-8BFE-4505-BE62-9FDB9CE09BC0}" type="slidenum">
              <a:rPr lang="en-US"/>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5F559E-2979-4132-BD81-0497F08E2F03}" type="slidenum">
              <a:rPr lang="en-US"/>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4863" y="381000"/>
            <a:ext cx="1989137" cy="57515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82688" y="381000"/>
            <a:ext cx="5819775" cy="57515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28080BE-7D4D-490D-9FDF-39338CC5FFE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C8A1401-73C6-47F3-947E-EED59D54B418}" type="datetime1">
              <a:rPr lang="en-US"/>
              <a:pPr>
                <a:defRPr/>
              </a:pPr>
              <a:t>10/21/11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B81C19D-8D3C-4097-8721-EE208D73D36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67C87C-0B2D-42A1-A5C7-B94F397CC6B1}" type="datetime1">
              <a:rPr lang="en-US"/>
              <a:pPr>
                <a:defRPr/>
              </a:pPr>
              <a:t>10/21/11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C5D748D-5884-43A2-89B1-A22E0CF24BD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8F0156-CCCF-4546-A039-1637AD8C1E92}" type="datetime1">
              <a:rPr lang="en-US"/>
              <a:pPr>
                <a:defRPr/>
              </a:pPr>
              <a:t>10/21/11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2BE456-6443-43C3-80E9-C6AA15443EC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68D16F-3B14-433C-ABDF-DA1A47F2A970}" type="datetime1">
              <a:rPr lang="en-US"/>
              <a:pPr>
                <a:defRPr/>
              </a:pPr>
              <a:t>10/21/11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97127C-0365-474B-BE72-1ACE1847365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42.xml"/><Relationship Id="rId12" Type="http://schemas.openxmlformats.org/officeDocument/2006/relationships/theme" Target="../theme/theme10.xml"/><Relationship Id="rId1" Type="http://schemas.openxmlformats.org/officeDocument/2006/relationships/slideLayout" Target="../slideLayouts/slideLayout32.xml"/><Relationship Id="rId2" Type="http://schemas.openxmlformats.org/officeDocument/2006/relationships/slideLayout" Target="../slideLayouts/slideLayout33.xml"/><Relationship Id="rId3" Type="http://schemas.openxmlformats.org/officeDocument/2006/relationships/slideLayout" Target="../slideLayouts/slideLayout34.xml"/><Relationship Id="rId4" Type="http://schemas.openxmlformats.org/officeDocument/2006/relationships/slideLayout" Target="../slideLayouts/slideLayout35.xml"/><Relationship Id="rId5" Type="http://schemas.openxmlformats.org/officeDocument/2006/relationships/slideLayout" Target="../slideLayouts/slideLayout36.xml"/><Relationship Id="rId6" Type="http://schemas.openxmlformats.org/officeDocument/2006/relationships/slideLayout" Target="../slideLayouts/slideLayout37.xml"/><Relationship Id="rId7" Type="http://schemas.openxmlformats.org/officeDocument/2006/relationships/slideLayout" Target="../slideLayouts/slideLayout38.xml"/><Relationship Id="rId8" Type="http://schemas.openxmlformats.org/officeDocument/2006/relationships/slideLayout" Target="../slideLayouts/slideLayout39.xml"/><Relationship Id="rId9" Type="http://schemas.openxmlformats.org/officeDocument/2006/relationships/slideLayout" Target="../slideLayouts/slideLayout40.xml"/><Relationship Id="rId10" Type="http://schemas.openxmlformats.org/officeDocument/2006/relationships/slideLayout" Target="../slideLayouts/slideLayout41.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53.xml"/><Relationship Id="rId12" Type="http://schemas.openxmlformats.org/officeDocument/2006/relationships/theme" Target="../theme/theme11.xml"/><Relationship Id="rId1" Type="http://schemas.openxmlformats.org/officeDocument/2006/relationships/slideLayout" Target="../slideLayouts/slideLayout43.xml"/><Relationship Id="rId2" Type="http://schemas.openxmlformats.org/officeDocument/2006/relationships/slideLayout" Target="../slideLayouts/slideLayout44.xml"/><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slideLayout" Target="../slideLayouts/slideLayout49.xml"/><Relationship Id="rId8" Type="http://schemas.openxmlformats.org/officeDocument/2006/relationships/slideLayout" Target="../slideLayouts/slideLayout50.xml"/><Relationship Id="rId9" Type="http://schemas.openxmlformats.org/officeDocument/2006/relationships/slideLayout" Target="../slideLayouts/slideLayout51.xml"/><Relationship Id="rId10"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3.xml"/><Relationship Id="rId3"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4" Type="http://schemas.openxmlformats.org/officeDocument/2006/relationships/image" Target="../media/image2.png"/><Relationship Id="rId1" Type="http://schemas.openxmlformats.org/officeDocument/2006/relationships/slideLayout" Target="../slideLayouts/slideLayout15.xml"/><Relationship Id="rId2"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5.xml"/><Relationship Id="rId3"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theme" Target="../theme/theme6.xml"/><Relationship Id="rId3"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theme" Target="../theme/theme7.xml"/><Relationship Id="rId3"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8.xml"/><Relationship Id="rId3"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31.xml"/><Relationship Id="rId12" Type="http://schemas.openxmlformats.org/officeDocument/2006/relationships/theme" Target="../theme/theme9.xml"/><Relationship Id="rId1" Type="http://schemas.openxmlformats.org/officeDocument/2006/relationships/slideLayout" Target="../slideLayouts/slideLayout21.xml"/><Relationship Id="rId2" Type="http://schemas.openxmlformats.org/officeDocument/2006/relationships/slideLayout" Target="../slideLayouts/slideLayout22.xml"/><Relationship Id="rId3" Type="http://schemas.openxmlformats.org/officeDocument/2006/relationships/slideLayout" Target="../slideLayouts/slideLayout23.xml"/><Relationship Id="rId4" Type="http://schemas.openxmlformats.org/officeDocument/2006/relationships/slideLayout" Target="../slideLayouts/slideLayout24.xml"/><Relationship Id="rId5" Type="http://schemas.openxmlformats.org/officeDocument/2006/relationships/slideLayout" Target="../slideLayouts/slideLayout25.xml"/><Relationship Id="rId6" Type="http://schemas.openxmlformats.org/officeDocument/2006/relationships/slideLayout" Target="../slideLayouts/slideLayout26.xml"/><Relationship Id="rId7" Type="http://schemas.openxmlformats.org/officeDocument/2006/relationships/slideLayout" Target="../slideLayouts/slideLayout27.xml"/><Relationship Id="rId8" Type="http://schemas.openxmlformats.org/officeDocument/2006/relationships/slideLayout" Target="../slideLayouts/slideLayout28.xml"/><Relationship Id="rId9" Type="http://schemas.openxmlformats.org/officeDocument/2006/relationships/slideLayout" Target="../slideLayouts/slideLayout29.xml"/><Relationship Id="rId1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Enter Slide Title Here</a:t>
            </a:r>
          </a:p>
        </p:txBody>
      </p:sp>
      <p:sp>
        <p:nvSpPr>
          <p:cNvPr id="1027" name="Text Placeholder 2"/>
          <p:cNvSpPr>
            <a:spLocks noGrp="1"/>
          </p:cNvSpPr>
          <p:nvPr>
            <p:ph type="body" idx="1"/>
          </p:nvPr>
        </p:nvSpPr>
        <p:spPr bwMode="auto">
          <a:xfrm>
            <a:off x="1627188" y="1992313"/>
            <a:ext cx="6037262" cy="2673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0"/>
            <a:r>
              <a:rPr lang="en-US" smtClean="0"/>
              <a:t>Enter bullet</a:t>
            </a:r>
          </a:p>
          <a:p>
            <a:pPr lvl="0"/>
            <a:r>
              <a:rPr lang="en-US" smtClean="0"/>
              <a:t>Enter bullet</a:t>
            </a:r>
          </a:p>
          <a:p>
            <a:pPr lvl="1"/>
            <a:r>
              <a:rPr lang="en-US" smtClean="0"/>
              <a:t>Second level</a:t>
            </a:r>
          </a:p>
          <a:p>
            <a:pPr lvl="2"/>
            <a:r>
              <a:rPr lang="en-US" smtClean="0"/>
              <a:t>Third level</a:t>
            </a:r>
          </a:p>
          <a:p>
            <a:pPr lvl="3"/>
            <a:r>
              <a:rPr lang="en-US" smtClean="0"/>
              <a:t>Fourth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108" charset="0"/>
                <a:ea typeface="ＭＳ Ｐゴシック" pitchFamily="34" charset="-128"/>
                <a:cs typeface="+mn-cs"/>
              </a:defRPr>
            </a:lvl1pPr>
          </a:lstStyle>
          <a:p>
            <a:pPr>
              <a:defRPr/>
            </a:pPr>
            <a:fld id="{9D85BBEC-1B26-42B2-8F20-B690A817B5A8}" type="datetime1">
              <a:rPr lang="en-US"/>
              <a:pPr>
                <a:defRPr/>
              </a:pPr>
              <a:t>10/21/11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108" charset="0"/>
                <a:ea typeface="ＭＳ Ｐゴシック" pitchFamily="34" charset="-128"/>
                <a:cs typeface="+mn-cs"/>
              </a:defRPr>
            </a:lvl1pPr>
          </a:lstStyle>
          <a:p>
            <a:pPr>
              <a:defRPr/>
            </a:pPr>
            <a:fld id="{23915414-AD45-4E14-94CA-6EEFD5013C6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40" r:id="rId1"/>
    <p:sldLayoutId id="2147484074" r:id="rId2"/>
    <p:sldLayoutId id="2147484039" r:id="rId3"/>
    <p:sldLayoutId id="2147484038" r:id="rId4"/>
    <p:sldLayoutId id="2147484037" r:id="rId5"/>
    <p:sldLayoutId id="2147484036" r:id="rId6"/>
    <p:sldLayoutId id="2147484035" r:id="rId7"/>
    <p:sldLayoutId id="2147484034" r:id="rId8"/>
    <p:sldLayoutId id="2147484033" r:id="rId9"/>
    <p:sldLayoutId id="2147484032" r:id="rId10"/>
    <p:sldLayoutId id="2147484031" r:id="rId11"/>
    <p:sldLayoutId id="2147484075" r:id="rId12"/>
  </p:sldLayoutIdLst>
  <p:txStyles>
    <p:titleStyle>
      <a:lvl1pPr algn="l" defTabSz="457200" rtl="0" eaLnBrk="0" fontAlgn="base" hangingPunct="0">
        <a:spcBef>
          <a:spcPct val="0"/>
        </a:spcBef>
        <a:spcAft>
          <a:spcPct val="0"/>
        </a:spcAft>
        <a:defRPr sz="2800" b="1" kern="1200">
          <a:solidFill>
            <a:schemeClr val="bg1"/>
          </a:solidFill>
          <a:latin typeface="Myriad Pro"/>
          <a:ea typeface="ＭＳ Ｐゴシック" charset="-128"/>
          <a:cs typeface="ＭＳ Ｐゴシック" charset="-128"/>
        </a:defRPr>
      </a:lvl1pPr>
      <a:lvl2pPr algn="l"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2pPr>
      <a:lvl3pPr algn="l"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3pPr>
      <a:lvl4pPr algn="l"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4pPr>
      <a:lvl5pPr algn="l" defTabSz="457200" rtl="0" eaLnBrk="0" fontAlgn="base" hangingPunct="0">
        <a:spcBef>
          <a:spcPct val="0"/>
        </a:spcBef>
        <a:spcAft>
          <a:spcPct val="0"/>
        </a:spcAft>
        <a:defRPr sz="2800" b="1">
          <a:solidFill>
            <a:schemeClr val="bg1"/>
          </a:solidFill>
          <a:latin typeface="Myriad Pro" charset="0"/>
          <a:ea typeface="ＭＳ Ｐゴシック" charset="-128"/>
          <a:cs typeface="ＭＳ Ｐゴシック" charset="-128"/>
        </a:defRPr>
      </a:lvl5pPr>
      <a:lvl6pPr marL="4572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6pPr>
      <a:lvl7pPr marL="9144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7pPr>
      <a:lvl8pPr marL="13716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8pPr>
      <a:lvl9pPr marL="1828800" algn="ctr" defTabSz="457200" rtl="0" fontAlgn="base">
        <a:spcBef>
          <a:spcPct val="0"/>
        </a:spcBef>
        <a:spcAft>
          <a:spcPct val="0"/>
        </a:spcAft>
        <a:defRPr sz="2800" b="1">
          <a:solidFill>
            <a:schemeClr val="bg1"/>
          </a:solidFill>
          <a:latin typeface="Myriad Pro"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ts val="600"/>
        </a:spcAft>
        <a:buFont typeface="Arial" charset="0"/>
        <a:buChar char="•"/>
        <a:defRPr sz="2400" kern="1200">
          <a:solidFill>
            <a:schemeClr val="tx2"/>
          </a:solidFill>
          <a:latin typeface="Myriad Pro"/>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000" kern="1200">
          <a:solidFill>
            <a:schemeClr val="tx2"/>
          </a:solidFill>
          <a:latin typeface="Myriad Pro"/>
          <a:ea typeface="ＭＳ Ｐゴシック" charset="-128"/>
          <a:cs typeface="ＭＳ Ｐゴシック"/>
        </a:defRPr>
      </a:lvl2pPr>
      <a:lvl3pPr marL="1143000" indent="-228600" algn="l" defTabSz="457200" rtl="0" eaLnBrk="0" fontAlgn="base" hangingPunct="0">
        <a:spcBef>
          <a:spcPct val="20000"/>
        </a:spcBef>
        <a:spcAft>
          <a:spcPct val="0"/>
        </a:spcAft>
        <a:buFont typeface="Arial" charset="0"/>
        <a:buChar char="•"/>
        <a:defRPr kern="1200">
          <a:solidFill>
            <a:schemeClr val="tx2"/>
          </a:solidFill>
          <a:latin typeface="Myriad Pro"/>
          <a:ea typeface="Geneva" pitchFamily="-108" charset="-128"/>
          <a:cs typeface="Geneva" pitchFamily="-108" charset="-128"/>
        </a:defRPr>
      </a:lvl3pPr>
      <a:lvl4pPr marL="1600200" indent="-228600" algn="l" defTabSz="457200" rtl="0" eaLnBrk="0" fontAlgn="base" hangingPunct="0">
        <a:spcBef>
          <a:spcPct val="20000"/>
        </a:spcBef>
        <a:spcAft>
          <a:spcPct val="0"/>
        </a:spcAft>
        <a:buFont typeface="Arial" charset="0"/>
        <a:buChar char="–"/>
        <a:defRPr sz="1600" kern="1200">
          <a:solidFill>
            <a:schemeClr val="tx2"/>
          </a:solidFill>
          <a:latin typeface="Myriad Pro"/>
          <a:ea typeface="Geneva" pitchFamily="-108" charset="-128"/>
          <a:cs typeface="Geneva"/>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Geneva" pitchFamily="-108" charset="-128"/>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124A"/>
            </a:gs>
            <a:gs pos="100000">
              <a:srgbClr val="00279F"/>
            </a:gs>
          </a:gsLst>
          <a:lin ang="5400000" scaled="1"/>
        </a:gra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bwMode="auto">
          <a:xfrm>
            <a:off x="457200" y="250825"/>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81923" name="Rectangle 3"/>
          <p:cNvSpPr>
            <a:spLocks noGrp="1" noChangeArrowheads="1"/>
          </p:cNvSpPr>
          <p:nvPr>
            <p:ph type="body" idx="1"/>
          </p:nvPr>
        </p:nvSpPr>
        <p:spPr bwMode="auto">
          <a:xfrm>
            <a:off x="457200" y="1600200"/>
            <a:ext cx="82296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8" name="Footer Placeholder 3"/>
          <p:cNvSpPr>
            <a:spLocks noGrp="1"/>
          </p:cNvSpPr>
          <p:nvPr>
            <p:ph type="ftr" sz="quarter" idx="3"/>
          </p:nvPr>
        </p:nvSpPr>
        <p:spPr bwMode="auto">
          <a:xfrm>
            <a:off x="1676400" y="6153150"/>
            <a:ext cx="52578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FFFFFF"/>
                </a:solidFill>
                <a:cs typeface="Arial" charset="0"/>
              </a:defRPr>
            </a:lvl1pPr>
          </a:lstStyle>
          <a:p>
            <a:endParaRPr lang="en-US"/>
          </a:p>
          <a:p>
            <a:endParaRPr lang="en-US"/>
          </a:p>
        </p:txBody>
      </p:sp>
      <p:sp>
        <p:nvSpPr>
          <p:cNvPr id="9" name="Slide Number Placeholder 4"/>
          <p:cNvSpPr>
            <a:spLocks noGrp="1"/>
          </p:cNvSpPr>
          <p:nvPr>
            <p:ph type="sldNum" sz="quarter" idx="4"/>
          </p:nvPr>
        </p:nvSpPr>
        <p:spPr bwMode="auto">
          <a:xfrm>
            <a:off x="457200" y="6153150"/>
            <a:ext cx="9144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solidFill>
                  <a:srgbClr val="FFFFFF"/>
                </a:solidFill>
                <a:cs typeface="Arial" charset="0"/>
              </a:defRPr>
            </a:lvl1pPr>
          </a:lstStyle>
          <a:p>
            <a:endParaRPr lang="en-US"/>
          </a:p>
          <a:p>
            <a:fld id="{623CE8E7-917B-40B2-B9DC-1E1E0223620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Lst>
  <p:hf sldNum="0" hdr="0" dt="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charset="0"/>
        </a:defRPr>
      </a:lvl2pPr>
      <a:lvl3pPr algn="ctr" rtl="0" eaLnBrk="0" fontAlgn="base" hangingPunct="0">
        <a:spcBef>
          <a:spcPct val="0"/>
        </a:spcBef>
        <a:spcAft>
          <a:spcPct val="0"/>
        </a:spcAft>
        <a:defRPr sz="4400">
          <a:solidFill>
            <a:schemeClr val="bg1"/>
          </a:solidFill>
          <a:latin typeface="Arial" charset="0"/>
        </a:defRPr>
      </a:lvl3pPr>
      <a:lvl4pPr algn="ctr" rtl="0" eaLnBrk="0" fontAlgn="base" hangingPunct="0">
        <a:spcBef>
          <a:spcPct val="0"/>
        </a:spcBef>
        <a:spcAft>
          <a:spcPct val="0"/>
        </a:spcAft>
        <a:defRPr sz="4400">
          <a:solidFill>
            <a:schemeClr val="bg1"/>
          </a:solidFill>
          <a:latin typeface="Arial" charset="0"/>
        </a:defRPr>
      </a:lvl4pPr>
      <a:lvl5pPr algn="ctr" rtl="0" eaLnBrk="0" fontAlgn="base" hangingPunct="0">
        <a:spcBef>
          <a:spcPct val="0"/>
        </a:spcBef>
        <a:spcAft>
          <a:spcPct val="0"/>
        </a:spcAft>
        <a:defRPr sz="4400">
          <a:solidFill>
            <a:schemeClr val="bg1"/>
          </a:solidFill>
          <a:latin typeface="Arial" charset="0"/>
        </a:defRPr>
      </a:lvl5pPr>
      <a:lvl6pPr marL="457200" algn="ctr" rtl="0" eaLnBrk="0" fontAlgn="base" hangingPunct="0">
        <a:spcBef>
          <a:spcPct val="0"/>
        </a:spcBef>
        <a:spcAft>
          <a:spcPct val="0"/>
        </a:spcAft>
        <a:defRPr sz="4400">
          <a:solidFill>
            <a:schemeClr val="bg1"/>
          </a:solidFill>
          <a:latin typeface="Arial" charset="0"/>
        </a:defRPr>
      </a:lvl6pPr>
      <a:lvl7pPr marL="914400" algn="ctr" rtl="0" eaLnBrk="0" fontAlgn="base" hangingPunct="0">
        <a:spcBef>
          <a:spcPct val="0"/>
        </a:spcBef>
        <a:spcAft>
          <a:spcPct val="0"/>
        </a:spcAft>
        <a:defRPr sz="4400">
          <a:solidFill>
            <a:schemeClr val="bg1"/>
          </a:solidFill>
          <a:latin typeface="Arial" charset="0"/>
        </a:defRPr>
      </a:lvl7pPr>
      <a:lvl8pPr marL="1371600" algn="ctr" rtl="0" eaLnBrk="0" fontAlgn="base" hangingPunct="0">
        <a:spcBef>
          <a:spcPct val="0"/>
        </a:spcBef>
        <a:spcAft>
          <a:spcPct val="0"/>
        </a:spcAft>
        <a:defRPr sz="4400">
          <a:solidFill>
            <a:schemeClr val="bg1"/>
          </a:solidFill>
          <a:latin typeface="Arial" charset="0"/>
        </a:defRPr>
      </a:lvl8pPr>
      <a:lvl9pPr marL="1828800" algn="ctr" rtl="0" eaLnBrk="0" fontAlgn="base" hangingPunct="0">
        <a:spcBef>
          <a:spcPct val="0"/>
        </a:spcBef>
        <a:spcAft>
          <a:spcPct val="0"/>
        </a:spcAft>
        <a:defRPr sz="44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rgbClr val="FFFF00"/>
          </a:solidFill>
          <a:latin typeface="+mn-lt"/>
          <a:ea typeface="+mn-ea"/>
          <a:cs typeface="+mn-cs"/>
        </a:defRPr>
      </a:lvl1pPr>
      <a:lvl2pPr marL="742950" indent="-285750" algn="l" rtl="0" eaLnBrk="0" fontAlgn="base" hangingPunct="0">
        <a:spcBef>
          <a:spcPct val="20000"/>
        </a:spcBef>
        <a:spcAft>
          <a:spcPct val="0"/>
        </a:spcAft>
        <a:buChar char="–"/>
        <a:defRPr sz="2800">
          <a:solidFill>
            <a:srgbClr val="FFFF00"/>
          </a:solidFill>
          <a:latin typeface="+mn-lt"/>
        </a:defRPr>
      </a:lvl2pPr>
      <a:lvl3pPr marL="1143000" indent="-228600" algn="l" rtl="0" eaLnBrk="0" fontAlgn="base" hangingPunct="0">
        <a:spcBef>
          <a:spcPct val="20000"/>
        </a:spcBef>
        <a:spcAft>
          <a:spcPct val="0"/>
        </a:spcAft>
        <a:buFont typeface="Wingdings" pitchFamily="2" charset="2"/>
        <a:buChar char="Ø"/>
        <a:defRPr sz="2400">
          <a:solidFill>
            <a:srgbClr val="FFFF00"/>
          </a:solidFill>
          <a:latin typeface="+mn-lt"/>
        </a:defRPr>
      </a:lvl3pPr>
      <a:lvl4pPr marL="1600200" indent="-228600" algn="l" rtl="0" eaLnBrk="0" fontAlgn="base" hangingPunct="0">
        <a:spcBef>
          <a:spcPct val="20000"/>
        </a:spcBef>
        <a:spcAft>
          <a:spcPct val="0"/>
        </a:spcAft>
        <a:defRPr sz="2000">
          <a:solidFill>
            <a:srgbClr val="FFFF00"/>
          </a:solidFill>
          <a:latin typeface="+mn-lt"/>
        </a:defRPr>
      </a:lvl4pPr>
      <a:lvl5pPr marL="2057400" indent="-228600" algn="l" rtl="0" eaLnBrk="0" fontAlgn="base" hangingPunct="0">
        <a:spcBef>
          <a:spcPct val="20000"/>
        </a:spcBef>
        <a:spcAft>
          <a:spcPct val="0"/>
        </a:spcAft>
        <a:buChar char="»"/>
        <a:defRPr sz="2000">
          <a:solidFill>
            <a:srgbClr val="FFFF00"/>
          </a:solidFill>
          <a:latin typeface="+mn-lt"/>
        </a:defRPr>
      </a:lvl5pPr>
      <a:lvl6pPr marL="2514600" indent="-228600" algn="l" rtl="0" eaLnBrk="0" fontAlgn="base" hangingPunct="0">
        <a:spcBef>
          <a:spcPct val="20000"/>
        </a:spcBef>
        <a:spcAft>
          <a:spcPct val="0"/>
        </a:spcAft>
        <a:buChar char="»"/>
        <a:defRPr sz="2000">
          <a:solidFill>
            <a:srgbClr val="FFFF00"/>
          </a:solidFill>
          <a:latin typeface="+mn-lt"/>
        </a:defRPr>
      </a:lvl6pPr>
      <a:lvl7pPr marL="2971800" indent="-228600" algn="l" rtl="0" eaLnBrk="0" fontAlgn="base" hangingPunct="0">
        <a:spcBef>
          <a:spcPct val="20000"/>
        </a:spcBef>
        <a:spcAft>
          <a:spcPct val="0"/>
        </a:spcAft>
        <a:buChar char="»"/>
        <a:defRPr sz="2000">
          <a:solidFill>
            <a:srgbClr val="FFFF00"/>
          </a:solidFill>
          <a:latin typeface="+mn-lt"/>
        </a:defRPr>
      </a:lvl7pPr>
      <a:lvl8pPr marL="3429000" indent="-228600" algn="l" rtl="0" eaLnBrk="0" fontAlgn="base" hangingPunct="0">
        <a:spcBef>
          <a:spcPct val="20000"/>
        </a:spcBef>
        <a:spcAft>
          <a:spcPct val="0"/>
        </a:spcAft>
        <a:buChar char="»"/>
        <a:defRPr sz="2000">
          <a:solidFill>
            <a:srgbClr val="FFFF00"/>
          </a:solidFill>
          <a:latin typeface="+mn-lt"/>
        </a:defRPr>
      </a:lvl8pPr>
      <a:lvl9pPr marL="3886200" indent="-228600" algn="l" rtl="0" eaLnBrk="0" fontAlgn="base" hangingPunct="0">
        <a:spcBef>
          <a:spcPct val="20000"/>
        </a:spcBef>
        <a:spcAft>
          <a:spcPct val="0"/>
        </a:spcAft>
        <a:buChar char="»"/>
        <a:defRPr sz="2000">
          <a:solidFill>
            <a:srgbClr val="FFFF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3"/>
          <p:cNvSpPr>
            <a:spLocks noGrp="1" noChangeArrowheads="1"/>
          </p:cNvSpPr>
          <p:nvPr>
            <p:ph type="title"/>
          </p:nvPr>
        </p:nvSpPr>
        <p:spPr bwMode="auto">
          <a:xfrm>
            <a:off x="1350963" y="381000"/>
            <a:ext cx="779303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4995" name="Rectangle 4"/>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
          <p:cNvSpPr>
            <a:spLocks noGrp="1"/>
          </p:cNvSpPr>
          <p:nvPr>
            <p:ph type="dt" sz="half" idx="2"/>
          </p:nvPr>
        </p:nvSpPr>
        <p:spPr bwMode="auto">
          <a:xfrm>
            <a:off x="914400" y="63246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defRPr sz="1400">
                <a:solidFill>
                  <a:srgbClr val="000000"/>
                </a:solidFill>
                <a:latin typeface="+mn-lt"/>
                <a:cs typeface="Arial" charset="0"/>
              </a:defRPr>
            </a:lvl1pPr>
          </a:lstStyle>
          <a:p>
            <a:endParaRPr lang="en-US"/>
          </a:p>
        </p:txBody>
      </p:sp>
      <p:sp>
        <p:nvSpPr>
          <p:cNvPr id="12" name="Footer Placeholder 4"/>
          <p:cNvSpPr>
            <a:spLocks noGrp="1"/>
          </p:cNvSpPr>
          <p:nvPr>
            <p:ph type="ftr" sz="quarter" idx="3"/>
          </p:nvPr>
        </p:nvSpPr>
        <p:spPr bwMode="auto">
          <a:xfrm>
            <a:off x="3352800" y="6324600"/>
            <a:ext cx="28956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a:defRPr sz="1400">
                <a:solidFill>
                  <a:srgbClr val="000000"/>
                </a:solidFill>
                <a:latin typeface="+mn-lt"/>
                <a:cs typeface="Arial" charset="0"/>
              </a:defRPr>
            </a:lvl1pPr>
          </a:lstStyle>
          <a:p>
            <a:endParaRPr lang="en-US"/>
          </a:p>
        </p:txBody>
      </p:sp>
      <p:sp>
        <p:nvSpPr>
          <p:cNvPr id="13" name="Slide Number Placeholder 5"/>
          <p:cNvSpPr>
            <a:spLocks noGrp="1"/>
          </p:cNvSpPr>
          <p:nvPr>
            <p:ph type="sldNum" sz="quarter" idx="4"/>
          </p:nvPr>
        </p:nvSpPr>
        <p:spPr bwMode="auto">
          <a:xfrm>
            <a:off x="7086600" y="6324600"/>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a:defRPr sz="1400">
                <a:solidFill>
                  <a:srgbClr val="000000"/>
                </a:solidFill>
                <a:latin typeface="+mn-lt"/>
                <a:cs typeface="Arial" charset="0"/>
              </a:defRPr>
            </a:lvl1pPr>
          </a:lstStyle>
          <a:p>
            <a:fld id="{6BCA670F-630F-4C01-B115-06145C27238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eaLnBrk="0" fontAlgn="base" hangingPunct="0">
        <a:spcBef>
          <a:spcPct val="0"/>
        </a:spcBef>
        <a:spcAft>
          <a:spcPct val="0"/>
        </a:spcAft>
        <a:defRPr sz="4400">
          <a:solidFill>
            <a:schemeClr val="tx2"/>
          </a:solidFill>
          <a:latin typeface="Tahoma" pitchFamily="34" charset="0"/>
        </a:defRPr>
      </a:lvl6pPr>
      <a:lvl7pPr marL="914400" algn="l" rtl="0" eaLnBrk="0" fontAlgn="base" hangingPunct="0">
        <a:spcBef>
          <a:spcPct val="0"/>
        </a:spcBef>
        <a:spcAft>
          <a:spcPct val="0"/>
        </a:spcAft>
        <a:defRPr sz="4400">
          <a:solidFill>
            <a:schemeClr val="tx2"/>
          </a:solidFill>
          <a:latin typeface="Tahoma" pitchFamily="34" charset="0"/>
        </a:defRPr>
      </a:lvl7pPr>
      <a:lvl8pPr marL="1371600" algn="l" rtl="0" eaLnBrk="0" fontAlgn="base" hangingPunct="0">
        <a:spcBef>
          <a:spcPct val="0"/>
        </a:spcBef>
        <a:spcAft>
          <a:spcPct val="0"/>
        </a:spcAft>
        <a:defRPr sz="4400">
          <a:solidFill>
            <a:schemeClr val="tx2"/>
          </a:solidFill>
          <a:latin typeface="Tahoma" pitchFamily="34" charset="0"/>
        </a:defRPr>
      </a:lvl8pPr>
      <a:lvl9pPr marL="1828800" algn="l" rtl="0" eaLnBrk="0" fontAlgn="base" hangingPunct="0">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rgbClr val="FF0000"/>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33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E4DAE21F-0AAB-44DA-B077-4BE2AF6A7DA1}" type="datetime1">
              <a:rPr lang="en-US"/>
              <a:pPr/>
              <a:t>10/21/11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136C82EE-3C19-43CB-A8C5-7823CE69A17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76"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387"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62FB5B24-8CD4-4CE2-8ED8-E2D5BC4FAAE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77" r:id="rId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843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35"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B1199D9E-B1CD-4A37-9705-62C8ECC4F02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78" r:id="rId1"/>
    <p:sldLayoutId id="2147484079" r:id="rId2"/>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7"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1A47DC71-B85C-48A8-B1B8-4B90563A802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80" r:id="rId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355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5"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73C394BC-1BB7-43E0-9149-DDBC8D94D75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81" r:id="rId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560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3"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62EB88EC-0F1F-4CFC-8B90-B729697736D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82" r:id="rId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6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Text Placeholder 2"/>
          <p:cNvSpPr>
            <a:spLocks noGrp="1"/>
          </p:cNvSpPr>
          <p:nvPr>
            <p:ph type="body" idx="1"/>
          </p:nvPr>
        </p:nvSpPr>
        <p:spPr bwMode="auto">
          <a:xfrm>
            <a:off x="1425575" y="1924050"/>
            <a:ext cx="6645275" cy="39322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2390775"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a:solidFill>
                  <a:srgbClr val="FFFFFF"/>
                </a:solidFill>
                <a:latin typeface="Calibri" pitchFamily="34" charset="0"/>
              </a:defRPr>
            </a:lvl1pPr>
          </a:lstStyle>
          <a:p>
            <a:fld id="{9295A471-122E-47FB-B0B3-20D7D4ED143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83" r:id="rId1"/>
  </p:sldLayoutIdLst>
  <p:hf hdr="0" ftr="0" dt="0"/>
  <p:txStyles>
    <p:titleStyle>
      <a:lvl1pPr algn="ctr" defTabSz="457200" rtl="0" eaLnBrk="0" fontAlgn="base" hangingPunct="0">
        <a:spcBef>
          <a:spcPct val="0"/>
        </a:spcBef>
        <a:spcAft>
          <a:spcPct val="0"/>
        </a:spcAft>
        <a:defRPr sz="4000" b="1" kern="1200">
          <a:solidFill>
            <a:schemeClr val="bg1"/>
          </a:solidFill>
          <a:latin typeface="+mj-lt"/>
          <a:ea typeface="ＭＳ Ｐゴシック" pitchFamily="-105" charset="-128"/>
          <a:cs typeface="ＭＳ Ｐゴシック"/>
        </a:defRPr>
      </a:lvl1pPr>
      <a:lvl2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2pPr>
      <a:lvl3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3pPr>
      <a:lvl4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4pPr>
      <a:lvl5pPr algn="ctr" defTabSz="457200" rtl="0" eaLnBrk="0" fontAlgn="base" hangingPunct="0">
        <a:spcBef>
          <a:spcPct val="0"/>
        </a:spcBef>
        <a:spcAft>
          <a:spcPct val="0"/>
        </a:spcAft>
        <a:defRPr sz="4000" b="1">
          <a:solidFill>
            <a:schemeClr val="bg1"/>
          </a:solidFill>
          <a:latin typeface="Calibri" charset="0"/>
          <a:ea typeface="ＭＳ Ｐゴシック" pitchFamily="-105" charset="-128"/>
          <a:cs typeface="ＭＳ Ｐゴシック"/>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Clr>
          <a:srgbClr val="00427E"/>
        </a:buClr>
        <a:buFont typeface="Arial" charset="0"/>
        <a:buChar char="•"/>
        <a:defRPr sz="3200" kern="1200">
          <a:solidFill>
            <a:srgbClr val="00427E"/>
          </a:solidFill>
          <a:latin typeface="+mn-lt"/>
          <a:ea typeface="ＭＳ Ｐゴシック" pitchFamily="-105" charset="-128"/>
          <a:cs typeface="ＭＳ Ｐゴシック"/>
        </a:defRPr>
      </a:lvl1pPr>
      <a:lvl2pPr marL="742950" indent="-285750" algn="l" defTabSz="457200" rtl="0" eaLnBrk="0" fontAlgn="base" hangingPunct="0">
        <a:spcBef>
          <a:spcPct val="20000"/>
        </a:spcBef>
        <a:spcAft>
          <a:spcPct val="0"/>
        </a:spcAft>
        <a:buClr>
          <a:srgbClr val="00427E"/>
        </a:buClr>
        <a:buFont typeface="Arial" charset="0"/>
        <a:buChar char="–"/>
        <a:defRPr sz="2800" kern="1200">
          <a:solidFill>
            <a:srgbClr val="00427E"/>
          </a:solidFill>
          <a:latin typeface="+mn-lt"/>
          <a:ea typeface="ＭＳ Ｐゴシック" pitchFamily="-105" charset="-128"/>
          <a:cs typeface="ＭＳ Ｐゴシック"/>
        </a:defRPr>
      </a:lvl2pPr>
      <a:lvl3pPr marL="1143000" indent="-228600" algn="l" defTabSz="457200" rtl="0" eaLnBrk="0" fontAlgn="base" hangingPunct="0">
        <a:spcBef>
          <a:spcPct val="20000"/>
        </a:spcBef>
        <a:spcAft>
          <a:spcPct val="0"/>
        </a:spcAft>
        <a:buClr>
          <a:srgbClr val="00427E"/>
        </a:buClr>
        <a:buFont typeface="Arial" charset="0"/>
        <a:buChar char="•"/>
        <a:defRPr sz="2400" kern="1200">
          <a:solidFill>
            <a:srgbClr val="00427E"/>
          </a:solidFill>
          <a:latin typeface="+mn-lt"/>
          <a:ea typeface="ＭＳ Ｐゴシック" pitchFamily="-105" charset="-128"/>
          <a:cs typeface="ＭＳ Ｐゴシック"/>
        </a:defRPr>
      </a:lvl3pPr>
      <a:lvl4pPr marL="16002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4pPr>
      <a:lvl5pPr marL="2057400" indent="-228600" algn="l" defTabSz="457200" rtl="0" eaLnBrk="0" fontAlgn="base" hangingPunct="0">
        <a:spcBef>
          <a:spcPct val="20000"/>
        </a:spcBef>
        <a:spcAft>
          <a:spcPct val="0"/>
        </a:spcAft>
        <a:buClr>
          <a:srgbClr val="00427E"/>
        </a:buClr>
        <a:buFont typeface="Arial" charset="0"/>
        <a:buChar char="»"/>
        <a:defRPr sz="2000" kern="1200">
          <a:solidFill>
            <a:srgbClr val="00427E"/>
          </a:solidFill>
          <a:latin typeface="+mn-lt"/>
          <a:ea typeface="ＭＳ Ｐゴシック" pitchFamily="-105"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0" name="Rectangle 3"/>
          <p:cNvSpPr>
            <a:spLocks noGrp="1" noChangeArrowheads="1"/>
          </p:cNvSpPr>
          <p:nvPr>
            <p:ph type="title"/>
          </p:nvPr>
        </p:nvSpPr>
        <p:spPr bwMode="auto">
          <a:xfrm>
            <a:off x="1350963" y="381000"/>
            <a:ext cx="779303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8851" name="Rectangle 4"/>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
          <p:cNvSpPr>
            <a:spLocks noGrp="1"/>
          </p:cNvSpPr>
          <p:nvPr>
            <p:ph type="dt" sz="half" idx="2"/>
          </p:nvPr>
        </p:nvSpPr>
        <p:spPr bwMode="auto">
          <a:xfrm>
            <a:off x="914400" y="63246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400">
                <a:solidFill>
                  <a:srgbClr val="000000"/>
                </a:solidFill>
                <a:latin typeface="+mn-lt"/>
                <a:cs typeface="Arial" charset="0"/>
              </a:defRPr>
            </a:lvl1pPr>
          </a:lstStyle>
          <a:p>
            <a:endParaRPr lang="en-US"/>
          </a:p>
        </p:txBody>
      </p:sp>
      <p:sp>
        <p:nvSpPr>
          <p:cNvPr id="12" name="Footer Placeholder 4"/>
          <p:cNvSpPr>
            <a:spLocks noGrp="1"/>
          </p:cNvSpPr>
          <p:nvPr>
            <p:ph type="ftr" sz="quarter" idx="3"/>
          </p:nvPr>
        </p:nvSpPr>
        <p:spPr bwMode="auto">
          <a:xfrm>
            <a:off x="3352800" y="6324600"/>
            <a:ext cx="2895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ctr">
              <a:defRPr sz="1400">
                <a:solidFill>
                  <a:srgbClr val="000000"/>
                </a:solidFill>
                <a:latin typeface="+mn-lt"/>
                <a:cs typeface="Arial" charset="0"/>
              </a:defRPr>
            </a:lvl1pPr>
          </a:lstStyle>
          <a:p>
            <a:endParaRPr lang="en-US"/>
          </a:p>
        </p:txBody>
      </p:sp>
      <p:sp>
        <p:nvSpPr>
          <p:cNvPr id="13" name="Slide Number Placeholder 5"/>
          <p:cNvSpPr>
            <a:spLocks noGrp="1"/>
          </p:cNvSpPr>
          <p:nvPr>
            <p:ph type="sldNum" sz="quarter" idx="4"/>
          </p:nvPr>
        </p:nvSpPr>
        <p:spPr bwMode="auto">
          <a:xfrm>
            <a:off x="7086600" y="63246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defRPr sz="1400">
                <a:solidFill>
                  <a:srgbClr val="000000"/>
                </a:solidFill>
                <a:latin typeface="+mn-lt"/>
                <a:cs typeface="Arial" charset="0"/>
              </a:defRPr>
            </a:lvl1pPr>
          </a:lstStyle>
          <a:p>
            <a:fld id="{F1853C43-A8D5-4BF8-A300-36478CF2310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rgbClr val="FF0000"/>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3" Type="http://schemas.openxmlformats.org/officeDocument/2006/relationships/hyperlink" Target="mailto:dennis.wagner2@cms.hhs.gov" TargetMode="External"/><Relationship Id="rId4" Type="http://schemas.openxmlformats.org/officeDocument/2006/relationships/hyperlink" Target="mailto:Paul.McGann@cms.hhs.gov"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Partnership for Patients cover"/>
          <p:cNvPicPr>
            <a:picLocks noChangeAspect="1" noChangeArrowheads="1"/>
          </p:cNvPicPr>
          <p:nvPr/>
        </p:nvPicPr>
        <p:blipFill>
          <a:blip r:embed="rId2"/>
          <a:srcRect/>
          <a:stretch>
            <a:fillRect/>
          </a:stretch>
        </p:blipFill>
        <p:spPr bwMode="auto">
          <a:xfrm>
            <a:off x="681038" y="1981200"/>
            <a:ext cx="2882900" cy="3729038"/>
          </a:xfrm>
          <a:prstGeom prst="rect">
            <a:avLst/>
          </a:prstGeom>
          <a:noFill/>
          <a:ln w="9525">
            <a:noFill/>
            <a:miter lim="800000"/>
            <a:headEnd/>
            <a:tailEnd/>
          </a:ln>
        </p:spPr>
      </p:pic>
      <p:sp>
        <p:nvSpPr>
          <p:cNvPr id="2" name="Title 1"/>
          <p:cNvSpPr>
            <a:spLocks noGrp="1"/>
          </p:cNvSpPr>
          <p:nvPr>
            <p:ph type="ctrTitle"/>
          </p:nvPr>
        </p:nvSpPr>
        <p:spPr>
          <a:xfrm>
            <a:off x="685800" y="261712"/>
            <a:ext cx="7772400" cy="1470025"/>
          </a:xfrm>
        </p:spPr>
        <p:txBody>
          <a:bodyPr>
            <a:normAutofit fontScale="90000"/>
          </a:bodyPr>
          <a:lstStyle/>
          <a:p>
            <a:r>
              <a:rPr lang="en-US" dirty="0">
                <a:latin typeface="Myriad Pro"/>
              </a:rPr>
              <a:t>Partnership for Patients: Preventing Hospital Acquired Conditions</a:t>
            </a:r>
            <a:br>
              <a:rPr lang="en-US" dirty="0">
                <a:latin typeface="Myriad Pro"/>
              </a:rPr>
            </a:br>
            <a:endParaRPr lang="en-US" dirty="0"/>
          </a:p>
        </p:txBody>
      </p:sp>
      <p:sp>
        <p:nvSpPr>
          <p:cNvPr id="3" name="Subtitle 2"/>
          <p:cNvSpPr>
            <a:spLocks noGrp="1"/>
          </p:cNvSpPr>
          <p:nvPr>
            <p:ph type="subTitle" idx="1"/>
          </p:nvPr>
        </p:nvSpPr>
        <p:spPr>
          <a:xfrm>
            <a:off x="3563938" y="1981199"/>
            <a:ext cx="5344205" cy="3534229"/>
          </a:xfrm>
        </p:spPr>
        <p:txBody>
          <a:bodyPr/>
          <a:lstStyle/>
          <a:p>
            <a:pPr algn="l" defTabSz="914400" fontAlgn="auto">
              <a:spcBef>
                <a:spcPts val="0"/>
              </a:spcBef>
              <a:spcAft>
                <a:spcPts val="0"/>
              </a:spcAft>
              <a:defRPr/>
            </a:pPr>
            <a:r>
              <a:rPr lang="en-US" sz="2400" b="1" i="1" dirty="0">
                <a:solidFill>
                  <a:prstClr val="black"/>
                </a:solidFill>
              </a:rPr>
              <a:t>Dennis Wagner &amp; Paul </a:t>
            </a:r>
            <a:r>
              <a:rPr lang="en-US" sz="2400" b="1" i="1" dirty="0" err="1">
                <a:solidFill>
                  <a:prstClr val="black"/>
                </a:solidFill>
              </a:rPr>
              <a:t>McGann</a:t>
            </a:r>
            <a:r>
              <a:rPr lang="en-US" sz="2400" b="1" i="1" dirty="0">
                <a:solidFill>
                  <a:prstClr val="black"/>
                </a:solidFill>
              </a:rPr>
              <a:t>, MD</a:t>
            </a:r>
            <a:endParaRPr lang="en-US" sz="2400" b="1" dirty="0">
              <a:solidFill>
                <a:prstClr val="black"/>
              </a:solidFill>
            </a:endParaRPr>
          </a:p>
          <a:p>
            <a:pPr algn="l" defTabSz="914400" fontAlgn="auto">
              <a:spcBef>
                <a:spcPts val="0"/>
              </a:spcBef>
              <a:spcAft>
                <a:spcPts val="0"/>
              </a:spcAft>
              <a:defRPr/>
            </a:pPr>
            <a:r>
              <a:rPr lang="en-US" sz="2400" i="1" dirty="0">
                <a:solidFill>
                  <a:prstClr val="black"/>
                </a:solidFill>
              </a:rPr>
              <a:t>Co-Directors, Partnership for Patients</a:t>
            </a:r>
          </a:p>
          <a:p>
            <a:pPr algn="l" defTabSz="914400" fontAlgn="auto">
              <a:spcBef>
                <a:spcPts val="0"/>
              </a:spcBef>
              <a:spcAft>
                <a:spcPts val="0"/>
              </a:spcAft>
              <a:defRPr/>
            </a:pPr>
            <a:r>
              <a:rPr lang="en-US" sz="2400" i="1" dirty="0">
                <a:solidFill>
                  <a:prstClr val="black"/>
                </a:solidFill>
              </a:rPr>
              <a:t>US Department of Health &amp; Human </a:t>
            </a:r>
            <a:r>
              <a:rPr lang="en-US" sz="2400" i="1" dirty="0" smtClean="0">
                <a:solidFill>
                  <a:prstClr val="black"/>
                </a:solidFill>
              </a:rPr>
              <a:t>Services and </a:t>
            </a:r>
            <a:r>
              <a:rPr lang="en-US" sz="2400" i="1" dirty="0">
                <a:solidFill>
                  <a:prstClr val="black"/>
                </a:solidFill>
              </a:rPr>
              <a:t>CMS Innovation Center</a:t>
            </a:r>
          </a:p>
          <a:p>
            <a:pPr algn="l"/>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idx="4294967295"/>
          </p:nvPr>
        </p:nvSpPr>
        <p:spPr/>
        <p:txBody>
          <a:bodyPr/>
          <a:lstStyle/>
          <a:p>
            <a:r>
              <a:rPr lang="en-US" dirty="0"/>
              <a:t>The last 150 days…</a:t>
            </a:r>
          </a:p>
        </p:txBody>
      </p:sp>
      <p:sp>
        <p:nvSpPr>
          <p:cNvPr id="82947" name="Content Placeholder 2"/>
          <p:cNvSpPr>
            <a:spLocks noGrp="1"/>
          </p:cNvSpPr>
          <p:nvPr>
            <p:ph idx="4294967295"/>
          </p:nvPr>
        </p:nvSpPr>
        <p:spPr>
          <a:xfrm>
            <a:off x="0" y="1371600"/>
            <a:ext cx="9144000" cy="4572000"/>
          </a:xfrm>
        </p:spPr>
        <p:txBody>
          <a:bodyPr/>
          <a:lstStyle/>
          <a:p>
            <a:r>
              <a:rPr lang="en-US"/>
              <a:t>Major, Successful Launch Event in April</a:t>
            </a:r>
          </a:p>
          <a:p>
            <a:r>
              <a:rPr lang="en-US"/>
              <a:t>Extraordinary Cross-HHS &amp; Public/Private Teaming, Alignment &amp; Action</a:t>
            </a:r>
          </a:p>
          <a:p>
            <a:r>
              <a:rPr lang="en-US" b="1"/>
              <a:t>Robust NQF/NPP Partner Event(s)</a:t>
            </a:r>
          </a:p>
          <a:p>
            <a:r>
              <a:rPr lang="en-US" b="1"/>
              <a:t>Extensive Action by Many National Partners</a:t>
            </a:r>
          </a:p>
          <a:p>
            <a:r>
              <a:rPr lang="en-US"/>
              <a:t>2500+ Hospital Partners</a:t>
            </a:r>
          </a:p>
          <a:p>
            <a:r>
              <a:rPr lang="en-US"/>
              <a:t>5500+ Partners</a:t>
            </a:r>
          </a:p>
          <a:p>
            <a:r>
              <a:rPr lang="en-US"/>
              <a:t>Webinars, Calls, Conferences, Other Events</a:t>
            </a:r>
          </a:p>
          <a:p>
            <a:r>
              <a:rPr lang="en-US"/>
              <a:t>6 Secretarial Events &amp; Many Others</a:t>
            </a:r>
          </a:p>
        </p:txBody>
      </p:sp>
      <p:sp>
        <p:nvSpPr>
          <p:cNvPr id="4" name="Footer Placeholder 3"/>
          <p:cNvSpPr txBox="1">
            <a:spLocks noGrp="1"/>
          </p:cNvSpPr>
          <p:nvPr/>
        </p:nvSpPr>
        <p:spPr bwMode="auto">
          <a:xfrm>
            <a:off x="1676400" y="6153150"/>
            <a:ext cx="5257800" cy="476250"/>
          </a:xfrm>
          <a:prstGeom prst="rect">
            <a:avLst/>
          </a:prstGeom>
          <a:noFill/>
          <a:ln>
            <a:miter lim="800000"/>
            <a:headEnd/>
            <a:tailEnd/>
          </a:ln>
        </p:spPr>
        <p:txBody>
          <a:bodyPr/>
          <a:lstStyle/>
          <a:p>
            <a:pPr algn="ctr" defTabSz="914400">
              <a:defRPr/>
            </a:pPr>
            <a:endParaRPr lang="en-US" sz="1400" dirty="0">
              <a:solidFill>
                <a:srgbClr val="FFFFFF"/>
              </a:solidFill>
              <a:ea typeface="+mn-ea"/>
              <a:cs typeface="+mn-cs"/>
            </a:endParaRPr>
          </a:p>
          <a:p>
            <a:pPr algn="ctr" defTabSz="914400">
              <a:defRPr/>
            </a:pPr>
            <a:endParaRPr lang="en-US" sz="1400" dirty="0">
              <a:solidFill>
                <a:srgbClr val="FFFFFF"/>
              </a:solidFill>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le 1"/>
          <p:cNvSpPr>
            <a:spLocks noGrp="1"/>
          </p:cNvSpPr>
          <p:nvPr>
            <p:ph type="title" idx="4294967295"/>
          </p:nvPr>
        </p:nvSpPr>
        <p:spPr>
          <a:xfrm>
            <a:off x="457200" y="247650"/>
            <a:ext cx="8229600" cy="768350"/>
          </a:xfrm>
        </p:spPr>
        <p:txBody>
          <a:bodyPr/>
          <a:lstStyle/>
          <a:p>
            <a:r>
              <a:rPr lang="en-US" dirty="0"/>
              <a:t>The last 150 days…</a:t>
            </a:r>
          </a:p>
        </p:txBody>
      </p:sp>
      <p:sp>
        <p:nvSpPr>
          <p:cNvPr id="83971" name="Content Placeholder 2"/>
          <p:cNvSpPr>
            <a:spLocks noGrp="1"/>
          </p:cNvSpPr>
          <p:nvPr>
            <p:ph idx="4294967295"/>
          </p:nvPr>
        </p:nvSpPr>
        <p:spPr>
          <a:xfrm>
            <a:off x="0" y="1143000"/>
            <a:ext cx="8915400" cy="4572000"/>
          </a:xfrm>
        </p:spPr>
        <p:txBody>
          <a:bodyPr/>
          <a:lstStyle/>
          <a:p>
            <a:r>
              <a:rPr lang="en-US"/>
              <a:t>Over 200 Multimedia &amp; News Stories</a:t>
            </a:r>
          </a:p>
          <a:p>
            <a:r>
              <a:rPr lang="en-US"/>
              <a:t>500+ Blog Posts, Facebook Links and Twitters </a:t>
            </a:r>
          </a:p>
          <a:p>
            <a:r>
              <a:rPr lang="en-US"/>
              <a:t>Apportionments, RFPs, TEPs, Impending Awards &amp; Provider Agreements</a:t>
            </a:r>
          </a:p>
          <a:p>
            <a:r>
              <a:rPr lang="en-US"/>
              <a:t>Alignment of Many Departmental Rules &amp; Regulations with the P4P Aims</a:t>
            </a:r>
          </a:p>
          <a:p>
            <a:r>
              <a:rPr lang="en-US"/>
              <a:t>Emerging National Measurement Strategy with Soon to Be Developed Baselines</a:t>
            </a:r>
          </a:p>
          <a:p>
            <a:r>
              <a:rPr lang="en-US"/>
              <a:t> </a:t>
            </a:r>
          </a:p>
          <a:p>
            <a:r>
              <a:rPr lang="en-US"/>
              <a:t> </a:t>
            </a:r>
          </a:p>
        </p:txBody>
      </p:sp>
      <p:sp>
        <p:nvSpPr>
          <p:cNvPr id="4" name="Footer Placeholder 3"/>
          <p:cNvSpPr txBox="1">
            <a:spLocks noGrp="1"/>
          </p:cNvSpPr>
          <p:nvPr/>
        </p:nvSpPr>
        <p:spPr bwMode="auto">
          <a:xfrm>
            <a:off x="1676400" y="6153150"/>
            <a:ext cx="7696200" cy="476250"/>
          </a:xfrm>
          <a:prstGeom prst="rect">
            <a:avLst/>
          </a:prstGeom>
          <a:noFill/>
          <a:ln>
            <a:miter lim="800000"/>
            <a:headEnd/>
            <a:tailEnd/>
          </a:ln>
        </p:spPr>
        <p:txBody>
          <a:bodyPr/>
          <a:lstStyle/>
          <a:p>
            <a:pPr algn="ctr" defTabSz="914400">
              <a:defRPr/>
            </a:pPr>
            <a:endParaRPr lang="en-US" sz="1400" dirty="0">
              <a:solidFill>
                <a:srgbClr val="FFFFFF"/>
              </a:solidFill>
              <a:ea typeface="+mn-ea"/>
              <a:cs typeface="+mn-cs"/>
            </a:endParaRPr>
          </a:p>
          <a:p>
            <a:pPr algn="ctr" defTabSz="914400">
              <a:defRPr/>
            </a:pPr>
            <a:endParaRPr lang="en-US" sz="1400" dirty="0">
              <a:solidFill>
                <a:srgbClr val="FFFFFF"/>
              </a:solidFill>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lide Number Placeholder 5"/>
          <p:cNvSpPr txBox="1">
            <a:spLocks noGrp="1"/>
          </p:cNvSpPr>
          <p:nvPr/>
        </p:nvSpPr>
        <p:spPr bwMode="auto">
          <a:xfrm>
            <a:off x="7086600" y="6324600"/>
            <a:ext cx="1905000" cy="457200"/>
          </a:xfrm>
          <a:prstGeom prst="rect">
            <a:avLst/>
          </a:prstGeom>
          <a:noFill/>
          <a:ln>
            <a:miter lim="800000"/>
            <a:headEnd/>
            <a:tailEnd/>
          </a:ln>
        </p:spPr>
        <p:txBody>
          <a:bodyPr anchor="b"/>
          <a:lstStyle/>
          <a:p>
            <a:pPr algn="r" defTabSz="914400">
              <a:defRPr/>
            </a:pPr>
            <a:fld id="{829CE6DD-4487-4375-9BD7-DD2CD25E5D32}" type="slidenum">
              <a:rPr lang="en-US" sz="1400">
                <a:solidFill>
                  <a:srgbClr val="000000"/>
                </a:solidFill>
                <a:latin typeface="+mn-lt"/>
                <a:ea typeface="+mn-ea"/>
                <a:cs typeface="Arial" charset="0"/>
              </a:rPr>
              <a:pPr algn="r" defTabSz="914400">
                <a:defRPr/>
              </a:pPr>
              <a:t>12</a:t>
            </a:fld>
            <a:endParaRPr lang="en-US" sz="1400">
              <a:solidFill>
                <a:srgbClr val="000000"/>
              </a:solidFill>
              <a:latin typeface="+mn-lt"/>
              <a:ea typeface="+mn-ea"/>
              <a:cs typeface="Arial" charset="0"/>
            </a:endParaRPr>
          </a:p>
        </p:txBody>
      </p:sp>
      <p:grpSp>
        <p:nvGrpSpPr>
          <p:cNvPr id="4" name="Group 3" descr="Where We Are Now…&#10;"/>
          <p:cNvGrpSpPr/>
          <p:nvPr/>
        </p:nvGrpSpPr>
        <p:grpSpPr>
          <a:xfrm>
            <a:off x="762000" y="1295400"/>
            <a:ext cx="7467600" cy="5105400"/>
            <a:chOff x="762000" y="1295400"/>
            <a:chExt cx="7467600" cy="5105400"/>
          </a:xfrm>
        </p:grpSpPr>
        <p:sp>
          <p:nvSpPr>
            <p:cNvPr id="792578" name="Rectangle 2"/>
            <p:cNvSpPr>
              <a:spLocks noChangeArrowheads="1"/>
            </p:cNvSpPr>
            <p:nvPr/>
          </p:nvSpPr>
          <p:spPr bwMode="auto">
            <a:xfrm>
              <a:off x="4784725" y="2590800"/>
              <a:ext cx="3276600" cy="914400"/>
            </a:xfrm>
            <a:prstGeom prst="rect">
              <a:avLst/>
            </a:prstGeom>
            <a:solidFill>
              <a:srgbClr val="00FFFF"/>
            </a:solidFill>
            <a:ln w="12700" cap="sq">
              <a:solidFill>
                <a:schemeClr val="tx1"/>
              </a:solidFill>
              <a:miter lim="800000"/>
              <a:headEnd type="none" w="sm" len="sm"/>
              <a:tailEnd type="none" w="sm" len="sm"/>
            </a:ln>
            <a:effectLst/>
          </p:spPr>
          <p:txBody>
            <a:bodyPr wrap="none" anchor="ctr"/>
            <a:lstStyle/>
            <a:p>
              <a:pPr defTabSz="914400" eaLnBrk="0" hangingPunct="0">
                <a:defRPr/>
              </a:pPr>
              <a:endParaRPr lang="en-US">
                <a:solidFill>
                  <a:srgbClr val="000000"/>
                </a:solidFill>
                <a:ea typeface="+mn-ea"/>
                <a:cs typeface="+mn-cs"/>
              </a:endParaRPr>
            </a:p>
          </p:txBody>
        </p:sp>
        <p:sp>
          <p:nvSpPr>
            <p:cNvPr id="792579" name="Line 3"/>
            <p:cNvSpPr>
              <a:spLocks noChangeShapeType="1"/>
            </p:cNvSpPr>
            <p:nvPr/>
          </p:nvSpPr>
          <p:spPr bwMode="auto">
            <a:xfrm>
              <a:off x="838200" y="3657600"/>
              <a:ext cx="7391400" cy="0"/>
            </a:xfrm>
            <a:prstGeom prst="line">
              <a:avLst/>
            </a:prstGeom>
            <a:noFill/>
            <a:ln w="76200" cap="sq">
              <a:solidFill>
                <a:schemeClr val="tx1"/>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80" name="Line 4"/>
            <p:cNvSpPr>
              <a:spLocks noChangeShapeType="1"/>
            </p:cNvSpPr>
            <p:nvPr/>
          </p:nvSpPr>
          <p:spPr bwMode="auto">
            <a:xfrm flipV="1">
              <a:off x="4343400" y="3810000"/>
              <a:ext cx="0" cy="838200"/>
            </a:xfrm>
            <a:prstGeom prst="line">
              <a:avLst/>
            </a:prstGeom>
            <a:noFill/>
            <a:ln w="76200" cap="sq">
              <a:solidFill>
                <a:srgbClr val="FF0000"/>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81" name="Rectangle 5"/>
            <p:cNvSpPr>
              <a:spLocks noChangeArrowheads="1"/>
            </p:cNvSpPr>
            <p:nvPr/>
          </p:nvSpPr>
          <p:spPr bwMode="auto">
            <a:xfrm>
              <a:off x="3810000" y="4343400"/>
              <a:ext cx="1066800" cy="762000"/>
            </a:xfrm>
            <a:prstGeom prst="rect">
              <a:avLst/>
            </a:prstGeom>
            <a:solidFill>
              <a:srgbClr val="FF0000"/>
            </a:solidFill>
            <a:ln w="12700" cap="sq">
              <a:solidFill>
                <a:schemeClr val="tx1"/>
              </a:solidFill>
              <a:miter lim="800000"/>
              <a:headEnd type="none" w="sm" len="sm"/>
              <a:tailEnd type="none" w="sm" len="sm"/>
            </a:ln>
            <a:effectLst/>
          </p:spPr>
          <p:txBody>
            <a:bodyPr wrap="none" anchor="ctr"/>
            <a:lstStyle/>
            <a:p>
              <a:pPr algn="ctr" defTabSz="914400" eaLnBrk="0" hangingPunct="0"/>
              <a:r>
                <a:rPr lang="en-US" b="1">
                  <a:solidFill>
                    <a:srgbClr val="FFFF00"/>
                  </a:solidFill>
                  <a:cs typeface="Arial" charset="0"/>
                </a:rPr>
                <a:t>We Are </a:t>
              </a:r>
            </a:p>
            <a:p>
              <a:pPr algn="ctr" defTabSz="914400" eaLnBrk="0" hangingPunct="0"/>
              <a:r>
                <a:rPr lang="en-US" b="1">
                  <a:solidFill>
                    <a:srgbClr val="FFFF00"/>
                  </a:solidFill>
                  <a:cs typeface="Arial" charset="0"/>
                </a:rPr>
                <a:t>Here</a:t>
              </a:r>
            </a:p>
          </p:txBody>
        </p:sp>
        <p:sp>
          <p:nvSpPr>
            <p:cNvPr id="792582" name="Line 6"/>
            <p:cNvSpPr>
              <a:spLocks noChangeShapeType="1"/>
            </p:cNvSpPr>
            <p:nvPr/>
          </p:nvSpPr>
          <p:spPr bwMode="auto">
            <a:xfrm flipV="1">
              <a:off x="4343400" y="2209800"/>
              <a:ext cx="0" cy="1447800"/>
            </a:xfrm>
            <a:prstGeom prst="line">
              <a:avLst/>
            </a:prstGeom>
            <a:noFill/>
            <a:ln w="57150" cap="rnd">
              <a:solidFill>
                <a:srgbClr val="FF0000"/>
              </a:solidFill>
              <a:prstDash val="sysDot"/>
              <a:miter lim="800000"/>
              <a:headEnd type="none" w="sm" len="sm"/>
              <a:tailEnd type="none" w="sm" len="sm"/>
            </a:ln>
            <a:effectLst/>
          </p:spPr>
          <p:txBody>
            <a:bodyPr wrap="none"/>
            <a:lstStyle/>
            <a:p>
              <a:pPr defTabSz="914400" eaLnBrk="0" hangingPunct="0">
                <a:defRPr/>
              </a:pPr>
              <a:endParaRPr lang="en-US">
                <a:solidFill>
                  <a:srgbClr val="000000"/>
                </a:solidFill>
                <a:ea typeface="+mn-ea"/>
                <a:cs typeface="+mn-cs"/>
              </a:endParaRPr>
            </a:p>
          </p:txBody>
        </p:sp>
        <p:sp>
          <p:nvSpPr>
            <p:cNvPr id="792583" name="Text Box 7"/>
            <p:cNvSpPr txBox="1">
              <a:spLocks noChangeArrowheads="1"/>
            </p:cNvSpPr>
            <p:nvPr/>
          </p:nvSpPr>
          <p:spPr bwMode="auto">
            <a:xfrm>
              <a:off x="762000" y="2844800"/>
              <a:ext cx="3179763" cy="461963"/>
            </a:xfrm>
            <a:prstGeom prst="rect">
              <a:avLst/>
            </a:prstGeom>
            <a:noFill/>
            <a:ln w="12700" cap="sq">
              <a:noFill/>
              <a:miter lim="800000"/>
              <a:headEnd type="none" w="sm" len="sm"/>
              <a:tailEnd type="none" w="sm" len="sm"/>
            </a:ln>
            <a:effectLst/>
          </p:spPr>
          <p:txBody>
            <a:bodyPr wrap="none">
              <a:spAutoFit/>
            </a:bodyPr>
            <a:lstStyle/>
            <a:p>
              <a:pPr defTabSz="914400" eaLnBrk="0" hangingPunct="0">
                <a:defRPr/>
              </a:pPr>
              <a:r>
                <a:rPr lang="en-US" sz="2400" b="1" dirty="0">
                  <a:solidFill>
                    <a:srgbClr val="000000"/>
                  </a:solidFill>
                  <a:ea typeface="+mn-ea"/>
                  <a:cs typeface="+mn-cs"/>
                </a:rPr>
                <a:t>The Last 150 Days…</a:t>
              </a:r>
            </a:p>
          </p:txBody>
        </p:sp>
        <p:sp>
          <p:nvSpPr>
            <p:cNvPr id="792584" name="Text Box 8"/>
            <p:cNvSpPr txBox="1">
              <a:spLocks noChangeArrowheads="1"/>
            </p:cNvSpPr>
            <p:nvPr/>
          </p:nvSpPr>
          <p:spPr bwMode="auto">
            <a:xfrm>
              <a:off x="4876800" y="2822575"/>
              <a:ext cx="3214688" cy="461963"/>
            </a:xfrm>
            <a:prstGeom prst="rect">
              <a:avLst/>
            </a:prstGeom>
            <a:noFill/>
            <a:ln w="12700" cap="sq">
              <a:noFill/>
              <a:miter lim="800000"/>
              <a:headEnd type="none" w="sm" len="sm"/>
              <a:tailEnd type="none" w="sm" len="sm"/>
            </a:ln>
            <a:effectLst/>
          </p:spPr>
          <p:txBody>
            <a:bodyPr wrap="none">
              <a:spAutoFit/>
            </a:bodyPr>
            <a:lstStyle/>
            <a:p>
              <a:pPr defTabSz="914400" eaLnBrk="0" hangingPunct="0">
                <a:defRPr/>
              </a:pPr>
              <a:r>
                <a:rPr lang="en-US" sz="2400" b="1" dirty="0">
                  <a:solidFill>
                    <a:srgbClr val="000000"/>
                  </a:solidFill>
                  <a:ea typeface="+mn-ea"/>
                  <a:cs typeface="+mn-cs"/>
                </a:rPr>
                <a:t>The Next 820 Days…</a:t>
              </a:r>
            </a:p>
          </p:txBody>
        </p:sp>
        <p:sp>
          <p:nvSpPr>
            <p:cNvPr id="792585" name="Line 9"/>
            <p:cNvSpPr>
              <a:spLocks noChangeShapeType="1"/>
            </p:cNvSpPr>
            <p:nvPr/>
          </p:nvSpPr>
          <p:spPr bwMode="auto">
            <a:xfrm flipV="1">
              <a:off x="838200" y="3886200"/>
              <a:ext cx="0" cy="20574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86" name="Line 10"/>
            <p:cNvSpPr>
              <a:spLocks noChangeShapeType="1"/>
            </p:cNvSpPr>
            <p:nvPr/>
          </p:nvSpPr>
          <p:spPr bwMode="auto">
            <a:xfrm>
              <a:off x="838200" y="5943600"/>
              <a:ext cx="838200" cy="0"/>
            </a:xfrm>
            <a:prstGeom prst="line">
              <a:avLst/>
            </a:prstGeom>
            <a:noFill/>
            <a:ln w="57150" cap="sq">
              <a:solidFill>
                <a:schemeClr val="accent2"/>
              </a:solidFill>
              <a:miter lim="800000"/>
              <a:headEnd type="none" w="sm" len="sm"/>
              <a:tailEnd type="none" w="sm" len="sm"/>
            </a:ln>
            <a:effectLst/>
          </p:spPr>
          <p:txBody>
            <a:bodyPr wrap="none"/>
            <a:lstStyle/>
            <a:p>
              <a:pPr defTabSz="914400" eaLnBrk="0" hangingPunct="0">
                <a:defRPr/>
              </a:pPr>
              <a:endParaRPr lang="en-US">
                <a:solidFill>
                  <a:srgbClr val="000000"/>
                </a:solidFill>
                <a:ea typeface="+mn-ea"/>
                <a:cs typeface="+mn-cs"/>
              </a:endParaRPr>
            </a:p>
          </p:txBody>
        </p:sp>
        <p:sp>
          <p:nvSpPr>
            <p:cNvPr id="792587" name="Rectangle 11"/>
            <p:cNvSpPr>
              <a:spLocks noChangeArrowheads="1"/>
            </p:cNvSpPr>
            <p:nvPr/>
          </p:nvSpPr>
          <p:spPr bwMode="auto">
            <a:xfrm>
              <a:off x="1219200" y="5486400"/>
              <a:ext cx="2819400" cy="914400"/>
            </a:xfrm>
            <a:prstGeom prst="rect">
              <a:avLst/>
            </a:prstGeom>
            <a:solidFill>
              <a:schemeClr val="accent2"/>
            </a:solidFill>
            <a:ln w="12700" cap="sq">
              <a:solidFill>
                <a:schemeClr val="tx1"/>
              </a:solidFill>
              <a:miter lim="800000"/>
              <a:headEnd type="none" w="sm" len="sm"/>
              <a:tailEnd type="none" w="sm" len="sm"/>
            </a:ln>
            <a:effectLst/>
          </p:spPr>
          <p:txBody>
            <a:bodyPr wrap="none" anchor="ctr"/>
            <a:lstStyle/>
            <a:p>
              <a:pPr algn="ctr" defTabSz="914400" eaLnBrk="0" hangingPunct="0">
                <a:defRPr/>
              </a:pPr>
              <a:r>
                <a:rPr lang="en-US" b="1">
                  <a:solidFill>
                    <a:srgbClr val="FFFF00"/>
                  </a:solidFill>
                  <a:ea typeface="+mn-ea"/>
                  <a:cs typeface="+mn-cs"/>
                </a:rPr>
                <a:t>Declaration of Intent </a:t>
              </a:r>
            </a:p>
            <a:p>
              <a:pPr algn="ctr" defTabSz="914400" eaLnBrk="0" hangingPunct="0">
                <a:defRPr/>
              </a:pPr>
              <a:r>
                <a:rPr lang="en-US" b="1">
                  <a:solidFill>
                    <a:srgbClr val="FFFF00"/>
                  </a:solidFill>
                  <a:ea typeface="+mn-ea"/>
                  <a:cs typeface="+mn-cs"/>
                </a:rPr>
                <a:t>to Create The Future</a:t>
              </a:r>
            </a:p>
          </p:txBody>
        </p:sp>
        <p:sp>
          <p:nvSpPr>
            <p:cNvPr id="792590" name="Line 14"/>
            <p:cNvSpPr>
              <a:spLocks noChangeShapeType="1"/>
            </p:cNvSpPr>
            <p:nvPr/>
          </p:nvSpPr>
          <p:spPr bwMode="auto">
            <a:xfrm>
              <a:off x="4557713" y="1752600"/>
              <a:ext cx="0" cy="17526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1" name="Line 15"/>
            <p:cNvSpPr>
              <a:spLocks noChangeShapeType="1"/>
            </p:cNvSpPr>
            <p:nvPr/>
          </p:nvSpPr>
          <p:spPr bwMode="auto">
            <a:xfrm>
              <a:off x="4557713" y="1752600"/>
              <a:ext cx="838200" cy="0"/>
            </a:xfrm>
            <a:prstGeom prst="line">
              <a:avLst/>
            </a:prstGeom>
            <a:noFill/>
            <a:ln w="57150" cap="sq">
              <a:solidFill>
                <a:schemeClr val="accent2"/>
              </a:solidFill>
              <a:miter lim="800000"/>
              <a:headEnd type="none" w="sm" len="sm"/>
              <a:tailEnd type="none" w="sm" len="sm"/>
            </a:ln>
            <a:effectLst/>
          </p:spPr>
          <p:txBody>
            <a:bodyPr wrap="none"/>
            <a:lstStyle/>
            <a:p>
              <a:pPr defTabSz="914400" eaLnBrk="0" hangingPunct="0">
                <a:defRPr/>
              </a:pPr>
              <a:endParaRPr lang="en-US">
                <a:solidFill>
                  <a:srgbClr val="000000"/>
                </a:solidFill>
                <a:ea typeface="+mn-ea"/>
                <a:cs typeface="+mn-cs"/>
              </a:endParaRPr>
            </a:p>
          </p:txBody>
        </p:sp>
        <p:sp>
          <p:nvSpPr>
            <p:cNvPr id="792589" name="Rectangle 13"/>
            <p:cNvSpPr>
              <a:spLocks noChangeArrowheads="1"/>
            </p:cNvSpPr>
            <p:nvPr/>
          </p:nvSpPr>
          <p:spPr bwMode="auto">
            <a:xfrm>
              <a:off x="4784725" y="1295400"/>
              <a:ext cx="2819400" cy="914400"/>
            </a:xfrm>
            <a:prstGeom prst="rect">
              <a:avLst/>
            </a:prstGeom>
            <a:solidFill>
              <a:schemeClr val="accent2"/>
            </a:solidFill>
            <a:ln w="12700" cap="sq">
              <a:solidFill>
                <a:schemeClr val="tx1"/>
              </a:solidFill>
              <a:miter lim="800000"/>
              <a:headEnd type="none" w="sm" len="sm"/>
              <a:tailEnd type="none" w="sm" len="sm"/>
            </a:ln>
            <a:effectLst/>
          </p:spPr>
          <p:txBody>
            <a:bodyPr wrap="none" anchor="ctr"/>
            <a:lstStyle/>
            <a:p>
              <a:pPr algn="ctr" defTabSz="914400" eaLnBrk="0" hangingPunct="0">
                <a:defRPr/>
              </a:pPr>
              <a:r>
                <a:rPr lang="en-US" b="1">
                  <a:solidFill>
                    <a:srgbClr val="FFFF00"/>
                  </a:solidFill>
                  <a:ea typeface="+mn-ea"/>
                  <a:cs typeface="+mn-cs"/>
                </a:rPr>
                <a:t>Declaration of Intent </a:t>
              </a:r>
            </a:p>
            <a:p>
              <a:pPr algn="ctr" defTabSz="914400" eaLnBrk="0" hangingPunct="0">
                <a:defRPr/>
              </a:pPr>
              <a:r>
                <a:rPr lang="en-US" b="1">
                  <a:solidFill>
                    <a:srgbClr val="FFFF00"/>
                  </a:solidFill>
                  <a:ea typeface="+mn-ea"/>
                  <a:cs typeface="+mn-cs"/>
                </a:rPr>
                <a:t>to Create The Future</a:t>
              </a:r>
            </a:p>
          </p:txBody>
        </p:sp>
        <p:sp>
          <p:nvSpPr>
            <p:cNvPr id="792592" name="Line 16"/>
            <p:cNvSpPr>
              <a:spLocks noChangeShapeType="1"/>
            </p:cNvSpPr>
            <p:nvPr/>
          </p:nvSpPr>
          <p:spPr bwMode="auto">
            <a:xfrm flipV="1">
              <a:off x="5300663"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3" name="Line 17"/>
            <p:cNvSpPr>
              <a:spLocks noChangeShapeType="1"/>
            </p:cNvSpPr>
            <p:nvPr/>
          </p:nvSpPr>
          <p:spPr bwMode="auto">
            <a:xfrm flipV="1">
              <a:off x="5740400"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4" name="Line 18"/>
            <p:cNvSpPr>
              <a:spLocks noChangeShapeType="1"/>
            </p:cNvSpPr>
            <p:nvPr/>
          </p:nvSpPr>
          <p:spPr bwMode="auto">
            <a:xfrm flipV="1">
              <a:off x="6180138"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5" name="Line 19"/>
            <p:cNvSpPr>
              <a:spLocks noChangeShapeType="1"/>
            </p:cNvSpPr>
            <p:nvPr/>
          </p:nvSpPr>
          <p:spPr bwMode="auto">
            <a:xfrm flipV="1">
              <a:off x="6619875"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6" name="Line 20"/>
            <p:cNvSpPr>
              <a:spLocks noChangeShapeType="1"/>
            </p:cNvSpPr>
            <p:nvPr/>
          </p:nvSpPr>
          <p:spPr bwMode="auto">
            <a:xfrm flipV="1">
              <a:off x="7059613"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7" name="Line 21"/>
            <p:cNvSpPr>
              <a:spLocks noChangeShapeType="1"/>
            </p:cNvSpPr>
            <p:nvPr/>
          </p:nvSpPr>
          <p:spPr bwMode="auto">
            <a:xfrm flipV="1">
              <a:off x="7499350"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598" name="Rectangle 22"/>
            <p:cNvSpPr>
              <a:spLocks noChangeArrowheads="1"/>
            </p:cNvSpPr>
            <p:nvPr/>
          </p:nvSpPr>
          <p:spPr bwMode="auto">
            <a:xfrm>
              <a:off x="5280025" y="4343400"/>
              <a:ext cx="2324100" cy="914400"/>
            </a:xfrm>
            <a:prstGeom prst="rect">
              <a:avLst/>
            </a:prstGeom>
            <a:solidFill>
              <a:schemeClr val="accent2"/>
            </a:solidFill>
            <a:ln w="12700" cap="sq">
              <a:solidFill>
                <a:schemeClr val="tx1"/>
              </a:solidFill>
              <a:miter lim="800000"/>
              <a:headEnd type="none" w="sm" len="sm"/>
              <a:tailEnd type="none" w="sm" len="sm"/>
            </a:ln>
            <a:effectLst/>
          </p:spPr>
          <p:txBody>
            <a:bodyPr wrap="none" anchor="ctr"/>
            <a:lstStyle/>
            <a:p>
              <a:pPr algn="ctr" defTabSz="914400" eaLnBrk="0" hangingPunct="0">
                <a:defRPr/>
              </a:pPr>
              <a:r>
                <a:rPr lang="en-US" b="1">
                  <a:solidFill>
                    <a:srgbClr val="FFFF00"/>
                  </a:solidFill>
                  <a:ea typeface="+mn-ea"/>
                  <a:cs typeface="+mn-cs"/>
                </a:rPr>
                <a:t>Deliberate</a:t>
              </a:r>
            </a:p>
            <a:p>
              <a:pPr algn="ctr" defTabSz="914400" eaLnBrk="0" hangingPunct="0">
                <a:defRPr/>
              </a:pPr>
              <a:r>
                <a:rPr lang="en-US" b="1">
                  <a:solidFill>
                    <a:srgbClr val="FFFF00"/>
                  </a:solidFill>
                  <a:ea typeface="+mn-ea"/>
                  <a:cs typeface="+mn-cs"/>
                </a:rPr>
                <a:t>Actions</a:t>
              </a:r>
            </a:p>
          </p:txBody>
        </p:sp>
        <p:sp>
          <p:nvSpPr>
            <p:cNvPr id="792599" name="Line 23"/>
            <p:cNvSpPr>
              <a:spLocks noChangeShapeType="1"/>
            </p:cNvSpPr>
            <p:nvPr/>
          </p:nvSpPr>
          <p:spPr bwMode="auto">
            <a:xfrm flipV="1">
              <a:off x="1277938"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0" name="Line 24"/>
            <p:cNvSpPr>
              <a:spLocks noChangeShapeType="1"/>
            </p:cNvSpPr>
            <p:nvPr/>
          </p:nvSpPr>
          <p:spPr bwMode="auto">
            <a:xfrm flipV="1">
              <a:off x="1717675"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1" name="Line 25"/>
            <p:cNvSpPr>
              <a:spLocks noChangeShapeType="1"/>
            </p:cNvSpPr>
            <p:nvPr/>
          </p:nvSpPr>
          <p:spPr bwMode="auto">
            <a:xfrm flipV="1">
              <a:off x="2157413"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2" name="Line 26"/>
            <p:cNvSpPr>
              <a:spLocks noChangeShapeType="1"/>
            </p:cNvSpPr>
            <p:nvPr/>
          </p:nvSpPr>
          <p:spPr bwMode="auto">
            <a:xfrm flipV="1">
              <a:off x="2597150"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3" name="Line 27"/>
            <p:cNvSpPr>
              <a:spLocks noChangeShapeType="1"/>
            </p:cNvSpPr>
            <p:nvPr/>
          </p:nvSpPr>
          <p:spPr bwMode="auto">
            <a:xfrm flipV="1">
              <a:off x="3036888"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4" name="Line 28"/>
            <p:cNvSpPr>
              <a:spLocks noChangeShapeType="1"/>
            </p:cNvSpPr>
            <p:nvPr/>
          </p:nvSpPr>
          <p:spPr bwMode="auto">
            <a:xfrm flipV="1">
              <a:off x="3476625" y="3886200"/>
              <a:ext cx="0" cy="1066800"/>
            </a:xfrm>
            <a:prstGeom prst="line">
              <a:avLst/>
            </a:prstGeom>
            <a:noFill/>
            <a:ln w="57150" cap="sq">
              <a:solidFill>
                <a:schemeClr val="accent2"/>
              </a:solidFill>
              <a:miter lim="800000"/>
              <a:headEnd type="none" w="sm" len="sm"/>
              <a:tailEnd type="triangle" w="sm" len="sm"/>
            </a:ln>
            <a:effectLst/>
          </p:spPr>
          <p:txBody>
            <a:bodyPr wrap="none"/>
            <a:lstStyle/>
            <a:p>
              <a:pPr defTabSz="914400" eaLnBrk="0" hangingPunct="0">
                <a:defRPr/>
              </a:pPr>
              <a:endParaRPr lang="en-US">
                <a:solidFill>
                  <a:srgbClr val="000000"/>
                </a:solidFill>
                <a:ea typeface="+mn-ea"/>
                <a:cs typeface="+mn-cs"/>
              </a:endParaRPr>
            </a:p>
          </p:txBody>
        </p:sp>
        <p:sp>
          <p:nvSpPr>
            <p:cNvPr id="792605" name="Rectangle 29"/>
            <p:cNvSpPr>
              <a:spLocks noChangeArrowheads="1"/>
            </p:cNvSpPr>
            <p:nvPr/>
          </p:nvSpPr>
          <p:spPr bwMode="auto">
            <a:xfrm>
              <a:off x="1257300" y="4343400"/>
              <a:ext cx="2324100" cy="914400"/>
            </a:xfrm>
            <a:prstGeom prst="rect">
              <a:avLst/>
            </a:prstGeom>
            <a:solidFill>
              <a:schemeClr val="accent2"/>
            </a:solidFill>
            <a:ln w="12700" cap="sq">
              <a:solidFill>
                <a:schemeClr val="tx1"/>
              </a:solidFill>
              <a:miter lim="800000"/>
              <a:headEnd type="none" w="sm" len="sm"/>
              <a:tailEnd type="none" w="sm" len="sm"/>
            </a:ln>
            <a:effectLst/>
          </p:spPr>
          <p:txBody>
            <a:bodyPr wrap="none" anchor="ctr"/>
            <a:lstStyle/>
            <a:p>
              <a:pPr algn="ctr" defTabSz="914400" eaLnBrk="0" hangingPunct="0">
                <a:defRPr/>
              </a:pPr>
              <a:r>
                <a:rPr lang="en-US" b="1">
                  <a:solidFill>
                    <a:srgbClr val="FFFF00"/>
                  </a:solidFill>
                  <a:ea typeface="+mn-ea"/>
                  <a:cs typeface="+mn-cs"/>
                </a:rPr>
                <a:t>Deliberate</a:t>
              </a:r>
            </a:p>
            <a:p>
              <a:pPr algn="ctr" defTabSz="914400" eaLnBrk="0" hangingPunct="0">
                <a:defRPr/>
              </a:pPr>
              <a:r>
                <a:rPr lang="en-US" b="1">
                  <a:solidFill>
                    <a:srgbClr val="FFFF00"/>
                  </a:solidFill>
                  <a:ea typeface="+mn-ea"/>
                  <a:cs typeface="+mn-cs"/>
                </a:rPr>
                <a:t>Actions</a:t>
              </a:r>
            </a:p>
          </p:txBody>
        </p:sp>
      </p:grpSp>
      <p:sp>
        <p:nvSpPr>
          <p:cNvPr id="3" name="Title 2"/>
          <p:cNvSpPr>
            <a:spLocks noGrp="1"/>
          </p:cNvSpPr>
          <p:nvPr>
            <p:ph type="title" idx="4294967295"/>
          </p:nvPr>
        </p:nvSpPr>
        <p:spPr/>
        <p:txBody>
          <a:bodyPr/>
          <a:lstStyle/>
          <a:p>
            <a:pPr rtl="0" eaLnBrk="0" fontAlgn="base" hangingPunct="0"/>
            <a:r>
              <a:rPr lang="en-US" sz="4000" b="1" kern="1200" dirty="0" smtClean="0">
                <a:solidFill>
                  <a:srgbClr val="000000"/>
                </a:solidFill>
                <a:effectLst/>
                <a:latin typeface="Times New Roman"/>
                <a:ea typeface="ＭＳ Ｐゴシック"/>
                <a:cs typeface="Arial"/>
              </a:rPr>
              <a:t>Where We Are Now…</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QIO bullet is elaborated upon in graph on slide 17.&#10;&#10;We’re confident that we can make these changes – we know that it’s possible.  The major challenge is to expand pockets of success to nationwide success.  That’s where we’re targeting our attention in both the private and public sectors.&#10;"/>
          <p:cNvGrpSpPr/>
          <p:nvPr/>
        </p:nvGrpSpPr>
        <p:grpSpPr>
          <a:xfrm>
            <a:off x="34113" y="1965277"/>
            <a:ext cx="8932087" cy="4513949"/>
            <a:chOff x="34113" y="1965277"/>
            <a:chExt cx="8932087" cy="4513949"/>
          </a:xfrm>
        </p:grpSpPr>
        <p:graphicFrame>
          <p:nvGraphicFramePr>
            <p:cNvPr id="5" name="Diagram 4"/>
            <p:cNvGraphicFramePr/>
            <p:nvPr>
              <p:extLst>
                <p:ext uri="{D42A27DB-BD31-4B8C-83A1-F6EECF244321}">
                  <p14:modId xmlns:p14="http://schemas.microsoft.com/office/powerpoint/2010/main" val="1407067371"/>
                </p:ext>
              </p:extLst>
            </p:nvPr>
          </p:nvGraphicFramePr>
          <p:xfrm>
            <a:off x="34113" y="1965277"/>
            <a:ext cx="6748818" cy="45139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16"/>
            <p:cNvSpPr>
              <a:spLocks noChangeArrowheads="1"/>
            </p:cNvSpPr>
            <p:nvPr/>
          </p:nvSpPr>
          <p:spPr bwMode="auto">
            <a:xfrm>
              <a:off x="6673850" y="1965325"/>
              <a:ext cx="2292350" cy="4513263"/>
            </a:xfrm>
            <a:prstGeom prst="rect">
              <a:avLst/>
            </a:prstGeom>
            <a:solidFill>
              <a:schemeClr val="tx2">
                <a:lumMod val="50000"/>
              </a:schemeClr>
            </a:solidFill>
            <a:ln w="12700" cap="sq">
              <a:solidFill>
                <a:schemeClr val="tx1"/>
              </a:solidFill>
              <a:miter lim="800000"/>
              <a:headEnd type="none" w="sm" len="sm"/>
              <a:tailEnd type="none" w="sm" len="sm"/>
            </a:ln>
          </p:spPr>
          <p:txBody>
            <a:bodyPr wrap="none" anchor="ctr"/>
            <a:lstStyle/>
            <a:p>
              <a:pPr algn="ctr" defTabSz="914400" eaLnBrk="0" hangingPunct="0">
                <a:defRPr/>
              </a:pPr>
              <a:r>
                <a:rPr lang="en-US" sz="2400" dirty="0">
                  <a:solidFill>
                    <a:schemeClr val="bg1"/>
                  </a:solidFill>
                  <a:latin typeface="+mn-lt"/>
                  <a:ea typeface="+mn-ea"/>
                  <a:cs typeface="Arial" charset="0"/>
                </a:rPr>
                <a:t>40% Reduction in</a:t>
              </a:r>
            </a:p>
            <a:p>
              <a:pPr algn="ctr" defTabSz="914400" eaLnBrk="0" hangingPunct="0">
                <a:defRPr/>
              </a:pPr>
              <a:r>
                <a:rPr lang="en-US" sz="2400" dirty="0">
                  <a:solidFill>
                    <a:schemeClr val="bg1"/>
                  </a:solidFill>
                  <a:latin typeface="+mn-lt"/>
                  <a:ea typeface="+mn-ea"/>
                  <a:cs typeface="Arial" charset="0"/>
                </a:rPr>
                <a:t>Preventable </a:t>
              </a:r>
            </a:p>
            <a:p>
              <a:pPr algn="ctr" defTabSz="914400" eaLnBrk="0" hangingPunct="0">
                <a:defRPr/>
              </a:pPr>
              <a:r>
                <a:rPr lang="en-US" sz="2400" dirty="0">
                  <a:solidFill>
                    <a:schemeClr val="bg1"/>
                  </a:solidFill>
                  <a:latin typeface="+mn-lt"/>
                  <a:ea typeface="+mn-ea"/>
                  <a:cs typeface="Arial" charset="0"/>
                </a:rPr>
                <a:t>Hospital Acquired</a:t>
              </a:r>
            </a:p>
            <a:p>
              <a:pPr algn="ctr" defTabSz="914400" eaLnBrk="0" hangingPunct="0">
                <a:defRPr/>
              </a:pPr>
              <a:r>
                <a:rPr lang="en-US" sz="2400" dirty="0">
                  <a:solidFill>
                    <a:schemeClr val="bg1"/>
                  </a:solidFill>
                  <a:latin typeface="+mn-lt"/>
                  <a:ea typeface="+mn-ea"/>
                  <a:cs typeface="Arial" charset="0"/>
                </a:rPr>
                <a:t>Conditions</a:t>
              </a:r>
            </a:p>
            <a:p>
              <a:pPr algn="ctr" defTabSz="914400" eaLnBrk="0" hangingPunct="0">
                <a:defRPr/>
              </a:pPr>
              <a:endParaRPr lang="en-US" sz="2400" dirty="0">
                <a:solidFill>
                  <a:schemeClr val="bg1"/>
                </a:solidFill>
                <a:latin typeface="+mn-lt"/>
                <a:ea typeface="+mn-ea"/>
                <a:cs typeface="Arial" charset="0"/>
              </a:endParaRPr>
            </a:p>
            <a:p>
              <a:pPr algn="ctr" defTabSz="914400" eaLnBrk="0" hangingPunct="0">
                <a:defRPr/>
              </a:pPr>
              <a:r>
                <a:rPr lang="en-US" sz="2400" dirty="0">
                  <a:solidFill>
                    <a:schemeClr val="bg1"/>
                  </a:solidFill>
                  <a:latin typeface="+mn-lt"/>
                  <a:ea typeface="+mn-ea"/>
                  <a:cs typeface="Arial" charset="0"/>
                </a:rPr>
                <a:t>20% Reduction in</a:t>
              </a:r>
            </a:p>
            <a:p>
              <a:pPr algn="ctr" defTabSz="914400" eaLnBrk="0" hangingPunct="0">
                <a:defRPr/>
              </a:pPr>
              <a:r>
                <a:rPr lang="en-US" sz="2400" dirty="0">
                  <a:solidFill>
                    <a:schemeClr val="bg1"/>
                  </a:solidFill>
                  <a:latin typeface="+mn-lt"/>
                  <a:ea typeface="+mn-ea"/>
                  <a:cs typeface="Arial" charset="0"/>
                </a:rPr>
                <a:t>30-Day</a:t>
              </a:r>
            </a:p>
            <a:p>
              <a:pPr algn="ctr" defTabSz="914400" eaLnBrk="0" hangingPunct="0">
                <a:defRPr/>
              </a:pPr>
              <a:r>
                <a:rPr lang="en-US" sz="2400" dirty="0">
                  <a:solidFill>
                    <a:schemeClr val="bg1"/>
                  </a:solidFill>
                  <a:latin typeface="+mn-lt"/>
                  <a:ea typeface="+mn-ea"/>
                  <a:cs typeface="Arial" charset="0"/>
                </a:rPr>
                <a:t>Readmissions</a:t>
              </a:r>
            </a:p>
          </p:txBody>
        </p:sp>
      </p:grpSp>
      <p:sp>
        <p:nvSpPr>
          <p:cNvPr id="8" name="Pentagon 7"/>
          <p:cNvSpPr/>
          <p:nvPr/>
        </p:nvSpPr>
        <p:spPr>
          <a:xfrm>
            <a:off x="47625" y="82550"/>
            <a:ext cx="9110663" cy="1390650"/>
          </a:xfrm>
          <a:prstGeom prst="homePlate">
            <a:avLst/>
          </a:prstGeom>
          <a:gradFill>
            <a:gsLst>
              <a:gs pos="0">
                <a:srgbClr val="FFFFFF"/>
              </a:gs>
              <a:gs pos="50000">
                <a:schemeClr val="tx2"/>
              </a:gs>
            </a:gsLst>
            <a:lin ang="1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5400" i="1" dirty="0"/>
          </a:p>
        </p:txBody>
      </p:sp>
      <p:sp>
        <p:nvSpPr>
          <p:cNvPr id="3" name="Title 2"/>
          <p:cNvSpPr>
            <a:spLocks noGrp="1"/>
          </p:cNvSpPr>
          <p:nvPr>
            <p:ph type="title" idx="4294967295"/>
          </p:nvPr>
        </p:nvSpPr>
        <p:spPr/>
        <p:txBody>
          <a:bodyPr/>
          <a:lstStyle/>
          <a:p>
            <a:pPr rtl="0" fontAlgn="base"/>
            <a:r>
              <a:rPr lang="en-US" sz="5400" kern="1200" dirty="0" smtClean="0">
                <a:solidFill>
                  <a:srgbClr val="10253F"/>
                </a:solidFill>
                <a:effectLst/>
                <a:latin typeface="Calibri"/>
                <a:ea typeface="+mn-ea"/>
                <a:cs typeface="+mn-cs"/>
              </a:rPr>
              <a:t>We Have </a:t>
            </a:r>
            <a:r>
              <a:rPr lang="en-US" sz="5400" i="1" kern="1200" dirty="0" smtClean="0">
                <a:solidFill>
                  <a:srgbClr val="FFFFFF"/>
                </a:solidFill>
                <a:effectLst/>
                <a:latin typeface="Calibri"/>
                <a:ea typeface="+mn-ea"/>
                <a:cs typeface="+mn-cs"/>
              </a:rPr>
              <a:t>MOMENTUM</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p:txBody>
          <a:bodyPr/>
          <a:lstStyle/>
          <a:p>
            <a:pPr eaLnBrk="1" hangingPunct="1"/>
            <a:r>
              <a:rPr lang="en-US" dirty="0" smtClean="0">
                <a:ea typeface="ＭＳ Ｐゴシック"/>
              </a:rPr>
              <a:t>We </a:t>
            </a:r>
            <a:r>
              <a:rPr lang="en-US" u="sng" dirty="0" smtClean="0">
                <a:ea typeface="ＭＳ Ｐゴシック"/>
              </a:rPr>
              <a:t>Know</a:t>
            </a:r>
            <a:r>
              <a:rPr lang="en-US" dirty="0" smtClean="0">
                <a:ea typeface="ＭＳ Ｐゴシック"/>
              </a:rPr>
              <a:t> Major Improvement </a:t>
            </a:r>
            <a:br>
              <a:rPr lang="en-US" dirty="0" smtClean="0">
                <a:ea typeface="ＭＳ Ｐゴシック"/>
              </a:rPr>
            </a:br>
            <a:r>
              <a:rPr lang="en-US" dirty="0" smtClean="0">
                <a:ea typeface="ＭＳ Ｐゴシック"/>
              </a:rPr>
              <a:t>Is Possible</a:t>
            </a:r>
          </a:p>
        </p:txBody>
      </p:sp>
      <p:sp>
        <p:nvSpPr>
          <p:cNvPr id="45058" name="Rectangle 3"/>
          <p:cNvSpPr>
            <a:spLocks noGrp="1" noChangeArrowheads="1"/>
          </p:cNvSpPr>
          <p:nvPr>
            <p:ph type="body" idx="1"/>
          </p:nvPr>
        </p:nvSpPr>
        <p:spPr>
          <a:xfrm>
            <a:off x="0" y="1676400"/>
            <a:ext cx="9144000" cy="4724400"/>
          </a:xfrm>
        </p:spPr>
        <p:txBody>
          <a:bodyPr/>
          <a:lstStyle/>
          <a:p>
            <a:r>
              <a:rPr lang="en-US" sz="2400" smtClean="0">
                <a:ea typeface="ＭＳ Ｐゴシック"/>
              </a:rPr>
              <a:t>Ascension Health sites participating in a 2007 perinatal safety initiative achieved birth trauma rates that were at or near zero. </a:t>
            </a:r>
          </a:p>
          <a:p>
            <a:r>
              <a:rPr lang="en-US" sz="2400" smtClean="0">
                <a:ea typeface="ＭＳ Ｐゴシック"/>
              </a:rPr>
              <a:t>150 New Jersey health care facilities reduced pressure ulcers by 70%</a:t>
            </a:r>
          </a:p>
          <a:p>
            <a:r>
              <a:rPr lang="en-US" sz="2400" smtClean="0">
                <a:ea typeface="ＭＳ Ｐゴシック"/>
              </a:rPr>
              <a:t>Rhode Island reported a 42% decrease in Central Line-Associated Bloodstream Infections  (CLABSI) (2006-2007)</a:t>
            </a:r>
          </a:p>
          <a:p>
            <a:r>
              <a:rPr lang="en-US" sz="2400" smtClean="0">
                <a:ea typeface="ＭＳ Ｐゴシック"/>
              </a:rPr>
              <a:t>65+ IHI Campaign hospitals reported going more than a year without a ventilator-associated pneumonia in at least one unit.</a:t>
            </a:r>
          </a:p>
          <a:p>
            <a:r>
              <a:rPr lang="en-US" sz="2400" smtClean="0">
                <a:ea typeface="ＭＳ Ｐゴシック"/>
              </a:rPr>
              <a:t>The 14 QIO Communities participating in the 9</a:t>
            </a:r>
            <a:r>
              <a:rPr lang="en-US" sz="2400" baseline="30000" smtClean="0">
                <a:ea typeface="ＭＳ Ｐゴシック"/>
              </a:rPr>
              <a:t>th</a:t>
            </a:r>
            <a:r>
              <a:rPr lang="en-US" sz="2400" smtClean="0">
                <a:ea typeface="ＭＳ Ｐゴシック"/>
              </a:rPr>
              <a:t> SOW Care Transitions Theme achieved significant reduction in readmissions compared to 52 peer communities. </a:t>
            </a:r>
            <a:endParaRPr lang="en-US" i="1" smtClean="0">
              <a:ea typeface="ＭＳ Ｐゴシック"/>
            </a:endParaRPr>
          </a:p>
        </p:txBody>
      </p:sp>
      <p:sp>
        <p:nvSpPr>
          <p:cNvPr id="45059" name="Slide Number Placeholder 1"/>
          <p:cNvSpPr>
            <a:spLocks noGrp="1"/>
          </p:cNvSpPr>
          <p:nvPr>
            <p:ph type="sldNum" sz="quarter" idx="12"/>
          </p:nvPr>
        </p:nvSpPr>
        <p:spPr bwMode="auto">
          <a:noFill/>
          <a:ln>
            <a:miter lim="800000"/>
            <a:headEnd/>
            <a:tailEnd/>
          </a:ln>
        </p:spPr>
        <p:txBody>
          <a:bodyPr/>
          <a:lstStyle/>
          <a:p>
            <a:pPr fontAlgn="base">
              <a:spcBef>
                <a:spcPct val="0"/>
              </a:spcBef>
              <a:spcAft>
                <a:spcPct val="0"/>
              </a:spcAft>
            </a:pPr>
            <a:fld id="{36F186B5-7D3A-4323-8A1F-9E714509606A}" type="slidenum">
              <a:rPr lang="en-US" smtClean="0">
                <a:solidFill>
                  <a:srgbClr val="FFFFFF"/>
                </a:solidFill>
                <a:latin typeface="Calibri" pitchFamily="34" charset="0"/>
                <a:ea typeface="ＭＳ Ｐゴシック"/>
                <a:cs typeface="ＭＳ Ｐゴシック"/>
              </a:rPr>
              <a:pPr fontAlgn="base">
                <a:spcBef>
                  <a:spcPct val="0"/>
                </a:spcBef>
                <a:spcAft>
                  <a:spcPct val="0"/>
                </a:spcAft>
              </a:pPr>
              <a:t>14</a:t>
            </a:fld>
            <a:endParaRPr lang="en-US" smtClean="0">
              <a:solidFill>
                <a:srgbClr val="FFFFFF"/>
              </a:solidFill>
              <a:latin typeface="Calibri" pitchFamily="34" charset="0"/>
              <a:ea typeface="ＭＳ Ｐゴシック"/>
              <a:cs typeface="ＭＳ Ｐゴシック"/>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2" name="Rectangle 2"/>
          <p:cNvSpPr>
            <a:spLocks noGrp="1" noChangeArrowheads="1"/>
          </p:cNvSpPr>
          <p:nvPr>
            <p:ph type="title" idx="4294967295"/>
          </p:nvPr>
        </p:nvSpPr>
        <p:spPr/>
        <p:txBody>
          <a:bodyPr/>
          <a:lstStyle/>
          <a:p>
            <a:pPr algn="ctr" eaLnBrk="1" hangingPunct="1"/>
            <a:r>
              <a:rPr lang="en-US" sz="3400" dirty="0" smtClean="0">
                <a:ea typeface="ＭＳ Ｐゴシック"/>
                <a:cs typeface="ＭＳ Ｐゴシック"/>
              </a:rPr>
              <a:t>Ascension Health</a:t>
            </a:r>
            <a:br>
              <a:rPr lang="en-US" sz="3400" dirty="0" smtClean="0">
                <a:ea typeface="ＭＳ Ｐゴシック"/>
                <a:cs typeface="ＭＳ Ｐゴシック"/>
              </a:rPr>
            </a:br>
            <a:r>
              <a:rPr lang="en-US" sz="3400" dirty="0" smtClean="0">
                <a:ea typeface="ＭＳ Ｐゴシック"/>
                <a:cs typeface="ＭＳ Ｐゴシック"/>
              </a:rPr>
              <a:t>Our Journey to Zero –FY10 Results</a:t>
            </a:r>
          </a:p>
        </p:txBody>
      </p:sp>
      <p:grpSp>
        <p:nvGrpSpPr>
          <p:cNvPr id="3" name="Group 2" descr="National Average of Ascension Health"/>
          <p:cNvGrpSpPr/>
          <p:nvPr/>
        </p:nvGrpSpPr>
        <p:grpSpPr>
          <a:xfrm>
            <a:off x="152400" y="2286000"/>
            <a:ext cx="8991600" cy="4732338"/>
            <a:chOff x="152400" y="2286000"/>
            <a:chExt cx="8991600" cy="4732338"/>
          </a:xfrm>
        </p:grpSpPr>
        <p:sp>
          <p:nvSpPr>
            <p:cNvPr id="47105" name="Right Arrow 10"/>
            <p:cNvSpPr>
              <a:spLocks noChangeArrowheads="1"/>
            </p:cNvSpPr>
            <p:nvPr/>
          </p:nvSpPr>
          <p:spPr bwMode="auto">
            <a:xfrm rot="5400000">
              <a:off x="1795463" y="3538537"/>
              <a:ext cx="3041650" cy="1298575"/>
            </a:xfrm>
            <a:prstGeom prst="rightArrow">
              <a:avLst>
                <a:gd name="adj1" fmla="val 50000"/>
                <a:gd name="adj2" fmla="val 50002"/>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06" name="Right Arrow 8"/>
            <p:cNvSpPr>
              <a:spLocks noChangeArrowheads="1"/>
            </p:cNvSpPr>
            <p:nvPr/>
          </p:nvSpPr>
          <p:spPr bwMode="auto">
            <a:xfrm rot="5400000">
              <a:off x="-23812" y="3071812"/>
              <a:ext cx="1955800" cy="1298575"/>
            </a:xfrm>
            <a:prstGeom prst="rightArrow">
              <a:avLst>
                <a:gd name="adj1" fmla="val 50000"/>
                <a:gd name="adj2" fmla="val 50002"/>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07" name="Right Arrow 9"/>
            <p:cNvSpPr>
              <a:spLocks noChangeArrowheads="1"/>
            </p:cNvSpPr>
            <p:nvPr/>
          </p:nvSpPr>
          <p:spPr bwMode="auto">
            <a:xfrm rot="5400000">
              <a:off x="841375" y="3349625"/>
              <a:ext cx="2663825" cy="1298575"/>
            </a:xfrm>
            <a:prstGeom prst="rightArrow">
              <a:avLst>
                <a:gd name="adj1" fmla="val 50000"/>
                <a:gd name="adj2" fmla="val 50002"/>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08" name="Right Arrow 11"/>
            <p:cNvSpPr>
              <a:spLocks noChangeArrowheads="1"/>
            </p:cNvSpPr>
            <p:nvPr/>
          </p:nvSpPr>
          <p:spPr bwMode="auto">
            <a:xfrm rot="5400000">
              <a:off x="3336131" y="3293269"/>
              <a:ext cx="2398713" cy="1298575"/>
            </a:xfrm>
            <a:prstGeom prst="rightArrow">
              <a:avLst>
                <a:gd name="adj1" fmla="val 50000"/>
                <a:gd name="adj2" fmla="val 50002"/>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09" name="Right Arrow 12"/>
            <p:cNvSpPr>
              <a:spLocks noChangeArrowheads="1"/>
            </p:cNvSpPr>
            <p:nvPr/>
          </p:nvSpPr>
          <p:spPr bwMode="auto">
            <a:xfrm rot="5400000">
              <a:off x="4965700" y="2882900"/>
              <a:ext cx="1577975" cy="1298575"/>
            </a:xfrm>
            <a:prstGeom prst="rightArrow">
              <a:avLst>
                <a:gd name="adj1" fmla="val 50000"/>
                <a:gd name="adj2" fmla="val 50002"/>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10" name="Right Arrow 13"/>
            <p:cNvSpPr>
              <a:spLocks noChangeArrowheads="1"/>
            </p:cNvSpPr>
            <p:nvPr/>
          </p:nvSpPr>
          <p:spPr bwMode="auto">
            <a:xfrm rot="5400000">
              <a:off x="5964238" y="2951162"/>
              <a:ext cx="2019300" cy="1298575"/>
            </a:xfrm>
            <a:prstGeom prst="rightArrow">
              <a:avLst>
                <a:gd name="adj1" fmla="val 50000"/>
                <a:gd name="adj2" fmla="val 49998"/>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11" name="Right Arrow 24"/>
            <p:cNvSpPr>
              <a:spLocks noChangeArrowheads="1"/>
            </p:cNvSpPr>
            <p:nvPr/>
          </p:nvSpPr>
          <p:spPr bwMode="auto">
            <a:xfrm rot="5400000">
              <a:off x="7562850" y="2800350"/>
              <a:ext cx="1260475" cy="1298575"/>
            </a:xfrm>
            <a:prstGeom prst="rightArrow">
              <a:avLst>
                <a:gd name="adj1" fmla="val 50000"/>
                <a:gd name="adj2" fmla="val 50000"/>
              </a:avLst>
            </a:prstGeom>
            <a:solidFill>
              <a:srgbClr val="00529B"/>
            </a:solidFill>
            <a:ln w="25400" algn="ctr">
              <a:noFill/>
              <a:miter lim="800000"/>
              <a:headEnd/>
              <a:tailEnd/>
            </a:ln>
          </p:spPr>
          <p:txBody>
            <a:bodyPr rot="10800000" vert="eaVert" anchor="ctr"/>
            <a:lstStyle/>
            <a:p>
              <a:pPr algn="ctr"/>
              <a:endParaRPr lang="en-US">
                <a:solidFill>
                  <a:srgbClr val="FFFFFF"/>
                </a:solidFill>
                <a:cs typeface="Arial" charset="0"/>
              </a:endParaRPr>
            </a:p>
          </p:txBody>
        </p:sp>
        <p:sp>
          <p:nvSpPr>
            <p:cNvPr id="47113" name="Rectangle 5"/>
            <p:cNvSpPr>
              <a:spLocks noChangeArrowheads="1"/>
            </p:cNvSpPr>
            <p:nvPr/>
          </p:nvSpPr>
          <p:spPr bwMode="auto">
            <a:xfrm>
              <a:off x="609600" y="2286000"/>
              <a:ext cx="7924800" cy="663575"/>
            </a:xfrm>
            <a:prstGeom prst="rect">
              <a:avLst/>
            </a:prstGeom>
            <a:solidFill>
              <a:srgbClr val="B73D3B"/>
            </a:solidFill>
            <a:ln w="25400" algn="ctr">
              <a:noFill/>
              <a:miter lim="800000"/>
              <a:headEnd/>
              <a:tailEnd/>
            </a:ln>
          </p:spPr>
          <p:txBody>
            <a:bodyPr anchor="ctr"/>
            <a:lstStyle/>
            <a:p>
              <a:pPr algn="ctr"/>
              <a:endParaRPr lang="en-US">
                <a:solidFill>
                  <a:srgbClr val="FFFFFF"/>
                </a:solidFill>
                <a:cs typeface="Arial" charset="0"/>
              </a:endParaRPr>
            </a:p>
          </p:txBody>
        </p:sp>
        <p:sp>
          <p:nvSpPr>
            <p:cNvPr id="47114" name="TextBox 7"/>
            <p:cNvSpPr txBox="1">
              <a:spLocks noChangeArrowheads="1"/>
            </p:cNvSpPr>
            <p:nvPr/>
          </p:nvSpPr>
          <p:spPr bwMode="auto">
            <a:xfrm>
              <a:off x="1981200" y="2362200"/>
              <a:ext cx="5099050" cy="519113"/>
            </a:xfrm>
            <a:prstGeom prst="rect">
              <a:avLst/>
            </a:prstGeom>
            <a:noFill/>
            <a:ln w="9525">
              <a:noFill/>
              <a:miter lim="800000"/>
              <a:headEnd/>
              <a:tailEnd/>
            </a:ln>
          </p:spPr>
          <p:txBody>
            <a:bodyPr>
              <a:spAutoFit/>
            </a:bodyPr>
            <a:lstStyle/>
            <a:p>
              <a:pPr algn="ctr"/>
              <a:r>
                <a:rPr lang="en-US" sz="2800" b="1">
                  <a:solidFill>
                    <a:srgbClr val="F4D000"/>
                  </a:solidFill>
                  <a:cs typeface="Arial" charset="0"/>
                </a:rPr>
                <a:t>National</a:t>
              </a:r>
              <a:r>
                <a:rPr lang="en-US" sz="2800" b="1">
                  <a:solidFill>
                    <a:srgbClr val="FFFFFF"/>
                  </a:solidFill>
                  <a:cs typeface="Arial" charset="0"/>
                </a:rPr>
                <a:t> </a:t>
              </a:r>
              <a:r>
                <a:rPr lang="en-US" sz="2800" b="1">
                  <a:solidFill>
                    <a:srgbClr val="F4D000"/>
                  </a:solidFill>
                  <a:cs typeface="Arial" charset="0"/>
                </a:rPr>
                <a:t>Average</a:t>
              </a:r>
            </a:p>
          </p:txBody>
        </p:sp>
        <p:sp>
          <p:nvSpPr>
            <p:cNvPr id="47115" name="TextBox 14"/>
            <p:cNvSpPr txBox="1">
              <a:spLocks noChangeArrowheads="1"/>
            </p:cNvSpPr>
            <p:nvPr/>
          </p:nvSpPr>
          <p:spPr bwMode="auto">
            <a:xfrm>
              <a:off x="2819400" y="5105400"/>
              <a:ext cx="1127125" cy="366713"/>
            </a:xfrm>
            <a:prstGeom prst="rect">
              <a:avLst/>
            </a:prstGeom>
            <a:noFill/>
            <a:ln w="9525">
              <a:noFill/>
              <a:miter lim="800000"/>
              <a:headEnd/>
              <a:tailEnd/>
            </a:ln>
          </p:spPr>
          <p:txBody>
            <a:bodyPr>
              <a:spAutoFit/>
            </a:bodyPr>
            <a:lstStyle/>
            <a:p>
              <a:pPr algn="ctr"/>
              <a:r>
                <a:rPr lang="en-US" b="1">
                  <a:solidFill>
                    <a:srgbClr val="F4D000"/>
                  </a:solidFill>
                  <a:cs typeface="Arial" charset="0"/>
                </a:rPr>
                <a:t>94%</a:t>
              </a:r>
            </a:p>
          </p:txBody>
        </p:sp>
        <p:sp>
          <p:nvSpPr>
            <p:cNvPr id="47116" name="TextBox 15"/>
            <p:cNvSpPr txBox="1">
              <a:spLocks noChangeArrowheads="1"/>
            </p:cNvSpPr>
            <p:nvPr/>
          </p:nvSpPr>
          <p:spPr bwMode="auto">
            <a:xfrm>
              <a:off x="1703388" y="4665663"/>
              <a:ext cx="944562" cy="366712"/>
            </a:xfrm>
            <a:prstGeom prst="rect">
              <a:avLst/>
            </a:prstGeom>
            <a:noFill/>
            <a:ln w="9525">
              <a:noFill/>
              <a:miter lim="800000"/>
              <a:headEnd/>
              <a:tailEnd/>
            </a:ln>
          </p:spPr>
          <p:txBody>
            <a:bodyPr>
              <a:spAutoFit/>
            </a:bodyPr>
            <a:lstStyle/>
            <a:p>
              <a:pPr algn="ctr"/>
              <a:r>
                <a:rPr lang="en-US" b="1">
                  <a:solidFill>
                    <a:srgbClr val="F4D000"/>
                  </a:solidFill>
                  <a:cs typeface="Arial" charset="0"/>
                </a:rPr>
                <a:t>89%</a:t>
              </a:r>
            </a:p>
          </p:txBody>
        </p:sp>
        <p:sp>
          <p:nvSpPr>
            <p:cNvPr id="47117" name="TextBox 16"/>
            <p:cNvSpPr txBox="1">
              <a:spLocks noChangeArrowheads="1"/>
            </p:cNvSpPr>
            <p:nvPr/>
          </p:nvSpPr>
          <p:spPr bwMode="auto">
            <a:xfrm>
              <a:off x="539750" y="4046538"/>
              <a:ext cx="935038" cy="366712"/>
            </a:xfrm>
            <a:prstGeom prst="rect">
              <a:avLst/>
            </a:prstGeom>
            <a:noFill/>
            <a:ln w="9525">
              <a:noFill/>
              <a:miter lim="800000"/>
              <a:headEnd/>
              <a:tailEnd/>
            </a:ln>
          </p:spPr>
          <p:txBody>
            <a:bodyPr>
              <a:spAutoFit/>
            </a:bodyPr>
            <a:lstStyle/>
            <a:p>
              <a:pPr algn="ctr"/>
              <a:r>
                <a:rPr lang="en-US" b="1">
                  <a:solidFill>
                    <a:srgbClr val="F4D000"/>
                  </a:solidFill>
                  <a:cs typeface="Arial" charset="0"/>
                </a:rPr>
                <a:t>65%</a:t>
              </a:r>
            </a:p>
          </p:txBody>
        </p:sp>
        <p:sp>
          <p:nvSpPr>
            <p:cNvPr id="47118" name="TextBox 17"/>
            <p:cNvSpPr txBox="1">
              <a:spLocks noChangeArrowheads="1"/>
            </p:cNvSpPr>
            <p:nvPr/>
          </p:nvSpPr>
          <p:spPr bwMode="auto">
            <a:xfrm>
              <a:off x="4051300" y="4546600"/>
              <a:ext cx="1090613" cy="366713"/>
            </a:xfrm>
            <a:prstGeom prst="rect">
              <a:avLst/>
            </a:prstGeom>
            <a:noFill/>
            <a:ln w="9525">
              <a:noFill/>
              <a:miter lim="800000"/>
              <a:headEnd/>
              <a:tailEnd/>
            </a:ln>
          </p:spPr>
          <p:txBody>
            <a:bodyPr>
              <a:spAutoFit/>
            </a:bodyPr>
            <a:lstStyle/>
            <a:p>
              <a:pPr algn="ctr"/>
              <a:r>
                <a:rPr lang="en-US" b="1">
                  <a:solidFill>
                    <a:srgbClr val="F4D000"/>
                  </a:solidFill>
                  <a:cs typeface="Arial" charset="0"/>
                </a:rPr>
                <a:t>74%</a:t>
              </a:r>
            </a:p>
          </p:txBody>
        </p:sp>
        <p:sp>
          <p:nvSpPr>
            <p:cNvPr id="47119" name="TextBox 18"/>
            <p:cNvSpPr txBox="1">
              <a:spLocks noChangeArrowheads="1"/>
            </p:cNvSpPr>
            <p:nvPr/>
          </p:nvSpPr>
          <p:spPr bwMode="auto">
            <a:xfrm>
              <a:off x="5292725" y="3708400"/>
              <a:ext cx="989013" cy="366713"/>
            </a:xfrm>
            <a:prstGeom prst="rect">
              <a:avLst/>
            </a:prstGeom>
            <a:noFill/>
            <a:ln w="9525">
              <a:noFill/>
              <a:miter lim="800000"/>
              <a:headEnd/>
              <a:tailEnd/>
            </a:ln>
          </p:spPr>
          <p:txBody>
            <a:bodyPr>
              <a:spAutoFit/>
            </a:bodyPr>
            <a:lstStyle/>
            <a:p>
              <a:pPr algn="ctr"/>
              <a:r>
                <a:rPr lang="en-US" b="1">
                  <a:solidFill>
                    <a:srgbClr val="F4D000"/>
                  </a:solidFill>
                  <a:cs typeface="Arial" charset="0"/>
                </a:rPr>
                <a:t>43%</a:t>
              </a:r>
            </a:p>
          </p:txBody>
        </p:sp>
        <p:sp>
          <p:nvSpPr>
            <p:cNvPr id="47120" name="TextBox 19"/>
            <p:cNvSpPr txBox="1">
              <a:spLocks noChangeArrowheads="1"/>
            </p:cNvSpPr>
            <p:nvPr/>
          </p:nvSpPr>
          <p:spPr bwMode="auto">
            <a:xfrm>
              <a:off x="6553200" y="3962400"/>
              <a:ext cx="930275" cy="366713"/>
            </a:xfrm>
            <a:prstGeom prst="rect">
              <a:avLst/>
            </a:prstGeom>
            <a:noFill/>
            <a:ln w="9525">
              <a:noFill/>
              <a:miter lim="800000"/>
              <a:headEnd/>
              <a:tailEnd/>
            </a:ln>
          </p:spPr>
          <p:txBody>
            <a:bodyPr>
              <a:spAutoFit/>
            </a:bodyPr>
            <a:lstStyle/>
            <a:p>
              <a:pPr algn="ctr"/>
              <a:r>
                <a:rPr lang="en-US" b="1">
                  <a:solidFill>
                    <a:srgbClr val="F4D000"/>
                  </a:solidFill>
                  <a:cs typeface="Arial" charset="0"/>
                </a:rPr>
                <a:t>57%</a:t>
              </a:r>
            </a:p>
          </p:txBody>
        </p:sp>
        <p:sp>
          <p:nvSpPr>
            <p:cNvPr id="47121" name="TextBox 20"/>
            <p:cNvSpPr txBox="1">
              <a:spLocks noChangeArrowheads="1"/>
            </p:cNvSpPr>
            <p:nvPr/>
          </p:nvSpPr>
          <p:spPr bwMode="auto">
            <a:xfrm>
              <a:off x="427038" y="4783138"/>
              <a:ext cx="1038225" cy="641350"/>
            </a:xfrm>
            <a:prstGeom prst="rect">
              <a:avLst/>
            </a:prstGeom>
            <a:noFill/>
            <a:ln w="9525">
              <a:noFill/>
              <a:miter lim="800000"/>
              <a:headEnd/>
              <a:tailEnd/>
            </a:ln>
          </p:spPr>
          <p:txBody>
            <a:bodyPr>
              <a:spAutoFit/>
            </a:bodyPr>
            <a:lstStyle/>
            <a:p>
              <a:pPr algn="ctr"/>
              <a:r>
                <a:rPr lang="en-US" b="1">
                  <a:solidFill>
                    <a:srgbClr val="C0504D"/>
                  </a:solidFill>
                  <a:cs typeface="Arial" charset="0"/>
                </a:rPr>
                <a:t>Birth Trauma</a:t>
              </a:r>
            </a:p>
          </p:txBody>
        </p:sp>
        <p:sp>
          <p:nvSpPr>
            <p:cNvPr id="47122" name="TextBox 21"/>
            <p:cNvSpPr txBox="1">
              <a:spLocks noChangeArrowheads="1"/>
            </p:cNvSpPr>
            <p:nvPr/>
          </p:nvSpPr>
          <p:spPr bwMode="auto">
            <a:xfrm>
              <a:off x="4037013" y="5211763"/>
              <a:ext cx="1039812" cy="366712"/>
            </a:xfrm>
            <a:prstGeom prst="rect">
              <a:avLst/>
            </a:prstGeom>
            <a:noFill/>
            <a:ln w="9525">
              <a:noFill/>
              <a:miter lim="800000"/>
              <a:headEnd/>
              <a:tailEnd/>
            </a:ln>
          </p:spPr>
          <p:txBody>
            <a:bodyPr>
              <a:spAutoFit/>
            </a:bodyPr>
            <a:lstStyle/>
            <a:p>
              <a:pPr algn="ctr"/>
              <a:r>
                <a:rPr lang="en-US" b="1">
                  <a:solidFill>
                    <a:srgbClr val="C0504D"/>
                  </a:solidFill>
                  <a:cs typeface="Arial" charset="0"/>
                </a:rPr>
                <a:t>VAP</a:t>
              </a:r>
            </a:p>
          </p:txBody>
        </p:sp>
        <p:sp>
          <p:nvSpPr>
            <p:cNvPr id="47123" name="TextBox 22"/>
            <p:cNvSpPr txBox="1">
              <a:spLocks noChangeArrowheads="1"/>
            </p:cNvSpPr>
            <p:nvPr/>
          </p:nvSpPr>
          <p:spPr bwMode="auto">
            <a:xfrm>
              <a:off x="5059363" y="4365625"/>
              <a:ext cx="1423987" cy="915988"/>
            </a:xfrm>
            <a:prstGeom prst="rect">
              <a:avLst/>
            </a:prstGeom>
            <a:noFill/>
            <a:ln w="9525">
              <a:noFill/>
              <a:miter lim="800000"/>
              <a:headEnd/>
              <a:tailEnd/>
            </a:ln>
          </p:spPr>
          <p:txBody>
            <a:bodyPr>
              <a:spAutoFit/>
            </a:bodyPr>
            <a:lstStyle/>
            <a:p>
              <a:pPr algn="ctr"/>
              <a:r>
                <a:rPr lang="en-US" b="1">
                  <a:solidFill>
                    <a:srgbClr val="C0504D"/>
                  </a:solidFill>
                  <a:cs typeface="Arial" charset="0"/>
                </a:rPr>
                <a:t>Blood Stream Infections</a:t>
              </a:r>
            </a:p>
          </p:txBody>
        </p:sp>
        <p:sp>
          <p:nvSpPr>
            <p:cNvPr id="47124" name="TextBox 23"/>
            <p:cNvSpPr txBox="1">
              <a:spLocks noChangeArrowheads="1"/>
            </p:cNvSpPr>
            <p:nvPr/>
          </p:nvSpPr>
          <p:spPr bwMode="auto">
            <a:xfrm>
              <a:off x="6400800" y="4552950"/>
              <a:ext cx="1168400" cy="1190625"/>
            </a:xfrm>
            <a:prstGeom prst="rect">
              <a:avLst/>
            </a:prstGeom>
            <a:noFill/>
            <a:ln w="9525">
              <a:noFill/>
              <a:miter lim="800000"/>
              <a:headEnd/>
              <a:tailEnd/>
            </a:ln>
          </p:spPr>
          <p:txBody>
            <a:bodyPr>
              <a:spAutoFit/>
            </a:bodyPr>
            <a:lstStyle/>
            <a:p>
              <a:pPr algn="ctr"/>
              <a:r>
                <a:rPr lang="en-US" b="1">
                  <a:solidFill>
                    <a:srgbClr val="C0504D"/>
                  </a:solidFill>
                  <a:cs typeface="Arial" charset="0"/>
                </a:rPr>
                <a:t>Falls with Serious injuries</a:t>
              </a:r>
            </a:p>
          </p:txBody>
        </p:sp>
        <p:sp>
          <p:nvSpPr>
            <p:cNvPr id="47125" name="TextBox 24"/>
            <p:cNvSpPr txBox="1">
              <a:spLocks noChangeArrowheads="1"/>
            </p:cNvSpPr>
            <p:nvPr/>
          </p:nvSpPr>
          <p:spPr bwMode="auto">
            <a:xfrm>
              <a:off x="1577975" y="5357813"/>
              <a:ext cx="1154113" cy="641350"/>
            </a:xfrm>
            <a:prstGeom prst="rect">
              <a:avLst/>
            </a:prstGeom>
            <a:noFill/>
            <a:ln w="9525">
              <a:noFill/>
              <a:miter lim="800000"/>
              <a:headEnd/>
              <a:tailEnd/>
            </a:ln>
          </p:spPr>
          <p:txBody>
            <a:bodyPr>
              <a:spAutoFit/>
            </a:bodyPr>
            <a:lstStyle/>
            <a:p>
              <a:pPr algn="ctr"/>
              <a:r>
                <a:rPr lang="en-US" b="1">
                  <a:solidFill>
                    <a:srgbClr val="C0504D"/>
                  </a:solidFill>
                  <a:cs typeface="Arial" charset="0"/>
                </a:rPr>
                <a:t>Neonatal Mortality</a:t>
              </a:r>
            </a:p>
          </p:txBody>
        </p:sp>
        <p:sp>
          <p:nvSpPr>
            <p:cNvPr id="47126" name="TextBox 25"/>
            <p:cNvSpPr txBox="1">
              <a:spLocks noChangeArrowheads="1"/>
            </p:cNvSpPr>
            <p:nvPr/>
          </p:nvSpPr>
          <p:spPr bwMode="auto">
            <a:xfrm>
              <a:off x="2743200" y="5562600"/>
              <a:ext cx="1174750" cy="641350"/>
            </a:xfrm>
            <a:prstGeom prst="rect">
              <a:avLst/>
            </a:prstGeom>
            <a:noFill/>
            <a:ln w="9525">
              <a:noFill/>
              <a:miter lim="800000"/>
              <a:headEnd/>
              <a:tailEnd/>
            </a:ln>
          </p:spPr>
          <p:txBody>
            <a:bodyPr>
              <a:spAutoFit/>
            </a:bodyPr>
            <a:lstStyle/>
            <a:p>
              <a:pPr algn="ctr"/>
              <a:r>
                <a:rPr lang="en-US" b="1">
                  <a:solidFill>
                    <a:srgbClr val="C0504D"/>
                  </a:solidFill>
                  <a:cs typeface="Arial" charset="0"/>
                </a:rPr>
                <a:t>Pressure Ulcers</a:t>
              </a:r>
            </a:p>
          </p:txBody>
        </p:sp>
        <p:sp>
          <p:nvSpPr>
            <p:cNvPr id="47127" name="TextBox 19"/>
            <p:cNvSpPr txBox="1">
              <a:spLocks noChangeArrowheads="1"/>
            </p:cNvSpPr>
            <p:nvPr/>
          </p:nvSpPr>
          <p:spPr bwMode="auto">
            <a:xfrm>
              <a:off x="7772400" y="3429000"/>
              <a:ext cx="930275" cy="366713"/>
            </a:xfrm>
            <a:prstGeom prst="rect">
              <a:avLst/>
            </a:prstGeom>
            <a:noFill/>
            <a:ln w="9525">
              <a:noFill/>
              <a:miter lim="800000"/>
              <a:headEnd/>
              <a:tailEnd/>
            </a:ln>
          </p:spPr>
          <p:txBody>
            <a:bodyPr>
              <a:spAutoFit/>
            </a:bodyPr>
            <a:lstStyle/>
            <a:p>
              <a:pPr algn="ctr"/>
              <a:r>
                <a:rPr lang="en-US" b="1">
                  <a:solidFill>
                    <a:srgbClr val="F4D000"/>
                  </a:solidFill>
                  <a:cs typeface="Arial" charset="0"/>
                </a:rPr>
                <a:t>25%</a:t>
              </a:r>
            </a:p>
          </p:txBody>
        </p:sp>
        <p:sp>
          <p:nvSpPr>
            <p:cNvPr id="47128" name="TextBox 23"/>
            <p:cNvSpPr txBox="1">
              <a:spLocks noChangeArrowheads="1"/>
            </p:cNvSpPr>
            <p:nvPr/>
          </p:nvSpPr>
          <p:spPr bwMode="auto">
            <a:xfrm>
              <a:off x="7597775" y="4113213"/>
              <a:ext cx="1168400" cy="366712"/>
            </a:xfrm>
            <a:prstGeom prst="rect">
              <a:avLst/>
            </a:prstGeom>
            <a:noFill/>
            <a:ln w="9525">
              <a:noFill/>
              <a:miter lim="800000"/>
              <a:headEnd/>
              <a:tailEnd/>
            </a:ln>
          </p:spPr>
          <p:txBody>
            <a:bodyPr>
              <a:spAutoFit/>
            </a:bodyPr>
            <a:lstStyle/>
            <a:p>
              <a:pPr algn="ctr"/>
              <a:r>
                <a:rPr lang="en-US" b="1">
                  <a:solidFill>
                    <a:srgbClr val="C0504D"/>
                  </a:solidFill>
                  <a:cs typeface="Arial" charset="0"/>
                </a:rPr>
                <a:t>Mortality</a:t>
              </a:r>
            </a:p>
          </p:txBody>
        </p:sp>
        <p:sp>
          <p:nvSpPr>
            <p:cNvPr id="47129" name="Text Box 27"/>
            <p:cNvSpPr txBox="1">
              <a:spLocks noChangeArrowheads="1"/>
            </p:cNvSpPr>
            <p:nvPr/>
          </p:nvSpPr>
          <p:spPr bwMode="auto">
            <a:xfrm>
              <a:off x="152400" y="6126163"/>
              <a:ext cx="8991600" cy="892175"/>
            </a:xfrm>
            <a:prstGeom prst="rect">
              <a:avLst/>
            </a:prstGeom>
            <a:noFill/>
            <a:ln w="9525">
              <a:noFill/>
              <a:miter lim="800000"/>
              <a:headEnd/>
              <a:tailEnd/>
            </a:ln>
          </p:spPr>
          <p:txBody>
            <a:bodyPr>
              <a:spAutoFit/>
            </a:bodyPr>
            <a:lstStyle/>
            <a:p>
              <a:r>
                <a:rPr lang="en-US" sz="1000">
                  <a:solidFill>
                    <a:srgbClr val="000000"/>
                  </a:solidFill>
                  <a:cs typeface="Arial" charset="0"/>
                </a:rPr>
                <a:t>                                                          Measurement of Ascension Health Performance 07/01/09 - 6/30/10.  National estimates are the latest available in the </a:t>
              </a:r>
            </a:p>
            <a:p>
              <a:r>
                <a:rPr lang="en-US" sz="1000">
                  <a:solidFill>
                    <a:srgbClr val="000000"/>
                  </a:solidFill>
                  <a:cs typeface="Arial" charset="0"/>
                </a:rPr>
                <a:t>                                                          literature and other sources of data (data collection methodologies may not be identical). Birth Trauma &amp; Neonatal                     Mortality -2005, Facility-Acquired Pressure Ulcers – 2004 data; Falls with Serious Injury 1985 – 1999 data; Central Line Blood Stream Infection &amp; Ventilator-Associated Pneumonia – 2006 -2008 data, Mortality 2009 data.</a:t>
              </a:r>
            </a:p>
            <a:p>
              <a:r>
                <a:rPr lang="en-US" sz="1200">
                  <a:solidFill>
                    <a:srgbClr val="000000"/>
                  </a:solidFill>
                  <a:cs typeface="Arial" charset="0"/>
                </a:rPr>
                <a:t>  </a:t>
              </a:r>
            </a:p>
          </p:txBody>
        </p:sp>
      </p:grpSp>
      <p:sp>
        <p:nvSpPr>
          <p:cNvPr id="2" name="Slide Number Placeholder 1"/>
          <p:cNvSpPr>
            <a:spLocks noGrp="1"/>
          </p:cNvSpPr>
          <p:nvPr>
            <p:ph type="sldNum" sz="quarter" idx="10"/>
          </p:nvPr>
        </p:nvSpPr>
        <p:spPr/>
        <p:txBody>
          <a:bodyPr/>
          <a:lstStyle/>
          <a:p>
            <a:pPr algn="l">
              <a:defRPr/>
            </a:pPr>
            <a:fld id="{F34A82AB-B2E0-4F9B-B93F-56E5C2D459CC}" type="slidenum">
              <a:rPr lang="en-US" sz="1800" smtClean="0">
                <a:ea typeface="+mn-ea"/>
              </a:rPr>
              <a:pPr algn="l">
                <a:defRPr/>
              </a:pPr>
              <a:t>15</a:t>
            </a:fld>
            <a:endParaRPr lang="en-US">
              <a:ea typeface="+mn-ea"/>
            </a:endParaRP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algn="ctr"/>
            <a:r>
              <a:rPr lang="en-US" sz="4000" dirty="0" smtClean="0">
                <a:ea typeface="ＭＳ Ｐゴシック"/>
                <a:cs typeface="ＭＳ Ｐゴシック"/>
              </a:rPr>
              <a:t>How Will Change Actually Happen?</a:t>
            </a:r>
          </a:p>
        </p:txBody>
      </p:sp>
      <p:sp>
        <p:nvSpPr>
          <p:cNvPr id="49154" name="Content Placeholder 2"/>
          <p:cNvSpPr>
            <a:spLocks noGrp="1"/>
          </p:cNvSpPr>
          <p:nvPr>
            <p:ph idx="1"/>
          </p:nvPr>
        </p:nvSpPr>
        <p:spPr>
          <a:xfrm>
            <a:off x="457200" y="1785938"/>
            <a:ext cx="8229600" cy="4038600"/>
          </a:xfrm>
        </p:spPr>
        <p:txBody>
          <a:bodyPr/>
          <a:lstStyle/>
          <a:p>
            <a:r>
              <a:rPr lang="en-US" sz="2800" smtClean="0">
                <a:solidFill>
                  <a:srgbClr val="002060"/>
                </a:solidFill>
                <a:ea typeface="ＭＳ Ｐゴシック"/>
                <a:cs typeface="ＭＳ Ｐゴシック"/>
              </a:rPr>
              <a:t>There is no “silver bullet”</a:t>
            </a:r>
          </a:p>
          <a:p>
            <a:r>
              <a:rPr lang="en-US" sz="2800" smtClean="0">
                <a:solidFill>
                  <a:srgbClr val="002060"/>
                </a:solidFill>
                <a:ea typeface="ＭＳ Ｐゴシック"/>
                <a:cs typeface="ＭＳ Ｐゴシック"/>
              </a:rPr>
              <a:t>We must apply many incentives</a:t>
            </a:r>
          </a:p>
          <a:p>
            <a:r>
              <a:rPr lang="en-US" sz="2800" smtClean="0">
                <a:solidFill>
                  <a:srgbClr val="002060"/>
                </a:solidFill>
                <a:ea typeface="ＭＳ Ｐゴシック"/>
                <a:cs typeface="ＭＳ Ｐゴシック"/>
              </a:rPr>
              <a:t>We must show successful alternatives</a:t>
            </a:r>
          </a:p>
          <a:p>
            <a:r>
              <a:rPr lang="en-US" sz="2800" smtClean="0">
                <a:solidFill>
                  <a:srgbClr val="002060"/>
                </a:solidFill>
                <a:ea typeface="ＭＳ Ｐゴシック"/>
                <a:cs typeface="ＭＳ Ｐゴシック"/>
              </a:rPr>
              <a:t>We must offer intensive supports</a:t>
            </a:r>
          </a:p>
          <a:p>
            <a:pPr lvl="1"/>
            <a:r>
              <a:rPr lang="en-US" sz="2800" smtClean="0">
                <a:solidFill>
                  <a:srgbClr val="002060"/>
                </a:solidFill>
                <a:ea typeface="ＭＳ Ｐゴシック"/>
              </a:rPr>
              <a:t>Help providers with the painstaking work of improvement</a:t>
            </a:r>
          </a:p>
          <a:p>
            <a:endParaRPr lang="en-US" smtClean="0">
              <a:solidFill>
                <a:srgbClr val="002060"/>
              </a:solidFill>
              <a:ea typeface="ＭＳ Ｐゴシック"/>
              <a:cs typeface="ＭＳ Ｐゴシック"/>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algn="ctr"/>
            <a:r>
              <a:rPr lang="en-US" sz="4000" dirty="0" smtClean="0">
                <a:ea typeface="ＭＳ Ｐゴシック"/>
                <a:cs typeface="ＭＳ Ｐゴシック"/>
              </a:rPr>
              <a:t>Coming CMS Supports</a:t>
            </a:r>
          </a:p>
        </p:txBody>
      </p:sp>
      <p:sp>
        <p:nvSpPr>
          <p:cNvPr id="50178" name="Content Placeholder 2"/>
          <p:cNvSpPr>
            <a:spLocks noGrp="1"/>
          </p:cNvSpPr>
          <p:nvPr>
            <p:ph idx="1"/>
          </p:nvPr>
        </p:nvSpPr>
        <p:spPr>
          <a:xfrm>
            <a:off x="225425" y="1800225"/>
            <a:ext cx="8678863" cy="4221163"/>
          </a:xfrm>
        </p:spPr>
        <p:txBody>
          <a:bodyPr/>
          <a:lstStyle/>
          <a:p>
            <a:pPr>
              <a:spcBef>
                <a:spcPts val="300"/>
              </a:spcBef>
              <a:spcAft>
                <a:spcPts val="300"/>
              </a:spcAft>
            </a:pPr>
            <a:r>
              <a:rPr lang="en-US" sz="2000" smtClean="0">
                <a:solidFill>
                  <a:srgbClr val="002060"/>
                </a:solidFill>
                <a:ea typeface="ＭＳ Ｐゴシック"/>
                <a:cs typeface="ＭＳ Ｐゴシック"/>
              </a:rPr>
              <a:t>The Centers for Medicare and Medicaid Services has committed </a:t>
            </a:r>
            <a:r>
              <a:rPr lang="en-US" sz="2000" b="1" smtClean="0">
                <a:solidFill>
                  <a:srgbClr val="002060"/>
                </a:solidFill>
                <a:ea typeface="ＭＳ Ｐゴシック"/>
                <a:cs typeface="ＭＳ Ｐゴシック"/>
              </a:rPr>
              <a:t>up to $500 million to help hospitals and health care organizations to improve patient care to:</a:t>
            </a:r>
          </a:p>
          <a:p>
            <a:pPr lvl="1">
              <a:spcBef>
                <a:spcPts val="300"/>
              </a:spcBef>
              <a:spcAft>
                <a:spcPts val="300"/>
              </a:spcAft>
              <a:buFont typeface="Arial" charset="0"/>
              <a:buChar char="•"/>
            </a:pPr>
            <a:r>
              <a:rPr lang="en-US" smtClean="0">
                <a:solidFill>
                  <a:srgbClr val="002060"/>
                </a:solidFill>
                <a:ea typeface="ＭＳ Ｐゴシック"/>
              </a:rPr>
              <a:t>Provide national-level content for anyone and everyone</a:t>
            </a:r>
          </a:p>
          <a:p>
            <a:pPr lvl="1">
              <a:spcBef>
                <a:spcPts val="300"/>
              </a:spcBef>
              <a:spcAft>
                <a:spcPts val="300"/>
              </a:spcAft>
              <a:buFont typeface="Arial" charset="0"/>
              <a:buChar char="•"/>
            </a:pPr>
            <a:r>
              <a:rPr lang="en-US" smtClean="0">
                <a:solidFill>
                  <a:srgbClr val="002060"/>
                </a:solidFill>
                <a:ea typeface="ＭＳ Ｐゴシック"/>
              </a:rPr>
              <a:t>Support every facility to take part in cooperative learning</a:t>
            </a:r>
          </a:p>
          <a:p>
            <a:pPr lvl="1">
              <a:spcBef>
                <a:spcPts val="300"/>
              </a:spcBef>
              <a:spcAft>
                <a:spcPts val="300"/>
              </a:spcAft>
              <a:buFont typeface="Arial" charset="0"/>
              <a:buChar char="•"/>
            </a:pPr>
            <a:r>
              <a:rPr lang="en-US" smtClean="0">
                <a:solidFill>
                  <a:srgbClr val="002060"/>
                </a:solidFill>
                <a:ea typeface="ＭＳ Ｐゴシック"/>
              </a:rPr>
              <a:t>Establish an Advanced Participants Network for ambitious organizations to tackle all-cause harm</a:t>
            </a:r>
          </a:p>
          <a:p>
            <a:pPr lvl="1">
              <a:spcBef>
                <a:spcPts val="300"/>
              </a:spcBef>
              <a:spcAft>
                <a:spcPts val="300"/>
              </a:spcAft>
              <a:buFont typeface="Arial" charset="0"/>
              <a:buChar char="•"/>
            </a:pPr>
            <a:r>
              <a:rPr lang="en-US" smtClean="0">
                <a:solidFill>
                  <a:srgbClr val="002060"/>
                </a:solidFill>
                <a:ea typeface="ＭＳ Ｐゴシック"/>
              </a:rPr>
              <a:t>Engage patients and families in making care safer</a:t>
            </a:r>
          </a:p>
          <a:p>
            <a:pPr lvl="1">
              <a:spcBef>
                <a:spcPts val="300"/>
              </a:spcBef>
              <a:spcAft>
                <a:spcPts val="300"/>
              </a:spcAft>
              <a:buFont typeface="Arial" charset="0"/>
              <a:buChar char="•"/>
            </a:pPr>
            <a:r>
              <a:rPr lang="en-US" smtClean="0">
                <a:solidFill>
                  <a:srgbClr val="002060"/>
                </a:solidFill>
                <a:ea typeface="ＭＳ Ｐゴシック"/>
              </a:rPr>
              <a:t>Improve measurement and data collection, without adding burdens to hospitals</a:t>
            </a:r>
          </a:p>
          <a:p>
            <a:pPr lvl="1">
              <a:spcBef>
                <a:spcPts val="300"/>
              </a:spcBef>
              <a:spcAft>
                <a:spcPts val="300"/>
              </a:spcAft>
              <a:buFont typeface="Arial" charset="0"/>
              <a:buChar char="•"/>
            </a:pPr>
            <a:r>
              <a:rPr lang="en-US" smtClean="0">
                <a:solidFill>
                  <a:srgbClr val="002060"/>
                </a:solidFill>
                <a:ea typeface="ＭＳ Ｐゴシック"/>
              </a:rPr>
              <a:t>Make data transparent</a:t>
            </a:r>
          </a:p>
          <a:p>
            <a:pPr>
              <a:spcBef>
                <a:spcPts val="300"/>
              </a:spcBef>
              <a:spcAft>
                <a:spcPts val="300"/>
              </a:spcAft>
            </a:pPr>
            <a:r>
              <a:rPr lang="en-US" sz="2000" smtClean="0">
                <a:solidFill>
                  <a:srgbClr val="002060"/>
                </a:solidFill>
                <a:ea typeface="ＭＳ Ｐゴシック"/>
                <a:cs typeface="ＭＳ Ｐゴシック"/>
              </a:rPr>
              <a:t>Awards to be made in the Fall of 2011</a:t>
            </a:r>
          </a:p>
          <a:p>
            <a:endParaRPr lang="en-US" smtClean="0">
              <a:solidFill>
                <a:srgbClr val="002060"/>
              </a:solidFill>
              <a:ea typeface="ＭＳ Ｐゴシック"/>
              <a:cs typeface="ＭＳ Ｐゴシック"/>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algn="ctr"/>
            <a:r>
              <a:rPr lang="en-US" sz="4000" dirty="0" smtClean="0">
                <a:ea typeface="ＭＳ Ｐゴシック"/>
                <a:cs typeface="ＭＳ Ｐゴシック"/>
              </a:rPr>
              <a:t>Areas of Focus</a:t>
            </a:r>
          </a:p>
        </p:txBody>
      </p:sp>
      <p:sp>
        <p:nvSpPr>
          <p:cNvPr id="51202" name="Content Placeholder 2"/>
          <p:cNvSpPr>
            <a:spLocks noGrp="1"/>
          </p:cNvSpPr>
          <p:nvPr>
            <p:ph idx="1"/>
          </p:nvPr>
        </p:nvSpPr>
        <p:spPr>
          <a:xfrm>
            <a:off x="280988" y="1800225"/>
            <a:ext cx="8623300" cy="4276725"/>
          </a:xfrm>
        </p:spPr>
        <p:txBody>
          <a:bodyPr/>
          <a:lstStyle/>
          <a:p>
            <a:pPr lvl="1">
              <a:buFont typeface="Arial" charset="0"/>
              <a:buChar char="•"/>
            </a:pPr>
            <a:r>
              <a:rPr lang="en-US" sz="2400" smtClean="0">
                <a:solidFill>
                  <a:srgbClr val="002060"/>
                </a:solidFill>
                <a:ea typeface="ＭＳ Ｐゴシック"/>
              </a:rPr>
              <a:t>Adverse Drug Events</a:t>
            </a:r>
          </a:p>
          <a:p>
            <a:pPr lvl="1">
              <a:buFont typeface="Arial" charset="0"/>
              <a:buChar char="•"/>
            </a:pPr>
            <a:r>
              <a:rPr lang="en-US" sz="2400" smtClean="0">
                <a:solidFill>
                  <a:srgbClr val="002060"/>
                </a:solidFill>
                <a:ea typeface="ＭＳ Ｐゴシック"/>
              </a:rPr>
              <a:t>Catheter-Associated Urinary Tract Infections</a:t>
            </a:r>
          </a:p>
          <a:p>
            <a:pPr lvl="1">
              <a:buFont typeface="Arial" charset="0"/>
              <a:buChar char="•"/>
            </a:pPr>
            <a:r>
              <a:rPr lang="en-US" sz="2400" smtClean="0">
                <a:solidFill>
                  <a:srgbClr val="002060"/>
                </a:solidFill>
                <a:ea typeface="ＭＳ Ｐゴシック"/>
              </a:rPr>
              <a:t>Central Line Associated Blood Stream Infections</a:t>
            </a:r>
          </a:p>
          <a:p>
            <a:pPr lvl="1">
              <a:buFont typeface="Arial" charset="0"/>
              <a:buChar char="•"/>
            </a:pPr>
            <a:r>
              <a:rPr lang="en-US" sz="2400" smtClean="0">
                <a:solidFill>
                  <a:srgbClr val="002060"/>
                </a:solidFill>
                <a:ea typeface="ＭＳ Ｐゴシック"/>
              </a:rPr>
              <a:t>Injuries from Falls and Immobility</a:t>
            </a:r>
          </a:p>
          <a:p>
            <a:pPr lvl="1">
              <a:buFont typeface="Arial" charset="0"/>
              <a:buChar char="•"/>
            </a:pPr>
            <a:r>
              <a:rPr lang="en-US" sz="2400" smtClean="0">
                <a:solidFill>
                  <a:srgbClr val="002060"/>
                </a:solidFill>
                <a:ea typeface="ＭＳ Ｐゴシック"/>
              </a:rPr>
              <a:t>Obstetrical Adverse Events</a:t>
            </a:r>
          </a:p>
          <a:p>
            <a:pPr lvl="1">
              <a:buFont typeface="Arial" charset="0"/>
              <a:buChar char="•"/>
            </a:pPr>
            <a:r>
              <a:rPr lang="en-US" sz="2400" smtClean="0">
                <a:solidFill>
                  <a:srgbClr val="002060"/>
                </a:solidFill>
                <a:ea typeface="ＭＳ Ｐゴシック"/>
              </a:rPr>
              <a:t>Pressure Ulcers</a:t>
            </a:r>
          </a:p>
          <a:p>
            <a:pPr lvl="1">
              <a:buFont typeface="Arial" charset="0"/>
              <a:buChar char="•"/>
            </a:pPr>
            <a:r>
              <a:rPr lang="en-US" sz="2400" smtClean="0">
                <a:solidFill>
                  <a:srgbClr val="002060"/>
                </a:solidFill>
                <a:ea typeface="ＭＳ Ｐゴシック"/>
              </a:rPr>
              <a:t>Surgical Site Infections</a:t>
            </a:r>
          </a:p>
          <a:p>
            <a:pPr lvl="1">
              <a:buFont typeface="Arial" charset="0"/>
              <a:buChar char="•"/>
            </a:pPr>
            <a:r>
              <a:rPr lang="en-US" sz="2400" smtClean="0">
                <a:solidFill>
                  <a:srgbClr val="002060"/>
                </a:solidFill>
                <a:ea typeface="ＭＳ Ｐゴシック"/>
              </a:rPr>
              <a:t>Venous Thromboembolism</a:t>
            </a:r>
          </a:p>
          <a:p>
            <a:pPr lvl="1">
              <a:buFont typeface="Arial" charset="0"/>
              <a:buChar char="•"/>
            </a:pPr>
            <a:r>
              <a:rPr lang="en-US" sz="2400" smtClean="0">
                <a:solidFill>
                  <a:srgbClr val="002060"/>
                </a:solidFill>
                <a:ea typeface="ＭＳ Ｐゴシック"/>
              </a:rPr>
              <a:t>Ventilator-Associated Pneumonia</a:t>
            </a:r>
          </a:p>
          <a:p>
            <a:pPr lvl="1">
              <a:buFont typeface="Arial" charset="0"/>
              <a:buChar char="•"/>
            </a:pPr>
            <a:endParaRPr lang="en-US" sz="1800" smtClean="0">
              <a:solidFill>
                <a:srgbClr val="002060"/>
              </a:solidFill>
              <a:ea typeface="ＭＳ Ｐゴシック"/>
            </a:endParaRPr>
          </a:p>
          <a:p>
            <a:pPr lvl="1">
              <a:buFont typeface="Arial" charset="0"/>
              <a:buChar char="•"/>
            </a:pPr>
            <a:endParaRPr lang="en-US" sz="1800" smtClean="0">
              <a:solidFill>
                <a:srgbClr val="002060"/>
              </a:solidFill>
              <a:ea typeface="ＭＳ Ｐゴシック"/>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p:cNvSpPr>
          <p:nvPr>
            <p:ph type="title"/>
          </p:nvPr>
        </p:nvSpPr>
        <p:spPr>
          <a:xfrm>
            <a:off x="0" y="152400"/>
            <a:ext cx="9144000" cy="1250950"/>
          </a:xfrm>
        </p:spPr>
        <p:txBody>
          <a:bodyPr/>
          <a:lstStyle/>
          <a:p>
            <a:r>
              <a:rPr lang="en-US" sz="3600" dirty="0" smtClean="0">
                <a:ea typeface="ＭＳ Ｐゴシック"/>
              </a:rPr>
              <a:t>What are some of the practices  successful hospitals use to reduce all-cause harm?</a:t>
            </a:r>
          </a:p>
        </p:txBody>
      </p:sp>
      <p:sp>
        <p:nvSpPr>
          <p:cNvPr id="53250" name="Rectangle 3"/>
          <p:cNvSpPr>
            <a:spLocks noGrp="1"/>
          </p:cNvSpPr>
          <p:nvPr>
            <p:ph idx="1"/>
          </p:nvPr>
        </p:nvSpPr>
        <p:spPr>
          <a:xfrm>
            <a:off x="228600" y="1622425"/>
            <a:ext cx="8686800" cy="4625975"/>
          </a:xfrm>
        </p:spPr>
        <p:txBody>
          <a:bodyPr/>
          <a:lstStyle/>
          <a:p>
            <a:r>
              <a:rPr lang="en-US" sz="2400" smtClean="0">
                <a:ea typeface="ＭＳ Ｐゴシック"/>
              </a:rPr>
              <a:t>Using checklists and standardized packages containing everything needed to place a central line to reduce the incidence of CLABSI</a:t>
            </a:r>
          </a:p>
          <a:p>
            <a:r>
              <a:rPr lang="en-US" sz="2400" smtClean="0">
                <a:ea typeface="ＭＳ Ｐゴシック"/>
              </a:rPr>
              <a:t>Standardized use of urometers for all Foley catheters to reduce the incidence of CAUTI</a:t>
            </a:r>
          </a:p>
          <a:p>
            <a:r>
              <a:rPr lang="en-US" sz="2400" smtClean="0">
                <a:ea typeface="ＭＳ Ｐゴシック"/>
              </a:rPr>
              <a:t>Using a Pharmacist-Directed Anticoagulation Service (PDAS) to improve anticoagulant medication selection and improve care transitions</a:t>
            </a:r>
          </a:p>
          <a:p>
            <a:r>
              <a:rPr lang="en-US" sz="2400" b="1" smtClean="0">
                <a:ea typeface="ＭＳ Ｐゴシック"/>
              </a:rPr>
              <a:t>Use of culture change and PDSA cycles to evaluate the success of these approaches and identify opportunities for improvement</a:t>
            </a:r>
          </a:p>
          <a:p>
            <a:endParaRPr lang="en-US" sz="2400" b="1" smtClean="0">
              <a:ea typeface="ＭＳ Ｐゴシック"/>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p:txBody>
          <a:bodyPr/>
          <a:lstStyle/>
          <a:p>
            <a:r>
              <a:rPr lang="en-US" dirty="0" smtClean="0">
                <a:ea typeface="ＭＳ Ｐゴシック"/>
              </a:rPr>
              <a:t>Questions to Run On </a:t>
            </a:r>
          </a:p>
        </p:txBody>
      </p:sp>
      <p:sp>
        <p:nvSpPr>
          <p:cNvPr id="93187" name="Content Placeholder 2"/>
          <p:cNvSpPr>
            <a:spLocks noGrp="1"/>
          </p:cNvSpPr>
          <p:nvPr>
            <p:ph idx="4294967295"/>
          </p:nvPr>
        </p:nvSpPr>
        <p:spPr>
          <a:xfrm>
            <a:off x="457200" y="1752600"/>
            <a:ext cx="8229600" cy="2073275"/>
          </a:xfrm>
        </p:spPr>
        <p:txBody>
          <a:bodyPr/>
          <a:lstStyle/>
          <a:p>
            <a:pPr>
              <a:buFont typeface="Arial" pitchFamily="34" charset="0"/>
              <a:buChar char="•"/>
              <a:defRPr/>
            </a:pPr>
            <a:r>
              <a:rPr lang="en-US" b="1" dirty="0" smtClean="0">
                <a:cs typeface="MS PGothic"/>
              </a:rPr>
              <a:t>What is the Partnership for Patients?</a:t>
            </a:r>
            <a:endParaRPr lang="en-US" b="1" i="1" dirty="0" smtClean="0">
              <a:cs typeface="MS PGothic"/>
            </a:endParaRPr>
          </a:p>
          <a:p>
            <a:pPr>
              <a:buFont typeface="Arial" pitchFamily="34" charset="0"/>
              <a:buChar char="•"/>
              <a:defRPr/>
            </a:pPr>
            <a:r>
              <a:rPr lang="en-US" b="1" dirty="0" smtClean="0">
                <a:cs typeface="MS PGothic"/>
              </a:rPr>
              <a:t>How can you benefit from the initiative?</a:t>
            </a:r>
          </a:p>
          <a:p>
            <a:pPr>
              <a:buFont typeface="Arial" pitchFamily="34" charset="0"/>
              <a:buChar char="•"/>
              <a:defRPr/>
            </a:pPr>
            <a:r>
              <a:rPr lang="en-US" b="1" dirty="0" smtClean="0">
                <a:cs typeface="MS PGothic"/>
              </a:rPr>
              <a:t>What actions and contributions might you make?</a:t>
            </a:r>
          </a:p>
          <a:p>
            <a:pPr>
              <a:buFont typeface="Arial" pitchFamily="34" charset="0"/>
              <a:buChar char="•"/>
              <a:defRPr/>
            </a:pPr>
            <a:r>
              <a:rPr lang="en-US" b="1" dirty="0" smtClean="0">
                <a:cs typeface="MS PGothic"/>
              </a:rPr>
              <a:t>What resources or help can CMS provide to the you to achieve our bold aims?</a:t>
            </a:r>
          </a:p>
          <a:p>
            <a:pPr>
              <a:buFont typeface="Arial" pitchFamily="34" charset="0"/>
              <a:buNone/>
              <a:defRPr/>
            </a:pPr>
            <a:r>
              <a:rPr lang="en-US" b="1" dirty="0" smtClean="0">
                <a:cs typeface="MS PGothic"/>
              </a:rPr>
              <a:t>                                   </a:t>
            </a:r>
            <a:r>
              <a:rPr lang="en-US" b="1" i="1" dirty="0" smtClean="0">
                <a:effectLst>
                  <a:outerShdw blurRad="38100" dist="38100" dir="2700000" algn="tl">
                    <a:srgbClr val="000000">
                      <a:alpha val="43137"/>
                    </a:srgbClr>
                  </a:outerShdw>
                </a:effectLst>
                <a:cs typeface="MS PGothic"/>
              </a:rPr>
              <a:t>…we want your answers too</a:t>
            </a:r>
          </a:p>
          <a:p>
            <a:pPr>
              <a:buFont typeface="Wingdings 2" pitchFamily="18" charset="2"/>
              <a:buNone/>
              <a:defRPr/>
            </a:pPr>
            <a:endParaRPr lang="en-US" sz="4800" b="1" dirty="0" smtClean="0">
              <a:cs typeface="MS PGothic"/>
            </a:endParaRPr>
          </a:p>
        </p:txBody>
      </p:sp>
      <p:sp>
        <p:nvSpPr>
          <p:cNvPr id="88068" name="Slide Number Placeholder 3"/>
          <p:cNvSpPr txBox="1">
            <a:spLocks noGrp="1"/>
          </p:cNvSpPr>
          <p:nvPr/>
        </p:nvSpPr>
        <p:spPr bwMode="auto">
          <a:xfrm>
            <a:off x="2390775" y="6492875"/>
            <a:ext cx="2133600" cy="365125"/>
          </a:xfrm>
          <a:prstGeom prst="rect">
            <a:avLst/>
          </a:prstGeom>
          <a:noFill/>
          <a:ln w="9525">
            <a:noFill/>
            <a:miter lim="800000"/>
            <a:headEnd/>
            <a:tailEnd/>
          </a:ln>
        </p:spPr>
        <p:txBody>
          <a:bodyPr anchor="ctr"/>
          <a:lstStyle/>
          <a:p>
            <a:pPr algn="r"/>
            <a:fld id="{96853CCD-9F50-4BC3-8156-A6BE43D6312F}" type="slidenum">
              <a:rPr lang="en-US">
                <a:solidFill>
                  <a:srgbClr val="3F4874"/>
                </a:solidFill>
                <a:latin typeface="Calibri" pitchFamily="34" charset="0"/>
              </a:rPr>
              <a:pPr algn="r"/>
              <a:t>2</a:t>
            </a:fld>
            <a:endParaRPr lang="en-US">
              <a:solidFill>
                <a:srgbClr val="3F4874"/>
              </a:solidFill>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pPr algn="ctr"/>
            <a:r>
              <a:rPr lang="en-US" sz="4000" dirty="0" smtClean="0">
                <a:ea typeface="ＭＳ Ｐゴシック"/>
                <a:cs typeface="ＭＳ Ｐゴシック"/>
              </a:rPr>
              <a:t>What will be different </a:t>
            </a:r>
            <a:br>
              <a:rPr lang="en-US" sz="4000" dirty="0" smtClean="0">
                <a:ea typeface="ＭＳ Ｐゴシック"/>
                <a:cs typeface="ＭＳ Ｐゴシック"/>
              </a:rPr>
            </a:br>
            <a:r>
              <a:rPr lang="en-US" sz="4000" dirty="0" smtClean="0">
                <a:ea typeface="ＭＳ Ｐゴシック"/>
                <a:cs typeface="ＭＳ Ｐゴシック"/>
              </a:rPr>
              <a:t>about hospital care?</a:t>
            </a:r>
          </a:p>
        </p:txBody>
      </p:sp>
      <p:sp>
        <p:nvSpPr>
          <p:cNvPr id="54274" name="Text Placeholder 5"/>
          <p:cNvSpPr>
            <a:spLocks noGrp="1"/>
          </p:cNvSpPr>
          <p:nvPr>
            <p:ph type="body" idx="1"/>
          </p:nvPr>
        </p:nvSpPr>
        <p:spPr>
          <a:xfrm>
            <a:off x="457200" y="1730375"/>
            <a:ext cx="4040188" cy="871538"/>
          </a:xfrm>
        </p:spPr>
        <p:txBody>
          <a:bodyPr/>
          <a:lstStyle/>
          <a:p>
            <a:r>
              <a:rPr lang="en-US" sz="1900" smtClean="0">
                <a:solidFill>
                  <a:srgbClr val="002060"/>
                </a:solidFill>
                <a:ea typeface="ＭＳ Ｐゴシック"/>
                <a:cs typeface="ＭＳ Ｐゴシック"/>
              </a:rPr>
              <a:t>Hospital experience of Today</a:t>
            </a:r>
          </a:p>
          <a:p>
            <a:endParaRPr lang="en-US" smtClean="0">
              <a:ea typeface="ＭＳ Ｐゴシック"/>
              <a:cs typeface="ＭＳ Ｐゴシック"/>
            </a:endParaRPr>
          </a:p>
        </p:txBody>
      </p:sp>
      <p:sp>
        <p:nvSpPr>
          <p:cNvPr id="7" name="Content Placeholder 6"/>
          <p:cNvSpPr>
            <a:spLocks noGrp="1"/>
          </p:cNvSpPr>
          <p:nvPr>
            <p:ph sz="half" idx="2"/>
          </p:nvPr>
        </p:nvSpPr>
        <p:spPr/>
        <p:txBody>
          <a:bodyPr/>
          <a:lstStyle/>
          <a:p>
            <a:pPr marL="274320" indent="-274320" eaLnBrk="1" hangingPunct="1">
              <a:spcBef>
                <a:spcPts val="0"/>
              </a:spcBef>
              <a:spcAft>
                <a:spcPts val="200"/>
              </a:spcAft>
              <a:defRPr/>
            </a:pPr>
            <a:r>
              <a:rPr lang="en-US" sz="1700" dirty="0" smtClean="0">
                <a:solidFill>
                  <a:srgbClr val="002060"/>
                </a:solidFill>
                <a:ea typeface="ＭＳ Ｐゴシック"/>
                <a:cs typeface="ＭＳ Ｐゴシック"/>
              </a:rPr>
              <a:t>Irregular leadership review of quality data</a:t>
            </a:r>
          </a:p>
          <a:p>
            <a:pPr marL="274320" indent="-274320" eaLnBrk="1" hangingPunct="1">
              <a:spcBef>
                <a:spcPts val="0"/>
              </a:spcBef>
              <a:spcAft>
                <a:spcPts val="200"/>
              </a:spcAft>
              <a:defRPr/>
            </a:pPr>
            <a:r>
              <a:rPr lang="en-US" sz="1700" dirty="0" smtClean="0">
                <a:solidFill>
                  <a:srgbClr val="002060"/>
                </a:solidFill>
                <a:ea typeface="ＭＳ Ｐゴシック"/>
                <a:cs typeface="ＭＳ Ｐゴシック"/>
              </a:rPr>
              <a:t>Hodge-podge of different quality programs</a:t>
            </a:r>
          </a:p>
          <a:p>
            <a:pPr marL="274320" indent="-274320" eaLnBrk="1" hangingPunct="1">
              <a:spcBef>
                <a:spcPts val="0"/>
              </a:spcBef>
              <a:spcAft>
                <a:spcPts val="200"/>
              </a:spcAft>
              <a:defRPr/>
            </a:pPr>
            <a:r>
              <a:rPr lang="en-US" sz="1700" dirty="0" smtClean="0">
                <a:solidFill>
                  <a:srgbClr val="002060"/>
                </a:solidFill>
                <a:ea typeface="ＭＳ Ｐゴシック"/>
                <a:cs typeface="ＭＳ Ｐゴシック"/>
              </a:rPr>
              <a:t>Sometimes outcomes change, sometimes they don’t. Hospitals get credit for participating</a:t>
            </a:r>
          </a:p>
          <a:p>
            <a:pPr marL="274320" indent="-274320" eaLnBrk="1" hangingPunct="1">
              <a:spcBef>
                <a:spcPts val="0"/>
              </a:spcBef>
              <a:spcAft>
                <a:spcPts val="200"/>
              </a:spcAft>
              <a:defRPr/>
            </a:pPr>
            <a:r>
              <a:rPr lang="en-US" sz="1700" dirty="0" smtClean="0">
                <a:solidFill>
                  <a:srgbClr val="002060"/>
                </a:solidFill>
                <a:ea typeface="ＭＳ Ｐゴシック"/>
                <a:cs typeface="ＭＳ Ｐゴシック"/>
              </a:rPr>
              <a:t>Limited work on readmissions; no clear strategy for care transitions</a:t>
            </a:r>
          </a:p>
          <a:p>
            <a:pPr marL="274320" indent="-274320" eaLnBrk="1" hangingPunct="1">
              <a:spcBef>
                <a:spcPts val="0"/>
              </a:spcBef>
              <a:spcAft>
                <a:spcPts val="200"/>
              </a:spcAft>
              <a:defRPr/>
            </a:pPr>
            <a:r>
              <a:rPr lang="en-US" sz="1700" dirty="0" smtClean="0">
                <a:solidFill>
                  <a:srgbClr val="002060"/>
                </a:solidFill>
                <a:ea typeface="ＭＳ Ｐゴシック"/>
                <a:cs typeface="ＭＳ Ｐゴシック"/>
              </a:rPr>
              <a:t>Patients and families not an active part of the process; unable to advocate for the highest-quality care</a:t>
            </a:r>
          </a:p>
          <a:p>
            <a:pPr>
              <a:defRPr/>
            </a:pPr>
            <a:endParaRPr lang="en-US" dirty="0">
              <a:solidFill>
                <a:srgbClr val="002060"/>
              </a:solidFill>
            </a:endParaRPr>
          </a:p>
        </p:txBody>
      </p:sp>
      <p:sp>
        <p:nvSpPr>
          <p:cNvPr id="54276" name="Text Placeholder 7"/>
          <p:cNvSpPr>
            <a:spLocks noGrp="1"/>
          </p:cNvSpPr>
          <p:nvPr>
            <p:ph type="body" sz="quarter" idx="3"/>
          </p:nvPr>
        </p:nvSpPr>
        <p:spPr>
          <a:xfrm>
            <a:off x="4645025" y="1535113"/>
            <a:ext cx="4041775" cy="1066800"/>
          </a:xfrm>
        </p:spPr>
        <p:txBody>
          <a:bodyPr/>
          <a:lstStyle/>
          <a:p>
            <a:r>
              <a:rPr lang="en-US" sz="1900" smtClean="0">
                <a:solidFill>
                  <a:srgbClr val="002060"/>
                </a:solidFill>
                <a:ea typeface="ＭＳ Ｐゴシック"/>
                <a:cs typeface="ＭＳ Ｐゴシック"/>
              </a:rPr>
              <a:t>Hospital Experience of Tomorrow</a:t>
            </a:r>
          </a:p>
          <a:p>
            <a:endParaRPr lang="en-US" smtClean="0">
              <a:ea typeface="ＭＳ Ｐゴシック"/>
              <a:cs typeface="ＭＳ Ｐゴシック"/>
            </a:endParaRPr>
          </a:p>
        </p:txBody>
      </p:sp>
      <p:sp>
        <p:nvSpPr>
          <p:cNvPr id="9" name="Content Placeholder 8"/>
          <p:cNvSpPr>
            <a:spLocks noGrp="1"/>
          </p:cNvSpPr>
          <p:nvPr>
            <p:ph sz="quarter" idx="4"/>
          </p:nvPr>
        </p:nvSpPr>
        <p:spPr/>
        <p:txBody>
          <a:bodyPr/>
          <a:lstStyle/>
          <a:p>
            <a:pPr marL="274320" indent="-274320">
              <a:spcBef>
                <a:spcPts val="0"/>
              </a:spcBef>
              <a:spcAft>
                <a:spcPts val="200"/>
              </a:spcAft>
              <a:defRPr/>
            </a:pPr>
            <a:r>
              <a:rPr lang="en-US" sz="1700" dirty="0" smtClean="0">
                <a:solidFill>
                  <a:srgbClr val="002060"/>
                </a:solidFill>
              </a:rPr>
              <a:t>The Board demands more attention to quality; the hospital administrator reviews safety and quality data every week.</a:t>
            </a:r>
          </a:p>
          <a:p>
            <a:pPr marL="274320" indent="-274320">
              <a:spcBef>
                <a:spcPts val="0"/>
              </a:spcBef>
              <a:spcAft>
                <a:spcPts val="200"/>
              </a:spcAft>
              <a:defRPr/>
            </a:pPr>
            <a:r>
              <a:rPr lang="en-US" sz="1700" dirty="0" smtClean="0">
                <a:solidFill>
                  <a:srgbClr val="002060"/>
                </a:solidFill>
              </a:rPr>
              <a:t>The organization has a portfolio of 10-12 improvement projects.</a:t>
            </a:r>
          </a:p>
          <a:p>
            <a:pPr marL="274320" indent="-274320">
              <a:spcBef>
                <a:spcPts val="0"/>
              </a:spcBef>
              <a:spcAft>
                <a:spcPts val="200"/>
              </a:spcAft>
              <a:defRPr/>
            </a:pPr>
            <a:r>
              <a:rPr lang="en-US" sz="1700" dirty="0" smtClean="0">
                <a:solidFill>
                  <a:srgbClr val="002060"/>
                </a:solidFill>
              </a:rPr>
              <a:t>Major incentives to change outcomes (payment at risk, increased transparency and media scrutiny).</a:t>
            </a:r>
          </a:p>
          <a:p>
            <a:pPr marL="274320" indent="-274320">
              <a:spcBef>
                <a:spcPts val="0"/>
              </a:spcBef>
              <a:spcAft>
                <a:spcPts val="200"/>
              </a:spcAft>
              <a:defRPr/>
            </a:pPr>
            <a:r>
              <a:rPr lang="en-US" sz="1700" dirty="0" smtClean="0">
                <a:solidFill>
                  <a:srgbClr val="002060"/>
                </a:solidFill>
              </a:rPr>
              <a:t>Dedicated staff and programming around seamless care transitions</a:t>
            </a:r>
          </a:p>
          <a:p>
            <a:pPr marL="274320" indent="-274320">
              <a:spcBef>
                <a:spcPts val="0"/>
              </a:spcBef>
              <a:spcAft>
                <a:spcPts val="200"/>
              </a:spcAft>
              <a:defRPr/>
            </a:pPr>
            <a:r>
              <a:rPr lang="en-US" sz="1700" dirty="0" smtClean="0">
                <a:solidFill>
                  <a:srgbClr val="002060"/>
                </a:solidFill>
              </a:rPr>
              <a:t>The organization interfaces with the patient and family movement, supported by the Partnership.</a:t>
            </a:r>
          </a:p>
          <a:p>
            <a:pPr>
              <a:defRPr/>
            </a:pPr>
            <a:endParaRPr lang="en-US" dirty="0">
              <a:solidFill>
                <a:srgbClr val="00206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dirty="0" smtClean="0">
                <a:ea typeface="ＭＳ Ｐゴシック"/>
              </a:rPr>
              <a:t>Questions to Run On </a:t>
            </a:r>
          </a:p>
        </p:txBody>
      </p:sp>
      <p:sp>
        <p:nvSpPr>
          <p:cNvPr id="93187" name="Content Placeholder 2"/>
          <p:cNvSpPr>
            <a:spLocks noGrp="1"/>
          </p:cNvSpPr>
          <p:nvPr>
            <p:ph idx="1"/>
          </p:nvPr>
        </p:nvSpPr>
        <p:spPr>
          <a:xfrm>
            <a:off x="457200" y="1752600"/>
            <a:ext cx="8229600" cy="2073275"/>
          </a:xfrm>
        </p:spPr>
        <p:txBody>
          <a:bodyPr/>
          <a:lstStyle/>
          <a:p>
            <a:pPr>
              <a:buFont typeface="Arial" pitchFamily="34" charset="0"/>
              <a:buChar char="•"/>
              <a:defRPr/>
            </a:pPr>
            <a:r>
              <a:rPr lang="en-US" b="1" dirty="0" smtClean="0">
                <a:cs typeface="MS PGothic"/>
              </a:rPr>
              <a:t>What is the Partnership for Patients?</a:t>
            </a:r>
            <a:endParaRPr lang="en-US" b="1" i="1" dirty="0" smtClean="0">
              <a:cs typeface="MS PGothic"/>
            </a:endParaRPr>
          </a:p>
          <a:p>
            <a:pPr>
              <a:buFont typeface="Arial" pitchFamily="34" charset="0"/>
              <a:buChar char="•"/>
              <a:defRPr/>
            </a:pPr>
            <a:r>
              <a:rPr lang="en-US" b="1" dirty="0" smtClean="0">
                <a:cs typeface="MS PGothic"/>
              </a:rPr>
              <a:t>How can you benefit from the initiative?</a:t>
            </a:r>
          </a:p>
          <a:p>
            <a:pPr>
              <a:buFont typeface="Arial" pitchFamily="34" charset="0"/>
              <a:buChar char="•"/>
              <a:defRPr/>
            </a:pPr>
            <a:r>
              <a:rPr lang="en-US" b="1" dirty="0" smtClean="0">
                <a:cs typeface="MS PGothic"/>
              </a:rPr>
              <a:t>What actions and contributions might you make?</a:t>
            </a:r>
          </a:p>
          <a:p>
            <a:pPr>
              <a:buFont typeface="Arial" pitchFamily="34" charset="0"/>
              <a:buChar char="•"/>
              <a:defRPr/>
            </a:pPr>
            <a:r>
              <a:rPr lang="en-US" b="1" dirty="0" smtClean="0">
                <a:cs typeface="MS PGothic"/>
              </a:rPr>
              <a:t>What resources or help can CMS provide to the you to achieve our bold aims?</a:t>
            </a:r>
          </a:p>
          <a:p>
            <a:pPr>
              <a:buFont typeface="Arial" pitchFamily="34" charset="0"/>
              <a:buNone/>
              <a:defRPr/>
            </a:pPr>
            <a:r>
              <a:rPr lang="en-US" b="1" dirty="0" smtClean="0">
                <a:cs typeface="MS PGothic"/>
              </a:rPr>
              <a:t>                                   </a:t>
            </a:r>
            <a:r>
              <a:rPr lang="en-US" b="1" i="1" dirty="0" smtClean="0">
                <a:effectLst>
                  <a:outerShdw blurRad="38100" dist="38100" dir="2700000" algn="tl">
                    <a:srgbClr val="000000">
                      <a:alpha val="43137"/>
                    </a:srgbClr>
                  </a:outerShdw>
                </a:effectLst>
                <a:cs typeface="MS PGothic"/>
              </a:rPr>
              <a:t>…we want your answers too</a:t>
            </a:r>
          </a:p>
          <a:p>
            <a:pPr>
              <a:buFont typeface="Wingdings 2" pitchFamily="18" charset="2"/>
              <a:buNone/>
              <a:defRPr/>
            </a:pPr>
            <a:endParaRPr lang="en-US" sz="4800" b="1" dirty="0" smtClean="0">
              <a:cs typeface="MS PGothic"/>
            </a:endParaRPr>
          </a:p>
        </p:txBody>
      </p:sp>
      <p:sp>
        <p:nvSpPr>
          <p:cNvPr id="56323" name="Slide Number Placeholder 3"/>
          <p:cNvSpPr>
            <a:spLocks noGrp="1"/>
          </p:cNvSpPr>
          <p:nvPr>
            <p:ph type="sldNum" sz="quarter" idx="12"/>
          </p:nvPr>
        </p:nvSpPr>
        <p:spPr bwMode="auto">
          <a:noFill/>
          <a:ln>
            <a:miter lim="800000"/>
            <a:headEnd/>
            <a:tailEnd/>
          </a:ln>
        </p:spPr>
        <p:txBody>
          <a:bodyPr/>
          <a:lstStyle/>
          <a:p>
            <a:pPr fontAlgn="base">
              <a:spcBef>
                <a:spcPct val="0"/>
              </a:spcBef>
              <a:spcAft>
                <a:spcPct val="0"/>
              </a:spcAft>
            </a:pPr>
            <a:fld id="{C3A24923-4A77-470D-A66B-6D7BF1DBB3F0}" type="slidenum">
              <a:rPr lang="en-US" smtClean="0">
                <a:solidFill>
                  <a:srgbClr val="3F4874"/>
                </a:solidFill>
                <a:latin typeface="Calibri" pitchFamily="34" charset="0"/>
                <a:ea typeface="ＭＳ Ｐゴシック"/>
                <a:cs typeface="ＭＳ Ｐゴシック"/>
              </a:rPr>
              <a:pPr fontAlgn="base">
                <a:spcBef>
                  <a:spcPct val="0"/>
                </a:spcBef>
                <a:spcAft>
                  <a:spcPct val="0"/>
                </a:spcAft>
              </a:pPr>
              <a:t>21</a:t>
            </a:fld>
            <a:endParaRPr lang="en-US" smtClean="0">
              <a:solidFill>
                <a:srgbClr val="3F4874"/>
              </a:solidFill>
              <a:latin typeface="Calibri" pitchFamily="34" charset="0"/>
              <a:ea typeface="ＭＳ Ｐゴシック"/>
              <a:cs typeface="ＭＳ Ｐゴシック"/>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fontAlgn="auto"/>
            <a:r>
              <a:rPr lang="en-US" sz="3600" b="0" kern="1200" dirty="0" smtClean="0">
                <a:latin typeface="Times New Roman"/>
                <a:ea typeface="ＭＳ Ｐゴシック"/>
                <a:cs typeface="Arial"/>
              </a:rPr>
              <a:t>Sharing Insight, Possibility and Action</a:t>
            </a:r>
            <a:endParaRPr lang="en-US" b="0" dirty="0" smtClean="0"/>
          </a:p>
          <a:p>
            <a:pPr rtl="0" fontAlgn="auto"/>
            <a:r>
              <a:rPr lang="en-US" sz="3600" b="0" kern="1200" dirty="0" smtClean="0">
                <a:latin typeface="Times New Roman"/>
                <a:ea typeface="ＭＳ Ｐゴシック"/>
                <a:cs typeface="Arial"/>
              </a:rPr>
              <a:t>AHRQ Annual Meeting</a:t>
            </a:r>
            <a:endParaRPr lang="en-US" b="0" dirty="0" smtClean="0"/>
          </a:p>
          <a:p>
            <a:endParaRPr lang="en-US" dirty="0"/>
          </a:p>
        </p:txBody>
      </p:sp>
      <p:sp>
        <p:nvSpPr>
          <p:cNvPr id="3" name="Content Placeholder 2"/>
          <p:cNvSpPr>
            <a:spLocks noGrp="1"/>
          </p:cNvSpPr>
          <p:nvPr>
            <p:ph idx="1"/>
          </p:nvPr>
        </p:nvSpPr>
        <p:spPr>
          <a:xfrm>
            <a:off x="199571" y="1796142"/>
            <a:ext cx="8799286" cy="4009571"/>
          </a:xfrm>
        </p:spPr>
        <p:txBody>
          <a:bodyPr>
            <a:normAutofit fontScale="55000" lnSpcReduction="20000"/>
          </a:bodyPr>
          <a:lstStyle/>
          <a:p>
            <a:pPr marL="0" indent="0" defTabSz="914400">
              <a:buNone/>
              <a:defRPr/>
            </a:pPr>
            <a:r>
              <a:rPr lang="en-US" b="1" dirty="0">
                <a:solidFill>
                  <a:srgbClr val="000000"/>
                </a:solidFill>
                <a:latin typeface="Times New Roman" pitchFamily="18" charset="0"/>
                <a:cs typeface="Arial" charset="0"/>
              </a:rPr>
              <a:t>My biggest </a:t>
            </a:r>
            <a:r>
              <a:rPr lang="en-US" b="1" u="sng" dirty="0">
                <a:solidFill>
                  <a:srgbClr val="000000"/>
                </a:solidFill>
                <a:latin typeface="Times New Roman" pitchFamily="18" charset="0"/>
                <a:cs typeface="Arial" charset="0"/>
              </a:rPr>
              <a:t>insight</a:t>
            </a:r>
            <a:r>
              <a:rPr lang="en-US" b="1" dirty="0">
                <a:solidFill>
                  <a:srgbClr val="000000"/>
                </a:solidFill>
                <a:latin typeface="Times New Roman" pitchFamily="18" charset="0"/>
                <a:cs typeface="Arial" charset="0"/>
              </a:rPr>
              <a:t> about how my organization can benefit from the Partnership for Patients initiative is: ________________________________________________</a:t>
            </a:r>
          </a:p>
          <a:p>
            <a:pPr marL="0" indent="0" defTabSz="914400">
              <a:buNone/>
              <a:defRPr/>
            </a:pPr>
            <a:r>
              <a:rPr lang="en-US" b="1" dirty="0">
                <a:solidFill>
                  <a:srgbClr val="000000"/>
                </a:solidFill>
                <a:latin typeface="Times New Roman" pitchFamily="18" charset="0"/>
                <a:cs typeface="Arial" charset="0"/>
              </a:rPr>
              <a:t>__________________________________________________________________</a:t>
            </a:r>
          </a:p>
          <a:p>
            <a:pPr marL="0" indent="0" defTabSz="914400">
              <a:buNone/>
              <a:defRPr/>
            </a:pPr>
            <a:r>
              <a:rPr lang="en-US" b="1" dirty="0">
                <a:solidFill>
                  <a:srgbClr val="000000"/>
                </a:solidFill>
                <a:latin typeface="Times New Roman" pitchFamily="18" charset="0"/>
                <a:cs typeface="Arial" charset="0"/>
              </a:rPr>
              <a:t>The </a:t>
            </a:r>
            <a:r>
              <a:rPr lang="en-US" b="1" u="sng" dirty="0">
                <a:solidFill>
                  <a:srgbClr val="000000"/>
                </a:solidFill>
                <a:latin typeface="Times New Roman" pitchFamily="18" charset="0"/>
                <a:cs typeface="Arial" charset="0"/>
              </a:rPr>
              <a:t>possibilities</a:t>
            </a:r>
            <a:r>
              <a:rPr lang="en-US" b="1" dirty="0">
                <a:solidFill>
                  <a:srgbClr val="000000"/>
                </a:solidFill>
                <a:latin typeface="Times New Roman" pitchFamily="18" charset="0"/>
                <a:cs typeface="Arial" charset="0"/>
              </a:rPr>
              <a:t> I see for our organization to act on or contribute to the Partnership for Patients are:</a:t>
            </a:r>
          </a:p>
          <a:p>
            <a:pPr marL="0" indent="0" defTabSz="914400">
              <a:buNone/>
              <a:defRPr/>
            </a:pPr>
            <a:r>
              <a:rPr lang="en-US" b="1" dirty="0">
                <a:solidFill>
                  <a:srgbClr val="000000"/>
                </a:solidFill>
                <a:latin typeface="Times New Roman" pitchFamily="18" charset="0"/>
                <a:cs typeface="Arial" charset="0"/>
              </a:rPr>
              <a:t>1.</a:t>
            </a:r>
          </a:p>
          <a:p>
            <a:pPr marL="0" indent="0" defTabSz="914400">
              <a:buNone/>
              <a:defRPr/>
            </a:pPr>
            <a:r>
              <a:rPr lang="en-US" b="1" dirty="0">
                <a:solidFill>
                  <a:srgbClr val="000000"/>
                </a:solidFill>
                <a:latin typeface="Times New Roman" pitchFamily="18" charset="0"/>
                <a:cs typeface="Arial" charset="0"/>
              </a:rPr>
              <a:t>2.</a:t>
            </a:r>
          </a:p>
          <a:p>
            <a:pPr marL="0" indent="0" defTabSz="914400">
              <a:buNone/>
              <a:defRPr/>
            </a:pPr>
            <a:r>
              <a:rPr lang="en-US" b="1" dirty="0">
                <a:solidFill>
                  <a:srgbClr val="000000"/>
                </a:solidFill>
                <a:latin typeface="Times New Roman" pitchFamily="18" charset="0"/>
                <a:cs typeface="Arial" charset="0"/>
              </a:rPr>
              <a:t>3.</a:t>
            </a:r>
          </a:p>
          <a:p>
            <a:pPr marL="0" indent="0" defTabSz="914400">
              <a:buNone/>
              <a:defRPr/>
            </a:pPr>
            <a:r>
              <a:rPr lang="en-US" b="1" dirty="0">
                <a:solidFill>
                  <a:srgbClr val="000000"/>
                </a:solidFill>
                <a:latin typeface="Times New Roman" pitchFamily="18" charset="0"/>
                <a:cs typeface="Arial" charset="0"/>
              </a:rPr>
              <a:t>My </a:t>
            </a:r>
            <a:r>
              <a:rPr lang="en-US" b="1" u="sng" dirty="0">
                <a:solidFill>
                  <a:srgbClr val="000000"/>
                </a:solidFill>
                <a:latin typeface="Times New Roman" pitchFamily="18" charset="0"/>
                <a:cs typeface="Arial" charset="0"/>
              </a:rPr>
              <a:t>main advice</a:t>
            </a:r>
            <a:r>
              <a:rPr lang="en-US" b="1" dirty="0">
                <a:solidFill>
                  <a:srgbClr val="000000"/>
                </a:solidFill>
                <a:latin typeface="Times New Roman" pitchFamily="18" charset="0"/>
                <a:cs typeface="Arial" charset="0"/>
              </a:rPr>
              <a:t> to CMS about what resources or help on the Partnership that would be most helpful to our organization is:</a:t>
            </a:r>
          </a:p>
          <a:p>
            <a:pPr marL="0" indent="0" defTabSz="914400">
              <a:buNone/>
              <a:defRPr/>
            </a:pPr>
            <a:r>
              <a:rPr lang="en-US" b="1" dirty="0">
                <a:solidFill>
                  <a:srgbClr val="000000"/>
                </a:solidFill>
                <a:latin typeface="Times New Roman" pitchFamily="18" charset="0"/>
                <a:cs typeface="Arial" charset="0"/>
              </a:rPr>
              <a:t> </a:t>
            </a:r>
          </a:p>
          <a:p>
            <a:pPr marL="0" indent="0" defTabSz="914400">
              <a:buNone/>
              <a:defRPr/>
            </a:pPr>
            <a:r>
              <a:rPr lang="en-US" b="1" dirty="0">
                <a:solidFill>
                  <a:srgbClr val="000000"/>
                </a:solidFill>
                <a:latin typeface="Times New Roman" pitchFamily="18" charset="0"/>
                <a:cs typeface="Arial" charset="0"/>
              </a:rPr>
              <a:t> </a:t>
            </a:r>
          </a:p>
          <a:p>
            <a:pPr marL="0" indent="0" defTabSz="914400">
              <a:buNone/>
              <a:defRPr/>
            </a:pPr>
            <a:r>
              <a:rPr lang="en-US" b="1" dirty="0">
                <a:solidFill>
                  <a:srgbClr val="000000"/>
                </a:solidFill>
                <a:latin typeface="Times New Roman" pitchFamily="18" charset="0"/>
                <a:cs typeface="Arial" charset="0"/>
              </a:rPr>
              <a:t>  </a:t>
            </a:r>
          </a:p>
          <a:p>
            <a:pPr marL="0" indent="0" defTabSz="914400">
              <a:buNone/>
              <a:defRPr/>
            </a:pPr>
            <a:r>
              <a:rPr lang="en-US" b="1" dirty="0">
                <a:solidFill>
                  <a:srgbClr val="000000"/>
                </a:solidFill>
                <a:latin typeface="Times New Roman" pitchFamily="18" charset="0"/>
                <a:cs typeface="Arial" charset="0"/>
              </a:rPr>
              <a:t>Name, Organization, Email:_______________________________________</a:t>
            </a:r>
          </a:p>
          <a:p>
            <a:pPr marL="0" indent="0" defTabSz="914400">
              <a:buNone/>
              <a:defRPr/>
            </a:pPr>
            <a:endParaRPr lang="en-US" b="1" dirty="0">
              <a:solidFill>
                <a:srgbClr val="000000"/>
              </a:solidFill>
              <a:latin typeface="Times New Roman" pitchFamily="18" charset="0"/>
              <a:cs typeface="Arial" charset="0"/>
            </a:endParaRPr>
          </a:p>
          <a:p>
            <a:pPr marL="0" indent="0" defTabSz="914400">
              <a:buNone/>
              <a:defRPr/>
            </a:pPr>
            <a:r>
              <a:rPr lang="en-US" b="1" dirty="0">
                <a:solidFill>
                  <a:srgbClr val="000000"/>
                </a:solidFill>
                <a:latin typeface="Times New Roman" pitchFamily="18" charset="0"/>
                <a:ea typeface="ＭＳ Ｐゴシック" pitchFamily="34" charset="-128"/>
                <a:cs typeface="Arial" charset="0"/>
              </a:rPr>
              <a:t>⁭ I can help you reduce harm in hospitals. Call me!</a:t>
            </a:r>
          </a:p>
          <a:p>
            <a:pPr marL="0" indent="0" defTabSz="914400">
              <a:buNone/>
              <a:defRPr/>
            </a:pPr>
            <a:endParaRPr lang="en-US" b="1" dirty="0">
              <a:solidFill>
                <a:srgbClr val="000000"/>
              </a:solidFill>
              <a:latin typeface="Times New Roman" pitchFamily="18" charset="0"/>
              <a:cs typeface="Arial" charset="0"/>
            </a:endParaRPr>
          </a:p>
          <a:p>
            <a:pPr marL="0" indent="0">
              <a:buNone/>
            </a:pPr>
            <a:endParaRPr lang="en-US" dirty="0"/>
          </a:p>
        </p:txBody>
      </p:sp>
      <p:sp>
        <p:nvSpPr>
          <p:cNvPr id="58369" name="Slide Number Placeholder 3"/>
          <p:cNvSpPr>
            <a:spLocks noGrp="1"/>
          </p:cNvSpPr>
          <p:nvPr>
            <p:ph type="sldNum" sz="quarter" idx="4294967295"/>
          </p:nvPr>
        </p:nvSpPr>
        <p:spPr bwMode="auto">
          <a:xfrm>
            <a:off x="7010400" y="6356350"/>
            <a:ext cx="2133600" cy="365125"/>
          </a:xfrm>
          <a:noFill/>
          <a:ln>
            <a:miter lim="800000"/>
            <a:headEnd/>
            <a:tailEnd/>
          </a:ln>
        </p:spPr>
        <p:txBody>
          <a:bodyPr/>
          <a:lstStyle/>
          <a:p>
            <a:fld id="{E8DC330D-F58F-45A9-A864-D9254D52E06D}" type="slidenum">
              <a:rPr lang="en-US" smtClean="0">
                <a:solidFill>
                  <a:srgbClr val="898989"/>
                </a:solidFill>
                <a:latin typeface="Arial" charset="0"/>
                <a:ea typeface="ＭＳ Ｐゴシック"/>
                <a:cs typeface="Arial" charset="0"/>
              </a:rPr>
              <a:pPr/>
              <a:t>22</a:t>
            </a:fld>
            <a:endParaRPr lang="en-US" smtClean="0">
              <a:solidFill>
                <a:srgbClr val="898989"/>
              </a:solidFill>
              <a:latin typeface="Arial" charset="0"/>
              <a:ea typeface="ＭＳ Ｐゴシック"/>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smtClean="0">
                <a:ea typeface="ＭＳ Ｐゴシック"/>
                <a:cs typeface="ＭＳ Ｐゴシック"/>
              </a:rPr>
              <a:t>Contact Information</a:t>
            </a:r>
          </a:p>
        </p:txBody>
      </p:sp>
      <p:sp>
        <p:nvSpPr>
          <p:cNvPr id="60424" name="Slide Number Placeholder 3"/>
          <p:cNvSpPr>
            <a:spLocks noGrp="1"/>
          </p:cNvSpPr>
          <p:nvPr>
            <p:ph type="sldNum" sz="quarter" idx="4294967295"/>
          </p:nvPr>
        </p:nvSpPr>
        <p:spPr bwMode="auto">
          <a:xfrm>
            <a:off x="2390775" y="6492875"/>
            <a:ext cx="2133600" cy="365125"/>
          </a:xfrm>
          <a:noFill/>
          <a:ln>
            <a:miter lim="800000"/>
            <a:headEnd/>
            <a:tailEnd/>
          </a:ln>
        </p:spPr>
        <p:txBody>
          <a:bodyPr/>
          <a:lstStyle/>
          <a:p>
            <a:fld id="{8A9E74F9-0DDF-4945-A23E-FF8C662C78D3}" type="slidenum">
              <a:rPr lang="en-US" smtClean="0">
                <a:solidFill>
                  <a:srgbClr val="FFFFFF"/>
                </a:solidFill>
                <a:latin typeface="Calibri" pitchFamily="34" charset="0"/>
                <a:ea typeface="ＭＳ Ｐゴシック"/>
                <a:cs typeface="Arial" charset="0"/>
              </a:rPr>
              <a:pPr/>
              <a:t>23</a:t>
            </a:fld>
            <a:endParaRPr lang="en-US" smtClean="0">
              <a:solidFill>
                <a:srgbClr val="FFFFFF"/>
              </a:solidFill>
              <a:latin typeface="Calibri" pitchFamily="34" charset="0"/>
              <a:ea typeface="ＭＳ Ｐゴシック"/>
              <a:cs typeface="Arial" charset="0"/>
            </a:endParaRPr>
          </a:p>
        </p:txBody>
      </p:sp>
      <p:sp>
        <p:nvSpPr>
          <p:cNvPr id="2" name="Content Placeholder 1"/>
          <p:cNvSpPr>
            <a:spLocks noGrp="1"/>
          </p:cNvSpPr>
          <p:nvPr>
            <p:ph idx="1"/>
          </p:nvPr>
        </p:nvSpPr>
        <p:spPr>
          <a:xfrm>
            <a:off x="0" y="1992313"/>
            <a:ext cx="9144000" cy="2673350"/>
          </a:xfrm>
        </p:spPr>
        <p:txBody>
          <a:bodyPr/>
          <a:lstStyle/>
          <a:p>
            <a:pPr marL="0" lvl="0" indent="0" defTabSz="914400" eaLnBrk="1" hangingPunct="1">
              <a:spcBef>
                <a:spcPct val="0"/>
              </a:spcBef>
              <a:spcAft>
                <a:spcPct val="0"/>
              </a:spcAft>
              <a:buNone/>
            </a:pPr>
            <a:endParaRPr lang="en-US" sz="1400" b="1" dirty="0">
              <a:solidFill>
                <a:srgbClr val="FFFFFF"/>
              </a:solidFill>
              <a:latin typeface="Calibri" pitchFamily="34" charset="0"/>
              <a:ea typeface="ＭＳ Ｐゴシック" pitchFamily="34" charset="-128"/>
              <a:cs typeface="Arial" charset="0"/>
            </a:endParaRPr>
          </a:p>
          <a:p>
            <a:pPr marL="0" lvl="0" indent="0" algn="ctr" defTabSz="914400" eaLnBrk="1" hangingPunct="1">
              <a:spcBef>
                <a:spcPct val="0"/>
              </a:spcBef>
              <a:spcAft>
                <a:spcPct val="0"/>
              </a:spcAft>
              <a:buNone/>
            </a:pPr>
            <a:r>
              <a:rPr lang="en-US" b="1" dirty="0">
                <a:solidFill>
                  <a:srgbClr val="002060"/>
                </a:solidFill>
                <a:latin typeface="Calibri" pitchFamily="34" charset="0"/>
                <a:ea typeface="ＭＳ Ｐゴシック" pitchFamily="34" charset="-128"/>
                <a:cs typeface="Arial" charset="0"/>
              </a:rPr>
              <a:t>Dennis Wagner</a:t>
            </a:r>
          </a:p>
          <a:p>
            <a:pPr marL="0" lvl="0" indent="0" algn="ctr" defTabSz="914400" eaLnBrk="1" hangingPunct="1">
              <a:spcBef>
                <a:spcPct val="0"/>
              </a:spcBef>
              <a:spcAft>
                <a:spcPct val="0"/>
              </a:spcAft>
              <a:buNone/>
              <a:defRPr/>
            </a:pPr>
            <a:r>
              <a:rPr lang="en-US" b="1" u="sng" dirty="0">
                <a:solidFill>
                  <a:srgbClr val="002060"/>
                </a:solidFill>
                <a:latin typeface="Calibri" pitchFamily="34" charset="0"/>
                <a:ea typeface="ＭＳ Ｐゴシック" pitchFamily="34" charset="-128"/>
                <a:cs typeface="Arial" charset="0"/>
                <a:hlinkClick r:id="rId3"/>
              </a:rPr>
              <a:t>dennis.wagner2@cms.hhs.gov</a:t>
            </a:r>
            <a:r>
              <a:rPr lang="en-US" b="1" dirty="0">
                <a:solidFill>
                  <a:srgbClr val="002060"/>
                </a:solidFill>
                <a:latin typeface="Calibri" pitchFamily="34" charset="0"/>
                <a:ea typeface="ＭＳ Ｐゴシック" pitchFamily="34" charset="-128"/>
                <a:cs typeface="Arial" charset="0"/>
              </a:rPr>
              <a:t> </a:t>
            </a:r>
          </a:p>
          <a:p>
            <a:pPr marL="0" lvl="0" indent="0" algn="ctr" defTabSz="914400" eaLnBrk="1" hangingPunct="1">
              <a:spcBef>
                <a:spcPct val="0"/>
              </a:spcBef>
              <a:spcAft>
                <a:spcPct val="0"/>
              </a:spcAft>
              <a:buNone/>
              <a:defRPr/>
            </a:pPr>
            <a:r>
              <a:rPr lang="en-US" b="1" dirty="0">
                <a:solidFill>
                  <a:srgbClr val="002060"/>
                </a:solidFill>
                <a:latin typeface="Calibri" pitchFamily="34" charset="0"/>
                <a:ea typeface="ＭＳ Ｐゴシック" pitchFamily="34" charset="-128"/>
                <a:cs typeface="Arial" charset="0"/>
              </a:rPr>
              <a:t>Paul </a:t>
            </a:r>
            <a:r>
              <a:rPr lang="en-US" b="1" dirty="0" err="1">
                <a:solidFill>
                  <a:srgbClr val="002060"/>
                </a:solidFill>
                <a:latin typeface="Calibri" pitchFamily="34" charset="0"/>
                <a:ea typeface="ＭＳ Ｐゴシック" pitchFamily="34" charset="-128"/>
                <a:cs typeface="Arial" charset="0"/>
              </a:rPr>
              <a:t>McGann</a:t>
            </a:r>
            <a:endParaRPr lang="en-US" b="1" dirty="0">
              <a:solidFill>
                <a:srgbClr val="002060"/>
              </a:solidFill>
              <a:latin typeface="Calibri" pitchFamily="34" charset="0"/>
              <a:ea typeface="ＭＳ Ｐゴシック" pitchFamily="34" charset="-128"/>
              <a:cs typeface="Arial" charset="0"/>
            </a:endParaRPr>
          </a:p>
          <a:p>
            <a:pPr marL="0" lvl="0" indent="0" algn="ctr" defTabSz="914400" eaLnBrk="1" hangingPunct="1">
              <a:spcBef>
                <a:spcPct val="0"/>
              </a:spcBef>
              <a:spcAft>
                <a:spcPct val="0"/>
              </a:spcAft>
              <a:buNone/>
              <a:defRPr/>
            </a:pPr>
            <a:r>
              <a:rPr lang="en-US" b="1" dirty="0">
                <a:solidFill>
                  <a:srgbClr val="002060"/>
                </a:solidFill>
                <a:latin typeface="Calibri" pitchFamily="34" charset="0"/>
                <a:ea typeface="ＭＳ Ｐゴシック" pitchFamily="34" charset="-128"/>
                <a:cs typeface="Arial" charset="0"/>
                <a:hlinkClick r:id="rId4"/>
              </a:rPr>
              <a:t>Paul.McGann@cms.hhs.gov</a:t>
            </a:r>
            <a:r>
              <a:rPr lang="en-US" b="1" dirty="0">
                <a:solidFill>
                  <a:srgbClr val="002060"/>
                </a:solidFill>
                <a:latin typeface="Calibri" pitchFamily="34" charset="0"/>
                <a:ea typeface="ＭＳ Ｐゴシック" pitchFamily="34" charset="-128"/>
                <a:cs typeface="Arial" charset="0"/>
              </a:rPr>
              <a:t> </a:t>
            </a:r>
          </a:p>
          <a:p>
            <a:pPr marL="0" lvl="0" indent="0" algn="ctr" defTabSz="914400" eaLnBrk="1" hangingPunct="1">
              <a:spcBef>
                <a:spcPct val="0"/>
              </a:spcBef>
              <a:spcAft>
                <a:spcPct val="0"/>
              </a:spcAft>
              <a:buNone/>
              <a:defRPr/>
            </a:pPr>
            <a:r>
              <a:rPr lang="en-US" b="1" dirty="0">
                <a:solidFill>
                  <a:srgbClr val="002060"/>
                </a:solidFill>
                <a:latin typeface="Calibri" pitchFamily="34" charset="0"/>
                <a:ea typeface="ＭＳ Ｐゴシック" pitchFamily="34" charset="-128"/>
                <a:cs typeface="Arial" charset="0"/>
              </a:rPr>
              <a:t>Centers for Medicare and Medicaid Services</a:t>
            </a:r>
          </a:p>
          <a:p>
            <a:pPr marL="0" lvl="0" indent="0" algn="ctr" defTabSz="914400" eaLnBrk="1" hangingPunct="1">
              <a:spcBef>
                <a:spcPct val="0"/>
              </a:spcBef>
              <a:spcAft>
                <a:spcPct val="0"/>
              </a:spcAft>
              <a:buNone/>
            </a:pPr>
            <a:r>
              <a:rPr lang="en-US" b="1" dirty="0">
                <a:solidFill>
                  <a:srgbClr val="002060"/>
                </a:solidFill>
                <a:latin typeface="Calibri" pitchFamily="34" charset="0"/>
                <a:ea typeface="ＭＳ Ｐゴシック" pitchFamily="34" charset="-128"/>
                <a:cs typeface="Arial" charset="0"/>
              </a:rPr>
              <a:t>7500 Security Blvd.</a:t>
            </a:r>
          </a:p>
          <a:p>
            <a:pPr marL="0" lvl="0" indent="0" algn="ctr" defTabSz="914400" eaLnBrk="1" hangingPunct="1">
              <a:spcBef>
                <a:spcPct val="0"/>
              </a:spcBef>
              <a:spcAft>
                <a:spcPct val="0"/>
              </a:spcAft>
              <a:buNone/>
            </a:pPr>
            <a:r>
              <a:rPr lang="en-US" b="1" dirty="0">
                <a:solidFill>
                  <a:srgbClr val="002060"/>
                </a:solidFill>
                <a:latin typeface="Calibri" pitchFamily="34" charset="0"/>
                <a:ea typeface="ＭＳ Ｐゴシック" pitchFamily="34" charset="-128"/>
                <a:cs typeface="Arial" charset="0"/>
              </a:rPr>
              <a:t>Baltimore, MD  21244-1850</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algn="ctr"/>
            <a:r>
              <a:rPr lang="en-US" sz="4000" dirty="0" smtClean="0">
                <a:ea typeface="ＭＳ Ｐゴシック"/>
                <a:cs typeface="ＭＳ Ｐゴシック"/>
              </a:rPr>
              <a:t>Meet Josie King</a:t>
            </a:r>
          </a:p>
        </p:txBody>
      </p:sp>
      <p:pic>
        <p:nvPicPr>
          <p:cNvPr id="32770" name="Content Placeholder 4" descr="Josie King"/>
          <p:cNvPicPr>
            <a:picLocks noGrp="1" noChangeAspect="1"/>
          </p:cNvPicPr>
          <p:nvPr>
            <p:ph idx="1"/>
          </p:nvPr>
        </p:nvPicPr>
        <p:blipFill>
          <a:blip r:embed="rId3"/>
          <a:srcRect/>
          <a:stretch>
            <a:fillRect/>
          </a:stretch>
        </p:blipFill>
        <p:spPr>
          <a:xfrm>
            <a:off x="1693863" y="1992313"/>
            <a:ext cx="6091237" cy="377507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algn="ctr"/>
            <a:r>
              <a:rPr lang="en-US" sz="4000" dirty="0" smtClean="0">
                <a:ea typeface="ＭＳ Ｐゴシック"/>
                <a:cs typeface="ＭＳ Ｐゴシック"/>
              </a:rPr>
              <a:t>Unfortunately, Josie King’s </a:t>
            </a:r>
            <a:br>
              <a:rPr lang="en-US" sz="4000" dirty="0" smtClean="0">
                <a:ea typeface="ＭＳ Ｐゴシック"/>
                <a:cs typeface="ＭＳ Ｐゴシック"/>
              </a:rPr>
            </a:br>
            <a:r>
              <a:rPr lang="en-US" sz="4000" dirty="0" smtClean="0">
                <a:ea typeface="ＭＳ Ｐゴシック"/>
                <a:cs typeface="ＭＳ Ｐゴシック"/>
              </a:rPr>
              <a:t>story is not rare.</a:t>
            </a:r>
          </a:p>
        </p:txBody>
      </p:sp>
      <p:sp>
        <p:nvSpPr>
          <p:cNvPr id="3" name="Content Placeholder 2"/>
          <p:cNvSpPr>
            <a:spLocks noGrp="1"/>
          </p:cNvSpPr>
          <p:nvPr>
            <p:ph idx="1"/>
          </p:nvPr>
        </p:nvSpPr>
        <p:spPr>
          <a:xfrm>
            <a:off x="266700" y="1744663"/>
            <a:ext cx="8610600" cy="4248150"/>
          </a:xfrm>
        </p:spPr>
        <p:txBody>
          <a:bodyPr/>
          <a:lstStyle/>
          <a:p>
            <a:pPr marL="514350" indent="-514350">
              <a:buFont typeface="Arial" pitchFamily="34" charset="0"/>
              <a:buChar char="•"/>
              <a:defRPr/>
            </a:pPr>
            <a:r>
              <a:rPr lang="en-US" sz="1800" dirty="0" smtClean="0">
                <a:ea typeface="ＭＳ Ｐゴシック"/>
                <a:cs typeface="ＭＳ Ｐゴシック"/>
              </a:rPr>
              <a:t>On any given day, 1 out of every 20 patients in American hospitals is affected by a hospital-acquired infection.</a:t>
            </a:r>
          </a:p>
          <a:p>
            <a:pPr marL="514350" indent="-514350">
              <a:buFont typeface="Arial" pitchFamily="34" charset="0"/>
              <a:buChar char="•"/>
              <a:defRPr/>
            </a:pPr>
            <a:r>
              <a:rPr lang="en-US" sz="1800" dirty="0" smtClean="0">
                <a:ea typeface="ＭＳ Ｐゴシック"/>
                <a:cs typeface="ＭＳ Ｐゴシック"/>
              </a:rPr>
              <a:t>Among chronically ill adults, 22 percent report a “serious error” in their care.</a:t>
            </a:r>
          </a:p>
          <a:p>
            <a:pPr marL="514350" indent="-514350">
              <a:buFont typeface="Arial" pitchFamily="34" charset="0"/>
              <a:buChar char="•"/>
              <a:defRPr/>
            </a:pPr>
            <a:r>
              <a:rPr lang="en-US" sz="1800" dirty="0" smtClean="0">
                <a:ea typeface="ＭＳ Ｐゴシック"/>
                <a:cs typeface="ＭＳ Ｐゴシック"/>
              </a:rPr>
              <a:t>One out of seven Medicare beneficiaries is harmed in the course of their care, costing the federal government over $4.4 billion each year.</a:t>
            </a:r>
          </a:p>
          <a:p>
            <a:pPr marL="514350" indent="-514350">
              <a:buFont typeface="Arial" pitchFamily="34" charset="0"/>
              <a:buChar char="•"/>
              <a:defRPr/>
            </a:pPr>
            <a:r>
              <a:rPr lang="en-US" sz="1800" dirty="0" smtClean="0">
                <a:ea typeface="ＭＳ Ｐゴシック"/>
                <a:cs typeface="ＭＳ Ｐゴシック"/>
              </a:rPr>
              <a:t>Medical harm is the fourth leading cause of death in the U.S. Each year, 100,000 Americans die from preventable medical errors in hospitals– more than auto accidents, AIDS, and breast cancer combined.</a:t>
            </a:r>
          </a:p>
          <a:p>
            <a:pPr marL="514350" indent="-514350">
              <a:buFont typeface="Arial" pitchFamily="34" charset="0"/>
              <a:buChar char="•"/>
              <a:defRPr/>
            </a:pPr>
            <a:r>
              <a:rPr lang="en-US" sz="1800" dirty="0" smtClean="0">
                <a:ea typeface="ＭＳ Ｐゴシック"/>
                <a:cs typeface="ＭＳ Ｐゴシック"/>
              </a:rPr>
              <a:t>Despite pockets of success -- we still see massive variation in the quality of care, and no major change in the rates of harm and preventable readmissions over the past decade.</a:t>
            </a:r>
          </a:p>
          <a:p>
            <a:pPr marL="514350" indent="-514350" algn="ctr">
              <a:buFont typeface="Arial" charset="0"/>
              <a:buNone/>
              <a:defRPr/>
            </a:pPr>
            <a:r>
              <a:rPr lang="en-US" b="1" dirty="0" smtClean="0">
                <a:ea typeface="ＭＳ Ｐゴシック"/>
                <a:cs typeface="ＭＳ Ｐゴシック"/>
              </a:rPr>
              <a:t>We can do much better – and we must.</a:t>
            </a:r>
          </a:p>
          <a:p>
            <a:pP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Group 11" descr="Better Health for the Population&#10;Lower Cost Through Improvement&#10;Better Care for Individuals"/>
          <p:cNvGrpSpPr>
            <a:grpSpLocks/>
          </p:cNvGrpSpPr>
          <p:nvPr/>
        </p:nvGrpSpPr>
        <p:grpSpPr bwMode="auto">
          <a:xfrm>
            <a:off x="431800" y="1587500"/>
            <a:ext cx="8101013" cy="4524375"/>
            <a:chOff x="751342" y="1905000"/>
            <a:chExt cx="7452844" cy="4190553"/>
          </a:xfrm>
        </p:grpSpPr>
        <p:sp>
          <p:nvSpPr>
            <p:cNvPr id="100357" name="AutoShape 5"/>
            <p:cNvSpPr>
              <a:spLocks noChangeArrowheads="1"/>
            </p:cNvSpPr>
            <p:nvPr/>
          </p:nvSpPr>
          <p:spPr bwMode="auto">
            <a:xfrm>
              <a:off x="2971276" y="2896029"/>
              <a:ext cx="3115210" cy="2514332"/>
            </a:xfrm>
            <a:prstGeom prst="triangle">
              <a:avLst>
                <a:gd name="adj" fmla="val 50000"/>
              </a:avLst>
            </a:prstGeom>
            <a:solidFill>
              <a:schemeClr val="accent1"/>
            </a:solidFill>
            <a:ln w="9525">
              <a:solidFill>
                <a:schemeClr val="tx1"/>
              </a:solidFill>
              <a:miter lim="800000"/>
              <a:headEnd/>
              <a:tailEnd/>
            </a:ln>
          </p:spPr>
          <p:txBody>
            <a:bodyPr wrap="none" anchor="ctr"/>
            <a:lstStyle/>
            <a:p>
              <a:pPr defTabSz="914400">
                <a:defRPr/>
              </a:pPr>
              <a:endParaRPr lang="en-US">
                <a:solidFill>
                  <a:prstClr val="black"/>
                </a:solidFill>
                <a:latin typeface="Calibri" pitchFamily="34" charset="0"/>
                <a:ea typeface="+mn-ea"/>
                <a:cs typeface="Arial" pitchFamily="34" charset="0"/>
              </a:endParaRPr>
            </a:p>
          </p:txBody>
        </p:sp>
        <p:sp>
          <p:nvSpPr>
            <p:cNvPr id="100358" name="Text Box 6"/>
            <p:cNvSpPr txBox="1">
              <a:spLocks noChangeArrowheads="1"/>
            </p:cNvSpPr>
            <p:nvPr/>
          </p:nvSpPr>
          <p:spPr bwMode="auto">
            <a:xfrm>
              <a:off x="3099798" y="1905000"/>
              <a:ext cx="2850862" cy="841051"/>
            </a:xfrm>
            <a:prstGeom prst="rect">
              <a:avLst/>
            </a:prstGeom>
            <a:solidFill>
              <a:srgbClr val="73F62A"/>
            </a:solidFill>
            <a:ln w="9525">
              <a:noFill/>
              <a:miter lim="800000"/>
              <a:headEnd/>
              <a:tailEnd/>
            </a:ln>
          </p:spPr>
          <p:txBody>
            <a:bodyPr wrap="none">
              <a:spAutoFit/>
            </a:bodyPr>
            <a:lstStyle/>
            <a:p>
              <a:pPr algn="ctr" defTabSz="914400">
                <a:defRPr/>
              </a:pPr>
              <a:r>
                <a:rPr lang="en-US" sz="2800" b="1">
                  <a:solidFill>
                    <a:prstClr val="black"/>
                  </a:solidFill>
                  <a:latin typeface="Calibri" pitchFamily="34" charset="0"/>
                  <a:ea typeface="+mn-ea"/>
                  <a:cs typeface="Arial" pitchFamily="34" charset="0"/>
                </a:rPr>
                <a:t>Better Health for</a:t>
              </a:r>
            </a:p>
            <a:p>
              <a:pPr algn="ctr" defTabSz="914400">
                <a:defRPr/>
              </a:pPr>
              <a:r>
                <a:rPr lang="en-US" sz="2800" b="1">
                  <a:solidFill>
                    <a:prstClr val="black"/>
                  </a:solidFill>
                  <a:latin typeface="Calibri" pitchFamily="34" charset="0"/>
                  <a:ea typeface="+mn-ea"/>
                  <a:cs typeface="Arial" pitchFamily="34" charset="0"/>
                </a:rPr>
                <a:t>the Population</a:t>
              </a:r>
            </a:p>
          </p:txBody>
        </p:sp>
        <p:sp>
          <p:nvSpPr>
            <p:cNvPr id="100359" name="Line 10"/>
            <p:cNvSpPr>
              <a:spLocks noChangeShapeType="1"/>
            </p:cNvSpPr>
            <p:nvPr/>
          </p:nvSpPr>
          <p:spPr bwMode="auto">
            <a:xfrm flipH="1">
              <a:off x="2819386" y="4723699"/>
              <a:ext cx="1295449" cy="763121"/>
            </a:xfrm>
            <a:prstGeom prst="line">
              <a:avLst/>
            </a:prstGeom>
            <a:noFill/>
            <a:ln w="92075">
              <a:solidFill>
                <a:srgbClr val="73F62A"/>
              </a:solidFill>
              <a:round/>
              <a:headEnd/>
              <a:tailEnd/>
            </a:ln>
          </p:spPr>
          <p:txBody>
            <a:bodyPr/>
            <a:lstStyle/>
            <a:p>
              <a:pPr defTabSz="914400">
                <a:defRPr/>
              </a:pPr>
              <a:endParaRPr lang="en-US">
                <a:solidFill>
                  <a:prstClr val="black"/>
                </a:solidFill>
                <a:latin typeface="Arial" pitchFamily="34" charset="0"/>
                <a:ea typeface="+mn-ea"/>
                <a:cs typeface="Arial" pitchFamily="34" charset="0"/>
              </a:endParaRPr>
            </a:p>
          </p:txBody>
        </p:sp>
        <p:sp>
          <p:nvSpPr>
            <p:cNvPr id="100360" name="Line 12"/>
            <p:cNvSpPr>
              <a:spLocks noChangeShapeType="1"/>
            </p:cNvSpPr>
            <p:nvPr/>
          </p:nvSpPr>
          <p:spPr bwMode="auto">
            <a:xfrm flipH="1" flipV="1">
              <a:off x="4877206" y="4723699"/>
              <a:ext cx="1295448" cy="686662"/>
            </a:xfrm>
            <a:prstGeom prst="line">
              <a:avLst/>
            </a:prstGeom>
            <a:noFill/>
            <a:ln w="92075">
              <a:solidFill>
                <a:srgbClr val="73F62A"/>
              </a:solidFill>
              <a:round/>
              <a:headEnd/>
              <a:tailEnd/>
            </a:ln>
          </p:spPr>
          <p:txBody>
            <a:bodyPr/>
            <a:lstStyle/>
            <a:p>
              <a:pPr defTabSz="914400">
                <a:defRPr/>
              </a:pPr>
              <a:endParaRPr lang="en-US">
                <a:solidFill>
                  <a:prstClr val="black"/>
                </a:solidFill>
                <a:latin typeface="Arial" pitchFamily="34" charset="0"/>
                <a:ea typeface="+mn-ea"/>
                <a:cs typeface="Arial" pitchFamily="34" charset="0"/>
              </a:endParaRPr>
            </a:p>
          </p:txBody>
        </p:sp>
        <p:cxnSp>
          <p:nvCxnSpPr>
            <p:cNvPr id="22" name="Straight Connector 21"/>
            <p:cNvCxnSpPr>
              <a:stCxn id="100358" idx="2"/>
            </p:cNvCxnSpPr>
            <p:nvPr/>
          </p:nvCxnSpPr>
          <p:spPr>
            <a:xfrm rot="5400000">
              <a:off x="3825432" y="3416639"/>
              <a:ext cx="1370384" cy="29210"/>
            </a:xfrm>
            <a:prstGeom prst="line">
              <a:avLst/>
            </a:prstGeom>
            <a:ln w="92075">
              <a:solidFill>
                <a:srgbClr val="73F62A"/>
              </a:solidFill>
            </a:ln>
          </p:spPr>
          <p:style>
            <a:lnRef idx="1">
              <a:schemeClr val="accent1"/>
            </a:lnRef>
            <a:fillRef idx="0">
              <a:schemeClr val="accent1"/>
            </a:fillRef>
            <a:effectRef idx="0">
              <a:schemeClr val="accent1"/>
            </a:effectRef>
            <a:fontRef idx="minor">
              <a:schemeClr val="tx1"/>
            </a:fontRef>
          </p:style>
        </p:cxnSp>
        <p:sp>
          <p:nvSpPr>
            <p:cNvPr id="100362" name="Text Box 7"/>
            <p:cNvSpPr txBox="1">
              <a:spLocks noChangeArrowheads="1"/>
            </p:cNvSpPr>
            <p:nvPr/>
          </p:nvSpPr>
          <p:spPr bwMode="auto">
            <a:xfrm>
              <a:off x="751342" y="4876617"/>
              <a:ext cx="2428783" cy="841051"/>
            </a:xfrm>
            <a:prstGeom prst="rect">
              <a:avLst/>
            </a:prstGeom>
            <a:solidFill>
              <a:srgbClr val="73F62A"/>
            </a:solidFill>
            <a:ln w="9525">
              <a:noFill/>
              <a:miter lim="800000"/>
              <a:headEnd/>
              <a:tailEnd/>
            </a:ln>
          </p:spPr>
          <p:txBody>
            <a:bodyPr wrap="none">
              <a:spAutoFit/>
            </a:bodyPr>
            <a:lstStyle/>
            <a:p>
              <a:pPr algn="ctr" defTabSz="914400">
                <a:defRPr/>
              </a:pPr>
              <a:r>
                <a:rPr lang="en-US" sz="2800" b="1">
                  <a:solidFill>
                    <a:prstClr val="black"/>
                  </a:solidFill>
                  <a:latin typeface="Calibri" pitchFamily="34" charset="0"/>
                  <a:ea typeface="+mn-ea"/>
                  <a:cs typeface="Arial" pitchFamily="34" charset="0"/>
                </a:rPr>
                <a:t>Better Care</a:t>
              </a:r>
            </a:p>
            <a:p>
              <a:pPr algn="ctr" defTabSz="914400">
                <a:defRPr/>
              </a:pPr>
              <a:r>
                <a:rPr lang="en-US" sz="2800" b="1">
                  <a:solidFill>
                    <a:prstClr val="black"/>
                  </a:solidFill>
                  <a:latin typeface="Calibri" pitchFamily="34" charset="0"/>
                  <a:ea typeface="+mn-ea"/>
                  <a:cs typeface="Arial" pitchFamily="34" charset="0"/>
                </a:rPr>
                <a:t>for Individuals</a:t>
              </a:r>
            </a:p>
          </p:txBody>
        </p:sp>
        <p:sp>
          <p:nvSpPr>
            <p:cNvPr id="100363" name="Text Box 8"/>
            <p:cNvSpPr txBox="1">
              <a:spLocks noChangeArrowheads="1"/>
            </p:cNvSpPr>
            <p:nvPr/>
          </p:nvSpPr>
          <p:spPr bwMode="auto">
            <a:xfrm>
              <a:off x="5957964" y="4876617"/>
              <a:ext cx="2246222" cy="1218936"/>
            </a:xfrm>
            <a:prstGeom prst="rect">
              <a:avLst/>
            </a:prstGeom>
            <a:solidFill>
              <a:srgbClr val="73F62A"/>
            </a:solidFill>
            <a:ln w="9525">
              <a:noFill/>
              <a:miter lim="800000"/>
              <a:headEnd/>
              <a:tailEnd/>
            </a:ln>
          </p:spPr>
          <p:txBody>
            <a:bodyPr wrap="none">
              <a:spAutoFit/>
            </a:bodyPr>
            <a:lstStyle/>
            <a:p>
              <a:pPr algn="ctr" defTabSz="914400">
                <a:defRPr/>
              </a:pPr>
              <a:r>
                <a:rPr lang="en-US" sz="2800" b="1">
                  <a:solidFill>
                    <a:prstClr val="black"/>
                  </a:solidFill>
                  <a:latin typeface="Calibri" pitchFamily="34" charset="0"/>
                  <a:ea typeface="+mn-ea"/>
                  <a:cs typeface="Arial" pitchFamily="34" charset="0"/>
                </a:rPr>
                <a:t>Lower Cost</a:t>
              </a:r>
            </a:p>
            <a:p>
              <a:pPr algn="ctr" defTabSz="914400">
                <a:defRPr/>
              </a:pPr>
              <a:r>
                <a:rPr lang="en-US" sz="2800" b="1">
                  <a:solidFill>
                    <a:prstClr val="black"/>
                  </a:solidFill>
                  <a:latin typeface="Calibri" pitchFamily="34" charset="0"/>
                  <a:ea typeface="+mn-ea"/>
                  <a:cs typeface="Arial" pitchFamily="34" charset="0"/>
                </a:rPr>
                <a:t>Through </a:t>
              </a:r>
            </a:p>
            <a:p>
              <a:pPr algn="ctr" defTabSz="914400">
                <a:defRPr/>
              </a:pPr>
              <a:r>
                <a:rPr lang="en-US" sz="2800" b="1">
                  <a:solidFill>
                    <a:prstClr val="black"/>
                  </a:solidFill>
                  <a:latin typeface="Calibri" pitchFamily="34" charset="0"/>
                  <a:ea typeface="+mn-ea"/>
                  <a:cs typeface="Arial" pitchFamily="34" charset="0"/>
                </a:rPr>
                <a:t>Improvement</a:t>
              </a:r>
            </a:p>
          </p:txBody>
        </p:sp>
        <p:sp>
          <p:nvSpPr>
            <p:cNvPr id="100364" name="AutoShape 9"/>
            <p:cNvSpPr>
              <a:spLocks noChangeArrowheads="1"/>
            </p:cNvSpPr>
            <p:nvPr/>
          </p:nvSpPr>
          <p:spPr bwMode="auto">
            <a:xfrm>
              <a:off x="4038889" y="4038507"/>
              <a:ext cx="914262" cy="91457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73F62A"/>
            </a:solidFill>
            <a:ln w="9525">
              <a:solidFill>
                <a:schemeClr val="tx1"/>
              </a:solidFill>
              <a:round/>
              <a:headEnd/>
              <a:tailEnd/>
            </a:ln>
          </p:spPr>
          <p:txBody>
            <a:bodyPr wrap="none" anchor="ctr"/>
            <a:lstStyle/>
            <a:p>
              <a:pPr defTabSz="914400">
                <a:defRPr/>
              </a:pPr>
              <a:endParaRPr lang="en-US">
                <a:solidFill>
                  <a:prstClr val="black"/>
                </a:solidFill>
                <a:latin typeface="Arial" pitchFamily="34" charset="0"/>
                <a:ea typeface="+mn-ea"/>
                <a:cs typeface="Arial" pitchFamily="34" charset="0"/>
              </a:endParaRPr>
            </a:p>
          </p:txBody>
        </p:sp>
      </p:grpSp>
      <p:sp>
        <p:nvSpPr>
          <p:cNvPr id="36866" name="Title 11"/>
          <p:cNvSpPr>
            <a:spLocks noGrp="1"/>
          </p:cNvSpPr>
          <p:nvPr>
            <p:ph type="title"/>
          </p:nvPr>
        </p:nvSpPr>
        <p:spPr/>
        <p:txBody>
          <a:bodyPr/>
          <a:lstStyle/>
          <a:p>
            <a:pPr eaLnBrk="1" hangingPunct="1"/>
            <a:r>
              <a:rPr lang="en-US" dirty="0" smtClean="0">
                <a:ea typeface="ＭＳ Ｐゴシック"/>
              </a:rPr>
              <a:t>The “Three-Part Aim”</a:t>
            </a:r>
          </a:p>
        </p:txBody>
      </p:sp>
      <p:sp>
        <p:nvSpPr>
          <p:cNvPr id="36867" name="Slide Number Placeholder 12"/>
          <p:cNvSpPr>
            <a:spLocks noGrp="1"/>
          </p:cNvSpPr>
          <p:nvPr>
            <p:ph type="sldNum" sz="quarter" idx="12"/>
          </p:nvPr>
        </p:nvSpPr>
        <p:spPr bwMode="auto">
          <a:noFill/>
          <a:ln>
            <a:miter lim="800000"/>
            <a:headEnd/>
            <a:tailEnd/>
          </a:ln>
        </p:spPr>
        <p:txBody>
          <a:bodyPr/>
          <a:lstStyle/>
          <a:p>
            <a:pPr fontAlgn="base">
              <a:spcBef>
                <a:spcPct val="0"/>
              </a:spcBef>
              <a:spcAft>
                <a:spcPct val="0"/>
              </a:spcAft>
            </a:pPr>
            <a:fld id="{8D1255E9-B0F8-4299-BCE4-17972B36C1B6}" type="slidenum">
              <a:rPr lang="en-US" smtClean="0">
                <a:solidFill>
                  <a:srgbClr val="FFFFFF"/>
                </a:solidFill>
                <a:latin typeface="Calibri" pitchFamily="34" charset="0"/>
                <a:ea typeface="ＭＳ Ｐゴシック"/>
                <a:cs typeface="Arial" charset="0"/>
              </a:rPr>
              <a:pPr fontAlgn="base">
                <a:spcBef>
                  <a:spcPct val="0"/>
                </a:spcBef>
                <a:spcAft>
                  <a:spcPct val="0"/>
                </a:spcAft>
              </a:pPr>
              <a:t>5</a:t>
            </a:fld>
            <a:endParaRPr lang="en-US" smtClean="0">
              <a:solidFill>
                <a:srgbClr val="FFFFFF"/>
              </a:solidFill>
              <a:latin typeface="Calibri" pitchFamily="34" charset="0"/>
              <a:ea typeface="ＭＳ Ｐゴシック"/>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a:xfrm>
            <a:off x="457200" y="265113"/>
            <a:ext cx="8229600" cy="1016000"/>
          </a:xfrm>
        </p:spPr>
        <p:txBody>
          <a:bodyPr/>
          <a:lstStyle/>
          <a:p>
            <a:pPr algn="ctr"/>
            <a:r>
              <a:rPr lang="en-US" sz="4400" dirty="0" smtClean="0">
                <a:ea typeface="ＭＳ Ｐゴシック"/>
                <a:cs typeface="ＭＳ Ｐゴシック"/>
              </a:rPr>
              <a:t>We Are Focused On Our Aims </a:t>
            </a:r>
          </a:p>
        </p:txBody>
      </p:sp>
      <p:sp>
        <p:nvSpPr>
          <p:cNvPr id="38914" name="Content Placeholder 2"/>
          <p:cNvSpPr>
            <a:spLocks noGrp="1"/>
          </p:cNvSpPr>
          <p:nvPr>
            <p:ph idx="4294967295"/>
          </p:nvPr>
        </p:nvSpPr>
        <p:spPr>
          <a:xfrm>
            <a:off x="295275" y="1660525"/>
            <a:ext cx="9144000" cy="2928938"/>
          </a:xfrm>
        </p:spPr>
        <p:txBody>
          <a:bodyPr/>
          <a:lstStyle/>
          <a:p>
            <a:pPr>
              <a:buFontTx/>
              <a:buNone/>
            </a:pPr>
            <a:r>
              <a:rPr lang="en-US" sz="2800" b="1" smtClean="0">
                <a:ea typeface="ＭＳ Ｐゴシック"/>
                <a:cs typeface="ＭＳ Ｐゴシック"/>
              </a:rPr>
              <a:t>40% Reduction in Preventable Hospital Acquired Conditions</a:t>
            </a:r>
          </a:p>
          <a:p>
            <a:r>
              <a:rPr lang="en-US" sz="2600" b="1" smtClean="0">
                <a:ea typeface="ＭＳ Ｐゴシック"/>
                <a:cs typeface="ＭＳ Ｐゴシック"/>
              </a:rPr>
              <a:t>1.8 Million Fewer Injuries</a:t>
            </a:r>
          </a:p>
          <a:p>
            <a:r>
              <a:rPr lang="en-US" sz="2600" b="1" smtClean="0">
                <a:ea typeface="ＭＳ Ｐゴシック"/>
                <a:cs typeface="ＭＳ Ｐゴシック"/>
              </a:rPr>
              <a:t>60,000 Lives Saved</a:t>
            </a:r>
          </a:p>
          <a:p>
            <a:pPr>
              <a:buFontTx/>
              <a:buNone/>
            </a:pPr>
            <a:r>
              <a:rPr lang="en-US" sz="2800" b="1" smtClean="0">
                <a:ea typeface="ＭＳ Ｐゴシック"/>
                <a:cs typeface="ＭＳ Ｐゴシック"/>
              </a:rPr>
              <a:t>20% Reduction in 30-Day Readmissions</a:t>
            </a:r>
          </a:p>
          <a:p>
            <a:r>
              <a:rPr lang="en-US" sz="2600" b="1" smtClean="0">
                <a:ea typeface="ＭＳ Ｐゴシック"/>
                <a:cs typeface="ＭＳ Ｐゴシック"/>
              </a:rPr>
              <a:t>1.6 Million Patients Recover Without Readmission</a:t>
            </a:r>
          </a:p>
          <a:p>
            <a:endParaRPr lang="en-US" sz="2600" b="1" smtClean="0">
              <a:ea typeface="ＭＳ Ｐゴシック"/>
              <a:cs typeface="ＭＳ Ｐゴシック"/>
            </a:endParaRPr>
          </a:p>
          <a:p>
            <a:pPr>
              <a:buFont typeface="Arial" charset="0"/>
              <a:buNone/>
            </a:pPr>
            <a:r>
              <a:rPr lang="en-US" sz="2600" b="1" smtClean="0">
                <a:ea typeface="ＭＳ Ｐゴシック"/>
                <a:cs typeface="ＭＳ Ｐゴシック"/>
              </a:rPr>
              <a:t>$35 Billion Dollars Saved (Confirmed by OAct!)</a:t>
            </a:r>
          </a:p>
          <a:p>
            <a:endParaRPr lang="en-US" sz="2600" smtClean="0">
              <a:ea typeface="ＭＳ Ｐゴシック"/>
              <a:cs typeface="ＭＳ Ｐゴシック"/>
            </a:endParaRPr>
          </a:p>
          <a:p>
            <a:endParaRPr lang="en-US" sz="2600" smtClean="0">
              <a:ea typeface="ＭＳ Ｐゴシック"/>
              <a:cs typeface="ＭＳ Ｐゴシック"/>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228600" y="152400"/>
            <a:ext cx="8229600" cy="1143000"/>
          </a:xfrm>
        </p:spPr>
        <p:txBody>
          <a:bodyPr/>
          <a:lstStyle/>
          <a:p>
            <a:r>
              <a:rPr lang="en-US" sz="6000" dirty="0" smtClean="0">
                <a:ea typeface="ＭＳ Ｐゴシック"/>
              </a:rPr>
              <a:t>Operating Values</a:t>
            </a:r>
            <a:endParaRPr lang="en-US" dirty="0" smtClean="0">
              <a:ea typeface="ＭＳ Ｐゴシック"/>
            </a:endParaRPr>
          </a:p>
        </p:txBody>
      </p:sp>
      <p:sp>
        <p:nvSpPr>
          <p:cNvPr id="39938" name="Content Placeholder 2"/>
          <p:cNvSpPr>
            <a:spLocks noGrp="1"/>
          </p:cNvSpPr>
          <p:nvPr>
            <p:ph idx="1"/>
          </p:nvPr>
        </p:nvSpPr>
        <p:spPr>
          <a:xfrm>
            <a:off x="265113" y="1924050"/>
            <a:ext cx="8677275" cy="3932238"/>
          </a:xfrm>
        </p:spPr>
        <p:txBody>
          <a:bodyPr/>
          <a:lstStyle/>
          <a:p>
            <a:pPr algn="ctr">
              <a:buFontTx/>
              <a:buNone/>
            </a:pPr>
            <a:r>
              <a:rPr lang="en-US" sz="3600" b="1" i="1" smtClean="0">
                <a:solidFill>
                  <a:srgbClr val="002060"/>
                </a:solidFill>
                <a:ea typeface="ＭＳ Ｐゴシック"/>
              </a:rPr>
              <a:t>How we shall work together and with others?</a:t>
            </a:r>
          </a:p>
          <a:p>
            <a:r>
              <a:rPr lang="en-US" b="1" smtClean="0">
                <a:solidFill>
                  <a:srgbClr val="002060"/>
                </a:solidFill>
                <a:ea typeface="ＭＳ Ｐゴシック"/>
              </a:rPr>
              <a:t>Boundarilessness</a:t>
            </a:r>
          </a:p>
          <a:p>
            <a:r>
              <a:rPr lang="en-US" b="1" smtClean="0">
                <a:solidFill>
                  <a:srgbClr val="002060"/>
                </a:solidFill>
                <a:ea typeface="ＭＳ Ｐゴシック"/>
              </a:rPr>
              <a:t>Speed and Agility</a:t>
            </a:r>
          </a:p>
          <a:p>
            <a:r>
              <a:rPr lang="en-US" b="1" smtClean="0">
                <a:solidFill>
                  <a:srgbClr val="002060"/>
                </a:solidFill>
                <a:ea typeface="ＭＳ Ｐゴシック"/>
              </a:rPr>
              <a:t>Unconditional Teamwork</a:t>
            </a:r>
          </a:p>
          <a:p>
            <a:r>
              <a:rPr lang="en-US" b="1" smtClean="0">
                <a:solidFill>
                  <a:srgbClr val="002060"/>
                </a:solidFill>
                <a:ea typeface="ＭＳ Ｐゴシック"/>
              </a:rPr>
              <a:t>Valuing Innovation</a:t>
            </a:r>
          </a:p>
          <a:p>
            <a:r>
              <a:rPr lang="en-US" b="1" smtClean="0">
                <a:solidFill>
                  <a:srgbClr val="002060"/>
                </a:solidFill>
                <a:ea typeface="ＭＳ Ｐゴシック"/>
              </a:rPr>
              <a:t>Customer Focus</a:t>
            </a:r>
          </a:p>
          <a:p>
            <a:pPr algn="ctr"/>
            <a:endParaRPr lang="en-US" smtClean="0">
              <a:ea typeface="ＭＳ Ｐゴシック"/>
            </a:endParaRPr>
          </a:p>
        </p:txBody>
      </p:sp>
      <p:sp>
        <p:nvSpPr>
          <p:cNvPr id="39939" name="Slide Number Placeholder 4"/>
          <p:cNvSpPr>
            <a:spLocks noGrp="1"/>
          </p:cNvSpPr>
          <p:nvPr>
            <p:ph type="sldNum" sz="quarter" idx="12"/>
          </p:nvPr>
        </p:nvSpPr>
        <p:spPr bwMode="auto">
          <a:xfrm>
            <a:off x="3124200" y="6356350"/>
            <a:ext cx="2895600" cy="365125"/>
          </a:xfrm>
          <a:noFill/>
          <a:ln>
            <a:miter lim="800000"/>
            <a:headEnd/>
            <a:tailEnd/>
          </a:ln>
        </p:spPr>
        <p:txBody>
          <a:bodyPr anchor="t"/>
          <a:lstStyle/>
          <a:p>
            <a:pPr algn="l" fontAlgn="base">
              <a:spcBef>
                <a:spcPct val="0"/>
              </a:spcBef>
              <a:spcAft>
                <a:spcPct val="0"/>
              </a:spcAft>
            </a:pPr>
            <a:endParaRPr lang="en-US" smtClean="0">
              <a:solidFill>
                <a:srgbClr val="000000"/>
              </a:solidFill>
              <a:latin typeface="Calibri" pitchFamily="34" charset="0"/>
              <a:ea typeface="ＭＳ Ｐゴシック"/>
              <a:cs typeface="Arial" charset="0"/>
            </a:endParaRPr>
          </a:p>
          <a:p>
            <a:pPr algn="l" fontAlgn="base">
              <a:spcBef>
                <a:spcPct val="0"/>
              </a:spcBef>
              <a:spcAft>
                <a:spcPct val="0"/>
              </a:spcAft>
            </a:pPr>
            <a:fld id="{6C279DDD-775C-4B4B-A15D-C399150CD76D}" type="slidenum">
              <a:rPr lang="en-US" smtClean="0">
                <a:solidFill>
                  <a:srgbClr val="000000"/>
                </a:solidFill>
                <a:latin typeface="Calibri" pitchFamily="34" charset="0"/>
                <a:ea typeface="ＭＳ Ｐゴシック"/>
                <a:cs typeface="Arial" charset="0"/>
              </a:rPr>
              <a:pPr algn="l" fontAlgn="base">
                <a:spcBef>
                  <a:spcPct val="0"/>
                </a:spcBef>
                <a:spcAft>
                  <a:spcPct val="0"/>
                </a:spcAft>
              </a:pPr>
              <a:t>7</a:t>
            </a:fld>
            <a:endParaRPr lang="en-US" smtClean="0">
              <a:solidFill>
                <a:srgbClr val="000000"/>
              </a:solidFill>
              <a:latin typeface="Calibri" pitchFamily="34" charset="0"/>
              <a:ea typeface="ＭＳ Ｐゴシック"/>
              <a:cs typeface="Arial" charset="0"/>
            </a:endParaRPr>
          </a:p>
        </p:txBody>
      </p:sp>
      <p:pic>
        <p:nvPicPr>
          <p:cNvPr id="39940" name="Picture 2" descr="Teamwork"/>
          <p:cNvPicPr>
            <a:picLocks noChangeAspect="1" noChangeArrowheads="1"/>
          </p:cNvPicPr>
          <p:nvPr/>
        </p:nvPicPr>
        <p:blipFill>
          <a:blip r:embed="rId2"/>
          <a:srcRect/>
          <a:stretch>
            <a:fillRect/>
          </a:stretch>
        </p:blipFill>
        <p:spPr bwMode="auto">
          <a:xfrm>
            <a:off x="5135563" y="3540125"/>
            <a:ext cx="4008437" cy="20034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8" name="TextBox 14"/>
          <p:cNvSpPr txBox="1">
            <a:spLocks noChangeArrowheads="1"/>
          </p:cNvSpPr>
          <p:nvPr/>
        </p:nvSpPr>
        <p:spPr bwMode="auto">
          <a:xfrm>
            <a:off x="228600" y="330200"/>
            <a:ext cx="8699500" cy="646113"/>
          </a:xfrm>
          <a:prstGeom prst="rect">
            <a:avLst/>
          </a:prstGeom>
          <a:noFill/>
          <a:ln w="9525">
            <a:noFill/>
            <a:miter lim="800000"/>
            <a:headEnd/>
            <a:tailEnd/>
          </a:ln>
        </p:spPr>
        <p:txBody>
          <a:bodyPr>
            <a:spAutoFit/>
          </a:bodyPr>
          <a:lstStyle/>
          <a:p>
            <a:pPr algn="ctr">
              <a:defRPr/>
            </a:pPr>
            <a:r>
              <a:rPr lang="en-US" sz="3600" b="1" dirty="0">
                <a:solidFill>
                  <a:schemeClr val="bg1"/>
                </a:solidFill>
                <a:latin typeface="+mj-lt"/>
                <a:ea typeface="ＭＳ Ｐゴシック" pitchFamily="34" charset="-128"/>
                <a:cs typeface="+mn-cs"/>
              </a:rPr>
              <a:t>Expanding Circles of Influence and Action</a:t>
            </a:r>
          </a:p>
        </p:txBody>
      </p:sp>
      <p:grpSp>
        <p:nvGrpSpPr>
          <p:cNvPr id="2" name="Group 1" descr="Expanding Circles of Influence and Action&#10;"/>
          <p:cNvGrpSpPr/>
          <p:nvPr/>
        </p:nvGrpSpPr>
        <p:grpSpPr>
          <a:xfrm>
            <a:off x="533400" y="1219200"/>
            <a:ext cx="9982200" cy="5257800"/>
            <a:chOff x="533400" y="1219200"/>
            <a:chExt cx="9982200" cy="5257800"/>
          </a:xfrm>
        </p:grpSpPr>
        <p:sp>
          <p:nvSpPr>
            <p:cNvPr id="40961" name="Oval 3"/>
            <p:cNvSpPr>
              <a:spLocks noChangeArrowheads="1"/>
            </p:cNvSpPr>
            <p:nvPr/>
          </p:nvSpPr>
          <p:spPr bwMode="auto">
            <a:xfrm>
              <a:off x="533400" y="1219200"/>
              <a:ext cx="8394700" cy="5257800"/>
            </a:xfrm>
            <a:prstGeom prst="ellipse">
              <a:avLst/>
            </a:prstGeom>
            <a:solidFill>
              <a:srgbClr val="FFCC66"/>
            </a:solidFill>
            <a:ln w="9525">
              <a:noFill/>
              <a:round/>
              <a:headEnd/>
              <a:tailEnd/>
            </a:ln>
          </p:spPr>
          <p:txBody>
            <a:bodyPr wrap="none" anchor="ctr"/>
            <a:lstStyle/>
            <a:p>
              <a:endParaRPr lang="en-US"/>
            </a:p>
          </p:txBody>
        </p:sp>
        <p:sp>
          <p:nvSpPr>
            <p:cNvPr id="40962" name="Oval 4"/>
            <p:cNvSpPr>
              <a:spLocks noChangeArrowheads="1"/>
            </p:cNvSpPr>
            <p:nvPr/>
          </p:nvSpPr>
          <p:spPr bwMode="auto">
            <a:xfrm>
              <a:off x="990600" y="1828800"/>
              <a:ext cx="6781800" cy="4114800"/>
            </a:xfrm>
            <a:prstGeom prst="ellipse">
              <a:avLst/>
            </a:prstGeom>
            <a:solidFill>
              <a:srgbClr val="FFFF00"/>
            </a:solidFill>
            <a:ln w="9525">
              <a:noFill/>
              <a:round/>
              <a:headEnd/>
              <a:tailEnd/>
            </a:ln>
          </p:spPr>
          <p:txBody>
            <a:bodyPr wrap="none" anchor="ctr"/>
            <a:lstStyle/>
            <a:p>
              <a:endParaRPr lang="en-US"/>
            </a:p>
          </p:txBody>
        </p:sp>
        <p:sp>
          <p:nvSpPr>
            <p:cNvPr id="40963" name="Oval 5"/>
            <p:cNvSpPr>
              <a:spLocks noChangeArrowheads="1"/>
            </p:cNvSpPr>
            <p:nvPr/>
          </p:nvSpPr>
          <p:spPr bwMode="auto">
            <a:xfrm>
              <a:off x="2209800" y="3124200"/>
              <a:ext cx="3200400" cy="2286000"/>
            </a:xfrm>
            <a:prstGeom prst="ellipse">
              <a:avLst/>
            </a:prstGeom>
            <a:solidFill>
              <a:schemeClr val="accent1"/>
            </a:solidFill>
            <a:ln w="38100">
              <a:solidFill>
                <a:schemeClr val="tx1"/>
              </a:solidFill>
              <a:round/>
              <a:headEnd/>
              <a:tailEnd/>
            </a:ln>
          </p:spPr>
          <p:txBody>
            <a:bodyPr wrap="none" anchor="ctr"/>
            <a:lstStyle/>
            <a:p>
              <a:endParaRPr lang="en-US"/>
            </a:p>
          </p:txBody>
        </p:sp>
        <p:sp>
          <p:nvSpPr>
            <p:cNvPr id="40964" name="Oval 6"/>
            <p:cNvSpPr>
              <a:spLocks noChangeArrowheads="1"/>
            </p:cNvSpPr>
            <p:nvPr/>
          </p:nvSpPr>
          <p:spPr bwMode="auto">
            <a:xfrm>
              <a:off x="2743200" y="3810000"/>
              <a:ext cx="1905000" cy="1371600"/>
            </a:xfrm>
            <a:prstGeom prst="ellipse">
              <a:avLst/>
            </a:prstGeom>
            <a:solidFill>
              <a:schemeClr val="bg1"/>
            </a:solidFill>
            <a:ln w="38100">
              <a:solidFill>
                <a:schemeClr val="tx1"/>
              </a:solidFill>
              <a:round/>
              <a:headEnd/>
              <a:tailEnd/>
            </a:ln>
          </p:spPr>
          <p:txBody>
            <a:bodyPr wrap="none" anchor="ctr"/>
            <a:lstStyle/>
            <a:p>
              <a:endParaRPr lang="en-US"/>
            </a:p>
          </p:txBody>
        </p:sp>
        <p:sp>
          <p:nvSpPr>
            <p:cNvPr id="40965" name="Text Box 7"/>
            <p:cNvSpPr txBox="1">
              <a:spLocks noChangeArrowheads="1"/>
            </p:cNvSpPr>
            <p:nvPr/>
          </p:nvSpPr>
          <p:spPr bwMode="auto">
            <a:xfrm>
              <a:off x="2819400" y="4114800"/>
              <a:ext cx="1752600" cy="369888"/>
            </a:xfrm>
            <a:prstGeom prst="rect">
              <a:avLst/>
            </a:prstGeom>
            <a:noFill/>
            <a:ln w="9525">
              <a:noFill/>
              <a:miter lim="800000"/>
              <a:headEnd/>
              <a:tailEnd/>
            </a:ln>
          </p:spPr>
          <p:txBody>
            <a:bodyPr>
              <a:spAutoFit/>
            </a:bodyPr>
            <a:lstStyle/>
            <a:p>
              <a:pPr algn="ctr">
                <a:spcBef>
                  <a:spcPct val="50000"/>
                </a:spcBef>
              </a:pPr>
              <a:r>
                <a:rPr lang="en-US" b="1"/>
                <a:t>Core Team</a:t>
              </a:r>
            </a:p>
          </p:txBody>
        </p:sp>
        <p:sp>
          <p:nvSpPr>
            <p:cNvPr id="40966" name="Text Box 8"/>
            <p:cNvSpPr txBox="1">
              <a:spLocks noChangeArrowheads="1"/>
            </p:cNvSpPr>
            <p:nvPr/>
          </p:nvSpPr>
          <p:spPr bwMode="auto">
            <a:xfrm>
              <a:off x="2819400" y="3352800"/>
              <a:ext cx="2133600" cy="400050"/>
            </a:xfrm>
            <a:prstGeom prst="rect">
              <a:avLst/>
            </a:prstGeom>
            <a:noFill/>
            <a:ln w="9525">
              <a:noFill/>
              <a:miter lim="800000"/>
              <a:headEnd/>
              <a:tailEnd/>
            </a:ln>
          </p:spPr>
          <p:txBody>
            <a:bodyPr>
              <a:spAutoFit/>
            </a:bodyPr>
            <a:lstStyle/>
            <a:p>
              <a:pPr algn="ctr">
                <a:spcBef>
                  <a:spcPct val="50000"/>
                </a:spcBef>
              </a:pPr>
              <a:r>
                <a:rPr lang="en-US" sz="2000" b="1"/>
                <a:t>DHSS Team</a:t>
              </a:r>
            </a:p>
          </p:txBody>
        </p:sp>
        <p:sp>
          <p:nvSpPr>
            <p:cNvPr id="40967" name="Text Box 9"/>
            <p:cNvSpPr txBox="1">
              <a:spLocks noChangeArrowheads="1"/>
            </p:cNvSpPr>
            <p:nvPr/>
          </p:nvSpPr>
          <p:spPr bwMode="auto">
            <a:xfrm>
              <a:off x="2286000" y="1219200"/>
              <a:ext cx="4419600" cy="523875"/>
            </a:xfrm>
            <a:prstGeom prst="rect">
              <a:avLst/>
            </a:prstGeom>
            <a:noFill/>
            <a:ln w="9525">
              <a:noFill/>
              <a:miter lim="800000"/>
              <a:headEnd/>
              <a:tailEnd/>
            </a:ln>
          </p:spPr>
          <p:txBody>
            <a:bodyPr>
              <a:spAutoFit/>
            </a:bodyPr>
            <a:lstStyle/>
            <a:p>
              <a:pPr algn="ctr">
                <a:spcBef>
                  <a:spcPct val="50000"/>
                </a:spcBef>
              </a:pPr>
              <a:r>
                <a:rPr lang="en-US" sz="2800" b="1" dirty="0"/>
                <a:t>Hospitals</a:t>
              </a:r>
              <a:r>
                <a:rPr lang="en-US" sz="2800" dirty="0"/>
                <a:t> </a:t>
              </a:r>
            </a:p>
          </p:txBody>
        </p:sp>
        <p:sp>
          <p:nvSpPr>
            <p:cNvPr id="40968" name="Text Box 10"/>
            <p:cNvSpPr txBox="1">
              <a:spLocks noChangeArrowheads="1"/>
            </p:cNvSpPr>
            <p:nvPr/>
          </p:nvSpPr>
          <p:spPr bwMode="auto">
            <a:xfrm>
              <a:off x="2667000" y="2057400"/>
              <a:ext cx="3200400" cy="954088"/>
            </a:xfrm>
            <a:prstGeom prst="rect">
              <a:avLst/>
            </a:prstGeom>
            <a:noFill/>
            <a:ln w="9525">
              <a:noFill/>
              <a:miter lim="800000"/>
              <a:headEnd/>
              <a:tailEnd/>
            </a:ln>
          </p:spPr>
          <p:txBody>
            <a:bodyPr>
              <a:spAutoFit/>
            </a:bodyPr>
            <a:lstStyle/>
            <a:p>
              <a:pPr>
                <a:spcBef>
                  <a:spcPct val="50000"/>
                </a:spcBef>
              </a:pPr>
              <a:r>
                <a:rPr lang="en-US" sz="2800" b="1"/>
                <a:t>P4P Contracts Engine</a:t>
              </a:r>
            </a:p>
          </p:txBody>
        </p:sp>
        <p:sp>
          <p:nvSpPr>
            <p:cNvPr id="40969" name="Text Box 12"/>
            <p:cNvSpPr txBox="1">
              <a:spLocks noChangeArrowheads="1"/>
            </p:cNvSpPr>
            <p:nvPr/>
          </p:nvSpPr>
          <p:spPr bwMode="auto">
            <a:xfrm>
              <a:off x="5181600" y="2667000"/>
              <a:ext cx="1981200" cy="1200150"/>
            </a:xfrm>
            <a:prstGeom prst="rect">
              <a:avLst/>
            </a:prstGeom>
            <a:noFill/>
            <a:ln w="9525">
              <a:noFill/>
              <a:miter lim="800000"/>
              <a:headEnd/>
              <a:tailEnd/>
            </a:ln>
          </p:spPr>
          <p:txBody>
            <a:bodyPr>
              <a:spAutoFit/>
            </a:bodyPr>
            <a:lstStyle/>
            <a:p>
              <a:pPr>
                <a:spcBef>
                  <a:spcPct val="50000"/>
                </a:spcBef>
              </a:pPr>
              <a:r>
                <a:rPr lang="en-US" sz="2400" b="1"/>
                <a:t>DHHS Program Engines</a:t>
              </a:r>
            </a:p>
          </p:txBody>
        </p:sp>
        <p:sp>
          <p:nvSpPr>
            <p:cNvPr id="40970" name="Text Box 13"/>
            <p:cNvSpPr txBox="1">
              <a:spLocks noChangeArrowheads="1"/>
            </p:cNvSpPr>
            <p:nvPr/>
          </p:nvSpPr>
          <p:spPr bwMode="auto">
            <a:xfrm>
              <a:off x="6477000" y="1828800"/>
              <a:ext cx="1371600" cy="461963"/>
            </a:xfrm>
            <a:prstGeom prst="rect">
              <a:avLst/>
            </a:prstGeom>
            <a:noFill/>
            <a:ln w="9525">
              <a:noFill/>
              <a:miter lim="800000"/>
              <a:headEnd/>
              <a:tailEnd/>
            </a:ln>
          </p:spPr>
          <p:txBody>
            <a:bodyPr>
              <a:spAutoFit/>
            </a:bodyPr>
            <a:lstStyle/>
            <a:p>
              <a:pPr>
                <a:spcBef>
                  <a:spcPct val="50000"/>
                </a:spcBef>
              </a:pPr>
              <a:r>
                <a:rPr lang="en-US" sz="2400" b="1"/>
                <a:t>CBOs</a:t>
              </a:r>
            </a:p>
          </p:txBody>
        </p:sp>
        <p:sp>
          <p:nvSpPr>
            <p:cNvPr id="40972" name="Text Box 12"/>
            <p:cNvSpPr txBox="1">
              <a:spLocks noChangeArrowheads="1"/>
            </p:cNvSpPr>
            <p:nvPr/>
          </p:nvSpPr>
          <p:spPr bwMode="auto">
            <a:xfrm>
              <a:off x="5943600" y="4114800"/>
              <a:ext cx="1371600" cy="830263"/>
            </a:xfrm>
            <a:prstGeom prst="rect">
              <a:avLst/>
            </a:prstGeom>
            <a:noFill/>
            <a:ln w="9525">
              <a:noFill/>
              <a:miter lim="800000"/>
              <a:headEnd/>
              <a:tailEnd/>
            </a:ln>
          </p:spPr>
          <p:txBody>
            <a:bodyPr>
              <a:spAutoFit/>
            </a:bodyPr>
            <a:lstStyle/>
            <a:p>
              <a:r>
                <a:rPr lang="en-US" sz="2400" b="1"/>
                <a:t>Partner</a:t>
              </a:r>
            </a:p>
            <a:p>
              <a:r>
                <a:rPr lang="en-US" sz="2400" b="1"/>
                <a:t>Engines</a:t>
              </a:r>
            </a:p>
          </p:txBody>
        </p:sp>
        <p:sp>
          <p:nvSpPr>
            <p:cNvPr id="40973" name="Text Box 9"/>
            <p:cNvSpPr txBox="1">
              <a:spLocks noChangeArrowheads="1"/>
            </p:cNvSpPr>
            <p:nvPr/>
          </p:nvSpPr>
          <p:spPr bwMode="auto">
            <a:xfrm>
              <a:off x="6096000" y="2971800"/>
              <a:ext cx="4419600" cy="461963"/>
            </a:xfrm>
            <a:prstGeom prst="rect">
              <a:avLst/>
            </a:prstGeom>
            <a:noFill/>
            <a:ln w="9525">
              <a:noFill/>
              <a:miter lim="800000"/>
              <a:headEnd/>
              <a:tailEnd/>
            </a:ln>
          </p:spPr>
          <p:txBody>
            <a:bodyPr>
              <a:spAutoFit/>
            </a:bodyPr>
            <a:lstStyle/>
            <a:p>
              <a:pPr algn="ctr">
                <a:spcBef>
                  <a:spcPct val="50000"/>
                </a:spcBef>
              </a:pPr>
              <a:r>
                <a:rPr lang="en-US" sz="2400" b="1"/>
                <a:t>Patients</a:t>
              </a:r>
              <a:r>
                <a:rPr lang="en-US" sz="2400"/>
                <a:t> </a:t>
              </a:r>
              <a:endParaRPr lang="en-US" sz="2800"/>
            </a:p>
          </p:txBody>
        </p:sp>
        <p:sp>
          <p:nvSpPr>
            <p:cNvPr id="40974" name="Text Box 9"/>
            <p:cNvSpPr txBox="1">
              <a:spLocks noChangeArrowheads="1"/>
            </p:cNvSpPr>
            <p:nvPr/>
          </p:nvSpPr>
          <p:spPr bwMode="auto">
            <a:xfrm>
              <a:off x="6096000" y="3784600"/>
              <a:ext cx="4419600" cy="461963"/>
            </a:xfrm>
            <a:prstGeom prst="rect">
              <a:avLst/>
            </a:prstGeom>
            <a:noFill/>
            <a:ln w="9525">
              <a:noFill/>
              <a:miter lim="800000"/>
              <a:headEnd/>
              <a:tailEnd/>
            </a:ln>
          </p:spPr>
          <p:txBody>
            <a:bodyPr>
              <a:spAutoFit/>
            </a:bodyPr>
            <a:lstStyle/>
            <a:p>
              <a:pPr algn="ctr">
                <a:spcBef>
                  <a:spcPct val="50000"/>
                </a:spcBef>
              </a:pPr>
              <a:r>
                <a:rPr lang="en-US" sz="2400" b="1"/>
                <a:t>Advocates</a:t>
              </a:r>
              <a:endParaRPr lang="en-US" sz="2400"/>
            </a:p>
          </p:txBody>
        </p:sp>
        <p:sp>
          <p:nvSpPr>
            <p:cNvPr id="40975" name="Text Box 9"/>
            <p:cNvSpPr txBox="1">
              <a:spLocks noChangeArrowheads="1"/>
            </p:cNvSpPr>
            <p:nvPr/>
          </p:nvSpPr>
          <p:spPr bwMode="auto">
            <a:xfrm>
              <a:off x="5410200" y="5410200"/>
              <a:ext cx="4419600" cy="461963"/>
            </a:xfrm>
            <a:prstGeom prst="rect">
              <a:avLst/>
            </a:prstGeom>
            <a:noFill/>
            <a:ln w="9525">
              <a:noFill/>
              <a:miter lim="800000"/>
              <a:headEnd/>
              <a:tailEnd/>
            </a:ln>
          </p:spPr>
          <p:txBody>
            <a:bodyPr>
              <a:spAutoFit/>
            </a:bodyPr>
            <a:lstStyle/>
            <a:p>
              <a:pPr algn="ctr">
                <a:spcBef>
                  <a:spcPct val="50000"/>
                </a:spcBef>
              </a:pPr>
              <a:r>
                <a:rPr lang="en-US" sz="2400" b="1"/>
                <a:t>Researchers</a:t>
              </a:r>
              <a:endParaRPr lang="en-US" sz="2400"/>
            </a:p>
          </p:txBody>
        </p:sp>
      </p:gr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5"/>
          <p:cNvSpPr txBox="1">
            <a:spLocks noGrp="1"/>
          </p:cNvSpPr>
          <p:nvPr/>
        </p:nvSpPr>
        <p:spPr bwMode="auto">
          <a:xfrm>
            <a:off x="7086600" y="6324600"/>
            <a:ext cx="1905000" cy="457200"/>
          </a:xfrm>
          <a:prstGeom prst="rect">
            <a:avLst/>
          </a:prstGeom>
          <a:noFill/>
          <a:ln>
            <a:miter lim="800000"/>
            <a:headEnd/>
            <a:tailEnd/>
          </a:ln>
        </p:spPr>
        <p:txBody>
          <a:bodyPr anchor="b"/>
          <a:lstStyle/>
          <a:p>
            <a:pPr algn="r" defTabSz="914400">
              <a:defRPr/>
            </a:pPr>
            <a:fld id="{F0197FE9-E535-4B75-A436-B73AE583EA26}" type="slidenum">
              <a:rPr lang="en-US" sz="1400">
                <a:solidFill>
                  <a:srgbClr val="000000"/>
                </a:solidFill>
                <a:latin typeface="+mn-lt"/>
                <a:ea typeface="+mn-ea"/>
                <a:cs typeface="Arial" charset="0"/>
              </a:rPr>
              <a:pPr algn="r" defTabSz="914400">
                <a:defRPr/>
              </a:pPr>
              <a:t>9</a:t>
            </a:fld>
            <a:endParaRPr lang="en-US" sz="1400">
              <a:solidFill>
                <a:srgbClr val="000000"/>
              </a:solidFill>
              <a:latin typeface="+mn-lt"/>
              <a:ea typeface="+mn-ea"/>
              <a:cs typeface="Arial" charset="0"/>
            </a:endParaRPr>
          </a:p>
        </p:txBody>
      </p:sp>
      <p:grpSp>
        <p:nvGrpSpPr>
          <p:cNvPr id="2" name="Group 1" descr="Where We Are Now…&#10;"/>
          <p:cNvGrpSpPr/>
          <p:nvPr/>
        </p:nvGrpSpPr>
        <p:grpSpPr>
          <a:xfrm>
            <a:off x="762000" y="2209800"/>
            <a:ext cx="7467600" cy="4191000"/>
            <a:chOff x="762000" y="2209800"/>
            <a:chExt cx="7467600" cy="4191000"/>
          </a:xfrm>
        </p:grpSpPr>
        <p:sp>
          <p:nvSpPr>
            <p:cNvPr id="79875" name="Rectangle 1036"/>
            <p:cNvSpPr>
              <a:spLocks noChangeArrowheads="1"/>
            </p:cNvSpPr>
            <p:nvPr/>
          </p:nvSpPr>
          <p:spPr bwMode="auto">
            <a:xfrm>
              <a:off x="762000" y="2590800"/>
              <a:ext cx="3276600" cy="914400"/>
            </a:xfrm>
            <a:prstGeom prst="rect">
              <a:avLst/>
            </a:prstGeom>
            <a:solidFill>
              <a:srgbClr val="00FFFF"/>
            </a:solidFill>
            <a:ln w="12700" cap="sq">
              <a:solidFill>
                <a:schemeClr val="tx1"/>
              </a:solidFill>
              <a:miter lim="800000"/>
              <a:headEnd type="none" w="sm" len="sm"/>
              <a:tailEnd type="none" w="sm" len="sm"/>
            </a:ln>
          </p:spPr>
          <p:txBody>
            <a:bodyPr wrap="none" anchor="ctr"/>
            <a:lstStyle/>
            <a:p>
              <a:pPr defTabSz="914400" eaLnBrk="0" hangingPunct="0"/>
              <a:endParaRPr lang="en-US">
                <a:solidFill>
                  <a:srgbClr val="000000"/>
                </a:solidFill>
                <a:cs typeface="Arial" charset="0"/>
              </a:endParaRPr>
            </a:p>
          </p:txBody>
        </p:sp>
        <p:sp>
          <p:nvSpPr>
            <p:cNvPr id="79876" name="Line 1026"/>
            <p:cNvSpPr>
              <a:spLocks noChangeShapeType="1"/>
            </p:cNvSpPr>
            <p:nvPr/>
          </p:nvSpPr>
          <p:spPr bwMode="auto">
            <a:xfrm>
              <a:off x="838200" y="3657600"/>
              <a:ext cx="7391400" cy="0"/>
            </a:xfrm>
            <a:prstGeom prst="line">
              <a:avLst/>
            </a:prstGeom>
            <a:noFill/>
            <a:ln w="76200" cap="sq">
              <a:solidFill>
                <a:schemeClr val="tx1"/>
              </a:solidFill>
              <a:miter lim="800000"/>
              <a:headEnd type="none" w="sm" len="sm"/>
              <a:tailEnd type="triangle" w="sm" len="sm"/>
            </a:ln>
          </p:spPr>
          <p:txBody>
            <a:bodyPr wrap="none"/>
            <a:lstStyle/>
            <a:p>
              <a:endParaRPr lang="en-US"/>
            </a:p>
          </p:txBody>
        </p:sp>
        <p:sp>
          <p:nvSpPr>
            <p:cNvPr id="79877" name="Line 1027"/>
            <p:cNvSpPr>
              <a:spLocks noChangeShapeType="1"/>
            </p:cNvSpPr>
            <p:nvPr/>
          </p:nvSpPr>
          <p:spPr bwMode="auto">
            <a:xfrm flipV="1">
              <a:off x="4343400" y="3810000"/>
              <a:ext cx="0" cy="838200"/>
            </a:xfrm>
            <a:prstGeom prst="line">
              <a:avLst/>
            </a:prstGeom>
            <a:noFill/>
            <a:ln w="76200" cap="sq">
              <a:solidFill>
                <a:srgbClr val="FF0000"/>
              </a:solidFill>
              <a:miter lim="800000"/>
              <a:headEnd type="none" w="sm" len="sm"/>
              <a:tailEnd type="triangle" w="sm" len="sm"/>
            </a:ln>
          </p:spPr>
          <p:txBody>
            <a:bodyPr wrap="none"/>
            <a:lstStyle/>
            <a:p>
              <a:endParaRPr lang="en-US"/>
            </a:p>
          </p:txBody>
        </p:sp>
        <p:sp>
          <p:nvSpPr>
            <p:cNvPr id="79878" name="Rectangle 1028"/>
            <p:cNvSpPr>
              <a:spLocks noChangeArrowheads="1"/>
            </p:cNvSpPr>
            <p:nvPr/>
          </p:nvSpPr>
          <p:spPr bwMode="auto">
            <a:xfrm>
              <a:off x="3810000" y="4343400"/>
              <a:ext cx="1066800" cy="762000"/>
            </a:xfrm>
            <a:prstGeom prst="rect">
              <a:avLst/>
            </a:prstGeom>
            <a:solidFill>
              <a:srgbClr val="FF0000"/>
            </a:solidFill>
            <a:ln w="12700" cap="sq">
              <a:solidFill>
                <a:schemeClr val="tx1"/>
              </a:solidFill>
              <a:miter lim="800000"/>
              <a:headEnd type="none" w="sm" len="sm"/>
              <a:tailEnd type="none" w="sm" len="sm"/>
            </a:ln>
          </p:spPr>
          <p:txBody>
            <a:bodyPr wrap="none" anchor="ctr"/>
            <a:lstStyle/>
            <a:p>
              <a:pPr algn="ctr" defTabSz="914400" eaLnBrk="0" hangingPunct="0"/>
              <a:r>
                <a:rPr lang="en-US" b="1">
                  <a:solidFill>
                    <a:srgbClr val="FFFF00"/>
                  </a:solidFill>
                  <a:cs typeface="Arial" charset="0"/>
                </a:rPr>
                <a:t>We Are </a:t>
              </a:r>
            </a:p>
            <a:p>
              <a:pPr algn="ctr" defTabSz="914400" eaLnBrk="0" hangingPunct="0"/>
              <a:r>
                <a:rPr lang="en-US" b="1">
                  <a:solidFill>
                    <a:srgbClr val="FFFF00"/>
                  </a:solidFill>
                  <a:cs typeface="Arial" charset="0"/>
                </a:rPr>
                <a:t>Here</a:t>
              </a:r>
            </a:p>
          </p:txBody>
        </p:sp>
        <p:sp>
          <p:nvSpPr>
            <p:cNvPr id="79879" name="Line 1029"/>
            <p:cNvSpPr>
              <a:spLocks noChangeShapeType="1"/>
            </p:cNvSpPr>
            <p:nvPr/>
          </p:nvSpPr>
          <p:spPr bwMode="auto">
            <a:xfrm flipV="1">
              <a:off x="4343400" y="2209800"/>
              <a:ext cx="0" cy="1447800"/>
            </a:xfrm>
            <a:prstGeom prst="line">
              <a:avLst/>
            </a:prstGeom>
            <a:noFill/>
            <a:ln w="57150" cap="rnd">
              <a:solidFill>
                <a:srgbClr val="FF0000"/>
              </a:solidFill>
              <a:prstDash val="sysDot"/>
              <a:miter lim="800000"/>
              <a:headEnd type="none" w="sm" len="sm"/>
              <a:tailEnd type="none" w="sm" len="sm"/>
            </a:ln>
          </p:spPr>
          <p:txBody>
            <a:bodyPr wrap="none"/>
            <a:lstStyle/>
            <a:p>
              <a:endParaRPr lang="en-US"/>
            </a:p>
          </p:txBody>
        </p:sp>
        <p:sp>
          <p:nvSpPr>
            <p:cNvPr id="79880" name="Text Box 1030"/>
            <p:cNvSpPr txBox="1">
              <a:spLocks noChangeArrowheads="1"/>
            </p:cNvSpPr>
            <p:nvPr/>
          </p:nvSpPr>
          <p:spPr bwMode="auto">
            <a:xfrm>
              <a:off x="762000" y="2844800"/>
              <a:ext cx="3179763" cy="461963"/>
            </a:xfrm>
            <a:prstGeom prst="rect">
              <a:avLst/>
            </a:prstGeom>
            <a:noFill/>
            <a:ln w="12700" cap="sq">
              <a:noFill/>
              <a:miter lim="800000"/>
              <a:headEnd type="none" w="sm" len="sm"/>
              <a:tailEnd type="none" w="sm" len="sm"/>
            </a:ln>
          </p:spPr>
          <p:txBody>
            <a:bodyPr wrap="none">
              <a:spAutoFit/>
            </a:bodyPr>
            <a:lstStyle/>
            <a:p>
              <a:pPr defTabSz="914400" eaLnBrk="0" hangingPunct="0"/>
              <a:r>
                <a:rPr lang="en-US" sz="2400" b="1">
                  <a:solidFill>
                    <a:srgbClr val="000000"/>
                  </a:solidFill>
                  <a:cs typeface="Arial" charset="0"/>
                </a:rPr>
                <a:t>The Last 150 Days…</a:t>
              </a:r>
            </a:p>
          </p:txBody>
        </p:sp>
        <p:sp>
          <p:nvSpPr>
            <p:cNvPr id="79881" name="Text Box 1031"/>
            <p:cNvSpPr txBox="1">
              <a:spLocks noChangeArrowheads="1"/>
            </p:cNvSpPr>
            <p:nvPr/>
          </p:nvSpPr>
          <p:spPr bwMode="auto">
            <a:xfrm>
              <a:off x="4876800" y="2822575"/>
              <a:ext cx="3214688" cy="461963"/>
            </a:xfrm>
            <a:prstGeom prst="rect">
              <a:avLst/>
            </a:prstGeom>
            <a:noFill/>
            <a:ln w="12700" cap="sq">
              <a:noFill/>
              <a:miter lim="800000"/>
              <a:headEnd type="none" w="sm" len="sm"/>
              <a:tailEnd type="none" w="sm" len="sm"/>
            </a:ln>
          </p:spPr>
          <p:txBody>
            <a:bodyPr wrap="none">
              <a:spAutoFit/>
            </a:bodyPr>
            <a:lstStyle/>
            <a:p>
              <a:pPr defTabSz="914400" eaLnBrk="0" hangingPunct="0"/>
              <a:r>
                <a:rPr lang="en-US" sz="2400" b="1">
                  <a:solidFill>
                    <a:srgbClr val="000000"/>
                  </a:solidFill>
                  <a:cs typeface="Arial" charset="0"/>
                </a:rPr>
                <a:t>The Next 820 Days…</a:t>
              </a:r>
            </a:p>
          </p:txBody>
        </p:sp>
        <p:sp>
          <p:nvSpPr>
            <p:cNvPr id="79882" name="Line 1032"/>
            <p:cNvSpPr>
              <a:spLocks noChangeShapeType="1"/>
            </p:cNvSpPr>
            <p:nvPr/>
          </p:nvSpPr>
          <p:spPr bwMode="auto">
            <a:xfrm flipV="1">
              <a:off x="838200" y="3886200"/>
              <a:ext cx="0" cy="20574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83" name="Line 1033"/>
            <p:cNvSpPr>
              <a:spLocks noChangeShapeType="1"/>
            </p:cNvSpPr>
            <p:nvPr/>
          </p:nvSpPr>
          <p:spPr bwMode="auto">
            <a:xfrm>
              <a:off x="838200" y="5943600"/>
              <a:ext cx="838200" cy="0"/>
            </a:xfrm>
            <a:prstGeom prst="line">
              <a:avLst/>
            </a:prstGeom>
            <a:noFill/>
            <a:ln w="57150" cap="sq">
              <a:solidFill>
                <a:schemeClr val="accent2"/>
              </a:solidFill>
              <a:miter lim="800000"/>
              <a:headEnd type="none" w="sm" len="sm"/>
              <a:tailEnd type="none" w="sm" len="sm"/>
            </a:ln>
          </p:spPr>
          <p:txBody>
            <a:bodyPr wrap="none"/>
            <a:lstStyle/>
            <a:p>
              <a:endParaRPr lang="en-US"/>
            </a:p>
          </p:txBody>
        </p:sp>
        <p:sp>
          <p:nvSpPr>
            <p:cNvPr id="79884" name="Rectangle 1034"/>
            <p:cNvSpPr>
              <a:spLocks noChangeArrowheads="1"/>
            </p:cNvSpPr>
            <p:nvPr/>
          </p:nvSpPr>
          <p:spPr bwMode="auto">
            <a:xfrm>
              <a:off x="1219200" y="5486400"/>
              <a:ext cx="2819400" cy="914400"/>
            </a:xfrm>
            <a:prstGeom prst="rect">
              <a:avLst/>
            </a:prstGeom>
            <a:solidFill>
              <a:schemeClr val="accent2"/>
            </a:solidFill>
            <a:ln w="12700" cap="sq">
              <a:solidFill>
                <a:schemeClr val="tx1"/>
              </a:solidFill>
              <a:miter lim="800000"/>
              <a:headEnd type="none" w="sm" len="sm"/>
              <a:tailEnd type="none" w="sm" len="sm"/>
            </a:ln>
          </p:spPr>
          <p:txBody>
            <a:bodyPr wrap="none" anchor="ctr"/>
            <a:lstStyle/>
            <a:p>
              <a:pPr algn="ctr" defTabSz="914400" eaLnBrk="0" hangingPunct="0"/>
              <a:r>
                <a:rPr lang="en-US" b="1">
                  <a:solidFill>
                    <a:srgbClr val="FFFF00"/>
                  </a:solidFill>
                  <a:cs typeface="Arial" charset="0"/>
                </a:rPr>
                <a:t>Declaration of Intent </a:t>
              </a:r>
            </a:p>
            <a:p>
              <a:pPr algn="ctr" defTabSz="914400" eaLnBrk="0" hangingPunct="0"/>
              <a:r>
                <a:rPr lang="en-US" b="1">
                  <a:solidFill>
                    <a:srgbClr val="FFFF00"/>
                  </a:solidFill>
                  <a:cs typeface="Arial" charset="0"/>
                </a:rPr>
                <a:t>to Create The Future</a:t>
              </a:r>
            </a:p>
          </p:txBody>
        </p:sp>
        <p:sp>
          <p:nvSpPr>
            <p:cNvPr id="79886" name="Line 1043"/>
            <p:cNvSpPr>
              <a:spLocks noChangeShapeType="1"/>
            </p:cNvSpPr>
            <p:nvPr/>
          </p:nvSpPr>
          <p:spPr bwMode="auto">
            <a:xfrm flipV="1">
              <a:off x="1277938"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87" name="Line 1044"/>
            <p:cNvSpPr>
              <a:spLocks noChangeShapeType="1"/>
            </p:cNvSpPr>
            <p:nvPr/>
          </p:nvSpPr>
          <p:spPr bwMode="auto">
            <a:xfrm flipV="1">
              <a:off x="1717675"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88" name="Line 1045"/>
            <p:cNvSpPr>
              <a:spLocks noChangeShapeType="1"/>
            </p:cNvSpPr>
            <p:nvPr/>
          </p:nvSpPr>
          <p:spPr bwMode="auto">
            <a:xfrm flipV="1">
              <a:off x="2157413"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89" name="Line 1046"/>
            <p:cNvSpPr>
              <a:spLocks noChangeShapeType="1"/>
            </p:cNvSpPr>
            <p:nvPr/>
          </p:nvSpPr>
          <p:spPr bwMode="auto">
            <a:xfrm flipV="1">
              <a:off x="2597150"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90" name="Line 1047"/>
            <p:cNvSpPr>
              <a:spLocks noChangeShapeType="1"/>
            </p:cNvSpPr>
            <p:nvPr/>
          </p:nvSpPr>
          <p:spPr bwMode="auto">
            <a:xfrm flipV="1">
              <a:off x="3036888"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91" name="Line 1048"/>
            <p:cNvSpPr>
              <a:spLocks noChangeShapeType="1"/>
            </p:cNvSpPr>
            <p:nvPr/>
          </p:nvSpPr>
          <p:spPr bwMode="auto">
            <a:xfrm flipV="1">
              <a:off x="3476625" y="3886200"/>
              <a:ext cx="0" cy="1066800"/>
            </a:xfrm>
            <a:prstGeom prst="line">
              <a:avLst/>
            </a:prstGeom>
            <a:noFill/>
            <a:ln w="57150" cap="sq">
              <a:solidFill>
                <a:schemeClr val="accent2"/>
              </a:solidFill>
              <a:miter lim="800000"/>
              <a:headEnd type="none" w="sm" len="sm"/>
              <a:tailEnd type="triangle" w="sm" len="sm"/>
            </a:ln>
          </p:spPr>
          <p:txBody>
            <a:bodyPr wrap="none"/>
            <a:lstStyle/>
            <a:p>
              <a:endParaRPr lang="en-US"/>
            </a:p>
          </p:txBody>
        </p:sp>
        <p:sp>
          <p:nvSpPr>
            <p:cNvPr id="79892" name="Rectangle 1042"/>
            <p:cNvSpPr>
              <a:spLocks noChangeArrowheads="1"/>
            </p:cNvSpPr>
            <p:nvPr/>
          </p:nvSpPr>
          <p:spPr bwMode="auto">
            <a:xfrm>
              <a:off x="1257300" y="4343400"/>
              <a:ext cx="2324100" cy="914400"/>
            </a:xfrm>
            <a:prstGeom prst="rect">
              <a:avLst/>
            </a:prstGeom>
            <a:solidFill>
              <a:schemeClr val="accent2"/>
            </a:solidFill>
            <a:ln w="12700" cap="sq">
              <a:solidFill>
                <a:schemeClr val="tx1"/>
              </a:solidFill>
              <a:miter lim="800000"/>
              <a:headEnd type="none" w="sm" len="sm"/>
              <a:tailEnd type="none" w="sm" len="sm"/>
            </a:ln>
          </p:spPr>
          <p:txBody>
            <a:bodyPr wrap="none" anchor="ctr"/>
            <a:lstStyle/>
            <a:p>
              <a:pPr algn="ctr" defTabSz="914400" eaLnBrk="0" hangingPunct="0"/>
              <a:r>
                <a:rPr lang="en-US" b="1">
                  <a:solidFill>
                    <a:srgbClr val="FFFF00"/>
                  </a:solidFill>
                  <a:cs typeface="Arial" charset="0"/>
                </a:rPr>
                <a:t>Deliberate</a:t>
              </a:r>
            </a:p>
            <a:p>
              <a:pPr algn="ctr" defTabSz="914400" eaLnBrk="0" hangingPunct="0"/>
              <a:r>
                <a:rPr lang="en-US" b="1">
                  <a:solidFill>
                    <a:srgbClr val="FFFF00"/>
                  </a:solidFill>
                  <a:cs typeface="Arial" charset="0"/>
                </a:rPr>
                <a:t>Actions</a:t>
              </a:r>
            </a:p>
          </p:txBody>
        </p:sp>
      </p:grpSp>
      <p:sp>
        <p:nvSpPr>
          <p:cNvPr id="3" name="Title 2"/>
          <p:cNvSpPr>
            <a:spLocks noGrp="1"/>
          </p:cNvSpPr>
          <p:nvPr>
            <p:ph type="title" idx="4294967295"/>
          </p:nvPr>
        </p:nvSpPr>
        <p:spPr/>
        <p:txBody>
          <a:bodyPr/>
          <a:lstStyle/>
          <a:p>
            <a:pPr rtl="0" eaLnBrk="0" fontAlgn="base" hangingPunct="0"/>
            <a:r>
              <a:rPr lang="en-US" sz="4000" b="1" kern="1200" dirty="0" smtClean="0">
                <a:solidFill>
                  <a:srgbClr val="000000"/>
                </a:solidFill>
                <a:effectLst/>
                <a:latin typeface="Times New Roman"/>
                <a:ea typeface="ＭＳ Ｐゴシック"/>
                <a:cs typeface="Arial"/>
              </a:rPr>
              <a:t>Where We Are Now…</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he Medicare Shared Savings Program&amp;quot;&quot;/&gt;&lt;property id=&quot;20307&quot; value=&quot;256&quot;/&gt;&lt;/object&gt;&lt;object type=&quot;3&quot; unique_id=&quot;10005&quot;&gt;&lt;property id=&quot;20148&quot; value=&quot;5&quot;/&gt;&lt;property id=&quot;20300&quot; value=&quot;Slide 2 - &amp;quot;Medicare Shared Savings Program (MSSP) Background&amp;quot;&quot;/&gt;&lt;property id=&quot;20307&quot; value=&quot;266&quot;/&gt;&lt;/object&gt;&lt;object type=&quot;3&quot; unique_id=&quot;10006&quot;&gt;&lt;property id=&quot;20148&quot; value=&quot;5&quot;/&gt;&lt;property id=&quot;20300&quot; value=&quot;Slide 3 - &amp;quot;MSSP Goals&amp;quot;&quot;/&gt;&lt;property id=&quot;20307&quot; value=&quot;268&quot;/&gt;&lt;/object&gt;&lt;object type=&quot;3&quot; unique_id=&quot;10007&quot;&gt;&lt;property id=&quot;20148&quot; value=&quot;5&quot;/&gt;&lt;property id=&quot;20300&quot; value=&quot;Slide 4 - &amp;quot;CMS’ Vision for MSSP&amp;quot;&quot;/&gt;&lt;property id=&quot;20307&quot; value=&quot;269&quot;/&gt;&lt;/object&gt;&lt;object type=&quot;3&quot; unique_id=&quot;10008&quot;&gt;&lt;property id=&quot;20148&quot; value=&quot;5&quot;/&gt;&lt;property id=&quot;20300&quot; value=&quot;Slide 5 - &amp;quot;Congressional Concept&amp;quot;&quot;/&gt;&lt;property id=&quot;20307&quot; value=&quot;270&quot;/&gt;&lt;/object&gt;&lt;object type=&quot;3&quot; unique_id=&quot;10009&quot;&gt;&lt;property id=&quot;20148&quot; value=&quot;5&quot;/&gt;&lt;property id=&quot;20300&quot; value=&quot;Slide 6 - &amp;quot;Physician Group Practices&amp;quot;&quot;/&gt;&lt;property id=&quot;20307&quot; value=&quot;263&quot;/&gt;&lt;/object&gt;&lt;object type=&quot;3&quot; unique_id=&quot;10010&quot;&gt;&lt;property id=&quot;20148&quot; value=&quot;5&quot;/&gt;&lt;property id=&quot;20300&quot; value=&quot;Slide 7 - &amp;quot;PGP Demo Results&amp;quot;&quot;/&gt;&lt;property id=&quot;20307&quot; value=&quot;271&quot;/&gt;&lt;/object&gt;&lt;object type=&quot;3&quot; unique_id=&quot;10011&quot;&gt;&lt;property id=&quot;20148&quot; value=&quot;5&quot;/&gt;&lt;property id=&quot;20300&quot; value=&quot;Slide 8 - &amp;quot;MSSP ACO Defined&amp;quot;&quot;/&gt;&lt;property id=&quot;20307&quot; value=&quot;272&quot;/&gt;&lt;/object&gt;&lt;object type=&quot;3&quot; unique_id=&quot;10012&quot;&gt;&lt;property id=&quot;20148&quot; value=&quot;5&quot;/&gt;&lt;property id=&quot;20300&quot; value=&quot;Slide 9 - &amp;quot;Eligible Organizations&amp;quot;&quot;/&gt;&lt;property id=&quot;20307&quot; value=&quot;273&quot;/&gt;&lt;/object&gt;&lt;object type=&quot;3&quot; unique_id=&quot;10013&quot;&gt;&lt;property id=&quot;20148&quot; value=&quot;5&quot;/&gt;&lt;property id=&quot;20300&quot; value=&quot;Slide 10 - &amp;quot;Eligible Organizations&amp;quot;&quot;/&gt;&lt;property id=&quot;20307&quot; value=&quot;317&quot;/&gt;&lt;/object&gt;&lt;object type=&quot;3&quot; unique_id=&quot;10014&quot;&gt;&lt;property id=&quot;20148&quot; value=&quot;5&quot;/&gt;&lt;property id=&quot;20300&quot; value=&quot;Slide 11 - &amp;quot;MSSP ACO Professionals Defined&amp;quot;&quot;/&gt;&lt;property id=&quot;20307&quot; value=&quot;275&quot;/&gt;&lt;/object&gt;&lt;object type=&quot;3&quot; unique_id=&quot;10015&quot;&gt;&lt;property id=&quot;20148&quot; value=&quot;5&quot;/&gt;&lt;property id=&quot;20300&quot; value=&quot;Slide 12 - &amp;quot;MSSP ACO Requirements&amp;quot;&quot;/&gt;&lt;property id=&quot;20307&quot; value=&quot;276&quot;/&gt;&lt;/object&gt;&lt;object type=&quot;3&quot; unique_id=&quot;10016&quot;&gt;&lt;property id=&quot;20148&quot; value=&quot;5&quot;/&gt;&lt;property id=&quot;20300&quot; value=&quot;Slide 13 - &amp;quot;ACOs must demonstrate 8 Person Centeredness Activities&amp;quot;&quot;/&gt;&lt;property id=&quot;20307&quot; value=&quot;311&quot;/&gt;&lt;/object&gt;&lt;object type=&quot;3&quot; unique_id=&quot;10017&quot;&gt;&lt;property id=&quot;20148&quot; value=&quot;5&quot;/&gt;&lt;property id=&quot;20300&quot; value=&quot;Slide 14 - &amp;quot;ACOs must demonstrate 8 Person Centeredness Activities Continued&amp;quot;&quot;/&gt;&lt;property id=&quot;20307&quot; value=&quot;312&quot;/&gt;&lt;/object&gt;&lt;object type=&quot;3&quot; unique_id=&quot;10018&quot;&gt;&lt;property id=&quot;20148&quot; value=&quot;5&quot;/&gt;&lt;property id=&quot;20300&quot; value=&quot;Slide 15 - &amp;quot;3 Year Agreement&amp;quot;&quot;/&gt;&lt;property id=&quot;20307&quot; value=&quot;277&quot;/&gt;&lt;/object&gt;&lt;object type=&quot;3&quot; unique_id=&quot;10019&quot;&gt;&lt;property id=&quot;20148&quot; value=&quot;5&quot;/&gt;&lt;property id=&quot;20300&quot; value=&quot;Slide 16 - &amp;quot;Data Sharing&amp;quot;&quot;/&gt;&lt;property id=&quot;20307&quot; value=&quot;289&quot;/&gt;&lt;/object&gt;&lt;object type=&quot;3&quot; unique_id=&quot;10020&quot;&gt;&lt;property id=&quot;20148&quot; value=&quot;5&quot;/&gt;&lt;property id=&quot;20300&quot; value=&quot;Slide 17 - &amp;quot;Patient Population&amp;quot;&quot;/&gt;&lt;property id=&quot;20307&quot; value=&quot;281&quot;/&gt;&lt;/object&gt;&lt;object type=&quot;3&quot; unique_id=&quot;10021&quot;&gt;&lt;property id=&quot;20148&quot; value=&quot;5&quot;/&gt;&lt;property id=&quot;20300&quot; value=&quot;Slide 18 - &amp;quot;Patient Population&amp;quot;&quot;/&gt;&lt;property id=&quot;20307&quot; value=&quot;282&quot;/&gt;&lt;/object&gt;&lt;object type=&quot;3&quot; unique_id=&quot;10022&quot;&gt;&lt;property id=&quot;20148&quot; value=&quot;5&quot;/&gt;&lt;property id=&quot;20300&quot; value=&quot;Slide 19 - &amp;quot;Patient Population&amp;quot;&quot;/&gt;&lt;property id=&quot;20307&quot; value=&quot;283&quot;/&gt;&lt;/object&gt;&lt;object type=&quot;3&quot; unique_id=&quot;10023&quot;&gt;&lt;property id=&quot;20148&quot; value=&quot;5&quot;/&gt;&lt;property id=&quot;20300&quot; value=&quot;Slide 20 - &amp;quot;Beneficiary Communication&amp;quot;&quot;/&gt;&lt;property id=&quot;20307&quot; value=&quot;293&quot;/&gt;&lt;/object&gt;&lt;object type=&quot;3&quot; unique_id=&quot;10024&quot;&gt;&lt;property id=&quot;20148&quot; value=&quot;5&quot;/&gt;&lt;property id=&quot;20300&quot; value=&quot;Slide 21 - &amp;quot;Beneficiary Communication Continued&amp;quot;&quot;/&gt;&lt;property id=&quot;20307&quot; value=&quot;294&quot;/&gt;&lt;/object&gt;&lt;object type=&quot;3&quot; unique_id=&quot;10025&quot;&gt;&lt;property id=&quot;20148&quot; value=&quot;5&quot;/&gt;&lt;property id=&quot;20300&quot; value=&quot;Slide 22 - &amp;quot;Quality Measurement &amp;amp; Performance&amp;quot;&quot;/&gt;&lt;property id=&quot;20307&quot; value=&quot;296&quot;/&gt;&lt;/object&gt;&lt;object type=&quot;3&quot; unique_id=&quot;10026&quot;&gt;&lt;property id=&quot;20148&quot; value=&quot;5&quot;/&gt;&lt;property id=&quot;20300&quot; value=&quot;Slide 23 - &amp;quot;Quality Measurement &amp;amp; Performance Continued&amp;quot;&quot;/&gt;&lt;property id=&quot;20307&quot; value=&quot;297&quot;/&gt;&lt;/object&gt;&lt;object type=&quot;3&quot; unique_id=&quot;10027&quot;&gt;&lt;property id=&quot;20148&quot; value=&quot;5&quot;/&gt;&lt;property id=&quot;20300&quot; value=&quot;Slide 24 - &amp;quot;Quality Measurement &amp;amp; Performance Continued&amp;quot;&quot;/&gt;&lt;property id=&quot;20307&quot; value=&quot;308&quot;/&gt;&lt;/object&gt;&lt;object type=&quot;3&quot; unique_id=&quot;10028&quot;&gt;&lt;property id=&quot;20148&quot; value=&quot;5&quot;/&gt;&lt;property id=&quot;20300&quot; value=&quot;Slide 25 - &amp;quot;Quality Data Reporting&amp;quot;&quot;/&gt;&lt;property id=&quot;20307&quot; value=&quot;298&quot;/&gt;&lt;/object&gt;&lt;object type=&quot;3&quot; unique_id=&quot;10029&quot;&gt;&lt;property id=&quot;20148&quot; value=&quot;5&quot;/&gt;&lt;property id=&quot;20300&quot; value=&quot;Slide 26 - &amp;quot;Quality Calculation&amp;quot;&quot;/&gt;&lt;property id=&quot;20307&quot; value=&quot;299&quot;/&gt;&lt;/object&gt;&lt;object type=&quot;3&quot; unique_id=&quot;10030&quot;&gt;&lt;property id=&quot;20148&quot; value=&quot;5&quot;/&gt;&lt;property id=&quot;20300&quot; value=&quot;Slide 27 - &amp;quot;Quality Calculation&amp;quot;&quot;/&gt;&lt;property id=&quot;20307&quot; value=&quot;300&quot;/&gt;&lt;/object&gt;&lt;object type=&quot;3&quot; unique_id=&quot;10031&quot;&gt;&lt;property id=&quot;20148&quot; value=&quot;5&quot;/&gt;&lt;property id=&quot;20300&quot; value=&quot;Slide 28 - &amp;quot;Incorporation of Other Data Reporting Requirements&amp;quot;&quot;/&gt;&lt;property id=&quot;20307&quot; value=&quot;323&quot;/&gt;&lt;/object&gt;&lt;object type=&quot;3&quot; unique_id=&quot;10032&quot;&gt;&lt;property id=&quot;20148&quot; value=&quot;5&quot;/&gt;&lt;property id=&quot;20300&quot; value=&quot;Slide 29 - &amp;quot;Estimating Benchmarks&amp;quot;&quot;/&gt;&lt;property id=&quot;20307&quot; value=&quot;284&quot;/&gt;&lt;/object&gt;&lt;object type=&quot;3&quot; unique_id=&quot;10033&quot;&gt;&lt;property id=&quot;20148&quot; value=&quot;5&quot;/&gt;&lt;property id=&quot;20300&quot; value=&quot;Slide 30 - &amp;quot;Financial Performance&amp;quot;&quot;/&gt;&lt;property id=&quot;20307&quot; value=&quot;318&quot;/&gt;&lt;/object&gt;&lt;object type=&quot;3&quot; unique_id=&quot;10034&quot;&gt;&lt;property id=&quot;20148&quot; value=&quot;5&quot;/&gt;&lt;property id=&quot;20300&quot; value=&quot;Slide 31 - &amp;quot;Shared Savings Determination &amp;quot;&quot;/&gt;&lt;property id=&quot;20307&quot; value=&quot;319&quot;/&gt;&lt;/object&gt;&lt;object type=&quot;3&quot; unique_id=&quot;10035&quot;&gt;&lt;property id=&quot;20148&quot; value=&quot;5&quot;/&gt;&lt;property id=&quot;20300&quot; value=&quot;Slide 32 - &amp;quot;MSSP Agreements—Initial Two Track Approach&amp;quot;&quot;/&gt;&lt;property id=&quot;20307&quot; value=&quot;316&quot;/&gt;&lt;/object&gt;&lt;object type=&quot;3&quot; unique_id=&quot;10036&quot;&gt;&lt;property id=&quot;20148&quot; value=&quot;5&quot;/&gt;&lt;property id=&quot;20300&quot; value=&quot;Slide 33 - &amp;quot;One-Sided and Two-Sided Risk Models &amp;quot;&quot;/&gt;&lt;property id=&quot;20307&quot; value=&quot;320&quot;/&gt;&lt;/object&gt;&lt;object type=&quot;3&quot; unique_id=&quot;10037&quot;&gt;&lt;property id=&quot;20148&quot; value=&quot;5&quot;/&gt;&lt;property id=&quot;20300&quot; value=&quot;Slide 34 - &amp;quot;Shared Savings Rates&amp;quot;&quot;/&gt;&lt;property id=&quot;20307&quot; value=&quot;288&quot;/&gt;&lt;/object&gt;&lt;object type=&quot;3&quot; unique_id=&quot;10038&quot;&gt;&lt;property id=&quot;20148&quot; value=&quot;5&quot;/&gt;&lt;property id=&quot;20300&quot; value=&quot;Slide 35 - &amp;quot;Monitoring &amp;amp; Termination&amp;quot;&quot;/&gt;&lt;property id=&quot;20307&quot; value=&quot;314&quot;/&gt;&lt;/object&gt;&lt;object type=&quot;3&quot; unique_id=&quot;10039&quot;&gt;&lt;property id=&quot;20148&quot; value=&quot;5&quot;/&gt;&lt;property id=&quot;20300&quot; value=&quot;Slide 36 - &amp;quot;Coordination with other Agencies&amp;quot;&quot;/&gt;&lt;property id=&quot;20307&quot; value=&quot;325&quot;/&gt;&lt;/object&gt;&lt;object type=&quot;3&quot; unique_id=&quot;10040&quot;&gt;&lt;property id=&quot;20148&quot; value=&quot;5&quot;/&gt;&lt;property id=&quot;20300&quot; value=&quot;Slide 37 - &amp;quot;Antitrust Policy Statement&amp;quot;&quot;/&gt;&lt;property id=&quot;20307&quot; value=&quot;326&quot;/&gt;&lt;/object&gt;&lt;object type=&quot;3&quot; unique_id=&quot;10041&quot;&gt;&lt;property id=&quot;20148&quot; value=&quot;5&quot;/&gt;&lt;property id=&quot;20300&quot; value=&quot;Slide 38 - &amp;quot;Antitrust Review Process&amp;quot;&quot;/&gt;&lt;property id=&quot;20307&quot; value=&quot;327&quot;/&gt;&lt;/object&gt;&lt;object type=&quot;3&quot; unique_id=&quot;10042&quot;&gt;&lt;property id=&quot;20148&quot; value=&quot;5&quot;/&gt;&lt;property id=&quot;20300&quot; value=&quot;Slide 39 - &amp;quot;Coordination with Other Shared Savings Initiatives&amp;quot;&quot;/&gt;&lt;property id=&quot;20307&quot; value=&quot;310&quot;/&gt;&lt;/object&gt;&lt;object type=&quot;3&quot; unique_id=&quot;10043&quot;&gt;&lt;property id=&quot;20148&quot; value=&quot;5&quot;/&gt;&lt;property id=&quot;20300&quot; value=&quot;Slide 40 - &amp;quot;ACO Program &amp;#x0D;&amp;#x0A;&amp;amp; Annual Reconciliation Timeline&amp;quot;&quot;/&gt;&lt;property id=&quot;20307&quot; value=&quot;328&quot;/&gt;&lt;/object&gt;&lt;object type=&quot;3&quot; unique_id=&quot;10044&quot;&gt;&lt;property id=&quot;20148&quot; value=&quot;5&quot;/&gt;&lt;property id=&quot;20300&quot; value=&quot;Slide 41 - &amp;quot;ACO Program &amp;#x0D;&amp;#x0A;&amp;amp; Annual Reconciliation Timeline&amp;quot;&quot;/&gt;&lt;property id=&quot;20307&quot; value=&quot;329&quot;/&gt;&lt;/object&gt;&lt;object type=&quot;3&quot; unique_id=&quot;10045&quot;&gt;&lt;property id=&quot;20148&quot; value=&quot;5&quot;/&gt;&lt;property id=&quot;20300&quot; value=&quot;Slide 42 - &amp;quot;Questions?&amp;quot;&quot;/&gt;&lt;property id=&quot;20307&quot; value=&quot;306&quot;/&gt;&lt;/object&gt;&lt;/object&gt;&lt;/object&gt;&lt;/database&gt;"/>
  <p:tag name="SECTOMILLISECCONVERTED" val="1"/>
</p:tagLst>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4_IHI Standard Powerpoint Template">
  <a:themeElements>
    <a:clrScheme name="14_IHI Standard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4_IHI Standard Powerpoint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IHI Standard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4_IHI Standard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4_IHI Standard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4_IHI Standard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4_IHI Standard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4_IHI Standard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4_IHI Standard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4_IHI Standard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4_IHI Standard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4_IHI Standard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4_IHI Standard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4_IHI Standard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_Blends">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2_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2_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2_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2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2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2_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3_Blends">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3_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3_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3_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3_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3_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3_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8794</TotalTime>
  <Words>1728</Words>
  <Application>Microsoft Macintosh PowerPoint</Application>
  <PresentationFormat>On-screen Show (4:3)</PresentationFormat>
  <Paragraphs>256</Paragraphs>
  <Slides>23</Slides>
  <Notes>14</Notes>
  <HiddenSlides>0</HiddenSlides>
  <MMClips>0</MMClips>
  <ScaleCrop>false</ScaleCrop>
  <HeadingPairs>
    <vt:vector size="4" baseType="variant">
      <vt:variant>
        <vt:lpstr>Theme</vt:lpstr>
      </vt:variant>
      <vt:variant>
        <vt:i4>11</vt:i4>
      </vt:variant>
      <vt:variant>
        <vt:lpstr>Slide Titles</vt:lpstr>
      </vt:variant>
      <vt:variant>
        <vt:i4>23</vt:i4>
      </vt:variant>
    </vt:vector>
  </HeadingPairs>
  <TitlesOfParts>
    <vt:vector size="34" baseType="lpstr">
      <vt:lpstr>Office Theme</vt:lpstr>
      <vt:lpstr>4_Office Theme</vt:lpstr>
      <vt:lpstr>10_Office Theme</vt:lpstr>
      <vt:lpstr>11_Office Theme</vt:lpstr>
      <vt:lpstr>12_Office Theme</vt:lpstr>
      <vt:lpstr>2_Office Theme</vt:lpstr>
      <vt:lpstr>5_Office Theme</vt:lpstr>
      <vt:lpstr>3_Office Theme</vt:lpstr>
      <vt:lpstr>3_Blends</vt:lpstr>
      <vt:lpstr>14_IHI Standard Powerpoint Template</vt:lpstr>
      <vt:lpstr>2_Blends</vt:lpstr>
      <vt:lpstr>Partnership for Patients: Preventing Hospital Acquired Conditions </vt:lpstr>
      <vt:lpstr>Questions to Run On </vt:lpstr>
      <vt:lpstr>Meet Josie King</vt:lpstr>
      <vt:lpstr>Unfortunately, Josie King’s  story is not rare.</vt:lpstr>
      <vt:lpstr>The “Three-Part Aim”</vt:lpstr>
      <vt:lpstr>We Are Focused On Our Aims </vt:lpstr>
      <vt:lpstr>Operating Values</vt:lpstr>
      <vt:lpstr>PowerPoint Presentation</vt:lpstr>
      <vt:lpstr>Where We Are Now… </vt:lpstr>
      <vt:lpstr>The last 150 days…</vt:lpstr>
      <vt:lpstr>The last 150 days…</vt:lpstr>
      <vt:lpstr>Where We Are Now… </vt:lpstr>
      <vt:lpstr>We Have MOMENTUM </vt:lpstr>
      <vt:lpstr>We Know Major Improvement  Is Possible</vt:lpstr>
      <vt:lpstr>Ascension Health Our Journey to Zero –FY10 Results</vt:lpstr>
      <vt:lpstr>How Will Change Actually Happen?</vt:lpstr>
      <vt:lpstr>Coming CMS Supports</vt:lpstr>
      <vt:lpstr>Areas of Focus</vt:lpstr>
      <vt:lpstr>What are some of the practices  successful hospitals use to reduce all-cause harm?</vt:lpstr>
      <vt:lpstr>What will be different  about hospital care?</vt:lpstr>
      <vt:lpstr>Questions to Run On </vt:lpstr>
      <vt:lpstr>Sharing Insight, Possibility and Action AHRQ Annual Meeting </vt:lpstr>
      <vt:lpstr>Contact Information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Background Slides</dc:title>
  <dc:creator>CMS DVC</dc:creator>
  <cp:lastModifiedBy>Vanessa Graham</cp:lastModifiedBy>
  <cp:revision>801</cp:revision>
  <dcterms:created xsi:type="dcterms:W3CDTF">2011-03-28T15:41:32Z</dcterms:created>
  <dcterms:modified xsi:type="dcterms:W3CDTF">2011-10-21T16:20:15Z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0x0101001005F7D68016A34C950C1844AA45DF72</vt:lpwstr>
  </property>
  <property fmtid="{D5CDD505-2E9C-101B-9397-08002B2CF9AE}" pid="3" name="Status">
    <vt:lpwstr>Draft</vt:lpwstr>
  </property>
  <property fmtid="{D5CDD505-2E9C-101B-9397-08002B2CF9AE}" pid="4" name="Links">
    <vt:lpwstr>&lt;?xml version="1.0" encoding="UTF-8"?&gt;&lt;Result&gt;&lt;NewXML&gt;&lt;PWSLinkDataSet xmlns="http://schemas.microsoft.com/office/project/server/webservices/PWSLinkDataSet/" /&gt;&lt;/NewXML&gt;&lt;ProjectUID&gt;00000000-0000-0000-0000-000000000000&lt;/ProjectUID&gt;&lt;OldXML&gt;&lt;PWSLinkDataSet xm</vt:lpwstr>
  </property>
  <property fmtid="{D5CDD505-2E9C-101B-9397-08002B2CF9AE}" pid="5" name="Owner">
    <vt:lpwstr/>
  </property>
</Properties>
</file>