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83" r:id="rId4"/>
    <p:sldId id="305" r:id="rId5"/>
    <p:sldId id="306" r:id="rId6"/>
    <p:sldId id="300" r:id="rId7"/>
    <p:sldId id="263" r:id="rId8"/>
    <p:sldId id="302" r:id="rId9"/>
    <p:sldId id="303" r:id="rId10"/>
    <p:sldId id="304" r:id="rId11"/>
    <p:sldId id="264" r:id="rId12"/>
    <p:sldId id="301" r:id="rId13"/>
    <p:sldId id="289" r:id="rId14"/>
    <p:sldId id="268" r:id="rId15"/>
    <p:sldId id="272" r:id="rId16"/>
    <p:sldId id="273" r:id="rId17"/>
    <p:sldId id="296" r:id="rId18"/>
    <p:sldId id="278" r:id="rId19"/>
    <p:sldId id="29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70" d="100"/>
          <a:sy n="70" d="100"/>
        </p:scale>
        <p:origin x="-1856" y="-1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274" y="-27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B472B-42F7-4A29-8665-694258446248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8EA5-B5ED-479E-8BEA-F0130CC536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33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36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21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210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--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34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49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949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3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38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38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96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96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97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10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0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8EA5-B5ED-479E-8BEA-F0130CC5362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0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6"/>
          <p:cNvGrpSpPr>
            <a:grpSpLocks/>
          </p:cNvGrpSpPr>
          <p:nvPr/>
        </p:nvGrpSpPr>
        <p:grpSpPr bwMode="auto">
          <a:xfrm>
            <a:off x="3725334" y="5703888"/>
            <a:ext cx="1591733" cy="849312"/>
            <a:chOff x="2040" y="108"/>
            <a:chExt cx="2256" cy="1070"/>
          </a:xfrm>
        </p:grpSpPr>
        <p:grpSp>
          <p:nvGrpSpPr>
            <p:cNvPr id="5" name="Group 52"/>
            <p:cNvGrpSpPr>
              <a:grpSpLocks/>
            </p:cNvGrpSpPr>
            <p:nvPr/>
          </p:nvGrpSpPr>
          <p:grpSpPr bwMode="auto">
            <a:xfrm>
              <a:off x="2056" y="124"/>
              <a:ext cx="2243" cy="1053"/>
              <a:chOff x="5232" y="3640"/>
              <a:chExt cx="1104" cy="519"/>
            </a:xfrm>
          </p:grpSpPr>
          <p:sp>
            <p:nvSpPr>
              <p:cNvPr id="16" name="Freeform 53"/>
              <p:cNvSpPr>
                <a:spLocks/>
              </p:cNvSpPr>
              <p:nvPr/>
            </p:nvSpPr>
            <p:spPr bwMode="auto">
              <a:xfrm>
                <a:off x="5338" y="3640"/>
                <a:ext cx="875" cy="383"/>
              </a:xfrm>
              <a:custGeom>
                <a:avLst/>
                <a:gdLst>
                  <a:gd name="T0" fmla="*/ 805 w 600"/>
                  <a:gd name="T1" fmla="*/ 383 h 263"/>
                  <a:gd name="T2" fmla="*/ 0 w 600"/>
                  <a:gd name="T3" fmla="*/ 198 h 263"/>
                  <a:gd name="T4" fmla="*/ 875 w 600"/>
                  <a:gd name="T5" fmla="*/ 383 h 263"/>
                  <a:gd name="T6" fmla="*/ 805 w 600"/>
                  <a:gd name="T7" fmla="*/ 383 h 263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00" h="263">
                    <a:moveTo>
                      <a:pt x="552" y="263"/>
                    </a:moveTo>
                    <a:cubicBezTo>
                      <a:pt x="397" y="38"/>
                      <a:pt x="163" y="33"/>
                      <a:pt x="0" y="136"/>
                    </a:cubicBezTo>
                    <a:cubicBezTo>
                      <a:pt x="125" y="24"/>
                      <a:pt x="383" y="0"/>
                      <a:pt x="600" y="263"/>
                    </a:cubicBezTo>
                    <a:cubicBezTo>
                      <a:pt x="553" y="263"/>
                      <a:pt x="552" y="263"/>
                      <a:pt x="552" y="263"/>
                    </a:cubicBez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54"/>
              <p:cNvSpPr>
                <a:spLocks/>
              </p:cNvSpPr>
              <p:nvPr/>
            </p:nvSpPr>
            <p:spPr bwMode="auto">
              <a:xfrm>
                <a:off x="5547" y="3905"/>
                <a:ext cx="261" cy="234"/>
              </a:xfrm>
              <a:custGeom>
                <a:avLst/>
                <a:gdLst>
                  <a:gd name="T0" fmla="*/ 52 w 179"/>
                  <a:gd name="T1" fmla="*/ 0 h 159"/>
                  <a:gd name="T2" fmla="*/ 120 w 179"/>
                  <a:gd name="T3" fmla="*/ 0 h 159"/>
                  <a:gd name="T4" fmla="*/ 108 w 179"/>
                  <a:gd name="T5" fmla="*/ 78 h 159"/>
                  <a:gd name="T6" fmla="*/ 175 w 179"/>
                  <a:gd name="T7" fmla="*/ 78 h 159"/>
                  <a:gd name="T8" fmla="*/ 194 w 179"/>
                  <a:gd name="T9" fmla="*/ 0 h 159"/>
                  <a:gd name="T10" fmla="*/ 261 w 179"/>
                  <a:gd name="T11" fmla="*/ 0 h 159"/>
                  <a:gd name="T12" fmla="*/ 217 w 179"/>
                  <a:gd name="T13" fmla="*/ 234 h 159"/>
                  <a:gd name="T14" fmla="*/ 141 w 179"/>
                  <a:gd name="T15" fmla="*/ 234 h 159"/>
                  <a:gd name="T16" fmla="*/ 163 w 179"/>
                  <a:gd name="T17" fmla="*/ 140 h 159"/>
                  <a:gd name="T18" fmla="*/ 96 w 179"/>
                  <a:gd name="T19" fmla="*/ 140 h 159"/>
                  <a:gd name="T20" fmla="*/ 77 w 179"/>
                  <a:gd name="T21" fmla="*/ 234 h 159"/>
                  <a:gd name="T22" fmla="*/ 0 w 179"/>
                  <a:gd name="T23" fmla="*/ 234 h 159"/>
                  <a:gd name="T24" fmla="*/ 52 w 179"/>
                  <a:gd name="T25" fmla="*/ 0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5266" y="3841"/>
                <a:ext cx="304" cy="298"/>
              </a:xfrm>
              <a:custGeom>
                <a:avLst/>
                <a:gdLst>
                  <a:gd name="T0" fmla="*/ 208 w 209"/>
                  <a:gd name="T1" fmla="*/ 40 h 203"/>
                  <a:gd name="T2" fmla="*/ 180 w 209"/>
                  <a:gd name="T3" fmla="*/ 160 h 203"/>
                  <a:gd name="T4" fmla="*/ 48 w 209"/>
                  <a:gd name="T5" fmla="*/ 160 h 203"/>
                  <a:gd name="T6" fmla="*/ 29 w 209"/>
                  <a:gd name="T7" fmla="*/ 194 h 203"/>
                  <a:gd name="T8" fmla="*/ 173 w 209"/>
                  <a:gd name="T9" fmla="*/ 194 h 203"/>
                  <a:gd name="T10" fmla="*/ 170 w 209"/>
                  <a:gd name="T11" fmla="*/ 206 h 203"/>
                  <a:gd name="T12" fmla="*/ 20 w 209"/>
                  <a:gd name="T13" fmla="*/ 206 h 203"/>
                  <a:gd name="T14" fmla="*/ 0 w 209"/>
                  <a:gd name="T15" fmla="*/ 244 h 203"/>
                  <a:gd name="T16" fmla="*/ 163 w 209"/>
                  <a:gd name="T17" fmla="*/ 244 h 203"/>
                  <a:gd name="T18" fmla="*/ 151 w 209"/>
                  <a:gd name="T19" fmla="*/ 298 h 203"/>
                  <a:gd name="T20" fmla="*/ 243 w 209"/>
                  <a:gd name="T21" fmla="*/ 298 h 203"/>
                  <a:gd name="T22" fmla="*/ 304 w 209"/>
                  <a:gd name="T23" fmla="*/ 0 h 203"/>
                  <a:gd name="T24" fmla="*/ 140 w 209"/>
                  <a:gd name="T25" fmla="*/ 0 h 203"/>
                  <a:gd name="T26" fmla="*/ 129 w 209"/>
                  <a:gd name="T27" fmla="*/ 19 h 203"/>
                  <a:gd name="T28" fmla="*/ 212 w 209"/>
                  <a:gd name="T29" fmla="*/ 19 h 203"/>
                  <a:gd name="T30" fmla="*/ 208 w 209"/>
                  <a:gd name="T31" fmla="*/ 40 h 203"/>
                  <a:gd name="T32" fmla="*/ 118 w 209"/>
                  <a:gd name="T33" fmla="*/ 40 h 203"/>
                  <a:gd name="T34" fmla="*/ 106 w 209"/>
                  <a:gd name="T35" fmla="*/ 59 h 203"/>
                  <a:gd name="T36" fmla="*/ 196 w 209"/>
                  <a:gd name="T37" fmla="*/ 57 h 203"/>
                  <a:gd name="T38" fmla="*/ 208 w 209"/>
                  <a:gd name="T39" fmla="*/ 40 h 20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5346" y="3921"/>
                <a:ext cx="109" cy="23"/>
              </a:xfrm>
              <a:custGeom>
                <a:avLst/>
                <a:gdLst>
                  <a:gd name="T0" fmla="*/ 13 w 75"/>
                  <a:gd name="T1" fmla="*/ 0 h 14"/>
                  <a:gd name="T2" fmla="*/ 0 w 75"/>
                  <a:gd name="T3" fmla="*/ 23 h 14"/>
                  <a:gd name="T4" fmla="*/ 96 w 75"/>
                  <a:gd name="T5" fmla="*/ 23 h 14"/>
                  <a:gd name="T6" fmla="*/ 109 w 75"/>
                  <a:gd name="T7" fmla="*/ 0 h 14"/>
                  <a:gd name="T8" fmla="*/ 13 w 75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5320" y="3958"/>
                <a:ext cx="113" cy="29"/>
              </a:xfrm>
              <a:custGeom>
                <a:avLst/>
                <a:gdLst>
                  <a:gd name="T0" fmla="*/ 19 w 78"/>
                  <a:gd name="T1" fmla="*/ 0 h 20"/>
                  <a:gd name="T2" fmla="*/ 0 w 78"/>
                  <a:gd name="T3" fmla="*/ 29 h 20"/>
                  <a:gd name="T4" fmla="*/ 96 w 78"/>
                  <a:gd name="T5" fmla="*/ 29 h 20"/>
                  <a:gd name="T6" fmla="*/ 113 w 78"/>
                  <a:gd name="T7" fmla="*/ 0 h 20"/>
                  <a:gd name="T8" fmla="*/ 19 w 7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5232" y="4095"/>
                <a:ext cx="121" cy="45"/>
              </a:xfrm>
              <a:custGeom>
                <a:avLst/>
                <a:gdLst>
                  <a:gd name="T0" fmla="*/ 26 w 83"/>
                  <a:gd name="T1" fmla="*/ 0 h 31"/>
                  <a:gd name="T2" fmla="*/ 0 w 83"/>
                  <a:gd name="T3" fmla="*/ 45 h 31"/>
                  <a:gd name="T4" fmla="*/ 99 w 83"/>
                  <a:gd name="T5" fmla="*/ 44 h 31"/>
                  <a:gd name="T6" fmla="*/ 121 w 83"/>
                  <a:gd name="T7" fmla="*/ 0 h 31"/>
                  <a:gd name="T8" fmla="*/ 26 w 83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5802" y="3905"/>
                <a:ext cx="244" cy="236"/>
              </a:xfrm>
              <a:custGeom>
                <a:avLst/>
                <a:gdLst>
                  <a:gd name="T0" fmla="*/ 149 w 167"/>
                  <a:gd name="T1" fmla="*/ 236 h 160"/>
                  <a:gd name="T2" fmla="*/ 143 w 167"/>
                  <a:gd name="T3" fmla="*/ 209 h 160"/>
                  <a:gd name="T4" fmla="*/ 130 w 167"/>
                  <a:gd name="T5" fmla="*/ 153 h 160"/>
                  <a:gd name="T6" fmla="*/ 91 w 167"/>
                  <a:gd name="T7" fmla="*/ 153 h 160"/>
                  <a:gd name="T8" fmla="*/ 73 w 167"/>
                  <a:gd name="T9" fmla="*/ 236 h 160"/>
                  <a:gd name="T10" fmla="*/ 0 w 167"/>
                  <a:gd name="T11" fmla="*/ 236 h 160"/>
                  <a:gd name="T12" fmla="*/ 47 w 167"/>
                  <a:gd name="T13" fmla="*/ 0 h 160"/>
                  <a:gd name="T14" fmla="*/ 174 w 167"/>
                  <a:gd name="T15" fmla="*/ 0 h 160"/>
                  <a:gd name="T16" fmla="*/ 244 w 167"/>
                  <a:gd name="T17" fmla="*/ 58 h 160"/>
                  <a:gd name="T18" fmla="*/ 203 w 167"/>
                  <a:gd name="T19" fmla="*/ 124 h 160"/>
                  <a:gd name="T20" fmla="*/ 216 w 167"/>
                  <a:gd name="T21" fmla="*/ 208 h 160"/>
                  <a:gd name="T22" fmla="*/ 222 w 167"/>
                  <a:gd name="T23" fmla="*/ 236 h 160"/>
                  <a:gd name="T24" fmla="*/ 149 w 167"/>
                  <a:gd name="T25" fmla="*/ 236 h 160"/>
                  <a:gd name="T26" fmla="*/ 142 w 167"/>
                  <a:gd name="T27" fmla="*/ 102 h 160"/>
                  <a:gd name="T28" fmla="*/ 165 w 167"/>
                  <a:gd name="T29" fmla="*/ 80 h 160"/>
                  <a:gd name="T30" fmla="*/ 146 w 167"/>
                  <a:gd name="T31" fmla="*/ 58 h 160"/>
                  <a:gd name="T32" fmla="*/ 111 w 167"/>
                  <a:gd name="T33" fmla="*/ 58 h 160"/>
                  <a:gd name="T34" fmla="*/ 102 w 167"/>
                  <a:gd name="T35" fmla="*/ 102 h 160"/>
                  <a:gd name="T36" fmla="*/ 142 w 167"/>
                  <a:gd name="T37" fmla="*/ 102 h 1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60"/>
              <p:cNvSpPr>
                <a:spLocks/>
              </p:cNvSpPr>
              <p:nvPr/>
            </p:nvSpPr>
            <p:spPr bwMode="auto">
              <a:xfrm>
                <a:off x="6155" y="4039"/>
                <a:ext cx="181" cy="120"/>
              </a:xfrm>
              <a:custGeom>
                <a:avLst/>
                <a:gdLst>
                  <a:gd name="T0" fmla="*/ 0 w 124"/>
                  <a:gd name="T1" fmla="*/ 0 h 82"/>
                  <a:gd name="T2" fmla="*/ 98 w 124"/>
                  <a:gd name="T3" fmla="*/ 120 h 82"/>
                  <a:gd name="T4" fmla="*/ 181 w 124"/>
                  <a:gd name="T5" fmla="*/ 120 h 82"/>
                  <a:gd name="T6" fmla="*/ 70 w 124"/>
                  <a:gd name="T7" fmla="*/ 0 h 82"/>
                  <a:gd name="T8" fmla="*/ 0 w 124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61"/>
              <p:cNvSpPr>
                <a:spLocks/>
              </p:cNvSpPr>
              <p:nvPr/>
            </p:nvSpPr>
            <p:spPr bwMode="auto">
              <a:xfrm>
                <a:off x="6036" y="3889"/>
                <a:ext cx="280" cy="263"/>
              </a:xfrm>
              <a:custGeom>
                <a:avLst/>
                <a:gdLst>
                  <a:gd name="T0" fmla="*/ 130 w 191"/>
                  <a:gd name="T1" fmla="*/ 190 h 180"/>
                  <a:gd name="T2" fmla="*/ 103 w 191"/>
                  <a:gd name="T3" fmla="*/ 183 h 180"/>
                  <a:gd name="T4" fmla="*/ 92 w 191"/>
                  <a:gd name="T5" fmla="*/ 108 h 180"/>
                  <a:gd name="T6" fmla="*/ 166 w 191"/>
                  <a:gd name="T7" fmla="*/ 88 h 180"/>
                  <a:gd name="T8" fmla="*/ 191 w 191"/>
                  <a:gd name="T9" fmla="*/ 130 h 180"/>
                  <a:gd name="T10" fmla="*/ 243 w 191"/>
                  <a:gd name="T11" fmla="*/ 183 h 180"/>
                  <a:gd name="T12" fmla="*/ 198 w 191"/>
                  <a:gd name="T13" fmla="*/ 29 h 180"/>
                  <a:gd name="T14" fmla="*/ 37 w 191"/>
                  <a:gd name="T15" fmla="*/ 77 h 180"/>
                  <a:gd name="T16" fmla="*/ 66 w 191"/>
                  <a:gd name="T17" fmla="*/ 241 h 180"/>
                  <a:gd name="T18" fmla="*/ 172 w 191"/>
                  <a:gd name="T19" fmla="*/ 244 h 180"/>
                  <a:gd name="T20" fmla="*/ 130 w 191"/>
                  <a:gd name="T21" fmla="*/ 190 h 1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0017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Freeform 62"/>
            <p:cNvSpPr>
              <a:spLocks/>
            </p:cNvSpPr>
            <p:nvPr/>
          </p:nvSpPr>
          <p:spPr bwMode="auto">
            <a:xfrm>
              <a:off x="2256" y="108"/>
              <a:ext cx="1778" cy="778"/>
            </a:xfrm>
            <a:custGeom>
              <a:avLst/>
              <a:gdLst>
                <a:gd name="T0" fmla="*/ 1636 w 600"/>
                <a:gd name="T1" fmla="*/ 778 h 263"/>
                <a:gd name="T2" fmla="*/ 0 w 600"/>
                <a:gd name="T3" fmla="*/ 402 h 263"/>
                <a:gd name="T4" fmla="*/ 1778 w 600"/>
                <a:gd name="T5" fmla="*/ 778 h 263"/>
                <a:gd name="T6" fmla="*/ 1636 w 600"/>
                <a:gd name="T7" fmla="*/ 778 h 26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0" h="263">
                  <a:moveTo>
                    <a:pt x="552" y="263"/>
                  </a:moveTo>
                  <a:cubicBezTo>
                    <a:pt x="397" y="38"/>
                    <a:pt x="163" y="33"/>
                    <a:pt x="0" y="136"/>
                  </a:cubicBezTo>
                  <a:cubicBezTo>
                    <a:pt x="125" y="24"/>
                    <a:pt x="383" y="0"/>
                    <a:pt x="600" y="263"/>
                  </a:cubicBezTo>
                  <a:cubicBezTo>
                    <a:pt x="553" y="263"/>
                    <a:pt x="552" y="263"/>
                    <a:pt x="552" y="26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" name="Group 63"/>
            <p:cNvGrpSpPr>
              <a:grpSpLocks/>
            </p:cNvGrpSpPr>
            <p:nvPr/>
          </p:nvGrpSpPr>
          <p:grpSpPr bwMode="auto">
            <a:xfrm>
              <a:off x="2045" y="479"/>
              <a:ext cx="2244" cy="642"/>
              <a:chOff x="5280" y="3849"/>
              <a:chExt cx="1050" cy="302"/>
            </a:xfrm>
          </p:grpSpPr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5582" y="3911"/>
                <a:ext cx="248" cy="220"/>
              </a:xfrm>
              <a:custGeom>
                <a:avLst/>
                <a:gdLst>
                  <a:gd name="T0" fmla="*/ 50 w 179"/>
                  <a:gd name="T1" fmla="*/ 0 h 159"/>
                  <a:gd name="T2" fmla="*/ 114 w 179"/>
                  <a:gd name="T3" fmla="*/ 0 h 159"/>
                  <a:gd name="T4" fmla="*/ 103 w 179"/>
                  <a:gd name="T5" fmla="*/ 73 h 159"/>
                  <a:gd name="T6" fmla="*/ 166 w 179"/>
                  <a:gd name="T7" fmla="*/ 73 h 159"/>
                  <a:gd name="T8" fmla="*/ 184 w 179"/>
                  <a:gd name="T9" fmla="*/ 0 h 159"/>
                  <a:gd name="T10" fmla="*/ 248 w 179"/>
                  <a:gd name="T11" fmla="*/ 0 h 159"/>
                  <a:gd name="T12" fmla="*/ 206 w 179"/>
                  <a:gd name="T13" fmla="*/ 220 h 159"/>
                  <a:gd name="T14" fmla="*/ 134 w 179"/>
                  <a:gd name="T15" fmla="*/ 220 h 159"/>
                  <a:gd name="T16" fmla="*/ 155 w 179"/>
                  <a:gd name="T17" fmla="*/ 131 h 159"/>
                  <a:gd name="T18" fmla="*/ 91 w 179"/>
                  <a:gd name="T19" fmla="*/ 131 h 159"/>
                  <a:gd name="T20" fmla="*/ 73 w 179"/>
                  <a:gd name="T21" fmla="*/ 220 h 159"/>
                  <a:gd name="T22" fmla="*/ 0 w 179"/>
                  <a:gd name="T23" fmla="*/ 220 h 159"/>
                  <a:gd name="T24" fmla="*/ 50 w 179"/>
                  <a:gd name="T25" fmla="*/ 0 h 1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9" h="159">
                    <a:moveTo>
                      <a:pt x="36" y="0"/>
                    </a:moveTo>
                    <a:lnTo>
                      <a:pt x="82" y="0"/>
                    </a:lnTo>
                    <a:lnTo>
                      <a:pt x="74" y="53"/>
                    </a:lnTo>
                    <a:lnTo>
                      <a:pt x="120" y="53"/>
                    </a:lnTo>
                    <a:lnTo>
                      <a:pt x="133" y="0"/>
                    </a:lnTo>
                    <a:lnTo>
                      <a:pt x="179" y="0"/>
                    </a:lnTo>
                    <a:lnTo>
                      <a:pt x="149" y="159"/>
                    </a:lnTo>
                    <a:lnTo>
                      <a:pt x="97" y="159"/>
                    </a:lnTo>
                    <a:lnTo>
                      <a:pt x="112" y="95"/>
                    </a:lnTo>
                    <a:lnTo>
                      <a:pt x="66" y="95"/>
                    </a:lnTo>
                    <a:lnTo>
                      <a:pt x="53" y="159"/>
                    </a:lnTo>
                    <a:lnTo>
                      <a:pt x="0" y="159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>
                <a:off x="5312" y="3849"/>
                <a:ext cx="289" cy="281"/>
              </a:xfrm>
              <a:custGeom>
                <a:avLst/>
                <a:gdLst>
                  <a:gd name="T0" fmla="*/ 198 w 209"/>
                  <a:gd name="T1" fmla="*/ 37 h 203"/>
                  <a:gd name="T2" fmla="*/ 171 w 209"/>
                  <a:gd name="T3" fmla="*/ 151 h 203"/>
                  <a:gd name="T4" fmla="*/ 46 w 209"/>
                  <a:gd name="T5" fmla="*/ 151 h 203"/>
                  <a:gd name="T6" fmla="*/ 28 w 209"/>
                  <a:gd name="T7" fmla="*/ 183 h 203"/>
                  <a:gd name="T8" fmla="*/ 165 w 209"/>
                  <a:gd name="T9" fmla="*/ 183 h 203"/>
                  <a:gd name="T10" fmla="*/ 162 w 209"/>
                  <a:gd name="T11" fmla="*/ 194 h 203"/>
                  <a:gd name="T12" fmla="*/ 19 w 209"/>
                  <a:gd name="T13" fmla="*/ 194 h 203"/>
                  <a:gd name="T14" fmla="*/ 0 w 209"/>
                  <a:gd name="T15" fmla="*/ 230 h 203"/>
                  <a:gd name="T16" fmla="*/ 155 w 209"/>
                  <a:gd name="T17" fmla="*/ 230 h 203"/>
                  <a:gd name="T18" fmla="*/ 144 w 209"/>
                  <a:gd name="T19" fmla="*/ 281 h 203"/>
                  <a:gd name="T20" fmla="*/ 231 w 209"/>
                  <a:gd name="T21" fmla="*/ 281 h 203"/>
                  <a:gd name="T22" fmla="*/ 289 w 209"/>
                  <a:gd name="T23" fmla="*/ 0 h 203"/>
                  <a:gd name="T24" fmla="*/ 133 w 209"/>
                  <a:gd name="T25" fmla="*/ 0 h 203"/>
                  <a:gd name="T26" fmla="*/ 123 w 209"/>
                  <a:gd name="T27" fmla="*/ 18 h 203"/>
                  <a:gd name="T28" fmla="*/ 202 w 209"/>
                  <a:gd name="T29" fmla="*/ 18 h 203"/>
                  <a:gd name="T30" fmla="*/ 198 w 209"/>
                  <a:gd name="T31" fmla="*/ 37 h 203"/>
                  <a:gd name="T32" fmla="*/ 112 w 209"/>
                  <a:gd name="T33" fmla="*/ 37 h 203"/>
                  <a:gd name="T34" fmla="*/ 101 w 209"/>
                  <a:gd name="T35" fmla="*/ 55 h 203"/>
                  <a:gd name="T36" fmla="*/ 187 w 209"/>
                  <a:gd name="T37" fmla="*/ 54 h 203"/>
                  <a:gd name="T38" fmla="*/ 198 w 209"/>
                  <a:gd name="T39" fmla="*/ 37 h 20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09" h="203">
                    <a:moveTo>
                      <a:pt x="143" y="27"/>
                    </a:moveTo>
                    <a:lnTo>
                      <a:pt x="124" y="109"/>
                    </a:lnTo>
                    <a:lnTo>
                      <a:pt x="33" y="109"/>
                    </a:lnTo>
                    <a:lnTo>
                      <a:pt x="20" y="132"/>
                    </a:lnTo>
                    <a:lnTo>
                      <a:pt x="119" y="132"/>
                    </a:lnTo>
                    <a:lnTo>
                      <a:pt x="117" y="140"/>
                    </a:lnTo>
                    <a:lnTo>
                      <a:pt x="14" y="140"/>
                    </a:lnTo>
                    <a:lnTo>
                      <a:pt x="0" y="166"/>
                    </a:lnTo>
                    <a:lnTo>
                      <a:pt x="112" y="166"/>
                    </a:lnTo>
                    <a:lnTo>
                      <a:pt x="104" y="203"/>
                    </a:lnTo>
                    <a:lnTo>
                      <a:pt x="167" y="203"/>
                    </a:lnTo>
                    <a:lnTo>
                      <a:pt x="209" y="0"/>
                    </a:lnTo>
                    <a:lnTo>
                      <a:pt x="96" y="0"/>
                    </a:lnTo>
                    <a:lnTo>
                      <a:pt x="89" y="13"/>
                    </a:lnTo>
                    <a:lnTo>
                      <a:pt x="146" y="13"/>
                    </a:lnTo>
                    <a:lnTo>
                      <a:pt x="143" y="27"/>
                    </a:lnTo>
                    <a:lnTo>
                      <a:pt x="81" y="27"/>
                    </a:lnTo>
                    <a:lnTo>
                      <a:pt x="73" y="40"/>
                    </a:lnTo>
                    <a:lnTo>
                      <a:pt x="135" y="39"/>
                    </a:lnTo>
                    <a:lnTo>
                      <a:pt x="143" y="27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Freeform 66"/>
              <p:cNvSpPr>
                <a:spLocks/>
              </p:cNvSpPr>
              <p:nvPr/>
            </p:nvSpPr>
            <p:spPr bwMode="auto">
              <a:xfrm>
                <a:off x="5388" y="3926"/>
                <a:ext cx="106" cy="20"/>
              </a:xfrm>
              <a:custGeom>
                <a:avLst/>
                <a:gdLst>
                  <a:gd name="T0" fmla="*/ 13 w 75"/>
                  <a:gd name="T1" fmla="*/ 0 h 14"/>
                  <a:gd name="T2" fmla="*/ 0 w 75"/>
                  <a:gd name="T3" fmla="*/ 20 h 14"/>
                  <a:gd name="T4" fmla="*/ 93 w 75"/>
                  <a:gd name="T5" fmla="*/ 20 h 14"/>
                  <a:gd name="T6" fmla="*/ 106 w 75"/>
                  <a:gd name="T7" fmla="*/ 0 h 14"/>
                  <a:gd name="T8" fmla="*/ 13 w 75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" h="14">
                    <a:moveTo>
                      <a:pt x="9" y="0"/>
                    </a:moveTo>
                    <a:lnTo>
                      <a:pt x="0" y="14"/>
                    </a:lnTo>
                    <a:lnTo>
                      <a:pt x="66" y="14"/>
                    </a:lnTo>
                    <a:lnTo>
                      <a:pt x="75" y="0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>
                <a:off x="5366" y="3960"/>
                <a:ext cx="107" cy="28"/>
              </a:xfrm>
              <a:custGeom>
                <a:avLst/>
                <a:gdLst>
                  <a:gd name="T0" fmla="*/ 18 w 78"/>
                  <a:gd name="T1" fmla="*/ 0 h 20"/>
                  <a:gd name="T2" fmla="*/ 0 w 78"/>
                  <a:gd name="T3" fmla="*/ 28 h 20"/>
                  <a:gd name="T4" fmla="*/ 91 w 78"/>
                  <a:gd name="T5" fmla="*/ 28 h 20"/>
                  <a:gd name="T6" fmla="*/ 107 w 78"/>
                  <a:gd name="T7" fmla="*/ 0 h 20"/>
                  <a:gd name="T8" fmla="*/ 18 w 7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20">
                    <a:moveTo>
                      <a:pt x="13" y="0"/>
                    </a:moveTo>
                    <a:lnTo>
                      <a:pt x="0" y="20"/>
                    </a:lnTo>
                    <a:lnTo>
                      <a:pt x="66" y="20"/>
                    </a:lnTo>
                    <a:lnTo>
                      <a:pt x="78" y="0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>
                <a:off x="5280" y="4090"/>
                <a:ext cx="115" cy="43"/>
              </a:xfrm>
              <a:custGeom>
                <a:avLst/>
                <a:gdLst>
                  <a:gd name="T0" fmla="*/ 25 w 83"/>
                  <a:gd name="T1" fmla="*/ 0 h 31"/>
                  <a:gd name="T2" fmla="*/ 0 w 83"/>
                  <a:gd name="T3" fmla="*/ 43 h 31"/>
                  <a:gd name="T4" fmla="*/ 94 w 83"/>
                  <a:gd name="T5" fmla="*/ 42 h 31"/>
                  <a:gd name="T6" fmla="*/ 115 w 83"/>
                  <a:gd name="T7" fmla="*/ 0 h 31"/>
                  <a:gd name="T8" fmla="*/ 25 w 83"/>
                  <a:gd name="T9" fmla="*/ 0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3" h="31">
                    <a:moveTo>
                      <a:pt x="18" y="0"/>
                    </a:moveTo>
                    <a:lnTo>
                      <a:pt x="0" y="31"/>
                    </a:lnTo>
                    <a:lnTo>
                      <a:pt x="68" y="30"/>
                    </a:lnTo>
                    <a:lnTo>
                      <a:pt x="83" y="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69"/>
              <p:cNvSpPr>
                <a:spLocks/>
              </p:cNvSpPr>
              <p:nvPr/>
            </p:nvSpPr>
            <p:spPr bwMode="auto">
              <a:xfrm>
                <a:off x="5822" y="3911"/>
                <a:ext cx="232" cy="222"/>
              </a:xfrm>
              <a:custGeom>
                <a:avLst/>
                <a:gdLst>
                  <a:gd name="T0" fmla="*/ 142 w 167"/>
                  <a:gd name="T1" fmla="*/ 222 h 160"/>
                  <a:gd name="T2" fmla="*/ 136 w 167"/>
                  <a:gd name="T3" fmla="*/ 197 h 160"/>
                  <a:gd name="T4" fmla="*/ 124 w 167"/>
                  <a:gd name="T5" fmla="*/ 144 h 160"/>
                  <a:gd name="T6" fmla="*/ 86 w 167"/>
                  <a:gd name="T7" fmla="*/ 144 h 160"/>
                  <a:gd name="T8" fmla="*/ 69 w 167"/>
                  <a:gd name="T9" fmla="*/ 222 h 160"/>
                  <a:gd name="T10" fmla="*/ 0 w 167"/>
                  <a:gd name="T11" fmla="*/ 222 h 160"/>
                  <a:gd name="T12" fmla="*/ 44 w 167"/>
                  <a:gd name="T13" fmla="*/ 0 h 160"/>
                  <a:gd name="T14" fmla="*/ 165 w 167"/>
                  <a:gd name="T15" fmla="*/ 0 h 160"/>
                  <a:gd name="T16" fmla="*/ 232 w 167"/>
                  <a:gd name="T17" fmla="*/ 54 h 160"/>
                  <a:gd name="T18" fmla="*/ 193 w 167"/>
                  <a:gd name="T19" fmla="*/ 117 h 160"/>
                  <a:gd name="T20" fmla="*/ 206 w 167"/>
                  <a:gd name="T21" fmla="*/ 196 h 160"/>
                  <a:gd name="T22" fmla="*/ 211 w 167"/>
                  <a:gd name="T23" fmla="*/ 222 h 160"/>
                  <a:gd name="T24" fmla="*/ 142 w 167"/>
                  <a:gd name="T25" fmla="*/ 222 h 160"/>
                  <a:gd name="T26" fmla="*/ 135 w 167"/>
                  <a:gd name="T27" fmla="*/ 96 h 160"/>
                  <a:gd name="T28" fmla="*/ 157 w 167"/>
                  <a:gd name="T29" fmla="*/ 75 h 160"/>
                  <a:gd name="T30" fmla="*/ 139 w 167"/>
                  <a:gd name="T31" fmla="*/ 54 h 160"/>
                  <a:gd name="T32" fmla="*/ 106 w 167"/>
                  <a:gd name="T33" fmla="*/ 54 h 160"/>
                  <a:gd name="T34" fmla="*/ 97 w 167"/>
                  <a:gd name="T35" fmla="*/ 96 h 160"/>
                  <a:gd name="T36" fmla="*/ 135 w 167"/>
                  <a:gd name="T37" fmla="*/ 96 h 1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67" h="160">
                    <a:moveTo>
                      <a:pt x="102" y="160"/>
                    </a:moveTo>
                    <a:cubicBezTo>
                      <a:pt x="100" y="155"/>
                      <a:pt x="98" y="149"/>
                      <a:pt x="98" y="142"/>
                    </a:cubicBezTo>
                    <a:cubicBezTo>
                      <a:pt x="98" y="134"/>
                      <a:pt x="106" y="103"/>
                      <a:pt x="89" y="104"/>
                    </a:cubicBezTo>
                    <a:lnTo>
                      <a:pt x="62" y="104"/>
                    </a:lnTo>
                    <a:lnTo>
                      <a:pt x="50" y="160"/>
                    </a:lnTo>
                    <a:lnTo>
                      <a:pt x="0" y="160"/>
                    </a:lnTo>
                    <a:lnTo>
                      <a:pt x="32" y="0"/>
                    </a:lnTo>
                    <a:lnTo>
                      <a:pt x="119" y="0"/>
                    </a:lnTo>
                    <a:cubicBezTo>
                      <a:pt x="153" y="0"/>
                      <a:pt x="167" y="18"/>
                      <a:pt x="167" y="39"/>
                    </a:cubicBezTo>
                    <a:cubicBezTo>
                      <a:pt x="167" y="59"/>
                      <a:pt x="160" y="76"/>
                      <a:pt x="139" y="84"/>
                    </a:cubicBezTo>
                    <a:cubicBezTo>
                      <a:pt x="155" y="83"/>
                      <a:pt x="148" y="133"/>
                      <a:pt x="148" y="141"/>
                    </a:cubicBezTo>
                    <a:cubicBezTo>
                      <a:pt x="148" y="149"/>
                      <a:pt x="149" y="155"/>
                      <a:pt x="152" y="160"/>
                    </a:cubicBezTo>
                    <a:lnTo>
                      <a:pt x="102" y="160"/>
                    </a:lnTo>
                    <a:moveTo>
                      <a:pt x="97" y="69"/>
                    </a:moveTo>
                    <a:cubicBezTo>
                      <a:pt x="106" y="69"/>
                      <a:pt x="111" y="60"/>
                      <a:pt x="113" y="54"/>
                    </a:cubicBezTo>
                    <a:cubicBezTo>
                      <a:pt x="114" y="49"/>
                      <a:pt x="113" y="39"/>
                      <a:pt x="100" y="39"/>
                    </a:cubicBezTo>
                    <a:cubicBezTo>
                      <a:pt x="91" y="39"/>
                      <a:pt x="76" y="39"/>
                      <a:pt x="76" y="39"/>
                    </a:cubicBezTo>
                    <a:lnTo>
                      <a:pt x="70" y="69"/>
                    </a:lnTo>
                    <a:cubicBezTo>
                      <a:pt x="70" y="69"/>
                      <a:pt x="88" y="69"/>
                      <a:pt x="97" y="69"/>
                    </a:cubicBez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70"/>
              <p:cNvSpPr>
                <a:spLocks/>
              </p:cNvSpPr>
              <p:nvPr/>
            </p:nvSpPr>
            <p:spPr bwMode="auto">
              <a:xfrm>
                <a:off x="6158" y="4038"/>
                <a:ext cx="172" cy="114"/>
              </a:xfrm>
              <a:custGeom>
                <a:avLst/>
                <a:gdLst>
                  <a:gd name="T0" fmla="*/ 0 w 124"/>
                  <a:gd name="T1" fmla="*/ 0 h 82"/>
                  <a:gd name="T2" fmla="*/ 93 w 124"/>
                  <a:gd name="T3" fmla="*/ 114 h 82"/>
                  <a:gd name="T4" fmla="*/ 172 w 124"/>
                  <a:gd name="T5" fmla="*/ 114 h 82"/>
                  <a:gd name="T6" fmla="*/ 67 w 124"/>
                  <a:gd name="T7" fmla="*/ 0 h 82"/>
                  <a:gd name="T8" fmla="*/ 0 w 124"/>
                  <a:gd name="T9" fmla="*/ 0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" h="82">
                    <a:moveTo>
                      <a:pt x="0" y="0"/>
                    </a:moveTo>
                    <a:cubicBezTo>
                      <a:pt x="3" y="8"/>
                      <a:pt x="57" y="66"/>
                      <a:pt x="67" y="82"/>
                    </a:cubicBezTo>
                    <a:cubicBezTo>
                      <a:pt x="92" y="82"/>
                      <a:pt x="124" y="82"/>
                      <a:pt x="124" y="82"/>
                    </a:cubicBezTo>
                    <a:cubicBezTo>
                      <a:pt x="124" y="82"/>
                      <a:pt x="55" y="7"/>
                      <a:pt x="48" y="0"/>
                    </a:cubicBezTo>
                    <a:cubicBezTo>
                      <a:pt x="37" y="0"/>
                      <a:pt x="0" y="0"/>
                      <a:pt x="0" y="0"/>
                    </a:cubicBez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6045" y="3896"/>
                <a:ext cx="266" cy="249"/>
              </a:xfrm>
              <a:custGeom>
                <a:avLst/>
                <a:gdLst>
                  <a:gd name="T0" fmla="*/ 124 w 191"/>
                  <a:gd name="T1" fmla="*/ 180 h 180"/>
                  <a:gd name="T2" fmla="*/ 97 w 191"/>
                  <a:gd name="T3" fmla="*/ 173 h 180"/>
                  <a:gd name="T4" fmla="*/ 88 w 191"/>
                  <a:gd name="T5" fmla="*/ 102 h 180"/>
                  <a:gd name="T6" fmla="*/ 157 w 191"/>
                  <a:gd name="T7" fmla="*/ 83 h 180"/>
                  <a:gd name="T8" fmla="*/ 181 w 191"/>
                  <a:gd name="T9" fmla="*/ 123 h 180"/>
                  <a:gd name="T10" fmla="*/ 231 w 191"/>
                  <a:gd name="T11" fmla="*/ 173 h 180"/>
                  <a:gd name="T12" fmla="*/ 188 w 191"/>
                  <a:gd name="T13" fmla="*/ 28 h 180"/>
                  <a:gd name="T14" fmla="*/ 35 w 191"/>
                  <a:gd name="T15" fmla="*/ 73 h 180"/>
                  <a:gd name="T16" fmla="*/ 63 w 191"/>
                  <a:gd name="T17" fmla="*/ 228 h 180"/>
                  <a:gd name="T18" fmla="*/ 163 w 191"/>
                  <a:gd name="T19" fmla="*/ 231 h 180"/>
                  <a:gd name="T20" fmla="*/ 124 w 191"/>
                  <a:gd name="T21" fmla="*/ 180 h 18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91" h="180">
                    <a:moveTo>
                      <a:pt x="89" y="130"/>
                    </a:moveTo>
                    <a:cubicBezTo>
                      <a:pt x="82" y="130"/>
                      <a:pt x="77" y="130"/>
                      <a:pt x="70" y="125"/>
                    </a:cubicBezTo>
                    <a:cubicBezTo>
                      <a:pt x="53" y="115"/>
                      <a:pt x="51" y="93"/>
                      <a:pt x="63" y="74"/>
                    </a:cubicBezTo>
                    <a:cubicBezTo>
                      <a:pt x="75" y="55"/>
                      <a:pt x="96" y="49"/>
                      <a:pt x="113" y="60"/>
                    </a:cubicBezTo>
                    <a:cubicBezTo>
                      <a:pt x="120" y="65"/>
                      <a:pt x="131" y="73"/>
                      <a:pt x="130" y="89"/>
                    </a:cubicBezTo>
                    <a:lnTo>
                      <a:pt x="166" y="125"/>
                    </a:lnTo>
                    <a:cubicBezTo>
                      <a:pt x="191" y="75"/>
                      <a:pt x="170" y="38"/>
                      <a:pt x="135" y="20"/>
                    </a:cubicBezTo>
                    <a:cubicBezTo>
                      <a:pt x="98" y="0"/>
                      <a:pt x="49" y="13"/>
                      <a:pt x="25" y="53"/>
                    </a:cubicBezTo>
                    <a:cubicBezTo>
                      <a:pt x="0" y="93"/>
                      <a:pt x="9" y="143"/>
                      <a:pt x="45" y="165"/>
                    </a:cubicBezTo>
                    <a:cubicBezTo>
                      <a:pt x="70" y="180"/>
                      <a:pt x="91" y="175"/>
                      <a:pt x="117" y="167"/>
                    </a:cubicBezTo>
                    <a:lnTo>
                      <a:pt x="89" y="130"/>
                    </a:lnTo>
                  </a:path>
                </a:pathLst>
              </a:custGeom>
              <a:solidFill>
                <a:srgbClr val="33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5" name="Group 72"/>
          <p:cNvGrpSpPr>
            <a:grpSpLocks/>
          </p:cNvGrpSpPr>
          <p:nvPr/>
        </p:nvGrpSpPr>
        <p:grpSpPr bwMode="auto">
          <a:xfrm>
            <a:off x="0" y="3289300"/>
            <a:ext cx="7986889" cy="19050"/>
            <a:chOff x="0" y="840"/>
            <a:chExt cx="5660" cy="12"/>
          </a:xfrm>
        </p:grpSpPr>
        <p:sp>
          <p:nvSpPr>
            <p:cNvPr id="26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8" name="Object 83"/>
          <p:cNvGraphicFramePr>
            <a:graphicFrameLocks noChangeAspect="1"/>
          </p:cNvGraphicFramePr>
          <p:nvPr/>
        </p:nvGraphicFramePr>
        <p:xfrm>
          <a:off x="3623734" y="195264"/>
          <a:ext cx="1896533" cy="209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Photo Editor Photo" r:id="rId3" imgW="3362794" imgH="3296110" progId="">
                  <p:embed/>
                </p:oleObj>
              </mc:Choice>
              <mc:Fallback>
                <p:oleObj name="Photo Editor Photo" r:id="rId3" imgW="3362794" imgH="3296110" progId="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3734" y="195264"/>
                        <a:ext cx="1896533" cy="209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362200"/>
            <a:ext cx="778933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1467" y="3429000"/>
            <a:ext cx="6434667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3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02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349250"/>
            <a:ext cx="1998133" cy="4222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49250"/>
            <a:ext cx="5858933" cy="4222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52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333" y="349250"/>
            <a:ext cx="7416800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2533" cy="2895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85420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6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679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28533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676400"/>
            <a:ext cx="3928533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2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7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308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89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051"/>
            <a:ext cx="511104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8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054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254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5333" y="349250"/>
            <a:ext cx="7416800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253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0" y="1333500"/>
            <a:ext cx="7986889" cy="19050"/>
            <a:chOff x="0" y="840"/>
            <a:chExt cx="5660" cy="12"/>
          </a:xfrm>
        </p:grpSpPr>
        <p:sp>
          <p:nvSpPr>
            <p:cNvPr id="1040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9" name="Group 44"/>
          <p:cNvGrpSpPr>
            <a:grpSpLocks/>
          </p:cNvGrpSpPr>
          <p:nvPr/>
        </p:nvGrpSpPr>
        <p:grpSpPr bwMode="auto">
          <a:xfrm>
            <a:off x="7694789" y="6219825"/>
            <a:ext cx="1144411" cy="369888"/>
            <a:chOff x="5280" y="3849"/>
            <a:chExt cx="1050" cy="302"/>
          </a:xfrm>
        </p:grpSpPr>
        <p:sp>
          <p:nvSpPr>
            <p:cNvPr id="1032" name="Freeform 45"/>
            <p:cNvSpPr>
              <a:spLocks/>
            </p:cNvSpPr>
            <p:nvPr/>
          </p:nvSpPr>
          <p:spPr bwMode="auto">
            <a:xfrm>
              <a:off x="5580" y="3910"/>
              <a:ext cx="246" cy="220"/>
            </a:xfrm>
            <a:custGeom>
              <a:avLst/>
              <a:gdLst>
                <a:gd name="T0" fmla="*/ 49 w 179"/>
                <a:gd name="T1" fmla="*/ 0 h 159"/>
                <a:gd name="T2" fmla="*/ 113 w 179"/>
                <a:gd name="T3" fmla="*/ 0 h 159"/>
                <a:gd name="T4" fmla="*/ 102 w 179"/>
                <a:gd name="T5" fmla="*/ 73 h 159"/>
                <a:gd name="T6" fmla="*/ 165 w 179"/>
                <a:gd name="T7" fmla="*/ 73 h 159"/>
                <a:gd name="T8" fmla="*/ 183 w 179"/>
                <a:gd name="T9" fmla="*/ 0 h 159"/>
                <a:gd name="T10" fmla="*/ 246 w 179"/>
                <a:gd name="T11" fmla="*/ 0 h 159"/>
                <a:gd name="T12" fmla="*/ 205 w 179"/>
                <a:gd name="T13" fmla="*/ 220 h 159"/>
                <a:gd name="T14" fmla="*/ 133 w 179"/>
                <a:gd name="T15" fmla="*/ 220 h 159"/>
                <a:gd name="T16" fmla="*/ 154 w 179"/>
                <a:gd name="T17" fmla="*/ 131 h 159"/>
                <a:gd name="T18" fmla="*/ 91 w 179"/>
                <a:gd name="T19" fmla="*/ 131 h 159"/>
                <a:gd name="T20" fmla="*/ 73 w 179"/>
                <a:gd name="T21" fmla="*/ 220 h 159"/>
                <a:gd name="T22" fmla="*/ 0 w 179"/>
                <a:gd name="T23" fmla="*/ 220 h 159"/>
                <a:gd name="T24" fmla="*/ 49 w 179"/>
                <a:gd name="T25" fmla="*/ 0 h 1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9" h="159">
                  <a:moveTo>
                    <a:pt x="36" y="0"/>
                  </a:moveTo>
                  <a:lnTo>
                    <a:pt x="82" y="0"/>
                  </a:lnTo>
                  <a:lnTo>
                    <a:pt x="74" y="53"/>
                  </a:lnTo>
                  <a:lnTo>
                    <a:pt x="120" y="53"/>
                  </a:lnTo>
                  <a:lnTo>
                    <a:pt x="133" y="0"/>
                  </a:lnTo>
                  <a:lnTo>
                    <a:pt x="179" y="0"/>
                  </a:lnTo>
                  <a:lnTo>
                    <a:pt x="149" y="159"/>
                  </a:lnTo>
                  <a:lnTo>
                    <a:pt x="97" y="159"/>
                  </a:lnTo>
                  <a:lnTo>
                    <a:pt x="112" y="95"/>
                  </a:lnTo>
                  <a:lnTo>
                    <a:pt x="66" y="95"/>
                  </a:lnTo>
                  <a:lnTo>
                    <a:pt x="53" y="159"/>
                  </a:lnTo>
                  <a:lnTo>
                    <a:pt x="0" y="159"/>
                  </a:lnTo>
                  <a:lnTo>
                    <a:pt x="36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6"/>
            <p:cNvSpPr>
              <a:spLocks/>
            </p:cNvSpPr>
            <p:nvPr/>
          </p:nvSpPr>
          <p:spPr bwMode="auto">
            <a:xfrm>
              <a:off x="5312" y="3849"/>
              <a:ext cx="289" cy="281"/>
            </a:xfrm>
            <a:custGeom>
              <a:avLst/>
              <a:gdLst>
                <a:gd name="T0" fmla="*/ 198 w 209"/>
                <a:gd name="T1" fmla="*/ 37 h 203"/>
                <a:gd name="T2" fmla="*/ 171 w 209"/>
                <a:gd name="T3" fmla="*/ 151 h 203"/>
                <a:gd name="T4" fmla="*/ 46 w 209"/>
                <a:gd name="T5" fmla="*/ 151 h 203"/>
                <a:gd name="T6" fmla="*/ 28 w 209"/>
                <a:gd name="T7" fmla="*/ 183 h 203"/>
                <a:gd name="T8" fmla="*/ 165 w 209"/>
                <a:gd name="T9" fmla="*/ 183 h 203"/>
                <a:gd name="T10" fmla="*/ 162 w 209"/>
                <a:gd name="T11" fmla="*/ 194 h 203"/>
                <a:gd name="T12" fmla="*/ 19 w 209"/>
                <a:gd name="T13" fmla="*/ 194 h 203"/>
                <a:gd name="T14" fmla="*/ 0 w 209"/>
                <a:gd name="T15" fmla="*/ 230 h 203"/>
                <a:gd name="T16" fmla="*/ 155 w 209"/>
                <a:gd name="T17" fmla="*/ 230 h 203"/>
                <a:gd name="T18" fmla="*/ 144 w 209"/>
                <a:gd name="T19" fmla="*/ 281 h 203"/>
                <a:gd name="T20" fmla="*/ 231 w 209"/>
                <a:gd name="T21" fmla="*/ 281 h 203"/>
                <a:gd name="T22" fmla="*/ 289 w 209"/>
                <a:gd name="T23" fmla="*/ 0 h 203"/>
                <a:gd name="T24" fmla="*/ 133 w 209"/>
                <a:gd name="T25" fmla="*/ 0 h 203"/>
                <a:gd name="T26" fmla="*/ 123 w 209"/>
                <a:gd name="T27" fmla="*/ 18 h 203"/>
                <a:gd name="T28" fmla="*/ 202 w 209"/>
                <a:gd name="T29" fmla="*/ 18 h 203"/>
                <a:gd name="T30" fmla="*/ 198 w 209"/>
                <a:gd name="T31" fmla="*/ 37 h 203"/>
                <a:gd name="T32" fmla="*/ 112 w 209"/>
                <a:gd name="T33" fmla="*/ 37 h 203"/>
                <a:gd name="T34" fmla="*/ 101 w 209"/>
                <a:gd name="T35" fmla="*/ 55 h 203"/>
                <a:gd name="T36" fmla="*/ 187 w 209"/>
                <a:gd name="T37" fmla="*/ 54 h 203"/>
                <a:gd name="T38" fmla="*/ 198 w 209"/>
                <a:gd name="T39" fmla="*/ 37 h 2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9" h="203">
                  <a:moveTo>
                    <a:pt x="143" y="27"/>
                  </a:moveTo>
                  <a:lnTo>
                    <a:pt x="124" y="109"/>
                  </a:lnTo>
                  <a:lnTo>
                    <a:pt x="33" y="109"/>
                  </a:lnTo>
                  <a:lnTo>
                    <a:pt x="20" y="132"/>
                  </a:lnTo>
                  <a:lnTo>
                    <a:pt x="119" y="132"/>
                  </a:lnTo>
                  <a:lnTo>
                    <a:pt x="117" y="140"/>
                  </a:lnTo>
                  <a:lnTo>
                    <a:pt x="14" y="140"/>
                  </a:lnTo>
                  <a:lnTo>
                    <a:pt x="0" y="166"/>
                  </a:lnTo>
                  <a:lnTo>
                    <a:pt x="112" y="166"/>
                  </a:lnTo>
                  <a:lnTo>
                    <a:pt x="104" y="203"/>
                  </a:lnTo>
                  <a:lnTo>
                    <a:pt x="167" y="203"/>
                  </a:lnTo>
                  <a:lnTo>
                    <a:pt x="209" y="0"/>
                  </a:lnTo>
                  <a:lnTo>
                    <a:pt x="96" y="0"/>
                  </a:lnTo>
                  <a:lnTo>
                    <a:pt x="89" y="13"/>
                  </a:lnTo>
                  <a:lnTo>
                    <a:pt x="146" y="13"/>
                  </a:lnTo>
                  <a:lnTo>
                    <a:pt x="143" y="27"/>
                  </a:lnTo>
                  <a:lnTo>
                    <a:pt x="81" y="27"/>
                  </a:lnTo>
                  <a:lnTo>
                    <a:pt x="73" y="40"/>
                  </a:lnTo>
                  <a:lnTo>
                    <a:pt x="135" y="39"/>
                  </a:lnTo>
                  <a:lnTo>
                    <a:pt x="143" y="2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47"/>
            <p:cNvSpPr>
              <a:spLocks/>
            </p:cNvSpPr>
            <p:nvPr/>
          </p:nvSpPr>
          <p:spPr bwMode="auto">
            <a:xfrm>
              <a:off x="5387" y="3925"/>
              <a:ext cx="105" cy="18"/>
            </a:xfrm>
            <a:custGeom>
              <a:avLst/>
              <a:gdLst>
                <a:gd name="T0" fmla="*/ 13 w 75"/>
                <a:gd name="T1" fmla="*/ 0 h 14"/>
                <a:gd name="T2" fmla="*/ 0 w 75"/>
                <a:gd name="T3" fmla="*/ 18 h 14"/>
                <a:gd name="T4" fmla="*/ 92 w 75"/>
                <a:gd name="T5" fmla="*/ 18 h 14"/>
                <a:gd name="T6" fmla="*/ 105 w 75"/>
                <a:gd name="T7" fmla="*/ 0 h 14"/>
                <a:gd name="T8" fmla="*/ 13 w 75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" h="14">
                  <a:moveTo>
                    <a:pt x="9" y="0"/>
                  </a:moveTo>
                  <a:lnTo>
                    <a:pt x="0" y="14"/>
                  </a:lnTo>
                  <a:lnTo>
                    <a:pt x="66" y="14"/>
                  </a:lnTo>
                  <a:lnTo>
                    <a:pt x="75" y="0"/>
                  </a:lnTo>
                  <a:lnTo>
                    <a:pt x="9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48"/>
            <p:cNvSpPr>
              <a:spLocks/>
            </p:cNvSpPr>
            <p:nvPr/>
          </p:nvSpPr>
          <p:spPr bwMode="auto">
            <a:xfrm>
              <a:off x="5364" y="3960"/>
              <a:ext cx="107" cy="26"/>
            </a:xfrm>
            <a:custGeom>
              <a:avLst/>
              <a:gdLst>
                <a:gd name="T0" fmla="*/ 18 w 78"/>
                <a:gd name="T1" fmla="*/ 0 h 20"/>
                <a:gd name="T2" fmla="*/ 0 w 78"/>
                <a:gd name="T3" fmla="*/ 26 h 20"/>
                <a:gd name="T4" fmla="*/ 91 w 78"/>
                <a:gd name="T5" fmla="*/ 26 h 20"/>
                <a:gd name="T6" fmla="*/ 107 w 78"/>
                <a:gd name="T7" fmla="*/ 0 h 20"/>
                <a:gd name="T8" fmla="*/ 18 w 78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20">
                  <a:moveTo>
                    <a:pt x="13" y="0"/>
                  </a:moveTo>
                  <a:lnTo>
                    <a:pt x="0" y="20"/>
                  </a:lnTo>
                  <a:lnTo>
                    <a:pt x="66" y="20"/>
                  </a:lnTo>
                  <a:lnTo>
                    <a:pt x="78" y="0"/>
                  </a:lnTo>
                  <a:lnTo>
                    <a:pt x="13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49"/>
            <p:cNvSpPr>
              <a:spLocks/>
            </p:cNvSpPr>
            <p:nvPr/>
          </p:nvSpPr>
          <p:spPr bwMode="auto">
            <a:xfrm>
              <a:off x="5280" y="4090"/>
              <a:ext cx="115" cy="43"/>
            </a:xfrm>
            <a:custGeom>
              <a:avLst/>
              <a:gdLst>
                <a:gd name="T0" fmla="*/ 25 w 83"/>
                <a:gd name="T1" fmla="*/ 0 h 31"/>
                <a:gd name="T2" fmla="*/ 0 w 83"/>
                <a:gd name="T3" fmla="*/ 43 h 31"/>
                <a:gd name="T4" fmla="*/ 94 w 83"/>
                <a:gd name="T5" fmla="*/ 42 h 31"/>
                <a:gd name="T6" fmla="*/ 115 w 83"/>
                <a:gd name="T7" fmla="*/ 0 h 31"/>
                <a:gd name="T8" fmla="*/ 25 w 83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3" h="31">
                  <a:moveTo>
                    <a:pt x="18" y="0"/>
                  </a:moveTo>
                  <a:lnTo>
                    <a:pt x="0" y="31"/>
                  </a:lnTo>
                  <a:lnTo>
                    <a:pt x="68" y="30"/>
                  </a:lnTo>
                  <a:lnTo>
                    <a:pt x="83" y="0"/>
                  </a:lnTo>
                  <a:lnTo>
                    <a:pt x="18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50"/>
            <p:cNvSpPr>
              <a:spLocks/>
            </p:cNvSpPr>
            <p:nvPr/>
          </p:nvSpPr>
          <p:spPr bwMode="auto">
            <a:xfrm>
              <a:off x="5822" y="3910"/>
              <a:ext cx="232" cy="222"/>
            </a:xfrm>
            <a:custGeom>
              <a:avLst/>
              <a:gdLst>
                <a:gd name="T0" fmla="*/ 142 w 167"/>
                <a:gd name="T1" fmla="*/ 222 h 160"/>
                <a:gd name="T2" fmla="*/ 136 w 167"/>
                <a:gd name="T3" fmla="*/ 197 h 160"/>
                <a:gd name="T4" fmla="*/ 124 w 167"/>
                <a:gd name="T5" fmla="*/ 144 h 160"/>
                <a:gd name="T6" fmla="*/ 86 w 167"/>
                <a:gd name="T7" fmla="*/ 144 h 160"/>
                <a:gd name="T8" fmla="*/ 69 w 167"/>
                <a:gd name="T9" fmla="*/ 222 h 160"/>
                <a:gd name="T10" fmla="*/ 0 w 167"/>
                <a:gd name="T11" fmla="*/ 222 h 160"/>
                <a:gd name="T12" fmla="*/ 44 w 167"/>
                <a:gd name="T13" fmla="*/ 0 h 160"/>
                <a:gd name="T14" fmla="*/ 165 w 167"/>
                <a:gd name="T15" fmla="*/ 0 h 160"/>
                <a:gd name="T16" fmla="*/ 232 w 167"/>
                <a:gd name="T17" fmla="*/ 54 h 160"/>
                <a:gd name="T18" fmla="*/ 193 w 167"/>
                <a:gd name="T19" fmla="*/ 117 h 160"/>
                <a:gd name="T20" fmla="*/ 206 w 167"/>
                <a:gd name="T21" fmla="*/ 196 h 160"/>
                <a:gd name="T22" fmla="*/ 211 w 167"/>
                <a:gd name="T23" fmla="*/ 222 h 160"/>
                <a:gd name="T24" fmla="*/ 142 w 167"/>
                <a:gd name="T25" fmla="*/ 222 h 160"/>
                <a:gd name="T26" fmla="*/ 135 w 167"/>
                <a:gd name="T27" fmla="*/ 96 h 160"/>
                <a:gd name="T28" fmla="*/ 157 w 167"/>
                <a:gd name="T29" fmla="*/ 75 h 160"/>
                <a:gd name="T30" fmla="*/ 139 w 167"/>
                <a:gd name="T31" fmla="*/ 54 h 160"/>
                <a:gd name="T32" fmla="*/ 106 w 167"/>
                <a:gd name="T33" fmla="*/ 54 h 160"/>
                <a:gd name="T34" fmla="*/ 97 w 167"/>
                <a:gd name="T35" fmla="*/ 96 h 160"/>
                <a:gd name="T36" fmla="*/ 135 w 167"/>
                <a:gd name="T37" fmla="*/ 96 h 1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67" h="160">
                  <a:moveTo>
                    <a:pt x="102" y="160"/>
                  </a:moveTo>
                  <a:cubicBezTo>
                    <a:pt x="100" y="155"/>
                    <a:pt x="98" y="149"/>
                    <a:pt x="98" y="142"/>
                  </a:cubicBezTo>
                  <a:cubicBezTo>
                    <a:pt x="98" y="134"/>
                    <a:pt x="106" y="103"/>
                    <a:pt x="89" y="104"/>
                  </a:cubicBezTo>
                  <a:lnTo>
                    <a:pt x="62" y="104"/>
                  </a:lnTo>
                  <a:lnTo>
                    <a:pt x="50" y="160"/>
                  </a:lnTo>
                  <a:lnTo>
                    <a:pt x="0" y="160"/>
                  </a:lnTo>
                  <a:lnTo>
                    <a:pt x="32" y="0"/>
                  </a:lnTo>
                  <a:lnTo>
                    <a:pt x="119" y="0"/>
                  </a:lnTo>
                  <a:cubicBezTo>
                    <a:pt x="153" y="0"/>
                    <a:pt x="167" y="18"/>
                    <a:pt x="167" y="39"/>
                  </a:cubicBezTo>
                  <a:cubicBezTo>
                    <a:pt x="167" y="59"/>
                    <a:pt x="160" y="76"/>
                    <a:pt x="139" y="84"/>
                  </a:cubicBezTo>
                  <a:cubicBezTo>
                    <a:pt x="155" y="83"/>
                    <a:pt x="148" y="133"/>
                    <a:pt x="148" y="141"/>
                  </a:cubicBezTo>
                  <a:cubicBezTo>
                    <a:pt x="148" y="149"/>
                    <a:pt x="149" y="155"/>
                    <a:pt x="152" y="160"/>
                  </a:cubicBezTo>
                  <a:lnTo>
                    <a:pt x="102" y="160"/>
                  </a:lnTo>
                  <a:moveTo>
                    <a:pt x="97" y="69"/>
                  </a:moveTo>
                  <a:cubicBezTo>
                    <a:pt x="106" y="69"/>
                    <a:pt x="111" y="60"/>
                    <a:pt x="113" y="54"/>
                  </a:cubicBezTo>
                  <a:cubicBezTo>
                    <a:pt x="114" y="49"/>
                    <a:pt x="113" y="39"/>
                    <a:pt x="100" y="39"/>
                  </a:cubicBezTo>
                  <a:cubicBezTo>
                    <a:pt x="91" y="39"/>
                    <a:pt x="76" y="39"/>
                    <a:pt x="76" y="39"/>
                  </a:cubicBezTo>
                  <a:lnTo>
                    <a:pt x="70" y="69"/>
                  </a:lnTo>
                  <a:cubicBezTo>
                    <a:pt x="70" y="69"/>
                    <a:pt x="88" y="69"/>
                    <a:pt x="97" y="6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51"/>
            <p:cNvSpPr>
              <a:spLocks/>
            </p:cNvSpPr>
            <p:nvPr/>
          </p:nvSpPr>
          <p:spPr bwMode="auto">
            <a:xfrm>
              <a:off x="6158" y="4037"/>
              <a:ext cx="172" cy="114"/>
            </a:xfrm>
            <a:custGeom>
              <a:avLst/>
              <a:gdLst>
                <a:gd name="T0" fmla="*/ 0 w 124"/>
                <a:gd name="T1" fmla="*/ 0 h 82"/>
                <a:gd name="T2" fmla="*/ 93 w 124"/>
                <a:gd name="T3" fmla="*/ 114 h 82"/>
                <a:gd name="T4" fmla="*/ 172 w 124"/>
                <a:gd name="T5" fmla="*/ 114 h 82"/>
                <a:gd name="T6" fmla="*/ 67 w 124"/>
                <a:gd name="T7" fmla="*/ 0 h 82"/>
                <a:gd name="T8" fmla="*/ 0 w 124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82">
                  <a:moveTo>
                    <a:pt x="0" y="0"/>
                  </a:moveTo>
                  <a:cubicBezTo>
                    <a:pt x="3" y="8"/>
                    <a:pt x="57" y="66"/>
                    <a:pt x="67" y="82"/>
                  </a:cubicBezTo>
                  <a:cubicBezTo>
                    <a:pt x="92" y="82"/>
                    <a:pt x="124" y="82"/>
                    <a:pt x="124" y="82"/>
                  </a:cubicBezTo>
                  <a:cubicBezTo>
                    <a:pt x="124" y="82"/>
                    <a:pt x="55" y="7"/>
                    <a:pt x="48" y="0"/>
                  </a:cubicBezTo>
                  <a:cubicBezTo>
                    <a:pt x="37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52"/>
            <p:cNvSpPr>
              <a:spLocks/>
            </p:cNvSpPr>
            <p:nvPr/>
          </p:nvSpPr>
          <p:spPr bwMode="auto">
            <a:xfrm>
              <a:off x="6045" y="3894"/>
              <a:ext cx="264" cy="250"/>
            </a:xfrm>
            <a:custGeom>
              <a:avLst/>
              <a:gdLst>
                <a:gd name="T0" fmla="*/ 123 w 191"/>
                <a:gd name="T1" fmla="*/ 181 h 180"/>
                <a:gd name="T2" fmla="*/ 97 w 191"/>
                <a:gd name="T3" fmla="*/ 174 h 180"/>
                <a:gd name="T4" fmla="*/ 87 w 191"/>
                <a:gd name="T5" fmla="*/ 103 h 180"/>
                <a:gd name="T6" fmla="*/ 156 w 191"/>
                <a:gd name="T7" fmla="*/ 83 h 180"/>
                <a:gd name="T8" fmla="*/ 180 w 191"/>
                <a:gd name="T9" fmla="*/ 124 h 180"/>
                <a:gd name="T10" fmla="*/ 229 w 191"/>
                <a:gd name="T11" fmla="*/ 174 h 180"/>
                <a:gd name="T12" fmla="*/ 187 w 191"/>
                <a:gd name="T13" fmla="*/ 28 h 180"/>
                <a:gd name="T14" fmla="*/ 35 w 191"/>
                <a:gd name="T15" fmla="*/ 74 h 180"/>
                <a:gd name="T16" fmla="*/ 62 w 191"/>
                <a:gd name="T17" fmla="*/ 229 h 180"/>
                <a:gd name="T18" fmla="*/ 162 w 191"/>
                <a:gd name="T19" fmla="*/ 232 h 180"/>
                <a:gd name="T20" fmla="*/ 123 w 191"/>
                <a:gd name="T21" fmla="*/ 181 h 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1" h="180">
                  <a:moveTo>
                    <a:pt x="89" y="130"/>
                  </a:moveTo>
                  <a:cubicBezTo>
                    <a:pt x="82" y="130"/>
                    <a:pt x="77" y="130"/>
                    <a:pt x="70" y="125"/>
                  </a:cubicBezTo>
                  <a:cubicBezTo>
                    <a:pt x="53" y="115"/>
                    <a:pt x="51" y="93"/>
                    <a:pt x="63" y="74"/>
                  </a:cubicBezTo>
                  <a:cubicBezTo>
                    <a:pt x="75" y="55"/>
                    <a:pt x="96" y="49"/>
                    <a:pt x="113" y="60"/>
                  </a:cubicBezTo>
                  <a:cubicBezTo>
                    <a:pt x="120" y="65"/>
                    <a:pt x="131" y="73"/>
                    <a:pt x="130" y="89"/>
                  </a:cubicBezTo>
                  <a:lnTo>
                    <a:pt x="166" y="125"/>
                  </a:lnTo>
                  <a:cubicBezTo>
                    <a:pt x="191" y="75"/>
                    <a:pt x="170" y="38"/>
                    <a:pt x="135" y="20"/>
                  </a:cubicBezTo>
                  <a:cubicBezTo>
                    <a:pt x="98" y="0"/>
                    <a:pt x="49" y="13"/>
                    <a:pt x="25" y="53"/>
                  </a:cubicBezTo>
                  <a:cubicBezTo>
                    <a:pt x="0" y="93"/>
                    <a:pt x="9" y="143"/>
                    <a:pt x="45" y="165"/>
                  </a:cubicBezTo>
                  <a:cubicBezTo>
                    <a:pt x="70" y="180"/>
                    <a:pt x="91" y="175"/>
                    <a:pt x="117" y="167"/>
                  </a:cubicBezTo>
                  <a:lnTo>
                    <a:pt x="89" y="13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0" name="Freeform 53"/>
          <p:cNvSpPr>
            <a:spLocks/>
          </p:cNvSpPr>
          <p:nvPr/>
        </p:nvSpPr>
        <p:spPr bwMode="auto">
          <a:xfrm>
            <a:off x="7809089" y="5986464"/>
            <a:ext cx="907345" cy="446087"/>
          </a:xfrm>
          <a:custGeom>
            <a:avLst/>
            <a:gdLst>
              <a:gd name="T0" fmla="*/ 939102 w 600"/>
              <a:gd name="T1" fmla="*/ 446087 h 263"/>
              <a:gd name="T2" fmla="*/ 0 w 600"/>
              <a:gd name="T3" fmla="*/ 230676 h 263"/>
              <a:gd name="T4" fmla="*/ 1020763 w 600"/>
              <a:gd name="T5" fmla="*/ 446087 h 263"/>
              <a:gd name="T6" fmla="*/ 939102 w 600"/>
              <a:gd name="T7" fmla="*/ 446087 h 26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00" h="263">
                <a:moveTo>
                  <a:pt x="552" y="263"/>
                </a:moveTo>
                <a:cubicBezTo>
                  <a:pt x="397" y="38"/>
                  <a:pt x="163" y="33"/>
                  <a:pt x="0" y="136"/>
                </a:cubicBezTo>
                <a:cubicBezTo>
                  <a:pt x="125" y="24"/>
                  <a:pt x="383" y="0"/>
                  <a:pt x="600" y="263"/>
                </a:cubicBezTo>
                <a:cubicBezTo>
                  <a:pt x="553" y="263"/>
                  <a:pt x="552" y="263"/>
                  <a:pt x="552" y="263"/>
                </a:cubicBezTo>
              </a:path>
            </a:pathLst>
          </a:custGeom>
          <a:gradFill rotWithShape="0">
            <a:gsLst>
              <a:gs pos="0">
                <a:srgbClr val="3939FF"/>
              </a:gs>
              <a:gs pos="100000">
                <a:srgbClr val="00007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031" name="Object 62"/>
          <p:cNvGraphicFramePr>
            <a:graphicFrameLocks noChangeAspect="1"/>
          </p:cNvGraphicFramePr>
          <p:nvPr/>
        </p:nvGraphicFramePr>
        <p:xfrm>
          <a:off x="101601" y="76200"/>
          <a:ext cx="1087967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Photo Editor Photo" r:id="rId15" imgW="3362794" imgH="3296110" progId="">
                  <p:embed/>
                </p:oleObj>
              </mc:Choice>
              <mc:Fallback>
                <p:oleObj name="Photo Editor Photo" r:id="rId15" imgW="3362794" imgH="3296110" progId="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1" y="76200"/>
                        <a:ext cx="1087967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1" fontAlgn="base" hangingPunct="1">
        <a:spcBef>
          <a:spcPct val="20000"/>
        </a:spcBef>
        <a:spcAft>
          <a:spcPct val="0"/>
        </a:spcAft>
        <a:buClr>
          <a:srgbClr val="66FFFF"/>
        </a:buClr>
        <a:buSzPct val="65000"/>
        <a:buFont typeface="Monotype Sorts" pitchFamily="2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09800"/>
            <a:ext cx="8686800" cy="8382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Impact of Minimum Wage Increases on the Provision of Employer-Sponsored Insurance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733800"/>
            <a:ext cx="6434667" cy="21336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Jessica Vistnes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(co-author: Kosali Simon, Indiana University)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140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Explanatory Variables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992533" cy="46482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Firm size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Industry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business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Ownership type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Non-profit status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Whether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establishment is located in 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MSA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proportion female,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50 and older,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union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members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fixed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effects, Year fixed effects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County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unemployment rate</a:t>
            </a:r>
          </a:p>
        </p:txBody>
      </p:sp>
    </p:spTree>
    <p:extLst>
      <p:ext uri="{BB962C8B-B14F-4D97-AF65-F5344CB8AC3E}">
        <p14:creationId xmlns:p14="http://schemas.microsoft.com/office/powerpoint/2010/main" val="3813936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 and Method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2533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wage effects will be larger at establishments with a higher concentration of low-wage workers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test our hypothesis by: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Comparing establishments with different  levels of low-wage workers to those with no low-wage workers (Difference-in-Difference)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Identification comes from state increases above federal minimum wage levels</a:t>
            </a:r>
          </a:p>
          <a:p>
            <a:pPr lvl="1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410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Wage Categories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2533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Wage categories defined as: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ALL_LOW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(100% of workers are low-wage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MOSTLY_LOW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(&gt;=50% of workers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low-wage)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SOME_LOW (&gt;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&lt;50%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workers) 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NO_LOW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(no workers are low-wage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410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Model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010401" cy="3505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  </a:t>
            </a: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</a:t>
            </a: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</a:t>
            </a: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MOSTLY_LOW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SOME_LOW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</a:t>
            </a:r>
          </a:p>
          <a:p>
            <a:pPr marL="0" indent="0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MINWAGE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MINWAGE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MOSTLY_LOW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MINWAGE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 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SOME_LOW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i,st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MINWAGE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l-G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2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379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957055"/>
              </p:ext>
            </p:extLst>
          </p:nvPr>
        </p:nvGraphicFramePr>
        <p:xfrm>
          <a:off x="304800" y="1524000"/>
          <a:ext cx="7543800" cy="49423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760878"/>
                <a:gridCol w="1317602"/>
                <a:gridCol w="1539240"/>
                <a:gridCol w="1539240"/>
                <a:gridCol w="1386840"/>
              </a:tblGrid>
              <a:tr h="1453647"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Proportion Eligible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Offered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Family Coverage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Offered Any Dependent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Coverage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7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All_Low</a:t>
                      </a:r>
                      <a:r>
                        <a:rPr lang="en-US" sz="18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Minwage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-0.016***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-0.047***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-0.038**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557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Most_Low</a:t>
                      </a:r>
                      <a:r>
                        <a:rPr lang="en-US" sz="18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Minwage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-0.019***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0.003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0.006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557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Some_Low</a:t>
                      </a:r>
                      <a:r>
                        <a:rPr lang="en-US" sz="18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Minwage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-0.006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0.009*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0.012***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Minwage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0.004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0.002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-0.013**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-0.018***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28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R-squared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0.38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0.23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0.11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228600"/>
            <a:ext cx="7416800" cy="8763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OLS Models of Establishment-Level Health Insurance Outcomes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17347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79476"/>
              </p:ext>
            </p:extLst>
          </p:nvPr>
        </p:nvGraphicFramePr>
        <p:xfrm>
          <a:off x="152400" y="1524002"/>
          <a:ext cx="8305800" cy="487679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829320"/>
                <a:gridCol w="1493000"/>
                <a:gridCol w="1097280"/>
                <a:gridCol w="1447800"/>
                <a:gridCol w="1219200"/>
                <a:gridCol w="1219200"/>
              </a:tblGrid>
              <a:tr h="1219199"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Single Employee </a:t>
                      </a:r>
                      <a:r>
                        <a:rPr lang="en-US" sz="1600" dirty="0" smtClean="0">
                          <a:effectLst/>
                        </a:rPr>
                        <a:t>Contribution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Employee Share of Single </a:t>
                      </a:r>
                      <a:r>
                        <a:rPr lang="en-US" sz="1600" dirty="0" smtClean="0">
                          <a:effectLst/>
                        </a:rPr>
                        <a:t>Premium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Family </a:t>
                      </a:r>
                      <a:r>
                        <a:rPr lang="en-US" sz="1600" dirty="0" smtClean="0">
                          <a:effectLst/>
                        </a:rPr>
                        <a:t>Employee</a:t>
                      </a:r>
                      <a:r>
                        <a:rPr lang="en-US" sz="1600" baseline="0" dirty="0" smtClean="0">
                          <a:effectLst/>
                        </a:rPr>
                        <a:t> Contribution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Employee Share of Family </a:t>
                      </a:r>
                      <a:r>
                        <a:rPr lang="en-US" sz="1600" dirty="0" smtClean="0">
                          <a:effectLst/>
                        </a:rPr>
                        <a:t>Premium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Single </a:t>
                      </a:r>
                      <a:r>
                        <a:rPr lang="en-US" sz="1600" dirty="0" smtClean="0">
                          <a:effectLst/>
                        </a:rPr>
                        <a:t>Deductible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All_Low</a:t>
                      </a:r>
                      <a:r>
                        <a:rPr lang="en-US" sz="16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Minwage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4.941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-0.001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134.904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-48.371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Most_Low</a:t>
                      </a:r>
                      <a:r>
                        <a:rPr lang="en-US" sz="16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Minwage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-1.596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-0.008**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29.636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-10.497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Some_Low</a:t>
                      </a:r>
                      <a:r>
                        <a:rPr lang="en-US" sz="1600" dirty="0" smtClean="0">
                          <a:effectLst/>
                        </a:rPr>
                        <a:t>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Minwage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25.106*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0.002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10.251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-0.002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-6.546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Minwage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-27.640*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-0.002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12.846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0.005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-45.324***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R-squared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0.09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0.14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0.14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19200" y="342900"/>
            <a:ext cx="7416800" cy="876300"/>
          </a:xfrm>
        </p:spPr>
        <p:txBody>
          <a:bodyPr/>
          <a:lstStyle/>
          <a:p>
            <a:r>
              <a:rPr lang="en-US" dirty="0" smtClean="0"/>
              <a:t>Selected OLS Results for Plan-Level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050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789683"/>
              </p:ext>
            </p:extLst>
          </p:nvPr>
        </p:nvGraphicFramePr>
        <p:xfrm>
          <a:off x="228598" y="1523999"/>
          <a:ext cx="8642994" cy="45719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431255"/>
                <a:gridCol w="1698303"/>
                <a:gridCol w="1824434"/>
                <a:gridCol w="1482788"/>
                <a:gridCol w="1206214"/>
              </a:tblGrid>
              <a:tr h="917788"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Plan Actuarial Value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Total Premium</a:t>
                      </a:r>
                      <a:r>
                        <a:rPr lang="en-US" sz="1800" dirty="0" smtClean="0">
                          <a:effectLst/>
                        </a:rPr>
                        <a:t>/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Actuarial </a:t>
                      </a:r>
                      <a:r>
                        <a:rPr lang="en-US" sz="1800" dirty="0">
                          <a:effectLst/>
                        </a:rPr>
                        <a:t>Value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HMO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PPO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7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All_Low*Minwage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0.005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-194.816*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0.018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0.007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094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Most_Low*Minwage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0.003*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-40.091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0.004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0.002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6094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Some_Low*Minwage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-0.001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-11.828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-0.004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0.003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Minwage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0.003***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-37.269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-0.008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3047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R-squared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0.11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0.18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0.05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0.08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dirty="0" smtClean="0"/>
              <a:t>Selected OLS Results for Plan Level Outcomes</a:t>
            </a:r>
            <a:r>
              <a:rPr lang="en-US" sz="3200" baseline="0" dirty="0" smtClean="0"/>
              <a:t> (continued)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61696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9438" lvl="1" indent="0">
              <a:buNone/>
            </a:pPr>
            <a:endParaRPr lang="en-US" sz="2400" dirty="0" smtClean="0"/>
          </a:p>
          <a:p>
            <a:r>
              <a:rPr lang="en-US" dirty="0"/>
              <a:t>Does </a:t>
            </a:r>
            <a:r>
              <a:rPr lang="en-US" dirty="0" smtClean="0"/>
              <a:t>Medicaid/CHIP </a:t>
            </a:r>
            <a:r>
              <a:rPr lang="en-US" dirty="0"/>
              <a:t>policy confound results?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Our </a:t>
            </a:r>
            <a:r>
              <a:rPr lang="en-US" sz="2400" dirty="0"/>
              <a:t>results </a:t>
            </a:r>
            <a:r>
              <a:rPr lang="en-US" sz="2400" dirty="0" smtClean="0"/>
              <a:t>generally unchanged </a:t>
            </a:r>
            <a:r>
              <a:rPr lang="en-US" sz="2400" dirty="0"/>
              <a:t>by inclusion of </a:t>
            </a:r>
            <a:r>
              <a:rPr lang="en-US" sz="2400" dirty="0" smtClean="0"/>
              <a:t>Medicaid/CHIP simulated eligibility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86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992533" cy="5257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wage increases led to: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Decreases in offer rates among entirely and majority low-wage employers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Among those who offered: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Reductions in offers of family coverage and any dependent coverage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entirely low-wage employers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change in eligibility rates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change or inconsistent change for plan level outcomes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51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Next 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2533" cy="54102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New outcomes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fringe benefits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Take-up rate (corresponds to CPS question)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Whether employee premium contributions are positive or zero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Alternative ways to measure minimum wage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increase rather than absolute increase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of the real median wage in the state, from the CPS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Within specific industries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090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Background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2533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changes in federal and state minimum wages from 2000-2008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Most studies of minimum wages have focused on employment effects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However, it is also important to understand how fringe benefits react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Particularly if unintended consequences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a small literature on the effect of minimum wages on health insurance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studies use data from Current Population Survey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Therefore, no data on workforce characteristics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Important information because of group nature of employers’ health insurance decisions</a:t>
            </a:r>
          </a:p>
          <a:p>
            <a:pPr lvl="1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20040" lvl="1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389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Minimum Wage Activity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2000-2008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92533" cy="28956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Federal minimum wage changes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2007 to 2009 in steps from $5.15-$7.25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change in federal minimum wage in a decade (Fair Minimum Wage Act 2007)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activity high 2000-2008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129 instances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states changing minimum wages over this time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</a:t>
            </a:r>
          </a:p>
          <a:p>
            <a:pPr lvl="3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Average change : 51.6 cents</a:t>
            </a:r>
          </a:p>
          <a:p>
            <a:pPr lvl="3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Range: 10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cents to $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1.80</a:t>
            </a:r>
          </a:p>
          <a:p>
            <a:pPr lvl="1"/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56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Offer Rates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71600"/>
          <a:ext cx="7543800" cy="5260653"/>
        </p:xfrm>
        <a:graphic>
          <a:graphicData uri="http://schemas.openxmlformats.org/drawingml/2006/table">
            <a:tbl>
              <a:tblPr/>
              <a:tblGrid>
                <a:gridCol w="1460480"/>
                <a:gridCol w="1682770"/>
                <a:gridCol w="2374900"/>
                <a:gridCol w="2025650"/>
              </a:tblGrid>
              <a:tr h="871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Year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Firm Size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Offer Rate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Eligibility Rate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984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All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88.97%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78.98%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&lt;10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46.58%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83.77%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10-24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71.51%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78.57%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25-99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88.40%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75.11%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100-999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96.84%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77.93%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1000+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99.38%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80.00%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984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All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87.10%***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78.22%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&lt;10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43.66%***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83.25%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10-24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68.79%*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78.56%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25-99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83.68%***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74.91%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100-999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95.84%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76.38%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1000+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98.94%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79.23%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400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Offers of Dependent Coverage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1676400"/>
          <a:ext cx="7924800" cy="4572000"/>
        </p:xfrm>
        <a:graphic>
          <a:graphicData uri="http://schemas.openxmlformats.org/drawingml/2006/table">
            <a:tbl>
              <a:tblPr/>
              <a:tblGrid>
                <a:gridCol w="914400"/>
                <a:gridCol w="1295400"/>
                <a:gridCol w="2514600"/>
                <a:gridCol w="3200400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Year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Firm Size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Offer 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Family Coverage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Offer </a:t>
                      </a: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Any 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Dependent Coverage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2000</a:t>
                      </a:r>
                    </a:p>
                  </a:txBody>
                  <a:tcPr marL="62863" marR="6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All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98.82%***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98.95%***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&lt;10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88.05%***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89.43%***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10-24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96.82%***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97.11%***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25-99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98.62%***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98.80%*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100-999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99.93%***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99.94%***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1000+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99.97%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99.97%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40"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62863" marR="6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All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97.21%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98.09%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&lt;10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76.55%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82.57%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10-24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89.38%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93.25%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25-99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96.75%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97.95%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100-999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99.38%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99.60%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1000+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99.94%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99.99%</a:t>
                      </a:r>
                    </a:p>
                  </a:txBody>
                  <a:tcPr marL="62863" marR="628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40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 Literature on Minimum Wages and Health Insurance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92533" cy="3124200"/>
          </a:xfrm>
        </p:spPr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Royalty (2000, working paper)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Simon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Kaestner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(2004)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Marks (2011)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52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416800" cy="8763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92533" cy="3810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2000-2008 MEPS-Insurance Component, private sector establishments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235,000 establishments,  230,000 plans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Advantages: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Many dependent variables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Contains wage distribution within the establishment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% of workers with low wage, middle and high-wages  	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Cutoff in 2008 is  &lt; $11, $11-25.50,  &gt;$25.50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Disadvantage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Limited ability to examine whether plans differ by wage level</a:t>
            </a:r>
          </a:p>
          <a:p>
            <a:pPr marL="1090613" lvl="2" indent="0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Dependent Variables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7244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Establishment-level outcomes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Establishment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offers health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insurance  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Eligibility rate, subset to establishments who offer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Offers family coverage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Offers any dependent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coverage (either employee-plus-one or family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coverage) </a:t>
            </a:r>
          </a:p>
        </p:txBody>
      </p:sp>
    </p:spTree>
    <p:extLst>
      <p:ext uri="{BB962C8B-B14F-4D97-AF65-F5344CB8AC3E}">
        <p14:creationId xmlns:p14="http://schemas.microsoft.com/office/powerpoint/2010/main" val="304285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Dependent Variables (continued)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47244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Plan-level outcomes: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Annual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total employee contributions for single and family coverage (in dollars and in shares of total premiums) ,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deductible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levels 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Actuarial value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Single premium /Actuarial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value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 is an HMO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Plan is a PPO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852597"/>
      </p:ext>
    </p:extLst>
  </p:cSld>
  <p:clrMapOvr>
    <a:masterClrMapping/>
  </p:clrMapOvr>
</p:sld>
</file>

<file path=ppt/theme/theme1.xml><?xml version="1.0" encoding="utf-8"?>
<a:theme xmlns:a="http://schemas.openxmlformats.org/drawingml/2006/main" name="JVsecondpagetemplate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JVsecondpagetemplate</Template>
  <TotalTime>2024</TotalTime>
  <Words>1140</Words>
  <Application>Microsoft Macintosh PowerPoint</Application>
  <PresentationFormat>On-screen Show (4:3)</PresentationFormat>
  <Paragraphs>331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JVsecondpagetemplate</vt:lpstr>
      <vt:lpstr>Photo Editor Photo</vt:lpstr>
      <vt:lpstr>The Impact of Minimum Wage Increases on the Provision of Employer-Sponsored Insurance</vt:lpstr>
      <vt:lpstr>Background</vt:lpstr>
      <vt:lpstr>Minimum Wage Activity  2000-2008</vt:lpstr>
      <vt:lpstr>Offer Rates</vt:lpstr>
      <vt:lpstr>Offers of Dependent Coverage</vt:lpstr>
      <vt:lpstr>Prior Literature on Minimum Wages and Health Insurance</vt:lpstr>
      <vt:lpstr>Data</vt:lpstr>
      <vt:lpstr>Dependent Variables</vt:lpstr>
      <vt:lpstr>Dependent Variables (continued)</vt:lpstr>
      <vt:lpstr>Other Explanatory Variables</vt:lpstr>
      <vt:lpstr>Hypothesis and Method</vt:lpstr>
      <vt:lpstr>Wage Categories</vt:lpstr>
      <vt:lpstr>Model </vt:lpstr>
      <vt:lpstr>OLS Models of Establishment-Level Health Insurance Outcomes</vt:lpstr>
      <vt:lpstr>Selected OLS Results for Plan-Level Outcomes</vt:lpstr>
      <vt:lpstr>Selected OLS Results for Plan Level Outcomes (continued)</vt:lpstr>
      <vt:lpstr>Sensitivity checks</vt:lpstr>
      <vt:lpstr>Conclusions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Minimum Wage Increases on Provision of Employer-Sponsored Insurance</dc:title>
  <dc:creator>kosali</dc:creator>
  <cp:lastModifiedBy>Vanessa Graham</cp:lastModifiedBy>
  <cp:revision>167</cp:revision>
  <dcterms:created xsi:type="dcterms:W3CDTF">2011-06-09T02:43:35Z</dcterms:created>
  <dcterms:modified xsi:type="dcterms:W3CDTF">2011-09-29T16:13:09Z</dcterms:modified>
</cp:coreProperties>
</file>