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6" r:id="rId1"/>
  </p:sldMasterIdLst>
  <p:notesMasterIdLst>
    <p:notesMasterId r:id="rId26"/>
  </p:notesMasterIdLst>
  <p:handoutMasterIdLst>
    <p:handoutMasterId r:id="rId27"/>
  </p:handoutMasterIdLst>
  <p:sldIdLst>
    <p:sldId id="399" r:id="rId2"/>
    <p:sldId id="428" r:id="rId3"/>
    <p:sldId id="410" r:id="rId4"/>
    <p:sldId id="407" r:id="rId5"/>
    <p:sldId id="416" r:id="rId6"/>
    <p:sldId id="448" r:id="rId7"/>
    <p:sldId id="417" r:id="rId8"/>
    <p:sldId id="396" r:id="rId9"/>
    <p:sldId id="461" r:id="rId10"/>
    <p:sldId id="445" r:id="rId11"/>
    <p:sldId id="422" r:id="rId12"/>
    <p:sldId id="447" r:id="rId13"/>
    <p:sldId id="460" r:id="rId14"/>
    <p:sldId id="450" r:id="rId15"/>
    <p:sldId id="441" r:id="rId16"/>
    <p:sldId id="423" r:id="rId17"/>
    <p:sldId id="456" r:id="rId18"/>
    <p:sldId id="418" r:id="rId19"/>
    <p:sldId id="405" r:id="rId20"/>
    <p:sldId id="440" r:id="rId21"/>
    <p:sldId id="462" r:id="rId22"/>
    <p:sldId id="464" r:id="rId23"/>
    <p:sldId id="465" r:id="rId24"/>
    <p:sldId id="457" r:id="rId25"/>
  </p:sldIdLst>
  <p:sldSz cx="9144000" cy="6858000" type="screen4x3"/>
  <p:notesSz cx="6985000" cy="9282113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6600"/>
    <a:srgbClr val="000000"/>
    <a:srgbClr val="8BE1FF"/>
    <a:srgbClr val="C1C0FC"/>
    <a:srgbClr val="9999FF"/>
    <a:srgbClr val="0000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54" autoAdjust="0"/>
    <p:restoredTop sz="86374" autoAdjust="0"/>
  </p:normalViewPr>
  <p:slideViewPr>
    <p:cSldViewPr>
      <p:cViewPr varScale="1">
        <p:scale>
          <a:sx n="127" d="100"/>
          <a:sy n="127" d="100"/>
        </p:scale>
        <p:origin x="-21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0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26"/>
    </p:cViewPr>
  </p:sorterViewPr>
  <p:notesViewPr>
    <p:cSldViewPr>
      <p:cViewPr varScale="1">
        <p:scale>
          <a:sx n="44" d="100"/>
          <a:sy n="44" d="100"/>
        </p:scale>
        <p:origin x="-1493" y="-80"/>
      </p:cViewPr>
      <p:guideLst>
        <p:guide orient="horz" pos="2923"/>
        <p:guide pos="22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39179D-4CBD-4753-A637-CEF628191C98}" type="doc">
      <dgm:prSet loTypeId="urn:microsoft.com/office/officeart/2005/8/layout/hList7#1" loCatId="process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A134CCF-8942-4A5A-B358-F172AEABC525}">
      <dgm:prSet phldrT="[Text]"/>
      <dgm:spPr/>
      <dgm:t>
        <a:bodyPr/>
        <a:lstStyle/>
        <a:p>
          <a:endParaRPr lang="en-US" dirty="0" smtClean="0"/>
        </a:p>
        <a:p>
          <a:endParaRPr lang="en-US" dirty="0" smtClean="0"/>
        </a:p>
        <a:p>
          <a:r>
            <a:rPr lang="en-US" dirty="0" smtClean="0"/>
            <a:t>Topic Identification ,</a:t>
          </a:r>
        </a:p>
        <a:p>
          <a:r>
            <a:rPr lang="en-US" dirty="0" smtClean="0"/>
            <a:t>Over 80 topics</a:t>
          </a:r>
          <a:endParaRPr lang="en-US" dirty="0"/>
        </a:p>
      </dgm:t>
    </dgm:pt>
    <dgm:pt modelId="{2A5CB530-45BE-4938-9BD4-B2C7DB5A4FCD}" type="parTrans" cxnId="{7D473863-DF79-48F5-99AA-DAF676C9530E}">
      <dgm:prSet/>
      <dgm:spPr/>
      <dgm:t>
        <a:bodyPr/>
        <a:lstStyle/>
        <a:p>
          <a:endParaRPr lang="en-US"/>
        </a:p>
      </dgm:t>
    </dgm:pt>
    <dgm:pt modelId="{015583E3-729C-410A-9834-AEBEC5E228FE}" type="sibTrans" cxnId="{7D473863-DF79-48F5-99AA-DAF676C9530E}">
      <dgm:prSet/>
      <dgm:spPr/>
      <dgm:t>
        <a:bodyPr/>
        <a:lstStyle/>
        <a:p>
          <a:endParaRPr lang="en-US"/>
        </a:p>
      </dgm:t>
    </dgm:pt>
    <dgm:pt modelId="{EBBF59E7-86FF-48C9-82BC-841DF2A13BFC}">
      <dgm:prSet/>
      <dgm:spPr/>
      <dgm:t>
        <a:bodyPr/>
        <a:lstStyle/>
        <a:p>
          <a:endParaRPr lang="en-US" dirty="0" smtClean="0"/>
        </a:p>
        <a:p>
          <a:endParaRPr lang="en-US" dirty="0" smtClean="0"/>
        </a:p>
        <a:p>
          <a:r>
            <a:rPr lang="en-US" dirty="0" smtClean="0"/>
            <a:t>Consolidation, Prioritization  </a:t>
          </a:r>
        </a:p>
        <a:p>
          <a:r>
            <a:rPr lang="en-US" dirty="0" smtClean="0"/>
            <a:t>21 themes </a:t>
          </a:r>
          <a:endParaRPr lang="en-US" dirty="0"/>
        </a:p>
      </dgm:t>
    </dgm:pt>
    <dgm:pt modelId="{36C60913-DB30-4413-AD51-C9B349BCE663}" type="parTrans" cxnId="{B0849C00-B1B4-4E4C-8673-94586B4EA080}">
      <dgm:prSet/>
      <dgm:spPr/>
      <dgm:t>
        <a:bodyPr/>
        <a:lstStyle/>
        <a:p>
          <a:endParaRPr lang="en-US"/>
        </a:p>
      </dgm:t>
    </dgm:pt>
    <dgm:pt modelId="{AD894279-61A4-40B9-9F37-B49739A0CB46}" type="sibTrans" cxnId="{B0849C00-B1B4-4E4C-8673-94586B4EA080}">
      <dgm:prSet/>
      <dgm:spPr/>
      <dgm:t>
        <a:bodyPr/>
        <a:lstStyle/>
        <a:p>
          <a:endParaRPr lang="en-US"/>
        </a:p>
      </dgm:t>
    </dgm:pt>
    <dgm:pt modelId="{489FB807-B77F-47CB-863E-240BBCEC3EB5}">
      <dgm:prSet phldrT="[Text]"/>
      <dgm:spPr/>
      <dgm:t>
        <a:bodyPr/>
        <a:lstStyle/>
        <a:p>
          <a:endParaRPr lang="en-US" dirty="0" smtClean="0"/>
        </a:p>
        <a:p>
          <a:endParaRPr lang="en-US" dirty="0" smtClean="0"/>
        </a:p>
        <a:p>
          <a:r>
            <a:rPr lang="en-US" dirty="0" smtClean="0"/>
            <a:t>Topic  discussion, workgroups, 140 topics</a:t>
          </a:r>
          <a:endParaRPr lang="en-US" dirty="0"/>
        </a:p>
      </dgm:t>
    </dgm:pt>
    <dgm:pt modelId="{99D5BE28-922D-45EC-AD1A-B0770DE0D78A}" type="parTrans" cxnId="{9E19FB37-35DB-4E30-9526-3DAA21ED9D25}">
      <dgm:prSet/>
      <dgm:spPr/>
      <dgm:t>
        <a:bodyPr/>
        <a:lstStyle/>
        <a:p>
          <a:endParaRPr lang="en-US"/>
        </a:p>
      </dgm:t>
    </dgm:pt>
    <dgm:pt modelId="{A873D2DB-EC43-4ACF-B219-BC4FFDD92F7A}" type="sibTrans" cxnId="{9E19FB37-35DB-4E30-9526-3DAA21ED9D25}">
      <dgm:prSet/>
      <dgm:spPr/>
      <dgm:t>
        <a:bodyPr/>
        <a:lstStyle/>
        <a:p>
          <a:endParaRPr lang="en-US"/>
        </a:p>
      </dgm:t>
    </dgm:pt>
    <dgm:pt modelId="{C0110127-4699-49D4-84FD-A6C18DDAFDE3}" type="pres">
      <dgm:prSet presAssocID="{E539179D-4CBD-4753-A637-CEF628191C9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7F6373B-3AD2-4260-9280-7FF5D4854258}" type="pres">
      <dgm:prSet presAssocID="{E539179D-4CBD-4753-A637-CEF628191C98}" presName="fgShape" presStyleLbl="fgShp" presStyleIdx="0" presStyleCnt="1"/>
      <dgm:spPr>
        <a:prstGeom prst="rightArrow">
          <a:avLst/>
        </a:prstGeom>
        <a:gradFill flip="none" rotWithShape="0">
          <a:gsLst>
            <a:gs pos="41000">
              <a:schemeClr val="accent1">
                <a:lumMod val="50000"/>
                <a:alpha val="36000"/>
              </a:schemeClr>
            </a:gs>
            <a:gs pos="70000">
              <a:srgbClr val="C4D6EB"/>
            </a:gs>
            <a:gs pos="100000">
              <a:srgbClr val="FFEBFA"/>
            </a:gs>
          </a:gsLst>
          <a:lin ang="6000000" scaled="0"/>
          <a:tileRect/>
        </a:gradFill>
      </dgm:spPr>
    </dgm:pt>
    <dgm:pt modelId="{63D5060D-6880-4C74-B01A-9B4EA7536E6F}" type="pres">
      <dgm:prSet presAssocID="{E539179D-4CBD-4753-A637-CEF628191C98}" presName="linComp" presStyleCnt="0"/>
      <dgm:spPr/>
    </dgm:pt>
    <dgm:pt modelId="{71377DAA-AA36-4A30-8E2E-7266DCE12B93}" type="pres">
      <dgm:prSet presAssocID="{CA134CCF-8942-4A5A-B358-F172AEABC525}" presName="compNode" presStyleCnt="0"/>
      <dgm:spPr/>
    </dgm:pt>
    <dgm:pt modelId="{616B92A3-DF76-4B73-8517-A209AB3B1534}" type="pres">
      <dgm:prSet presAssocID="{CA134CCF-8942-4A5A-B358-F172AEABC525}" presName="bkgdShape" presStyleLbl="node1" presStyleIdx="0" presStyleCnt="3"/>
      <dgm:spPr/>
      <dgm:t>
        <a:bodyPr/>
        <a:lstStyle/>
        <a:p>
          <a:endParaRPr lang="en-US"/>
        </a:p>
      </dgm:t>
    </dgm:pt>
    <dgm:pt modelId="{54B5584C-8AF9-42B7-BBA2-7CA7E67E8CF3}" type="pres">
      <dgm:prSet presAssocID="{CA134CCF-8942-4A5A-B358-F172AEABC525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94130C-CA8C-413A-8380-524EE1079C29}" type="pres">
      <dgm:prSet presAssocID="{CA134CCF-8942-4A5A-B358-F172AEABC525}" presName="invisiNode" presStyleLbl="node1" presStyleIdx="0" presStyleCnt="3"/>
      <dgm:spPr/>
    </dgm:pt>
    <dgm:pt modelId="{E95AC98E-9627-403D-82DD-281724259805}" type="pres">
      <dgm:prSet presAssocID="{CA134CCF-8942-4A5A-B358-F172AEABC525}" presName="imagNode" presStyleLbl="fgImgPlace1" presStyleIdx="0" presStyleCnt="3" custScaleX="119098" custScaleY="116760"/>
      <dgm:spPr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5A7B8A1-AC86-4684-9824-8C41B31055CB}" type="pres">
      <dgm:prSet presAssocID="{015583E3-729C-410A-9834-AEBEC5E228FE}" presName="sibTrans" presStyleLbl="sibTrans2D1" presStyleIdx="0" presStyleCnt="0"/>
      <dgm:spPr/>
      <dgm:t>
        <a:bodyPr/>
        <a:lstStyle/>
        <a:p>
          <a:endParaRPr lang="en-US"/>
        </a:p>
      </dgm:t>
    </dgm:pt>
    <dgm:pt modelId="{67B534D4-0B60-4559-8194-A2C24C40D2FE}" type="pres">
      <dgm:prSet presAssocID="{489FB807-B77F-47CB-863E-240BBCEC3EB5}" presName="compNode" presStyleCnt="0"/>
      <dgm:spPr/>
    </dgm:pt>
    <dgm:pt modelId="{24867600-2522-477F-AF4A-6D5209089130}" type="pres">
      <dgm:prSet presAssocID="{489FB807-B77F-47CB-863E-240BBCEC3EB5}" presName="bkgdShape" presStyleLbl="node1" presStyleIdx="1" presStyleCnt="3"/>
      <dgm:spPr/>
      <dgm:t>
        <a:bodyPr/>
        <a:lstStyle/>
        <a:p>
          <a:endParaRPr lang="en-US"/>
        </a:p>
      </dgm:t>
    </dgm:pt>
    <dgm:pt modelId="{1BA08B86-1472-4059-82E2-60D1AB60FA1C}" type="pres">
      <dgm:prSet presAssocID="{489FB807-B77F-47CB-863E-240BBCEC3EB5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093DCE-2478-419B-8397-368A2640C44A}" type="pres">
      <dgm:prSet presAssocID="{489FB807-B77F-47CB-863E-240BBCEC3EB5}" presName="invisiNode" presStyleLbl="node1" presStyleIdx="1" presStyleCnt="3"/>
      <dgm:spPr/>
    </dgm:pt>
    <dgm:pt modelId="{3C8147AE-BF43-4428-9018-C10DE3F60AF3}" type="pres">
      <dgm:prSet presAssocID="{489FB807-B77F-47CB-863E-240BBCEC3EB5}" presName="imagNode" presStyleLbl="fgImgPlace1" presStyleIdx="1" presStyleCnt="3" custScaleX="107111" custScaleY="105700" custLinFactX="76027" custLinFactNeighborX="100000" custLinFactNeighborY="6131"/>
      <dgm:spPr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A94831D-72D3-4C83-B47B-3CAC48A918D5}" type="pres">
      <dgm:prSet presAssocID="{A873D2DB-EC43-4ACF-B219-BC4FFDD92F7A}" presName="sibTrans" presStyleLbl="sibTrans2D1" presStyleIdx="0" presStyleCnt="0"/>
      <dgm:spPr/>
      <dgm:t>
        <a:bodyPr/>
        <a:lstStyle/>
        <a:p>
          <a:endParaRPr lang="en-US"/>
        </a:p>
      </dgm:t>
    </dgm:pt>
    <dgm:pt modelId="{7ECCDAA6-FF20-414A-9333-D04C773C90EC}" type="pres">
      <dgm:prSet presAssocID="{EBBF59E7-86FF-48C9-82BC-841DF2A13BFC}" presName="compNode" presStyleCnt="0"/>
      <dgm:spPr/>
    </dgm:pt>
    <dgm:pt modelId="{D1C7D05B-8807-46FC-BEAF-15259F7A1001}" type="pres">
      <dgm:prSet presAssocID="{EBBF59E7-86FF-48C9-82BC-841DF2A13BFC}" presName="bkgdShape" presStyleLbl="node1" presStyleIdx="2" presStyleCnt="3" custLinFactNeighborX="-2960" custLinFactNeighborY="-5320"/>
      <dgm:spPr/>
      <dgm:t>
        <a:bodyPr/>
        <a:lstStyle/>
        <a:p>
          <a:endParaRPr lang="en-US"/>
        </a:p>
      </dgm:t>
    </dgm:pt>
    <dgm:pt modelId="{CB6B5203-D67E-46E4-A04D-015117B51A8A}" type="pres">
      <dgm:prSet presAssocID="{EBBF59E7-86FF-48C9-82BC-841DF2A13BFC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E3D88A-6DF6-4A4B-AA55-C51BC8EA3652}" type="pres">
      <dgm:prSet presAssocID="{EBBF59E7-86FF-48C9-82BC-841DF2A13BFC}" presName="invisiNode" presStyleLbl="node1" presStyleIdx="2" presStyleCnt="3"/>
      <dgm:spPr/>
    </dgm:pt>
    <dgm:pt modelId="{6B7D5DC5-C256-42D1-A672-BE0654690EBA}" type="pres">
      <dgm:prSet presAssocID="{EBBF59E7-86FF-48C9-82BC-841DF2A13BFC}" presName="imagNode" presStyleLbl="fgImgPlace1" presStyleIdx="2" presStyleCnt="3" custScaleX="125461" custScaleY="106648" custLinFactX="-78258" custLinFactNeighborX="-100000" custLinFactNeighborY="10586"/>
      <dgm:spPr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312DC504-F222-4DA7-9DB2-3F3BE5F9AE86}" type="presOf" srcId="{489FB807-B77F-47CB-863E-240BBCEC3EB5}" destId="{24867600-2522-477F-AF4A-6D5209089130}" srcOrd="0" destOrd="0" presId="urn:microsoft.com/office/officeart/2005/8/layout/hList7#1"/>
    <dgm:cxn modelId="{7D473863-DF79-48F5-99AA-DAF676C9530E}" srcId="{E539179D-4CBD-4753-A637-CEF628191C98}" destId="{CA134CCF-8942-4A5A-B358-F172AEABC525}" srcOrd="0" destOrd="0" parTransId="{2A5CB530-45BE-4938-9BD4-B2C7DB5A4FCD}" sibTransId="{015583E3-729C-410A-9834-AEBEC5E228FE}"/>
    <dgm:cxn modelId="{6AC16091-A82F-4E75-99BE-095D9254AD9D}" type="presOf" srcId="{CA134CCF-8942-4A5A-B358-F172AEABC525}" destId="{54B5584C-8AF9-42B7-BBA2-7CA7E67E8CF3}" srcOrd="1" destOrd="0" presId="urn:microsoft.com/office/officeart/2005/8/layout/hList7#1"/>
    <dgm:cxn modelId="{88D70EDE-A57E-43D1-92FA-62E3C3F5A0CE}" type="presOf" srcId="{015583E3-729C-410A-9834-AEBEC5E228FE}" destId="{85A7B8A1-AC86-4684-9824-8C41B31055CB}" srcOrd="0" destOrd="0" presId="urn:microsoft.com/office/officeart/2005/8/layout/hList7#1"/>
    <dgm:cxn modelId="{B0849C00-B1B4-4E4C-8673-94586B4EA080}" srcId="{E539179D-4CBD-4753-A637-CEF628191C98}" destId="{EBBF59E7-86FF-48C9-82BC-841DF2A13BFC}" srcOrd="2" destOrd="0" parTransId="{36C60913-DB30-4413-AD51-C9B349BCE663}" sibTransId="{AD894279-61A4-40B9-9F37-B49739A0CB46}"/>
    <dgm:cxn modelId="{5B0985F2-D81F-4AB3-9BF5-D8DC9DBDA514}" type="presOf" srcId="{489FB807-B77F-47CB-863E-240BBCEC3EB5}" destId="{1BA08B86-1472-4059-82E2-60D1AB60FA1C}" srcOrd="1" destOrd="0" presId="urn:microsoft.com/office/officeart/2005/8/layout/hList7#1"/>
    <dgm:cxn modelId="{6D77C9DA-941D-46E4-ACB5-B66912CD4616}" type="presOf" srcId="{EBBF59E7-86FF-48C9-82BC-841DF2A13BFC}" destId="{D1C7D05B-8807-46FC-BEAF-15259F7A1001}" srcOrd="0" destOrd="0" presId="urn:microsoft.com/office/officeart/2005/8/layout/hList7#1"/>
    <dgm:cxn modelId="{9E19FB37-35DB-4E30-9526-3DAA21ED9D25}" srcId="{E539179D-4CBD-4753-A637-CEF628191C98}" destId="{489FB807-B77F-47CB-863E-240BBCEC3EB5}" srcOrd="1" destOrd="0" parTransId="{99D5BE28-922D-45EC-AD1A-B0770DE0D78A}" sibTransId="{A873D2DB-EC43-4ACF-B219-BC4FFDD92F7A}"/>
    <dgm:cxn modelId="{958571B3-6F50-4959-912D-D62CD368EBF3}" type="presOf" srcId="{CA134CCF-8942-4A5A-B358-F172AEABC525}" destId="{616B92A3-DF76-4B73-8517-A209AB3B1534}" srcOrd="0" destOrd="0" presId="urn:microsoft.com/office/officeart/2005/8/layout/hList7#1"/>
    <dgm:cxn modelId="{63F96D81-81D3-4263-9894-B6E998E83727}" type="presOf" srcId="{A873D2DB-EC43-4ACF-B219-BC4FFDD92F7A}" destId="{7A94831D-72D3-4C83-B47B-3CAC48A918D5}" srcOrd="0" destOrd="0" presId="urn:microsoft.com/office/officeart/2005/8/layout/hList7#1"/>
    <dgm:cxn modelId="{10F68D69-950C-4082-A0BB-3C3D828FCFC1}" type="presOf" srcId="{EBBF59E7-86FF-48C9-82BC-841DF2A13BFC}" destId="{CB6B5203-D67E-46E4-A04D-015117B51A8A}" srcOrd="1" destOrd="0" presId="urn:microsoft.com/office/officeart/2005/8/layout/hList7#1"/>
    <dgm:cxn modelId="{06BAFD3D-5973-47A6-A095-39E934E1880F}" type="presOf" srcId="{E539179D-4CBD-4753-A637-CEF628191C98}" destId="{C0110127-4699-49D4-84FD-A6C18DDAFDE3}" srcOrd="0" destOrd="0" presId="urn:microsoft.com/office/officeart/2005/8/layout/hList7#1"/>
    <dgm:cxn modelId="{C996AF01-B929-4487-90E2-C1D267F4B42E}" type="presParOf" srcId="{C0110127-4699-49D4-84FD-A6C18DDAFDE3}" destId="{27F6373B-3AD2-4260-9280-7FF5D4854258}" srcOrd="0" destOrd="0" presId="urn:microsoft.com/office/officeart/2005/8/layout/hList7#1"/>
    <dgm:cxn modelId="{4478FA16-FDAD-431F-8BB2-ED94A3BF6DE4}" type="presParOf" srcId="{C0110127-4699-49D4-84FD-A6C18DDAFDE3}" destId="{63D5060D-6880-4C74-B01A-9B4EA7536E6F}" srcOrd="1" destOrd="0" presId="urn:microsoft.com/office/officeart/2005/8/layout/hList7#1"/>
    <dgm:cxn modelId="{0FC950B5-AEB1-46D5-93DD-A6D02B2D6A1C}" type="presParOf" srcId="{63D5060D-6880-4C74-B01A-9B4EA7536E6F}" destId="{71377DAA-AA36-4A30-8E2E-7266DCE12B93}" srcOrd="0" destOrd="0" presId="urn:microsoft.com/office/officeart/2005/8/layout/hList7#1"/>
    <dgm:cxn modelId="{28D9EC27-5E29-4409-8165-65911184CFD3}" type="presParOf" srcId="{71377DAA-AA36-4A30-8E2E-7266DCE12B93}" destId="{616B92A3-DF76-4B73-8517-A209AB3B1534}" srcOrd="0" destOrd="0" presId="urn:microsoft.com/office/officeart/2005/8/layout/hList7#1"/>
    <dgm:cxn modelId="{7ADC3065-0C2B-4BBE-9480-09F3048420E0}" type="presParOf" srcId="{71377DAA-AA36-4A30-8E2E-7266DCE12B93}" destId="{54B5584C-8AF9-42B7-BBA2-7CA7E67E8CF3}" srcOrd="1" destOrd="0" presId="urn:microsoft.com/office/officeart/2005/8/layout/hList7#1"/>
    <dgm:cxn modelId="{C1D85C14-E934-4AF1-B1CF-621843FBE857}" type="presParOf" srcId="{71377DAA-AA36-4A30-8E2E-7266DCE12B93}" destId="{0194130C-CA8C-413A-8380-524EE1079C29}" srcOrd="2" destOrd="0" presId="urn:microsoft.com/office/officeart/2005/8/layout/hList7#1"/>
    <dgm:cxn modelId="{4A4E96F1-C4A7-43A2-B864-929ED7083FBA}" type="presParOf" srcId="{71377DAA-AA36-4A30-8E2E-7266DCE12B93}" destId="{E95AC98E-9627-403D-82DD-281724259805}" srcOrd="3" destOrd="0" presId="urn:microsoft.com/office/officeart/2005/8/layout/hList7#1"/>
    <dgm:cxn modelId="{ECD770D0-8FD4-4DDC-A7E9-87763EC8A3B4}" type="presParOf" srcId="{63D5060D-6880-4C74-B01A-9B4EA7536E6F}" destId="{85A7B8A1-AC86-4684-9824-8C41B31055CB}" srcOrd="1" destOrd="0" presId="urn:microsoft.com/office/officeart/2005/8/layout/hList7#1"/>
    <dgm:cxn modelId="{14657494-10B1-46A5-9DFC-FCEB4F3C5808}" type="presParOf" srcId="{63D5060D-6880-4C74-B01A-9B4EA7536E6F}" destId="{67B534D4-0B60-4559-8194-A2C24C40D2FE}" srcOrd="2" destOrd="0" presId="urn:microsoft.com/office/officeart/2005/8/layout/hList7#1"/>
    <dgm:cxn modelId="{B5970B37-C4A9-4B7E-B690-EEA8FD1E35FD}" type="presParOf" srcId="{67B534D4-0B60-4559-8194-A2C24C40D2FE}" destId="{24867600-2522-477F-AF4A-6D5209089130}" srcOrd="0" destOrd="0" presId="urn:microsoft.com/office/officeart/2005/8/layout/hList7#1"/>
    <dgm:cxn modelId="{55A02C68-4641-4EAC-BE88-C38EC2763D2E}" type="presParOf" srcId="{67B534D4-0B60-4559-8194-A2C24C40D2FE}" destId="{1BA08B86-1472-4059-82E2-60D1AB60FA1C}" srcOrd="1" destOrd="0" presId="urn:microsoft.com/office/officeart/2005/8/layout/hList7#1"/>
    <dgm:cxn modelId="{2B24CF56-D330-43AF-98AF-32B280FD988A}" type="presParOf" srcId="{67B534D4-0B60-4559-8194-A2C24C40D2FE}" destId="{AD093DCE-2478-419B-8397-368A2640C44A}" srcOrd="2" destOrd="0" presId="urn:microsoft.com/office/officeart/2005/8/layout/hList7#1"/>
    <dgm:cxn modelId="{E3AABA8A-2887-4DBF-83B6-704197397162}" type="presParOf" srcId="{67B534D4-0B60-4559-8194-A2C24C40D2FE}" destId="{3C8147AE-BF43-4428-9018-C10DE3F60AF3}" srcOrd="3" destOrd="0" presId="urn:microsoft.com/office/officeart/2005/8/layout/hList7#1"/>
    <dgm:cxn modelId="{1724FBC3-E568-4309-BF33-1C00B74561E4}" type="presParOf" srcId="{63D5060D-6880-4C74-B01A-9B4EA7536E6F}" destId="{7A94831D-72D3-4C83-B47B-3CAC48A918D5}" srcOrd="3" destOrd="0" presId="urn:microsoft.com/office/officeart/2005/8/layout/hList7#1"/>
    <dgm:cxn modelId="{18B46860-0150-4A9D-9E81-1C1792393C30}" type="presParOf" srcId="{63D5060D-6880-4C74-B01A-9B4EA7536E6F}" destId="{7ECCDAA6-FF20-414A-9333-D04C773C90EC}" srcOrd="4" destOrd="0" presId="urn:microsoft.com/office/officeart/2005/8/layout/hList7#1"/>
    <dgm:cxn modelId="{D4EE080C-6C77-400B-BEA3-84F9DA3C64D5}" type="presParOf" srcId="{7ECCDAA6-FF20-414A-9333-D04C773C90EC}" destId="{D1C7D05B-8807-46FC-BEAF-15259F7A1001}" srcOrd="0" destOrd="0" presId="urn:microsoft.com/office/officeart/2005/8/layout/hList7#1"/>
    <dgm:cxn modelId="{45A1CADF-8216-4FD6-9D3E-9272AEC8A6DC}" type="presParOf" srcId="{7ECCDAA6-FF20-414A-9333-D04C773C90EC}" destId="{CB6B5203-D67E-46E4-A04D-015117B51A8A}" srcOrd="1" destOrd="0" presId="urn:microsoft.com/office/officeart/2005/8/layout/hList7#1"/>
    <dgm:cxn modelId="{7C84C737-67E5-4485-87DE-D17D03BC99E2}" type="presParOf" srcId="{7ECCDAA6-FF20-414A-9333-D04C773C90EC}" destId="{B2E3D88A-6DF6-4A4B-AA55-C51BC8EA3652}" srcOrd="2" destOrd="0" presId="urn:microsoft.com/office/officeart/2005/8/layout/hList7#1"/>
    <dgm:cxn modelId="{CB8E09AB-423B-4062-8E6D-3C30CF8E29AC}" type="presParOf" srcId="{7ECCDAA6-FF20-414A-9333-D04C773C90EC}" destId="{6B7D5DC5-C256-42D1-A672-BE0654690EBA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6B92A3-DF76-4B73-8517-A209AB3B1534}">
      <dsp:nvSpPr>
        <dsp:cNvPr id="0" name=""/>
        <dsp:cNvSpPr/>
      </dsp:nvSpPr>
      <dsp:spPr>
        <a:xfrm>
          <a:off x="1663" y="0"/>
          <a:ext cx="2588716" cy="42973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Topic Identification ,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Over 80 topics</a:t>
          </a:r>
          <a:endParaRPr lang="en-US" sz="1700" kern="1200" dirty="0"/>
        </a:p>
      </dsp:txBody>
      <dsp:txXfrm>
        <a:off x="1663" y="1718945"/>
        <a:ext cx="2588716" cy="1718945"/>
      </dsp:txXfrm>
    </dsp:sp>
    <dsp:sp modelId="{E95AC98E-9627-403D-82DD-281724259805}">
      <dsp:nvSpPr>
        <dsp:cNvPr id="0" name=""/>
        <dsp:cNvSpPr/>
      </dsp:nvSpPr>
      <dsp:spPr>
        <a:xfrm>
          <a:off x="443862" y="137922"/>
          <a:ext cx="1704318" cy="1670861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4867600-2522-477F-AF4A-6D5209089130}">
      <dsp:nvSpPr>
        <dsp:cNvPr id="0" name=""/>
        <dsp:cNvSpPr/>
      </dsp:nvSpPr>
      <dsp:spPr>
        <a:xfrm>
          <a:off x="2668041" y="0"/>
          <a:ext cx="2588716" cy="42973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Topic  discussion, workgroups, 140 topics</a:t>
          </a:r>
          <a:endParaRPr lang="en-US" sz="1700" kern="1200" dirty="0"/>
        </a:p>
      </dsp:txBody>
      <dsp:txXfrm>
        <a:off x="2668041" y="1718945"/>
        <a:ext cx="2588716" cy="1718945"/>
      </dsp:txXfrm>
    </dsp:sp>
    <dsp:sp modelId="{3C8147AE-BF43-4428-9018-C10DE3F60AF3}">
      <dsp:nvSpPr>
        <dsp:cNvPr id="0" name=""/>
        <dsp:cNvSpPr/>
      </dsp:nvSpPr>
      <dsp:spPr>
        <a:xfrm>
          <a:off x="5714993" y="304793"/>
          <a:ext cx="1532781" cy="1512590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1C7D05B-8807-46FC-BEAF-15259F7A1001}">
      <dsp:nvSpPr>
        <dsp:cNvPr id="0" name=""/>
        <dsp:cNvSpPr/>
      </dsp:nvSpPr>
      <dsp:spPr>
        <a:xfrm>
          <a:off x="5257793" y="0"/>
          <a:ext cx="2588716" cy="42973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Consolidation, Prioritization 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21 themes </a:t>
          </a:r>
          <a:endParaRPr lang="en-US" sz="1700" kern="1200" dirty="0"/>
        </a:p>
      </dsp:txBody>
      <dsp:txXfrm>
        <a:off x="5257793" y="1718945"/>
        <a:ext cx="2588716" cy="1718945"/>
      </dsp:txXfrm>
    </dsp:sp>
    <dsp:sp modelId="{6B7D5DC5-C256-42D1-A672-BE0654690EBA}">
      <dsp:nvSpPr>
        <dsp:cNvPr id="0" name=""/>
        <dsp:cNvSpPr/>
      </dsp:nvSpPr>
      <dsp:spPr>
        <a:xfrm>
          <a:off x="3180179" y="361762"/>
          <a:ext cx="1795374" cy="1526156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p3d z="572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7F6373B-3AD2-4260-9280-7FF5D4854258}">
      <dsp:nvSpPr>
        <dsp:cNvPr id="0" name=""/>
        <dsp:cNvSpPr/>
      </dsp:nvSpPr>
      <dsp:spPr>
        <a:xfrm>
          <a:off x="316991" y="3437890"/>
          <a:ext cx="7290816" cy="644604"/>
        </a:xfrm>
        <a:prstGeom prst="rightArrow">
          <a:avLst/>
        </a:prstGeom>
        <a:gradFill flip="none" rotWithShape="0">
          <a:gsLst>
            <a:gs pos="41000">
              <a:schemeClr val="accent1">
                <a:lumMod val="50000"/>
                <a:alpha val="36000"/>
              </a:schemeClr>
            </a:gs>
            <a:gs pos="70000">
              <a:srgbClr val="C4D6EB"/>
            </a:gs>
            <a:gs pos="100000">
              <a:srgbClr val="FFEBFA"/>
            </a:gs>
          </a:gsLst>
          <a:lin ang="6000000" scaled="0"/>
          <a:tileRect/>
        </a:gradFill>
        <a:ln>
          <a:noFill/>
        </a:ln>
        <a:effectLst/>
        <a:sp3d z="57200" extrusionH="600" contourW="3000" prstMaterial="plastic">
          <a:bevelT w="80600" h="18600" prst="relaxedInset"/>
          <a:bevelB w="80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519863" y="8882063"/>
            <a:ext cx="393700" cy="306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981" tIns="45183" rIns="91981" bIns="45183" anchor="ctr">
            <a:spAutoFit/>
          </a:bodyPr>
          <a:lstStyle/>
          <a:p>
            <a:pPr algn="r" defTabSz="930275">
              <a:defRPr/>
            </a:pPr>
            <a:fld id="{3CA0752E-87E3-4DFE-A9AB-4C3D5EB7BAC0}" type="slidenum">
              <a:rPr lang="en-US" sz="1400">
                <a:latin typeface="Times New Roman" pitchFamily="18" charset="0"/>
              </a:rPr>
              <a:pPr algn="r" defTabSz="930275"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2044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1275" cy="417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981" tIns="45183" rIns="91981" bIns="451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notes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5843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4750" y="698500"/>
            <a:ext cx="4635500" cy="34766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519863" y="8882063"/>
            <a:ext cx="393700" cy="306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1981" tIns="45183" rIns="91981" bIns="45183" anchor="ctr">
            <a:spAutoFit/>
          </a:bodyPr>
          <a:lstStyle/>
          <a:p>
            <a:pPr algn="r" defTabSz="930275">
              <a:defRPr/>
            </a:pPr>
            <a:fld id="{6474DFEB-426C-48BF-BB16-2A0638EA43C1}" type="slidenum">
              <a:rPr lang="en-US" sz="1400">
                <a:latin typeface="Times New Roman" pitchFamily="18" charset="0"/>
              </a:rPr>
              <a:pPr algn="r" defTabSz="930275">
                <a:defRPr/>
              </a:pPr>
              <a:t>‹#›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9116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956550" y="8816396"/>
            <a:ext cx="3026833" cy="464106"/>
          </a:xfrm>
          <a:prstGeom prst="rect">
            <a:avLst/>
          </a:prstGeom>
          <a:ln/>
        </p:spPr>
        <p:txBody>
          <a:bodyPr lIns="92949" tIns="46474" rIns="92949" bIns="46474"/>
          <a:lstStyle/>
          <a:p>
            <a:fld id="{3E3DF7FB-0EC7-49CA-A4E2-4965A85A5431}" type="slidenum">
              <a:rPr lang="en-US"/>
              <a:pPr/>
              <a:t>10</a:t>
            </a:fld>
            <a:endParaRPr lang="en-US"/>
          </a:p>
        </p:txBody>
      </p:sp>
      <p:sp>
        <p:nvSpPr>
          <p:cNvPr id="556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6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087" y="152401"/>
            <a:ext cx="7997825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219200"/>
            <a:ext cx="7562850" cy="4953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1200"/>
              </a:spcBef>
              <a:defRPr/>
            </a:lvl1pPr>
            <a:lvl2pPr>
              <a:lnSpc>
                <a:spcPct val="100000"/>
              </a:lnSpc>
              <a:spcBef>
                <a:spcPts val="1200"/>
              </a:spcBef>
              <a:defRPr/>
            </a:lvl2pPr>
            <a:lvl3pPr>
              <a:lnSpc>
                <a:spcPct val="100000"/>
              </a:lnSpc>
              <a:spcBef>
                <a:spcPts val="1200"/>
              </a:spcBef>
              <a:defRPr/>
            </a:lvl3pPr>
            <a:lvl4pPr>
              <a:lnSpc>
                <a:spcPct val="100000"/>
              </a:lnSpc>
              <a:spcBef>
                <a:spcPts val="1200"/>
              </a:spcBef>
              <a:defRPr/>
            </a:lvl4pPr>
            <a:lvl5pPr>
              <a:lnSpc>
                <a:spcPct val="100000"/>
              </a:lnSpc>
              <a:spcBef>
                <a:spcPts val="12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 preserve="1">
  <p:cSld name="Title, Clip Art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  <a:endParaRPr lang="en-US" noProof="0"/>
          </a:p>
        </p:txBody>
      </p:sp>
      <p:sp>
        <p:nvSpPr>
          <p:cNvPr id="4" name="Vertical Text Placeholder 3"/>
          <p:cNvSpPr>
            <a:spLocks noGrp="1"/>
          </p:cNvSpPr>
          <p:nvPr>
            <p:ph type="body" orient="vert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130175"/>
            <a:ext cx="8229600" cy="599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Title, Media Clip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Media Placeholder 2"/>
          <p:cNvSpPr>
            <a:spLocks noGrp="1"/>
          </p:cNvSpPr>
          <p:nvPr>
            <p:ph type="media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media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087" y="152401"/>
            <a:ext cx="7997825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524000"/>
            <a:ext cx="3705225" cy="46482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705225" cy="46482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SmartArt graphic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media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0" y="1397000"/>
          <a:ext cx="6096000" cy="439420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2032000"/>
                <a:gridCol w="2032000"/>
                <a:gridCol w="2032000"/>
              </a:tblGrid>
              <a:tr h="878840">
                <a:tc>
                  <a:txBody>
                    <a:bodyPr/>
                    <a:lstStyle/>
                    <a:p>
                      <a:endParaRPr lang="en-US" baseline="0" dirty="0">
                        <a:solidFill>
                          <a:schemeClr val="accent3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aseline="0" dirty="0">
                        <a:solidFill>
                          <a:schemeClr val="accent3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aseline="0" dirty="0">
                        <a:solidFill>
                          <a:schemeClr val="accent3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78840">
                <a:tc>
                  <a:txBody>
                    <a:bodyPr/>
                    <a:lstStyle/>
                    <a:p>
                      <a:endParaRPr lang="en-US" baseline="0" dirty="0">
                        <a:solidFill>
                          <a:schemeClr val="accent3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aseline="0" dirty="0">
                        <a:solidFill>
                          <a:schemeClr val="accent3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aseline="0" dirty="0">
                        <a:solidFill>
                          <a:schemeClr val="accent3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78840">
                <a:tc>
                  <a:txBody>
                    <a:bodyPr/>
                    <a:lstStyle/>
                    <a:p>
                      <a:endParaRPr lang="en-US" baseline="0" dirty="0">
                        <a:solidFill>
                          <a:schemeClr val="accent3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aseline="0" dirty="0">
                        <a:solidFill>
                          <a:schemeClr val="accent3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aseline="0" dirty="0">
                        <a:solidFill>
                          <a:schemeClr val="accent3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78840">
                <a:tc>
                  <a:txBody>
                    <a:bodyPr/>
                    <a:lstStyle/>
                    <a:p>
                      <a:endParaRPr lang="en-US" baseline="0" dirty="0">
                        <a:solidFill>
                          <a:schemeClr val="accent3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aseline="0" dirty="0">
                        <a:solidFill>
                          <a:schemeClr val="accent3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aseline="0" dirty="0">
                        <a:solidFill>
                          <a:schemeClr val="accent3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78840">
                <a:tc>
                  <a:txBody>
                    <a:bodyPr/>
                    <a:lstStyle/>
                    <a:p>
                      <a:endParaRPr lang="en-US" baseline="0" dirty="0">
                        <a:solidFill>
                          <a:schemeClr val="accent3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aseline="0" dirty="0">
                        <a:solidFill>
                          <a:schemeClr val="accent3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aseline="0" dirty="0">
                        <a:solidFill>
                          <a:schemeClr val="accent3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087" y="152400"/>
            <a:ext cx="7997825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0175"/>
            <a:ext cx="2057400" cy="59959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0175"/>
            <a:ext cx="6019800" cy="59959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OverChart" preserve="1">
  <p:cSld name="Vertical Title and Text over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0175"/>
            <a:ext cx="2057400" cy="59959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sz="half" idx="1"/>
          </p:nvPr>
        </p:nvSpPr>
        <p:spPr>
          <a:xfrm>
            <a:off x="457200" y="130175"/>
            <a:ext cx="6019800" cy="2921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57200" y="3203575"/>
            <a:ext cx="6019800" cy="2922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30175"/>
            <a:ext cx="7997825" cy="8604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30175"/>
            <a:ext cx="7997825" cy="8937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asd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30175"/>
            <a:ext cx="7997825" cy="8937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3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37" Type="http://schemas.openxmlformats.org/officeDocument/2006/relationships/slideLayout" Target="../slideLayouts/slideLayout37.xml"/><Relationship Id="rId38" Type="http://schemas.openxmlformats.org/officeDocument/2006/relationships/theme" Target="../theme/theme1.xml"/><Relationship Id="rId3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30175"/>
            <a:ext cx="7997825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here to change title</a:t>
            </a:r>
          </a:p>
        </p:txBody>
      </p:sp>
      <p:sp>
        <p:nvSpPr>
          <p:cNvPr id="175109" name="Rectangle 5"/>
          <p:cNvSpPr>
            <a:spLocks noChangeArrowheads="1"/>
          </p:cNvSpPr>
          <p:nvPr/>
        </p:nvSpPr>
        <p:spPr bwMode="auto">
          <a:xfrm>
            <a:off x="5638800" y="6497638"/>
            <a:ext cx="106680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defRPr/>
            </a:pPr>
            <a:endParaRPr lang="en-US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53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  <p:sldLayoutId id="2147483733" r:id="rId18"/>
    <p:sldLayoutId id="2147483734" r:id="rId19"/>
    <p:sldLayoutId id="2147483735" r:id="rId20"/>
    <p:sldLayoutId id="2147483736" r:id="rId21"/>
    <p:sldLayoutId id="2147483737" r:id="rId22"/>
    <p:sldLayoutId id="2147483738" r:id="rId23"/>
    <p:sldLayoutId id="2147483739" r:id="rId24"/>
    <p:sldLayoutId id="2147483740" r:id="rId25"/>
    <p:sldLayoutId id="2147483741" r:id="rId26"/>
    <p:sldLayoutId id="2147483742" r:id="rId27"/>
    <p:sldLayoutId id="2147483743" r:id="rId28"/>
    <p:sldLayoutId id="2147483744" r:id="rId29"/>
    <p:sldLayoutId id="2147483745" r:id="rId30"/>
    <p:sldLayoutId id="2147483746" r:id="rId31"/>
    <p:sldLayoutId id="2147483747" r:id="rId32"/>
    <p:sldLayoutId id="2147483748" r:id="rId33"/>
    <p:sldLayoutId id="2147483749" r:id="rId34"/>
    <p:sldLayoutId id="2147483750" r:id="rId35"/>
    <p:sldLayoutId id="2147483751" r:id="rId36"/>
    <p:sldLayoutId id="2147483752" r:id="rId37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FFFFFF"/>
          </a:solidFill>
          <a:latin typeface="Trebuchet MS" pitchFamily="34" charset="0"/>
        </a:defRPr>
      </a:lvl9pPr>
    </p:titleStyle>
    <p:bodyStyle>
      <a:lvl1pPr marL="290513" indent="-290513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400">
          <a:solidFill>
            <a:srgbClr val="FFFFFF"/>
          </a:solidFill>
          <a:latin typeface="Trebuchet MS" pitchFamily="34" charset="0"/>
          <a:ea typeface="+mn-ea"/>
          <a:cs typeface="+mn-cs"/>
        </a:defRPr>
      </a:lvl1pPr>
      <a:lvl2pPr marL="69215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FFFFFF"/>
          </a:solidFill>
          <a:latin typeface="Trebuchet MS" pitchFamily="34" charset="0"/>
        </a:defRPr>
      </a:lvl2pPr>
      <a:lvl3pPr marL="1081088" indent="-2746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FFFFFF"/>
          </a:solidFill>
          <a:latin typeface="Trebuchet MS" pitchFamily="34" charset="0"/>
        </a:defRPr>
      </a:lvl3pPr>
      <a:lvl4pPr marL="1427163" indent="-231775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FFFFFF"/>
          </a:solidFill>
          <a:latin typeface="Trebuchet MS" pitchFamily="34" charset="0"/>
        </a:defRPr>
      </a:lvl4pPr>
      <a:lvl5pPr marL="18288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FFFFFF"/>
          </a:solidFill>
          <a:latin typeface="Trebuchet MS" pitchFamily="34" charset="0"/>
        </a:defRPr>
      </a:lvl5pPr>
      <a:lvl6pPr marL="22860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0E1D4E"/>
          </a:solidFill>
          <a:latin typeface="+mn-lt"/>
        </a:defRPr>
      </a:lvl6pPr>
      <a:lvl7pPr marL="27432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0E1D4E"/>
          </a:solidFill>
          <a:latin typeface="+mn-lt"/>
        </a:defRPr>
      </a:lvl7pPr>
      <a:lvl8pPr marL="32004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0E1D4E"/>
          </a:solidFill>
          <a:latin typeface="+mn-lt"/>
        </a:defRPr>
      </a:lvl8pPr>
      <a:lvl9pPr marL="3657600" indent="-287338" algn="l" rtl="0" eaLnBrk="1" fontAlgn="base" hangingPunct="1">
        <a:lnSpc>
          <a:spcPct val="110000"/>
        </a:lnSpc>
        <a:spcBef>
          <a:spcPct val="30000"/>
        </a:spcBef>
        <a:spcAft>
          <a:spcPct val="0"/>
        </a:spcAft>
        <a:buClr>
          <a:srgbClr val="DFB20F"/>
        </a:buClr>
        <a:buSzPct val="85000"/>
        <a:buFont typeface="Webdings" pitchFamily="18" charset="2"/>
        <a:buChar char="&lt;"/>
        <a:defRPr sz="2200">
          <a:solidFill>
            <a:srgbClr val="0E1D4E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9.png"/><Relationship Id="rId6" Type="http://schemas.openxmlformats.org/officeDocument/2006/relationships/oleObject" Target="../embeddings/oleObject2.bin"/><Relationship Id="rId7" Type="http://schemas.openxmlformats.org/officeDocument/2006/relationships/image" Target="../media/image10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gif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jpe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5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effectivehealthcare.ahrq.gov/" TargetMode="External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1143000"/>
            <a:ext cx="7772400" cy="1362075"/>
          </a:xfrm>
          <a:noFill/>
          <a:ln/>
        </p:spPr>
        <p:txBody>
          <a:bodyPr anchor="t"/>
          <a:lstStyle/>
          <a:p>
            <a:pPr algn="ctr"/>
            <a:r>
              <a:rPr lang="en-US" cap="none" dirty="0" smtClean="0">
                <a:solidFill>
                  <a:srgbClr val="FECB00"/>
                </a:solidFill>
                <a:latin typeface="Arial" charset="0"/>
              </a:rPr>
              <a:t>Effective</a:t>
            </a:r>
            <a:r>
              <a:rPr lang="en-US" cap="none" baseline="0" dirty="0" smtClean="0">
                <a:solidFill>
                  <a:srgbClr val="FECB00"/>
                </a:solidFill>
                <a:latin typeface="Arial" charset="0"/>
              </a:rPr>
              <a:t> healthcare program initiatives in future CER/PCOR in mental health</a:t>
            </a:r>
            <a:r>
              <a:rPr lang="en-US" dirty="0" smtClean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Arial" charset="0"/>
              </a:rPr>
            </a:br>
            <a:r>
              <a:rPr lang="en-US" dirty="0" smtClean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Arial" charset="0"/>
              </a:rPr>
            </a:br>
            <a:r>
              <a:rPr lang="en-US" dirty="0" smtClean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Arial" charset="0"/>
              </a:rPr>
            </a:br>
            <a:r>
              <a:rPr lang="en-US" dirty="0" smtClean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Arial" charset="0"/>
              </a:rPr>
            </a:br>
            <a:r>
              <a:rPr lang="en-US" dirty="0" smtClean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Arial" charset="0"/>
              </a:rPr>
            </a:br>
            <a:r>
              <a:rPr lang="en-US" dirty="0" smtClean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Arial" charset="0"/>
              </a:rPr>
            </a:br>
            <a:r>
              <a:rPr lang="en-US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0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000" dirty="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722313" y="5205413"/>
            <a:ext cx="7772400" cy="1500187"/>
          </a:xfrm>
        </p:spPr>
        <p:txBody>
          <a:bodyPr/>
          <a:lstStyle/>
          <a:p>
            <a:pPr algn="ctr"/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September 19, 2011</a:t>
            </a:r>
          </a:p>
          <a:p>
            <a:pPr algn="ctr"/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AHRQ Annual </a:t>
            </a:r>
            <a:r>
              <a:rPr 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Conference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Sonia </a:t>
            </a:r>
            <a:r>
              <a:rPr 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Tyutyulkova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MD, PhD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Center for Outcomes and Evidence, AHRQ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Pipe"/>
          <p:cNvGrpSpPr/>
          <p:nvPr/>
        </p:nvGrpSpPr>
        <p:grpSpPr>
          <a:xfrm>
            <a:off x="1828800" y="1752600"/>
            <a:ext cx="5410201" cy="3847833"/>
            <a:chOff x="1828800" y="1752600"/>
            <a:chExt cx="5410201" cy="3847833"/>
          </a:xfrm>
        </p:grpSpPr>
        <p:graphicFrame>
          <p:nvGraphicFramePr>
            <p:cNvPr id="522242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54521427"/>
                </p:ext>
              </p:extLst>
            </p:nvPr>
          </p:nvGraphicFramePr>
          <p:xfrm>
            <a:off x="1828800" y="1752600"/>
            <a:ext cx="5410200" cy="31113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0295" name="Image" r:id="rId4" imgW="8723810" imgH="5015873" progId="">
                    <p:embed/>
                  </p:oleObj>
                </mc:Choice>
                <mc:Fallback>
                  <p:oleObj name="Image" r:id="rId4" imgW="8723810" imgH="5015873" progId="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28800" y="1752600"/>
                          <a:ext cx="5410200" cy="31113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2243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83156865"/>
                </p:ext>
              </p:extLst>
            </p:nvPr>
          </p:nvGraphicFramePr>
          <p:xfrm>
            <a:off x="1828801" y="4800600"/>
            <a:ext cx="5410200" cy="7998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0296" name="Image" r:id="rId6" imgW="8736508" imgH="1307937" progId="">
                    <p:embed/>
                  </p:oleObj>
                </mc:Choice>
                <mc:Fallback>
                  <p:oleObj name="Image" r:id="rId6" imgW="8736508" imgH="1307937" progId="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28801" y="4800600"/>
                          <a:ext cx="5410200" cy="79983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22244" name="Text Box 4"/>
          <p:cNvSpPr txBox="1">
            <a:spLocks noChangeArrowheads="1"/>
          </p:cNvSpPr>
          <p:nvPr/>
        </p:nvSpPr>
        <p:spPr bwMode="auto">
          <a:xfrm>
            <a:off x="457200" y="6019800"/>
            <a:ext cx="421140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1" hangingPunct="1"/>
            <a:r>
              <a:rPr 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Rene Magritte (1898-1967), </a:t>
            </a:r>
            <a:r>
              <a:rPr lang="en-US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Ceci</a:t>
            </a:r>
            <a:r>
              <a:rPr 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n’est</a:t>
            </a:r>
            <a:r>
              <a:rPr 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pas </a:t>
            </a:r>
            <a:r>
              <a:rPr lang="en-US" sz="12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une</a:t>
            </a:r>
            <a:r>
              <a:rPr lang="en-US" sz="1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pipe (1926)</a:t>
            </a:r>
          </a:p>
        </p:txBody>
      </p:sp>
      <p:sp>
        <p:nvSpPr>
          <p:cNvPr id="522245" name="Rectangle 5"/>
          <p:cNvSpPr>
            <a:spLocks noChangeArrowheads="1"/>
          </p:cNvSpPr>
          <p:nvPr/>
        </p:nvSpPr>
        <p:spPr bwMode="auto">
          <a:xfrm>
            <a:off x="4624388" y="609600"/>
            <a:ext cx="184150" cy="94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sz="28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endParaRPr lang="en-US" sz="28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522246" name="Rectangle 6"/>
          <p:cNvSpPr>
            <a:spLocks noChangeArrowheads="1"/>
          </p:cNvSpPr>
          <p:nvPr/>
        </p:nvSpPr>
        <p:spPr bwMode="auto">
          <a:xfrm>
            <a:off x="1219200" y="0"/>
            <a:ext cx="6697663" cy="876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b"/>
          <a:lstStyle/>
          <a:p>
            <a:pPr>
              <a:lnSpc>
                <a:spcPct val="90000"/>
              </a:lnSpc>
            </a:pP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Need to Fundamentally Change Our Approach to Clinical Research for Serious Mental Illness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8229600" cy="4876800"/>
          </a:xfrm>
        </p:spPr>
        <p:txBody>
          <a:bodyPr/>
          <a:lstStyle/>
          <a:p>
            <a:endParaRPr lang="en-US" sz="1800" b="1" dirty="0" smtClean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1800" b="1" dirty="0" smtClean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Measurements and outcomes need consensus definitions. </a:t>
            </a:r>
            <a:r>
              <a:rPr lang="en-US" sz="1400" dirty="0" smtClean="0"/>
              <a:t>Develop measurements and outcome assessment tools that are based on a chronic care model rather than the inadequate metrics that exist today that are based on an acute-care model. </a:t>
            </a:r>
            <a:endParaRPr lang="en-US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sz="1800" b="1" dirty="0" smtClean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infrastructure that supports longitudinal studies </a:t>
            </a:r>
            <a:r>
              <a:rPr lang="en-US" sz="1400" dirty="0" smtClean="0"/>
              <a:t>and facilitate development of comparable datasets (detailed registries). </a:t>
            </a:r>
            <a:endParaRPr lang="en-US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CER methodology.</a:t>
            </a:r>
            <a:r>
              <a:rPr lang="en-US" sz="1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18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sz="1800" b="1" dirty="0" smtClean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sz="1800" b="1" dirty="0" smtClean="0"/>
          </a:p>
          <a:p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762000" y="2362200"/>
            <a:ext cx="838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chemeClr val="bg1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/>
            </a:r>
            <a:br>
              <a:rPr lang="en-US" sz="2000" b="1" dirty="0">
                <a:solidFill>
                  <a:schemeClr val="bg1"/>
                </a:solidFill>
              </a:rPr>
            </a:br>
            <a:endParaRPr lang="en-US" sz="2000" b="1" dirty="0"/>
          </a:p>
        </p:txBody>
      </p:sp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533400" y="0"/>
            <a:ext cx="7997825" cy="860425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Stakeholder Identified Priorities in SMI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Service delivery, treatment settings, and structuring the delivery of care </a:t>
            </a:r>
            <a:endParaRPr lang="en-US" sz="2400" dirty="0">
              <a:solidFill>
                <a:srgbClr val="FFC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sz="32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ake treatment settings and service delivery systems into experiments for studies such as: (a) comparing the effectiveness of different systems for structuring the delivery of care, such as psychiatric medical homes vs. usual care; (b) comparing how variation across settings, systems, and states impacts disparities for specific groups; (c) state-to-state or smaller area comparisons; (d) public systems vs. various models of private insurance; (e) systems that deliver care in teams vs. those settings that deliver care in solo‐health‐practitioner or split-care arrangements; (f) delivery tools, such as prior authorization, and their impact; and (g) ethnic specific provider supports. </a:t>
            </a:r>
            <a:endParaRPr lang="en-US" sz="1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3400" y="1371600"/>
            <a:ext cx="8229600" cy="5334000"/>
          </a:xfrm>
        </p:spPr>
        <p:txBody>
          <a:bodyPr/>
          <a:lstStyle/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Identify disparities and reasons for disparities and reevaluate the framework for researching disparities.</a:t>
            </a:r>
          </a:p>
          <a:p>
            <a:r>
              <a:rPr lang="en-US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Role of the therapeutic relationship.</a:t>
            </a:r>
          </a:p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Strategies to personalize/individualize treatment.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en-US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approaches to avoid early mortality and morbidity.</a:t>
            </a:r>
          </a:p>
          <a:p>
            <a:r>
              <a:rPr lang="en-US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Role of the psychiatric hospital, lengths of stay, and transition support services after discharge. </a:t>
            </a:r>
          </a:p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Retooling Universities and Education.</a:t>
            </a:r>
          </a:p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Strategies to increase adherence to evidence-based guidelines and treatment regimens.</a:t>
            </a:r>
          </a:p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Correctional programs and interventions for people involved with the criminal justice system.</a:t>
            </a:r>
          </a:p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Interventions for people with </a:t>
            </a:r>
            <a:r>
              <a:rPr lang="en-US" sz="1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comorbid</a:t>
            </a:r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medical illness or substance abuse.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Prevention, early identification, trajectories, and developmental perspective.</a:t>
            </a:r>
          </a:p>
          <a:p>
            <a:r>
              <a:rPr lang="en-US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Dissemination and implementation.</a:t>
            </a:r>
          </a:p>
          <a:p>
            <a:r>
              <a:rPr lang="en-US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Reducing barriers and improving access.</a:t>
            </a:r>
          </a:p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Mental health policy.</a:t>
            </a:r>
          </a:p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Modifiable factors: tobacco, exercise, and nutrition.</a:t>
            </a:r>
          </a:p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Alternatives to force or involuntary approaches.</a:t>
            </a:r>
          </a:p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Providing housing or social support.</a:t>
            </a:r>
          </a:p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Strategies to reduce stigma, prejudice, and discrimination.</a:t>
            </a:r>
          </a:p>
          <a:p>
            <a:endParaRPr lang="en-US" sz="1200" b="1" dirty="0" smtClean="0"/>
          </a:p>
          <a:p>
            <a:endParaRPr lang="en-US" sz="1200" dirty="0"/>
          </a:p>
        </p:txBody>
      </p:sp>
      <p:sp>
        <p:nvSpPr>
          <p:cNvPr id="5" name="Rectangle 4"/>
          <p:cNvSpPr/>
          <p:nvPr/>
        </p:nvSpPr>
        <p:spPr>
          <a:xfrm>
            <a:off x="381000" y="2133600"/>
            <a:ext cx="838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chemeClr val="bg1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/>
            </a:r>
            <a:br>
              <a:rPr lang="en-US" sz="2000" b="1" dirty="0">
                <a:solidFill>
                  <a:schemeClr val="bg1"/>
                </a:solidFill>
              </a:rPr>
            </a:br>
            <a:endParaRPr lang="en-US" sz="2000" b="1" dirty="0"/>
          </a:p>
        </p:txBody>
      </p:sp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533400" y="0"/>
            <a:ext cx="7997825" cy="860425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Stakeholder Identified Priorities in SMI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3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scha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1599560"/>
            <a:ext cx="4343400" cy="4336103"/>
          </a:xfrm>
          <a:prstGeom prst="rect">
            <a:avLst/>
          </a:prstGeom>
          <a:noFill/>
        </p:spPr>
      </p:pic>
      <p:sp>
        <p:nvSpPr>
          <p:cNvPr id="4" name="Title 4"/>
          <p:cNvSpPr>
            <a:spLocks noGrp="1"/>
          </p:cNvSpPr>
          <p:nvPr>
            <p:ph type="title"/>
          </p:nvPr>
        </p:nvSpPr>
        <p:spPr>
          <a:xfrm>
            <a:off x="533400" y="0"/>
            <a:ext cx="7997825" cy="860425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 and Care Delivery Interventions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Arial" charset="0"/>
              </a:rPr>
            </a:br>
            <a:endParaRPr lang="en-US" sz="1800" dirty="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2133600"/>
            <a:ext cx="838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chemeClr val="bg1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/>
            </a:r>
            <a:br>
              <a:rPr lang="en-US" sz="2000" b="1" dirty="0">
                <a:solidFill>
                  <a:schemeClr val="bg1"/>
                </a:solidFill>
              </a:rPr>
            </a:br>
            <a:endParaRPr lang="en-US" sz="2000" b="1" dirty="0"/>
          </a:p>
        </p:txBody>
      </p:sp>
      <p:pic>
        <p:nvPicPr>
          <p:cNvPr id="8" name="Picture 8" descr="camus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276600" y="2590800"/>
            <a:ext cx="2971800" cy="269566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30175"/>
            <a:ext cx="8305800" cy="860425"/>
          </a:xfrm>
          <a:noFill/>
          <a:ln/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Systematic 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Reviews and Clinical Practice Guidelines </a:t>
            </a:r>
            <a:endParaRPr lang="en-US" sz="1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2133600"/>
            <a:ext cx="838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chemeClr val="bg1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/>
            </a:r>
            <a:br>
              <a:rPr lang="en-US" sz="2000" b="1" dirty="0">
                <a:solidFill>
                  <a:schemeClr val="bg1"/>
                </a:solidFill>
              </a:rPr>
            </a:br>
            <a:endParaRPr lang="en-US" sz="2000" b="1" dirty="0"/>
          </a:p>
        </p:txBody>
      </p:sp>
      <p:grpSp>
        <p:nvGrpSpPr>
          <p:cNvPr id="2" name="Group 1" descr="Diagram of systemamtic reviews"/>
          <p:cNvGrpSpPr/>
          <p:nvPr/>
        </p:nvGrpSpPr>
        <p:grpSpPr>
          <a:xfrm>
            <a:off x="1447800" y="1752600"/>
            <a:ext cx="6198489" cy="3892062"/>
            <a:chOff x="1447800" y="1752600"/>
            <a:chExt cx="6198489" cy="3892062"/>
          </a:xfrm>
        </p:grpSpPr>
        <p:pic>
          <p:nvPicPr>
            <p:cNvPr id="20685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16875" t="21094" r="18125" b="14062"/>
            <a:stretch>
              <a:fillRect/>
            </a:stretch>
          </p:blipFill>
          <p:spPr bwMode="auto">
            <a:xfrm>
              <a:off x="1447800" y="1752600"/>
              <a:ext cx="4876800" cy="3892062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/>
              <a:tailEnd/>
            </a:ln>
          </p:spPr>
        </p:pic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24600" y="1752600"/>
              <a:ext cx="1321689" cy="1981200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/>
              <a:tailEnd/>
            </a:ln>
          </p:spPr>
        </p:pic>
        <p:pic>
          <p:nvPicPr>
            <p:cNvPr id="94210" name="Picture 2" descr="http://images.nap.edu/images/cover.php?id=1305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24600" y="3733800"/>
              <a:ext cx="1270000" cy="19050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7997825" cy="860425"/>
          </a:xfrm>
          <a:noFill/>
          <a:ln/>
        </p:spPr>
        <p:txBody>
          <a:bodyPr/>
          <a:lstStyle/>
          <a:p>
            <a:pPr lvl="0" algn="ctr"/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Effective Health Care Program Guides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2" name="Group 1" descr="Article clippings and cover"/>
          <p:cNvGrpSpPr/>
          <p:nvPr/>
        </p:nvGrpSpPr>
        <p:grpSpPr>
          <a:xfrm>
            <a:off x="319088" y="2133600"/>
            <a:ext cx="8520112" cy="3810000"/>
            <a:chOff x="319088" y="2133600"/>
            <a:chExt cx="8520112" cy="3810000"/>
          </a:xfrm>
        </p:grpSpPr>
        <p:pic>
          <p:nvPicPr>
            <p:cNvPr id="195588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9088" y="2133600"/>
              <a:ext cx="2728912" cy="3810000"/>
            </a:xfrm>
            <a:prstGeom prst="rect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195589" name="Picture 5" descr="ehc clinicians - Off-Label Atypical Antipsychotic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00400" y="2133600"/>
              <a:ext cx="2743200" cy="3810000"/>
            </a:xfrm>
            <a:prstGeom prst="rect">
              <a:avLst/>
            </a:prstGeom>
            <a:noFill/>
          </p:spPr>
        </p:pic>
        <p:pic>
          <p:nvPicPr>
            <p:cNvPr id="195590" name="Picture 6" descr="EHC-Spanish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96000" y="2133600"/>
              <a:ext cx="2743200" cy="3810000"/>
            </a:xfrm>
            <a:prstGeom prst="rect">
              <a:avLst/>
            </a:prstGeom>
            <a:noFill/>
          </p:spPr>
        </p:pic>
      </p:grpSp>
      <p:sp>
        <p:nvSpPr>
          <p:cNvPr id="244746" name="Text Box 10"/>
          <p:cNvSpPr txBox="1">
            <a:spLocks noChangeArrowheads="1"/>
          </p:cNvSpPr>
          <p:nvPr/>
        </p:nvSpPr>
        <p:spPr bwMode="auto">
          <a:xfrm>
            <a:off x="304800" y="1676400"/>
            <a:ext cx="2667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ＭＳ Ｐゴシック" pitchFamily="34" charset="-128"/>
              </a:rPr>
              <a:t>Policymakers</a:t>
            </a:r>
          </a:p>
        </p:txBody>
      </p:sp>
      <p:sp>
        <p:nvSpPr>
          <p:cNvPr id="244747" name="Text Box 11"/>
          <p:cNvSpPr txBox="1">
            <a:spLocks noChangeArrowheads="1"/>
          </p:cNvSpPr>
          <p:nvPr/>
        </p:nvSpPr>
        <p:spPr bwMode="auto">
          <a:xfrm>
            <a:off x="3276600" y="1676400"/>
            <a:ext cx="2667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ＭＳ Ｐゴシック" pitchFamily="34" charset="-128"/>
              </a:rPr>
              <a:t>Clinicians</a:t>
            </a:r>
          </a:p>
        </p:txBody>
      </p:sp>
      <p:sp>
        <p:nvSpPr>
          <p:cNvPr id="244748" name="Text Box 12"/>
          <p:cNvSpPr txBox="1">
            <a:spLocks noChangeArrowheads="1"/>
          </p:cNvSpPr>
          <p:nvPr/>
        </p:nvSpPr>
        <p:spPr bwMode="auto">
          <a:xfrm>
            <a:off x="6172200" y="1676400"/>
            <a:ext cx="2667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ＭＳ Ｐゴシック" pitchFamily="34" charset="-128"/>
              </a:rPr>
              <a:t>Consumers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Evidence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-based Practice Centers (EPC) </a:t>
            </a:r>
            <a:b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Evidence Reports</a:t>
            </a:r>
          </a:p>
        </p:txBody>
      </p:sp>
      <p:sp>
        <p:nvSpPr>
          <p:cNvPr id="5" name="Rectangle 4"/>
          <p:cNvSpPr/>
          <p:nvPr/>
        </p:nvSpPr>
        <p:spPr>
          <a:xfrm>
            <a:off x="381000" y="2133600"/>
            <a:ext cx="838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chemeClr val="bg1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/>
            </a:r>
            <a:br>
              <a:rPr lang="en-US" sz="2000" b="1" dirty="0">
                <a:solidFill>
                  <a:schemeClr val="bg1"/>
                </a:solidFill>
              </a:rPr>
            </a:br>
            <a:endParaRPr lang="en-US" sz="2000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lvl="0"/>
            <a:r>
              <a:rPr lang="en-US" sz="1600" b="1" dirty="0" smtClean="0"/>
              <a:t>Efficacy and Comparative Effectiveness of Off-Label Use of Atypical </a:t>
            </a:r>
            <a:r>
              <a:rPr lang="en-US" sz="1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Antipsychotics</a:t>
            </a:r>
          </a:p>
          <a:p>
            <a:pPr lvl="0">
              <a:buNone/>
            </a:pPr>
            <a:endParaRPr lang="en-US" sz="1600" b="1" dirty="0" smtClean="0"/>
          </a:p>
          <a:p>
            <a:pPr lvl="0"/>
            <a:r>
              <a:rPr lang="en-US" sz="1600" b="1" dirty="0" smtClean="0"/>
              <a:t>Comparative Effectiveness of First- and Second-Generation </a:t>
            </a:r>
            <a:r>
              <a:rPr lang="en-US" sz="1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Antipsychotics</a:t>
            </a:r>
            <a:r>
              <a:rPr lang="en-US" sz="1600" b="1" dirty="0" smtClean="0"/>
              <a:t> for Children and Young Adults</a:t>
            </a:r>
          </a:p>
          <a:p>
            <a:pPr>
              <a:buNone/>
            </a:pPr>
            <a:endParaRPr lang="en-US" sz="1600" b="1" dirty="0" smtClean="0"/>
          </a:p>
          <a:p>
            <a:r>
              <a:rPr lang="en-US" sz="1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Antipsychotics</a:t>
            </a:r>
            <a:r>
              <a:rPr lang="en-US" sz="1600" b="1" dirty="0" smtClean="0"/>
              <a:t> in Adults: Comparative Effectiveness of First-Generation versus Second-Generation Medications </a:t>
            </a:r>
          </a:p>
          <a:p>
            <a:endParaRPr lang="en-US" sz="1600" b="1" dirty="0" smtClean="0"/>
          </a:p>
          <a:p>
            <a:r>
              <a:rPr lang="en-US" sz="1600" b="1" dirty="0" smtClean="0"/>
              <a:t>Comparative Effectiveness of Second-Generation </a:t>
            </a:r>
            <a:r>
              <a:rPr lang="en-US" sz="1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Antidepressants</a:t>
            </a:r>
            <a:r>
              <a:rPr lang="en-US" sz="1600" b="1" dirty="0" smtClean="0"/>
              <a:t> in the Pharmacologic Treatment of Adult Depression</a:t>
            </a:r>
          </a:p>
          <a:p>
            <a:pPr>
              <a:buNone/>
            </a:pPr>
            <a:endParaRPr lang="en-US" sz="1600" b="1" dirty="0" smtClean="0"/>
          </a:p>
          <a:p>
            <a:r>
              <a:rPr lang="en-US" sz="1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Non-Pharmacologic Interventions </a:t>
            </a:r>
            <a:r>
              <a:rPr lang="en-US" sz="1600" b="1" dirty="0" smtClean="0"/>
              <a:t>for Treatment-resistant Depression in Adults</a:t>
            </a:r>
          </a:p>
          <a:p>
            <a:pPr>
              <a:buNone/>
            </a:pPr>
            <a:endParaRPr lang="en-US" sz="1600" b="1" dirty="0" smtClean="0"/>
          </a:p>
          <a:p>
            <a:pPr lvl="0">
              <a:buNone/>
            </a:pPr>
            <a:endParaRPr lang="en-US" sz="1600" b="1" dirty="0" smtClean="0"/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endParaRPr lang="en-US" sz="1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" charset="0"/>
              </a:rPr>
              <a:t>Evidence-based</a:t>
            </a:r>
            <a:r>
              <a:rPr lang="en-US" baseline="0" dirty="0" smtClean="0">
                <a:solidFill>
                  <a:schemeClr val="bg1"/>
                </a:solidFill>
                <a:latin typeface="Arial" charset="0"/>
              </a:rPr>
              <a:t> Practice Centers (EPC) Evidence Reports</a:t>
            </a:r>
            <a:endParaRPr lang="en-US" sz="1800" dirty="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2133600"/>
            <a:ext cx="838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chemeClr val="bg1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/>
            </a:r>
            <a:br>
              <a:rPr lang="en-US" sz="2000" b="1" dirty="0">
                <a:solidFill>
                  <a:schemeClr val="bg1"/>
                </a:solidFill>
              </a:rPr>
            </a:br>
            <a:endParaRPr lang="en-US" sz="2000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7200" y="2362200"/>
            <a:ext cx="8229600" cy="3733800"/>
          </a:xfrm>
        </p:spPr>
        <p:txBody>
          <a:bodyPr/>
          <a:lstStyle/>
          <a:p>
            <a:pPr lvl="0"/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Effectiveness of </a:t>
            </a:r>
            <a:r>
              <a:rPr lang="en-US" sz="1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Practice-based Interventions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Addressing Concomitant Mental Health and Chronic Medical Conditions in the Primary Care Setting </a:t>
            </a:r>
          </a:p>
          <a:p>
            <a:pPr>
              <a:buNone/>
            </a:pPr>
            <a:endParaRPr lang="en-U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Comparison of </a:t>
            </a:r>
            <a:r>
              <a:rPr lang="en-US" sz="1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</a:t>
            </a: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en-US" sz="1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Nursing Homes and Other Residential Long-Term Care Settings for Persons with Dementia</a:t>
            </a:r>
          </a:p>
          <a:p>
            <a:pPr>
              <a:buNone/>
            </a:pPr>
            <a:endParaRPr lang="en-U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Treatment </a:t>
            </a:r>
            <a:r>
              <a:rPr lang="en-US" sz="1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Approaches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Avoid Early Morbidity and Mortality in Serious Mental Illness</a:t>
            </a:r>
          </a:p>
          <a:p>
            <a:pPr>
              <a:buNone/>
            </a:pPr>
            <a:endParaRPr lang="en-US" sz="1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  Engagement Group Scientific Resource Center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RTI International-University of North Carolina 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Evidence-based Practice Center</a:t>
            </a:r>
          </a:p>
          <a:p>
            <a:endParaRPr lang="en-US" sz="1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Shannon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Brode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MPH</a:t>
            </a:r>
          </a:p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Daniel E. Jonas, MD, MPH</a:t>
            </a:r>
          </a:p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Alyssa J. Mansfield, MPH, PhD</a:t>
            </a:r>
          </a:p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Brian B.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Sheitman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MD</a:t>
            </a:r>
          </a:p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Elizabeth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Tant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Meera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Viswanathan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PhD</a:t>
            </a:r>
          </a:p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 C. Watson, MD, MPH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sz="1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DEcIDE</a:t>
            </a:r>
            <a:r>
              <a:rPr lang="en-US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Mental Health Consortium Coordinating Center </a:t>
            </a:r>
          </a:p>
          <a:p>
            <a:pPr lvl="0"/>
            <a:endParaRPr lang="en-US" sz="1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Stephen Crystal </a:t>
            </a:r>
          </a:p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Tobias Gerhardt</a:t>
            </a:r>
          </a:p>
          <a:p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Sheree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Nessee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-Todd</a:t>
            </a:r>
          </a:p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Olfson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Harold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Pincus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Teresa </a:t>
            </a:r>
            <a:r>
              <a:rPr lang="en-US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Viggiano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sz="1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0" y="0"/>
            <a:ext cx="7997825" cy="860425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Evidence Landscape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Group 1" descr="Landscape images and drawing of man with magnifying glass"/>
          <p:cNvGrpSpPr/>
          <p:nvPr/>
        </p:nvGrpSpPr>
        <p:grpSpPr>
          <a:xfrm>
            <a:off x="609600" y="1600200"/>
            <a:ext cx="7848600" cy="4090367"/>
            <a:chOff x="609600" y="1600200"/>
            <a:chExt cx="7848600" cy="4090367"/>
          </a:xfrm>
        </p:grpSpPr>
        <p:pic>
          <p:nvPicPr>
            <p:cNvPr id="461834" name="Picture 10" descr="everest"/>
            <p:cNvPicPr>
              <a:picLocks noChangeAspect="1" noChangeArrowheads="1"/>
            </p:cNvPicPr>
            <p:nvPr/>
          </p:nvPicPr>
          <p:blipFill>
            <a:blip r:embed="rId3" cstate="print"/>
            <a:srcRect l="61282" t="10647" r="12308" b="-82"/>
            <a:stretch>
              <a:fillRect/>
            </a:stretch>
          </p:blipFill>
          <p:spPr bwMode="auto">
            <a:xfrm>
              <a:off x="609600" y="2133600"/>
              <a:ext cx="7848600" cy="3200400"/>
            </a:xfrm>
            <a:prstGeom prst="rect">
              <a:avLst/>
            </a:prstGeom>
            <a:noFill/>
          </p:spPr>
        </p:pic>
        <p:pic>
          <p:nvPicPr>
            <p:cNvPr id="6" name="Picture 3" descr="himalai 1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0" y="2133600"/>
              <a:ext cx="4495800" cy="3212023"/>
            </a:xfrm>
            <a:prstGeom prst="rect">
              <a:avLst/>
            </a:prstGeom>
            <a:noFill/>
          </p:spPr>
        </p:pic>
        <p:pic>
          <p:nvPicPr>
            <p:cNvPr id="7" name="Picture 6" descr="escher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971800" y="1600200"/>
              <a:ext cx="3228428" cy="409036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33400" y="130175"/>
            <a:ext cx="7997825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lIns="0" tIns="0" rIns="0" bIns="0" anchor="b"/>
          <a:lstStyle/>
          <a:p>
            <a:pPr algn="l" eaLnBrk="1" hangingPunct="1">
              <a:lnSpc>
                <a:spcPct val="90000"/>
              </a:lnSpc>
            </a:pPr>
            <a:endParaRPr lang="en-US" sz="28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rebuchet MS" pitchFamily="34" charset="0"/>
            </a:endParaRPr>
          </a:p>
        </p:txBody>
      </p:sp>
      <p:pic>
        <p:nvPicPr>
          <p:cNvPr id="5" name="Chart Placeholder 7" descr="cartoon: Will your research make the world a better place? Yeah. Sure.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2590800"/>
            <a:ext cx="4038600" cy="2637453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997825" cy="860425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Patient-Centered Outcomes Research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524000"/>
            <a:ext cx="8763000" cy="533400"/>
          </a:xfrm>
        </p:spPr>
        <p:txBody>
          <a:bodyPr/>
          <a:lstStyle/>
          <a:p>
            <a:pPr lvl="0">
              <a:buNone/>
            </a:pPr>
            <a:r>
              <a:rPr lang="en-US" sz="1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“How can the health care system improve my chances of achieving the outcomes I prefer?”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6" descr="himalai famil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981200"/>
            <a:ext cx="5943600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7997825" cy="860425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EC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http://effectivehealthcare.ahrq.gov/</a:t>
            </a:r>
            <a:br>
              <a:rPr lang="en-US" dirty="0" smtClean="0">
                <a:solidFill>
                  <a:srgbClr val="FEC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</a:br>
            <a:endParaRPr lang="en-US" dirty="0">
              <a:solidFill>
                <a:srgbClr val="FECB00"/>
              </a:solidFill>
            </a:endParaRPr>
          </a:p>
        </p:txBody>
      </p:sp>
      <p:pic>
        <p:nvPicPr>
          <p:cNvPr id="197634" name="Picture 2" descr="Effective Health Care Program Home page"/>
          <p:cNvPicPr>
            <a:picLocks noChangeAspect="1" noChangeArrowheads="1"/>
          </p:cNvPicPr>
          <p:nvPr/>
        </p:nvPicPr>
        <p:blipFill>
          <a:blip r:embed="rId4" cstate="print"/>
          <a:srcRect l="11875" t="17187" r="14514" b="26684"/>
          <a:stretch>
            <a:fillRect/>
          </a:stretch>
        </p:blipFill>
        <p:spPr bwMode="auto">
          <a:xfrm>
            <a:off x="914400" y="1524000"/>
            <a:ext cx="7220262" cy="440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ctr"/>
            <a:r>
              <a:rPr lang="en-US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Stakeholder 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Identified 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Priorities </a:t>
            </a:r>
            <a:b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DEcIDE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Network </a:t>
            </a:r>
          </a:p>
        </p:txBody>
      </p:sp>
      <p:sp>
        <p:nvSpPr>
          <p:cNvPr id="5" name="Rectangle 4"/>
          <p:cNvSpPr/>
          <p:nvPr/>
        </p:nvSpPr>
        <p:spPr>
          <a:xfrm>
            <a:off x="381000" y="2133600"/>
            <a:ext cx="838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chemeClr val="bg1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/>
            </a:r>
            <a:br>
              <a:rPr lang="en-US" sz="2000" b="1" dirty="0">
                <a:solidFill>
                  <a:schemeClr val="bg1"/>
                </a:solidFill>
              </a:rPr>
            </a:br>
            <a:endParaRPr lang="en-US" sz="2000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8229600" cy="5181600"/>
          </a:xfrm>
        </p:spPr>
        <p:txBody>
          <a:bodyPr/>
          <a:lstStyle/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Application and Effectiveness of Quality Measurement and Improvement Strategies to Enhance Care Processes and Outcomes for Individuals with Mental Illness</a:t>
            </a:r>
            <a:r>
              <a:rPr lang="en-US" sz="1400" dirty="0" smtClean="0"/>
              <a:t>. What </a:t>
            </a:r>
            <a:r>
              <a:rPr lang="en-US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evidence-concordant measurement processes and measures</a:t>
            </a:r>
            <a:r>
              <a:rPr lang="en-U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dirty="0" smtClean="0"/>
              <a:t>are most appropriate and effective in assessing mental health care and its quality in various settings and plan arrangements?</a:t>
            </a:r>
            <a:endParaRPr lang="en-US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Integration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General Medical and Behavioral Health Care for Adults with Severe Mental Illness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Improving Mental Health Care </a:t>
            </a:r>
            <a:r>
              <a:rPr lang="en-US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Continuity and Transitions</a:t>
            </a:r>
            <a:r>
              <a:rPr lang="en-US" sz="1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Adults with Severe Mental Illness</a:t>
            </a:r>
          </a:p>
          <a:p>
            <a:pPr lvl="0"/>
            <a:r>
              <a:rPr lang="en-US" sz="1400" dirty="0" smtClean="0"/>
              <a:t>What is the comparative effectiveness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traditional versus </a:t>
            </a:r>
            <a:r>
              <a:rPr lang="en-US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technologically enhanced methods </a:t>
            </a:r>
            <a:r>
              <a:rPr lang="en-US" sz="1400" dirty="0" smtClean="0"/>
              <a:t>(e.g., </a:t>
            </a:r>
            <a:r>
              <a:rPr lang="en-US" sz="1400" dirty="0" err="1" smtClean="0"/>
              <a:t>tele</a:t>
            </a:r>
            <a:r>
              <a:rPr lang="en-US" sz="1400" dirty="0" smtClean="0"/>
              <a:t>-medicine, computer programs, web-based systems, smart phones, etc.) in delivering evidence-based treatments ?</a:t>
            </a:r>
          </a:p>
          <a:p>
            <a:pPr lvl="0"/>
            <a:r>
              <a:rPr lang="en-US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Structuring Care Delivery at the Provider Level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T</a:t>
            </a:r>
            <a:r>
              <a:rPr lang="en-US" sz="1400" dirty="0" smtClean="0"/>
              <a:t>o what extent will functional outcomes differ for patients seen by clinicians:</a:t>
            </a:r>
          </a:p>
          <a:p>
            <a:pPr lvl="1"/>
            <a:r>
              <a:rPr lang="en-US" sz="1400" dirty="0" smtClean="0"/>
              <a:t>with varying frequencies of visits, for varying lengths of office visits, and varying ease of access to clinicians?</a:t>
            </a:r>
          </a:p>
          <a:p>
            <a:pPr lvl="1"/>
            <a:r>
              <a:rPr lang="en-US" sz="1400" dirty="0" smtClean="0"/>
              <a:t>In relation to characteristics of the provider and other individual and relationship factors.</a:t>
            </a:r>
          </a:p>
          <a:p>
            <a:pPr>
              <a:lnSpc>
                <a:spcPct val="100000"/>
              </a:lnSpc>
            </a:pPr>
            <a:r>
              <a:rPr lang="en-US" sz="1400" dirty="0" smtClean="0"/>
              <a:t>What approaches are most effective in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identifying individuals </a:t>
            </a:r>
            <a:r>
              <a:rPr lang="en-US" sz="1400" dirty="0" smtClean="0"/>
              <a:t>with SMI or SED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are at high risk </a:t>
            </a:r>
            <a:r>
              <a:rPr lang="en-US" sz="1400" dirty="0" smtClean="0"/>
              <a:t>of </a:t>
            </a:r>
            <a:r>
              <a:rPr lang="en-US" sz="1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suicide</a:t>
            </a:r>
            <a:r>
              <a:rPr lang="en-US" sz="1400" dirty="0" smtClean="0">
                <a:solidFill>
                  <a:srgbClr val="FFC000"/>
                </a:solidFill>
              </a:rPr>
              <a:t> </a:t>
            </a:r>
            <a:r>
              <a:rPr lang="en-US" sz="1400" dirty="0" smtClean="0"/>
              <a:t>and of intervening to 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reduce the risk of completed suicide</a:t>
            </a:r>
            <a:r>
              <a:rPr lang="en-US" sz="1400" dirty="0" smtClean="0"/>
              <a:t>? </a:t>
            </a:r>
          </a:p>
          <a:p>
            <a:pPr lvl="0">
              <a:lnSpc>
                <a:spcPct val="100000"/>
              </a:lnSpc>
              <a:buNone/>
            </a:pPr>
            <a:endParaRPr lang="en-US" sz="1200" dirty="0" smtClean="0"/>
          </a:p>
          <a:p>
            <a:pPr>
              <a:lnSpc>
                <a:spcPct val="100000"/>
              </a:lnSpc>
              <a:buNone/>
            </a:pPr>
            <a:endParaRPr lang="en-US" sz="12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Comparative Effectiveness Research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“CER is the conduct and synthesis of research comparing the benefits and harms of different interventions and strategies to prevent, diagnose, treat and monitor health conditions in “</a:t>
            </a:r>
            <a:r>
              <a:rPr lang="en-US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 world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settings.” </a:t>
            </a:r>
          </a:p>
          <a:p>
            <a:pPr marL="0" indent="0" algn="ctr">
              <a:buNone/>
            </a:pP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“The purpose of this research is to improve health outcomes by developing and disseminating evidence-based information to patients, clinicians and other decision makers </a:t>
            </a:r>
            <a:r>
              <a:rPr lang="en-US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responding to their needs</a:t>
            </a: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 </a:t>
            </a:r>
          </a:p>
          <a:p>
            <a:pPr marL="0" indent="0">
              <a:buNone/>
            </a:pPr>
            <a:endParaRPr lang="en-US" sz="1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-76200"/>
            <a:ext cx="7997825" cy="860425"/>
          </a:xfrm>
          <a:noFill/>
          <a:ln/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Patient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-Centered Outcomes Research</a:t>
            </a:r>
            <a:endParaRPr lang="en-US" sz="1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2133600"/>
            <a:ext cx="838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chemeClr val="bg1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/>
            </a:r>
            <a:br>
              <a:rPr lang="en-US" sz="2000" b="1" dirty="0">
                <a:solidFill>
                  <a:schemeClr val="bg1"/>
                </a:solidFill>
              </a:rPr>
            </a:br>
            <a:endParaRPr lang="en-US" sz="2000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525963"/>
          </a:xfrm>
        </p:spPr>
        <p:txBody>
          <a:bodyPr/>
          <a:lstStyle/>
          <a:p>
            <a:pPr lvl="0"/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Assesses the benefits and harms of preventive, diagnostic, therapeutic,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 health delivery system interventions </a:t>
            </a:r>
            <a:r>
              <a:rPr lang="en-US" sz="1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inform decision making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highlighting comparisons and </a:t>
            </a:r>
            <a:r>
              <a:rPr lang="en-US" sz="1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outcomes that matter to people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</a:p>
          <a:p>
            <a:pPr lvl="0"/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</a:t>
            </a:r>
            <a:r>
              <a:rPr lang="en-US" sz="1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inclusive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an individual's preferences, autonomy and needs, focusing on outcomes that people notice and care about such as survival, function, symptoms, and health-related quality of life; </a:t>
            </a:r>
          </a:p>
          <a:p>
            <a:pPr lvl="0"/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Incorporates a wide variety of settings and diversity of participants to address individual differences and barriers to implementation and dissemination; </a:t>
            </a:r>
          </a:p>
          <a:p>
            <a:pPr lvl="0"/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Investigates (or may investigate) optimizing outcomes while </a:t>
            </a:r>
            <a:r>
              <a:rPr lang="en-US" sz="1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addressing burden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individuals, resources, and other stakeholder perspectives.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04800"/>
            <a:ext cx="7086600" cy="533400"/>
          </a:xfrm>
        </p:spPr>
        <p:txBody>
          <a:bodyPr/>
          <a:lstStyle/>
          <a:p>
            <a:pPr algn="ctr"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Effective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Health Care Program</a:t>
            </a:r>
          </a:p>
        </p:txBody>
      </p:sp>
      <p:sp>
        <p:nvSpPr>
          <p:cNvPr id="516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362200"/>
            <a:ext cx="7467600" cy="4724400"/>
          </a:xfrm>
        </p:spPr>
        <p:txBody>
          <a:bodyPr/>
          <a:lstStyle/>
          <a:p>
            <a:pPr marL="290513" indent="-290513">
              <a:lnSpc>
                <a:spcPct val="95000"/>
              </a:lnSpc>
              <a:defRPr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Created in 2005, authorized by Section 1013 of the Medicare Prescription Drug, Improvement, and Modernization Act (MMA) of 2003 </a:t>
            </a:r>
          </a:p>
          <a:p>
            <a:pPr marL="290513" indent="-290513">
              <a:lnSpc>
                <a:spcPct val="95000"/>
              </a:lnSpc>
              <a:defRPr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improve the quality, effectiveness, and efficiency of health care delivered through Medicare, Medicaid, and S-CHIP programs </a:t>
            </a:r>
          </a:p>
          <a:p>
            <a:pPr marL="290513" indent="-290513">
              <a:lnSpc>
                <a:spcPct val="95000"/>
              </a:lnSpc>
              <a:defRPr/>
            </a:pPr>
            <a:r>
              <a:rPr lang="en-US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Focus on</a:t>
            </a:r>
          </a:p>
          <a:p>
            <a:pPr marL="682625" lvl="1" indent="-276225">
              <a:lnSpc>
                <a:spcPct val="95000"/>
              </a:lnSpc>
              <a:defRPr/>
            </a:pPr>
            <a:r>
              <a:rPr lang="en-US" sz="1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Clinical effectiveness </a:t>
            </a:r>
          </a:p>
          <a:p>
            <a:pPr marL="682625" lvl="1" indent="-276225">
              <a:lnSpc>
                <a:spcPct val="95000"/>
              </a:lnSpc>
              <a:defRPr/>
            </a:pPr>
            <a:r>
              <a:rPr lang="en-US" sz="1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Comparative Effectiveness </a:t>
            </a:r>
          </a:p>
          <a:p>
            <a:pPr marL="682625" lvl="1" indent="-276225">
              <a:lnSpc>
                <a:spcPct val="95000"/>
              </a:lnSpc>
              <a:defRPr/>
            </a:pPr>
            <a:endParaRPr lang="en-US" sz="1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90513" indent="-290513">
              <a:lnSpc>
                <a:spcPct val="95000"/>
              </a:lnSpc>
              <a:buNone/>
              <a:defRPr/>
            </a:pPr>
            <a:endParaRPr lang="en-US" sz="1800" dirty="0" smtClean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ffective Healthcare Program Struc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219200"/>
            <a:ext cx="6400800" cy="516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pPr algn="ctr"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Effective Healthcare Program Structure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50" name="Picture 6" descr="School_of_Athe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828800"/>
            <a:ext cx="5257800" cy="3917577"/>
          </a:xfrm>
          <a:prstGeom prst="rect">
            <a:avLst/>
          </a:prstGeom>
          <a:noFill/>
        </p:spPr>
      </p:pic>
      <p:sp>
        <p:nvSpPr>
          <p:cNvPr id="134151" name="Text Box 7"/>
          <p:cNvSpPr txBox="1">
            <a:spLocks noChangeArrowheads="1"/>
          </p:cNvSpPr>
          <p:nvPr/>
        </p:nvSpPr>
        <p:spPr bwMode="auto">
          <a:xfrm>
            <a:off x="0" y="6172200"/>
            <a:ext cx="9144000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000" i="1" dirty="0">
                <a:solidFill>
                  <a:schemeClr val="bg1"/>
                </a:solidFill>
              </a:rPr>
              <a:t>Raphael, 1509-1511, The School of Athens, Fresco,  Apostolic Palace, Rome, Vatican City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228600"/>
            <a:ext cx="7845425" cy="6096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Stakeholder </a:t>
            </a: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Driven Research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3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524000"/>
            <a:ext cx="6629400" cy="4430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4" name="Picture 66" descr="Pie Char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1371600"/>
            <a:ext cx="7696200" cy="45037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609600" y="0"/>
            <a:ext cx="7997825" cy="838200"/>
          </a:xfrm>
        </p:spPr>
        <p:txBody>
          <a:bodyPr/>
          <a:lstStyle/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Series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Stakeholder Meetings 2010 - 2011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4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SmartArt Placeholder 9" descr="Chart of process"/>
          <p:cNvGraphicFramePr>
            <a:graphicFrameLocks noGrp="1"/>
          </p:cNvGraphicFramePr>
          <p:nvPr>
            <p:ph type="dgm" idx="1"/>
            <p:extLst>
              <p:ext uri="{D42A27DB-BD31-4B8C-83A1-F6EECF244321}">
                <p14:modId xmlns:p14="http://schemas.microsoft.com/office/powerpoint/2010/main" val="764175075"/>
              </p:ext>
            </p:extLst>
          </p:nvPr>
        </p:nvGraphicFramePr>
        <p:xfrm>
          <a:off x="152400" y="1524000"/>
          <a:ext cx="7924800" cy="429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AHRQ Conference 2010 (2) ">
  <a:themeElements>
    <a:clrScheme name="Custom 1">
      <a:dk1>
        <a:srgbClr val="000000"/>
      </a:dk1>
      <a:lt1>
        <a:srgbClr val="FFFFFF"/>
      </a:lt1>
      <a:dk2>
        <a:srgbClr val="595959"/>
      </a:dk2>
      <a:lt2>
        <a:srgbClr val="BFBFBF"/>
      </a:lt2>
      <a:accent1>
        <a:srgbClr val="DDE3EE"/>
      </a:accent1>
      <a:accent2>
        <a:srgbClr val="7030A0"/>
      </a:accent2>
      <a:accent3>
        <a:srgbClr val="C00000"/>
      </a:accent3>
      <a:accent4>
        <a:srgbClr val="6984B5"/>
      </a:accent4>
      <a:accent5>
        <a:srgbClr val="92D050"/>
      </a:accent5>
      <a:accent6>
        <a:srgbClr val="FFC000"/>
      </a:accent6>
      <a:hlink>
        <a:srgbClr val="515798"/>
      </a:hlink>
      <a:folHlink>
        <a:srgbClr val="6984B5"/>
      </a:folHlink>
    </a:clrScheme>
    <a:fontScheme name="ccit_template">
      <a:majorFont>
        <a:latin typeface="Trebuchet MS"/>
        <a:ea typeface=""/>
        <a:cs typeface=""/>
      </a:majorFont>
      <a:minorFont>
        <a:latin typeface="Palatino Linotype"/>
        <a:ea typeface=""/>
        <a:cs typeface="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cit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it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it_template 13">
        <a:dk1>
          <a:srgbClr val="000000"/>
        </a:dk1>
        <a:lt1>
          <a:srgbClr val="AAB9D5"/>
        </a:lt1>
        <a:dk2>
          <a:srgbClr val="000000"/>
        </a:dk2>
        <a:lt2>
          <a:srgbClr val="808080"/>
        </a:lt2>
        <a:accent1>
          <a:srgbClr val="BF946D"/>
        </a:accent1>
        <a:accent2>
          <a:srgbClr val="76572A"/>
        </a:accent2>
        <a:accent3>
          <a:srgbClr val="D2D9E7"/>
        </a:accent3>
        <a:accent4>
          <a:srgbClr val="000000"/>
        </a:accent4>
        <a:accent5>
          <a:srgbClr val="DCC8BA"/>
        </a:accent5>
        <a:accent6>
          <a:srgbClr val="6A4E25"/>
        </a:accent6>
        <a:hlink>
          <a:srgbClr val="6D6DBF"/>
        </a:hlink>
        <a:folHlink>
          <a:srgbClr val="4E4E7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AHRQ Conference 2010 (2) </Template>
  <TotalTime>2320</TotalTime>
  <Pages>1</Pages>
  <Words>1065</Words>
  <Application>Microsoft Macintosh PowerPoint</Application>
  <PresentationFormat>On-screen Show (4:3)</PresentationFormat>
  <Paragraphs>143</Paragraphs>
  <Slides>24</Slides>
  <Notes>22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AHRQ Conference 2010 (2) </vt:lpstr>
      <vt:lpstr>Image</vt:lpstr>
      <vt:lpstr>Effective healthcare program initiatives in future CER/PCOR in mental health       </vt:lpstr>
      <vt:lpstr>Stakeholder  Engagement Group Scientific Resource Center</vt:lpstr>
      <vt:lpstr>Comparative Effectiveness Research</vt:lpstr>
      <vt:lpstr>Patient-Centered Outcomes Research</vt:lpstr>
      <vt:lpstr>Effective Health Care Program</vt:lpstr>
      <vt:lpstr>Effective Healthcare Program Structure</vt:lpstr>
      <vt:lpstr>Stakeholder Driven Research</vt:lpstr>
      <vt:lpstr>Series of Stakeholder Meetings 2010 - 2011</vt:lpstr>
      <vt:lpstr>Process</vt:lpstr>
      <vt:lpstr>Need to Fundamentally Change Our Approach to Clinical Research for Serious Mental Illness</vt:lpstr>
      <vt:lpstr> Stakeholder Identified Priorities in SMI </vt:lpstr>
      <vt:lpstr>Service delivery, treatment settings, and structuring the delivery of care </vt:lpstr>
      <vt:lpstr> Stakeholder Identified Priorities in SMI </vt:lpstr>
      <vt:lpstr>System and Care Delivery Interventions</vt:lpstr>
      <vt:lpstr> </vt:lpstr>
      <vt:lpstr>Systematic Reviews and Clinical Practice Guidelines </vt:lpstr>
      <vt:lpstr>Effective Health Care Program Guides </vt:lpstr>
      <vt:lpstr>Evidence-based Practice Centers (EPC)  Evidence Reports</vt:lpstr>
      <vt:lpstr>Evidence-based Practice Centers (EPC) Evidence Reports</vt:lpstr>
      <vt:lpstr>The Evidence Landscape </vt:lpstr>
      <vt:lpstr>PowerPoint Presentation</vt:lpstr>
      <vt:lpstr>Patient-Centered Outcomes Research</vt:lpstr>
      <vt:lpstr>http://effectivehealthcare.ahrq.gov/ </vt:lpstr>
      <vt:lpstr>Stakeholder Identified Priorities  DEcIDE Network </vt:lpstr>
    </vt:vector>
  </TitlesOfParts>
  <Company>DHHS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Something Borrowed, Something New  Developing an Agenda for Patient-Centered Mental Health Care  </dc:title>
  <dc:subject/>
  <dc:creator>Department of Health and Human Services</dc:creator>
  <cp:keywords/>
  <dc:description>6/24/04</dc:description>
  <cp:lastModifiedBy>Vanessa Graham</cp:lastModifiedBy>
  <cp:revision>296</cp:revision>
  <cp:lastPrinted>2003-01-21T20:19:23Z</cp:lastPrinted>
  <dcterms:created xsi:type="dcterms:W3CDTF">2011-09-06T14:49:08Z</dcterms:created>
  <dcterms:modified xsi:type="dcterms:W3CDTF">2011-09-29T20:55:44Z</dcterms:modified>
  <cp:category/>
</cp:coreProperties>
</file>