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drawings/drawing2.xml" ContentType="application/vnd.openxmlformats-officedocument.drawingml.chartshapes+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6.xml" ContentType="application/vnd.openxmlformats-officedocument.drawingml.chart+xml"/>
  <Override PartName="/ppt/drawings/drawing3.xml" ContentType="application/vnd.openxmlformats-officedocument.drawingml.chartshapes+xml"/>
  <Override PartName="/ppt/notesSlides/notesSlide14.xml" ContentType="application/vnd.openxmlformats-officedocument.presentationml.notesSlide+xml"/>
  <Override PartName="/ppt/charts/chart7.xml" ContentType="application/vnd.openxmlformats-officedocument.drawingml.chart+xml"/>
  <Override PartName="/ppt/drawings/drawing4.xml" ContentType="application/vnd.openxmlformats-officedocument.drawingml.chartshape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0.xml" ContentType="application/vnd.openxmlformats-officedocument.drawingml.chart+xml"/>
  <Override PartName="/ppt/drawings/drawing5.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337" r:id="rId3"/>
    <p:sldId id="310" r:id="rId4"/>
    <p:sldId id="367" r:id="rId5"/>
    <p:sldId id="320" r:id="rId6"/>
    <p:sldId id="361" r:id="rId7"/>
    <p:sldId id="345" r:id="rId8"/>
    <p:sldId id="370" r:id="rId9"/>
    <p:sldId id="327" r:id="rId10"/>
    <p:sldId id="372" r:id="rId11"/>
    <p:sldId id="348" r:id="rId12"/>
    <p:sldId id="342" r:id="rId13"/>
    <p:sldId id="324" r:id="rId14"/>
    <p:sldId id="329" r:id="rId15"/>
    <p:sldId id="328" r:id="rId16"/>
    <p:sldId id="330" r:id="rId17"/>
    <p:sldId id="343" r:id="rId18"/>
    <p:sldId id="364" r:id="rId19"/>
    <p:sldId id="373" r:id="rId20"/>
    <p:sldId id="351" r:id="rId21"/>
    <p:sldId id="360" r:id="rId22"/>
    <p:sldId id="344" r:id="rId23"/>
    <p:sldId id="336" r:id="rId24"/>
    <p:sldId id="339" r:id="rId25"/>
    <p:sldId id="359" r:id="rId26"/>
    <p:sldId id="366" r:id="rId27"/>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elle" initials="M"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BEEC"/>
    <a:srgbClr val="A86ED4"/>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4" autoAdjust="0"/>
    <p:restoredTop sz="86374" autoAdjust="0"/>
  </p:normalViewPr>
  <p:slideViewPr>
    <p:cSldViewPr>
      <p:cViewPr>
        <p:scale>
          <a:sx n="73" d="100"/>
          <a:sy n="73" d="100"/>
        </p:scale>
        <p:origin x="-1768" y="-1336"/>
      </p:cViewPr>
      <p:guideLst>
        <p:guide orient="horz" pos="2160"/>
        <p:guide pos="2880"/>
      </p:guideLst>
    </p:cSldViewPr>
  </p:slideViewPr>
  <p:outlineViewPr>
    <p:cViewPr>
      <p:scale>
        <a:sx n="33" d="100"/>
        <a:sy n="33" d="100"/>
      </p:scale>
      <p:origin x="0" y="42104"/>
    </p:cViewPr>
  </p:outlineViewPr>
  <p:notesTextViewPr>
    <p:cViewPr>
      <p:scale>
        <a:sx n="100" d="100"/>
        <a:sy n="100" d="100"/>
      </p:scale>
      <p:origin x="0" y="0"/>
    </p:cViewPr>
  </p:notesTextViewPr>
  <p:sorterViewPr>
    <p:cViewPr>
      <p:scale>
        <a:sx n="66" d="100"/>
        <a:sy n="66" d="100"/>
      </p:scale>
      <p:origin x="0" y="2232"/>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 Id="rId2"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1" Type="http://schemas.openxmlformats.org/officeDocument/2006/relationships/oleObject" Target="file:///C:\Users\Michelle\Documents\AFYA%20Work\NGC%20Evaluation\Draft%20Evaluation%20and%20Old%20Lewin%20Evaluation\slide%20set%20worksheet.xlsx" TargetMode="External"/><Relationship Id="rId2" Type="http://schemas.openxmlformats.org/officeDocument/2006/relationships/chartUserShapes" Target="../drawings/drawing5.xm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 Id="rId2"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1" Type="http://schemas.openxmlformats.org/officeDocument/2006/relationships/oleObject" Target="file:///C:\Users\Michelle\Documents\AFYA%20Work\NGC%20Evaluation\Draft%20Evaluation%20and%20Old%20Lewin%20Evaluation\slide%20set%20worksheet.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 Id="rId2" Type="http://schemas.openxmlformats.org/officeDocument/2006/relationships/chartUserShapes" Target="../drawings/drawing3.xml"/></Relationships>
</file>

<file path=ppt/charts/_rels/chart7.xml.rels><?xml version="1.0" encoding="UTF-8" standalone="yes"?>
<Relationships xmlns="http://schemas.openxmlformats.org/package/2006/relationships"><Relationship Id="rId1" Type="http://schemas.openxmlformats.org/officeDocument/2006/relationships/oleObject" Target="Book1" TargetMode="External"/><Relationship Id="rId2" Type="http://schemas.openxmlformats.org/officeDocument/2006/relationships/chartUserShapes" Target="../drawings/drawing4.xml"/></Relationships>
</file>

<file path=ppt/charts/_rels/chart8.xml.rels><?xml version="1.0" encoding="UTF-8" standalone="yes"?>
<Relationships xmlns="http://schemas.openxmlformats.org/package/2006/relationships"><Relationship Id="rId1" Type="http://schemas.openxmlformats.org/officeDocument/2006/relationships/oleObject" Target="file:///C:\Users\Michelle\Documents\AFYA%20Work\NGC%20Evaluation\Draft%20Evaluation%20and%20Old%20Lewin%20Evaluation\figure%20worksheet.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Michelle\Documents\AFYA%20Work\NGC%20Evaluation\Draft%20Evaluation%20and%20Old%20Lewin%20Evaluation\figure%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918495188101487"/>
          <c:y val="0.069919072615923"/>
          <c:w val="0.77116434484151"/>
          <c:h val="0.767420895304754"/>
        </c:manualLayout>
      </c:layout>
      <c:barChart>
        <c:barDir val="col"/>
        <c:grouping val="clustered"/>
        <c:varyColors val="0"/>
        <c:ser>
          <c:idx val="0"/>
          <c:order val="0"/>
          <c:tx>
            <c:strRef>
              <c:f>Sheet1!$A$42</c:f>
              <c:strCache>
                <c:ptCount val="1"/>
                <c:pt idx="0">
                  <c:v>Aware</c:v>
                </c:pt>
              </c:strCache>
            </c:strRef>
          </c:tx>
          <c:invertIfNegative val="0"/>
          <c:cat>
            <c:numRef>
              <c:f>Sheet1!$B$41:$C$41</c:f>
              <c:numCache>
                <c:formatCode>General</c:formatCode>
                <c:ptCount val="2"/>
                <c:pt idx="0">
                  <c:v>2001.0</c:v>
                </c:pt>
                <c:pt idx="1">
                  <c:v>2011.0</c:v>
                </c:pt>
              </c:numCache>
            </c:numRef>
          </c:cat>
          <c:val>
            <c:numRef>
              <c:f>Sheet1!$B$42:$C$42</c:f>
              <c:numCache>
                <c:formatCode>0%</c:formatCode>
                <c:ptCount val="2"/>
                <c:pt idx="0">
                  <c:v>0.3</c:v>
                </c:pt>
                <c:pt idx="1">
                  <c:v>0.789</c:v>
                </c:pt>
              </c:numCache>
            </c:numRef>
          </c:val>
        </c:ser>
        <c:ser>
          <c:idx val="1"/>
          <c:order val="1"/>
          <c:tx>
            <c:strRef>
              <c:f>Sheet1!$A$43</c:f>
              <c:strCache>
                <c:ptCount val="1"/>
                <c:pt idx="0">
                  <c:v>Unaware</c:v>
                </c:pt>
              </c:strCache>
            </c:strRef>
          </c:tx>
          <c:invertIfNegative val="0"/>
          <c:cat>
            <c:numRef>
              <c:f>Sheet1!$B$41:$C$41</c:f>
              <c:numCache>
                <c:formatCode>General</c:formatCode>
                <c:ptCount val="2"/>
                <c:pt idx="0">
                  <c:v>2001.0</c:v>
                </c:pt>
                <c:pt idx="1">
                  <c:v>2011.0</c:v>
                </c:pt>
              </c:numCache>
            </c:numRef>
          </c:cat>
          <c:val>
            <c:numRef>
              <c:f>Sheet1!$B$43:$C$43</c:f>
              <c:numCache>
                <c:formatCode>0%</c:formatCode>
                <c:ptCount val="2"/>
                <c:pt idx="0">
                  <c:v>0.7</c:v>
                </c:pt>
                <c:pt idx="1">
                  <c:v>0.211</c:v>
                </c:pt>
              </c:numCache>
            </c:numRef>
          </c:val>
        </c:ser>
        <c:dLbls>
          <c:showLegendKey val="0"/>
          <c:showVal val="1"/>
          <c:showCatName val="0"/>
          <c:showSerName val="0"/>
          <c:showPercent val="0"/>
          <c:showBubbleSize val="0"/>
        </c:dLbls>
        <c:gapWidth val="75"/>
        <c:axId val="678078664"/>
        <c:axId val="678112744"/>
      </c:barChart>
      <c:catAx>
        <c:axId val="678078664"/>
        <c:scaling>
          <c:orientation val="minMax"/>
        </c:scaling>
        <c:delete val="0"/>
        <c:axPos val="b"/>
        <c:numFmt formatCode="General" sourceLinked="1"/>
        <c:majorTickMark val="none"/>
        <c:minorTickMark val="none"/>
        <c:tickLblPos val="nextTo"/>
        <c:txPr>
          <a:bodyPr/>
          <a:lstStyle/>
          <a:p>
            <a:pPr>
              <a:defRPr sz="1800" b="1"/>
            </a:pPr>
            <a:endParaRPr lang="en-US"/>
          </a:p>
        </c:txPr>
        <c:crossAx val="678112744"/>
        <c:crosses val="autoZero"/>
        <c:auto val="1"/>
        <c:lblAlgn val="ctr"/>
        <c:lblOffset val="100"/>
        <c:noMultiLvlLbl val="0"/>
      </c:catAx>
      <c:valAx>
        <c:axId val="678112744"/>
        <c:scaling>
          <c:orientation val="minMax"/>
        </c:scaling>
        <c:delete val="0"/>
        <c:axPos val="l"/>
        <c:numFmt formatCode="0%" sourceLinked="1"/>
        <c:majorTickMark val="none"/>
        <c:minorTickMark val="none"/>
        <c:tickLblPos val="nextTo"/>
        <c:txPr>
          <a:bodyPr/>
          <a:lstStyle/>
          <a:p>
            <a:pPr>
              <a:defRPr sz="1800"/>
            </a:pPr>
            <a:endParaRPr lang="en-US"/>
          </a:p>
        </c:txPr>
        <c:crossAx val="678078664"/>
        <c:crosses val="autoZero"/>
        <c:crossBetween val="between"/>
      </c:valAx>
    </c:plotArea>
    <c:legend>
      <c:legendPos val="b"/>
      <c:layout>
        <c:manualLayout>
          <c:xMode val="edge"/>
          <c:yMode val="edge"/>
          <c:x val="0.768416919038966"/>
          <c:y val="0.0557691982050631"/>
          <c:w val="0.213634363012316"/>
          <c:h val="0.198412496824994"/>
        </c:manualLayout>
      </c:layout>
      <c:overlay val="0"/>
      <c:txPr>
        <a:bodyPr/>
        <a:lstStyle/>
        <a:p>
          <a:pPr>
            <a:defRPr sz="1600"/>
          </a:pPr>
          <a:endParaRPr lang="en-US"/>
        </a:p>
      </c:txPr>
    </c:legend>
    <c:plotVisOnly val="1"/>
    <c:dispBlanksAs val="gap"/>
    <c:showDLblsOverMax val="0"/>
  </c:chart>
  <c:txPr>
    <a:bodyPr/>
    <a:lstStyle/>
    <a:p>
      <a:pPr>
        <a:defRPr sz="1400"/>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1"/>
          <c:order val="0"/>
          <c:spPr>
            <a:solidFill>
              <a:schemeClr val="accent1">
                <a:lumMod val="60000"/>
                <a:lumOff val="40000"/>
              </a:schemeClr>
            </a:solidFill>
          </c:spPr>
          <c:invertIfNegative val="0"/>
          <c:dLbls>
            <c:txPr>
              <a:bodyPr/>
              <a:lstStyle/>
              <a:p>
                <a:pPr>
                  <a:defRPr sz="1600"/>
                </a:pPr>
                <a:endParaRPr lang="en-US"/>
              </a:p>
            </c:txPr>
            <c:showLegendKey val="0"/>
            <c:showVal val="1"/>
            <c:showCatName val="0"/>
            <c:showSerName val="0"/>
            <c:showPercent val="0"/>
            <c:showBubbleSize val="0"/>
            <c:showLeaderLines val="0"/>
          </c:dLbls>
          <c:cat>
            <c:strRef>
              <c:f>Sheet1!$B$118:$B$122</c:f>
              <c:strCache>
                <c:ptCount val="5"/>
                <c:pt idx="0">
                  <c:v>Poor</c:v>
                </c:pt>
                <c:pt idx="1">
                  <c:v>Fair</c:v>
                </c:pt>
                <c:pt idx="2">
                  <c:v>Neutral</c:v>
                </c:pt>
                <c:pt idx="3">
                  <c:v>Good</c:v>
                </c:pt>
                <c:pt idx="4">
                  <c:v>Excellent</c:v>
                </c:pt>
              </c:strCache>
            </c:strRef>
          </c:cat>
          <c:val>
            <c:numRef>
              <c:f>Sheet1!$C$118:$C$122</c:f>
              <c:numCache>
                <c:formatCode>0%</c:formatCode>
                <c:ptCount val="5"/>
                <c:pt idx="0">
                  <c:v>0.0507246376811594</c:v>
                </c:pt>
                <c:pt idx="1">
                  <c:v>0.0942028985507247</c:v>
                </c:pt>
                <c:pt idx="2">
                  <c:v>0.210144927536232</c:v>
                </c:pt>
                <c:pt idx="3">
                  <c:v>0.405797101449275</c:v>
                </c:pt>
                <c:pt idx="4">
                  <c:v>0.239130434782609</c:v>
                </c:pt>
              </c:numCache>
            </c:numRef>
          </c:val>
        </c:ser>
        <c:dLbls>
          <c:showLegendKey val="0"/>
          <c:showVal val="1"/>
          <c:showCatName val="0"/>
          <c:showSerName val="0"/>
          <c:showPercent val="0"/>
          <c:showBubbleSize val="0"/>
        </c:dLbls>
        <c:gapWidth val="75"/>
        <c:axId val="774036792"/>
        <c:axId val="778836968"/>
      </c:barChart>
      <c:catAx>
        <c:axId val="774036792"/>
        <c:scaling>
          <c:orientation val="minMax"/>
        </c:scaling>
        <c:delete val="0"/>
        <c:axPos val="l"/>
        <c:majorTickMark val="none"/>
        <c:minorTickMark val="none"/>
        <c:tickLblPos val="nextTo"/>
        <c:txPr>
          <a:bodyPr/>
          <a:lstStyle/>
          <a:p>
            <a:pPr>
              <a:defRPr sz="1600"/>
            </a:pPr>
            <a:endParaRPr lang="en-US"/>
          </a:p>
        </c:txPr>
        <c:crossAx val="778836968"/>
        <c:crosses val="autoZero"/>
        <c:auto val="1"/>
        <c:lblAlgn val="ctr"/>
        <c:lblOffset val="100"/>
        <c:noMultiLvlLbl val="0"/>
      </c:catAx>
      <c:valAx>
        <c:axId val="778836968"/>
        <c:scaling>
          <c:orientation val="minMax"/>
        </c:scaling>
        <c:delete val="0"/>
        <c:axPos val="b"/>
        <c:numFmt formatCode="0%" sourceLinked="1"/>
        <c:majorTickMark val="none"/>
        <c:minorTickMark val="none"/>
        <c:tickLblPos val="nextTo"/>
        <c:txPr>
          <a:bodyPr/>
          <a:lstStyle/>
          <a:p>
            <a:pPr>
              <a:defRPr sz="1800"/>
            </a:pPr>
            <a:endParaRPr lang="en-US"/>
          </a:p>
        </c:txPr>
        <c:crossAx val="774036792"/>
        <c:crosses val="autoZero"/>
        <c:crossBetween val="between"/>
      </c:valAx>
      <c:spPr>
        <a:noFill/>
        <a:ln w="25400">
          <a:noFill/>
        </a:ln>
      </c:spPr>
    </c:plotArea>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1"/>
            </a:pPr>
            <a:r>
              <a:rPr lang="en-US" sz="1400" b="1" dirty="0"/>
              <a:t>Awareness by</a:t>
            </a:r>
            <a:r>
              <a:rPr lang="en-US" sz="1400" b="1" baseline="0" dirty="0"/>
              <a:t> Survey Source</a:t>
            </a:r>
            <a:endParaRPr lang="en-US" sz="1400" b="1" dirty="0"/>
          </a:p>
        </c:rich>
      </c:tx>
      <c:layout>
        <c:manualLayout>
          <c:xMode val="edge"/>
          <c:yMode val="edge"/>
          <c:x val="0.331088835049465"/>
          <c:y val="0.03125"/>
        </c:manualLayout>
      </c:layout>
      <c:overlay val="0"/>
    </c:title>
    <c:autoTitleDeleted val="0"/>
    <c:plotArea>
      <c:layout>
        <c:manualLayout>
          <c:layoutTarget val="inner"/>
          <c:xMode val="edge"/>
          <c:yMode val="edge"/>
          <c:x val="0.201293963254593"/>
          <c:y val="0.180712403520023"/>
          <c:w val="0.768150393700788"/>
          <c:h val="0.613182110396721"/>
        </c:manualLayout>
      </c:layout>
      <c:barChart>
        <c:barDir val="col"/>
        <c:grouping val="clustered"/>
        <c:varyColors val="0"/>
        <c:ser>
          <c:idx val="0"/>
          <c:order val="0"/>
          <c:tx>
            <c:strRef>
              <c:f>Sheet1!$A$45</c:f>
              <c:strCache>
                <c:ptCount val="1"/>
                <c:pt idx="0">
                  <c:v>Aware</c:v>
                </c:pt>
              </c:strCache>
            </c:strRef>
          </c:tx>
          <c:invertIfNegative val="0"/>
          <c:dLbls>
            <c:dLbl>
              <c:idx val="0"/>
              <c:layout>
                <c:manualLayout>
                  <c:x val="0.0"/>
                  <c:y val="-0.00421450212854065"/>
                </c:manualLayout>
              </c:layout>
              <c:dLblPos val="outEnd"/>
              <c:showLegendKey val="0"/>
              <c:showVal val="1"/>
              <c:showCatName val="0"/>
              <c:showSerName val="0"/>
              <c:showPercent val="0"/>
              <c:showBubbleSize val="0"/>
            </c:dLbl>
            <c:dLbl>
              <c:idx val="1"/>
              <c:layout>
                <c:manualLayout>
                  <c:x val="0.00555555555555555"/>
                  <c:y val="-0.0148179657346283"/>
                </c:manualLayout>
              </c:layout>
              <c:dLblPos val="outEnd"/>
              <c:showLegendKey val="0"/>
              <c:showVal val="1"/>
              <c:showCatName val="0"/>
              <c:showSerName val="0"/>
              <c:showPercent val="0"/>
              <c:showBubbleSize val="0"/>
            </c:dLbl>
            <c:dLbl>
              <c:idx val="2"/>
              <c:layout>
                <c:manualLayout>
                  <c:x val="0.00666666666666667"/>
                  <c:y val="0.00638854403478467"/>
                </c:manualLayout>
              </c:layout>
              <c:dLblPos val="outEnd"/>
              <c:showLegendKey val="0"/>
              <c:showVal val="1"/>
              <c:showCatName val="0"/>
              <c:showSerName val="0"/>
              <c:showPercent val="0"/>
              <c:showBubbleSize val="0"/>
            </c:dLbl>
            <c:txPr>
              <a:bodyPr/>
              <a:lstStyle/>
              <a:p>
                <a:pPr>
                  <a:defRPr sz="1600">
                    <a:latin typeface="Arial" pitchFamily="34" charset="0"/>
                    <a:cs typeface="Arial" pitchFamily="34" charset="0"/>
                  </a:defRPr>
                </a:pPr>
                <a:endParaRPr lang="en-US"/>
              </a:p>
            </c:txPr>
            <c:dLblPos val="inEnd"/>
            <c:showLegendKey val="0"/>
            <c:showVal val="1"/>
            <c:showCatName val="0"/>
            <c:showSerName val="0"/>
            <c:showPercent val="0"/>
            <c:showBubbleSize val="0"/>
            <c:showLeaderLines val="0"/>
          </c:dLbls>
          <c:cat>
            <c:strRef>
              <c:f>Sheet1!$B$44:$D$44</c:f>
              <c:strCache>
                <c:ptCount val="3"/>
                <c:pt idx="0">
                  <c:v>AHRQ</c:v>
                </c:pt>
                <c:pt idx="1">
                  <c:v>AHIP</c:v>
                </c:pt>
                <c:pt idx="2">
                  <c:v>AMA</c:v>
                </c:pt>
              </c:strCache>
            </c:strRef>
          </c:cat>
          <c:val>
            <c:numRef>
              <c:f>Sheet1!$B$45:$D$45</c:f>
              <c:numCache>
                <c:formatCode>0%</c:formatCode>
                <c:ptCount val="3"/>
                <c:pt idx="0">
                  <c:v>0.7782</c:v>
                </c:pt>
                <c:pt idx="1">
                  <c:v>0.8334</c:v>
                </c:pt>
                <c:pt idx="2">
                  <c:v>0.4583</c:v>
                </c:pt>
              </c:numCache>
            </c:numRef>
          </c:val>
        </c:ser>
        <c:dLbls>
          <c:showLegendKey val="0"/>
          <c:showVal val="1"/>
          <c:showCatName val="0"/>
          <c:showSerName val="0"/>
          <c:showPercent val="0"/>
          <c:showBubbleSize val="0"/>
        </c:dLbls>
        <c:gapWidth val="75"/>
        <c:overlap val="40"/>
        <c:axId val="587011224"/>
        <c:axId val="678074904"/>
      </c:barChart>
      <c:catAx>
        <c:axId val="587011224"/>
        <c:scaling>
          <c:orientation val="minMax"/>
        </c:scaling>
        <c:delete val="0"/>
        <c:axPos val="b"/>
        <c:majorTickMark val="none"/>
        <c:minorTickMark val="none"/>
        <c:tickLblPos val="nextTo"/>
        <c:txPr>
          <a:bodyPr/>
          <a:lstStyle/>
          <a:p>
            <a:pPr>
              <a:defRPr sz="1400" b="1"/>
            </a:pPr>
            <a:endParaRPr lang="en-US"/>
          </a:p>
        </c:txPr>
        <c:crossAx val="678074904"/>
        <c:crosses val="autoZero"/>
        <c:auto val="1"/>
        <c:lblAlgn val="ctr"/>
        <c:lblOffset val="100"/>
        <c:noMultiLvlLbl val="0"/>
      </c:catAx>
      <c:valAx>
        <c:axId val="678074904"/>
        <c:scaling>
          <c:orientation val="minMax"/>
        </c:scaling>
        <c:delete val="0"/>
        <c:axPos val="l"/>
        <c:numFmt formatCode="0%" sourceLinked="1"/>
        <c:majorTickMark val="none"/>
        <c:minorTickMark val="none"/>
        <c:tickLblPos val="nextTo"/>
        <c:txPr>
          <a:bodyPr/>
          <a:lstStyle/>
          <a:p>
            <a:pPr>
              <a:defRPr sz="1800"/>
            </a:pPr>
            <a:endParaRPr lang="en-US"/>
          </a:p>
        </c:txPr>
        <c:crossAx val="58701122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67164041994751"/>
          <c:y val="0.082296029485676"/>
          <c:w val="0.427694444444445"/>
          <c:h val="0.703291171050427"/>
        </c:manualLayout>
      </c:layout>
      <c:barChart>
        <c:barDir val="bar"/>
        <c:grouping val="clustered"/>
        <c:varyColors val="0"/>
        <c:ser>
          <c:idx val="0"/>
          <c:order val="0"/>
          <c:tx>
            <c:strRef>
              <c:f>Sheet1!$B$1</c:f>
              <c:strCache>
                <c:ptCount val="1"/>
                <c:pt idx="0">
                  <c:v>Percent</c:v>
                </c:pt>
              </c:strCache>
            </c:strRef>
          </c:tx>
          <c:invertIfNegative val="0"/>
          <c:dPt>
            <c:idx val="5"/>
            <c:invertIfNegative val="0"/>
            <c:bubble3D val="0"/>
            <c:spPr>
              <a:solidFill>
                <a:schemeClr val="bg1">
                  <a:lumMod val="65000"/>
                </a:schemeClr>
              </a:solidFill>
            </c:spPr>
          </c:dPt>
          <c:cat>
            <c:strRef>
              <c:f>Sheet1!$A$2:$A$7</c:f>
              <c:strCache>
                <c:ptCount val="6"/>
                <c:pt idx="0">
                  <c:v>Much less satisfied</c:v>
                </c:pt>
                <c:pt idx="1">
                  <c:v>Slightly less satisfied</c:v>
                </c:pt>
                <c:pt idx="2">
                  <c:v>About equal</c:v>
                </c:pt>
                <c:pt idx="3">
                  <c:v>Slightly more satisfied</c:v>
                </c:pt>
                <c:pt idx="4">
                  <c:v>Much more satisfied</c:v>
                </c:pt>
                <c:pt idx="5">
                  <c:v>No Response</c:v>
                </c:pt>
              </c:strCache>
            </c:strRef>
          </c:cat>
          <c:val>
            <c:numRef>
              <c:f>Sheet1!$B$2:$B$7</c:f>
              <c:numCache>
                <c:formatCode>0.00%</c:formatCode>
                <c:ptCount val="6"/>
                <c:pt idx="0">
                  <c:v>0.034</c:v>
                </c:pt>
                <c:pt idx="1">
                  <c:v>0.1</c:v>
                </c:pt>
                <c:pt idx="2">
                  <c:v>0.337</c:v>
                </c:pt>
                <c:pt idx="3">
                  <c:v>0.227</c:v>
                </c:pt>
                <c:pt idx="4">
                  <c:v>0.195</c:v>
                </c:pt>
                <c:pt idx="5">
                  <c:v>0.107</c:v>
                </c:pt>
              </c:numCache>
            </c:numRef>
          </c:val>
        </c:ser>
        <c:dLbls>
          <c:showLegendKey val="0"/>
          <c:showVal val="0"/>
          <c:showCatName val="0"/>
          <c:showSerName val="0"/>
          <c:showPercent val="0"/>
          <c:showBubbleSize val="0"/>
        </c:dLbls>
        <c:gapWidth val="70"/>
        <c:axId val="525256616"/>
        <c:axId val="525259624"/>
      </c:barChart>
      <c:catAx>
        <c:axId val="525256616"/>
        <c:scaling>
          <c:orientation val="minMax"/>
        </c:scaling>
        <c:delete val="0"/>
        <c:axPos val="l"/>
        <c:majorTickMark val="none"/>
        <c:minorTickMark val="none"/>
        <c:tickLblPos val="nextTo"/>
        <c:txPr>
          <a:bodyPr/>
          <a:lstStyle/>
          <a:p>
            <a:pPr>
              <a:defRPr sz="1600"/>
            </a:pPr>
            <a:endParaRPr lang="en-US"/>
          </a:p>
        </c:txPr>
        <c:crossAx val="525259624"/>
        <c:crosses val="autoZero"/>
        <c:auto val="1"/>
        <c:lblAlgn val="ctr"/>
        <c:lblOffset val="100"/>
        <c:noMultiLvlLbl val="0"/>
      </c:catAx>
      <c:valAx>
        <c:axId val="525259624"/>
        <c:scaling>
          <c:orientation val="minMax"/>
        </c:scaling>
        <c:delete val="0"/>
        <c:axPos val="b"/>
        <c:numFmt formatCode="0%" sourceLinked="0"/>
        <c:majorTickMark val="none"/>
        <c:minorTickMark val="none"/>
        <c:tickLblPos val="nextTo"/>
        <c:txPr>
          <a:bodyPr/>
          <a:lstStyle/>
          <a:p>
            <a:pPr>
              <a:defRPr sz="1800"/>
            </a:pPr>
            <a:endParaRPr lang="en-US"/>
          </a:p>
        </c:txPr>
        <c:crossAx val="525256616"/>
        <c:crosses val="autoZero"/>
        <c:crossBetween val="between"/>
        <c:majorUnit val="0.1"/>
      </c:valAx>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18539250775471"/>
          <c:y val="0.0509259259259259"/>
          <c:w val="0.544729658792651"/>
          <c:h val="0.717353455818023"/>
        </c:manualLayout>
      </c:layout>
      <c:barChart>
        <c:barDir val="bar"/>
        <c:grouping val="percentStacked"/>
        <c:varyColors val="0"/>
        <c:ser>
          <c:idx val="0"/>
          <c:order val="0"/>
          <c:tx>
            <c:strRef>
              <c:f>Sheet2!$B$62</c:f>
              <c:strCache>
                <c:ptCount val="1"/>
                <c:pt idx="0">
                  <c:v>To a Great Extent</c:v>
                </c:pt>
              </c:strCache>
            </c:strRef>
          </c:tx>
          <c:invertIfNegative val="0"/>
          <c:cat>
            <c:strRef>
              <c:f>Sheet2!$A$63:$A$73</c:f>
              <c:strCache>
                <c:ptCount val="11"/>
                <c:pt idx="0">
                  <c:v>Determining Coverage of Services</c:v>
                </c:pt>
                <c:pt idx="1">
                  <c:v>Controlling Healthcare Expenditures</c:v>
                </c:pt>
                <c:pt idx="2">
                  <c:v>Reducing Errors/Malpractice</c:v>
                </c:pt>
                <c:pt idx="3">
                  <c:v>**Comparing CPGs</c:v>
                </c:pt>
                <c:pt idx="4">
                  <c:v>Class Assignments</c:v>
                </c:pt>
                <c:pt idx="5">
                  <c:v>*Developing quality measures</c:v>
                </c:pt>
                <c:pt idx="6">
                  <c:v>*Research</c:v>
                </c:pt>
                <c:pt idx="7">
                  <c:v>*Developing CPGs</c:v>
                </c:pt>
                <c:pt idx="8">
                  <c:v>*Clinical Decisionmaking</c:v>
                </c:pt>
                <c:pt idx="9">
                  <c:v>**Knowledge Building</c:v>
                </c:pt>
                <c:pt idx="10">
                  <c:v>**Finding CPGs</c:v>
                </c:pt>
              </c:strCache>
            </c:strRef>
          </c:cat>
          <c:val>
            <c:numRef>
              <c:f>Sheet2!$B$63:$B$73</c:f>
              <c:numCache>
                <c:formatCode>General</c:formatCode>
                <c:ptCount val="11"/>
                <c:pt idx="0">
                  <c:v>402.0</c:v>
                </c:pt>
                <c:pt idx="1">
                  <c:v>457.0</c:v>
                </c:pt>
                <c:pt idx="2">
                  <c:v>695.0</c:v>
                </c:pt>
                <c:pt idx="3">
                  <c:v>1029.0</c:v>
                </c:pt>
                <c:pt idx="4">
                  <c:v>929.0</c:v>
                </c:pt>
                <c:pt idx="5">
                  <c:v>1015.0</c:v>
                </c:pt>
                <c:pt idx="6">
                  <c:v>1222.0</c:v>
                </c:pt>
                <c:pt idx="7">
                  <c:v>1186.0</c:v>
                </c:pt>
                <c:pt idx="8">
                  <c:v>1451.0</c:v>
                </c:pt>
                <c:pt idx="9">
                  <c:v>1926.0</c:v>
                </c:pt>
                <c:pt idx="10">
                  <c:v>2099.0</c:v>
                </c:pt>
              </c:numCache>
            </c:numRef>
          </c:val>
        </c:ser>
        <c:ser>
          <c:idx val="1"/>
          <c:order val="1"/>
          <c:tx>
            <c:strRef>
              <c:f>Sheet2!$C$62</c:f>
              <c:strCache>
                <c:ptCount val="1"/>
                <c:pt idx="0">
                  <c:v>Some-what</c:v>
                </c:pt>
              </c:strCache>
            </c:strRef>
          </c:tx>
          <c:invertIfNegative val="0"/>
          <c:cat>
            <c:strRef>
              <c:f>Sheet2!$A$63:$A$73</c:f>
              <c:strCache>
                <c:ptCount val="11"/>
                <c:pt idx="0">
                  <c:v>Determining Coverage of Services</c:v>
                </c:pt>
                <c:pt idx="1">
                  <c:v>Controlling Healthcare Expenditures</c:v>
                </c:pt>
                <c:pt idx="2">
                  <c:v>Reducing Errors/Malpractice</c:v>
                </c:pt>
                <c:pt idx="3">
                  <c:v>**Comparing CPGs</c:v>
                </c:pt>
                <c:pt idx="4">
                  <c:v>Class Assignments</c:v>
                </c:pt>
                <c:pt idx="5">
                  <c:v>*Developing quality measures</c:v>
                </c:pt>
                <c:pt idx="6">
                  <c:v>*Research</c:v>
                </c:pt>
                <c:pt idx="7">
                  <c:v>*Developing CPGs</c:v>
                </c:pt>
                <c:pt idx="8">
                  <c:v>*Clinical Decisionmaking</c:v>
                </c:pt>
                <c:pt idx="9">
                  <c:v>**Knowledge Building</c:v>
                </c:pt>
                <c:pt idx="10">
                  <c:v>**Finding CPGs</c:v>
                </c:pt>
              </c:strCache>
            </c:strRef>
          </c:cat>
          <c:val>
            <c:numRef>
              <c:f>Sheet2!$C$63:$C$73</c:f>
              <c:numCache>
                <c:formatCode>General</c:formatCode>
                <c:ptCount val="11"/>
                <c:pt idx="0">
                  <c:v>1048.0</c:v>
                </c:pt>
                <c:pt idx="1">
                  <c:v>1292.0</c:v>
                </c:pt>
                <c:pt idx="2">
                  <c:v>1631.0</c:v>
                </c:pt>
                <c:pt idx="3">
                  <c:v>2213.0</c:v>
                </c:pt>
                <c:pt idx="4">
                  <c:v>1306.0</c:v>
                </c:pt>
                <c:pt idx="5">
                  <c:v>2048.0</c:v>
                </c:pt>
                <c:pt idx="6">
                  <c:v>1652.0</c:v>
                </c:pt>
                <c:pt idx="7">
                  <c:v>1949.0</c:v>
                </c:pt>
                <c:pt idx="8">
                  <c:v>1946.0</c:v>
                </c:pt>
                <c:pt idx="9">
                  <c:v>2133.0</c:v>
                </c:pt>
                <c:pt idx="10">
                  <c:v>2277.0</c:v>
                </c:pt>
              </c:numCache>
            </c:numRef>
          </c:val>
        </c:ser>
        <c:ser>
          <c:idx val="2"/>
          <c:order val="2"/>
          <c:tx>
            <c:strRef>
              <c:f>Sheet2!$D$62</c:f>
              <c:strCache>
                <c:ptCount val="1"/>
                <c:pt idx="0">
                  <c:v>Very Little</c:v>
                </c:pt>
              </c:strCache>
            </c:strRef>
          </c:tx>
          <c:invertIfNegative val="0"/>
          <c:cat>
            <c:strRef>
              <c:f>Sheet2!$A$63:$A$73</c:f>
              <c:strCache>
                <c:ptCount val="11"/>
                <c:pt idx="0">
                  <c:v>Determining Coverage of Services</c:v>
                </c:pt>
                <c:pt idx="1">
                  <c:v>Controlling Healthcare Expenditures</c:v>
                </c:pt>
                <c:pt idx="2">
                  <c:v>Reducing Errors/Malpractice</c:v>
                </c:pt>
                <c:pt idx="3">
                  <c:v>**Comparing CPGs</c:v>
                </c:pt>
                <c:pt idx="4">
                  <c:v>Class Assignments</c:v>
                </c:pt>
                <c:pt idx="5">
                  <c:v>*Developing quality measures</c:v>
                </c:pt>
                <c:pt idx="6">
                  <c:v>*Research</c:v>
                </c:pt>
                <c:pt idx="7">
                  <c:v>*Developing CPGs</c:v>
                </c:pt>
                <c:pt idx="8">
                  <c:v>*Clinical Decisionmaking</c:v>
                </c:pt>
                <c:pt idx="9">
                  <c:v>**Knowledge Building</c:v>
                </c:pt>
                <c:pt idx="10">
                  <c:v>**Finding CPGs</c:v>
                </c:pt>
              </c:strCache>
            </c:strRef>
          </c:cat>
          <c:val>
            <c:numRef>
              <c:f>Sheet2!$D$63:$D$73</c:f>
              <c:numCache>
                <c:formatCode>General</c:formatCode>
                <c:ptCount val="11"/>
                <c:pt idx="0">
                  <c:v>707.0</c:v>
                </c:pt>
                <c:pt idx="1">
                  <c:v>829.0</c:v>
                </c:pt>
                <c:pt idx="2">
                  <c:v>654.0</c:v>
                </c:pt>
                <c:pt idx="3">
                  <c:v>845.0</c:v>
                </c:pt>
                <c:pt idx="4">
                  <c:v>459.0</c:v>
                </c:pt>
                <c:pt idx="5">
                  <c:v>543.0</c:v>
                </c:pt>
                <c:pt idx="6">
                  <c:v>459.0</c:v>
                </c:pt>
                <c:pt idx="7">
                  <c:v>435.0</c:v>
                </c:pt>
                <c:pt idx="8">
                  <c:v>370.0</c:v>
                </c:pt>
                <c:pt idx="9">
                  <c:v>265.0</c:v>
                </c:pt>
                <c:pt idx="10">
                  <c:v>232.0</c:v>
                </c:pt>
              </c:numCache>
            </c:numRef>
          </c:val>
        </c:ser>
        <c:ser>
          <c:idx val="3"/>
          <c:order val="3"/>
          <c:tx>
            <c:strRef>
              <c:f>Sheet2!$E$62</c:f>
              <c:strCache>
                <c:ptCount val="1"/>
                <c:pt idx="0">
                  <c:v>Not at all</c:v>
                </c:pt>
              </c:strCache>
            </c:strRef>
          </c:tx>
          <c:invertIfNegative val="0"/>
          <c:cat>
            <c:strRef>
              <c:f>Sheet2!$A$63:$A$73</c:f>
              <c:strCache>
                <c:ptCount val="11"/>
                <c:pt idx="0">
                  <c:v>Determining Coverage of Services</c:v>
                </c:pt>
                <c:pt idx="1">
                  <c:v>Controlling Healthcare Expenditures</c:v>
                </c:pt>
                <c:pt idx="2">
                  <c:v>Reducing Errors/Malpractice</c:v>
                </c:pt>
                <c:pt idx="3">
                  <c:v>**Comparing CPGs</c:v>
                </c:pt>
                <c:pt idx="4">
                  <c:v>Class Assignments</c:v>
                </c:pt>
                <c:pt idx="5">
                  <c:v>*Developing quality measures</c:v>
                </c:pt>
                <c:pt idx="6">
                  <c:v>*Research</c:v>
                </c:pt>
                <c:pt idx="7">
                  <c:v>*Developing CPGs</c:v>
                </c:pt>
                <c:pt idx="8">
                  <c:v>*Clinical Decisionmaking</c:v>
                </c:pt>
                <c:pt idx="9">
                  <c:v>**Knowledge Building</c:v>
                </c:pt>
                <c:pt idx="10">
                  <c:v>**Finding CPGs</c:v>
                </c:pt>
              </c:strCache>
            </c:strRef>
          </c:cat>
          <c:val>
            <c:numRef>
              <c:f>Sheet2!$E$63:$E$73</c:f>
              <c:numCache>
                <c:formatCode>General</c:formatCode>
                <c:ptCount val="11"/>
                <c:pt idx="0">
                  <c:v>553.0</c:v>
                </c:pt>
                <c:pt idx="1">
                  <c:v>417.0</c:v>
                </c:pt>
                <c:pt idx="2">
                  <c:v>271.0</c:v>
                </c:pt>
                <c:pt idx="3">
                  <c:v>279.0</c:v>
                </c:pt>
                <c:pt idx="4">
                  <c:v>274.0</c:v>
                </c:pt>
                <c:pt idx="5">
                  <c:v>172.0</c:v>
                </c:pt>
                <c:pt idx="6">
                  <c:v>203.0</c:v>
                </c:pt>
                <c:pt idx="7">
                  <c:v>170.0</c:v>
                </c:pt>
                <c:pt idx="8">
                  <c:v>113.0</c:v>
                </c:pt>
                <c:pt idx="9">
                  <c:v>70.0</c:v>
                </c:pt>
                <c:pt idx="10">
                  <c:v>51.0</c:v>
                </c:pt>
              </c:numCache>
            </c:numRef>
          </c:val>
        </c:ser>
        <c:dLbls>
          <c:showLegendKey val="0"/>
          <c:showVal val="0"/>
          <c:showCatName val="0"/>
          <c:showSerName val="0"/>
          <c:showPercent val="0"/>
          <c:showBubbleSize val="0"/>
        </c:dLbls>
        <c:gapWidth val="65"/>
        <c:overlap val="100"/>
        <c:axId val="539174648"/>
        <c:axId val="586566808"/>
      </c:barChart>
      <c:catAx>
        <c:axId val="539174648"/>
        <c:scaling>
          <c:orientation val="minMax"/>
        </c:scaling>
        <c:delete val="0"/>
        <c:axPos val="l"/>
        <c:majorTickMark val="out"/>
        <c:minorTickMark val="none"/>
        <c:tickLblPos val="nextTo"/>
        <c:crossAx val="586566808"/>
        <c:crosses val="autoZero"/>
        <c:auto val="1"/>
        <c:lblAlgn val="ctr"/>
        <c:lblOffset val="100"/>
        <c:noMultiLvlLbl val="0"/>
      </c:catAx>
      <c:valAx>
        <c:axId val="586566808"/>
        <c:scaling>
          <c:orientation val="minMax"/>
        </c:scaling>
        <c:delete val="0"/>
        <c:axPos val="b"/>
        <c:majorGridlines/>
        <c:numFmt formatCode="0%" sourceLinked="1"/>
        <c:majorTickMark val="out"/>
        <c:minorTickMark val="none"/>
        <c:tickLblPos val="nextTo"/>
        <c:crossAx val="539174648"/>
        <c:crosses val="autoZero"/>
        <c:crossBetween val="between"/>
      </c:valAx>
    </c:plotArea>
    <c:legend>
      <c:legendPos val="r"/>
      <c:layout>
        <c:manualLayout>
          <c:xMode val="edge"/>
          <c:yMode val="edge"/>
          <c:x val="0.00344510061242345"/>
          <c:y val="0.878861913094197"/>
          <c:w val="0.977110454943132"/>
          <c:h val="0.0941280256634587"/>
        </c:manualLayout>
      </c:layout>
      <c:overlay val="0"/>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7075983260745"/>
          <c:y val="0.0723864266517941"/>
          <c:w val="0.526996116517338"/>
          <c:h val="0.781302112132471"/>
        </c:manualLayout>
      </c:layout>
      <c:barChart>
        <c:barDir val="bar"/>
        <c:grouping val="percentStacked"/>
        <c:varyColors val="0"/>
        <c:ser>
          <c:idx val="0"/>
          <c:order val="0"/>
          <c:tx>
            <c:strRef>
              <c:f>Sheet1!$B$1</c:f>
              <c:strCache>
                <c:ptCount val="1"/>
                <c:pt idx="0">
                  <c:v>Other Source Better</c:v>
                </c:pt>
              </c:strCache>
            </c:strRef>
          </c:tx>
          <c:invertIfNegative val="0"/>
          <c:dLbls>
            <c:numFmt formatCode="0%" sourceLinked="0"/>
            <c:txPr>
              <a:bodyPr/>
              <a:lstStyle/>
              <a:p>
                <a:pPr>
                  <a:defRPr sz="1400">
                    <a:latin typeface="Arial" pitchFamily="34" charset="0"/>
                    <a:cs typeface="Arial" pitchFamily="34" charset="0"/>
                  </a:defRPr>
                </a:pPr>
                <a:endParaRPr lang="en-US"/>
              </a:p>
            </c:txPr>
            <c:dLblPos val="ctr"/>
            <c:showLegendKey val="0"/>
            <c:showVal val="1"/>
            <c:showCatName val="0"/>
            <c:showSerName val="0"/>
            <c:showPercent val="0"/>
            <c:showBubbleSize val="0"/>
            <c:showLeaderLines val="0"/>
          </c:dLbls>
          <c:cat>
            <c:strRef>
              <c:f>Sheet1!$A$2:$A$12</c:f>
              <c:strCache>
                <c:ptCount val="11"/>
                <c:pt idx="0">
                  <c:v>Comparing CPGs</c:v>
                </c:pt>
                <c:pt idx="1">
                  <c:v>Finding CPGs</c:v>
                </c:pt>
                <c:pt idx="2">
                  <c:v>Developing Quality Measures</c:v>
                </c:pt>
                <c:pt idx="3">
                  <c:v>Reducing Errors/Malpractice</c:v>
                </c:pt>
                <c:pt idx="4">
                  <c:v>Clinical Decisionmaking</c:v>
                </c:pt>
                <c:pt idx="5">
                  <c:v>Developing CPGs</c:v>
                </c:pt>
                <c:pt idx="6">
                  <c:v>Controlling Healthcare Expenditures</c:v>
                </c:pt>
                <c:pt idx="7">
                  <c:v>Professional Knowledge Building</c:v>
                </c:pt>
                <c:pt idx="8">
                  <c:v>Academic/Medical Research</c:v>
                </c:pt>
                <c:pt idx="9">
                  <c:v>Class Assignments</c:v>
                </c:pt>
                <c:pt idx="10">
                  <c:v>Determining Coverage of Services</c:v>
                </c:pt>
              </c:strCache>
            </c:strRef>
          </c:cat>
          <c:val>
            <c:numRef>
              <c:f>Sheet1!$B$2:$B$12</c:f>
              <c:numCache>
                <c:formatCode>0%</c:formatCode>
                <c:ptCount val="11"/>
                <c:pt idx="0">
                  <c:v>0.1697</c:v>
                </c:pt>
                <c:pt idx="1">
                  <c:v>0.1627</c:v>
                </c:pt>
                <c:pt idx="2">
                  <c:v>0.1976</c:v>
                </c:pt>
                <c:pt idx="3">
                  <c:v>0.1729</c:v>
                </c:pt>
                <c:pt idx="4">
                  <c:v>0.1766</c:v>
                </c:pt>
                <c:pt idx="5">
                  <c:v>0.2279</c:v>
                </c:pt>
                <c:pt idx="6">
                  <c:v>0.1883</c:v>
                </c:pt>
                <c:pt idx="7">
                  <c:v>0.1653</c:v>
                </c:pt>
                <c:pt idx="8">
                  <c:v>0.2128</c:v>
                </c:pt>
                <c:pt idx="9">
                  <c:v>0.1825</c:v>
                </c:pt>
                <c:pt idx="10">
                  <c:v>0.2365</c:v>
                </c:pt>
              </c:numCache>
            </c:numRef>
          </c:val>
        </c:ser>
        <c:ser>
          <c:idx val="1"/>
          <c:order val="1"/>
          <c:tx>
            <c:strRef>
              <c:f>Sheet1!$C$1</c:f>
              <c:strCache>
                <c:ptCount val="1"/>
                <c:pt idx="0">
                  <c:v>About Equal</c:v>
                </c:pt>
              </c:strCache>
            </c:strRef>
          </c:tx>
          <c:invertIfNegative val="0"/>
          <c:dLbls>
            <c:numFmt formatCode="0%" sourceLinked="0"/>
            <c:txPr>
              <a:bodyPr/>
              <a:lstStyle/>
              <a:p>
                <a:pPr>
                  <a:defRPr sz="1400">
                    <a:latin typeface="Arial" pitchFamily="34" charset="0"/>
                    <a:cs typeface="Arial" pitchFamily="34" charset="0"/>
                  </a:defRPr>
                </a:pPr>
                <a:endParaRPr lang="en-US"/>
              </a:p>
            </c:txPr>
            <c:dLblPos val="ctr"/>
            <c:showLegendKey val="0"/>
            <c:showVal val="1"/>
            <c:showCatName val="0"/>
            <c:showSerName val="0"/>
            <c:showPercent val="0"/>
            <c:showBubbleSize val="0"/>
            <c:showLeaderLines val="0"/>
          </c:dLbls>
          <c:cat>
            <c:strRef>
              <c:f>Sheet1!$A$2:$A$12</c:f>
              <c:strCache>
                <c:ptCount val="11"/>
                <c:pt idx="0">
                  <c:v>Comparing CPGs</c:v>
                </c:pt>
                <c:pt idx="1">
                  <c:v>Finding CPGs</c:v>
                </c:pt>
                <c:pt idx="2">
                  <c:v>Developing Quality Measures</c:v>
                </c:pt>
                <c:pt idx="3">
                  <c:v>Reducing Errors/Malpractice</c:v>
                </c:pt>
                <c:pt idx="4">
                  <c:v>Clinical Decisionmaking</c:v>
                </c:pt>
                <c:pt idx="5">
                  <c:v>Developing CPGs</c:v>
                </c:pt>
                <c:pt idx="6">
                  <c:v>Controlling Healthcare Expenditures</c:v>
                </c:pt>
                <c:pt idx="7">
                  <c:v>Professional Knowledge Building</c:v>
                </c:pt>
                <c:pt idx="8">
                  <c:v>Academic/Medical Research</c:v>
                </c:pt>
                <c:pt idx="9">
                  <c:v>Class Assignments</c:v>
                </c:pt>
                <c:pt idx="10">
                  <c:v>Determining Coverage of Services</c:v>
                </c:pt>
              </c:strCache>
            </c:strRef>
          </c:cat>
          <c:val>
            <c:numRef>
              <c:f>Sheet1!$C$2:$C$12</c:f>
              <c:numCache>
                <c:formatCode>0%</c:formatCode>
                <c:ptCount val="11"/>
                <c:pt idx="0">
                  <c:v>0.522</c:v>
                </c:pt>
                <c:pt idx="1">
                  <c:v>0.5662</c:v>
                </c:pt>
                <c:pt idx="2">
                  <c:v>0.5516</c:v>
                </c:pt>
                <c:pt idx="3">
                  <c:v>0.5837</c:v>
                </c:pt>
                <c:pt idx="4">
                  <c:v>0.5826</c:v>
                </c:pt>
                <c:pt idx="5">
                  <c:v>0.5388</c:v>
                </c:pt>
                <c:pt idx="6">
                  <c:v>0.5834</c:v>
                </c:pt>
                <c:pt idx="7">
                  <c:v>0.6079</c:v>
                </c:pt>
                <c:pt idx="8">
                  <c:v>0.5677</c:v>
                </c:pt>
                <c:pt idx="9">
                  <c:v>0.5995</c:v>
                </c:pt>
                <c:pt idx="10">
                  <c:v>0.5532</c:v>
                </c:pt>
              </c:numCache>
            </c:numRef>
          </c:val>
        </c:ser>
        <c:ser>
          <c:idx val="2"/>
          <c:order val="2"/>
          <c:tx>
            <c:strRef>
              <c:f>Sheet1!$D$1</c:f>
              <c:strCache>
                <c:ptCount val="1"/>
                <c:pt idx="0">
                  <c:v>NGC Better</c:v>
                </c:pt>
              </c:strCache>
            </c:strRef>
          </c:tx>
          <c:spPr>
            <a:solidFill>
              <a:schemeClr val="accent3">
                <a:lumMod val="60000"/>
                <a:lumOff val="40000"/>
              </a:schemeClr>
            </a:solidFill>
          </c:spPr>
          <c:invertIfNegative val="0"/>
          <c:dLbls>
            <c:txPr>
              <a:bodyPr/>
              <a:lstStyle/>
              <a:p>
                <a:pPr>
                  <a:defRPr sz="1400">
                    <a:latin typeface="Arial" pitchFamily="34" charset="0"/>
                    <a:cs typeface="Arial" pitchFamily="34" charset="0"/>
                  </a:defRPr>
                </a:pPr>
                <a:endParaRPr lang="en-US"/>
              </a:p>
            </c:txPr>
            <c:showLegendKey val="0"/>
            <c:showVal val="1"/>
            <c:showCatName val="0"/>
            <c:showSerName val="0"/>
            <c:showPercent val="0"/>
            <c:showBubbleSize val="0"/>
            <c:showLeaderLines val="0"/>
          </c:dLbls>
          <c:cat>
            <c:strRef>
              <c:f>Sheet1!$A$2:$A$12</c:f>
              <c:strCache>
                <c:ptCount val="11"/>
                <c:pt idx="0">
                  <c:v>Comparing CPGs</c:v>
                </c:pt>
                <c:pt idx="1">
                  <c:v>Finding CPGs</c:v>
                </c:pt>
                <c:pt idx="2">
                  <c:v>Developing Quality Measures</c:v>
                </c:pt>
                <c:pt idx="3">
                  <c:v>Reducing Errors/Malpractice</c:v>
                </c:pt>
                <c:pt idx="4">
                  <c:v>Clinical Decisionmaking</c:v>
                </c:pt>
                <c:pt idx="5">
                  <c:v>Developing CPGs</c:v>
                </c:pt>
                <c:pt idx="6">
                  <c:v>Controlling Healthcare Expenditures</c:v>
                </c:pt>
                <c:pt idx="7">
                  <c:v>Professional Knowledge Building</c:v>
                </c:pt>
                <c:pt idx="8">
                  <c:v>Academic/Medical Research</c:v>
                </c:pt>
                <c:pt idx="9">
                  <c:v>Class Assignments</c:v>
                </c:pt>
                <c:pt idx="10">
                  <c:v>Determining Coverage of Services</c:v>
                </c:pt>
              </c:strCache>
            </c:strRef>
          </c:cat>
          <c:val>
            <c:numRef>
              <c:f>Sheet1!$D$2:$D$12</c:f>
              <c:numCache>
                <c:formatCode>0%</c:formatCode>
                <c:ptCount val="11"/>
                <c:pt idx="0">
                  <c:v>0.3083</c:v>
                </c:pt>
                <c:pt idx="1">
                  <c:v>0.2711</c:v>
                </c:pt>
                <c:pt idx="2">
                  <c:v>0.2508</c:v>
                </c:pt>
                <c:pt idx="3">
                  <c:v>0.2434</c:v>
                </c:pt>
                <c:pt idx="4">
                  <c:v>0.2408</c:v>
                </c:pt>
                <c:pt idx="5">
                  <c:v>0.2333</c:v>
                </c:pt>
                <c:pt idx="6">
                  <c:v>0.2283</c:v>
                </c:pt>
                <c:pt idx="7">
                  <c:v>0.2268</c:v>
                </c:pt>
                <c:pt idx="8">
                  <c:v>0.2195</c:v>
                </c:pt>
                <c:pt idx="9">
                  <c:v>0.2179</c:v>
                </c:pt>
                <c:pt idx="10">
                  <c:v>0.2103</c:v>
                </c:pt>
              </c:numCache>
            </c:numRef>
          </c:val>
        </c:ser>
        <c:dLbls>
          <c:showLegendKey val="0"/>
          <c:showVal val="1"/>
          <c:showCatName val="0"/>
          <c:showSerName val="0"/>
          <c:showPercent val="0"/>
          <c:showBubbleSize val="0"/>
        </c:dLbls>
        <c:gapWidth val="75"/>
        <c:overlap val="100"/>
        <c:axId val="678092648"/>
        <c:axId val="2725304"/>
      </c:barChart>
      <c:catAx>
        <c:axId val="678092648"/>
        <c:scaling>
          <c:orientation val="maxMin"/>
        </c:scaling>
        <c:delete val="0"/>
        <c:axPos val="l"/>
        <c:majorTickMark val="out"/>
        <c:minorTickMark val="none"/>
        <c:tickLblPos val="nextTo"/>
        <c:txPr>
          <a:bodyPr/>
          <a:lstStyle/>
          <a:p>
            <a:pPr>
              <a:defRPr sz="1600"/>
            </a:pPr>
            <a:endParaRPr lang="en-US"/>
          </a:p>
        </c:txPr>
        <c:crossAx val="2725304"/>
        <c:crosses val="autoZero"/>
        <c:auto val="1"/>
        <c:lblAlgn val="ctr"/>
        <c:lblOffset val="100"/>
        <c:noMultiLvlLbl val="0"/>
      </c:catAx>
      <c:valAx>
        <c:axId val="2725304"/>
        <c:scaling>
          <c:orientation val="minMax"/>
          <c:max val="1.0"/>
        </c:scaling>
        <c:delete val="0"/>
        <c:axPos val="t"/>
        <c:title>
          <c:tx>
            <c:rich>
              <a:bodyPr rot="0" vert="horz"/>
              <a:lstStyle/>
              <a:p>
                <a:pPr>
                  <a:defRPr/>
                </a:pPr>
                <a:r>
                  <a:rPr lang="en-US"/>
                  <a:t>Percent of users</a:t>
                </a:r>
              </a:p>
            </c:rich>
          </c:tx>
          <c:layout>
            <c:manualLayout>
              <c:xMode val="edge"/>
              <c:yMode val="edge"/>
              <c:x val="0.679839517378117"/>
              <c:y val="0.881036385062579"/>
            </c:manualLayout>
          </c:layout>
          <c:overlay val="0"/>
        </c:title>
        <c:numFmt formatCode="0%" sourceLinked="0"/>
        <c:majorTickMark val="none"/>
        <c:minorTickMark val="none"/>
        <c:tickLblPos val="none"/>
        <c:crossAx val="678092648"/>
        <c:crosses val="autoZero"/>
        <c:crossBetween val="between"/>
      </c:valAx>
    </c:plotArea>
    <c:legend>
      <c:legendPos val="r"/>
      <c:layout>
        <c:manualLayout>
          <c:xMode val="edge"/>
          <c:yMode val="edge"/>
          <c:x val="0.000161427426561698"/>
          <c:y val="0.924404789628708"/>
          <c:w val="0.999298664219492"/>
          <c:h val="0.0643730796449079"/>
        </c:manualLayout>
      </c:layout>
      <c:overlay val="0"/>
      <c:spPr>
        <a:solidFill>
          <a:schemeClr val="bg1">
            <a:lumMod val="85000"/>
          </a:schemeClr>
        </a:solidFill>
      </c:spPr>
      <c:txPr>
        <a:bodyPr/>
        <a:lstStyle/>
        <a:p>
          <a:pPr>
            <a:defRPr sz="1800"/>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85276973952824"/>
          <c:y val="0.0477425056333665"/>
          <c:w val="0.478831132770432"/>
          <c:h val="0.709906679831286"/>
        </c:manualLayout>
      </c:layout>
      <c:barChart>
        <c:barDir val="bar"/>
        <c:grouping val="clustered"/>
        <c:varyColors val="0"/>
        <c:ser>
          <c:idx val="0"/>
          <c:order val="0"/>
          <c:tx>
            <c:strRef>
              <c:f>Sheet1!$B$13</c:f>
              <c:strCache>
                <c:ptCount val="1"/>
                <c:pt idx="0">
                  <c:v>Percent</c:v>
                </c:pt>
              </c:strCache>
            </c:strRef>
          </c:tx>
          <c:invertIfNegative val="0"/>
          <c:dPt>
            <c:idx val="6"/>
            <c:invertIfNegative val="0"/>
            <c:bubble3D val="0"/>
            <c:spPr>
              <a:solidFill>
                <a:schemeClr val="bg1">
                  <a:lumMod val="65000"/>
                </a:schemeClr>
              </a:solidFill>
            </c:spPr>
          </c:dPt>
          <c:cat>
            <c:strRef>
              <c:f>Sheet1!$A$14:$A$20</c:f>
              <c:strCache>
                <c:ptCount val="7"/>
                <c:pt idx="0">
                  <c:v>Very poor</c:v>
                </c:pt>
                <c:pt idx="1">
                  <c:v>Poor</c:v>
                </c:pt>
                <c:pt idx="2">
                  <c:v>Acceptable</c:v>
                </c:pt>
                <c:pt idx="3">
                  <c:v>Good</c:v>
                </c:pt>
                <c:pt idx="4">
                  <c:v>Very good</c:v>
                </c:pt>
                <c:pt idx="5">
                  <c:v>Don’t know</c:v>
                </c:pt>
                <c:pt idx="6">
                  <c:v>No Response</c:v>
                </c:pt>
              </c:strCache>
            </c:strRef>
          </c:cat>
          <c:val>
            <c:numRef>
              <c:f>Sheet1!$B$14:$B$20</c:f>
              <c:numCache>
                <c:formatCode>0.00%</c:formatCode>
                <c:ptCount val="7"/>
                <c:pt idx="0">
                  <c:v>0.003</c:v>
                </c:pt>
                <c:pt idx="1">
                  <c:v>0.009</c:v>
                </c:pt>
                <c:pt idx="2">
                  <c:v>0.096</c:v>
                </c:pt>
                <c:pt idx="3">
                  <c:v>0.16</c:v>
                </c:pt>
                <c:pt idx="4">
                  <c:v>0.591</c:v>
                </c:pt>
                <c:pt idx="5">
                  <c:v>0.033</c:v>
                </c:pt>
                <c:pt idx="6">
                  <c:v>0.108</c:v>
                </c:pt>
              </c:numCache>
            </c:numRef>
          </c:val>
        </c:ser>
        <c:dLbls>
          <c:showLegendKey val="0"/>
          <c:showVal val="0"/>
          <c:showCatName val="0"/>
          <c:showSerName val="0"/>
          <c:showPercent val="0"/>
          <c:showBubbleSize val="0"/>
        </c:dLbls>
        <c:gapWidth val="98"/>
        <c:axId val="637189752"/>
        <c:axId val="539161736"/>
      </c:barChart>
      <c:catAx>
        <c:axId val="637189752"/>
        <c:scaling>
          <c:orientation val="minMax"/>
        </c:scaling>
        <c:delete val="0"/>
        <c:axPos val="l"/>
        <c:majorTickMark val="none"/>
        <c:minorTickMark val="none"/>
        <c:tickLblPos val="nextTo"/>
        <c:txPr>
          <a:bodyPr/>
          <a:lstStyle/>
          <a:p>
            <a:pPr>
              <a:defRPr sz="1800"/>
            </a:pPr>
            <a:endParaRPr lang="en-US"/>
          </a:p>
        </c:txPr>
        <c:crossAx val="539161736"/>
        <c:crosses val="autoZero"/>
        <c:auto val="1"/>
        <c:lblAlgn val="ctr"/>
        <c:lblOffset val="100"/>
        <c:noMultiLvlLbl val="0"/>
      </c:catAx>
      <c:valAx>
        <c:axId val="539161736"/>
        <c:scaling>
          <c:orientation val="minMax"/>
          <c:max val="0.75"/>
        </c:scaling>
        <c:delete val="0"/>
        <c:axPos val="b"/>
        <c:numFmt formatCode="0%" sourceLinked="0"/>
        <c:majorTickMark val="none"/>
        <c:minorTickMark val="none"/>
        <c:tickLblPos val="nextTo"/>
        <c:txPr>
          <a:bodyPr/>
          <a:lstStyle/>
          <a:p>
            <a:pPr>
              <a:defRPr sz="1800"/>
            </a:pPr>
            <a:endParaRPr lang="en-US"/>
          </a:p>
        </c:txPr>
        <c:crossAx val="637189752"/>
        <c:crosses val="autoZero"/>
        <c:crossBetween val="between"/>
        <c:majorUnit val="0.25"/>
      </c:valAx>
    </c:plotArea>
    <c:plotVisOnly val="1"/>
    <c:dispBlanksAs val="gap"/>
    <c:showDLblsOverMax val="0"/>
  </c:chart>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2643513035158"/>
          <c:y val="0.0504886411399663"/>
          <c:w val="0.707571464512688"/>
          <c:h val="0.766367698256461"/>
        </c:manualLayout>
      </c:layout>
      <c:barChart>
        <c:barDir val="bar"/>
        <c:grouping val="clustered"/>
        <c:varyColors val="0"/>
        <c:ser>
          <c:idx val="0"/>
          <c:order val="0"/>
          <c:tx>
            <c:strRef>
              <c:f>Sheet1!$H$67</c:f>
              <c:strCache>
                <c:ptCount val="1"/>
                <c:pt idx="0">
                  <c:v>Percent</c:v>
                </c:pt>
              </c:strCache>
            </c:strRef>
          </c:tx>
          <c:invertIfNegative val="0"/>
          <c:dPt>
            <c:idx val="4"/>
            <c:invertIfNegative val="0"/>
            <c:bubble3D val="0"/>
            <c:spPr>
              <a:solidFill>
                <a:schemeClr val="bg1">
                  <a:lumMod val="75000"/>
                </a:schemeClr>
              </a:solidFill>
            </c:spPr>
          </c:dPt>
          <c:cat>
            <c:strRef>
              <c:f>Sheet1!$G$68:$G$72</c:f>
              <c:strCache>
                <c:ptCount val="5"/>
                <c:pt idx="0">
                  <c:v>Stringent</c:v>
                </c:pt>
                <c:pt idx="1">
                  <c:v>Appropriate</c:v>
                </c:pt>
                <c:pt idx="2">
                  <c:v>Loose</c:v>
                </c:pt>
                <c:pt idx="3">
                  <c:v>Don't know</c:v>
                </c:pt>
                <c:pt idx="4">
                  <c:v>No response</c:v>
                </c:pt>
              </c:strCache>
            </c:strRef>
          </c:cat>
          <c:val>
            <c:numRef>
              <c:f>Sheet1!$H$68:$H$72</c:f>
              <c:numCache>
                <c:formatCode>0.0%</c:formatCode>
                <c:ptCount val="5"/>
                <c:pt idx="0">
                  <c:v>0.0770418668496912</c:v>
                </c:pt>
                <c:pt idx="1">
                  <c:v>0.625600549073439</c:v>
                </c:pt>
                <c:pt idx="2">
                  <c:v>0.0382635552505148</c:v>
                </c:pt>
                <c:pt idx="3">
                  <c:v>0.148078242964997</c:v>
                </c:pt>
                <c:pt idx="4">
                  <c:v>0.111015785861359</c:v>
                </c:pt>
              </c:numCache>
            </c:numRef>
          </c:val>
        </c:ser>
        <c:dLbls>
          <c:showLegendKey val="0"/>
          <c:showVal val="0"/>
          <c:showCatName val="0"/>
          <c:showSerName val="0"/>
          <c:showPercent val="0"/>
          <c:showBubbleSize val="0"/>
        </c:dLbls>
        <c:gapWidth val="78"/>
        <c:axId val="636677656"/>
        <c:axId val="636831144"/>
      </c:barChart>
      <c:catAx>
        <c:axId val="636677656"/>
        <c:scaling>
          <c:orientation val="minMax"/>
        </c:scaling>
        <c:delete val="0"/>
        <c:axPos val="l"/>
        <c:majorTickMark val="none"/>
        <c:minorTickMark val="none"/>
        <c:tickLblPos val="nextTo"/>
        <c:txPr>
          <a:bodyPr/>
          <a:lstStyle/>
          <a:p>
            <a:pPr>
              <a:defRPr sz="1800"/>
            </a:pPr>
            <a:endParaRPr lang="en-US"/>
          </a:p>
        </c:txPr>
        <c:crossAx val="636831144"/>
        <c:crosses val="autoZero"/>
        <c:auto val="1"/>
        <c:lblAlgn val="ctr"/>
        <c:lblOffset val="100"/>
        <c:noMultiLvlLbl val="0"/>
      </c:catAx>
      <c:valAx>
        <c:axId val="636831144"/>
        <c:scaling>
          <c:orientation val="minMax"/>
        </c:scaling>
        <c:delete val="0"/>
        <c:axPos val="b"/>
        <c:numFmt formatCode="0%" sourceLinked="0"/>
        <c:majorTickMark val="none"/>
        <c:minorTickMark val="none"/>
        <c:tickLblPos val="nextTo"/>
        <c:txPr>
          <a:bodyPr/>
          <a:lstStyle/>
          <a:p>
            <a:pPr>
              <a:defRPr sz="1800"/>
            </a:pPr>
            <a:endParaRPr lang="en-US"/>
          </a:p>
        </c:txPr>
        <c:crossAx val="636677656"/>
        <c:crosses val="autoZero"/>
        <c:crossBetween val="between"/>
      </c:valAx>
    </c:plotArea>
    <c:plotVisOnly val="1"/>
    <c:dispBlanksAs val="gap"/>
    <c:showDLblsOverMax val="0"/>
  </c:chart>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4722706958927"/>
          <c:y val="0.0617977224391667"/>
          <c:w val="0.856058073821854"/>
          <c:h val="0.579780617045511"/>
        </c:manualLayout>
      </c:layout>
      <c:barChart>
        <c:barDir val="col"/>
        <c:grouping val="clustered"/>
        <c:varyColors val="0"/>
        <c:ser>
          <c:idx val="1"/>
          <c:order val="0"/>
          <c:invertIfNegative val="0"/>
          <c:dPt>
            <c:idx val="0"/>
            <c:invertIfNegative val="0"/>
            <c:bubble3D val="0"/>
            <c:spPr>
              <a:solidFill>
                <a:schemeClr val="accent1"/>
              </a:solidFill>
            </c:spPr>
          </c:dPt>
          <c:dPt>
            <c:idx val="4"/>
            <c:invertIfNegative val="0"/>
            <c:bubble3D val="0"/>
            <c:spPr>
              <a:solidFill>
                <a:schemeClr val="bg1">
                  <a:lumMod val="75000"/>
                </a:schemeClr>
              </a:solidFill>
            </c:spPr>
          </c:dPt>
          <c:cat>
            <c:strRef>
              <c:f>Sheet1!$B$2:$B$6</c:f>
              <c:strCache>
                <c:ptCount val="5"/>
                <c:pt idx="0">
                  <c:v>Too long</c:v>
                </c:pt>
                <c:pt idx="1">
                  <c:v>Appropriate</c:v>
                </c:pt>
                <c:pt idx="2">
                  <c:v>Too short</c:v>
                </c:pt>
                <c:pt idx="3">
                  <c:v>Don’t know</c:v>
                </c:pt>
                <c:pt idx="4">
                  <c:v>Missing</c:v>
                </c:pt>
              </c:strCache>
            </c:strRef>
          </c:cat>
          <c:val>
            <c:numRef>
              <c:f>Sheet1!$D$2:$D$6</c:f>
              <c:numCache>
                <c:formatCode>General</c:formatCode>
                <c:ptCount val="5"/>
                <c:pt idx="0">
                  <c:v>39.04</c:v>
                </c:pt>
                <c:pt idx="1">
                  <c:v>43.14</c:v>
                </c:pt>
                <c:pt idx="2">
                  <c:v>1.63</c:v>
                </c:pt>
                <c:pt idx="3">
                  <c:v>5.1</c:v>
                </c:pt>
                <c:pt idx="4">
                  <c:v>11.1</c:v>
                </c:pt>
              </c:numCache>
            </c:numRef>
          </c:val>
        </c:ser>
        <c:dLbls>
          <c:showLegendKey val="0"/>
          <c:showVal val="0"/>
          <c:showCatName val="0"/>
          <c:showSerName val="0"/>
          <c:showPercent val="0"/>
          <c:showBubbleSize val="0"/>
        </c:dLbls>
        <c:gapWidth val="51"/>
        <c:axId val="637353192"/>
        <c:axId val="636853496"/>
      </c:barChart>
      <c:catAx>
        <c:axId val="637353192"/>
        <c:scaling>
          <c:orientation val="minMax"/>
        </c:scaling>
        <c:delete val="0"/>
        <c:axPos val="b"/>
        <c:majorTickMark val="out"/>
        <c:minorTickMark val="none"/>
        <c:tickLblPos val="nextTo"/>
        <c:txPr>
          <a:bodyPr/>
          <a:lstStyle/>
          <a:p>
            <a:pPr>
              <a:defRPr sz="1200" b="0"/>
            </a:pPr>
            <a:endParaRPr lang="en-US"/>
          </a:p>
        </c:txPr>
        <c:crossAx val="636853496"/>
        <c:crosses val="autoZero"/>
        <c:auto val="1"/>
        <c:lblAlgn val="ctr"/>
        <c:lblOffset val="100"/>
        <c:noMultiLvlLbl val="0"/>
      </c:catAx>
      <c:valAx>
        <c:axId val="636853496"/>
        <c:scaling>
          <c:orientation val="minMax"/>
        </c:scaling>
        <c:delete val="0"/>
        <c:axPos val="l"/>
        <c:majorGridlines>
          <c:spPr>
            <a:ln>
              <a:noFill/>
            </a:ln>
          </c:spPr>
        </c:majorGridlines>
        <c:numFmt formatCode="General" sourceLinked="1"/>
        <c:majorTickMark val="out"/>
        <c:minorTickMark val="none"/>
        <c:tickLblPos val="nextTo"/>
        <c:txPr>
          <a:bodyPr/>
          <a:lstStyle/>
          <a:p>
            <a:pPr>
              <a:defRPr sz="2000"/>
            </a:pPr>
            <a:endParaRPr lang="en-US"/>
          </a:p>
        </c:txPr>
        <c:crossAx val="637353192"/>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0"/>
          <c:spPr>
            <a:solidFill>
              <a:schemeClr val="accent1"/>
            </a:solidFill>
          </c:spPr>
          <c:invertIfNegative val="0"/>
          <c:cat>
            <c:strRef>
              <c:f>Sheet1!$B$10:$B$12</c:f>
              <c:strCache>
                <c:ptCount val="3"/>
                <c:pt idx="0">
                  <c:v>4 yrs</c:v>
                </c:pt>
                <c:pt idx="1">
                  <c:v>3 yrs</c:v>
                </c:pt>
                <c:pt idx="2">
                  <c:v>2 yrs</c:v>
                </c:pt>
              </c:strCache>
            </c:strRef>
          </c:cat>
          <c:val>
            <c:numRef>
              <c:f>Sheet1!$D$10:$D$12</c:f>
              <c:numCache>
                <c:formatCode>0%</c:formatCode>
                <c:ptCount val="3"/>
                <c:pt idx="0">
                  <c:v>0.0835164835164836</c:v>
                </c:pt>
                <c:pt idx="1">
                  <c:v>0.54021978021978</c:v>
                </c:pt>
                <c:pt idx="2">
                  <c:v>0.376263736263736</c:v>
                </c:pt>
              </c:numCache>
            </c:numRef>
          </c:val>
        </c:ser>
        <c:dLbls>
          <c:showLegendKey val="0"/>
          <c:showVal val="0"/>
          <c:showCatName val="0"/>
          <c:showSerName val="0"/>
          <c:showPercent val="0"/>
          <c:showBubbleSize val="0"/>
        </c:dLbls>
        <c:gapWidth val="100"/>
        <c:axId val="677865192"/>
        <c:axId val="636727000"/>
      </c:barChart>
      <c:catAx>
        <c:axId val="677865192"/>
        <c:scaling>
          <c:orientation val="minMax"/>
        </c:scaling>
        <c:delete val="0"/>
        <c:axPos val="b"/>
        <c:majorTickMark val="out"/>
        <c:minorTickMark val="none"/>
        <c:tickLblPos val="nextTo"/>
        <c:txPr>
          <a:bodyPr/>
          <a:lstStyle/>
          <a:p>
            <a:pPr>
              <a:defRPr sz="1400"/>
            </a:pPr>
            <a:endParaRPr lang="en-US"/>
          </a:p>
        </c:txPr>
        <c:crossAx val="636727000"/>
        <c:crosses val="autoZero"/>
        <c:auto val="1"/>
        <c:lblAlgn val="ctr"/>
        <c:lblOffset val="100"/>
        <c:noMultiLvlLbl val="0"/>
      </c:catAx>
      <c:valAx>
        <c:axId val="636727000"/>
        <c:scaling>
          <c:orientation val="minMax"/>
        </c:scaling>
        <c:delete val="0"/>
        <c:axPos val="l"/>
        <c:majorGridlines/>
        <c:numFmt formatCode="0%" sourceLinked="1"/>
        <c:majorTickMark val="out"/>
        <c:minorTickMark val="none"/>
        <c:tickLblPos val="nextTo"/>
        <c:txPr>
          <a:bodyPr/>
          <a:lstStyle/>
          <a:p>
            <a:pPr>
              <a:defRPr sz="1400"/>
            </a:pPr>
            <a:endParaRPr lang="en-US"/>
          </a:p>
        </c:txPr>
        <c:crossAx val="677865192"/>
        <c:crosses val="autoZero"/>
        <c:crossBetween val="between"/>
      </c:valAx>
    </c:plotArea>
    <c:plotVisOnly val="1"/>
    <c:dispBlanksAs val="gap"/>
    <c:showDLblsOverMax val="0"/>
  </c:chart>
  <c:spPr>
    <a:ln>
      <a:solidFill>
        <a:schemeClr val="bg1">
          <a:lumMod val="75000"/>
        </a:schemeClr>
      </a:solidFill>
    </a:ln>
  </c:sp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0.29231</cdr:x>
      <cdr:y>0</cdr:y>
    </cdr:from>
    <cdr:to>
      <cdr:x>0.73846</cdr:x>
      <cdr:y>0.12485</cdr:y>
    </cdr:to>
    <cdr:sp macro="" textlink="">
      <cdr:nvSpPr>
        <cdr:cNvPr id="2" name="TextBox 1"/>
        <cdr:cNvSpPr txBox="1"/>
      </cdr:nvSpPr>
      <cdr:spPr>
        <a:xfrm xmlns:a="http://schemas.openxmlformats.org/drawingml/2006/main">
          <a:off x="1447800" y="-4077816"/>
          <a:ext cx="2209800" cy="30905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smtClean="0"/>
            <a:t>Awareness Over Time</a:t>
          </a:r>
          <a:endParaRPr lang="en-US" sz="16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0.67205</cdr:x>
      <cdr:y>0.04255</cdr:y>
    </cdr:from>
    <cdr:to>
      <cdr:x>0.85973</cdr:x>
      <cdr:y>0.15981</cdr:y>
    </cdr:to>
    <cdr:sp macro="" textlink="">
      <cdr:nvSpPr>
        <cdr:cNvPr id="2" name="TextBox 1"/>
        <cdr:cNvSpPr txBox="1"/>
      </cdr:nvSpPr>
      <cdr:spPr>
        <a:xfrm xmlns:a="http://schemas.openxmlformats.org/drawingml/2006/main">
          <a:off x="3274060" y="152400"/>
          <a:ext cx="914325" cy="41995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t>N=5,828</a:t>
          </a:r>
        </a:p>
      </cdr:txBody>
    </cdr:sp>
  </cdr:relSizeAnchor>
</c:userShapes>
</file>

<file path=ppt/drawings/drawing3.xml><?xml version="1.0" encoding="utf-8"?>
<c:userShapes xmlns:c="http://schemas.openxmlformats.org/drawingml/2006/chart">
  <cdr:relSizeAnchor xmlns:cdr="http://schemas.openxmlformats.org/drawingml/2006/chartDrawing">
    <cdr:from>
      <cdr:x>0.72524</cdr:x>
      <cdr:y>0.04655</cdr:y>
    </cdr:from>
    <cdr:to>
      <cdr:x>0.89868</cdr:x>
      <cdr:y>0.17431</cdr:y>
    </cdr:to>
    <cdr:sp macro="" textlink="">
      <cdr:nvSpPr>
        <cdr:cNvPr id="2" name="TextBox 1"/>
        <cdr:cNvSpPr txBox="1"/>
      </cdr:nvSpPr>
      <cdr:spPr>
        <a:xfrm xmlns:a="http://schemas.openxmlformats.org/drawingml/2006/main">
          <a:off x="4170998" y="163696"/>
          <a:ext cx="997488" cy="44926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t>N=5,828</a:t>
          </a:r>
        </a:p>
      </cdr:txBody>
    </cdr:sp>
  </cdr:relSizeAnchor>
</c:userShapes>
</file>

<file path=ppt/drawings/drawing4.xml><?xml version="1.0" encoding="utf-8"?>
<c:userShapes xmlns:c="http://schemas.openxmlformats.org/drawingml/2006/chart">
  <cdr:relSizeAnchor xmlns:cdr="http://schemas.openxmlformats.org/drawingml/2006/chartDrawing">
    <cdr:from>
      <cdr:x>0.72591</cdr:x>
      <cdr:y>0.07843</cdr:y>
    </cdr:from>
    <cdr:to>
      <cdr:x>0.92591</cdr:x>
      <cdr:y>0.20664</cdr:y>
    </cdr:to>
    <cdr:sp macro="" textlink="">
      <cdr:nvSpPr>
        <cdr:cNvPr id="2" name="TextBox 1"/>
        <cdr:cNvSpPr txBox="1"/>
      </cdr:nvSpPr>
      <cdr:spPr>
        <a:xfrm xmlns:a="http://schemas.openxmlformats.org/drawingml/2006/main">
          <a:off x="3632597" y="217024"/>
          <a:ext cx="1000840" cy="35475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t>N=5,828</a:t>
          </a:r>
        </a:p>
      </cdr:txBody>
    </cdr:sp>
  </cdr:relSizeAnchor>
</c:userShapes>
</file>

<file path=ppt/drawings/drawing5.xml><?xml version="1.0" encoding="utf-8"?>
<c:userShapes xmlns:c="http://schemas.openxmlformats.org/drawingml/2006/chart">
  <cdr:relSizeAnchor xmlns:cdr="http://schemas.openxmlformats.org/drawingml/2006/chartDrawing">
    <cdr:from>
      <cdr:x>0.73333</cdr:x>
      <cdr:y>0.66667</cdr:y>
    </cdr:from>
    <cdr:to>
      <cdr:x>0.93333</cdr:x>
      <cdr:y>0.75695</cdr:y>
    </cdr:to>
    <cdr:sp macro="" textlink="">
      <cdr:nvSpPr>
        <cdr:cNvPr id="2" name="TextBox 1"/>
        <cdr:cNvSpPr txBox="1"/>
      </cdr:nvSpPr>
      <cdr:spPr>
        <a:xfrm xmlns:a="http://schemas.openxmlformats.org/drawingml/2006/main">
          <a:off x="3352800" y="1828800"/>
          <a:ext cx="914400" cy="24765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a:t>N=138</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9E176F16-E123-4283-A7B6-2DD88C389A4C}" type="datetimeFigureOut">
              <a:rPr lang="en-US" smtClean="0"/>
              <a:pPr/>
              <a:t>9/29/11</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D5C14799-CABA-46E6-A33F-818034BFC43D}" type="slidenum">
              <a:rPr lang="en-US" smtClean="0"/>
              <a:pPr/>
              <a:t>‹#›</a:t>
            </a:fld>
            <a:endParaRPr lang="en-US"/>
          </a:p>
        </p:txBody>
      </p:sp>
    </p:spTree>
    <p:extLst>
      <p:ext uri="{BB962C8B-B14F-4D97-AF65-F5344CB8AC3E}">
        <p14:creationId xmlns:p14="http://schemas.microsoft.com/office/powerpoint/2010/main" val="2497716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a:t>
            </a:fld>
            <a:endParaRPr lang="en-US"/>
          </a:p>
        </p:txBody>
      </p:sp>
    </p:spTree>
    <p:extLst>
      <p:ext uri="{BB962C8B-B14F-4D97-AF65-F5344CB8AC3E}">
        <p14:creationId xmlns:p14="http://schemas.microsoft.com/office/powerpoint/2010/main" val="2418048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also asked</a:t>
            </a:r>
            <a:r>
              <a:rPr lang="en-US" sz="1200" baseline="0" dirty="0" smtClean="0"/>
              <a:t> NGC users to </a:t>
            </a:r>
            <a:r>
              <a:rPr lang="en-US" sz="1200" dirty="0" smtClean="0"/>
              <a:t>indicate the degree to which the </a:t>
            </a:r>
            <a:r>
              <a:rPr lang="en-US" sz="1200" b="1" dirty="0" smtClean="0"/>
              <a:t>NGC Web site</a:t>
            </a:r>
            <a:r>
              <a:rPr lang="en-US" sz="1200" dirty="0" smtClean="0"/>
              <a:t> fulfills their needs for</a:t>
            </a:r>
            <a:r>
              <a:rPr lang="en-US" sz="1200" baseline="0" dirty="0" smtClean="0"/>
              <a:t> each of the following activities that they may use the site for.  Response ranged from to a great extent to not at all.  </a:t>
            </a:r>
          </a:p>
          <a:p>
            <a:endParaRPr lang="en-US" sz="1200" baseline="0" dirty="0" smtClean="0"/>
          </a:p>
          <a:p>
            <a:r>
              <a:rPr lang="en-US" sz="1200" baseline="0" dirty="0" smtClean="0"/>
              <a:t>What we find is that NGC is meeting users needs either to a great extent of somewhat for most of these activities.</a:t>
            </a:r>
          </a:p>
          <a:p>
            <a:endParaRPr lang="en-US" sz="1200" baseline="0" dirty="0" smtClean="0"/>
          </a:p>
          <a:p>
            <a:r>
              <a:rPr lang="en-US" sz="1200" baseline="0" dirty="0" smtClean="0"/>
              <a:t>Also note that the activities that have the double asterisks next to them are the primary activities that people are using NGC for.  About 75-80% of respondents commented on these activities.</a:t>
            </a:r>
          </a:p>
          <a:p>
            <a:endParaRPr lang="en-US" sz="1200" baseline="0" dirty="0" smtClean="0"/>
          </a:p>
          <a:p>
            <a:r>
              <a:rPr lang="en-US" sz="1200" baseline="0" dirty="0" smtClean="0"/>
              <a:t>The items with a single asterisk next to them are also common uses of NGC… about 60-70% of respondents appear to use NGC for one or more of these activities.</a:t>
            </a:r>
          </a:p>
          <a:p>
            <a:endParaRPr lang="en-US" sz="1200" baseline="0" dirty="0" smtClean="0"/>
          </a:p>
          <a:p>
            <a:r>
              <a:rPr lang="en-US" sz="1200" baseline="0" dirty="0" smtClean="0"/>
              <a:t>The other activities are much less common reasons for using NGC.</a:t>
            </a:r>
          </a:p>
          <a:p>
            <a:endParaRPr lang="en-US" sz="1200" baseline="0" dirty="0" smtClean="0"/>
          </a:p>
          <a:p>
            <a:r>
              <a:rPr lang="en-US" sz="1200" baseline="0" dirty="0" smtClean="0"/>
              <a:t> </a:t>
            </a:r>
            <a:endParaRPr lang="en-US" sz="12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10</a:t>
            </a:fld>
            <a:endParaRPr lang="en-US"/>
          </a:p>
        </p:txBody>
      </p:sp>
    </p:spTree>
    <p:extLst>
      <p:ext uri="{BB962C8B-B14F-4D97-AF65-F5344CB8AC3E}">
        <p14:creationId xmlns:p14="http://schemas.microsoft.com/office/powerpoint/2010/main" val="2536944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also asked users</a:t>
            </a:r>
            <a:r>
              <a:rPr lang="en-US" sz="1200" baseline="0" dirty="0" smtClean="0"/>
              <a:t> how well NGC does compared to the other sources that they use for guidelines across each of their needs for guidelines.  And what you see is that across the board NGC does better or about equal for all of these activities.  A much smaller proportion of respondents say that the other sources are better at meeting their specific needs.</a:t>
            </a:r>
            <a:endParaRPr lang="en-US" sz="12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11</a:t>
            </a:fld>
            <a:endParaRPr lang="en-US"/>
          </a:p>
        </p:txBody>
      </p:sp>
    </p:spTree>
    <p:extLst>
      <p:ext uri="{BB962C8B-B14F-4D97-AF65-F5344CB8AC3E}">
        <p14:creationId xmlns:p14="http://schemas.microsoft.com/office/powerpoint/2010/main" val="2536944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now turn our attention to how NGC Users rate NGC Trustworthiness,</a:t>
            </a:r>
            <a:r>
              <a:rPr lang="en-US" baseline="0" dirty="0" smtClean="0"/>
              <a:t> and the appropriateness of the inclusion criteria.</a:t>
            </a:r>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12</a:t>
            </a:fld>
            <a:endParaRPr lang="en-US"/>
          </a:p>
        </p:txBody>
      </p:sp>
    </p:spTree>
    <p:extLst>
      <p:ext uri="{BB962C8B-B14F-4D97-AF65-F5344CB8AC3E}">
        <p14:creationId xmlns:p14="http://schemas.microsoft.com/office/powerpoint/2010/main" val="29697006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So we wanted to know if NGC users</a:t>
            </a:r>
            <a:r>
              <a:rPr lang="en-US" sz="1200" baseline="0" dirty="0" smtClean="0"/>
              <a:t> find the guidelines that are included in NGC as trustworthy.</a:t>
            </a:r>
          </a:p>
          <a:p>
            <a:endParaRPr lang="en-US" sz="1200" baseline="0" dirty="0" smtClean="0"/>
          </a:p>
          <a:p>
            <a:r>
              <a:rPr lang="en-US" sz="1200" baseline="0" dirty="0" smtClean="0"/>
              <a:t>We asked survey respondents to rate on a scale of very good to very poor, the guidelines that are included on the NGC Web site.  And  what we found is that 75% of the NGC users rated them as good or very good.</a:t>
            </a:r>
          </a:p>
          <a:p>
            <a:endParaRPr lang="en-US" sz="1200" baseline="0" dirty="0" smtClean="0"/>
          </a:p>
          <a:p>
            <a:r>
              <a:rPr lang="en-US" sz="1200" baseline="0" dirty="0" smtClean="0"/>
              <a:t>In addition, we asked NGC users to rate their likelihood of recommending NGC to their colleagues, and we found that 80% said they would definitely, very likely, or probably recommend NGC to a colleague.</a:t>
            </a:r>
          </a:p>
          <a:p>
            <a:endParaRPr lang="en-US" sz="1200" baseline="0" dirty="0" smtClean="0"/>
          </a:p>
          <a:p>
            <a:r>
              <a:rPr lang="en-US" sz="1200" baseline="0" dirty="0" smtClean="0"/>
              <a:t>When we looked at ratings of trustworthiness by the different key stakeholders, we found that there were no differences between stakeholder groups on how trustworthy they rated the guidelines included in NGC.</a:t>
            </a:r>
          </a:p>
          <a:p>
            <a:endParaRPr lang="en-US" sz="1200" baseline="0" dirty="0" smtClean="0"/>
          </a:p>
          <a:p>
            <a:r>
              <a:rPr lang="en-US" sz="1200" baseline="0" dirty="0" smtClean="0"/>
              <a:t>An interesting finding here however, is that in our qualitative assessments, we did find some difference in how trustworthy different stakeholders find the guidelines to be.  The primary finding was that guideline developers and informaticians were less trusting in general of some of the guidelines included in NGC when compared to other stakeholder groups.  For instance, medical librarians, measure developers, and policy makers generally trusted the guideline content available in NGC.  And in fact, a number indicated that they trusted the guidelines because the NGC is sponsored by AHRQ.</a:t>
            </a:r>
            <a:endParaRPr lang="en-US" sz="12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13</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also asked NGC users if</a:t>
            </a:r>
            <a:r>
              <a:rPr lang="en-US" sz="1200" baseline="0" dirty="0" smtClean="0"/>
              <a:t> they thought that the NGC inclusion criteria were appropriate, or if they were too stringent or too loose.</a:t>
            </a:r>
          </a:p>
          <a:p>
            <a:endParaRPr lang="en-US" sz="1200" baseline="0" dirty="0" smtClean="0"/>
          </a:p>
          <a:p>
            <a:r>
              <a:rPr lang="en-US" sz="1200" baseline="0" dirty="0" smtClean="0"/>
              <a:t>63% of respondents said that they were appropriate.  And again we found essentially no differences by the different stakeholder groups.</a:t>
            </a:r>
          </a:p>
          <a:p>
            <a:endParaRPr lang="en-US" sz="1200" baseline="0" dirty="0" smtClean="0"/>
          </a:p>
          <a:p>
            <a:r>
              <a:rPr lang="en-US" sz="1200" baseline="0" dirty="0" smtClean="0"/>
              <a:t>When we cross tabulated the data by NGC users length of use of the NGC Web site, we did find that individuals who have been using the site for a longer period of time were significantly more likely to say that the criteria were too loose compared to individuals who have been using the site for a shorter period of time.</a:t>
            </a:r>
          </a:p>
          <a:p>
            <a:endParaRPr lang="en-US" sz="1200" baseline="0" dirty="0" smtClean="0"/>
          </a:p>
          <a:p>
            <a:r>
              <a:rPr lang="en-US" sz="1200" baseline="0" dirty="0" smtClean="0"/>
              <a:t>Again, as with trustworthiness of the guidelines,</a:t>
            </a:r>
            <a:r>
              <a:rPr lang="en-US" sz="1200" baseline="0" dirty="0"/>
              <a:t> </a:t>
            </a:r>
            <a:r>
              <a:rPr lang="en-US" sz="1200" baseline="0" dirty="0" smtClean="0"/>
              <a:t>in our qualitative analyses we did find some differences between key stakeholder groups, namely, guideline developers and informaticians were more like to say that the inclusion criteria are too loose, while the other stakeholder groups were generally satisfied with NGC’s inclusion criteria</a:t>
            </a:r>
          </a:p>
        </p:txBody>
      </p:sp>
      <p:sp>
        <p:nvSpPr>
          <p:cNvPr id="4" name="Slide Number Placeholder 3"/>
          <p:cNvSpPr>
            <a:spLocks noGrp="1"/>
          </p:cNvSpPr>
          <p:nvPr>
            <p:ph type="sldNum" sz="quarter" idx="10"/>
          </p:nvPr>
        </p:nvSpPr>
        <p:spPr/>
        <p:txBody>
          <a:bodyPr/>
          <a:lstStyle/>
          <a:p>
            <a:fld id="{D5C14799-CABA-46E6-A33F-818034BFC43D}" type="slidenum">
              <a:rPr lang="en-US" smtClean="0"/>
              <a:pPr/>
              <a:t>14</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the statement</a:t>
            </a:r>
            <a:r>
              <a:rPr lang="en-US" baseline="0" dirty="0" smtClean="0"/>
              <a:t> of guideline developers and informaticians related to NGC’s inclusion criteria are noted here.</a:t>
            </a:r>
          </a:p>
          <a:p>
            <a:endParaRPr lang="en-US" baseline="0" dirty="0" smtClean="0"/>
          </a:p>
          <a:p>
            <a:r>
              <a:rPr lang="en-US" baseline="0" dirty="0" smtClean="0"/>
              <a:t>One of the conclusions of the evaluation is that AHRQ has the opportunity to increase the value of the site by revisiting the NGC inclusion criteria.</a:t>
            </a:r>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15</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also examined</a:t>
            </a:r>
            <a:r>
              <a:rPr lang="en-US" sz="1200" baseline="0" dirty="0" smtClean="0"/>
              <a:t> NGC users opinions on the appropriateness of NGC’s guideline age criterion.  NGC’s current criteria require that a guideline has be developed, reviewed, or revised within the last five years, to be included on the site… assuming it meets the other inclusion criteria.</a:t>
            </a:r>
          </a:p>
          <a:p>
            <a:endParaRPr lang="en-US" sz="1200" baseline="0" dirty="0" smtClean="0"/>
          </a:p>
          <a:p>
            <a:r>
              <a:rPr lang="en-US" sz="1200" baseline="0" dirty="0" smtClean="0"/>
              <a:t>We asked users to rate the appropriateness of tis time frame.</a:t>
            </a:r>
          </a:p>
          <a:p>
            <a:endParaRPr lang="en-US" sz="1200" baseline="0" dirty="0" smtClean="0"/>
          </a:p>
          <a:p>
            <a:r>
              <a:rPr lang="en-US" sz="1200" baseline="0" dirty="0" smtClean="0"/>
              <a:t>Interestingly, we observed a bimodal distribution of response to this questions.  Nearly equal numbers of users said this time frame is appropriate or too long.  The most common suggestion for a shorter time frame was 3 years.</a:t>
            </a:r>
          </a:p>
          <a:p>
            <a:endParaRPr lang="en-US" sz="1200" baseline="0" dirty="0" smtClean="0"/>
          </a:p>
          <a:p>
            <a:r>
              <a:rPr lang="en-US" sz="1200" baseline="0" dirty="0" smtClean="0"/>
              <a:t>There were no differences by key stakeholder group for this question.</a:t>
            </a:r>
          </a:p>
          <a:p>
            <a:endParaRPr lang="en-US" sz="1200" baseline="0" dirty="0" smtClean="0"/>
          </a:p>
          <a:p>
            <a:r>
              <a:rPr lang="en-US" sz="1200" baseline="0" dirty="0" smtClean="0"/>
              <a:t>In addition, the qualitative data support this finding.  A common theme across the stakeholder groups involved in focus groups and key informant interviews was that this time frame was a bit long.  However, many of the participants in the qualitative data component also noted that it is really topic dependent.</a:t>
            </a:r>
          </a:p>
          <a:p>
            <a:endParaRPr lang="en-US" sz="1200" baseline="0" dirty="0" smtClean="0"/>
          </a:p>
          <a:p>
            <a:r>
              <a:rPr lang="en-US" sz="1200" baseline="0" dirty="0" smtClean="0"/>
              <a:t>Again, a key finding of the evaluation is that AHRQ has an opportunity to increase the value of the site by revisiting the Age criterion.</a:t>
            </a:r>
            <a:endParaRPr lang="en-US" sz="12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16</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we</a:t>
            </a:r>
            <a:r>
              <a:rPr lang="en-US" baseline="0" dirty="0" smtClean="0"/>
              <a:t> are going to now turn to the NGC’s influences across the different stakeholder groups.</a:t>
            </a:r>
          </a:p>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17</a:t>
            </a:fld>
            <a:endParaRPr lang="en-US"/>
          </a:p>
        </p:txBody>
      </p:sp>
    </p:spTree>
    <p:extLst>
      <p:ext uri="{BB962C8B-B14F-4D97-AF65-F5344CB8AC3E}">
        <p14:creationId xmlns:p14="http://schemas.microsoft.com/office/powerpoint/2010/main" val="3428801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dirty="0" smtClean="0"/>
              <a:t>Because</a:t>
            </a:r>
            <a:r>
              <a:rPr lang="en-US" sz="1200" baseline="0" dirty="0" smtClean="0"/>
              <a:t> of the time limitations I have, I can’t go into depth for each of these key stakeholder groups.  I have however in this slide tried to summarize what some of the key influences of NGC that were identified based on the survey.  </a:t>
            </a:r>
          </a:p>
          <a:p>
            <a:endParaRPr lang="en-US" sz="1200" baseline="0" dirty="0" smtClean="0"/>
          </a:p>
          <a:p>
            <a:r>
              <a:rPr lang="en-US" sz="1200" baseline="0" dirty="0" smtClean="0"/>
              <a:t>So these are the key take-</a:t>
            </a:r>
            <a:r>
              <a:rPr lang="en-US" sz="1200" baseline="0" dirty="0" err="1" smtClean="0"/>
              <a:t>aways</a:t>
            </a:r>
            <a:r>
              <a:rPr lang="en-US" sz="1200" baseline="0" dirty="0" smtClean="0"/>
              <a:t> from the survey.</a:t>
            </a:r>
          </a:p>
          <a:p>
            <a:endParaRPr lang="en-US" sz="1200" baseline="0" dirty="0" smtClean="0"/>
          </a:p>
          <a:p>
            <a:r>
              <a:rPr lang="en-US" sz="1200" baseline="0" dirty="0" smtClean="0"/>
              <a:t>Key influences of NGC were for guideline developers, their ability to identify guidelines and to develop and use quality measures.</a:t>
            </a:r>
          </a:p>
          <a:p>
            <a:endParaRPr lang="en-US" sz="1200" baseline="0" dirty="0" smtClean="0"/>
          </a:p>
          <a:p>
            <a:r>
              <a:rPr lang="en-US" sz="1200" baseline="0" dirty="0" smtClean="0"/>
              <a:t>For health care providers the key influence were on their ongoing learning activities, clinical decision making processes</a:t>
            </a:r>
            <a:r>
              <a:rPr lang="en-US" sz="1200" dirty="0" smtClean="0"/>
              <a:t>, and their ability to identify guidelines</a:t>
            </a:r>
          </a:p>
          <a:p>
            <a:endParaRPr lang="en-US" sz="1200" b="0" dirty="0" smtClean="0">
              <a:solidFill>
                <a:schemeClr val="accent6">
                  <a:lumMod val="50000"/>
                </a:schemeClr>
              </a:solidFill>
            </a:endParaRPr>
          </a:p>
          <a:p>
            <a:r>
              <a:rPr lang="en-US" sz="1200" b="0" dirty="0" smtClean="0">
                <a:solidFill>
                  <a:schemeClr val="accent6">
                    <a:lumMod val="50000"/>
                  </a:schemeClr>
                </a:solidFill>
              </a:rPr>
              <a:t>For</a:t>
            </a:r>
            <a:r>
              <a:rPr lang="en-US" sz="1200" b="0" baseline="0" dirty="0" smtClean="0">
                <a:solidFill>
                  <a:schemeClr val="accent6">
                    <a:lumMod val="50000"/>
                  </a:schemeClr>
                </a:solidFill>
              </a:rPr>
              <a:t> medical </a:t>
            </a:r>
            <a:r>
              <a:rPr lang="en-US" sz="1200" b="0" dirty="0" smtClean="0">
                <a:solidFill>
                  <a:schemeClr val="accent6">
                    <a:lumMod val="50000"/>
                  </a:schemeClr>
                </a:solidFill>
              </a:rPr>
              <a:t>librarians’ key influences were on their </a:t>
            </a:r>
            <a:r>
              <a:rPr lang="en-US" sz="1200" b="0" dirty="0" smtClean="0"/>
              <a:t>ability to meet their client’s needs</a:t>
            </a:r>
          </a:p>
          <a:p>
            <a:endParaRPr lang="en-US" sz="1200" b="0" dirty="0" smtClean="0">
              <a:solidFill>
                <a:schemeClr val="accent6">
                  <a:lumMod val="50000"/>
                </a:schemeClr>
              </a:solidFill>
            </a:endParaRPr>
          </a:p>
          <a:p>
            <a:r>
              <a:rPr lang="en-US" sz="1200" b="0" dirty="0" smtClean="0">
                <a:solidFill>
                  <a:schemeClr val="accent6">
                    <a:lumMod val="50000"/>
                  </a:schemeClr>
                </a:solidFill>
              </a:rPr>
              <a:t>Also</a:t>
            </a:r>
            <a:r>
              <a:rPr lang="en-US" sz="1200" b="0" baseline="0" dirty="0" smtClean="0">
                <a:solidFill>
                  <a:schemeClr val="accent6">
                    <a:lumMod val="50000"/>
                  </a:schemeClr>
                </a:solidFill>
              </a:rPr>
              <a:t> for </a:t>
            </a:r>
            <a:r>
              <a:rPr lang="en-US" sz="1200" b="0" dirty="0" smtClean="0">
                <a:solidFill>
                  <a:schemeClr val="accent6">
                    <a:lumMod val="50000"/>
                  </a:schemeClr>
                </a:solidFill>
              </a:rPr>
              <a:t>Medical librarians’ and researchers’,</a:t>
            </a:r>
            <a:r>
              <a:rPr lang="en-US" sz="1200" b="0" baseline="0" dirty="0" smtClean="0">
                <a:solidFill>
                  <a:schemeClr val="accent6">
                    <a:lumMod val="50000"/>
                  </a:schemeClr>
                </a:solidFill>
              </a:rPr>
              <a:t> NGC influenced their </a:t>
            </a:r>
            <a:r>
              <a:rPr lang="en-US" sz="1200" b="0" dirty="0" smtClean="0"/>
              <a:t>ability to identify current and high quality guidelines</a:t>
            </a:r>
          </a:p>
          <a:p>
            <a:endParaRPr lang="en-US" sz="1200" b="0" dirty="0" smtClean="0">
              <a:solidFill>
                <a:schemeClr val="accent6">
                  <a:lumMod val="50000"/>
                </a:schemeClr>
              </a:solidFill>
            </a:endParaRPr>
          </a:p>
          <a:p>
            <a:r>
              <a:rPr lang="en-US" sz="1200" b="0" dirty="0" smtClean="0">
                <a:solidFill>
                  <a:schemeClr val="accent6">
                    <a:lumMod val="50000"/>
                  </a:schemeClr>
                </a:solidFill>
              </a:rPr>
              <a:t>Measure developers’ NGC reported</a:t>
            </a:r>
            <a:r>
              <a:rPr lang="en-US" sz="1200" b="0" baseline="0" dirty="0" smtClean="0">
                <a:solidFill>
                  <a:schemeClr val="accent6">
                    <a:lumMod val="50000"/>
                  </a:schemeClr>
                </a:solidFill>
              </a:rPr>
              <a:t> has influenced their </a:t>
            </a:r>
            <a:r>
              <a:rPr lang="en-US" sz="1200" b="0" dirty="0" smtClean="0"/>
              <a:t>measure development activities aw well as their approach to identifying guidelines</a:t>
            </a:r>
          </a:p>
          <a:p>
            <a:endParaRPr lang="en-US" sz="1200" b="0" dirty="0" smtClean="0">
              <a:solidFill>
                <a:schemeClr val="accent6">
                  <a:lumMod val="50000"/>
                </a:schemeClr>
              </a:solidFill>
            </a:endParaRPr>
          </a:p>
          <a:p>
            <a:r>
              <a:rPr lang="en-US" sz="1200" b="0" dirty="0" smtClean="0">
                <a:solidFill>
                  <a:schemeClr val="accent6">
                    <a:lumMod val="50000"/>
                  </a:schemeClr>
                </a:solidFill>
              </a:rPr>
              <a:t>And</a:t>
            </a:r>
            <a:r>
              <a:rPr lang="en-US" sz="1200" b="0" baseline="0" dirty="0" smtClean="0">
                <a:solidFill>
                  <a:schemeClr val="accent6">
                    <a:lumMod val="50000"/>
                  </a:schemeClr>
                </a:solidFill>
              </a:rPr>
              <a:t> finally, for </a:t>
            </a:r>
            <a:r>
              <a:rPr lang="en-US" sz="1200" b="0" dirty="0" smtClean="0">
                <a:solidFill>
                  <a:schemeClr val="accent6">
                    <a:lumMod val="50000"/>
                  </a:schemeClr>
                </a:solidFill>
              </a:rPr>
              <a:t>Policymakers’ and purchasers’ NGC’s key influences</a:t>
            </a:r>
            <a:r>
              <a:rPr lang="en-US" sz="1200" b="0" baseline="0" dirty="0" smtClean="0">
                <a:solidFill>
                  <a:schemeClr val="accent6">
                    <a:lumMod val="50000"/>
                  </a:schemeClr>
                </a:solidFill>
              </a:rPr>
              <a:t> were reported to be on their </a:t>
            </a:r>
            <a:r>
              <a:rPr lang="en-US" sz="1200" b="0" dirty="0" smtClean="0"/>
              <a:t>ability to identify guidelines and convert clinical information</a:t>
            </a:r>
          </a:p>
          <a:p>
            <a:endParaRPr lang="en-US" sz="1200" baseline="0" dirty="0" smtClean="0"/>
          </a:p>
        </p:txBody>
      </p:sp>
      <p:sp>
        <p:nvSpPr>
          <p:cNvPr id="4" name="Slide Number Placeholder 3"/>
          <p:cNvSpPr>
            <a:spLocks noGrp="1"/>
          </p:cNvSpPr>
          <p:nvPr>
            <p:ph type="sldNum" sz="quarter" idx="10"/>
          </p:nvPr>
        </p:nvSpPr>
        <p:spPr/>
        <p:txBody>
          <a:bodyPr/>
          <a:lstStyle/>
          <a:p>
            <a:fld id="{D5C14799-CABA-46E6-A33F-818034BFC43D}" type="slidenum">
              <a:rPr lang="en-US" smtClean="0"/>
              <a:pPr/>
              <a:t>18</a:t>
            </a:fld>
            <a:endParaRPr lang="en-US"/>
          </a:p>
        </p:txBody>
      </p:sp>
    </p:spTree>
    <p:extLst>
      <p:ext uri="{BB962C8B-B14F-4D97-AF65-F5344CB8AC3E}">
        <p14:creationId xmlns:p14="http://schemas.microsoft.com/office/powerpoint/2010/main" val="28130533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baseline="0" dirty="0" smtClean="0"/>
          </a:p>
        </p:txBody>
      </p:sp>
      <p:sp>
        <p:nvSpPr>
          <p:cNvPr id="4" name="Slide Number Placeholder 3"/>
          <p:cNvSpPr>
            <a:spLocks noGrp="1"/>
          </p:cNvSpPr>
          <p:nvPr>
            <p:ph type="sldNum" sz="quarter" idx="10"/>
          </p:nvPr>
        </p:nvSpPr>
        <p:spPr/>
        <p:txBody>
          <a:bodyPr/>
          <a:lstStyle/>
          <a:p>
            <a:fld id="{D5C14799-CABA-46E6-A33F-818034BFC43D}" type="slidenum">
              <a:rPr lang="en-US" smtClean="0"/>
              <a:pPr/>
              <a:t>19</a:t>
            </a:fld>
            <a:endParaRPr lang="en-US"/>
          </a:p>
        </p:txBody>
      </p:sp>
    </p:spTree>
    <p:extLst>
      <p:ext uri="{BB962C8B-B14F-4D97-AF65-F5344CB8AC3E}">
        <p14:creationId xmlns:p14="http://schemas.microsoft.com/office/powerpoint/2010/main" val="2813053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Before we get started,</a:t>
            </a:r>
            <a:r>
              <a:rPr lang="en-US" sz="1200" baseline="0" dirty="0" smtClean="0"/>
              <a:t> I wanted to acknowledge all the individuals and groups who contributed to this evaluation and made this work possible. </a:t>
            </a:r>
          </a:p>
          <a:p>
            <a:endParaRPr lang="en-US" sz="1200" baseline="0" dirty="0" smtClean="0"/>
          </a:p>
          <a:p>
            <a:r>
              <a:rPr lang="en-US" sz="1200" baseline="0" dirty="0" smtClean="0"/>
              <a:t>I want to also thank our Participatory Evaluation Team (PET) whose names are listed here, who contributed time to help inform the evaluation design, and to provide contextual validity throughout the entire evaluation process.</a:t>
            </a:r>
          </a:p>
          <a:p>
            <a:endParaRPr lang="en-US" sz="1200" baseline="0" dirty="0" smtClean="0"/>
          </a:p>
          <a:p>
            <a:r>
              <a:rPr lang="en-US" sz="1200" baseline="0" dirty="0" smtClean="0"/>
              <a:t>So many thanks to all of these individuals and organizations.</a:t>
            </a:r>
            <a:endParaRPr lang="en-US" sz="12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2</a:t>
            </a:fld>
            <a:endParaRPr lang="en-US"/>
          </a:p>
        </p:txBody>
      </p:sp>
    </p:spTree>
    <p:extLst>
      <p:ext uri="{BB962C8B-B14F-4D97-AF65-F5344CB8AC3E}">
        <p14:creationId xmlns:p14="http://schemas.microsoft.com/office/powerpoint/2010/main" val="17184403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In this slide I have identified some findings about NGC’s influences</a:t>
            </a:r>
            <a:r>
              <a:rPr lang="en-US" baseline="0" dirty="0" smtClean="0"/>
              <a:t> for guideline developers who participate in NGC (or rather developers who submit their guidelines for inclusion in NGC).</a:t>
            </a:r>
          </a:p>
          <a:p>
            <a:endParaRPr lang="en-US" baseline="0" dirty="0" smtClean="0"/>
          </a:p>
          <a:p>
            <a:r>
              <a:rPr lang="en-US" baseline="0" dirty="0" smtClean="0"/>
              <a:t>From the survey findings we found that guideline developers who submit their guidelines to NGC report a greater influence of NGC when compared to developers who do not submit their guidelines to NGC, ….</a:t>
            </a:r>
          </a:p>
          <a:p>
            <a:endParaRPr lang="en-US" baseline="0" dirty="0" smtClean="0"/>
          </a:p>
          <a:p>
            <a:r>
              <a:rPr lang="en-US" baseline="0" dirty="0" smtClean="0"/>
              <a:t>They report a greater influence of NGC on their </a:t>
            </a:r>
            <a:r>
              <a:rPr lang="en-US" u="sng" baseline="0" dirty="0" smtClean="0"/>
              <a:t>guideline updating frequency </a:t>
            </a:r>
            <a:r>
              <a:rPr lang="en-US" baseline="0" dirty="0" smtClean="0"/>
              <a:t>and </a:t>
            </a:r>
            <a:r>
              <a:rPr lang="en-US" u="sng" baseline="0" dirty="0" smtClean="0"/>
              <a:t>how their organizations document and report their guidelines</a:t>
            </a:r>
            <a:r>
              <a:rPr lang="en-US" baseline="0" dirty="0" smtClean="0"/>
              <a:t>.</a:t>
            </a:r>
          </a:p>
          <a:p>
            <a:endParaRPr lang="en-US" baseline="0" dirty="0" smtClean="0"/>
          </a:p>
          <a:p>
            <a:r>
              <a:rPr lang="en-US" baseline="0" dirty="0" smtClean="0"/>
              <a:t>From the qualitative data, we found that guideline developers report that NGC serves primarily as a source for locating guidelines.  Many of them also noted that NGC’s age criterion also applies some pressure on them to keep their guidelines current.</a:t>
            </a:r>
          </a:p>
          <a:p>
            <a:endParaRPr lang="en-US" baseline="0" dirty="0" smtClean="0"/>
          </a:p>
          <a:p>
            <a:r>
              <a:rPr lang="en-US" baseline="0" dirty="0" smtClean="0"/>
              <a:t>Interestingly, these same developers also noted that NGC has had very little influence on how they go about doing their work….so for instance, their guideline development methodology and their reporting.  This latter finding is somewhat inconsistent with the survey findings where was saw that according to the survey respondents NGC has had more of an influence on how developers document and/or report in their guidelines. However, the number key informants was much smaller, and consisted of organizations with fairly rigorous guideline development programs.</a:t>
            </a:r>
          </a:p>
          <a:p>
            <a:endParaRPr lang="en-US" baseline="0" dirty="0" smtClean="0"/>
          </a:p>
          <a:p>
            <a:r>
              <a:rPr lang="en-US" baseline="0" dirty="0" smtClean="0"/>
              <a:t>So based on these and some of the other findings from this evaluation, we suggest that AHRQ has another opportunity to increase knowledge among guideline developers about how to create and report trustworthy guidelines.  We see that NGC’s age criterion has had some impact or influence, and through additional activities, NGC may be able to advance knowledge about how to create and report guidelines.</a:t>
            </a:r>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20</a:t>
            </a:fld>
            <a:endParaRPr lang="en-US"/>
          </a:p>
        </p:txBody>
      </p:sp>
    </p:spTree>
    <p:extLst>
      <p:ext uri="{BB962C8B-B14F-4D97-AF65-F5344CB8AC3E}">
        <p14:creationId xmlns:p14="http://schemas.microsoft.com/office/powerpoint/2010/main" val="21155620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Among</a:t>
            </a:r>
            <a:r>
              <a:rPr lang="en-US" baseline="0" dirty="0" smtClean="0"/>
              <a:t> a number of things that we looked at for guideline developers who submit their guidelines to NGC, we asked them to rate, on a scale of excellent to poor, NGC’s dissemination of their guidelines.</a:t>
            </a:r>
          </a:p>
          <a:p>
            <a:endParaRPr lang="en-US" baseline="0" dirty="0" smtClean="0"/>
          </a:p>
          <a:p>
            <a:r>
              <a:rPr lang="en-US" baseline="0" dirty="0" smtClean="0"/>
              <a:t>65% of these developers noted that NGC’s dissemination of their guidelines was excellent or good. And this is shown in the figure on the right.</a:t>
            </a:r>
          </a:p>
          <a:p>
            <a:endParaRPr lang="en-US" baseline="0" dirty="0" smtClean="0"/>
          </a:p>
          <a:p>
            <a:r>
              <a:rPr lang="en-US" baseline="0" dirty="0" smtClean="0"/>
              <a:t>Interestingly approximately 35% were either neutral in their opinion or said that it was fair or poor.</a:t>
            </a:r>
          </a:p>
          <a:p>
            <a:endParaRPr lang="en-US" baseline="0" dirty="0" smtClean="0"/>
          </a:p>
          <a:p>
            <a:r>
              <a:rPr lang="en-US" baseline="0" dirty="0" smtClean="0"/>
              <a:t>So another opportunity for AHRQ to enhance the value of the site would be to explore additional efforts that might enhance the dissemination of guidelines. </a:t>
            </a:r>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21</a:t>
            </a:fld>
            <a:endParaRPr lang="en-US"/>
          </a:p>
        </p:txBody>
      </p:sp>
    </p:spTree>
    <p:extLst>
      <p:ext uri="{BB962C8B-B14F-4D97-AF65-F5344CB8AC3E}">
        <p14:creationId xmlns:p14="http://schemas.microsoft.com/office/powerpoint/2010/main" val="2398077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last thing</a:t>
            </a:r>
            <a:r>
              <a:rPr lang="en-US" baseline="0" dirty="0" smtClean="0"/>
              <a:t> I will rep[ort on here today relates to enhancements to the NGC Web site</a:t>
            </a:r>
          </a:p>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22</a:t>
            </a:fld>
            <a:endParaRPr lang="en-US"/>
          </a:p>
        </p:txBody>
      </p:sp>
    </p:spTree>
    <p:extLst>
      <p:ext uri="{BB962C8B-B14F-4D97-AF65-F5344CB8AC3E}">
        <p14:creationId xmlns:p14="http://schemas.microsoft.com/office/powerpoint/2010/main" val="35004470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dirty="0" smtClean="0"/>
              <a:t>In the survey,</a:t>
            </a:r>
            <a:r>
              <a:rPr lang="en-US" sz="1200" baseline="0" dirty="0" smtClean="0"/>
              <a:t> we asked NGC users to tell us how likely they would be to use a number of different enhancements, using a scale of definitely, to definitely not.</a:t>
            </a:r>
          </a:p>
          <a:p>
            <a:endParaRPr lang="en-US" sz="1200" baseline="0" dirty="0" smtClean="0"/>
          </a:p>
          <a:p>
            <a:r>
              <a:rPr lang="en-US" sz="1200" baseline="0" dirty="0" smtClean="0"/>
              <a:t>We identified 12 different enhancements along with an open-ended field so that respondents could identify any other enhancement not on the list.  These included things such as </a:t>
            </a:r>
          </a:p>
          <a:p>
            <a:endParaRPr lang="en-US" sz="1200" baseline="0" dirty="0" smtClean="0"/>
          </a:p>
          <a:p>
            <a:pPr marL="285750" indent="-285750">
              <a:buFont typeface="Arial" pitchFamily="34" charset="0"/>
              <a:buChar char="•"/>
            </a:pPr>
            <a:r>
              <a:rPr lang="en-US" sz="1200" dirty="0" smtClean="0"/>
              <a:t>Ratings of guideline quality</a:t>
            </a:r>
          </a:p>
          <a:p>
            <a:pPr marL="285750" indent="-285750">
              <a:buFont typeface="Arial" pitchFamily="34" charset="0"/>
              <a:buChar char="•"/>
            </a:pPr>
            <a:r>
              <a:rPr lang="en-US" sz="1200" dirty="0" smtClean="0"/>
              <a:t>Subject-specific e-mail alerts</a:t>
            </a:r>
          </a:p>
          <a:p>
            <a:pPr marL="285750" indent="-285750">
              <a:buFont typeface="Arial" pitchFamily="34" charset="0"/>
              <a:buChar char="•"/>
            </a:pPr>
            <a:r>
              <a:rPr lang="en-US" sz="1200" dirty="0" smtClean="0"/>
              <a:t>Access to archives guidelines</a:t>
            </a:r>
          </a:p>
          <a:p>
            <a:pPr marL="285750" indent="-285750">
              <a:buFont typeface="Arial" pitchFamily="34" charset="0"/>
              <a:buChar char="•"/>
            </a:pPr>
            <a:r>
              <a:rPr lang="en-US" sz="1200" dirty="0" smtClean="0"/>
              <a:t>Additional data download options and XML formats</a:t>
            </a:r>
          </a:p>
          <a:p>
            <a:pPr marL="285750" indent="-285750">
              <a:buFont typeface="Arial" pitchFamily="34" charset="0"/>
              <a:buChar char="•"/>
            </a:pPr>
            <a:r>
              <a:rPr lang="en-US" sz="1200" dirty="0" smtClean="0"/>
              <a:t>Among a number of others</a:t>
            </a:r>
          </a:p>
          <a:p>
            <a:pPr marL="285750" indent="-285750">
              <a:buFont typeface="Arial" pitchFamily="34" charset="0"/>
              <a:buChar char="•"/>
            </a:pPr>
            <a:endParaRPr lang="en-US" sz="1200" dirty="0" smtClean="0"/>
          </a:p>
          <a:p>
            <a:pPr marL="0" indent="0">
              <a:buFont typeface="Arial" pitchFamily="34" charset="0"/>
              <a:buNone/>
            </a:pPr>
            <a:r>
              <a:rPr lang="en-US" sz="1200" dirty="0" smtClean="0"/>
              <a:t>Two</a:t>
            </a:r>
            <a:r>
              <a:rPr lang="en-US" sz="1200" baseline="0" dirty="0" smtClean="0"/>
              <a:t> thirds of the NGC user respondents said that they would definitely, very likely or probably use:</a:t>
            </a:r>
          </a:p>
          <a:p>
            <a:pPr marL="0" indent="0">
              <a:buFont typeface="Arial" pitchFamily="34" charset="0"/>
              <a:buNone/>
            </a:pPr>
            <a:endParaRPr lang="en-US" sz="1200" baseline="0" dirty="0" smtClean="0"/>
          </a:p>
          <a:p>
            <a:pPr marL="0" indent="0">
              <a:buFont typeface="Arial" pitchFamily="34" charset="0"/>
              <a:buNone/>
            </a:pPr>
            <a:r>
              <a:rPr lang="en-US" sz="1200" baseline="0" dirty="0" smtClean="0"/>
              <a:t>Ratings of guideline quality and subject specific e-mail alerts.  And these were consistent with the findings of the qualitative data.</a:t>
            </a:r>
          </a:p>
          <a:p>
            <a:pPr marL="0" indent="0">
              <a:buFont typeface="Arial" pitchFamily="34" charset="0"/>
              <a:buNone/>
            </a:pPr>
            <a:endParaRPr lang="en-US" sz="1200" baseline="0" dirty="0" smtClean="0"/>
          </a:p>
          <a:p>
            <a:pPr marL="0" indent="0">
              <a:buFont typeface="Arial" pitchFamily="34" charset="0"/>
              <a:buNone/>
            </a:pPr>
            <a:r>
              <a:rPr lang="en-US" sz="1200" baseline="0" dirty="0" smtClean="0"/>
              <a:t>So again, AHRQ has an opportunity to expand on its potential impact by investing in some major enhancements that will include significantly increase the value of NGC for its users.</a:t>
            </a:r>
            <a:endParaRPr lang="en-US" sz="1200" dirty="0" smtClean="0"/>
          </a:p>
          <a:p>
            <a:endParaRPr lang="en-US" sz="1200" baseline="0" dirty="0" smtClean="0"/>
          </a:p>
          <a:p>
            <a:r>
              <a:rPr lang="en-US" sz="1200" baseline="0" dirty="0" smtClean="0"/>
              <a:t>Providers were also specifically asked about their likely use of some specific enhancements.  </a:t>
            </a:r>
          </a:p>
        </p:txBody>
      </p:sp>
      <p:sp>
        <p:nvSpPr>
          <p:cNvPr id="4" name="Slide Number Placeholder 3"/>
          <p:cNvSpPr>
            <a:spLocks noGrp="1"/>
          </p:cNvSpPr>
          <p:nvPr>
            <p:ph type="sldNum" sz="quarter" idx="10"/>
          </p:nvPr>
        </p:nvSpPr>
        <p:spPr/>
        <p:txBody>
          <a:bodyPr/>
          <a:lstStyle/>
          <a:p>
            <a:fld id="{D5C14799-CABA-46E6-A33F-818034BFC43D}" type="slidenum">
              <a:rPr lang="en-US" smtClean="0"/>
              <a:pPr/>
              <a:t>23</a:t>
            </a:fld>
            <a:endParaRPr lang="en-US"/>
          </a:p>
        </p:txBody>
      </p:sp>
    </p:spTree>
    <p:extLst>
      <p:ext uri="{BB962C8B-B14F-4D97-AF65-F5344CB8AC3E}">
        <p14:creationId xmlns:p14="http://schemas.microsoft.com/office/powerpoint/2010/main" val="12316861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listed in this slide some of the things</a:t>
            </a:r>
            <a:r>
              <a:rPr lang="en-US" baseline="0" dirty="0" smtClean="0"/>
              <a:t> that were noted in the focus groups and key informant interviews, that are in addition to the guideline quality ratings and subject specific email alerts which were also very common themes in the qualitative data.</a:t>
            </a:r>
          </a:p>
          <a:p>
            <a:endParaRPr lang="en-US" baseline="0" dirty="0" smtClean="0"/>
          </a:p>
          <a:p>
            <a:r>
              <a:rPr lang="en-US" baseline="0" dirty="0" smtClean="0"/>
              <a:t>The include: </a:t>
            </a:r>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24</a:t>
            </a:fld>
            <a:endParaRPr lang="en-US"/>
          </a:p>
        </p:txBody>
      </p:sp>
    </p:spTree>
    <p:extLst>
      <p:ext uri="{BB962C8B-B14F-4D97-AF65-F5344CB8AC3E}">
        <p14:creationId xmlns:p14="http://schemas.microsoft.com/office/powerpoint/2010/main" val="34440814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5C14799-CABA-46E6-A33F-818034BFC43D}" type="slidenum">
              <a:rPr lang="en-US" smtClean="0"/>
              <a:pPr/>
              <a:t>25</a:t>
            </a:fld>
            <a:endParaRPr lang="en-US"/>
          </a:p>
        </p:txBody>
      </p:sp>
    </p:spTree>
    <p:extLst>
      <p:ext uri="{BB962C8B-B14F-4D97-AF65-F5344CB8AC3E}">
        <p14:creationId xmlns:p14="http://schemas.microsoft.com/office/powerpoint/2010/main" val="33044037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26</a:t>
            </a:fld>
            <a:endParaRPr lang="en-US"/>
          </a:p>
        </p:txBody>
      </p:sp>
    </p:spTree>
    <p:extLst>
      <p:ext uri="{BB962C8B-B14F-4D97-AF65-F5344CB8AC3E}">
        <p14:creationId xmlns:p14="http://schemas.microsoft.com/office/powerpoint/2010/main" val="17025244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purpose of this project was to formally evaluate the AHRQ’s National Guideline Clearinghouse™ (NGC). </a:t>
            </a:r>
          </a:p>
          <a:p>
            <a:pPr>
              <a:lnSpc>
                <a:spcPct val="90000"/>
              </a:lnSpc>
            </a:pPr>
            <a:r>
              <a:rPr lang="en-US" sz="1200" b="1" dirty="0" smtClean="0"/>
              <a:t>And the objectives</a:t>
            </a:r>
            <a:r>
              <a:rPr lang="en-US" sz="1200" b="1" baseline="0" dirty="0" smtClean="0"/>
              <a:t> of the evaluation were to </a:t>
            </a:r>
            <a:r>
              <a:rPr lang="en-US" sz="1200" b="1" dirty="0" smtClean="0"/>
              <a:t>Gain a better understanding of how NGC:</a:t>
            </a:r>
          </a:p>
          <a:p>
            <a:pPr>
              <a:lnSpc>
                <a:spcPct val="90000"/>
              </a:lnSpc>
            </a:pPr>
            <a:endParaRPr lang="en-US" sz="1200" b="1" dirty="0" smtClean="0"/>
          </a:p>
          <a:p>
            <a:pPr lvl="1">
              <a:lnSpc>
                <a:spcPct val="90000"/>
              </a:lnSpc>
            </a:pPr>
            <a:r>
              <a:rPr lang="en-US" sz="1200" dirty="0" smtClean="0"/>
              <a:t>Is being used by its stakeholders.</a:t>
            </a:r>
            <a:r>
              <a:rPr lang="en-US" sz="1200" baseline="0" dirty="0" smtClean="0"/>
              <a:t> And related to this, we also wanted to know what is the current level of </a:t>
            </a:r>
            <a:r>
              <a:rPr lang="en-US" sz="1200" i="1" dirty="0" smtClean="0"/>
              <a:t>AWARENESS  of NGC  </a:t>
            </a:r>
            <a:r>
              <a:rPr lang="en-US" sz="1200" dirty="0" smtClean="0"/>
              <a:t>among key stakeholders)</a:t>
            </a:r>
          </a:p>
          <a:p>
            <a:pPr lvl="1">
              <a:lnSpc>
                <a:spcPct val="90000"/>
              </a:lnSpc>
            </a:pPr>
            <a:endParaRPr lang="en-US" sz="1200" dirty="0" smtClean="0"/>
          </a:p>
          <a:p>
            <a:pPr lvl="1">
              <a:lnSpc>
                <a:spcPct val="90000"/>
              </a:lnSpc>
            </a:pPr>
            <a:r>
              <a:rPr lang="en-US" sz="1200" dirty="0" smtClean="0"/>
              <a:t>How does NGC support dissemination of evidence-based clinical practice guidelines</a:t>
            </a:r>
          </a:p>
          <a:p>
            <a:pPr lvl="1">
              <a:lnSpc>
                <a:spcPct val="90000"/>
              </a:lnSpc>
            </a:pPr>
            <a:endParaRPr lang="en-US" sz="1200" dirty="0" smtClean="0"/>
          </a:p>
          <a:p>
            <a:pPr lvl="1">
              <a:lnSpc>
                <a:spcPct val="90000"/>
              </a:lnSpc>
            </a:pPr>
            <a:r>
              <a:rPr lang="en-US" sz="1200" dirty="0" smtClean="0"/>
              <a:t>How has NGC influenced efforts in guideline development, implementation, and use</a:t>
            </a:r>
          </a:p>
          <a:p>
            <a:pPr lvl="1">
              <a:lnSpc>
                <a:spcPct val="90000"/>
              </a:lnSpc>
            </a:pPr>
            <a:endParaRPr lang="en-US" sz="1200" dirty="0" smtClean="0"/>
          </a:p>
          <a:p>
            <a:pPr lvl="1">
              <a:lnSpc>
                <a:spcPct val="90000"/>
              </a:lnSpc>
            </a:pPr>
            <a:r>
              <a:rPr lang="en-US" sz="1200" dirty="0" smtClean="0"/>
              <a:t>And how can NGC be improved to better meets the</a:t>
            </a:r>
            <a:r>
              <a:rPr lang="en-US" sz="1200" baseline="0" dirty="0" smtClean="0"/>
              <a:t> needs of its stakeholders</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3</a:t>
            </a:fld>
            <a:endParaRPr lang="en-US"/>
          </a:p>
        </p:txBody>
      </p:sp>
    </p:spTree>
    <p:extLst>
      <p:ext uri="{BB962C8B-B14F-4D97-AF65-F5344CB8AC3E}">
        <p14:creationId xmlns:p14="http://schemas.microsoft.com/office/powerpoint/2010/main" val="988982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used the CIPP</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Context-Input-Process-Product) evaluation framework in</a:t>
            </a:r>
            <a:r>
              <a:rPr lang="en-US" sz="1200" kern="1200" baseline="0" dirty="0" smtClean="0">
                <a:solidFill>
                  <a:schemeClr val="tx1"/>
                </a:solidFill>
                <a:effectLst/>
                <a:latin typeface="+mn-lt"/>
                <a:ea typeface="+mn-ea"/>
                <a:cs typeface="+mn-cs"/>
              </a:rPr>
              <a:t> the current project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started by developing a logic model (which is shown schematically</a:t>
            </a:r>
            <a:r>
              <a:rPr lang="en-US" sz="1200" kern="1200" baseline="0" dirty="0" smtClean="0">
                <a:solidFill>
                  <a:schemeClr val="tx1"/>
                </a:solidFill>
                <a:effectLst/>
                <a:latin typeface="+mn-lt"/>
                <a:ea typeface="+mn-ea"/>
                <a:cs typeface="+mn-cs"/>
              </a:rPr>
              <a:t> here) </a:t>
            </a:r>
            <a:r>
              <a:rPr lang="en-US" sz="1200" kern="1200" dirty="0" smtClean="0">
                <a:solidFill>
                  <a:schemeClr val="tx1"/>
                </a:solidFill>
                <a:effectLst/>
                <a:latin typeface="+mn-lt"/>
                <a:ea typeface="+mn-ea"/>
                <a:cs typeface="+mn-cs"/>
              </a:rPr>
              <a:t>to layout </a:t>
            </a:r>
            <a:r>
              <a:rPr lang="en-US" sz="1200" kern="1200" baseline="0" dirty="0" smtClean="0">
                <a:solidFill>
                  <a:schemeClr val="tx1"/>
                </a:solidFill>
                <a:effectLst/>
                <a:latin typeface="+mn-lt"/>
                <a:ea typeface="+mn-ea"/>
                <a:cs typeface="+mn-cs"/>
              </a:rPr>
              <a:t>NGC’s </a:t>
            </a:r>
            <a:r>
              <a:rPr lang="en-US" sz="1200" kern="1200" dirty="0" smtClean="0">
                <a:solidFill>
                  <a:schemeClr val="tx1"/>
                </a:solidFill>
                <a:effectLst/>
                <a:latin typeface="+mn-lt"/>
                <a:ea typeface="+mn-ea"/>
                <a:cs typeface="+mn-cs"/>
              </a:rPr>
              <a:t>objectives, inputs, outputs, and outcomes,</a:t>
            </a:r>
            <a:r>
              <a:rPr lang="en-US" sz="1200" kern="1200" baseline="0" dirty="0" smtClean="0">
                <a:solidFill>
                  <a:schemeClr val="tx1"/>
                </a:solidFill>
                <a:effectLst/>
                <a:latin typeface="+mn-lt"/>
                <a:ea typeface="+mn-ea"/>
                <a:cs typeface="+mn-cs"/>
              </a:rPr>
              <a:t> and this in turn was </a:t>
            </a:r>
            <a:r>
              <a:rPr lang="en-US" sz="1200" kern="1200" dirty="0" smtClean="0">
                <a:solidFill>
                  <a:schemeClr val="tx1"/>
                </a:solidFill>
                <a:effectLst/>
                <a:latin typeface="+mn-lt"/>
                <a:ea typeface="+mn-ea"/>
                <a:cs typeface="+mn-cs"/>
              </a:rPr>
              <a:t>used to generate a set of research questions and outcome measures that could be used to evaluate the impact of the NGC relative to its stated objectives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research questions were used to develop the instruments for the evaluation. As you can see, we used a mixed-methods approach to collect data for the evaluation… collecting both quantitative data though a survey and qualitative data from focus groups and key informant interviews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Quantitative data were collected using a web-based survey.  The survey employed skip logic and branching to </a:t>
            </a:r>
            <a:r>
              <a:rPr lang="en-US" sz="1200" dirty="0" smtClean="0">
                <a:effectLst/>
              </a:rPr>
              <a:t>create custom paths through the survey</a:t>
            </a:r>
            <a:r>
              <a:rPr lang="en-US" sz="1200" kern="1200" baseline="0" dirty="0" smtClean="0">
                <a:solidFill>
                  <a:schemeClr val="tx1"/>
                </a:solidFill>
                <a:effectLst/>
                <a:latin typeface="+mn-lt"/>
                <a:ea typeface="+mn-ea"/>
                <a:cs typeface="+mn-cs"/>
              </a:rPr>
              <a:t> and minimize the number of questions respondents saw.</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We solicited responses to the survey by sending out an invitation and link to the survey to AHRQ, AMA, and AHIP email subscribers. So we had three sampling frames</a:t>
            </a:r>
          </a:p>
          <a:p>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conducted 4 stakeholder-specific focus group, and 26 key informant</a:t>
            </a:r>
            <a:r>
              <a:rPr lang="en-US" sz="1200" kern="1200" baseline="0" dirty="0" smtClean="0">
                <a:solidFill>
                  <a:schemeClr val="tx1"/>
                </a:solidFill>
                <a:effectLst/>
                <a:latin typeface="+mn-lt"/>
                <a:ea typeface="+mn-ea"/>
                <a:cs typeface="+mn-cs"/>
              </a:rPr>
              <a:t> interviews from a mix of stakeholder groups to provide further context to the responses in the survey.</a:t>
            </a:r>
            <a:endParaRPr lang="en-US" sz="1200" kern="120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4</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this slide </a:t>
            </a:r>
            <a:r>
              <a:rPr lang="en-US" sz="1200" dirty="0" smtClean="0"/>
              <a:t>shows at</a:t>
            </a:r>
            <a:r>
              <a:rPr lang="en-US" sz="1200" baseline="0" dirty="0" smtClean="0"/>
              <a:t> a high level some of the survey sample characteristics.</a:t>
            </a:r>
          </a:p>
          <a:p>
            <a:endParaRPr lang="en-US" sz="1200" baseline="0" dirty="0" smtClean="0"/>
          </a:p>
          <a:p>
            <a:r>
              <a:rPr lang="en-US" sz="1200" baseline="0" dirty="0" smtClean="0"/>
              <a:t>First, as you can see in the table, we had close to 9400  total respondents after data cleaning.</a:t>
            </a:r>
          </a:p>
          <a:p>
            <a:endParaRPr lang="en-US" sz="1200" baseline="0" dirty="0" smtClean="0"/>
          </a:p>
          <a:p>
            <a:r>
              <a:rPr lang="en-US" sz="1200" baseline="0" dirty="0" smtClean="0"/>
              <a:t>When we break out the number of responses by referral source you can see that almost all of our respondents were directed to the survey from the AHRQ solicitation. The number of referrals from the AHIP and AMA solicitations were very low.  As a result, our survey sample is clearly familiar with AHRQ, and thus, more likely to be familiar with NGC.  So this is a limitation of the survey.</a:t>
            </a:r>
          </a:p>
          <a:p>
            <a:endParaRPr lang="en-US" sz="1200" baseline="0" dirty="0" smtClean="0"/>
          </a:p>
          <a:p>
            <a:r>
              <a:rPr lang="en-US" sz="1200" baseline="0" dirty="0" smtClean="0"/>
              <a:t>In terms of the survey reach, the majority of responses came from within the United states.</a:t>
            </a:r>
          </a:p>
          <a:p>
            <a:endParaRPr lang="en-US" sz="1200" baseline="0" dirty="0" smtClean="0"/>
          </a:p>
          <a:p>
            <a:r>
              <a:rPr lang="en-US" sz="1200" baseline="0" dirty="0" smtClean="0"/>
              <a:t>And in terms of the occupational mix, </a:t>
            </a:r>
          </a:p>
          <a:p>
            <a:pPr marL="285750" indent="-285750">
              <a:buFont typeface="Arial" pitchFamily="34" charset="0"/>
              <a:buChar char="•"/>
            </a:pPr>
            <a:r>
              <a:rPr lang="en-US" sz="1200" dirty="0" smtClean="0">
                <a:solidFill>
                  <a:schemeClr val="accent3">
                    <a:lumMod val="50000"/>
                  </a:schemeClr>
                </a:solidFill>
                <a:latin typeface="Arial" pitchFamily="34" charset="0"/>
                <a:cs typeface="Arial" pitchFamily="34" charset="0"/>
              </a:rPr>
              <a:t>56%</a:t>
            </a:r>
            <a:r>
              <a:rPr lang="en-US" sz="1200" dirty="0" smtClean="0">
                <a:solidFill>
                  <a:schemeClr val="accent3">
                    <a:lumMod val="50000"/>
                  </a:schemeClr>
                </a:solidFill>
              </a:rPr>
              <a:t> - Providers, clinicians,   nurses</a:t>
            </a:r>
          </a:p>
          <a:p>
            <a:pPr marL="285750" indent="-285750">
              <a:buFont typeface="Arial" pitchFamily="34" charset="0"/>
              <a:buChar char="•"/>
            </a:pPr>
            <a:r>
              <a:rPr lang="en-US" sz="1200" dirty="0" smtClean="0">
                <a:solidFill>
                  <a:schemeClr val="accent3">
                    <a:lumMod val="50000"/>
                  </a:schemeClr>
                </a:solidFill>
                <a:latin typeface="Arial" pitchFamily="34" charset="0"/>
                <a:cs typeface="Arial" pitchFamily="34" charset="0"/>
              </a:rPr>
              <a:t>13%</a:t>
            </a:r>
            <a:r>
              <a:rPr lang="en-US" sz="1200" dirty="0" smtClean="0">
                <a:solidFill>
                  <a:schemeClr val="accent3">
                    <a:lumMod val="50000"/>
                  </a:schemeClr>
                </a:solidFill>
              </a:rPr>
              <a:t> - Researchers, librarians,</a:t>
            </a:r>
            <a:br>
              <a:rPr lang="en-US" sz="1200" dirty="0" smtClean="0">
                <a:solidFill>
                  <a:schemeClr val="accent3">
                    <a:lumMod val="50000"/>
                  </a:schemeClr>
                </a:solidFill>
              </a:rPr>
            </a:br>
            <a:r>
              <a:rPr lang="en-US" sz="1200" dirty="0" smtClean="0">
                <a:solidFill>
                  <a:schemeClr val="accent3">
                    <a:lumMod val="50000"/>
                  </a:schemeClr>
                </a:solidFill>
              </a:rPr>
              <a:t> similar</a:t>
            </a:r>
          </a:p>
          <a:p>
            <a:pPr marL="285750" indent="-285750">
              <a:buFont typeface="Arial" pitchFamily="34" charset="0"/>
              <a:buChar char="•"/>
            </a:pPr>
            <a:r>
              <a:rPr lang="en-US" sz="1200" dirty="0" smtClean="0">
                <a:solidFill>
                  <a:schemeClr val="accent3">
                    <a:lumMod val="50000"/>
                  </a:schemeClr>
                </a:solidFill>
                <a:latin typeface="Arial" pitchFamily="34" charset="0"/>
                <a:cs typeface="Arial" pitchFamily="34" charset="0"/>
              </a:rPr>
              <a:t>12%</a:t>
            </a:r>
            <a:r>
              <a:rPr lang="en-US" sz="1200" dirty="0" smtClean="0">
                <a:solidFill>
                  <a:schemeClr val="accent3">
                    <a:lumMod val="50000"/>
                  </a:schemeClr>
                </a:solidFill>
              </a:rPr>
              <a:t> - Consultants, managers, </a:t>
            </a:r>
            <a:br>
              <a:rPr lang="en-US" sz="1200" dirty="0" smtClean="0">
                <a:solidFill>
                  <a:schemeClr val="accent3">
                    <a:lumMod val="50000"/>
                  </a:schemeClr>
                </a:solidFill>
              </a:rPr>
            </a:br>
            <a:r>
              <a:rPr lang="en-US" sz="1200" dirty="0" smtClean="0">
                <a:solidFill>
                  <a:schemeClr val="accent3">
                    <a:lumMod val="50000"/>
                  </a:schemeClr>
                </a:solidFill>
              </a:rPr>
              <a:t>  administrators</a:t>
            </a:r>
          </a:p>
          <a:p>
            <a:pPr marL="285750" indent="-285750">
              <a:buFont typeface="Arial" pitchFamily="34" charset="0"/>
              <a:buChar char="•"/>
            </a:pPr>
            <a:r>
              <a:rPr lang="en-US" sz="1200" dirty="0" smtClean="0">
                <a:solidFill>
                  <a:schemeClr val="accent3">
                    <a:lumMod val="50000"/>
                  </a:schemeClr>
                </a:solidFill>
                <a:latin typeface="Arial" pitchFamily="34" charset="0"/>
                <a:cs typeface="Arial" pitchFamily="34" charset="0"/>
              </a:rPr>
              <a:t>19%</a:t>
            </a:r>
            <a:r>
              <a:rPr lang="en-US" sz="1200" dirty="0" smtClean="0">
                <a:solidFill>
                  <a:schemeClr val="accent3">
                    <a:lumMod val="50000"/>
                  </a:schemeClr>
                </a:solidFill>
              </a:rPr>
              <a:t> - Other </a:t>
            </a:r>
          </a:p>
          <a:p>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5</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This slide shows the survey counts for the primary modules within the survey.  </a:t>
            </a:r>
          </a:p>
          <a:p>
            <a:endParaRPr lang="en-US" sz="1200" dirty="0" smtClean="0"/>
          </a:p>
          <a:p>
            <a:r>
              <a:rPr lang="en-US" sz="1200" dirty="0" smtClean="0"/>
              <a:t>So</a:t>
            </a:r>
            <a:r>
              <a:rPr lang="en-US" sz="1200" baseline="0" dirty="0" smtClean="0"/>
              <a:t> again, there were just under 9400 respondents in total</a:t>
            </a:r>
          </a:p>
          <a:p>
            <a:endParaRPr lang="en-US" sz="1200" baseline="0" dirty="0" smtClean="0"/>
          </a:p>
          <a:p>
            <a:r>
              <a:rPr lang="en-US" sz="1200" baseline="0" dirty="0" smtClean="0"/>
              <a:t>The first question was an NGC Awareness screening question.  7,314 of the respondents indicated that they were aware of NGC. A little over 2000  (or 22%) indicated they were not aware of NGC.  From all of these users, we asked general demographic questions, as well as questions about their use of guidelines and the sources they used to obtain guidelines</a:t>
            </a:r>
            <a:endParaRPr lang="en-US" sz="1200" baseline="0" dirty="0"/>
          </a:p>
          <a:p>
            <a:endParaRPr lang="en-US" sz="1200" baseline="0" dirty="0"/>
          </a:p>
          <a:p>
            <a:r>
              <a:rPr lang="en-US" sz="1200" baseline="0" dirty="0" smtClean="0"/>
              <a:t>Of the individuals who reported being aware of  NGC, a little over 5800 (nearly 81%) were also NGC users.  These individuals were asked questions about NGC</a:t>
            </a:r>
          </a:p>
          <a:p>
            <a:endParaRPr lang="en-US" sz="1200" baseline="0" dirty="0" smtClean="0"/>
          </a:p>
          <a:p>
            <a:r>
              <a:rPr lang="en-US" sz="1200" baseline="0" dirty="0" smtClean="0"/>
              <a:t>Following a set of general questions asked of all of all NGC users, the survey branched into seven modules.  These numbers reflect the number of individuals who completed each of the different stakeholder modules.</a:t>
            </a:r>
          </a:p>
        </p:txBody>
      </p:sp>
      <p:sp>
        <p:nvSpPr>
          <p:cNvPr id="4" name="Slide Number Placeholder 3"/>
          <p:cNvSpPr>
            <a:spLocks noGrp="1"/>
          </p:cNvSpPr>
          <p:nvPr>
            <p:ph type="sldNum" sz="quarter" idx="10"/>
          </p:nvPr>
        </p:nvSpPr>
        <p:spPr/>
        <p:txBody>
          <a:bodyPr/>
          <a:lstStyle/>
          <a:p>
            <a:fld id="{D5C14799-CABA-46E6-A33F-818034BFC43D}" type="slidenum">
              <a:rPr lang="en-US" smtClean="0"/>
              <a:pPr/>
              <a:t>6</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on to some of the results.  In this first section we will look at </a:t>
            </a:r>
          </a:p>
          <a:p>
            <a:r>
              <a:rPr lang="en-US" dirty="0" smtClean="0"/>
              <a:t>NGC Awareness</a:t>
            </a:r>
          </a:p>
          <a:p>
            <a:r>
              <a:rPr lang="en-US" dirty="0" smtClean="0"/>
              <a:t>NGC Use, and </a:t>
            </a:r>
          </a:p>
          <a:p>
            <a:r>
              <a:rPr lang="en-US" dirty="0" smtClean="0"/>
              <a:t>The use</a:t>
            </a:r>
            <a:r>
              <a:rPr lang="en-US" baseline="0" dirty="0" smtClean="0"/>
              <a:t> of </a:t>
            </a:r>
            <a:r>
              <a:rPr lang="en-US" dirty="0" smtClean="0"/>
              <a:t>Other Guideline Sources and how they</a:t>
            </a:r>
            <a:r>
              <a:rPr lang="en-US" baseline="0" dirty="0" smtClean="0"/>
              <a:t> compared to NGC</a:t>
            </a:r>
            <a:endParaRPr lang="en-US"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7</a:t>
            </a:fld>
            <a:endParaRPr lang="en-US"/>
          </a:p>
        </p:txBody>
      </p:sp>
    </p:spTree>
    <p:extLst>
      <p:ext uri="{BB962C8B-B14F-4D97-AF65-F5344CB8AC3E}">
        <p14:creationId xmlns:p14="http://schemas.microsoft.com/office/powerpoint/2010/main" val="3627749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This figure</a:t>
            </a:r>
            <a:r>
              <a:rPr lang="en-US" sz="1200" baseline="0" dirty="0" smtClean="0"/>
              <a:t> breaks out NGC awareness by the three sampling frames.  Again, the majority of respondents were derived from the AHRQ solicitation.  Of these individuals, 78% reported being aware of NGC.  </a:t>
            </a:r>
          </a:p>
          <a:p>
            <a:endParaRPr lang="en-US" sz="1200" baseline="0" dirty="0" smtClean="0"/>
          </a:p>
          <a:p>
            <a:r>
              <a:rPr lang="en-US" sz="1200" baseline="0" dirty="0" smtClean="0"/>
              <a:t>83% of the respondents solicited by AHIP were aware of NGC.</a:t>
            </a:r>
          </a:p>
          <a:p>
            <a:endParaRPr lang="en-US" sz="1200" baseline="0" dirty="0" smtClean="0"/>
          </a:p>
          <a:p>
            <a:r>
              <a:rPr lang="en-US" sz="1200" baseline="0" dirty="0" smtClean="0"/>
              <a:t>Only 49% of the respondents solicited through the AMA  reported being Aware of NGC.  Although we are reluctant to put much weight on the awareness numbers derived from the AHIP and AMA solicitations, awareness was much lower among the respondents from AMA, and this </a:t>
            </a:r>
          </a:p>
          <a:p>
            <a:endParaRPr lang="en-US" sz="1200" baseline="0" dirty="0" smtClean="0"/>
          </a:p>
          <a:p>
            <a:r>
              <a:rPr lang="en-US" sz="1200" baseline="0" dirty="0" smtClean="0"/>
              <a:t>Transition………</a:t>
            </a:r>
          </a:p>
          <a:p>
            <a:r>
              <a:rPr lang="en-US" sz="1200" baseline="0" dirty="0" smtClean="0"/>
              <a:t>suggests that there may be an opportunity for AHRQ to build on awareness of NGC among healthcare providers and other clinicians perhaps through increased marketing.</a:t>
            </a:r>
            <a:endParaRPr lang="en-US" sz="1200" dirty="0" smtClean="0"/>
          </a:p>
          <a:p>
            <a:endParaRPr lang="en-US" sz="1200" dirty="0" smtClean="0"/>
          </a:p>
          <a:p>
            <a:r>
              <a:rPr lang="en-US" sz="1200" dirty="0" smtClean="0"/>
              <a:t>Transition…………</a:t>
            </a:r>
          </a:p>
          <a:p>
            <a:r>
              <a:rPr lang="en-US" sz="1200" dirty="0" smtClean="0"/>
              <a:t>We also examined</a:t>
            </a:r>
            <a:r>
              <a:rPr lang="en-US" sz="1200" baseline="0" dirty="0" smtClean="0"/>
              <a:t> how awareness compared with that observed in the first evaluation that was conducted of NGC, back in 2001.  In that evaluation, which was conducted using a different approach, awareness of NGC was found to be only around 30%</a:t>
            </a:r>
          </a:p>
          <a:p>
            <a:endParaRPr lang="en-US" sz="1200" baseline="0" dirty="0" smtClean="0"/>
          </a:p>
          <a:p>
            <a:r>
              <a:rPr lang="en-US" sz="1200" baseline="0" dirty="0" smtClean="0"/>
              <a:t>So awareness of NGC in 2011 appears to be substantially higher that it was in 2001, which is not terribly surprising given that NGC have been around for an additional decade.  In addition, the first evaluation was conducted only two years after NGC became available, so we would expect awareness to be much lower at that time.</a:t>
            </a:r>
            <a:endParaRPr lang="en-US" sz="12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8</a:t>
            </a:fld>
            <a:endParaRPr lang="en-US"/>
          </a:p>
        </p:txBody>
      </p:sp>
    </p:spTree>
    <p:extLst>
      <p:ext uri="{BB962C8B-B14F-4D97-AF65-F5344CB8AC3E}">
        <p14:creationId xmlns:p14="http://schemas.microsoft.com/office/powerpoint/2010/main" val="3095956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US" sz="1100" b="0" dirty="0" smtClean="0"/>
              <a:t>This slide highlights</a:t>
            </a:r>
            <a:r>
              <a:rPr lang="en-US" sz="1100" b="0" baseline="0" dirty="0" smtClean="0"/>
              <a:t> data from survey respondents when asked about their use of other sources to obtain guidelines.  </a:t>
            </a:r>
          </a:p>
          <a:p>
            <a:pPr>
              <a:lnSpc>
                <a:spcPct val="80000"/>
              </a:lnSpc>
            </a:pPr>
            <a:endParaRPr lang="en-US" sz="1100" b="0" baseline="0" dirty="0" smtClean="0"/>
          </a:p>
          <a:p>
            <a:pPr>
              <a:lnSpc>
                <a:spcPct val="80000"/>
              </a:lnSpc>
            </a:pPr>
            <a:r>
              <a:rPr lang="en-US" sz="1100" b="0" baseline="0" dirty="0" smtClean="0"/>
              <a:t>First of all we found that most of the respondents report using multiple sources to obtain guidelines (the most common number of sources is 3-5 different sources.</a:t>
            </a:r>
          </a:p>
          <a:p>
            <a:pPr>
              <a:lnSpc>
                <a:spcPct val="80000"/>
              </a:lnSpc>
            </a:pPr>
            <a:endParaRPr lang="en-US" sz="1100" b="0" baseline="0" dirty="0" smtClean="0"/>
          </a:p>
          <a:p>
            <a:pPr marL="0" marR="0" lvl="2" indent="0" algn="l" defTabSz="914400" rtl="0" eaLnBrk="1" fontAlgn="auto" latinLnBrk="0" hangingPunct="1">
              <a:lnSpc>
                <a:spcPct val="80000"/>
              </a:lnSpc>
              <a:spcBef>
                <a:spcPts val="0"/>
              </a:spcBef>
              <a:spcAft>
                <a:spcPts val="0"/>
              </a:spcAft>
              <a:buClrTx/>
              <a:buSzTx/>
              <a:buFontTx/>
              <a:buNone/>
              <a:tabLst/>
              <a:defRPr/>
            </a:pPr>
            <a:r>
              <a:rPr lang="en-US" sz="1100" b="0" baseline="0" dirty="0" smtClean="0"/>
              <a:t>The most common additional sources noted included </a:t>
            </a:r>
            <a:r>
              <a:rPr lang="en-US" sz="1100" b="0" baseline="0" dirty="0" err="1" smtClean="0"/>
              <a:t>Pubmed</a:t>
            </a:r>
            <a:r>
              <a:rPr lang="en-US" sz="1100" b="0" baseline="0" dirty="0" smtClean="0"/>
              <a:t>, </a:t>
            </a:r>
            <a:r>
              <a:rPr lang="en-US" sz="1100" dirty="0" smtClean="0">
                <a:solidFill>
                  <a:schemeClr val="accent6">
                    <a:lumMod val="50000"/>
                  </a:schemeClr>
                </a:solidFill>
              </a:rPr>
              <a:t>Federal government sources like NHLBI, CDC, </a:t>
            </a:r>
            <a:r>
              <a:rPr lang="en-US" sz="1100" dirty="0" err="1" smtClean="0">
                <a:solidFill>
                  <a:schemeClr val="accent6">
                    <a:lumMod val="50000"/>
                  </a:schemeClr>
                </a:solidFill>
              </a:rPr>
              <a:t>etc</a:t>
            </a:r>
            <a:r>
              <a:rPr lang="en-US" sz="1100" dirty="0" smtClean="0">
                <a:solidFill>
                  <a:schemeClr val="accent6">
                    <a:lumMod val="50000"/>
                  </a:schemeClr>
                </a:solidFill>
              </a:rPr>
              <a:t>, general search</a:t>
            </a:r>
            <a:r>
              <a:rPr lang="en-US" sz="1100" baseline="0" dirty="0" smtClean="0">
                <a:solidFill>
                  <a:schemeClr val="accent6">
                    <a:lumMod val="50000"/>
                  </a:schemeClr>
                </a:solidFill>
              </a:rPr>
              <a:t> </a:t>
            </a:r>
            <a:r>
              <a:rPr lang="en-US" sz="1100" dirty="0" smtClean="0">
                <a:solidFill>
                  <a:schemeClr val="accent6">
                    <a:lumMod val="50000"/>
                  </a:schemeClr>
                </a:solidFill>
              </a:rPr>
              <a:t>engines, and directly to guideline</a:t>
            </a:r>
            <a:r>
              <a:rPr lang="en-US" sz="1100" baseline="0" dirty="0" smtClean="0">
                <a:solidFill>
                  <a:schemeClr val="accent6">
                    <a:lumMod val="50000"/>
                  </a:schemeClr>
                </a:solidFill>
              </a:rPr>
              <a:t> developers - </a:t>
            </a:r>
            <a:r>
              <a:rPr lang="en-US" sz="1100" dirty="0" smtClean="0">
                <a:solidFill>
                  <a:schemeClr val="accent6">
                    <a:lumMod val="50000"/>
                  </a:schemeClr>
                </a:solidFill>
              </a:rPr>
              <a:t>medical/professional societies.</a:t>
            </a:r>
            <a:r>
              <a:rPr lang="en-US" sz="1100" baseline="0" dirty="0" smtClean="0">
                <a:solidFill>
                  <a:schemeClr val="accent6">
                    <a:lumMod val="50000"/>
                  </a:schemeClr>
                </a:solidFill>
              </a:rPr>
              <a:t> A number also noted other international sources such as the UK’s NICE and SIGN guidelines</a:t>
            </a:r>
          </a:p>
          <a:p>
            <a:pPr marL="0" marR="0" lvl="2" indent="0" algn="l" defTabSz="914400" rtl="0" eaLnBrk="1" fontAlgn="auto" latinLnBrk="0" hangingPunct="1">
              <a:lnSpc>
                <a:spcPct val="80000"/>
              </a:lnSpc>
              <a:spcBef>
                <a:spcPts val="0"/>
              </a:spcBef>
              <a:spcAft>
                <a:spcPts val="0"/>
              </a:spcAft>
              <a:buClrTx/>
              <a:buSzTx/>
              <a:buFontTx/>
              <a:buNone/>
              <a:tabLst/>
              <a:defRPr/>
            </a:pPr>
            <a:endParaRPr lang="en-US" sz="1100" baseline="0" dirty="0" smtClean="0">
              <a:solidFill>
                <a:schemeClr val="accent6">
                  <a:lumMod val="50000"/>
                </a:schemeClr>
              </a:solidFill>
            </a:endParaRPr>
          </a:p>
          <a:p>
            <a:pPr marL="0" marR="0" lvl="2" indent="0" algn="l" defTabSz="914400" rtl="0" eaLnBrk="1" fontAlgn="auto" latinLnBrk="0" hangingPunct="1">
              <a:lnSpc>
                <a:spcPct val="80000"/>
              </a:lnSpc>
              <a:spcBef>
                <a:spcPts val="0"/>
              </a:spcBef>
              <a:spcAft>
                <a:spcPts val="0"/>
              </a:spcAft>
              <a:buClrTx/>
              <a:buSzTx/>
              <a:buFontTx/>
              <a:buNone/>
              <a:tabLst/>
              <a:defRPr/>
            </a:pPr>
            <a:r>
              <a:rPr lang="en-US" sz="1100" baseline="0" dirty="0" smtClean="0">
                <a:solidFill>
                  <a:schemeClr val="accent6">
                    <a:lumMod val="50000"/>
                  </a:schemeClr>
                </a:solidFill>
              </a:rPr>
              <a:t>We asked NGC users about their satisfaction with NGC compared to the other guideline sources that they use.</a:t>
            </a:r>
          </a:p>
          <a:p>
            <a:pPr marL="0" marR="0" lvl="2" indent="0" algn="l" defTabSz="914400" rtl="0" eaLnBrk="1" fontAlgn="auto" latinLnBrk="0" hangingPunct="1">
              <a:lnSpc>
                <a:spcPct val="80000"/>
              </a:lnSpc>
              <a:spcBef>
                <a:spcPts val="0"/>
              </a:spcBef>
              <a:spcAft>
                <a:spcPts val="0"/>
              </a:spcAft>
              <a:buClrTx/>
              <a:buSzTx/>
              <a:buFontTx/>
              <a:buNone/>
              <a:tabLst/>
              <a:defRPr/>
            </a:pPr>
            <a:endParaRPr lang="en-US" sz="1100" baseline="0" dirty="0" smtClean="0">
              <a:solidFill>
                <a:schemeClr val="accent6">
                  <a:lumMod val="50000"/>
                </a:schemeClr>
              </a:solidFill>
            </a:endParaRPr>
          </a:p>
          <a:p>
            <a:pPr marL="0" marR="0" lvl="2" indent="0" algn="l" defTabSz="914400" rtl="0" eaLnBrk="1" fontAlgn="auto" latinLnBrk="0" hangingPunct="1">
              <a:lnSpc>
                <a:spcPct val="80000"/>
              </a:lnSpc>
              <a:spcBef>
                <a:spcPts val="0"/>
              </a:spcBef>
              <a:spcAft>
                <a:spcPts val="0"/>
              </a:spcAft>
              <a:buClrTx/>
              <a:buSzTx/>
              <a:buFontTx/>
              <a:buNone/>
              <a:tabLst/>
              <a:defRPr/>
            </a:pPr>
            <a:r>
              <a:rPr lang="en-US" sz="1100" baseline="0" dirty="0" smtClean="0">
                <a:solidFill>
                  <a:schemeClr val="accent6">
                    <a:lumMod val="50000"/>
                  </a:schemeClr>
                </a:solidFill>
              </a:rPr>
              <a:t>And as you can see in this figure, Most </a:t>
            </a:r>
            <a:r>
              <a:rPr lang="en-US" sz="1100" dirty="0" smtClean="0"/>
              <a:t>NGC users said that they were equally satisfied or more satisfied with NGC compared to other guideline sources. Only</a:t>
            </a:r>
            <a:r>
              <a:rPr lang="en-US" sz="1100" baseline="0" dirty="0" smtClean="0"/>
              <a:t> a small percent said that they were slightly less or much less satisfied with NGC.</a:t>
            </a:r>
          </a:p>
          <a:p>
            <a:pPr marL="0" marR="0" lvl="2" indent="0" algn="l" defTabSz="914400" rtl="0" eaLnBrk="1" fontAlgn="auto" latinLnBrk="0" hangingPunct="1">
              <a:lnSpc>
                <a:spcPct val="80000"/>
              </a:lnSpc>
              <a:spcBef>
                <a:spcPts val="0"/>
              </a:spcBef>
              <a:spcAft>
                <a:spcPts val="0"/>
              </a:spcAft>
              <a:buClrTx/>
              <a:buSzTx/>
              <a:buFontTx/>
              <a:buNone/>
              <a:tabLst/>
              <a:defRPr/>
            </a:pPr>
            <a:endParaRPr lang="en-US" sz="1100" baseline="0" dirty="0" smtClean="0"/>
          </a:p>
          <a:p>
            <a:pPr marL="0" marR="0" lvl="2" indent="0" algn="l" defTabSz="914400" rtl="0" eaLnBrk="1" fontAlgn="auto" latinLnBrk="0" hangingPunct="1">
              <a:lnSpc>
                <a:spcPct val="80000"/>
              </a:lnSpc>
              <a:spcBef>
                <a:spcPts val="0"/>
              </a:spcBef>
              <a:spcAft>
                <a:spcPts val="0"/>
              </a:spcAft>
              <a:buClrTx/>
              <a:buSzTx/>
              <a:buFontTx/>
              <a:buNone/>
              <a:tabLst/>
              <a:defRPr/>
            </a:pPr>
            <a:r>
              <a:rPr lang="en-US" sz="1100" baseline="0" dirty="0" smtClean="0"/>
              <a:t>In terms of the qualitative findings, we saw pretty much the same finding.  However, it is interesting to note that many of the focus group participants and key informants noted that NGC was their first go-to source.</a:t>
            </a:r>
            <a:endParaRPr lang="en-US" sz="1100" dirty="0" smtClean="0"/>
          </a:p>
          <a:p>
            <a:pPr marL="0" marR="0" lvl="2" indent="0" algn="l" defTabSz="914400" rtl="0" eaLnBrk="1" fontAlgn="auto" latinLnBrk="0" hangingPunct="1">
              <a:lnSpc>
                <a:spcPct val="80000"/>
              </a:lnSpc>
              <a:spcBef>
                <a:spcPts val="0"/>
              </a:spcBef>
              <a:spcAft>
                <a:spcPts val="0"/>
              </a:spcAft>
              <a:buClrTx/>
              <a:buSzTx/>
              <a:buFontTx/>
              <a:buNone/>
              <a:tabLst/>
              <a:defRPr/>
            </a:pPr>
            <a:endParaRPr lang="en-US" sz="1100" dirty="0" smtClean="0">
              <a:solidFill>
                <a:schemeClr val="accent6">
                  <a:lumMod val="50000"/>
                </a:schemeClr>
              </a:solidFill>
            </a:endParaRPr>
          </a:p>
          <a:p>
            <a:pPr>
              <a:lnSpc>
                <a:spcPct val="80000"/>
              </a:lnSpc>
            </a:pPr>
            <a:r>
              <a:rPr lang="en-US" sz="1100" b="1" dirty="0" smtClean="0"/>
              <a:t>Qualitative Findings</a:t>
            </a:r>
          </a:p>
          <a:p>
            <a:pPr lvl="1">
              <a:lnSpc>
                <a:spcPct val="80000"/>
              </a:lnSpc>
            </a:pPr>
            <a:r>
              <a:rPr lang="en-US" sz="1100" dirty="0"/>
              <a:t>Features of NGC that make it a primary source:</a:t>
            </a:r>
          </a:p>
          <a:p>
            <a:pPr lvl="2"/>
            <a:r>
              <a:rPr lang="en-US" sz="1100" i="1" dirty="0"/>
              <a:t>“…the fact that it’s free!”</a:t>
            </a:r>
          </a:p>
          <a:p>
            <a:pPr lvl="2"/>
            <a:r>
              <a:rPr lang="en-US" sz="1100" i="1" dirty="0"/>
              <a:t>“…it’s a nice comprehensive resource”</a:t>
            </a:r>
          </a:p>
          <a:p>
            <a:pPr lvl="2"/>
            <a:r>
              <a:rPr lang="en-US" sz="1100" i="1" dirty="0" smtClean="0"/>
              <a:t>“…</a:t>
            </a:r>
            <a:r>
              <a:rPr lang="en-US" sz="1100" i="1" dirty="0"/>
              <a:t>the guideline comparison feature… and …because of the structured abstracts…”</a:t>
            </a:r>
          </a:p>
          <a:p>
            <a:pPr lvl="2"/>
            <a:r>
              <a:rPr lang="en-US" sz="1100" i="1" dirty="0"/>
              <a:t>“It’s a lot easier to see and compare across multiple guidelines on one screen.”</a:t>
            </a:r>
          </a:p>
          <a:p>
            <a:endParaRPr lang="en-US" sz="1100" dirty="0"/>
          </a:p>
        </p:txBody>
      </p:sp>
      <p:sp>
        <p:nvSpPr>
          <p:cNvPr id="4" name="Slide Number Placeholder 3"/>
          <p:cNvSpPr>
            <a:spLocks noGrp="1"/>
          </p:cNvSpPr>
          <p:nvPr>
            <p:ph type="sldNum" sz="quarter" idx="10"/>
          </p:nvPr>
        </p:nvSpPr>
        <p:spPr/>
        <p:txBody>
          <a:bodyPr/>
          <a:lstStyle/>
          <a:p>
            <a:fld id="{D5C14799-CABA-46E6-A33F-818034BFC43D}" type="slidenum">
              <a:rPr lang="en-US" smtClean="0"/>
              <a:pPr/>
              <a:t>9</a:t>
            </a:fld>
            <a:endParaRPr lang="en-US"/>
          </a:p>
        </p:txBody>
      </p:sp>
    </p:spTree>
    <p:extLst>
      <p:ext uri="{BB962C8B-B14F-4D97-AF65-F5344CB8AC3E}">
        <p14:creationId xmlns:p14="http://schemas.microsoft.com/office/powerpoint/2010/main" val="3095956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7642FBA8-7D32-42D7-A952-9EC2FC62DAF6}" type="datetimeFigureOut">
              <a:rPr lang="en-US" smtClean="0"/>
              <a:pPr/>
              <a:t>9/29/11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86F9B-CCA9-41C3-9C33-3A0D170A1B08}"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42FBA8-7D32-42D7-A952-9EC2FC62DAF6}" type="datetimeFigureOut">
              <a:rPr lang="en-US" smtClean="0"/>
              <a:pPr/>
              <a:t>9/29/11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42FBA8-7D32-42D7-A952-9EC2FC62DAF6}" type="datetimeFigureOut">
              <a:rPr lang="en-US" smtClean="0"/>
              <a:pPr/>
              <a:t>9/29/11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42FBA8-7D32-42D7-A952-9EC2FC62DAF6}" type="datetimeFigureOut">
              <a:rPr lang="en-US" smtClean="0"/>
              <a:pPr/>
              <a:t>9/29/11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642FBA8-7D32-42D7-A952-9EC2FC62DAF6}" type="datetimeFigureOut">
              <a:rPr lang="en-US" smtClean="0"/>
              <a:pPr/>
              <a:t>9/29/11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086F9B-CCA9-41C3-9C33-3A0D170A1B0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642FBA8-7D32-42D7-A952-9EC2FC62DAF6}" type="datetimeFigureOut">
              <a:rPr lang="en-US" smtClean="0"/>
              <a:pPr/>
              <a:t>9/29/11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642FBA8-7D32-42D7-A952-9EC2FC62DAF6}" type="datetimeFigureOut">
              <a:rPr lang="en-US" smtClean="0"/>
              <a:pPr/>
              <a:t>9/29/11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642FBA8-7D32-42D7-A952-9EC2FC62DAF6}" type="datetimeFigureOut">
              <a:rPr lang="en-US" smtClean="0"/>
              <a:pPr/>
              <a:t>9/29/11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42FBA8-7D32-42D7-A952-9EC2FC62DAF6}" type="datetimeFigureOut">
              <a:rPr lang="en-US" smtClean="0"/>
              <a:pPr/>
              <a:t>9/29/11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086F9B-CCA9-41C3-9C33-3A0D170A1B0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42FBA8-7D32-42D7-A952-9EC2FC62DAF6}" type="datetimeFigureOut">
              <a:rPr lang="en-US" smtClean="0"/>
              <a:pPr/>
              <a:t>9/29/11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086F9B-CCA9-41C3-9C33-3A0D170A1B08}"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7642FBA8-7D32-42D7-A952-9EC2FC62DAF6}" type="datetimeFigureOut">
              <a:rPr lang="en-US" smtClean="0"/>
              <a:pPr/>
              <a:t>9/29/11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E5086F9B-CCA9-41C3-9C33-3A0D170A1B0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642FBA8-7D32-42D7-A952-9EC2FC62DAF6}" type="datetimeFigureOut">
              <a:rPr lang="en-US" smtClean="0"/>
              <a:pPr/>
              <a:t>9/29/11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5086F9B-CCA9-41C3-9C33-3A0D170A1B0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chart" Target="../charts/chart6.xml"/><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chart" Target="../charts/chart7.xml"/><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chart" Target="../charts/chart8.xml"/><Relationship Id="rId5" Type="http://schemas.openxmlformats.org/officeDocument/2006/relationships/chart" Target="../charts/chart9.xml"/><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6.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chart" Target="../charts/chart1.xml"/><Relationship Id="rId5" Type="http://schemas.openxmlformats.org/officeDocument/2006/relationships/chart" Target="../charts/chart2.xml"/><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124200"/>
            <a:ext cx="8077200" cy="1520952"/>
          </a:xfrm>
        </p:spPr>
        <p:txBody>
          <a:bodyPr>
            <a:normAutofit/>
          </a:bodyPr>
          <a:lstStyle/>
          <a:p>
            <a:pPr>
              <a:lnSpc>
                <a:spcPct val="90000"/>
              </a:lnSpc>
            </a:pPr>
            <a:r>
              <a:rPr lang="en-US" dirty="0" smtClean="0"/>
              <a:t>Evaluation of the National Guideline Clearinghouse™</a:t>
            </a:r>
            <a:endParaRPr lang="en-US" dirty="0"/>
          </a:p>
        </p:txBody>
      </p:sp>
      <p:sp>
        <p:nvSpPr>
          <p:cNvPr id="3" name="Subtitle 2"/>
          <p:cNvSpPr>
            <a:spLocks noGrp="1"/>
          </p:cNvSpPr>
          <p:nvPr>
            <p:ph type="subTitle" idx="1"/>
          </p:nvPr>
        </p:nvSpPr>
        <p:spPr>
          <a:xfrm>
            <a:off x="685800" y="1143000"/>
            <a:ext cx="8077200" cy="1066800"/>
          </a:xfrm>
        </p:spPr>
        <p:txBody>
          <a:bodyPr/>
          <a:lstStyle/>
          <a:p>
            <a:r>
              <a:rPr lang="en-US" dirty="0" smtClean="0"/>
              <a:t>AHRQ Annual Conference</a:t>
            </a:r>
          </a:p>
          <a:p>
            <a:r>
              <a:rPr lang="en-US" dirty="0" smtClean="0"/>
              <a:t>September 2011</a:t>
            </a:r>
            <a:endParaRPr lang="en-US" dirty="0"/>
          </a:p>
        </p:txBody>
      </p:sp>
      <p:pic>
        <p:nvPicPr>
          <p:cNvPr id="7" name="Picture 4" descr="AFYA logo"/>
          <p:cNvPicPr>
            <a:picLocks noChangeAspect="1" noChangeArrowheads="1"/>
          </p:cNvPicPr>
          <p:nvPr/>
        </p:nvPicPr>
        <p:blipFill>
          <a:blip r:embed="rId3" cstate="print"/>
          <a:srcRect/>
          <a:stretch>
            <a:fillRect/>
          </a:stretch>
        </p:blipFill>
        <p:spPr bwMode="auto">
          <a:xfrm>
            <a:off x="6736627" y="5333999"/>
            <a:ext cx="2090380" cy="631131"/>
          </a:xfrm>
          <a:prstGeom prst="rect">
            <a:avLst/>
          </a:prstGeom>
          <a:noFill/>
        </p:spPr>
      </p:pic>
      <p:pic>
        <p:nvPicPr>
          <p:cNvPr id="1026" name="Picture 2" descr="lewin group logo"/>
          <p:cNvPicPr>
            <a:picLocks noChangeAspect="1" noChangeArrowheads="1"/>
          </p:cNvPicPr>
          <p:nvPr/>
        </p:nvPicPr>
        <p:blipFill>
          <a:blip r:embed="rId4" cstate="print"/>
          <a:srcRect/>
          <a:stretch>
            <a:fillRect/>
          </a:stretch>
        </p:blipFill>
        <p:spPr bwMode="auto">
          <a:xfrm>
            <a:off x="5909997" y="6096001"/>
            <a:ext cx="3100437" cy="609600"/>
          </a:xfrm>
          <a:prstGeom prst="rect">
            <a:avLst/>
          </a:prstGeom>
          <a:noFill/>
        </p:spPr>
      </p:pic>
      <p:pic>
        <p:nvPicPr>
          <p:cNvPr id="1027" name="Picture 3" descr="AHRQ logo"/>
          <p:cNvPicPr>
            <a:picLocks noChangeAspect="1" noChangeArrowheads="1"/>
          </p:cNvPicPr>
          <p:nvPr/>
        </p:nvPicPr>
        <p:blipFill>
          <a:blip r:embed="rId5" cstate="print"/>
          <a:srcRect/>
          <a:stretch>
            <a:fillRect/>
          </a:stretch>
        </p:blipFill>
        <p:spPr bwMode="auto">
          <a:xfrm>
            <a:off x="228599" y="5248476"/>
            <a:ext cx="1981202" cy="802175"/>
          </a:xfrm>
          <a:prstGeom prst="rect">
            <a:avLst/>
          </a:prstGeom>
          <a:noFill/>
        </p:spPr>
      </p:pic>
      <p:pic>
        <p:nvPicPr>
          <p:cNvPr id="8" name="Picture 3" descr="NGC logo"/>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8599" y="6146938"/>
            <a:ext cx="2209801" cy="583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252728"/>
          </a:xfrm>
        </p:spPr>
        <p:txBody>
          <a:bodyPr>
            <a:noAutofit/>
          </a:bodyPr>
          <a:lstStyle/>
          <a:p>
            <a:r>
              <a:rPr lang="en-US" sz="3600" dirty="0" smtClean="0"/>
              <a:t>Results – </a:t>
            </a:r>
            <a:r>
              <a:rPr lang="en-US" sz="3600" dirty="0"/>
              <a:t>Degree to which </a:t>
            </a:r>
            <a:r>
              <a:rPr lang="en-US" sz="3600" dirty="0" smtClean="0"/>
              <a:t>NGC Fulfills Users’ Specific Needs when Using NGC</a:t>
            </a:r>
            <a:endParaRPr lang="en-US" sz="3600" dirty="0"/>
          </a:p>
        </p:txBody>
      </p:sp>
      <p:grpSp>
        <p:nvGrpSpPr>
          <p:cNvPr id="4" name="Group 3" descr="We also asked NGC users to indicate the degree to which the NGC Web site fulfills their needs for each of the following activities that they may use the site for.  Response ranged from to a great extent to not at all.  &#10;&#10;What we find is that NGC is meeting users needs either to a great extent of somewhat for most of these activities.&#10;&#10;Also note that the activities that have the double asterisks next to them are the primary activities that people are using NGC for.  About 75-80% of respondents commented on these activities.&#10;&#10;The items with a single asterisk next to them are also common uses of NGC… about 60-70% of respondents appear to use NGC for one or more of these activities.&#10;&#10;The other activities are much less common reasons for using NGC."/>
          <p:cNvGrpSpPr/>
          <p:nvPr/>
        </p:nvGrpSpPr>
        <p:grpSpPr>
          <a:xfrm>
            <a:off x="76200" y="1535668"/>
            <a:ext cx="8915400" cy="5093732"/>
            <a:chOff x="76200" y="1535668"/>
            <a:chExt cx="8915400" cy="5093732"/>
          </a:xfrm>
        </p:grpSpPr>
        <p:graphicFrame>
          <p:nvGraphicFramePr>
            <p:cNvPr id="10" name="Chart 9"/>
            <p:cNvGraphicFramePr>
              <a:graphicFrameLocks/>
            </p:cNvGraphicFramePr>
            <p:nvPr>
              <p:extLst>
                <p:ext uri="{D42A27DB-BD31-4B8C-83A1-F6EECF244321}">
                  <p14:modId xmlns:p14="http://schemas.microsoft.com/office/powerpoint/2010/main" val="2051171750"/>
                </p:ext>
              </p:extLst>
            </p:nvPr>
          </p:nvGraphicFramePr>
          <p:xfrm>
            <a:off x="609600" y="1981200"/>
            <a:ext cx="83820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6" name="Left Brace 5"/>
            <p:cNvSpPr/>
            <p:nvPr/>
          </p:nvSpPr>
          <p:spPr>
            <a:xfrm>
              <a:off x="1143000" y="2200272"/>
              <a:ext cx="457200" cy="2752728"/>
            </a:xfrm>
            <a:prstGeom prst="leftBrace">
              <a:avLst>
                <a:gd name="adj1" fmla="val 0"/>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76200" y="2200273"/>
              <a:ext cx="1066800" cy="2246769"/>
            </a:xfrm>
            <a:prstGeom prst="rect">
              <a:avLst/>
            </a:prstGeom>
            <a:solidFill>
              <a:schemeClr val="accent1">
                <a:lumMod val="40000"/>
                <a:lumOff val="60000"/>
              </a:schemeClr>
            </a:solidFill>
          </p:spPr>
          <p:txBody>
            <a:bodyPr wrap="square" rtlCol="0">
              <a:spAutoFit/>
            </a:bodyPr>
            <a:lstStyle/>
            <a:p>
              <a:pPr algn="ctr"/>
              <a:r>
                <a:rPr lang="en-US" sz="2000" b="1" u="sng" dirty="0" smtClean="0"/>
                <a:t>Key Finding</a:t>
              </a:r>
              <a:endParaRPr lang="en-US" sz="2000" b="1" u="sng" dirty="0"/>
            </a:p>
            <a:p>
              <a:pPr algn="ctr"/>
              <a:r>
                <a:rPr lang="en-US" sz="2000" dirty="0" smtClean="0"/>
                <a:t>NGC is </a:t>
              </a:r>
              <a:br>
                <a:rPr lang="en-US" sz="2000" dirty="0" smtClean="0"/>
              </a:br>
              <a:r>
                <a:rPr lang="en-US" sz="2000" dirty="0" smtClean="0"/>
                <a:t>doing </a:t>
              </a:r>
              <a:br>
                <a:rPr lang="en-US" sz="2000" dirty="0" smtClean="0"/>
              </a:br>
              <a:r>
                <a:rPr lang="en-US" sz="2000" dirty="0" smtClean="0"/>
                <a:t>well on these needs</a:t>
              </a:r>
              <a:endParaRPr lang="en-US" sz="2000" dirty="0"/>
            </a:p>
          </p:txBody>
        </p:sp>
        <p:cxnSp>
          <p:nvCxnSpPr>
            <p:cNvPr id="8" name="Straight Connector 7"/>
            <p:cNvCxnSpPr/>
            <p:nvPr/>
          </p:nvCxnSpPr>
          <p:spPr>
            <a:xfrm>
              <a:off x="1371600" y="4953000"/>
              <a:ext cx="1905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838200" y="1535668"/>
              <a:ext cx="7540847" cy="369332"/>
            </a:xfrm>
            <a:prstGeom prst="rect">
              <a:avLst/>
            </a:prstGeom>
            <a:solidFill>
              <a:schemeClr val="bg1">
                <a:lumMod val="85000"/>
              </a:schemeClr>
            </a:solidFill>
          </p:spPr>
          <p:txBody>
            <a:bodyPr wrap="none" rtlCol="0">
              <a:spAutoFit/>
            </a:bodyPr>
            <a:lstStyle/>
            <a:p>
              <a:r>
                <a:rPr lang="en-US" dirty="0" smtClean="0"/>
                <a:t>“</a:t>
              </a:r>
              <a:r>
                <a:rPr lang="en-US" dirty="0"/>
                <a:t>indicate the degree to which use of the </a:t>
              </a:r>
              <a:r>
                <a:rPr lang="en-US" b="1" dirty="0"/>
                <a:t>NGC Web site</a:t>
              </a:r>
              <a:r>
                <a:rPr lang="en-US" dirty="0"/>
                <a:t> fulfills your needs </a:t>
              </a:r>
              <a:r>
                <a:rPr lang="en-US" dirty="0" smtClean="0"/>
                <a:t>for:”</a:t>
              </a:r>
              <a:endParaRPr lang="en-US" dirty="0"/>
            </a:p>
          </p:txBody>
        </p:sp>
      </p:grpSp>
    </p:spTree>
    <p:extLst>
      <p:ext uri="{BB962C8B-B14F-4D97-AF65-F5344CB8AC3E}">
        <p14:creationId xmlns:p14="http://schemas.microsoft.com/office/powerpoint/2010/main" val="14048703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991600" cy="1252728"/>
          </a:xfrm>
        </p:spPr>
        <p:txBody>
          <a:bodyPr>
            <a:noAutofit/>
          </a:bodyPr>
          <a:lstStyle/>
          <a:p>
            <a:r>
              <a:rPr lang="en-US" sz="3600" dirty="0" smtClean="0"/>
              <a:t>Results – NGC Compared to Other Sources in Meeting Needs for Guidelines</a:t>
            </a:r>
            <a:endParaRPr lang="en-US" sz="3600" dirty="0"/>
          </a:p>
        </p:txBody>
      </p:sp>
      <p:grpSp>
        <p:nvGrpSpPr>
          <p:cNvPr id="3" name="Group 2" descr="We also asked users how well NGC does compared to the other sources that they use for guidelines across each of their needs for guidelines.  And what you see is that across the board NGC does better or about equal for all of these activities.  A much smaller proportion of respondents say that the other sources are better at meeting their specific needs.&#10;"/>
          <p:cNvGrpSpPr/>
          <p:nvPr/>
        </p:nvGrpSpPr>
        <p:grpSpPr>
          <a:xfrm>
            <a:off x="155028" y="1524000"/>
            <a:ext cx="8743781" cy="5024022"/>
            <a:chOff x="155028" y="1524000"/>
            <a:chExt cx="8743781" cy="5024022"/>
          </a:xfrm>
        </p:grpSpPr>
        <p:graphicFrame>
          <p:nvGraphicFramePr>
            <p:cNvPr id="8" name="Chart 7"/>
            <p:cNvGraphicFramePr/>
            <p:nvPr>
              <p:extLst>
                <p:ext uri="{D42A27DB-BD31-4B8C-83A1-F6EECF244321}">
                  <p14:modId xmlns:p14="http://schemas.microsoft.com/office/powerpoint/2010/main" val="2966415608"/>
                </p:ext>
              </p:extLst>
            </p:nvPr>
          </p:nvGraphicFramePr>
          <p:xfrm>
            <a:off x="1743891" y="1524000"/>
            <a:ext cx="7154918" cy="5024022"/>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55028" y="1856280"/>
              <a:ext cx="1597572" cy="3139321"/>
            </a:xfrm>
            <a:prstGeom prst="rect">
              <a:avLst/>
            </a:prstGeom>
            <a:solidFill>
              <a:schemeClr val="accent1">
                <a:lumMod val="40000"/>
                <a:lumOff val="60000"/>
              </a:schemeClr>
            </a:solidFill>
          </p:spPr>
          <p:txBody>
            <a:bodyPr wrap="square" rtlCol="0">
              <a:spAutoFit/>
            </a:bodyPr>
            <a:lstStyle/>
            <a:p>
              <a:pPr algn="ctr"/>
              <a:r>
                <a:rPr lang="en-US" b="1" u="sng" dirty="0" smtClean="0"/>
                <a:t>Finding</a:t>
              </a:r>
            </a:p>
            <a:p>
              <a:pPr algn="ctr"/>
              <a:r>
                <a:rPr lang="en-US" dirty="0" smtClean="0"/>
                <a:t>NGC does better</a:t>
              </a:r>
              <a:br>
                <a:rPr lang="en-US" dirty="0" smtClean="0"/>
              </a:br>
              <a:r>
                <a:rPr lang="en-US" dirty="0" smtClean="0"/>
                <a:t>or about equal </a:t>
              </a:r>
              <a:br>
                <a:rPr lang="en-US" dirty="0" smtClean="0"/>
              </a:br>
              <a:r>
                <a:rPr lang="en-US" dirty="0" smtClean="0"/>
                <a:t>compared to other sources</a:t>
              </a:r>
            </a:p>
            <a:p>
              <a:pPr algn="ctr"/>
              <a:endParaRPr lang="en-US" dirty="0"/>
            </a:p>
            <a:p>
              <a:pPr algn="ctr"/>
              <a:r>
                <a:rPr lang="en-US" dirty="0" smtClean="0"/>
                <a:t>This is supported by qualitative findings</a:t>
              </a:r>
              <a:endParaRPr lang="en-US" dirty="0"/>
            </a:p>
          </p:txBody>
        </p:sp>
      </p:grpSp>
    </p:spTree>
    <p:extLst>
      <p:ext uri="{BB962C8B-B14F-4D97-AF65-F5344CB8AC3E}">
        <p14:creationId xmlns:p14="http://schemas.microsoft.com/office/powerpoint/2010/main" val="5750437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NGC – Trustworthiness and Inclusion Criteria</a:t>
            </a:r>
            <a:endParaRPr lang="en-US" dirty="0"/>
          </a:p>
        </p:txBody>
      </p:sp>
    </p:spTree>
    <p:extLst>
      <p:ext uri="{BB962C8B-B14F-4D97-AF65-F5344CB8AC3E}">
        <p14:creationId xmlns:p14="http://schemas.microsoft.com/office/powerpoint/2010/main" val="383099160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Trustworthiness </a:t>
            </a:r>
            <a:endParaRPr lang="en-US" dirty="0"/>
          </a:p>
        </p:txBody>
      </p:sp>
      <p:sp>
        <p:nvSpPr>
          <p:cNvPr id="3" name="Content Placeholder 2"/>
          <p:cNvSpPr>
            <a:spLocks noGrp="1"/>
          </p:cNvSpPr>
          <p:nvPr>
            <p:ph sz="half" idx="1"/>
          </p:nvPr>
        </p:nvSpPr>
        <p:spPr>
          <a:xfrm>
            <a:off x="-76200" y="1850136"/>
            <a:ext cx="8382000" cy="4855464"/>
          </a:xfrm>
        </p:spPr>
        <p:txBody>
          <a:bodyPr>
            <a:normAutofit lnSpcReduction="10000"/>
          </a:bodyPr>
          <a:lstStyle/>
          <a:p>
            <a:pPr>
              <a:lnSpc>
                <a:spcPct val="80000"/>
              </a:lnSpc>
            </a:pPr>
            <a:r>
              <a:rPr lang="en-US" b="1" dirty="0"/>
              <a:t>Survey Findings</a:t>
            </a:r>
          </a:p>
          <a:p>
            <a:pPr lvl="1">
              <a:lnSpc>
                <a:spcPct val="80000"/>
              </a:lnSpc>
            </a:pPr>
            <a:r>
              <a:rPr lang="en-US" sz="2000" dirty="0">
                <a:solidFill>
                  <a:schemeClr val="accent2">
                    <a:lumMod val="50000"/>
                  </a:schemeClr>
                </a:solidFill>
                <a:latin typeface="Arial" pitchFamily="34" charset="0"/>
                <a:cs typeface="Arial" pitchFamily="34" charset="0"/>
              </a:rPr>
              <a:t>75%</a:t>
            </a:r>
            <a:r>
              <a:rPr lang="en-US" dirty="0">
                <a:solidFill>
                  <a:schemeClr val="accent2">
                    <a:lumMod val="50000"/>
                  </a:schemeClr>
                </a:solidFill>
              </a:rPr>
              <a:t> -</a:t>
            </a:r>
            <a:r>
              <a:rPr lang="en-US" i="1" dirty="0">
                <a:solidFill>
                  <a:schemeClr val="accent2">
                    <a:lumMod val="50000"/>
                  </a:schemeClr>
                </a:solidFill>
              </a:rPr>
              <a:t>very good</a:t>
            </a:r>
            <a:r>
              <a:rPr lang="en-US" dirty="0">
                <a:solidFill>
                  <a:schemeClr val="accent2">
                    <a:lumMod val="50000"/>
                  </a:schemeClr>
                </a:solidFill>
              </a:rPr>
              <a:t> or </a:t>
            </a:r>
            <a:br>
              <a:rPr lang="en-US" dirty="0">
                <a:solidFill>
                  <a:schemeClr val="accent2">
                    <a:lumMod val="50000"/>
                  </a:schemeClr>
                </a:solidFill>
              </a:rPr>
            </a:br>
            <a:r>
              <a:rPr lang="en-US" i="1" dirty="0">
                <a:solidFill>
                  <a:schemeClr val="accent2">
                    <a:lumMod val="50000"/>
                  </a:schemeClr>
                </a:solidFill>
              </a:rPr>
              <a:t>good</a:t>
            </a:r>
            <a:endParaRPr lang="en-US" dirty="0">
              <a:solidFill>
                <a:schemeClr val="accent2">
                  <a:lumMod val="50000"/>
                </a:schemeClr>
              </a:solidFill>
            </a:endParaRPr>
          </a:p>
          <a:p>
            <a:pPr lvl="1">
              <a:lnSpc>
                <a:spcPct val="80000"/>
              </a:lnSpc>
            </a:pPr>
            <a:endParaRPr lang="en-US" sz="800" dirty="0"/>
          </a:p>
          <a:p>
            <a:pPr lvl="2">
              <a:lnSpc>
                <a:spcPct val="80000"/>
              </a:lnSpc>
            </a:pPr>
            <a:r>
              <a:rPr lang="en-US" sz="1800" dirty="0">
                <a:latin typeface="Arial" pitchFamily="34" charset="0"/>
                <a:cs typeface="Arial" pitchFamily="34" charset="0"/>
              </a:rPr>
              <a:t>80%</a:t>
            </a:r>
            <a:r>
              <a:rPr lang="en-US" dirty="0"/>
              <a:t> - would </a:t>
            </a:r>
            <a:r>
              <a:rPr lang="en-US" i="1" dirty="0"/>
              <a:t>definitely,</a:t>
            </a:r>
            <a:r>
              <a:rPr lang="en-US" dirty="0"/>
              <a:t/>
            </a:r>
            <a:br>
              <a:rPr lang="en-US" dirty="0"/>
            </a:br>
            <a:r>
              <a:rPr lang="en-US" i="1" dirty="0"/>
              <a:t>very likely, </a:t>
            </a:r>
            <a:r>
              <a:rPr lang="en-US" dirty="0"/>
              <a:t>or </a:t>
            </a:r>
            <a:r>
              <a:rPr lang="en-US" i="1" dirty="0"/>
              <a:t>probably </a:t>
            </a:r>
            <a:br>
              <a:rPr lang="en-US" i="1" dirty="0"/>
            </a:br>
            <a:r>
              <a:rPr lang="en-US" dirty="0"/>
              <a:t>recommend NGC </a:t>
            </a:r>
            <a:br>
              <a:rPr lang="en-US" dirty="0"/>
            </a:br>
            <a:r>
              <a:rPr lang="en-US" dirty="0"/>
              <a:t>to colleague</a:t>
            </a:r>
          </a:p>
          <a:p>
            <a:pPr lvl="1">
              <a:lnSpc>
                <a:spcPct val="80000"/>
              </a:lnSpc>
            </a:pPr>
            <a:endParaRPr lang="en-US" sz="800" dirty="0"/>
          </a:p>
          <a:p>
            <a:pPr lvl="1">
              <a:lnSpc>
                <a:spcPct val="80000"/>
              </a:lnSpc>
              <a:buBlip>
                <a:blip r:embed="rId3"/>
              </a:buBlip>
            </a:pPr>
            <a:r>
              <a:rPr lang="en-US" b="1" dirty="0">
                <a:solidFill>
                  <a:schemeClr val="accent6"/>
                </a:solidFill>
              </a:rPr>
              <a:t>No differences by </a:t>
            </a:r>
            <a:br>
              <a:rPr lang="en-US" b="1" dirty="0">
                <a:solidFill>
                  <a:schemeClr val="accent6"/>
                </a:solidFill>
              </a:rPr>
            </a:br>
            <a:r>
              <a:rPr lang="en-US" b="1" dirty="0">
                <a:solidFill>
                  <a:schemeClr val="accent6"/>
                </a:solidFill>
              </a:rPr>
              <a:t>key stakeholder group</a:t>
            </a:r>
          </a:p>
          <a:p>
            <a:pPr lvl="1">
              <a:lnSpc>
                <a:spcPct val="80000"/>
              </a:lnSpc>
            </a:pPr>
            <a:endParaRPr lang="en-US" sz="800" dirty="0"/>
          </a:p>
          <a:p>
            <a:pPr marL="457200" lvl="1" indent="0">
              <a:lnSpc>
                <a:spcPct val="80000"/>
              </a:lnSpc>
              <a:buNone/>
            </a:pPr>
            <a:endParaRPr lang="en-US" sz="700" dirty="0"/>
          </a:p>
          <a:p>
            <a:pPr>
              <a:lnSpc>
                <a:spcPct val="80000"/>
              </a:lnSpc>
            </a:pPr>
            <a:r>
              <a:rPr lang="en-US" b="1" dirty="0"/>
              <a:t>Qualitative Findings:</a:t>
            </a:r>
          </a:p>
          <a:p>
            <a:pPr>
              <a:lnSpc>
                <a:spcPct val="80000"/>
              </a:lnSpc>
            </a:pPr>
            <a:endParaRPr lang="en-US" sz="800" b="1" dirty="0"/>
          </a:p>
          <a:p>
            <a:pPr lvl="1">
              <a:lnSpc>
                <a:spcPct val="80000"/>
              </a:lnSpc>
              <a:buBlip>
                <a:blip r:embed="rId3"/>
              </a:buBlip>
            </a:pPr>
            <a:r>
              <a:rPr lang="en-US" b="1" dirty="0">
                <a:solidFill>
                  <a:schemeClr val="accent6"/>
                </a:solidFill>
              </a:rPr>
              <a:t>Differences by key stakeholder group</a:t>
            </a:r>
          </a:p>
          <a:p>
            <a:pPr lvl="2">
              <a:lnSpc>
                <a:spcPct val="80000"/>
              </a:lnSpc>
            </a:pPr>
            <a:r>
              <a:rPr lang="en-US" dirty="0"/>
              <a:t>Guideline developers and </a:t>
            </a:r>
            <a:r>
              <a:rPr lang="en-US" dirty="0" err="1"/>
              <a:t>informaticians</a:t>
            </a:r>
            <a:r>
              <a:rPr lang="en-US" dirty="0"/>
              <a:t> less trusting </a:t>
            </a:r>
          </a:p>
          <a:p>
            <a:pPr lvl="2">
              <a:lnSpc>
                <a:spcPct val="80000"/>
              </a:lnSpc>
            </a:pPr>
            <a:r>
              <a:rPr lang="en-US" dirty="0"/>
              <a:t>Others note that they “trust” the content because “</a:t>
            </a:r>
            <a:r>
              <a:rPr lang="en-US" i="1" dirty="0"/>
              <a:t>it comes from AHRQ</a:t>
            </a:r>
            <a:r>
              <a:rPr lang="en-US" dirty="0"/>
              <a:t>”</a:t>
            </a:r>
          </a:p>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descr="So we wanted to know if NGC users find the guidelines that are included in NGC as trustworthy.&#10;&#10;We asked survey respondents to rate on a scale of very good to very poor, the guidelines that are included on the NGC Web site.  And  what we found is that 75% of the NGC users rated them as good or very good.&#10;&#10;In addition, we asked NGC users to rate their likelihood of recommending NGC to their colleagues, and we found that 80% said they would definitely, very likely, or probably recommend NGC to a colleague.&#10;&#10;When we looked at ratings of trustworthiness by the different key stakeholders, we found that there were no differences between stakeholder groups on how trustworthy they rated the guidelines included in NGC.&#10;&#10;An interesting finding here however, is that in our qualitative assessments, we did find some difference in how trustworthy different stakeholders find the guidelines to be.  The primary finding was that guideline developers and informaticians were less trusting in general of some of the guidelines included in NGC when compared to other stakeholder groups.  For instance, medical librarians, measure developers, and policy makers generally trusted the guideline content available in NGC.  And in fact, a number indicated that they trusted the guidelines because the NGC is sponsored by AHRQ.&#10;"/>
          <p:cNvGraphicFramePr/>
          <p:nvPr>
            <p:extLst>
              <p:ext uri="{D42A27DB-BD31-4B8C-83A1-F6EECF244321}">
                <p14:modId xmlns:p14="http://schemas.microsoft.com/office/powerpoint/2010/main" val="48154365"/>
              </p:ext>
            </p:extLst>
          </p:nvPr>
        </p:nvGraphicFramePr>
        <p:xfrm>
          <a:off x="3733800" y="1752600"/>
          <a:ext cx="5313997" cy="3280264"/>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Straight Connector 9"/>
          <p:cNvCxnSpPr/>
          <p:nvPr/>
        </p:nvCxnSpPr>
        <p:spPr>
          <a:xfrm>
            <a:off x="3886200" y="1752600"/>
            <a:ext cx="0" cy="32766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42538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NGC Inclusion Criteria </a:t>
            </a:r>
            <a:endParaRPr lang="en-US" dirty="0"/>
          </a:p>
        </p:txBody>
      </p:sp>
      <p:sp>
        <p:nvSpPr>
          <p:cNvPr id="3" name="Content Placeholder 2"/>
          <p:cNvSpPr>
            <a:spLocks noGrp="1"/>
          </p:cNvSpPr>
          <p:nvPr>
            <p:ph sz="half" idx="1"/>
          </p:nvPr>
        </p:nvSpPr>
        <p:spPr/>
        <p:txBody>
          <a:bodyPr>
            <a:noAutofit/>
          </a:bodyPr>
          <a:lstStyle/>
          <a:p>
            <a:pPr lvl="1">
              <a:lnSpc>
                <a:spcPct val="80000"/>
              </a:lnSpc>
            </a:pPr>
            <a:endParaRPr lang="en-US" dirty="0" smtClean="0"/>
          </a:p>
          <a:p>
            <a:pPr>
              <a:lnSpc>
                <a:spcPct val="80000"/>
              </a:lnSpc>
            </a:pPr>
            <a:endParaRPr lang="en-US" dirty="0" smtClean="0"/>
          </a:p>
        </p:txBody>
      </p:sp>
      <p:sp>
        <p:nvSpPr>
          <p:cNvPr id="5" name="Content Placeholder 4"/>
          <p:cNvSpPr>
            <a:spLocks noGrp="1"/>
          </p:cNvSpPr>
          <p:nvPr>
            <p:ph sz="half" idx="2"/>
          </p:nvPr>
        </p:nvSpPr>
        <p:spPr>
          <a:xfrm>
            <a:off x="18484" y="1752600"/>
            <a:ext cx="9125516" cy="5105400"/>
          </a:xfrm>
        </p:spPr>
        <p:txBody>
          <a:bodyPr>
            <a:normAutofit/>
          </a:bodyPr>
          <a:lstStyle/>
          <a:p>
            <a:pPr>
              <a:lnSpc>
                <a:spcPct val="90000"/>
              </a:lnSpc>
            </a:pPr>
            <a:r>
              <a:rPr lang="en-US" b="1" dirty="0"/>
              <a:t>Survey Findings</a:t>
            </a:r>
          </a:p>
          <a:p>
            <a:pPr lvl="1">
              <a:lnSpc>
                <a:spcPct val="90000"/>
              </a:lnSpc>
            </a:pPr>
            <a:r>
              <a:rPr lang="en-US" dirty="0">
                <a:solidFill>
                  <a:schemeClr val="accent2">
                    <a:lumMod val="50000"/>
                  </a:schemeClr>
                </a:solidFill>
              </a:rPr>
              <a:t>63% - </a:t>
            </a:r>
            <a:r>
              <a:rPr lang="en-US" i="1" dirty="0">
                <a:solidFill>
                  <a:schemeClr val="accent2">
                    <a:lumMod val="50000"/>
                  </a:schemeClr>
                </a:solidFill>
              </a:rPr>
              <a:t>appropriate</a:t>
            </a:r>
            <a:endParaRPr lang="en-US" sz="800" dirty="0">
              <a:solidFill>
                <a:schemeClr val="accent2">
                  <a:lumMod val="50000"/>
                </a:schemeClr>
              </a:solidFill>
            </a:endParaRPr>
          </a:p>
          <a:p>
            <a:pPr lvl="2">
              <a:lnSpc>
                <a:spcPct val="90000"/>
              </a:lnSpc>
            </a:pPr>
            <a:r>
              <a:rPr lang="en-US" dirty="0"/>
              <a:t>By </a:t>
            </a:r>
            <a:r>
              <a:rPr lang="en-US" u="sng" dirty="0"/>
              <a:t>length-of-use</a:t>
            </a:r>
            <a:r>
              <a:rPr lang="en-US" dirty="0"/>
              <a:t>:</a:t>
            </a:r>
            <a:br>
              <a:rPr lang="en-US" dirty="0"/>
            </a:br>
            <a:r>
              <a:rPr lang="en-US" dirty="0"/>
              <a:t>longer users more </a:t>
            </a:r>
            <a:br>
              <a:rPr lang="en-US" dirty="0"/>
            </a:br>
            <a:r>
              <a:rPr lang="en-US" dirty="0"/>
              <a:t>likely to find </a:t>
            </a:r>
            <a:br>
              <a:rPr lang="en-US" dirty="0"/>
            </a:br>
            <a:r>
              <a:rPr lang="en-US" dirty="0"/>
              <a:t>the criteria too loose</a:t>
            </a:r>
          </a:p>
          <a:p>
            <a:pPr lvl="1">
              <a:lnSpc>
                <a:spcPct val="90000"/>
              </a:lnSpc>
            </a:pPr>
            <a:endParaRPr lang="en-US" sz="900" dirty="0">
              <a:solidFill>
                <a:schemeClr val="accent6">
                  <a:lumMod val="50000"/>
                </a:schemeClr>
              </a:solidFill>
            </a:endParaRPr>
          </a:p>
          <a:p>
            <a:pPr lvl="1">
              <a:lnSpc>
                <a:spcPct val="90000"/>
              </a:lnSpc>
              <a:buBlip>
                <a:blip r:embed="rId3"/>
              </a:buBlip>
            </a:pPr>
            <a:r>
              <a:rPr lang="en-US" b="1" dirty="0">
                <a:solidFill>
                  <a:schemeClr val="accent6"/>
                </a:solidFill>
              </a:rPr>
              <a:t>No differences by key</a:t>
            </a:r>
            <a:br>
              <a:rPr lang="en-US" b="1" dirty="0">
                <a:solidFill>
                  <a:schemeClr val="accent6"/>
                </a:solidFill>
              </a:rPr>
            </a:br>
            <a:r>
              <a:rPr lang="en-US" b="1" dirty="0">
                <a:solidFill>
                  <a:schemeClr val="accent6"/>
                </a:solidFill>
              </a:rPr>
              <a:t>stakeholder group</a:t>
            </a:r>
          </a:p>
          <a:p>
            <a:pPr lvl="1">
              <a:lnSpc>
                <a:spcPct val="90000"/>
              </a:lnSpc>
            </a:pPr>
            <a:endParaRPr lang="en-US" sz="1000" dirty="0"/>
          </a:p>
          <a:p>
            <a:pPr>
              <a:lnSpc>
                <a:spcPct val="90000"/>
              </a:lnSpc>
            </a:pPr>
            <a:r>
              <a:rPr lang="en-US" b="1" dirty="0"/>
              <a:t>Qualitative Findings</a:t>
            </a:r>
            <a:r>
              <a:rPr lang="en-US" dirty="0"/>
              <a:t>:</a:t>
            </a:r>
          </a:p>
          <a:p>
            <a:pPr lvl="1">
              <a:lnSpc>
                <a:spcPct val="90000"/>
              </a:lnSpc>
              <a:buBlip>
                <a:blip r:embed="rId3"/>
              </a:buBlip>
            </a:pPr>
            <a:r>
              <a:rPr lang="en-US" b="1" dirty="0">
                <a:solidFill>
                  <a:schemeClr val="accent6"/>
                </a:solidFill>
              </a:rPr>
              <a:t>Differences by key stakeholder group</a:t>
            </a:r>
          </a:p>
          <a:p>
            <a:pPr lvl="2">
              <a:lnSpc>
                <a:spcPct val="90000"/>
              </a:lnSpc>
            </a:pPr>
            <a:r>
              <a:rPr lang="en-US" dirty="0"/>
              <a:t>Guideline developers/informatics specialists  said they are ‘</a:t>
            </a:r>
            <a:r>
              <a:rPr lang="en-US" i="1" dirty="0"/>
              <a:t>too loose</a:t>
            </a:r>
            <a:r>
              <a:rPr lang="en-US" dirty="0"/>
              <a:t>’</a:t>
            </a:r>
          </a:p>
          <a:p>
            <a:pPr lvl="2">
              <a:lnSpc>
                <a:spcPct val="90000"/>
              </a:lnSpc>
            </a:pPr>
            <a:r>
              <a:rPr lang="en-US" dirty="0"/>
              <a:t>Policymakers, medical librarians, researchers generally satisfied </a:t>
            </a:r>
            <a:endParaRPr lang="en-US" sz="24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hart 7" descr="We also asked NGC users if they thought that the NGC inclusion criteria were appropriate, or if they were too stringent or too loose.&#10;&#10;63% of respondents said that they were appropriate.  And again we found essentially no differences by the different stakeholder groups.&#10;&#10;When we cross tabulated the data by NGC users length of use of the NGC Web site, we did find that individuals who have been using the site for a longer period of time were significantly more likely to say that the criteria were too loose compared to individuals who have been using the site for a shorter period of time.&#10;&#10;Again, as with trustworthiness of the guidelines, in our qualitative analyses we did find some differences between key stakeholder groups, namely, guideline developers and informaticians were more like to say that the inclusion criteria are too loose, while the other stakeholder groups were generally satisfied with NGC’s inclusion criteria&#10;"/>
          <p:cNvGraphicFramePr>
            <a:graphicFrameLocks/>
          </p:cNvGraphicFramePr>
          <p:nvPr>
            <p:extLst>
              <p:ext uri="{D42A27DB-BD31-4B8C-83A1-F6EECF244321}">
                <p14:modId xmlns:p14="http://schemas.microsoft.com/office/powerpoint/2010/main" val="286210645"/>
              </p:ext>
            </p:extLst>
          </p:nvPr>
        </p:nvGraphicFramePr>
        <p:xfrm>
          <a:off x="4191000" y="1828800"/>
          <a:ext cx="4572000" cy="2766959"/>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Straight Connector 8"/>
          <p:cNvCxnSpPr/>
          <p:nvPr/>
        </p:nvCxnSpPr>
        <p:spPr>
          <a:xfrm>
            <a:off x="3886200" y="1752600"/>
            <a:ext cx="0" cy="32766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93732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NGC Inclusion Criteria</a:t>
            </a:r>
            <a:endParaRPr lang="en-US" dirty="0"/>
          </a:p>
        </p:txBody>
      </p:sp>
      <p:sp>
        <p:nvSpPr>
          <p:cNvPr id="3" name="Content Placeholder 2"/>
          <p:cNvSpPr>
            <a:spLocks noGrp="1"/>
          </p:cNvSpPr>
          <p:nvPr>
            <p:ph sz="half" idx="1"/>
          </p:nvPr>
        </p:nvSpPr>
        <p:spPr>
          <a:xfrm>
            <a:off x="0" y="1773936"/>
            <a:ext cx="9144000" cy="4623816"/>
          </a:xfrm>
        </p:spPr>
        <p:txBody>
          <a:bodyPr>
            <a:noAutofit/>
          </a:bodyPr>
          <a:lstStyle/>
          <a:p>
            <a:pPr>
              <a:lnSpc>
                <a:spcPct val="80000"/>
              </a:lnSpc>
            </a:pPr>
            <a:r>
              <a:rPr lang="en-US" sz="2800" b="1" dirty="0" smtClean="0"/>
              <a:t>Qualitative Findings </a:t>
            </a:r>
            <a:r>
              <a:rPr lang="en-US" sz="2800" i="1" dirty="0" smtClean="0"/>
              <a:t>(Guideline Developers and Informaticians)</a:t>
            </a:r>
            <a:r>
              <a:rPr lang="en-US" sz="2800" b="1" dirty="0" smtClean="0"/>
              <a:t>:</a:t>
            </a:r>
          </a:p>
          <a:p>
            <a:pPr lvl="2">
              <a:lnSpc>
                <a:spcPct val="80000"/>
              </a:lnSpc>
            </a:pPr>
            <a:r>
              <a:rPr lang="en-US" sz="2000" i="1" dirty="0" smtClean="0">
                <a:solidFill>
                  <a:schemeClr val="accent2">
                    <a:lumMod val="50000"/>
                  </a:schemeClr>
                </a:solidFill>
              </a:rPr>
              <a:t>“…the </a:t>
            </a:r>
            <a:r>
              <a:rPr lang="en-US" sz="2000" i="1" dirty="0">
                <a:solidFill>
                  <a:schemeClr val="accent2">
                    <a:lumMod val="50000"/>
                  </a:schemeClr>
                </a:solidFill>
              </a:rPr>
              <a:t>quality of the criteria was good when NGC started out but it has gotten more </a:t>
            </a:r>
            <a:r>
              <a:rPr lang="en-US" sz="2000" i="1" dirty="0" smtClean="0">
                <a:solidFill>
                  <a:schemeClr val="accent2">
                    <a:lumMod val="50000"/>
                  </a:schemeClr>
                </a:solidFill>
              </a:rPr>
              <a:t>complicated...”</a:t>
            </a:r>
          </a:p>
          <a:p>
            <a:pPr lvl="2">
              <a:lnSpc>
                <a:spcPct val="80000"/>
              </a:lnSpc>
            </a:pPr>
            <a:endParaRPr lang="en-US" sz="800" i="1" dirty="0">
              <a:solidFill>
                <a:schemeClr val="accent2">
                  <a:lumMod val="50000"/>
                </a:schemeClr>
              </a:solidFill>
            </a:endParaRPr>
          </a:p>
          <a:p>
            <a:pPr lvl="2">
              <a:lnSpc>
                <a:spcPct val="80000"/>
              </a:lnSpc>
            </a:pPr>
            <a:r>
              <a:rPr lang="en-US" sz="2000" i="1" dirty="0" smtClean="0">
                <a:solidFill>
                  <a:schemeClr val="accent2">
                    <a:lumMod val="50000"/>
                  </a:schemeClr>
                </a:solidFill>
              </a:rPr>
              <a:t>“…If </a:t>
            </a:r>
            <a:r>
              <a:rPr lang="en-US" sz="2000" i="1" dirty="0">
                <a:solidFill>
                  <a:schemeClr val="accent2">
                    <a:lumMod val="50000"/>
                  </a:schemeClr>
                </a:solidFill>
              </a:rPr>
              <a:t>the goal is to be </a:t>
            </a:r>
            <a:r>
              <a:rPr lang="en-US" sz="2000" i="1" dirty="0" smtClean="0">
                <a:solidFill>
                  <a:schemeClr val="accent2">
                    <a:lumMod val="50000"/>
                  </a:schemeClr>
                </a:solidFill>
              </a:rPr>
              <a:t>‘all </a:t>
            </a:r>
            <a:r>
              <a:rPr lang="en-US" sz="2000" i="1" dirty="0">
                <a:solidFill>
                  <a:schemeClr val="accent2">
                    <a:lumMod val="50000"/>
                  </a:schemeClr>
                </a:solidFill>
              </a:rPr>
              <a:t>inclusive</a:t>
            </a:r>
            <a:r>
              <a:rPr lang="en-US" sz="2000" i="1" dirty="0" smtClean="0">
                <a:solidFill>
                  <a:schemeClr val="accent2">
                    <a:lumMod val="50000"/>
                  </a:schemeClr>
                </a:solidFill>
              </a:rPr>
              <a:t>,’ </a:t>
            </a:r>
            <a:r>
              <a:rPr lang="en-US" sz="2000" i="1" dirty="0">
                <a:solidFill>
                  <a:schemeClr val="accent2">
                    <a:lumMod val="50000"/>
                  </a:schemeClr>
                </a:solidFill>
              </a:rPr>
              <a:t>then the criteria are </a:t>
            </a:r>
            <a:r>
              <a:rPr lang="en-US" sz="2000" i="1" dirty="0" smtClean="0">
                <a:solidFill>
                  <a:schemeClr val="accent2">
                    <a:lumMod val="50000"/>
                  </a:schemeClr>
                </a:solidFill>
              </a:rPr>
              <a:t>fine. [but]….there </a:t>
            </a:r>
            <a:r>
              <a:rPr lang="en-US" sz="2000" i="1" dirty="0">
                <a:solidFill>
                  <a:schemeClr val="accent2">
                    <a:lumMod val="50000"/>
                  </a:schemeClr>
                </a:solidFill>
              </a:rPr>
              <a:t>needs to be some other ways to separate the wheat from the </a:t>
            </a:r>
            <a:r>
              <a:rPr lang="en-US" sz="2000" i="1" dirty="0" smtClean="0">
                <a:solidFill>
                  <a:schemeClr val="accent2">
                    <a:lumMod val="50000"/>
                  </a:schemeClr>
                </a:solidFill>
              </a:rPr>
              <a:t>chaff.”</a:t>
            </a:r>
          </a:p>
          <a:p>
            <a:pPr lvl="2">
              <a:lnSpc>
                <a:spcPct val="80000"/>
              </a:lnSpc>
            </a:pPr>
            <a:endParaRPr lang="en-US" sz="800" i="1" dirty="0" smtClean="0">
              <a:solidFill>
                <a:schemeClr val="accent2">
                  <a:lumMod val="50000"/>
                </a:schemeClr>
              </a:solidFill>
            </a:endParaRPr>
          </a:p>
          <a:p>
            <a:pPr lvl="2">
              <a:lnSpc>
                <a:spcPct val="80000"/>
              </a:lnSpc>
            </a:pPr>
            <a:r>
              <a:rPr lang="en-US" sz="2000" i="1" dirty="0" smtClean="0">
                <a:solidFill>
                  <a:schemeClr val="accent2">
                    <a:lumMod val="50000"/>
                  </a:schemeClr>
                </a:solidFill>
              </a:rPr>
              <a:t>“They could raise the bar.”</a:t>
            </a:r>
          </a:p>
          <a:p>
            <a:pPr lvl="2">
              <a:lnSpc>
                <a:spcPct val="80000"/>
              </a:lnSpc>
            </a:pPr>
            <a:endParaRPr lang="en-US" sz="800" i="1" dirty="0" smtClean="0">
              <a:solidFill>
                <a:schemeClr val="accent2">
                  <a:lumMod val="50000"/>
                </a:schemeClr>
              </a:solidFill>
            </a:endParaRPr>
          </a:p>
          <a:p>
            <a:pPr lvl="2">
              <a:lnSpc>
                <a:spcPct val="80000"/>
              </a:lnSpc>
            </a:pPr>
            <a:r>
              <a:rPr lang="en-US" sz="2000" i="1" dirty="0" smtClean="0">
                <a:solidFill>
                  <a:schemeClr val="accent2">
                    <a:lumMod val="50000"/>
                  </a:schemeClr>
                </a:solidFill>
              </a:rPr>
              <a:t>“</a:t>
            </a:r>
            <a:r>
              <a:rPr lang="en-US" sz="2000" i="1" dirty="0">
                <a:solidFill>
                  <a:schemeClr val="accent2">
                    <a:lumMod val="50000"/>
                  </a:schemeClr>
                </a:solidFill>
              </a:rPr>
              <a:t>I’d say too loose…. I think there’s a belief </a:t>
            </a:r>
            <a:r>
              <a:rPr lang="en-US" sz="2000" i="1" dirty="0" smtClean="0">
                <a:solidFill>
                  <a:schemeClr val="accent2">
                    <a:lumMod val="50000"/>
                  </a:schemeClr>
                </a:solidFill>
              </a:rPr>
              <a:t>that: A) NGC </a:t>
            </a:r>
            <a:r>
              <a:rPr lang="en-US" sz="2000" i="1" dirty="0">
                <a:solidFill>
                  <a:schemeClr val="accent2">
                    <a:lumMod val="50000"/>
                  </a:schemeClr>
                </a:solidFill>
              </a:rPr>
              <a:t>creates these </a:t>
            </a:r>
            <a:r>
              <a:rPr lang="en-US" sz="2000" i="1" dirty="0" smtClean="0">
                <a:solidFill>
                  <a:schemeClr val="accent2">
                    <a:lumMod val="50000"/>
                  </a:schemeClr>
                </a:solidFill>
              </a:rPr>
              <a:t>guidelines…and </a:t>
            </a:r>
            <a:r>
              <a:rPr lang="en-US" sz="2000" i="1" dirty="0">
                <a:solidFill>
                  <a:schemeClr val="accent2">
                    <a:lumMod val="50000"/>
                  </a:schemeClr>
                </a:solidFill>
              </a:rPr>
              <a:t>then, </a:t>
            </a:r>
            <a:r>
              <a:rPr lang="en-US" sz="2000" i="1" dirty="0" smtClean="0">
                <a:solidFill>
                  <a:schemeClr val="accent2">
                    <a:lumMod val="50000"/>
                  </a:schemeClr>
                </a:solidFill>
              </a:rPr>
              <a:t>B) there’s </a:t>
            </a:r>
            <a:r>
              <a:rPr lang="en-US" sz="2000" i="1" dirty="0">
                <a:solidFill>
                  <a:schemeClr val="accent2">
                    <a:lumMod val="50000"/>
                  </a:schemeClr>
                </a:solidFill>
              </a:rPr>
              <a:t>also a belief that NGC somehow has a very rigorous process for only allowing certain guidelines in, or certain types of very high quality guidelines, or that it’s an endorsement of these guidelines. And it isn’t</a:t>
            </a:r>
            <a:r>
              <a:rPr lang="en-US" sz="2000" i="1" dirty="0" smtClean="0">
                <a:solidFill>
                  <a:schemeClr val="accent2">
                    <a:lumMod val="50000"/>
                  </a:schemeClr>
                </a:solidFill>
              </a:rPr>
              <a:t>.” </a:t>
            </a:r>
          </a:p>
          <a:p>
            <a:pPr lvl="2">
              <a:lnSpc>
                <a:spcPct val="80000"/>
              </a:lnSpc>
            </a:pPr>
            <a:endParaRPr lang="en-US" sz="900" i="1" dirty="0"/>
          </a:p>
          <a:p>
            <a:pPr marL="768096" lvl="2" indent="0">
              <a:lnSpc>
                <a:spcPct val="80000"/>
              </a:lnSpc>
              <a:buNone/>
            </a:pPr>
            <a:endParaRPr lang="en-US" sz="2000" i="1" dirty="0" smtClean="0"/>
          </a:p>
          <a:p>
            <a:pPr marL="768096" lvl="2" indent="0">
              <a:lnSpc>
                <a:spcPct val="80000"/>
              </a:lnSpc>
              <a:buNone/>
            </a:pPr>
            <a:endParaRPr lang="en-US" sz="800" i="1" dirty="0" smtClean="0"/>
          </a:p>
          <a:p>
            <a:pPr marL="118872" indent="0">
              <a:lnSpc>
                <a:spcPct val="80000"/>
              </a:lnSpc>
              <a:buNone/>
            </a:pPr>
            <a:endParaRPr lang="en-US" dirty="0" smtClean="0"/>
          </a:p>
        </p:txBody>
      </p:sp>
      <p:sp>
        <p:nvSpPr>
          <p:cNvPr id="5" name="Content Placeholder 4"/>
          <p:cNvSpPr>
            <a:spLocks noGrp="1"/>
          </p:cNvSpPr>
          <p:nvPr>
            <p:ph sz="half" idx="2"/>
          </p:nvPr>
        </p:nvSpPr>
        <p:spPr>
          <a:xfrm>
            <a:off x="914400" y="5867400"/>
            <a:ext cx="7391400" cy="588264"/>
          </a:xfrm>
          <a:solidFill>
            <a:srgbClr val="FFE193"/>
          </a:solidFill>
        </p:spPr>
        <p:txBody>
          <a:bodyPr>
            <a:normAutofit fontScale="85000" lnSpcReduction="10000"/>
          </a:bodyPr>
          <a:lstStyle/>
          <a:p>
            <a:pPr marL="118872" indent="0">
              <a:buNone/>
            </a:pPr>
            <a:r>
              <a:rPr lang="en-US" b="1" dirty="0"/>
              <a:t> AHRQ Opportunity </a:t>
            </a:r>
            <a:r>
              <a:rPr lang="en-US" dirty="0"/>
              <a:t>to revisit NGC’s Inclusion Criteria  </a:t>
            </a:r>
          </a:p>
          <a:p>
            <a:pPr marL="118872" indent="0">
              <a:buNone/>
            </a:pP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57739743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NGC Age Criterion </a:t>
            </a:r>
            <a:endParaRPr lang="en-US" dirty="0"/>
          </a:p>
        </p:txBody>
      </p:sp>
      <p:sp>
        <p:nvSpPr>
          <p:cNvPr id="3" name="Content Placeholder 2"/>
          <p:cNvSpPr>
            <a:spLocks noGrp="1"/>
          </p:cNvSpPr>
          <p:nvPr>
            <p:ph sz="half" idx="2"/>
          </p:nvPr>
        </p:nvSpPr>
        <p:spPr/>
        <p:txBody>
          <a:bodyPr>
            <a:noAutofit/>
          </a:bodyPr>
          <a:lstStyle/>
          <a:p>
            <a:pPr lvl="1">
              <a:lnSpc>
                <a:spcPct val="80000"/>
              </a:lnSpc>
            </a:pPr>
            <a:endParaRPr lang="en-US" dirty="0" smtClean="0"/>
          </a:p>
          <a:p>
            <a:pPr>
              <a:lnSpc>
                <a:spcPct val="80000"/>
              </a:lnSpc>
            </a:pPr>
            <a:endParaRPr lang="en-US" dirty="0" smtClean="0"/>
          </a:p>
        </p:txBody>
      </p:sp>
      <p:sp>
        <p:nvSpPr>
          <p:cNvPr id="8" name="Text Placeholder 7"/>
          <p:cNvSpPr>
            <a:spLocks noGrp="1"/>
          </p:cNvSpPr>
          <p:nvPr>
            <p:ph type="body" sz="quarter" idx="3"/>
          </p:nvPr>
        </p:nvSpPr>
        <p:spPr>
          <a:xfrm>
            <a:off x="838200" y="5943600"/>
            <a:ext cx="7391400" cy="609599"/>
          </a:xfrm>
          <a:solidFill>
            <a:srgbClr val="FFE193"/>
          </a:solidFill>
        </p:spPr>
        <p:txBody>
          <a:bodyPr>
            <a:normAutofit/>
          </a:bodyPr>
          <a:lstStyle/>
          <a:p>
            <a:pPr marL="342900" indent="-342900">
              <a:buBlip>
                <a:blip r:embed="rId3"/>
              </a:buBlip>
            </a:pPr>
            <a:r>
              <a:rPr lang="en-US" sz="2400" cap="none" dirty="0" smtClean="0"/>
              <a:t>AHRQ Opportunity </a:t>
            </a:r>
            <a:r>
              <a:rPr lang="en-US" sz="2400" b="0" cap="none" dirty="0" smtClean="0"/>
              <a:t>to revisit NGC’s Age Criterion  </a:t>
            </a:r>
            <a:endParaRPr lang="en-US" sz="2400" b="0" cap="none" dirty="0"/>
          </a:p>
        </p:txBody>
      </p:sp>
      <p:sp>
        <p:nvSpPr>
          <p:cNvPr id="12" name="Content Placeholder 11"/>
          <p:cNvSpPr>
            <a:spLocks noGrp="1"/>
          </p:cNvSpPr>
          <p:nvPr>
            <p:ph sz="quarter" idx="4"/>
          </p:nvPr>
        </p:nvSpPr>
        <p:spPr>
          <a:xfrm>
            <a:off x="0" y="1600200"/>
            <a:ext cx="9144000" cy="5257800"/>
          </a:xfrm>
        </p:spPr>
        <p:txBody>
          <a:bodyPr/>
          <a:lstStyle/>
          <a:p>
            <a:pPr>
              <a:lnSpc>
                <a:spcPct val="90000"/>
              </a:lnSpc>
            </a:pPr>
            <a:r>
              <a:rPr lang="en-US" sz="2800" b="1" dirty="0"/>
              <a:t>Survey Findings</a:t>
            </a:r>
          </a:p>
          <a:p>
            <a:pPr lvl="1">
              <a:lnSpc>
                <a:spcPct val="90000"/>
              </a:lnSpc>
            </a:pPr>
            <a:r>
              <a:rPr lang="en-US" sz="2400" dirty="0">
                <a:solidFill>
                  <a:schemeClr val="accent2">
                    <a:lumMod val="50000"/>
                  </a:schemeClr>
                </a:solidFill>
              </a:rPr>
              <a:t>~Equal # say 5 years</a:t>
            </a:r>
            <a:br>
              <a:rPr lang="en-US" sz="2400" dirty="0">
                <a:solidFill>
                  <a:schemeClr val="accent2">
                    <a:lumMod val="50000"/>
                  </a:schemeClr>
                </a:solidFill>
              </a:rPr>
            </a:br>
            <a:r>
              <a:rPr lang="en-US" sz="2400" dirty="0">
                <a:solidFill>
                  <a:schemeClr val="accent2">
                    <a:lumMod val="50000"/>
                  </a:schemeClr>
                </a:solidFill>
              </a:rPr>
              <a:t>is “appropriate” or </a:t>
            </a:r>
            <a:br>
              <a:rPr lang="en-US" sz="2400" dirty="0">
                <a:solidFill>
                  <a:schemeClr val="accent2">
                    <a:lumMod val="50000"/>
                  </a:schemeClr>
                </a:solidFill>
              </a:rPr>
            </a:br>
            <a:r>
              <a:rPr lang="en-US" sz="2400" dirty="0">
                <a:solidFill>
                  <a:schemeClr val="accent2">
                    <a:lumMod val="50000"/>
                  </a:schemeClr>
                </a:solidFill>
              </a:rPr>
              <a:t>“too long</a:t>
            </a:r>
            <a:r>
              <a:rPr lang="en-US" sz="2400" dirty="0"/>
              <a:t>”</a:t>
            </a:r>
          </a:p>
          <a:p>
            <a:pPr lvl="1">
              <a:lnSpc>
                <a:spcPct val="90000"/>
              </a:lnSpc>
            </a:pPr>
            <a:endParaRPr lang="en-US" sz="800" dirty="0"/>
          </a:p>
          <a:p>
            <a:pPr lvl="2">
              <a:lnSpc>
                <a:spcPct val="90000"/>
              </a:lnSpc>
            </a:pPr>
            <a:r>
              <a:rPr lang="en-US" sz="2000" u="sng" dirty="0">
                <a:solidFill>
                  <a:schemeClr val="accent6">
                    <a:lumMod val="50000"/>
                  </a:schemeClr>
                </a:solidFill>
              </a:rPr>
              <a:t>Reduce to 3 years </a:t>
            </a:r>
            <a:r>
              <a:rPr lang="en-US" sz="2000" dirty="0">
                <a:solidFill>
                  <a:schemeClr val="accent6">
                    <a:lumMod val="50000"/>
                  </a:schemeClr>
                </a:solidFill>
              </a:rPr>
              <a:t/>
            </a:r>
            <a:br>
              <a:rPr lang="en-US" sz="2000" dirty="0">
                <a:solidFill>
                  <a:schemeClr val="accent6">
                    <a:lumMod val="50000"/>
                  </a:schemeClr>
                </a:solidFill>
              </a:rPr>
            </a:br>
            <a:r>
              <a:rPr lang="en-US" sz="2000" dirty="0">
                <a:solidFill>
                  <a:schemeClr val="accent6">
                    <a:lumMod val="50000"/>
                  </a:schemeClr>
                </a:solidFill>
              </a:rPr>
              <a:t>most common selection</a:t>
            </a:r>
            <a:br>
              <a:rPr lang="en-US" sz="2000" dirty="0">
                <a:solidFill>
                  <a:schemeClr val="accent6">
                    <a:lumMod val="50000"/>
                  </a:schemeClr>
                </a:solidFill>
              </a:rPr>
            </a:br>
            <a:endParaRPr lang="en-US" sz="400" dirty="0">
              <a:solidFill>
                <a:schemeClr val="accent6">
                  <a:lumMod val="50000"/>
                </a:schemeClr>
              </a:solidFill>
            </a:endParaRPr>
          </a:p>
          <a:p>
            <a:pPr lvl="1">
              <a:lnSpc>
                <a:spcPct val="90000"/>
              </a:lnSpc>
            </a:pPr>
            <a:r>
              <a:rPr lang="en-US" sz="2400" dirty="0"/>
              <a:t>No differences by key</a:t>
            </a:r>
            <a:br>
              <a:rPr lang="en-US" sz="2400" dirty="0"/>
            </a:br>
            <a:r>
              <a:rPr lang="en-US" sz="2400" dirty="0"/>
              <a:t>stakeholder group</a:t>
            </a:r>
          </a:p>
          <a:p>
            <a:pPr lvl="1">
              <a:lnSpc>
                <a:spcPct val="90000"/>
              </a:lnSpc>
            </a:pPr>
            <a:endParaRPr lang="en-US" sz="800" dirty="0"/>
          </a:p>
          <a:p>
            <a:pPr lvl="1">
              <a:lnSpc>
                <a:spcPct val="90000"/>
              </a:lnSpc>
            </a:pPr>
            <a:endParaRPr lang="en-US" sz="800" dirty="0"/>
          </a:p>
          <a:p>
            <a:pPr>
              <a:lnSpc>
                <a:spcPct val="90000"/>
              </a:lnSpc>
            </a:pPr>
            <a:r>
              <a:rPr lang="en-US" sz="2800" b="1" dirty="0"/>
              <a:t>Qualitative Findings</a:t>
            </a:r>
            <a:r>
              <a:rPr lang="en-US" sz="2800" dirty="0"/>
              <a:t>:</a:t>
            </a:r>
          </a:p>
          <a:p>
            <a:pPr lvl="1">
              <a:lnSpc>
                <a:spcPct val="90000"/>
              </a:lnSpc>
            </a:pPr>
            <a:r>
              <a:rPr lang="en-US" sz="2400" dirty="0">
                <a:solidFill>
                  <a:schemeClr val="accent2">
                    <a:lumMod val="50000"/>
                  </a:schemeClr>
                </a:solidFill>
              </a:rPr>
              <a:t>Common theme: </a:t>
            </a:r>
            <a:r>
              <a:rPr lang="en-US" sz="2400" i="1" dirty="0">
                <a:solidFill>
                  <a:schemeClr val="accent2">
                    <a:lumMod val="50000"/>
                  </a:schemeClr>
                </a:solidFill>
              </a:rPr>
              <a:t>the age criterion is too long</a:t>
            </a: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5" name="Group 4" descr="We also examined NGC users opinions on the appropriateness of NGC’s guideline age criterion.  NGC’s current criteria require that a guideline has be developed, reviewed, or revised within the last five years, to be included on the site… assuming it meets the other inclusion criteria.&#10;&#10;We asked users to rate the appropriateness of tis time frame.&#10;&#10;Interestingly, we observed a bimodal distribution of response to this questions.  Nearly equal numbers of users said this time frame is appropriate or too long.  The most common suggestion for a shorter time frame was 3 years.&#10;&#10;There were no differences by key stakeholder group for this question.&#10;&#10;In addition, the qualitative data support this finding.  A common theme across the stakeholder groups involved in focus groups and key informant interviews was that this time frame was a bit long.  However, many of the participants in the qualitative data component also noted that it is really topic dependent.&#10;&#10;Again, a key finding of the evaluation is that AHRQ has an opportunity to increase the value of the site by revisiting the Age criterion.&#10;"/>
          <p:cNvGrpSpPr/>
          <p:nvPr/>
        </p:nvGrpSpPr>
        <p:grpSpPr>
          <a:xfrm>
            <a:off x="4038600" y="1817473"/>
            <a:ext cx="4905375" cy="3668927"/>
            <a:chOff x="4038600" y="1817473"/>
            <a:chExt cx="4905375" cy="3668927"/>
          </a:xfrm>
        </p:grpSpPr>
        <p:graphicFrame>
          <p:nvGraphicFramePr>
            <p:cNvPr id="9" name="Chart 8"/>
            <p:cNvGraphicFramePr>
              <a:graphicFrameLocks/>
            </p:cNvGraphicFramePr>
            <p:nvPr>
              <p:extLst>
                <p:ext uri="{D42A27DB-BD31-4B8C-83A1-F6EECF244321}">
                  <p14:modId xmlns:p14="http://schemas.microsoft.com/office/powerpoint/2010/main" val="325895950"/>
                </p:ext>
              </p:extLst>
            </p:nvPr>
          </p:nvGraphicFramePr>
          <p:xfrm>
            <a:off x="4038600" y="2057400"/>
            <a:ext cx="4905375" cy="3429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ext uri="{D42A27DB-BD31-4B8C-83A1-F6EECF244321}">
                  <p14:modId xmlns:p14="http://schemas.microsoft.com/office/powerpoint/2010/main" val="3595942744"/>
                </p:ext>
              </p:extLst>
            </p:nvPr>
          </p:nvGraphicFramePr>
          <p:xfrm>
            <a:off x="6629400" y="1817473"/>
            <a:ext cx="2286000" cy="1600200"/>
          </p:xfrm>
          <a:graphic>
            <a:graphicData uri="http://schemas.openxmlformats.org/drawingml/2006/chart">
              <c:chart xmlns:c="http://schemas.openxmlformats.org/drawingml/2006/chart" xmlns:r="http://schemas.openxmlformats.org/officeDocument/2006/relationships" r:id="rId5"/>
            </a:graphicData>
          </a:graphic>
        </p:graphicFrame>
      </p:grpSp>
      <p:cxnSp>
        <p:nvCxnSpPr>
          <p:cNvPr id="13" name="Straight Connector 12"/>
          <p:cNvCxnSpPr/>
          <p:nvPr/>
        </p:nvCxnSpPr>
        <p:spPr>
          <a:xfrm>
            <a:off x="3886200" y="1752600"/>
            <a:ext cx="0" cy="327660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60442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Stakeholder-Specific</a:t>
            </a:r>
            <a:endParaRPr lang="en-US" dirty="0"/>
          </a:p>
        </p:txBody>
      </p:sp>
      <p:sp>
        <p:nvSpPr>
          <p:cNvPr id="3" name="Text Placeholder 2"/>
          <p:cNvSpPr>
            <a:spLocks noGrp="1"/>
          </p:cNvSpPr>
          <p:nvPr>
            <p:ph type="body" idx="1"/>
          </p:nvPr>
        </p:nvSpPr>
        <p:spPr/>
        <p:txBody>
          <a:bodyPr/>
          <a:lstStyle/>
          <a:p>
            <a:r>
              <a:rPr lang="en-US" dirty="0" smtClean="0"/>
              <a:t>NGC Influences </a:t>
            </a:r>
            <a:endParaRPr lang="en-US" dirty="0"/>
          </a:p>
        </p:txBody>
      </p:sp>
    </p:spTree>
    <p:extLst>
      <p:ext uri="{BB962C8B-B14F-4D97-AF65-F5344CB8AC3E}">
        <p14:creationId xmlns:p14="http://schemas.microsoft.com/office/powerpoint/2010/main" val="401079494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5448"/>
            <a:ext cx="8839200" cy="1252728"/>
          </a:xfrm>
        </p:spPr>
        <p:txBody>
          <a:bodyPr>
            <a:normAutofit fontScale="90000"/>
          </a:bodyPr>
          <a:lstStyle/>
          <a:p>
            <a:r>
              <a:rPr lang="en-US" sz="4300" dirty="0"/>
              <a:t>NGC </a:t>
            </a:r>
            <a:r>
              <a:rPr lang="en-US" sz="4300" dirty="0" smtClean="0"/>
              <a:t>Influences – Stakeholders</a:t>
            </a:r>
            <a:r>
              <a:rPr lang="en-US" dirty="0" smtClean="0"/>
              <a:t/>
            </a:r>
            <a:br>
              <a:rPr lang="en-US" dirty="0" smtClean="0"/>
            </a:br>
            <a:r>
              <a:rPr lang="en-US" sz="3600" i="1" dirty="0" smtClean="0"/>
              <a:t>Key Take-</a:t>
            </a:r>
            <a:r>
              <a:rPr lang="en-US" sz="3600" i="1" dirty="0"/>
              <a:t>A</a:t>
            </a:r>
            <a:r>
              <a:rPr lang="en-US" sz="3600" i="1" dirty="0" smtClean="0"/>
              <a:t>ways from Survey </a:t>
            </a:r>
            <a:r>
              <a:rPr lang="en-US" sz="3600" i="1" dirty="0"/>
              <a:t>Findings</a:t>
            </a:r>
          </a:p>
        </p:txBody>
      </p:sp>
      <p:sp>
        <p:nvSpPr>
          <p:cNvPr id="11" name="Content Placeholder 10"/>
          <p:cNvSpPr>
            <a:spLocks noGrp="1"/>
          </p:cNvSpPr>
          <p:nvPr>
            <p:ph idx="1"/>
          </p:nvPr>
        </p:nvSpPr>
        <p:spPr>
          <a:xfrm>
            <a:off x="304800" y="1600200"/>
            <a:ext cx="8686800" cy="5257800"/>
          </a:xfrm>
        </p:spPr>
        <p:txBody>
          <a:bodyPr>
            <a:normAutofit fontScale="92500" lnSpcReduction="10000"/>
          </a:bodyPr>
          <a:lstStyle/>
          <a:p>
            <a:pPr>
              <a:lnSpc>
                <a:spcPct val="90000"/>
              </a:lnSpc>
            </a:pPr>
            <a:r>
              <a:rPr lang="en-US" b="1" dirty="0" smtClean="0"/>
              <a:t>Respondents, by group, indicated NGC greatly influenced:</a:t>
            </a:r>
          </a:p>
          <a:p>
            <a:pPr>
              <a:lnSpc>
                <a:spcPct val="90000"/>
              </a:lnSpc>
            </a:pPr>
            <a:endParaRPr lang="en-US" sz="900" b="1" dirty="0" smtClean="0"/>
          </a:p>
          <a:p>
            <a:pPr lvl="1">
              <a:lnSpc>
                <a:spcPct val="90000"/>
              </a:lnSpc>
            </a:pPr>
            <a:r>
              <a:rPr lang="en-US" sz="2400" b="1" dirty="0" smtClean="0">
                <a:solidFill>
                  <a:schemeClr val="accent6">
                    <a:lumMod val="50000"/>
                  </a:schemeClr>
                </a:solidFill>
              </a:rPr>
              <a:t>Guideline developers</a:t>
            </a:r>
            <a:r>
              <a:rPr lang="en-US" sz="2400" dirty="0">
                <a:solidFill>
                  <a:schemeClr val="accent6">
                    <a:lumMod val="50000"/>
                  </a:schemeClr>
                </a:solidFill>
              </a:rPr>
              <a:t>’ </a:t>
            </a:r>
            <a:r>
              <a:rPr lang="en-US" sz="2400" dirty="0" smtClean="0"/>
              <a:t>ability </a:t>
            </a:r>
            <a:r>
              <a:rPr lang="en-US" sz="2400" dirty="0"/>
              <a:t>to identify </a:t>
            </a:r>
            <a:r>
              <a:rPr lang="en-US" sz="2400" dirty="0" smtClean="0"/>
              <a:t>guidelines, </a:t>
            </a:r>
            <a:r>
              <a:rPr lang="en-US" sz="2400" dirty="0"/>
              <a:t>and develop and use quality </a:t>
            </a:r>
            <a:r>
              <a:rPr lang="en-US" sz="2400" dirty="0" smtClean="0"/>
              <a:t>measures</a:t>
            </a:r>
          </a:p>
          <a:p>
            <a:pPr lvl="1">
              <a:lnSpc>
                <a:spcPct val="90000"/>
              </a:lnSpc>
            </a:pPr>
            <a:endParaRPr lang="en-US" sz="900" b="1" dirty="0" smtClean="0">
              <a:solidFill>
                <a:schemeClr val="accent6">
                  <a:lumMod val="50000"/>
                </a:schemeClr>
              </a:solidFill>
            </a:endParaRPr>
          </a:p>
          <a:p>
            <a:pPr lvl="1">
              <a:lnSpc>
                <a:spcPct val="90000"/>
              </a:lnSpc>
            </a:pPr>
            <a:r>
              <a:rPr lang="en-US" sz="2400" b="1" dirty="0" smtClean="0">
                <a:solidFill>
                  <a:schemeClr val="accent6">
                    <a:lumMod val="50000"/>
                  </a:schemeClr>
                </a:solidFill>
              </a:rPr>
              <a:t>Health providers</a:t>
            </a:r>
            <a:r>
              <a:rPr lang="en-US" sz="2400" dirty="0" smtClean="0">
                <a:solidFill>
                  <a:schemeClr val="accent6">
                    <a:lumMod val="50000"/>
                  </a:schemeClr>
                </a:solidFill>
              </a:rPr>
              <a:t>’ </a:t>
            </a:r>
            <a:r>
              <a:rPr lang="en-US" sz="2400" dirty="0" smtClean="0"/>
              <a:t>ongoing learning activities, clinical </a:t>
            </a:r>
            <a:r>
              <a:rPr lang="en-US" sz="2400" dirty="0"/>
              <a:t>decision-making processes, </a:t>
            </a:r>
            <a:r>
              <a:rPr lang="en-US" sz="2400" dirty="0" smtClean="0"/>
              <a:t>and ability </a:t>
            </a:r>
            <a:r>
              <a:rPr lang="en-US" sz="2400" dirty="0"/>
              <a:t>to identify </a:t>
            </a:r>
            <a:r>
              <a:rPr lang="en-US" sz="2400" dirty="0" smtClean="0"/>
              <a:t>guidelines</a:t>
            </a:r>
          </a:p>
          <a:p>
            <a:pPr lvl="1">
              <a:lnSpc>
                <a:spcPct val="90000"/>
              </a:lnSpc>
            </a:pPr>
            <a:endParaRPr lang="en-US" sz="800" b="1" dirty="0" smtClean="0"/>
          </a:p>
          <a:p>
            <a:pPr lvl="1">
              <a:lnSpc>
                <a:spcPct val="90000"/>
              </a:lnSpc>
            </a:pPr>
            <a:r>
              <a:rPr lang="en-US" sz="2400" b="1" dirty="0" smtClean="0">
                <a:solidFill>
                  <a:schemeClr val="accent6">
                    <a:lumMod val="50000"/>
                  </a:schemeClr>
                </a:solidFill>
              </a:rPr>
              <a:t>Medical </a:t>
            </a:r>
            <a:r>
              <a:rPr lang="en-US" sz="2400" b="1" dirty="0">
                <a:solidFill>
                  <a:schemeClr val="accent6">
                    <a:lumMod val="50000"/>
                  </a:schemeClr>
                </a:solidFill>
              </a:rPr>
              <a:t>librarians</a:t>
            </a:r>
            <a:r>
              <a:rPr lang="en-US" sz="2400" dirty="0">
                <a:solidFill>
                  <a:schemeClr val="accent6">
                    <a:lumMod val="50000"/>
                  </a:schemeClr>
                </a:solidFill>
              </a:rPr>
              <a:t>’ </a:t>
            </a:r>
            <a:r>
              <a:rPr lang="en-US" sz="2400" dirty="0"/>
              <a:t>ability to meet their client’s </a:t>
            </a:r>
            <a:r>
              <a:rPr lang="en-US" sz="2400" dirty="0" smtClean="0"/>
              <a:t>needs</a:t>
            </a:r>
          </a:p>
          <a:p>
            <a:pPr lvl="1">
              <a:lnSpc>
                <a:spcPct val="90000"/>
              </a:lnSpc>
            </a:pPr>
            <a:endParaRPr lang="en-US" sz="800" dirty="0">
              <a:solidFill>
                <a:schemeClr val="accent6">
                  <a:lumMod val="50000"/>
                </a:schemeClr>
              </a:solidFill>
            </a:endParaRPr>
          </a:p>
          <a:p>
            <a:pPr lvl="1">
              <a:lnSpc>
                <a:spcPct val="90000"/>
              </a:lnSpc>
            </a:pPr>
            <a:r>
              <a:rPr lang="en-US" sz="2400" b="1" dirty="0" smtClean="0">
                <a:solidFill>
                  <a:schemeClr val="accent6">
                    <a:lumMod val="50000"/>
                  </a:schemeClr>
                </a:solidFill>
              </a:rPr>
              <a:t>Medical </a:t>
            </a:r>
            <a:r>
              <a:rPr lang="en-US" sz="2400" b="1" dirty="0">
                <a:solidFill>
                  <a:schemeClr val="accent6">
                    <a:lumMod val="50000"/>
                  </a:schemeClr>
                </a:solidFill>
              </a:rPr>
              <a:t>librarians’ </a:t>
            </a:r>
            <a:r>
              <a:rPr lang="en-US" sz="2400" dirty="0">
                <a:solidFill>
                  <a:schemeClr val="accent6">
                    <a:lumMod val="50000"/>
                  </a:schemeClr>
                </a:solidFill>
              </a:rPr>
              <a:t>and</a:t>
            </a:r>
            <a:r>
              <a:rPr lang="en-US" sz="2400" b="1" dirty="0">
                <a:solidFill>
                  <a:schemeClr val="accent6">
                    <a:lumMod val="50000"/>
                  </a:schemeClr>
                </a:solidFill>
              </a:rPr>
              <a:t> researchers</a:t>
            </a:r>
            <a:r>
              <a:rPr lang="en-US" sz="2400" dirty="0">
                <a:solidFill>
                  <a:schemeClr val="accent6">
                    <a:lumMod val="50000"/>
                  </a:schemeClr>
                </a:solidFill>
              </a:rPr>
              <a:t>’ </a:t>
            </a:r>
            <a:r>
              <a:rPr lang="en-US" sz="2400" dirty="0"/>
              <a:t>ability to identify current and high quality </a:t>
            </a:r>
            <a:r>
              <a:rPr lang="en-US" sz="2400" dirty="0" smtClean="0"/>
              <a:t>guidelines</a:t>
            </a:r>
          </a:p>
          <a:p>
            <a:pPr lvl="1">
              <a:lnSpc>
                <a:spcPct val="90000"/>
              </a:lnSpc>
            </a:pPr>
            <a:endParaRPr lang="en-US" sz="800" dirty="0">
              <a:solidFill>
                <a:schemeClr val="accent6">
                  <a:lumMod val="50000"/>
                </a:schemeClr>
              </a:solidFill>
            </a:endParaRPr>
          </a:p>
          <a:p>
            <a:pPr lvl="1">
              <a:lnSpc>
                <a:spcPct val="90000"/>
              </a:lnSpc>
            </a:pPr>
            <a:r>
              <a:rPr lang="en-US" sz="2400" b="1" dirty="0" smtClean="0">
                <a:solidFill>
                  <a:schemeClr val="accent6">
                    <a:lumMod val="50000"/>
                  </a:schemeClr>
                </a:solidFill>
              </a:rPr>
              <a:t>Measure </a:t>
            </a:r>
            <a:r>
              <a:rPr lang="en-US" sz="2400" b="1" dirty="0">
                <a:solidFill>
                  <a:schemeClr val="accent6">
                    <a:lumMod val="50000"/>
                  </a:schemeClr>
                </a:solidFill>
              </a:rPr>
              <a:t>developers</a:t>
            </a:r>
            <a:r>
              <a:rPr lang="en-US" sz="2400" dirty="0">
                <a:solidFill>
                  <a:schemeClr val="accent6">
                    <a:lumMod val="50000"/>
                  </a:schemeClr>
                </a:solidFill>
              </a:rPr>
              <a:t>’ </a:t>
            </a:r>
            <a:r>
              <a:rPr lang="en-US" sz="2400" dirty="0" smtClean="0"/>
              <a:t>measure development activities and approach to identifying guidelines</a:t>
            </a:r>
          </a:p>
          <a:p>
            <a:pPr lvl="1">
              <a:lnSpc>
                <a:spcPct val="90000"/>
              </a:lnSpc>
            </a:pPr>
            <a:endParaRPr lang="en-US" sz="800" dirty="0">
              <a:solidFill>
                <a:schemeClr val="accent6">
                  <a:lumMod val="50000"/>
                </a:schemeClr>
              </a:solidFill>
            </a:endParaRPr>
          </a:p>
          <a:p>
            <a:pPr lvl="1">
              <a:lnSpc>
                <a:spcPct val="90000"/>
              </a:lnSpc>
            </a:pPr>
            <a:r>
              <a:rPr lang="en-US" sz="2400" b="1" dirty="0" smtClean="0">
                <a:solidFill>
                  <a:schemeClr val="accent6">
                    <a:lumMod val="50000"/>
                  </a:schemeClr>
                </a:solidFill>
              </a:rPr>
              <a:t>Policymakers</a:t>
            </a:r>
            <a:r>
              <a:rPr lang="en-US" sz="2400" b="1" dirty="0">
                <a:solidFill>
                  <a:schemeClr val="accent6">
                    <a:lumMod val="50000"/>
                  </a:schemeClr>
                </a:solidFill>
              </a:rPr>
              <a:t>’ </a:t>
            </a:r>
            <a:r>
              <a:rPr lang="en-US" sz="2400" dirty="0">
                <a:solidFill>
                  <a:schemeClr val="accent6">
                    <a:lumMod val="50000"/>
                  </a:schemeClr>
                </a:solidFill>
              </a:rPr>
              <a:t>and</a:t>
            </a:r>
            <a:r>
              <a:rPr lang="en-US" sz="2400" b="1" dirty="0">
                <a:solidFill>
                  <a:schemeClr val="accent6">
                    <a:lumMod val="50000"/>
                  </a:schemeClr>
                </a:solidFill>
              </a:rPr>
              <a:t> purchasers</a:t>
            </a:r>
            <a:r>
              <a:rPr lang="en-US" sz="2400" dirty="0">
                <a:solidFill>
                  <a:schemeClr val="accent6">
                    <a:lumMod val="50000"/>
                  </a:schemeClr>
                </a:solidFill>
              </a:rPr>
              <a:t>’ </a:t>
            </a:r>
            <a:r>
              <a:rPr lang="en-US" sz="2400" dirty="0"/>
              <a:t>ability to identify guidelines and convert clinical </a:t>
            </a:r>
            <a:r>
              <a:rPr lang="en-US" sz="2400" dirty="0" smtClean="0"/>
              <a:t>information</a:t>
            </a:r>
            <a:endParaRPr lang="en-US" sz="2400" dirty="0"/>
          </a:p>
        </p:txBody>
      </p:sp>
    </p:spTree>
    <p:extLst>
      <p:ext uri="{BB962C8B-B14F-4D97-AF65-F5344CB8AC3E}">
        <p14:creationId xmlns:p14="http://schemas.microsoft.com/office/powerpoint/2010/main" val="30791525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5448"/>
            <a:ext cx="8839200" cy="1252728"/>
          </a:xfrm>
        </p:spPr>
        <p:txBody>
          <a:bodyPr>
            <a:normAutofit fontScale="90000"/>
          </a:bodyPr>
          <a:lstStyle/>
          <a:p>
            <a:r>
              <a:rPr lang="en-US" sz="4300" dirty="0"/>
              <a:t>NGC </a:t>
            </a:r>
            <a:r>
              <a:rPr lang="en-US" sz="4300" dirty="0" smtClean="0"/>
              <a:t>Influences – Stakeholders</a:t>
            </a:r>
            <a:r>
              <a:rPr lang="en-US" dirty="0" smtClean="0"/>
              <a:t/>
            </a:r>
            <a:br>
              <a:rPr lang="en-US" dirty="0" smtClean="0"/>
            </a:br>
            <a:r>
              <a:rPr lang="en-US" sz="3600" i="1" dirty="0" smtClean="0"/>
              <a:t>Key Take-</a:t>
            </a:r>
            <a:r>
              <a:rPr lang="en-US" sz="3600" i="1" dirty="0"/>
              <a:t>A</a:t>
            </a:r>
            <a:r>
              <a:rPr lang="en-US" sz="3600" i="1" dirty="0" smtClean="0"/>
              <a:t>ways from Survey </a:t>
            </a:r>
            <a:r>
              <a:rPr lang="en-US" sz="3600" i="1" dirty="0"/>
              <a:t>Findings</a:t>
            </a:r>
          </a:p>
        </p:txBody>
      </p:sp>
      <p:sp>
        <p:nvSpPr>
          <p:cNvPr id="11" name="Content Placeholder 10"/>
          <p:cNvSpPr>
            <a:spLocks noGrp="1"/>
          </p:cNvSpPr>
          <p:nvPr>
            <p:ph idx="1"/>
          </p:nvPr>
        </p:nvSpPr>
        <p:spPr>
          <a:xfrm>
            <a:off x="304800" y="1600200"/>
            <a:ext cx="8686800" cy="5257800"/>
          </a:xfrm>
        </p:spPr>
        <p:txBody>
          <a:bodyPr>
            <a:normAutofit fontScale="92500" lnSpcReduction="10000"/>
          </a:bodyPr>
          <a:lstStyle/>
          <a:p>
            <a:pPr>
              <a:lnSpc>
                <a:spcPct val="90000"/>
              </a:lnSpc>
            </a:pPr>
            <a:r>
              <a:rPr lang="en-US" b="1" dirty="0" smtClean="0"/>
              <a:t>Respondents, by group, indicated NGC greatly influenced:</a:t>
            </a:r>
          </a:p>
          <a:p>
            <a:pPr>
              <a:lnSpc>
                <a:spcPct val="90000"/>
              </a:lnSpc>
            </a:pPr>
            <a:endParaRPr lang="en-US" sz="900" b="1" dirty="0" smtClean="0"/>
          </a:p>
          <a:p>
            <a:pPr lvl="1">
              <a:lnSpc>
                <a:spcPct val="90000"/>
              </a:lnSpc>
            </a:pPr>
            <a:r>
              <a:rPr lang="en-US" sz="2400" b="1" dirty="0" smtClean="0">
                <a:solidFill>
                  <a:schemeClr val="accent6">
                    <a:lumMod val="50000"/>
                  </a:schemeClr>
                </a:solidFill>
              </a:rPr>
              <a:t>Guideline developers</a:t>
            </a:r>
            <a:r>
              <a:rPr lang="en-US" sz="2400" dirty="0">
                <a:solidFill>
                  <a:schemeClr val="accent6">
                    <a:lumMod val="50000"/>
                  </a:schemeClr>
                </a:solidFill>
              </a:rPr>
              <a:t>’ </a:t>
            </a:r>
            <a:r>
              <a:rPr lang="en-US" sz="2400" dirty="0" smtClean="0"/>
              <a:t>ability </a:t>
            </a:r>
            <a:r>
              <a:rPr lang="en-US" sz="2400" dirty="0"/>
              <a:t>to </a:t>
            </a:r>
            <a:r>
              <a:rPr lang="en-US" sz="2400" u="sng" dirty="0"/>
              <a:t>identify </a:t>
            </a:r>
            <a:r>
              <a:rPr lang="en-US" sz="2400" u="sng" dirty="0" smtClean="0"/>
              <a:t>guidelines</a:t>
            </a:r>
            <a:r>
              <a:rPr lang="en-US" sz="2400" dirty="0" smtClean="0"/>
              <a:t>, </a:t>
            </a:r>
            <a:r>
              <a:rPr lang="en-US" sz="2400" dirty="0"/>
              <a:t>and develop and use quality </a:t>
            </a:r>
            <a:r>
              <a:rPr lang="en-US" sz="2400" dirty="0" smtClean="0"/>
              <a:t>measures</a:t>
            </a:r>
          </a:p>
          <a:p>
            <a:pPr lvl="1">
              <a:lnSpc>
                <a:spcPct val="90000"/>
              </a:lnSpc>
            </a:pPr>
            <a:endParaRPr lang="en-US" sz="900" b="1" dirty="0" smtClean="0">
              <a:solidFill>
                <a:schemeClr val="accent6">
                  <a:lumMod val="50000"/>
                </a:schemeClr>
              </a:solidFill>
            </a:endParaRPr>
          </a:p>
          <a:p>
            <a:pPr lvl="1">
              <a:lnSpc>
                <a:spcPct val="90000"/>
              </a:lnSpc>
            </a:pPr>
            <a:r>
              <a:rPr lang="en-US" sz="2400" b="1" dirty="0" smtClean="0">
                <a:solidFill>
                  <a:schemeClr val="accent6">
                    <a:lumMod val="50000"/>
                  </a:schemeClr>
                </a:solidFill>
              </a:rPr>
              <a:t>Health providers</a:t>
            </a:r>
            <a:r>
              <a:rPr lang="en-US" sz="2400" dirty="0" smtClean="0">
                <a:solidFill>
                  <a:schemeClr val="accent6">
                    <a:lumMod val="50000"/>
                  </a:schemeClr>
                </a:solidFill>
              </a:rPr>
              <a:t>’ </a:t>
            </a:r>
            <a:r>
              <a:rPr lang="en-US" sz="2400" dirty="0" smtClean="0"/>
              <a:t>ongoing learning activities, clinical </a:t>
            </a:r>
            <a:r>
              <a:rPr lang="en-US" sz="2400" dirty="0"/>
              <a:t>decision-making processes, </a:t>
            </a:r>
            <a:r>
              <a:rPr lang="en-US" sz="2400" dirty="0" smtClean="0"/>
              <a:t>and ability </a:t>
            </a:r>
            <a:r>
              <a:rPr lang="en-US" sz="2400" dirty="0"/>
              <a:t>to </a:t>
            </a:r>
            <a:r>
              <a:rPr lang="en-US" sz="2400" u="sng" dirty="0"/>
              <a:t>identify </a:t>
            </a:r>
            <a:r>
              <a:rPr lang="en-US" sz="2400" u="sng" dirty="0" smtClean="0"/>
              <a:t>guidelines</a:t>
            </a:r>
          </a:p>
          <a:p>
            <a:pPr lvl="1">
              <a:lnSpc>
                <a:spcPct val="90000"/>
              </a:lnSpc>
            </a:pPr>
            <a:endParaRPr lang="en-US" sz="800" b="1" dirty="0" smtClean="0"/>
          </a:p>
          <a:p>
            <a:pPr lvl="1">
              <a:lnSpc>
                <a:spcPct val="90000"/>
              </a:lnSpc>
            </a:pPr>
            <a:r>
              <a:rPr lang="en-US" sz="2400" b="1" dirty="0" smtClean="0">
                <a:solidFill>
                  <a:schemeClr val="accent6">
                    <a:lumMod val="50000"/>
                  </a:schemeClr>
                </a:solidFill>
              </a:rPr>
              <a:t>Medical </a:t>
            </a:r>
            <a:r>
              <a:rPr lang="en-US" sz="2400" b="1" dirty="0">
                <a:solidFill>
                  <a:schemeClr val="accent6">
                    <a:lumMod val="50000"/>
                  </a:schemeClr>
                </a:solidFill>
              </a:rPr>
              <a:t>librarians</a:t>
            </a:r>
            <a:r>
              <a:rPr lang="en-US" sz="2400" dirty="0">
                <a:solidFill>
                  <a:schemeClr val="accent6">
                    <a:lumMod val="50000"/>
                  </a:schemeClr>
                </a:solidFill>
              </a:rPr>
              <a:t>’ </a:t>
            </a:r>
            <a:r>
              <a:rPr lang="en-US" sz="2400" dirty="0"/>
              <a:t>ability to meet their client’s </a:t>
            </a:r>
            <a:r>
              <a:rPr lang="en-US" sz="2400" dirty="0" smtClean="0"/>
              <a:t>needs</a:t>
            </a:r>
          </a:p>
          <a:p>
            <a:pPr lvl="1">
              <a:lnSpc>
                <a:spcPct val="90000"/>
              </a:lnSpc>
            </a:pPr>
            <a:endParaRPr lang="en-US" sz="800" dirty="0">
              <a:solidFill>
                <a:schemeClr val="accent6">
                  <a:lumMod val="50000"/>
                </a:schemeClr>
              </a:solidFill>
            </a:endParaRPr>
          </a:p>
          <a:p>
            <a:pPr lvl="1">
              <a:lnSpc>
                <a:spcPct val="90000"/>
              </a:lnSpc>
            </a:pPr>
            <a:r>
              <a:rPr lang="en-US" sz="2400" b="1" dirty="0" smtClean="0">
                <a:solidFill>
                  <a:schemeClr val="accent6">
                    <a:lumMod val="50000"/>
                  </a:schemeClr>
                </a:solidFill>
              </a:rPr>
              <a:t>Medical </a:t>
            </a:r>
            <a:r>
              <a:rPr lang="en-US" sz="2400" b="1" dirty="0">
                <a:solidFill>
                  <a:schemeClr val="accent6">
                    <a:lumMod val="50000"/>
                  </a:schemeClr>
                </a:solidFill>
              </a:rPr>
              <a:t>librarians’ </a:t>
            </a:r>
            <a:r>
              <a:rPr lang="en-US" sz="2400" dirty="0">
                <a:solidFill>
                  <a:schemeClr val="accent6">
                    <a:lumMod val="50000"/>
                  </a:schemeClr>
                </a:solidFill>
              </a:rPr>
              <a:t>and</a:t>
            </a:r>
            <a:r>
              <a:rPr lang="en-US" sz="2400" b="1" dirty="0">
                <a:solidFill>
                  <a:schemeClr val="accent6">
                    <a:lumMod val="50000"/>
                  </a:schemeClr>
                </a:solidFill>
              </a:rPr>
              <a:t> researchers</a:t>
            </a:r>
            <a:r>
              <a:rPr lang="en-US" sz="2400" dirty="0">
                <a:solidFill>
                  <a:schemeClr val="accent6">
                    <a:lumMod val="50000"/>
                  </a:schemeClr>
                </a:solidFill>
              </a:rPr>
              <a:t>’ </a:t>
            </a:r>
            <a:r>
              <a:rPr lang="en-US" sz="2400" u="sng" dirty="0"/>
              <a:t>ability to identify </a:t>
            </a:r>
            <a:r>
              <a:rPr lang="en-US" sz="2400" dirty="0"/>
              <a:t>current and high quality </a:t>
            </a:r>
            <a:r>
              <a:rPr lang="en-US" sz="2400" dirty="0" smtClean="0"/>
              <a:t>guidelines</a:t>
            </a:r>
          </a:p>
          <a:p>
            <a:pPr lvl="1">
              <a:lnSpc>
                <a:spcPct val="90000"/>
              </a:lnSpc>
            </a:pPr>
            <a:endParaRPr lang="en-US" sz="800" dirty="0">
              <a:solidFill>
                <a:schemeClr val="accent6">
                  <a:lumMod val="50000"/>
                </a:schemeClr>
              </a:solidFill>
            </a:endParaRPr>
          </a:p>
          <a:p>
            <a:pPr lvl="1">
              <a:lnSpc>
                <a:spcPct val="90000"/>
              </a:lnSpc>
            </a:pPr>
            <a:r>
              <a:rPr lang="en-US" sz="2400" b="1" dirty="0" smtClean="0">
                <a:solidFill>
                  <a:schemeClr val="accent6">
                    <a:lumMod val="50000"/>
                  </a:schemeClr>
                </a:solidFill>
              </a:rPr>
              <a:t>Measure </a:t>
            </a:r>
            <a:r>
              <a:rPr lang="en-US" sz="2400" b="1" dirty="0">
                <a:solidFill>
                  <a:schemeClr val="accent6">
                    <a:lumMod val="50000"/>
                  </a:schemeClr>
                </a:solidFill>
              </a:rPr>
              <a:t>developers</a:t>
            </a:r>
            <a:r>
              <a:rPr lang="en-US" sz="2400" dirty="0">
                <a:solidFill>
                  <a:schemeClr val="accent6">
                    <a:lumMod val="50000"/>
                  </a:schemeClr>
                </a:solidFill>
              </a:rPr>
              <a:t>’ </a:t>
            </a:r>
            <a:r>
              <a:rPr lang="en-US" sz="2400" dirty="0" smtClean="0"/>
              <a:t>measure development activities and approach to </a:t>
            </a:r>
            <a:r>
              <a:rPr lang="en-US" sz="2400" u="sng" dirty="0" smtClean="0"/>
              <a:t>identifying guidelines</a:t>
            </a:r>
          </a:p>
          <a:p>
            <a:pPr lvl="1">
              <a:lnSpc>
                <a:spcPct val="90000"/>
              </a:lnSpc>
            </a:pPr>
            <a:endParaRPr lang="en-US" sz="800" dirty="0">
              <a:solidFill>
                <a:schemeClr val="accent6">
                  <a:lumMod val="50000"/>
                </a:schemeClr>
              </a:solidFill>
            </a:endParaRPr>
          </a:p>
          <a:p>
            <a:pPr lvl="1">
              <a:lnSpc>
                <a:spcPct val="90000"/>
              </a:lnSpc>
            </a:pPr>
            <a:r>
              <a:rPr lang="en-US" sz="2400" b="1" dirty="0" smtClean="0">
                <a:solidFill>
                  <a:schemeClr val="accent6">
                    <a:lumMod val="50000"/>
                  </a:schemeClr>
                </a:solidFill>
              </a:rPr>
              <a:t>Policymakers</a:t>
            </a:r>
            <a:r>
              <a:rPr lang="en-US" sz="2400" b="1" dirty="0">
                <a:solidFill>
                  <a:schemeClr val="accent6">
                    <a:lumMod val="50000"/>
                  </a:schemeClr>
                </a:solidFill>
              </a:rPr>
              <a:t>’ </a:t>
            </a:r>
            <a:r>
              <a:rPr lang="en-US" sz="2400" dirty="0">
                <a:solidFill>
                  <a:schemeClr val="accent6">
                    <a:lumMod val="50000"/>
                  </a:schemeClr>
                </a:solidFill>
              </a:rPr>
              <a:t>and</a:t>
            </a:r>
            <a:r>
              <a:rPr lang="en-US" sz="2400" b="1" dirty="0">
                <a:solidFill>
                  <a:schemeClr val="accent6">
                    <a:lumMod val="50000"/>
                  </a:schemeClr>
                </a:solidFill>
              </a:rPr>
              <a:t> purchasers</a:t>
            </a:r>
            <a:r>
              <a:rPr lang="en-US" sz="2400" dirty="0">
                <a:solidFill>
                  <a:schemeClr val="accent6">
                    <a:lumMod val="50000"/>
                  </a:schemeClr>
                </a:solidFill>
              </a:rPr>
              <a:t>’ </a:t>
            </a:r>
            <a:r>
              <a:rPr lang="en-US" sz="2400" dirty="0"/>
              <a:t>ability to </a:t>
            </a:r>
            <a:r>
              <a:rPr lang="en-US" sz="2400" u="sng" dirty="0"/>
              <a:t>identify guidelines </a:t>
            </a:r>
            <a:r>
              <a:rPr lang="en-US" sz="2400" dirty="0"/>
              <a:t>and convert clinical </a:t>
            </a:r>
            <a:r>
              <a:rPr lang="en-US" sz="2400" dirty="0" smtClean="0"/>
              <a:t>information</a:t>
            </a:r>
            <a:endParaRPr lang="en-US" sz="2400" dirty="0"/>
          </a:p>
        </p:txBody>
      </p:sp>
    </p:spTree>
    <p:extLst>
      <p:ext uri="{BB962C8B-B14F-4D97-AF65-F5344CB8AC3E}">
        <p14:creationId xmlns:p14="http://schemas.microsoft.com/office/powerpoint/2010/main" val="35045364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sz="half" idx="1"/>
          </p:nvPr>
        </p:nvSpPr>
        <p:spPr>
          <a:xfrm>
            <a:off x="457200" y="1773936"/>
            <a:ext cx="5334000" cy="5617464"/>
          </a:xfrm>
        </p:spPr>
        <p:txBody>
          <a:bodyPr numCol="2">
            <a:normAutofit/>
          </a:bodyPr>
          <a:lstStyle/>
          <a:p>
            <a:pPr marL="118872" indent="0">
              <a:buNone/>
            </a:pPr>
            <a:r>
              <a:rPr lang="en-US" b="1" dirty="0" smtClean="0"/>
              <a:t>Thank-you to:</a:t>
            </a:r>
          </a:p>
          <a:p>
            <a:pPr marL="118872" indent="0">
              <a:buNone/>
            </a:pPr>
            <a:endParaRPr lang="en-US" sz="800" b="1" dirty="0" smtClean="0"/>
          </a:p>
          <a:p>
            <a:r>
              <a:rPr lang="en-US" sz="2400" dirty="0" smtClean="0"/>
              <a:t>Survey respondents</a:t>
            </a:r>
          </a:p>
          <a:p>
            <a:r>
              <a:rPr lang="en-US" sz="2400" dirty="0" smtClean="0"/>
              <a:t>Focus group participants</a:t>
            </a:r>
          </a:p>
          <a:p>
            <a:r>
              <a:rPr lang="en-US" sz="2400" dirty="0" smtClean="0"/>
              <a:t>Key informants</a:t>
            </a:r>
          </a:p>
          <a:p>
            <a:pPr marL="438912" lvl="1" indent="-320040">
              <a:spcBef>
                <a:spcPts val="0"/>
              </a:spcBef>
              <a:buClr>
                <a:schemeClr val="accent1"/>
              </a:buClr>
              <a:buSzPct val="80000"/>
              <a:buFont typeface="Wingdings 2"/>
              <a:buChar char=""/>
            </a:pPr>
            <a:r>
              <a:rPr lang="en-US" sz="2400" dirty="0" smtClean="0"/>
              <a:t>AMIA </a:t>
            </a:r>
            <a:r>
              <a:rPr lang="en-US" sz="2400" dirty="0"/>
              <a:t>and </a:t>
            </a:r>
            <a:r>
              <a:rPr lang="en-US" sz="2400" dirty="0" smtClean="0"/>
              <a:t>ACCP</a:t>
            </a:r>
          </a:p>
          <a:p>
            <a:r>
              <a:rPr lang="en-US" sz="2400" dirty="0" smtClean="0"/>
              <a:t>AHRQ</a:t>
            </a:r>
          </a:p>
          <a:p>
            <a:pPr lvl="1"/>
            <a:r>
              <a:rPr lang="en-US" sz="1700" dirty="0" smtClean="0"/>
              <a:t>Mary Nix </a:t>
            </a:r>
          </a:p>
          <a:p>
            <a:pPr lvl="1"/>
            <a:r>
              <a:rPr lang="en-US" sz="1700" dirty="0" smtClean="0"/>
              <a:t>Judi Consalvo</a:t>
            </a:r>
          </a:p>
          <a:p>
            <a:pPr lvl="1"/>
            <a:r>
              <a:rPr lang="en-US" sz="1700" dirty="0" err="1" smtClean="0"/>
              <a:t>Gov</a:t>
            </a:r>
            <a:r>
              <a:rPr lang="en-US" sz="1700" dirty="0" smtClean="0"/>
              <a:t> Delivery Staff</a:t>
            </a:r>
          </a:p>
          <a:p>
            <a:pPr lvl="1"/>
            <a:r>
              <a:rPr lang="en-US" sz="1700" dirty="0" smtClean="0"/>
              <a:t>Marjorie Shofer</a:t>
            </a:r>
          </a:p>
          <a:p>
            <a:pPr lvl="1"/>
            <a:r>
              <a:rPr lang="en-US" sz="1700" dirty="0" smtClean="0"/>
              <a:t>HIT Portfolio</a:t>
            </a:r>
          </a:p>
          <a:p>
            <a:endParaRPr lang="en-US" sz="1100" dirty="0" smtClean="0"/>
          </a:p>
          <a:p>
            <a:endParaRPr lang="en-US" sz="1100" dirty="0" smtClean="0"/>
          </a:p>
          <a:p>
            <a:pPr marL="118872" indent="0">
              <a:buNone/>
            </a:pPr>
            <a:endParaRPr lang="en-US" sz="1100" dirty="0" smtClean="0"/>
          </a:p>
          <a:p>
            <a:endParaRPr lang="en-US" dirty="0" smtClean="0"/>
          </a:p>
          <a:p>
            <a:endParaRPr lang="en-US" sz="1000" dirty="0"/>
          </a:p>
          <a:p>
            <a:r>
              <a:rPr lang="en-US" sz="2400" dirty="0" smtClean="0"/>
              <a:t>AMA and AHIP</a:t>
            </a:r>
          </a:p>
          <a:p>
            <a:r>
              <a:rPr lang="en-US" sz="2400" dirty="0" smtClean="0"/>
              <a:t>ECRI Institute</a:t>
            </a:r>
            <a:endParaRPr lang="en-US" sz="2400" dirty="0"/>
          </a:p>
          <a:p>
            <a:r>
              <a:rPr lang="en-US" sz="2400" dirty="0" smtClean="0"/>
              <a:t>NGC Evaluation</a:t>
            </a:r>
            <a:br>
              <a:rPr lang="en-US" sz="2400" dirty="0" smtClean="0"/>
            </a:br>
            <a:r>
              <a:rPr lang="en-US" sz="2400" dirty="0" smtClean="0"/>
              <a:t>PET</a:t>
            </a:r>
          </a:p>
          <a:p>
            <a:pPr lvl="1"/>
            <a:r>
              <a:rPr lang="en-US" sz="1700" dirty="0" smtClean="0"/>
              <a:t>Florence Chang</a:t>
            </a:r>
          </a:p>
          <a:p>
            <a:pPr lvl="1"/>
            <a:r>
              <a:rPr lang="en-US" sz="1700" dirty="0" smtClean="0"/>
              <a:t>Belinda Ireland</a:t>
            </a:r>
          </a:p>
          <a:p>
            <a:pPr lvl="1"/>
            <a:r>
              <a:rPr lang="en-US" sz="1700" dirty="0" smtClean="0"/>
              <a:t>Richard Shiffman</a:t>
            </a:r>
            <a:endParaRPr lang="en-US" sz="1700" i="1" dirty="0" smtClean="0"/>
          </a:p>
          <a:p>
            <a:pPr lvl="1"/>
            <a:r>
              <a:rPr lang="en-US" sz="1700" dirty="0" smtClean="0"/>
              <a:t>Katrin Uhlig</a:t>
            </a:r>
          </a:p>
          <a:p>
            <a:pPr lvl="1"/>
            <a:r>
              <a:rPr lang="en-US" sz="1700" dirty="0" smtClean="0"/>
              <a:t>Cally Vinz</a:t>
            </a:r>
          </a:p>
          <a:p>
            <a:endParaRPr lang="en-US" dirty="0" smtClean="0"/>
          </a:p>
          <a:p>
            <a:endParaRPr lang="en-US" dirty="0"/>
          </a:p>
        </p:txBody>
      </p:sp>
      <p:sp>
        <p:nvSpPr>
          <p:cNvPr id="5" name="Content Placeholder 4"/>
          <p:cNvSpPr>
            <a:spLocks noGrp="1"/>
          </p:cNvSpPr>
          <p:nvPr>
            <p:ph sz="half" idx="2"/>
          </p:nvPr>
        </p:nvSpPr>
        <p:spPr>
          <a:xfrm>
            <a:off x="6324600" y="1773936"/>
            <a:ext cx="2667000" cy="4623816"/>
          </a:xfrm>
          <a:solidFill>
            <a:schemeClr val="accent1">
              <a:lumMod val="40000"/>
              <a:lumOff val="60000"/>
            </a:schemeClr>
          </a:solidFill>
        </p:spPr>
        <p:txBody>
          <a:bodyPr>
            <a:normAutofit/>
          </a:bodyPr>
          <a:lstStyle/>
          <a:p>
            <a:pPr marL="118872" indent="0" algn="ctr">
              <a:buNone/>
            </a:pPr>
            <a:r>
              <a:rPr lang="en-US" sz="1800" b="1" u="sng" dirty="0" smtClean="0"/>
              <a:t>Evaluation Project Team Members</a:t>
            </a:r>
          </a:p>
          <a:p>
            <a:pPr marL="118872" indent="0">
              <a:buNone/>
            </a:pPr>
            <a:r>
              <a:rPr lang="en-US" sz="1800" b="1" i="1" dirty="0" smtClean="0"/>
              <a:t>AFYA, Inc.</a:t>
            </a:r>
          </a:p>
          <a:p>
            <a:pPr>
              <a:buClrTx/>
              <a:buFont typeface="Arial"/>
              <a:buChar char="•"/>
            </a:pPr>
            <a:r>
              <a:rPr lang="en-US" sz="1800" dirty="0" smtClean="0"/>
              <a:t>Michelle </a:t>
            </a:r>
            <a:r>
              <a:rPr lang="en-US" sz="1800" dirty="0" err="1" smtClean="0"/>
              <a:t>Tregear</a:t>
            </a:r>
            <a:endParaRPr lang="en-US" sz="1800" dirty="0" smtClean="0"/>
          </a:p>
          <a:p>
            <a:pPr>
              <a:buClrTx/>
              <a:buFont typeface="Arial"/>
              <a:buChar char="•"/>
            </a:pPr>
            <a:r>
              <a:rPr lang="en-US" sz="1800" dirty="0" err="1" smtClean="0"/>
              <a:t>Jenice</a:t>
            </a:r>
            <a:r>
              <a:rPr lang="en-US" sz="1800" dirty="0" smtClean="0"/>
              <a:t> James</a:t>
            </a:r>
          </a:p>
          <a:p>
            <a:pPr>
              <a:buClrTx/>
              <a:buFont typeface="Arial"/>
              <a:buChar char="•"/>
            </a:pPr>
            <a:r>
              <a:rPr lang="en-US" sz="1800" dirty="0" smtClean="0"/>
              <a:t>Debra Dekker</a:t>
            </a:r>
          </a:p>
          <a:p>
            <a:pPr>
              <a:buClrTx/>
              <a:buFont typeface="Arial"/>
              <a:buChar char="•"/>
            </a:pPr>
            <a:r>
              <a:rPr lang="en-US" sz="1800" dirty="0" smtClean="0"/>
              <a:t>Craig </a:t>
            </a:r>
            <a:r>
              <a:rPr lang="en-US" sz="1800" dirty="0" err="1" smtClean="0"/>
              <a:t>Dearfield</a:t>
            </a:r>
            <a:endParaRPr lang="en-US" sz="1800" dirty="0" smtClean="0"/>
          </a:p>
          <a:p>
            <a:pPr>
              <a:buClrTx/>
              <a:buFont typeface="Arial"/>
              <a:buChar char="•"/>
            </a:pPr>
            <a:r>
              <a:rPr lang="en-US" sz="1800" dirty="0" smtClean="0"/>
              <a:t>Ajay </a:t>
            </a:r>
            <a:r>
              <a:rPr lang="en-US" sz="1800" dirty="0" err="1" smtClean="0"/>
              <a:t>Bhardwaj</a:t>
            </a:r>
            <a:endParaRPr lang="en-US" sz="1800" dirty="0" smtClean="0"/>
          </a:p>
          <a:p>
            <a:pPr>
              <a:buClrTx/>
              <a:buFont typeface="Arial"/>
              <a:buChar char="•"/>
            </a:pPr>
            <a:r>
              <a:rPr lang="en-US" sz="1800" dirty="0" smtClean="0"/>
              <a:t>Robin Pugh-Yi</a:t>
            </a:r>
          </a:p>
          <a:p>
            <a:pPr marL="118872" indent="0">
              <a:buNone/>
            </a:pPr>
            <a:endParaRPr lang="en-US" sz="1800" dirty="0"/>
          </a:p>
          <a:p>
            <a:pPr marL="118872" indent="0">
              <a:buNone/>
            </a:pPr>
            <a:r>
              <a:rPr lang="en-US" sz="1800" b="1" i="1" dirty="0" smtClean="0"/>
              <a:t>The </a:t>
            </a:r>
            <a:r>
              <a:rPr lang="en-US" sz="1800" b="1" i="1" dirty="0" err="1" smtClean="0"/>
              <a:t>Lewin</a:t>
            </a:r>
            <a:r>
              <a:rPr lang="en-US" sz="1800" b="1" i="1" dirty="0" smtClean="0"/>
              <a:t> Group</a:t>
            </a:r>
          </a:p>
          <a:p>
            <a:pPr>
              <a:buClrTx/>
              <a:buFont typeface="Arial"/>
              <a:buChar char="•"/>
            </a:pPr>
            <a:r>
              <a:rPr lang="en-US" sz="1800" dirty="0" smtClean="0"/>
              <a:t>Carol Simon</a:t>
            </a:r>
          </a:p>
          <a:p>
            <a:pPr>
              <a:buClrTx/>
              <a:buFont typeface="Arial"/>
              <a:buChar char="•"/>
            </a:pPr>
            <a:r>
              <a:rPr lang="en-US" sz="1800" dirty="0" smtClean="0"/>
              <a:t>Jaclyn Marshall</a:t>
            </a:r>
          </a:p>
          <a:p>
            <a:pPr>
              <a:buClrTx/>
              <a:buFont typeface="Arial"/>
              <a:buChar char="•"/>
            </a:pPr>
            <a:r>
              <a:rPr lang="en-US" sz="1800" dirty="0" smtClean="0"/>
              <a:t>Jacob Epstein</a:t>
            </a:r>
            <a:endParaRPr lang="en-US" sz="1800" dirty="0"/>
          </a:p>
        </p:txBody>
      </p:sp>
      <p:cxnSp>
        <p:nvCxnSpPr>
          <p:cNvPr id="6" name="Straight Connector 5"/>
          <p:cNvCxnSpPr/>
          <p:nvPr/>
        </p:nvCxnSpPr>
        <p:spPr>
          <a:xfrm>
            <a:off x="6096000" y="1828800"/>
            <a:ext cx="0" cy="4370427"/>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116956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NGC Influences – Guideline Developers Participating in NGC</a:t>
            </a:r>
            <a:endParaRPr lang="en-US" dirty="0"/>
          </a:p>
        </p:txBody>
      </p:sp>
      <p:sp>
        <p:nvSpPr>
          <p:cNvPr id="3" name="Content Placeholder 2"/>
          <p:cNvSpPr>
            <a:spLocks noGrp="1"/>
          </p:cNvSpPr>
          <p:nvPr>
            <p:ph sz="half" idx="1"/>
          </p:nvPr>
        </p:nvSpPr>
        <p:spPr>
          <a:xfrm>
            <a:off x="0" y="1773936"/>
            <a:ext cx="9144000" cy="5084064"/>
          </a:xfrm>
        </p:spPr>
        <p:txBody>
          <a:bodyPr>
            <a:normAutofit lnSpcReduction="10000"/>
          </a:bodyPr>
          <a:lstStyle/>
          <a:p>
            <a:pPr>
              <a:lnSpc>
                <a:spcPct val="90000"/>
              </a:lnSpc>
            </a:pPr>
            <a:r>
              <a:rPr lang="en-US" b="1" dirty="0" smtClean="0"/>
              <a:t>Survey Findings (n=199)</a:t>
            </a:r>
            <a:endParaRPr lang="en-US" sz="800" dirty="0" smtClean="0"/>
          </a:p>
          <a:p>
            <a:pPr lvl="1">
              <a:lnSpc>
                <a:spcPct val="90000"/>
              </a:lnSpc>
            </a:pPr>
            <a:r>
              <a:rPr lang="en-US" sz="2400" dirty="0" smtClean="0">
                <a:solidFill>
                  <a:schemeClr val="accent2">
                    <a:lumMod val="50000"/>
                  </a:schemeClr>
                </a:solidFill>
              </a:rPr>
              <a:t>NGC </a:t>
            </a:r>
            <a:r>
              <a:rPr lang="en-US" sz="2400" dirty="0">
                <a:solidFill>
                  <a:schemeClr val="accent2">
                    <a:lumMod val="50000"/>
                  </a:schemeClr>
                </a:solidFill>
              </a:rPr>
              <a:t>guideline submitters </a:t>
            </a:r>
            <a:r>
              <a:rPr lang="en-US" sz="2400" dirty="0" smtClean="0">
                <a:solidFill>
                  <a:schemeClr val="accent2">
                    <a:lumMod val="50000"/>
                  </a:schemeClr>
                </a:solidFill>
              </a:rPr>
              <a:t>reported </a:t>
            </a:r>
            <a:r>
              <a:rPr lang="en-US" sz="2400" dirty="0">
                <a:solidFill>
                  <a:schemeClr val="accent2">
                    <a:lumMod val="50000"/>
                  </a:schemeClr>
                </a:solidFill>
              </a:rPr>
              <a:t>greater </a:t>
            </a:r>
            <a:r>
              <a:rPr lang="en-US" sz="2400" dirty="0" smtClean="0">
                <a:solidFill>
                  <a:schemeClr val="accent2">
                    <a:lumMod val="50000"/>
                  </a:schemeClr>
                </a:solidFill>
              </a:rPr>
              <a:t>NGC influence for </a:t>
            </a:r>
            <a:r>
              <a:rPr lang="en-US" sz="2400" b="1" dirty="0" smtClean="0">
                <a:solidFill>
                  <a:schemeClr val="accent2">
                    <a:lumMod val="50000"/>
                  </a:schemeClr>
                </a:solidFill>
              </a:rPr>
              <a:t>guideline </a:t>
            </a:r>
            <a:r>
              <a:rPr lang="en-US" sz="2400" b="1" dirty="0">
                <a:solidFill>
                  <a:schemeClr val="accent2">
                    <a:lumMod val="50000"/>
                  </a:schemeClr>
                </a:solidFill>
              </a:rPr>
              <a:t>updating </a:t>
            </a:r>
            <a:r>
              <a:rPr lang="en-US" sz="2400" b="1" dirty="0" smtClean="0">
                <a:solidFill>
                  <a:schemeClr val="accent2">
                    <a:lumMod val="50000"/>
                  </a:schemeClr>
                </a:solidFill>
              </a:rPr>
              <a:t>frequency</a:t>
            </a:r>
            <a:r>
              <a:rPr lang="en-US" sz="2400" dirty="0" smtClean="0">
                <a:solidFill>
                  <a:schemeClr val="accent2">
                    <a:lumMod val="50000"/>
                  </a:schemeClr>
                </a:solidFill>
              </a:rPr>
              <a:t>, and </a:t>
            </a:r>
            <a:r>
              <a:rPr lang="en-US" sz="2400" b="1" dirty="0" smtClean="0">
                <a:solidFill>
                  <a:schemeClr val="accent2">
                    <a:lumMod val="50000"/>
                  </a:schemeClr>
                </a:solidFill>
              </a:rPr>
              <a:t>how </a:t>
            </a:r>
            <a:r>
              <a:rPr lang="en-US" sz="2400" b="1" dirty="0">
                <a:solidFill>
                  <a:schemeClr val="accent2">
                    <a:lumMod val="50000"/>
                  </a:schemeClr>
                </a:solidFill>
              </a:rPr>
              <a:t>organizations document or report their guidelines</a:t>
            </a:r>
            <a:r>
              <a:rPr lang="en-US" sz="2400" dirty="0">
                <a:solidFill>
                  <a:schemeClr val="accent2">
                    <a:lumMod val="50000"/>
                  </a:schemeClr>
                </a:solidFill>
              </a:rPr>
              <a:t> </a:t>
            </a:r>
            <a:endParaRPr lang="en-US" sz="2400" dirty="0" smtClean="0">
              <a:solidFill>
                <a:schemeClr val="accent2">
                  <a:lumMod val="50000"/>
                </a:schemeClr>
              </a:solidFill>
            </a:endParaRPr>
          </a:p>
          <a:p>
            <a:pPr lvl="2">
              <a:lnSpc>
                <a:spcPct val="90000"/>
              </a:lnSpc>
            </a:pPr>
            <a:endParaRPr lang="en-US" sz="800" dirty="0">
              <a:solidFill>
                <a:schemeClr val="accent6">
                  <a:lumMod val="50000"/>
                </a:schemeClr>
              </a:solidFill>
            </a:endParaRPr>
          </a:p>
          <a:p>
            <a:pPr>
              <a:lnSpc>
                <a:spcPct val="90000"/>
              </a:lnSpc>
            </a:pPr>
            <a:r>
              <a:rPr lang="en-US" b="1" dirty="0" smtClean="0"/>
              <a:t>Qualitative Findings (n=24)</a:t>
            </a:r>
          </a:p>
          <a:p>
            <a:pPr lvl="1">
              <a:lnSpc>
                <a:spcPct val="90000"/>
              </a:lnSpc>
            </a:pPr>
            <a:r>
              <a:rPr lang="en-US" sz="2400" dirty="0" smtClean="0">
                <a:solidFill>
                  <a:schemeClr val="accent2">
                    <a:lumMod val="50000"/>
                  </a:schemeClr>
                </a:solidFill>
              </a:rPr>
              <a:t>NGC serves primarily as a source for locating guidelines</a:t>
            </a:r>
          </a:p>
          <a:p>
            <a:pPr lvl="1">
              <a:lnSpc>
                <a:spcPct val="90000"/>
              </a:lnSpc>
            </a:pPr>
            <a:r>
              <a:rPr lang="en-US" sz="2400" dirty="0" smtClean="0">
                <a:solidFill>
                  <a:schemeClr val="accent2">
                    <a:lumMod val="50000"/>
                  </a:schemeClr>
                </a:solidFill>
              </a:rPr>
              <a:t>NGC’s age criterion applies some “pressure” to stay current  </a:t>
            </a:r>
            <a:endParaRPr lang="en-US" sz="2400" i="1" dirty="0" smtClean="0">
              <a:solidFill>
                <a:schemeClr val="accent2">
                  <a:lumMod val="50000"/>
                </a:schemeClr>
              </a:solidFill>
            </a:endParaRPr>
          </a:p>
          <a:p>
            <a:pPr lvl="1">
              <a:lnSpc>
                <a:spcPct val="90000"/>
              </a:lnSpc>
            </a:pPr>
            <a:r>
              <a:rPr lang="en-US" sz="2400" dirty="0" smtClean="0">
                <a:solidFill>
                  <a:schemeClr val="accent2">
                    <a:lumMod val="50000"/>
                  </a:schemeClr>
                </a:solidFill>
              </a:rPr>
              <a:t>NGC has had little influence on how guideline developers </a:t>
            </a:r>
            <a:r>
              <a:rPr lang="en-US" sz="2400" u="sng" dirty="0" smtClean="0">
                <a:solidFill>
                  <a:schemeClr val="accent2">
                    <a:lumMod val="50000"/>
                  </a:schemeClr>
                </a:solidFill>
              </a:rPr>
              <a:t>do</a:t>
            </a:r>
            <a:r>
              <a:rPr lang="en-US" sz="2400" dirty="0" smtClean="0">
                <a:solidFill>
                  <a:schemeClr val="accent2">
                    <a:lumMod val="50000"/>
                  </a:schemeClr>
                </a:solidFill>
              </a:rPr>
              <a:t> their work– </a:t>
            </a:r>
            <a:r>
              <a:rPr lang="en-US" sz="2400" i="1" dirty="0" smtClean="0">
                <a:solidFill>
                  <a:schemeClr val="accent2">
                    <a:lumMod val="50000"/>
                  </a:schemeClr>
                </a:solidFill>
              </a:rPr>
              <a:t>e.g., </a:t>
            </a:r>
            <a:r>
              <a:rPr lang="en-US" sz="2400" dirty="0" smtClean="0">
                <a:solidFill>
                  <a:schemeClr val="accent2">
                    <a:lumMod val="50000"/>
                  </a:schemeClr>
                </a:solidFill>
              </a:rPr>
              <a:t>methodology, reporting</a:t>
            </a:r>
          </a:p>
          <a:p>
            <a:pPr lvl="1">
              <a:lnSpc>
                <a:spcPct val="90000"/>
              </a:lnSpc>
            </a:pPr>
            <a:endParaRPr lang="en-US" b="1" dirty="0"/>
          </a:p>
        </p:txBody>
      </p:sp>
      <p:sp>
        <p:nvSpPr>
          <p:cNvPr id="6" name="Content Placeholder 5"/>
          <p:cNvSpPr>
            <a:spLocks noGrp="1"/>
          </p:cNvSpPr>
          <p:nvPr>
            <p:ph sz="half" idx="2"/>
          </p:nvPr>
        </p:nvSpPr>
        <p:spPr>
          <a:xfrm>
            <a:off x="914400" y="5410200"/>
            <a:ext cx="7315200" cy="1219200"/>
          </a:xfrm>
          <a:solidFill>
            <a:srgbClr val="FFE193"/>
          </a:solidFill>
        </p:spPr>
        <p:txBody>
          <a:bodyPr>
            <a:normAutofit lnSpcReduction="10000"/>
          </a:bodyPr>
          <a:lstStyle/>
          <a:p>
            <a:pPr marL="411480" lvl="1" indent="0">
              <a:buNone/>
            </a:pPr>
            <a:r>
              <a:rPr lang="en-US" b="1" dirty="0" smtClean="0"/>
              <a:t>AHRQ </a:t>
            </a:r>
            <a:r>
              <a:rPr lang="en-US" b="1" dirty="0"/>
              <a:t>Opportunity </a:t>
            </a:r>
            <a:r>
              <a:rPr lang="en-US" dirty="0"/>
              <a:t>to increase knowledge among guideline developers about how to create and report trustworthy guidelines </a:t>
            </a:r>
          </a:p>
          <a:p>
            <a:pPr marL="118872" indent="0">
              <a:buNone/>
            </a:pPr>
            <a:endParaRPr lang="en-US" dirty="0"/>
          </a:p>
        </p:txBody>
      </p:sp>
      <p:sp>
        <p:nvSpPr>
          <p:cNvPr id="5" name="Sun 4"/>
          <p:cNvSpPr/>
          <p:nvPr/>
        </p:nvSpPr>
        <p:spPr>
          <a:xfrm>
            <a:off x="1026488" y="5572170"/>
            <a:ext cx="228600" cy="228600"/>
          </a:xfrm>
          <a:prstGeom prst="sun">
            <a:avLst/>
          </a:prstGeom>
          <a:solidFill>
            <a:schemeClr val="accent3">
              <a:lumMod val="20000"/>
              <a:lumOff val="80000"/>
            </a:schemeClr>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10753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76398"/>
            <a:ext cx="3505200" cy="4625609"/>
          </a:xfrm>
        </p:spPr>
        <p:txBody>
          <a:bodyPr>
            <a:normAutofit/>
          </a:bodyPr>
          <a:lstStyle/>
          <a:p>
            <a:pPr>
              <a:lnSpc>
                <a:spcPct val="90000"/>
              </a:lnSpc>
            </a:pPr>
            <a:r>
              <a:rPr lang="en-US" b="1" dirty="0" smtClean="0"/>
              <a:t>Noteworthy finding</a:t>
            </a:r>
          </a:p>
          <a:p>
            <a:pPr lvl="1">
              <a:lnSpc>
                <a:spcPct val="90000"/>
              </a:lnSpc>
            </a:pPr>
            <a:r>
              <a:rPr lang="en-US" sz="2400" dirty="0" smtClean="0"/>
              <a:t>65% said </a:t>
            </a:r>
            <a:r>
              <a:rPr lang="en-US" sz="2400" i="1" dirty="0" smtClean="0"/>
              <a:t>excellent</a:t>
            </a:r>
            <a:r>
              <a:rPr lang="en-US" sz="2400" dirty="0" smtClean="0"/>
              <a:t> or </a:t>
            </a:r>
            <a:r>
              <a:rPr lang="en-US" sz="2400" i="1" dirty="0" smtClean="0"/>
              <a:t>good</a:t>
            </a:r>
          </a:p>
          <a:p>
            <a:pPr lvl="1">
              <a:lnSpc>
                <a:spcPct val="90000"/>
              </a:lnSpc>
            </a:pPr>
            <a:endParaRPr lang="en-US" sz="2400" dirty="0" smtClean="0"/>
          </a:p>
          <a:p>
            <a:pPr lvl="1">
              <a:lnSpc>
                <a:spcPct val="90000"/>
              </a:lnSpc>
            </a:pPr>
            <a:r>
              <a:rPr lang="en-US" sz="2400" dirty="0" smtClean="0"/>
              <a:t>21% were </a:t>
            </a:r>
            <a:r>
              <a:rPr lang="en-US" sz="2400" i="1" dirty="0" smtClean="0"/>
              <a:t>neutral</a:t>
            </a:r>
          </a:p>
          <a:p>
            <a:pPr lvl="1">
              <a:lnSpc>
                <a:spcPct val="90000"/>
              </a:lnSpc>
            </a:pPr>
            <a:r>
              <a:rPr lang="en-US" sz="2400" dirty="0" smtClean="0"/>
              <a:t>14% said </a:t>
            </a:r>
            <a:r>
              <a:rPr lang="en-US" sz="2400" i="1" dirty="0" smtClean="0"/>
              <a:t>fair</a:t>
            </a:r>
            <a:r>
              <a:rPr lang="en-US" sz="2400" dirty="0" smtClean="0"/>
              <a:t> or </a:t>
            </a:r>
            <a:r>
              <a:rPr lang="en-US" sz="2400" i="1" dirty="0" smtClean="0"/>
              <a:t>poor</a:t>
            </a:r>
          </a:p>
          <a:p>
            <a:pPr>
              <a:lnSpc>
                <a:spcPct val="90000"/>
              </a:lnSpc>
            </a:pPr>
            <a:endParaRPr lang="en-US" b="1" dirty="0" smtClean="0"/>
          </a:p>
          <a:p>
            <a:pPr>
              <a:lnSpc>
                <a:spcPct val="90000"/>
              </a:lnSpc>
            </a:pPr>
            <a:endParaRPr lang="en-US" sz="800" dirty="0" smtClean="0"/>
          </a:p>
          <a:p>
            <a:pPr marL="118872" indent="0">
              <a:lnSpc>
                <a:spcPct val="90000"/>
              </a:lnSpc>
              <a:buNone/>
            </a:pPr>
            <a:endParaRPr lang="en-US" dirty="0"/>
          </a:p>
        </p:txBody>
      </p:sp>
      <p:grpSp>
        <p:nvGrpSpPr>
          <p:cNvPr id="6" name="Group 5"/>
          <p:cNvGrpSpPr/>
          <p:nvPr/>
        </p:nvGrpSpPr>
        <p:grpSpPr>
          <a:xfrm>
            <a:off x="4038600" y="1658034"/>
            <a:ext cx="4950179" cy="3814971"/>
            <a:chOff x="4038600" y="1658034"/>
            <a:chExt cx="4950179" cy="3814971"/>
          </a:xfrm>
        </p:grpSpPr>
        <p:graphicFrame>
          <p:nvGraphicFramePr>
            <p:cNvPr id="4" name="Chart 3"/>
            <p:cNvGraphicFramePr>
              <a:graphicFrameLocks/>
            </p:cNvGraphicFramePr>
            <p:nvPr>
              <p:extLst>
                <p:ext uri="{D42A27DB-BD31-4B8C-83A1-F6EECF244321}">
                  <p14:modId xmlns:p14="http://schemas.microsoft.com/office/powerpoint/2010/main" val="1751750432"/>
                </p:ext>
              </p:extLst>
            </p:nvPr>
          </p:nvGraphicFramePr>
          <p:xfrm>
            <a:off x="4114800" y="2545139"/>
            <a:ext cx="4724400" cy="2927866"/>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descr="Among a number of things that we looked at for guideline developers who submit their guidelines to NGC, we asked them to rate, on a scale of excellent to poor, NGC’s dissemination of their guidelines.&#10;&#10;65% of these developers noted that NGC’s dissemination of their guidelines was excellent or good. And this is shown in the figure on the right.&#10;&#10;Interestingly approximately 35% were either neutral in their opinion or said that it was fair or poor.&#10;&#10;So another opportunity for AHRQ to enhance the value of the site would be to explore additional efforts that might enhance the dissemination of guidelines. &#10;"/>
            <p:cNvSpPr txBox="1"/>
            <p:nvPr/>
          </p:nvSpPr>
          <p:spPr>
            <a:xfrm>
              <a:off x="4038600" y="1658034"/>
              <a:ext cx="4950179" cy="1015663"/>
            </a:xfrm>
            <a:prstGeom prst="rect">
              <a:avLst/>
            </a:prstGeom>
            <a:solidFill>
              <a:schemeClr val="bg1">
                <a:lumMod val="85000"/>
              </a:schemeClr>
            </a:solidFill>
          </p:spPr>
          <p:txBody>
            <a:bodyPr wrap="square" rtlCol="0">
              <a:spAutoFit/>
            </a:bodyPr>
            <a:lstStyle/>
            <a:p>
              <a:pPr marL="0" lvl="1" algn="ctr"/>
              <a:r>
                <a:rPr lang="en-US" sz="2000" b="1" dirty="0" smtClean="0"/>
                <a:t>Question: </a:t>
              </a:r>
              <a:r>
                <a:rPr lang="en-US" sz="2000" dirty="0" smtClean="0"/>
                <a:t>How would </a:t>
              </a:r>
              <a:r>
                <a:rPr lang="en-US" sz="2000" dirty="0"/>
                <a:t>you rate NGC's dissemination of your organization’s </a:t>
              </a:r>
              <a:r>
                <a:rPr lang="en-US" sz="2000" dirty="0" smtClean="0"/>
                <a:t>guidelines? </a:t>
              </a:r>
              <a:endParaRPr lang="en-US" sz="2000" dirty="0"/>
            </a:p>
          </p:txBody>
        </p:sp>
      </p:grpSp>
      <p:sp>
        <p:nvSpPr>
          <p:cNvPr id="8" name="TextBox 7"/>
          <p:cNvSpPr txBox="1"/>
          <p:nvPr/>
        </p:nvSpPr>
        <p:spPr>
          <a:xfrm>
            <a:off x="868383" y="5718602"/>
            <a:ext cx="7407234" cy="830997"/>
          </a:xfrm>
          <a:prstGeom prst="rect">
            <a:avLst/>
          </a:prstGeom>
          <a:solidFill>
            <a:schemeClr val="accent1">
              <a:lumMod val="40000"/>
              <a:lumOff val="60000"/>
            </a:schemeClr>
          </a:solidFill>
        </p:spPr>
        <p:txBody>
          <a:bodyPr wrap="square" rtlCol="0">
            <a:spAutoFit/>
          </a:bodyPr>
          <a:lstStyle/>
          <a:p>
            <a:pPr marL="342900" indent="-342900">
              <a:buBlip>
                <a:blip r:embed="rId4"/>
              </a:buBlip>
            </a:pPr>
            <a:r>
              <a:rPr lang="en-US" sz="2400" b="1" dirty="0" smtClean="0"/>
              <a:t>AHRQ Opportunity </a:t>
            </a:r>
            <a:r>
              <a:rPr lang="en-US" sz="2400" dirty="0" smtClean="0"/>
              <a:t>to identify additional efforts to enhance the dissemination of guidelines</a:t>
            </a:r>
            <a:endParaRPr lang="en-US" sz="2400" dirty="0"/>
          </a:p>
        </p:txBody>
      </p:sp>
      <p:cxnSp>
        <p:nvCxnSpPr>
          <p:cNvPr id="10" name="Straight Connector 9"/>
          <p:cNvCxnSpPr/>
          <p:nvPr/>
        </p:nvCxnSpPr>
        <p:spPr>
          <a:xfrm>
            <a:off x="3962400" y="1752600"/>
            <a:ext cx="0" cy="350520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5" name="Title 4"/>
          <p:cNvSpPr>
            <a:spLocks noGrp="1"/>
          </p:cNvSpPr>
          <p:nvPr>
            <p:ph type="title"/>
          </p:nvPr>
        </p:nvSpPr>
        <p:spPr/>
        <p:txBody>
          <a:bodyPr>
            <a:normAutofit fontScale="90000"/>
          </a:bodyPr>
          <a:lstStyle/>
          <a:p>
            <a:r>
              <a:rPr lang="en-US" sz="4000" dirty="0" smtClean="0"/>
              <a:t>NGC Influence – Dissemination</a:t>
            </a:r>
            <a:r>
              <a:rPr lang="en-US" sz="4000" baseline="0" dirty="0" smtClean="0"/>
              <a:t> of CPG’s </a:t>
            </a:r>
            <a:r>
              <a:rPr lang="en-US" sz="3100" baseline="0" dirty="0" smtClean="0"/>
              <a:t>Survey Findings for Participating Developers</a:t>
            </a:r>
            <a:endParaRPr lang="en-US" sz="3100" dirty="0"/>
          </a:p>
        </p:txBody>
      </p:sp>
    </p:spTree>
    <p:extLst>
      <p:ext uri="{BB962C8B-B14F-4D97-AF65-F5344CB8AC3E}">
        <p14:creationId xmlns:p14="http://schemas.microsoft.com/office/powerpoint/2010/main" val="29993039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NGC Enhancements</a:t>
            </a:r>
          </a:p>
        </p:txBody>
      </p:sp>
    </p:spTree>
    <p:extLst>
      <p:ext uri="{BB962C8B-B14F-4D97-AF65-F5344CB8AC3E}">
        <p14:creationId xmlns:p14="http://schemas.microsoft.com/office/powerpoint/2010/main" val="184444654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Likely use of Potential Enhancements</a:t>
            </a:r>
            <a:br>
              <a:rPr lang="en-US" sz="4000" dirty="0" smtClean="0"/>
            </a:br>
            <a:r>
              <a:rPr lang="en-US" sz="4000" i="1" dirty="0" smtClean="0"/>
              <a:t>Survey Findings </a:t>
            </a:r>
            <a:endParaRPr lang="en-US" sz="4000" i="1" dirty="0"/>
          </a:p>
        </p:txBody>
      </p:sp>
      <p:sp>
        <p:nvSpPr>
          <p:cNvPr id="5" name="Content Placeholder 4"/>
          <p:cNvSpPr>
            <a:spLocks noGrp="1"/>
          </p:cNvSpPr>
          <p:nvPr>
            <p:ph sz="half" idx="2"/>
          </p:nvPr>
        </p:nvSpPr>
        <p:spPr>
          <a:xfrm>
            <a:off x="0" y="1676400"/>
            <a:ext cx="5486400" cy="5181600"/>
          </a:xfrm>
        </p:spPr>
        <p:txBody>
          <a:bodyPr>
            <a:normAutofit fontScale="92500" lnSpcReduction="10000"/>
          </a:bodyPr>
          <a:lstStyle/>
          <a:p>
            <a:r>
              <a:rPr lang="en-US" sz="2800" b="1" dirty="0" smtClean="0"/>
              <a:t>Enhancements</a:t>
            </a:r>
          </a:p>
          <a:p>
            <a:pPr lvl="1"/>
            <a:r>
              <a:rPr lang="en-US" sz="2000" dirty="0" smtClean="0">
                <a:solidFill>
                  <a:schemeClr val="accent2">
                    <a:lumMod val="50000"/>
                  </a:schemeClr>
                </a:solidFill>
              </a:rPr>
              <a:t>Two </a:t>
            </a:r>
            <a:r>
              <a:rPr lang="en-US" sz="2000" dirty="0">
                <a:solidFill>
                  <a:schemeClr val="accent2">
                    <a:lumMod val="50000"/>
                  </a:schemeClr>
                </a:solidFill>
              </a:rPr>
              <a:t>thirds </a:t>
            </a:r>
            <a:r>
              <a:rPr lang="en-US" sz="2000" dirty="0" smtClean="0">
                <a:solidFill>
                  <a:schemeClr val="accent2">
                    <a:lumMod val="50000"/>
                  </a:schemeClr>
                </a:solidFill>
              </a:rPr>
              <a:t>said they </a:t>
            </a:r>
            <a:r>
              <a:rPr lang="en-US" sz="2000" dirty="0">
                <a:solidFill>
                  <a:schemeClr val="accent2">
                    <a:lumMod val="50000"/>
                  </a:schemeClr>
                </a:solidFill>
              </a:rPr>
              <a:t>would “definitely,” </a:t>
            </a:r>
            <a:br>
              <a:rPr lang="en-US" sz="2000" dirty="0">
                <a:solidFill>
                  <a:schemeClr val="accent2">
                    <a:lumMod val="50000"/>
                  </a:schemeClr>
                </a:solidFill>
              </a:rPr>
            </a:br>
            <a:r>
              <a:rPr lang="en-US" sz="2000" dirty="0">
                <a:solidFill>
                  <a:schemeClr val="accent2">
                    <a:lumMod val="50000"/>
                  </a:schemeClr>
                </a:solidFill>
              </a:rPr>
              <a:t>“very likely,” or “probably”  use the </a:t>
            </a:r>
            <a:r>
              <a:rPr lang="en-US" sz="2000" dirty="0" smtClean="0">
                <a:solidFill>
                  <a:schemeClr val="accent2">
                    <a:lumMod val="50000"/>
                  </a:schemeClr>
                </a:solidFill>
              </a:rPr>
              <a:t/>
            </a:r>
            <a:br>
              <a:rPr lang="en-US" sz="2000" dirty="0" smtClean="0">
                <a:solidFill>
                  <a:schemeClr val="accent2">
                    <a:lumMod val="50000"/>
                  </a:schemeClr>
                </a:solidFill>
              </a:rPr>
            </a:br>
            <a:r>
              <a:rPr lang="en-US" sz="2000" dirty="0" smtClean="0">
                <a:solidFill>
                  <a:schemeClr val="accent2">
                    <a:lumMod val="50000"/>
                  </a:schemeClr>
                </a:solidFill>
              </a:rPr>
              <a:t>following </a:t>
            </a:r>
            <a:r>
              <a:rPr lang="en-US" sz="2000" dirty="0">
                <a:solidFill>
                  <a:schemeClr val="accent2">
                    <a:lumMod val="50000"/>
                  </a:schemeClr>
                </a:solidFill>
              </a:rPr>
              <a:t>NGC </a:t>
            </a:r>
            <a:r>
              <a:rPr lang="en-US" sz="2000" dirty="0" smtClean="0">
                <a:solidFill>
                  <a:schemeClr val="accent2">
                    <a:lumMod val="50000"/>
                  </a:schemeClr>
                </a:solidFill>
              </a:rPr>
              <a:t>enhancements if </a:t>
            </a:r>
            <a:br>
              <a:rPr lang="en-US" sz="2000" dirty="0" smtClean="0">
                <a:solidFill>
                  <a:schemeClr val="accent2">
                    <a:lumMod val="50000"/>
                  </a:schemeClr>
                </a:solidFill>
              </a:rPr>
            </a:br>
            <a:r>
              <a:rPr lang="en-US" sz="2000" dirty="0" smtClean="0">
                <a:solidFill>
                  <a:schemeClr val="accent2">
                    <a:lumMod val="50000"/>
                  </a:schemeClr>
                </a:solidFill>
              </a:rPr>
              <a:t>available</a:t>
            </a:r>
            <a:r>
              <a:rPr lang="en-US" sz="2000" dirty="0" smtClean="0"/>
              <a:t>:</a:t>
            </a:r>
            <a:endParaRPr lang="en-US" sz="1050" dirty="0">
              <a:solidFill>
                <a:schemeClr val="accent6">
                  <a:lumMod val="50000"/>
                </a:schemeClr>
              </a:solidFill>
            </a:endParaRPr>
          </a:p>
          <a:p>
            <a:pPr marL="968375" lvl="2" indent="-285750">
              <a:buFont typeface="Arial" pitchFamily="34" charset="0"/>
              <a:buChar char="•"/>
            </a:pPr>
            <a:r>
              <a:rPr lang="en-US" sz="1800" dirty="0">
                <a:solidFill>
                  <a:schemeClr val="accent6">
                    <a:lumMod val="50000"/>
                  </a:schemeClr>
                </a:solidFill>
              </a:rPr>
              <a:t>Ratings of guideline </a:t>
            </a:r>
            <a:r>
              <a:rPr lang="en-US" sz="1800" dirty="0" smtClean="0">
                <a:solidFill>
                  <a:schemeClr val="accent6">
                    <a:lumMod val="50000"/>
                  </a:schemeClr>
                </a:solidFill>
              </a:rPr>
              <a:t>quality</a:t>
            </a:r>
            <a:endParaRPr lang="en-US" sz="300" dirty="0">
              <a:solidFill>
                <a:schemeClr val="accent6">
                  <a:lumMod val="50000"/>
                </a:schemeClr>
              </a:solidFill>
            </a:endParaRPr>
          </a:p>
          <a:p>
            <a:pPr marL="968375" lvl="2" indent="-285750">
              <a:buFont typeface="Arial" pitchFamily="34" charset="0"/>
              <a:buChar char="•"/>
            </a:pPr>
            <a:r>
              <a:rPr lang="en-US" sz="1800" dirty="0">
                <a:solidFill>
                  <a:schemeClr val="accent6">
                    <a:lumMod val="50000"/>
                  </a:schemeClr>
                </a:solidFill>
              </a:rPr>
              <a:t>Subject-specific </a:t>
            </a:r>
            <a:r>
              <a:rPr lang="en-US" sz="1800" dirty="0" smtClean="0">
                <a:solidFill>
                  <a:schemeClr val="accent6">
                    <a:lumMod val="50000"/>
                  </a:schemeClr>
                </a:solidFill>
              </a:rPr>
              <a:t>e-mail alerts</a:t>
            </a:r>
          </a:p>
          <a:p>
            <a:pPr marL="968375" lvl="2" indent="-285750">
              <a:buFont typeface="Arial" pitchFamily="34" charset="0"/>
              <a:buChar char="•"/>
            </a:pPr>
            <a:endParaRPr lang="en-US" sz="1000" dirty="0">
              <a:solidFill>
                <a:schemeClr val="accent6">
                  <a:lumMod val="50000"/>
                </a:schemeClr>
              </a:solidFill>
            </a:endParaRPr>
          </a:p>
          <a:p>
            <a:r>
              <a:rPr lang="en-US" sz="2800" b="1" dirty="0" smtClean="0"/>
              <a:t>Enhancements for providers</a:t>
            </a:r>
          </a:p>
          <a:p>
            <a:pPr lvl="1"/>
            <a:r>
              <a:rPr lang="en-US" sz="2000" dirty="0">
                <a:solidFill>
                  <a:schemeClr val="accent2">
                    <a:lumMod val="50000"/>
                  </a:schemeClr>
                </a:solidFill>
              </a:rPr>
              <a:t>72% - having NGC content at </a:t>
            </a:r>
            <a:r>
              <a:rPr lang="en-US" sz="2000" dirty="0" smtClean="0">
                <a:solidFill>
                  <a:schemeClr val="accent2">
                    <a:lumMod val="50000"/>
                  </a:schemeClr>
                </a:solidFill>
              </a:rPr>
              <a:t/>
            </a:r>
            <a:br>
              <a:rPr lang="en-US" sz="2000" dirty="0" smtClean="0">
                <a:solidFill>
                  <a:schemeClr val="accent2">
                    <a:lumMod val="50000"/>
                  </a:schemeClr>
                </a:solidFill>
              </a:rPr>
            </a:br>
            <a:r>
              <a:rPr lang="en-US" sz="2000" dirty="0" smtClean="0">
                <a:solidFill>
                  <a:schemeClr val="accent2">
                    <a:lumMod val="50000"/>
                  </a:schemeClr>
                </a:solidFill>
              </a:rPr>
              <a:t>point-of-care </a:t>
            </a:r>
            <a:r>
              <a:rPr lang="en-US" sz="2000" dirty="0">
                <a:solidFill>
                  <a:schemeClr val="accent2">
                    <a:lumMod val="50000"/>
                  </a:schemeClr>
                </a:solidFill>
              </a:rPr>
              <a:t>would be useful</a:t>
            </a:r>
          </a:p>
          <a:p>
            <a:pPr lvl="1"/>
            <a:r>
              <a:rPr lang="en-US" sz="2000" dirty="0">
                <a:solidFill>
                  <a:schemeClr val="accent2">
                    <a:lumMod val="50000"/>
                  </a:schemeClr>
                </a:solidFill>
              </a:rPr>
              <a:t>66% - would take CME if </a:t>
            </a:r>
            <a:r>
              <a:rPr lang="en-US" sz="2000" dirty="0" smtClean="0">
                <a:solidFill>
                  <a:schemeClr val="accent2">
                    <a:lumMod val="50000"/>
                  </a:schemeClr>
                </a:solidFill>
              </a:rPr>
              <a:t>available</a:t>
            </a:r>
            <a:endParaRPr lang="en-US" sz="900" dirty="0">
              <a:solidFill>
                <a:schemeClr val="accent2">
                  <a:lumMod val="50000"/>
                </a:schemeClr>
              </a:solidFill>
            </a:endParaRPr>
          </a:p>
          <a:p>
            <a:r>
              <a:rPr lang="en-US" sz="2800" b="1" dirty="0"/>
              <a:t>Enhancements for </a:t>
            </a:r>
            <a:r>
              <a:rPr lang="en-US" sz="2800" b="1" dirty="0" smtClean="0"/>
              <a:t>informaticians</a:t>
            </a:r>
            <a:endParaRPr lang="en-US" sz="2800" b="1" dirty="0"/>
          </a:p>
          <a:p>
            <a:pPr lvl="1"/>
            <a:r>
              <a:rPr lang="en-US" sz="2000" dirty="0" smtClean="0">
                <a:solidFill>
                  <a:schemeClr val="accent2">
                    <a:lumMod val="50000"/>
                  </a:schemeClr>
                </a:solidFill>
              </a:rPr>
              <a:t>52</a:t>
            </a:r>
            <a:r>
              <a:rPr lang="en-US" sz="2000" dirty="0">
                <a:solidFill>
                  <a:schemeClr val="accent2">
                    <a:lumMod val="50000"/>
                  </a:schemeClr>
                </a:solidFill>
              </a:rPr>
              <a:t>% - </a:t>
            </a:r>
            <a:r>
              <a:rPr lang="en-US" sz="2000" dirty="0" smtClean="0">
                <a:solidFill>
                  <a:schemeClr val="accent2">
                    <a:lumMod val="50000"/>
                  </a:schemeClr>
                </a:solidFill>
              </a:rPr>
              <a:t>NGC Summaries as XML </a:t>
            </a:r>
            <a:r>
              <a:rPr lang="en-US" sz="2000" dirty="0">
                <a:solidFill>
                  <a:schemeClr val="accent2">
                    <a:lumMod val="50000"/>
                  </a:schemeClr>
                </a:solidFill>
              </a:rPr>
              <a:t>file according to the Guideline Elements Model (GEM) </a:t>
            </a:r>
            <a:r>
              <a:rPr lang="en-US" sz="2000" dirty="0" smtClean="0">
                <a:solidFill>
                  <a:schemeClr val="accent2">
                    <a:lumMod val="50000"/>
                  </a:schemeClr>
                </a:solidFill>
              </a:rPr>
              <a:t>or other similar</a:t>
            </a:r>
            <a:endParaRPr lang="en-US" sz="2000" dirty="0">
              <a:solidFill>
                <a:schemeClr val="accent2">
                  <a:lumMod val="50000"/>
                </a:schemeClr>
              </a:solidFill>
            </a:endParaRPr>
          </a:p>
          <a:p>
            <a:pPr lvl="1"/>
            <a:endParaRPr lang="en-US" sz="2000" dirty="0">
              <a:solidFill>
                <a:schemeClr val="accent2">
                  <a:lumMod val="50000"/>
                </a:schemeClr>
              </a:solidFill>
            </a:endParaRPr>
          </a:p>
        </p:txBody>
      </p:sp>
      <p:sp>
        <p:nvSpPr>
          <p:cNvPr id="4" name="Text Placeholder 3"/>
          <p:cNvSpPr>
            <a:spLocks noGrp="1"/>
          </p:cNvSpPr>
          <p:nvPr>
            <p:ph type="body" sz="quarter" idx="3"/>
          </p:nvPr>
        </p:nvSpPr>
        <p:spPr>
          <a:xfrm>
            <a:off x="5791200" y="1752600"/>
            <a:ext cx="2971800" cy="2895600"/>
          </a:xfrm>
          <a:solidFill>
            <a:schemeClr val="accent2">
              <a:lumMod val="20000"/>
              <a:lumOff val="80000"/>
            </a:schemeClr>
          </a:solidFill>
        </p:spPr>
        <p:txBody>
          <a:bodyPr>
            <a:normAutofit fontScale="77500" lnSpcReduction="20000"/>
          </a:bodyPr>
          <a:lstStyle/>
          <a:p>
            <a:pPr algn="ctr"/>
            <a:r>
              <a:rPr lang="en-US" cap="none" dirty="0" smtClean="0"/>
              <a:t>Examples of Potential Enhancements</a:t>
            </a:r>
          </a:p>
          <a:p>
            <a:endParaRPr lang="en-US" sz="1050" dirty="0"/>
          </a:p>
          <a:p>
            <a:pPr marL="285750" indent="-285750">
              <a:buClrTx/>
              <a:buFont typeface="Arial" pitchFamily="34" charset="0"/>
              <a:buChar char="•"/>
            </a:pPr>
            <a:r>
              <a:rPr lang="en-US" sz="2400" b="0" cap="none" dirty="0" smtClean="0"/>
              <a:t>Ratings of guideline </a:t>
            </a:r>
            <a:br>
              <a:rPr lang="en-US" sz="2400" b="0" cap="none" dirty="0" smtClean="0"/>
            </a:br>
            <a:r>
              <a:rPr lang="en-US" sz="2400" b="0" cap="none" dirty="0" smtClean="0"/>
              <a:t>quality</a:t>
            </a:r>
          </a:p>
          <a:p>
            <a:pPr marL="285750" indent="-285750">
              <a:buClrTx/>
              <a:buFont typeface="Arial" pitchFamily="34" charset="0"/>
              <a:buChar char="•"/>
            </a:pPr>
            <a:r>
              <a:rPr lang="en-US" sz="2400" b="0" cap="none" dirty="0" smtClean="0"/>
              <a:t>Subject-specific </a:t>
            </a:r>
            <a:br>
              <a:rPr lang="en-US" sz="2400" b="0" cap="none" dirty="0" smtClean="0"/>
            </a:br>
            <a:r>
              <a:rPr lang="en-US" sz="2400" b="0" cap="none" dirty="0" smtClean="0"/>
              <a:t>e-mail alerts</a:t>
            </a:r>
          </a:p>
          <a:p>
            <a:pPr marL="285750" indent="-285750">
              <a:buClrTx/>
              <a:buFont typeface="Arial" pitchFamily="34" charset="0"/>
              <a:buChar char="•"/>
            </a:pPr>
            <a:r>
              <a:rPr lang="en-US" sz="2400" b="0" cap="none" dirty="0" smtClean="0"/>
              <a:t>Access to archived guidelines</a:t>
            </a:r>
          </a:p>
          <a:p>
            <a:pPr marL="285750" indent="-285750">
              <a:buClrTx/>
              <a:buFont typeface="Arial" pitchFamily="34" charset="0"/>
              <a:buChar char="•"/>
            </a:pPr>
            <a:r>
              <a:rPr lang="en-US" sz="2400" b="0" cap="none" dirty="0" smtClean="0"/>
              <a:t>Additional data download options and xml formats</a:t>
            </a:r>
          </a:p>
          <a:p>
            <a:endParaRPr lang="en-US" dirty="0"/>
          </a:p>
        </p:txBody>
      </p:sp>
      <p:sp>
        <p:nvSpPr>
          <p:cNvPr id="6" name="Content Placeholder 5"/>
          <p:cNvSpPr>
            <a:spLocks noGrp="1"/>
          </p:cNvSpPr>
          <p:nvPr>
            <p:ph sz="quarter" idx="4"/>
          </p:nvPr>
        </p:nvSpPr>
        <p:spPr>
          <a:xfrm>
            <a:off x="5791200" y="4876800"/>
            <a:ext cx="2971800" cy="1752600"/>
          </a:xfrm>
          <a:solidFill>
            <a:srgbClr val="FFE193"/>
          </a:solidFill>
        </p:spPr>
        <p:txBody>
          <a:bodyPr/>
          <a:lstStyle/>
          <a:p>
            <a:pPr marL="411480" lvl="1" indent="0">
              <a:buNone/>
            </a:pPr>
            <a:r>
              <a:rPr lang="en-US" b="1" dirty="0"/>
              <a:t>AHRQ Opportunity </a:t>
            </a:r>
            <a:r>
              <a:rPr lang="en-US" dirty="0"/>
              <a:t>to invest in major enhancements that will increase the value of NGC</a:t>
            </a:r>
          </a:p>
          <a:p>
            <a:pPr marL="118872" indent="0">
              <a:buNone/>
            </a:pPr>
            <a:endParaRPr lang="en-US" dirty="0"/>
          </a:p>
        </p:txBody>
      </p:sp>
      <p:sp>
        <p:nvSpPr>
          <p:cNvPr id="9" name="Sun 8"/>
          <p:cNvSpPr/>
          <p:nvPr/>
        </p:nvSpPr>
        <p:spPr>
          <a:xfrm>
            <a:off x="5943600" y="5029200"/>
            <a:ext cx="228600" cy="228600"/>
          </a:xfrm>
          <a:prstGeom prst="sun">
            <a:avLst/>
          </a:prstGeom>
          <a:solidFill>
            <a:schemeClr val="accent3">
              <a:lumMod val="20000"/>
              <a:lumOff val="80000"/>
            </a:schemeClr>
          </a:solidFill>
          <a:ln w="31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693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458200" cy="1252728"/>
          </a:xfrm>
        </p:spPr>
        <p:txBody>
          <a:bodyPr>
            <a:noAutofit/>
          </a:bodyPr>
          <a:lstStyle/>
          <a:p>
            <a:r>
              <a:rPr lang="en-US" sz="3200" dirty="0"/>
              <a:t>Additional </a:t>
            </a:r>
            <a:r>
              <a:rPr lang="en-US" sz="3200" dirty="0" smtClean="0"/>
              <a:t>Enhancements – Common Themes </a:t>
            </a:r>
            <a:r>
              <a:rPr lang="en-US" sz="3600" dirty="0" smtClean="0"/>
              <a:t/>
            </a:r>
            <a:br>
              <a:rPr lang="en-US" sz="3600" dirty="0" smtClean="0"/>
            </a:br>
            <a:r>
              <a:rPr lang="en-US" sz="3200" i="1" dirty="0" smtClean="0"/>
              <a:t>Qualitative Findings</a:t>
            </a:r>
            <a:endParaRPr lang="en-US" sz="3200" i="1" dirty="0"/>
          </a:p>
        </p:txBody>
      </p:sp>
      <p:sp>
        <p:nvSpPr>
          <p:cNvPr id="3" name="Content Placeholder 2"/>
          <p:cNvSpPr>
            <a:spLocks noGrp="1"/>
          </p:cNvSpPr>
          <p:nvPr>
            <p:ph idx="1"/>
          </p:nvPr>
        </p:nvSpPr>
        <p:spPr>
          <a:xfrm>
            <a:off x="304800" y="1676400"/>
            <a:ext cx="8763000" cy="4952999"/>
          </a:xfrm>
        </p:spPr>
        <p:txBody>
          <a:bodyPr numCol="2">
            <a:normAutofit lnSpcReduction="10000"/>
          </a:bodyPr>
          <a:lstStyle/>
          <a:p>
            <a:pPr marL="118872" indent="0">
              <a:buNone/>
            </a:pPr>
            <a:r>
              <a:rPr lang="en-US" sz="3500" b="1" dirty="0" smtClean="0"/>
              <a:t>Additional Common Themes</a:t>
            </a:r>
          </a:p>
          <a:p>
            <a:r>
              <a:rPr lang="en-US" sz="2400" b="1" i="1" dirty="0" smtClean="0"/>
              <a:t>Guideline Developers</a:t>
            </a:r>
          </a:p>
          <a:p>
            <a:pPr lvl="1"/>
            <a:r>
              <a:rPr lang="en-US" sz="1800" dirty="0" smtClean="0"/>
              <a:t>Commentary/responses to guidelines from users</a:t>
            </a:r>
          </a:p>
          <a:p>
            <a:pPr lvl="1"/>
            <a:r>
              <a:rPr lang="en-US" sz="1800" dirty="0" smtClean="0"/>
              <a:t>Guideline developer conferences / methodology workshops</a:t>
            </a:r>
          </a:p>
          <a:p>
            <a:pPr lvl="1"/>
            <a:endParaRPr lang="en-US" sz="1800" dirty="0" smtClean="0"/>
          </a:p>
          <a:p>
            <a:r>
              <a:rPr lang="en-US" sz="2400" b="1" i="1" dirty="0" smtClean="0"/>
              <a:t>Informatics Specialist</a:t>
            </a:r>
          </a:p>
          <a:p>
            <a:pPr lvl="1"/>
            <a:r>
              <a:rPr lang="en-US" sz="1800" dirty="0" smtClean="0"/>
              <a:t>Assessment of the </a:t>
            </a:r>
            <a:r>
              <a:rPr lang="en-US" sz="1800" dirty="0" err="1" smtClean="0"/>
              <a:t>executability</a:t>
            </a:r>
            <a:r>
              <a:rPr lang="en-US" sz="1800" dirty="0" smtClean="0"/>
              <a:t> of guidelines</a:t>
            </a:r>
          </a:p>
          <a:p>
            <a:pPr lvl="1"/>
            <a:endParaRPr lang="en-US" sz="1800" b="1" i="1" dirty="0"/>
          </a:p>
          <a:p>
            <a:pPr lvl="1"/>
            <a:endParaRPr lang="en-US" sz="1800" b="1" i="1" dirty="0" smtClean="0"/>
          </a:p>
          <a:p>
            <a:pPr lvl="1"/>
            <a:endParaRPr lang="en-US" sz="1800" b="1" i="1" dirty="0"/>
          </a:p>
          <a:p>
            <a:pPr lvl="1"/>
            <a:endParaRPr lang="en-US" sz="1800" b="1" i="1" dirty="0" smtClean="0"/>
          </a:p>
          <a:p>
            <a:pPr lvl="1"/>
            <a:endParaRPr lang="en-US" sz="1800" b="1" i="1" dirty="0"/>
          </a:p>
          <a:p>
            <a:pPr lvl="1"/>
            <a:endParaRPr lang="en-US" sz="1800" b="1" i="1" dirty="0" smtClean="0"/>
          </a:p>
          <a:p>
            <a:pPr lvl="1"/>
            <a:endParaRPr lang="en-US" sz="900" b="1" i="1" dirty="0" smtClean="0"/>
          </a:p>
          <a:p>
            <a:endParaRPr lang="en-US" sz="1800" b="1" i="1" dirty="0" smtClean="0"/>
          </a:p>
          <a:p>
            <a:r>
              <a:rPr lang="en-US" sz="2400" b="1" i="1" dirty="0" smtClean="0"/>
              <a:t>Medical Librarians</a:t>
            </a:r>
          </a:p>
          <a:p>
            <a:pPr lvl="1"/>
            <a:r>
              <a:rPr lang="en-US" sz="1800" dirty="0" smtClean="0"/>
              <a:t>Integration with other Web sites (PubMed)</a:t>
            </a:r>
          </a:p>
          <a:p>
            <a:pPr lvl="1"/>
            <a:r>
              <a:rPr lang="en-US" sz="1800" dirty="0" smtClean="0"/>
              <a:t>Quicker access to “new” guidelines</a:t>
            </a:r>
          </a:p>
          <a:p>
            <a:pPr lvl="1"/>
            <a:endParaRPr lang="en-US" sz="1800" dirty="0"/>
          </a:p>
          <a:p>
            <a:endParaRPr lang="en-US" sz="900" dirty="0" smtClean="0"/>
          </a:p>
          <a:p>
            <a:endParaRPr lang="en-US" sz="900" dirty="0" smtClean="0"/>
          </a:p>
          <a:p>
            <a:r>
              <a:rPr lang="en-US" sz="2400" b="1" i="1" dirty="0" smtClean="0"/>
              <a:t>Researchers</a:t>
            </a:r>
          </a:p>
          <a:p>
            <a:pPr lvl="1"/>
            <a:r>
              <a:rPr lang="en-US" sz="1800" dirty="0" smtClean="0"/>
              <a:t>Assessment of attributes in IOM standards for guidelines</a:t>
            </a:r>
          </a:p>
          <a:p>
            <a:pPr lvl="1"/>
            <a:r>
              <a:rPr lang="en-US" sz="1800" dirty="0" smtClean="0"/>
              <a:t>More information about treatment in multi-morbidity or comorbid conditions</a:t>
            </a:r>
          </a:p>
        </p:txBody>
      </p:sp>
    </p:spTree>
    <p:extLst>
      <p:ext uri="{BB962C8B-B14F-4D97-AF65-F5344CB8AC3E}">
        <p14:creationId xmlns:p14="http://schemas.microsoft.com/office/powerpoint/2010/main" val="20004910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5" end="1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6" end="1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21" end="2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22" end="2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23" end="2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Recommendations</a:t>
            </a:r>
            <a:endParaRPr lang="en-US" dirty="0"/>
          </a:p>
        </p:txBody>
      </p:sp>
    </p:spTree>
    <p:extLst>
      <p:ext uri="{BB962C8B-B14F-4D97-AF65-F5344CB8AC3E}">
        <p14:creationId xmlns:p14="http://schemas.microsoft.com/office/powerpoint/2010/main" val="88623617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Key Take-Aways for Expanding NGC’s Use and Impact</a:t>
            </a:r>
            <a:endParaRPr lang="en-US" dirty="0"/>
          </a:p>
        </p:txBody>
      </p:sp>
      <p:sp>
        <p:nvSpPr>
          <p:cNvPr id="3" name="Content Placeholder 2"/>
          <p:cNvSpPr>
            <a:spLocks noGrp="1"/>
          </p:cNvSpPr>
          <p:nvPr>
            <p:ph idx="1"/>
          </p:nvPr>
        </p:nvSpPr>
        <p:spPr/>
        <p:txBody>
          <a:bodyPr>
            <a:normAutofit/>
          </a:bodyPr>
          <a:lstStyle/>
          <a:p>
            <a:r>
              <a:rPr lang="en-US" b="1" dirty="0" smtClean="0">
                <a:solidFill>
                  <a:schemeClr val="accent6">
                    <a:lumMod val="50000"/>
                  </a:schemeClr>
                </a:solidFill>
                <a:effectLst>
                  <a:outerShdw blurRad="38100" dist="38100" dir="2700000" algn="tl">
                    <a:srgbClr val="000000">
                      <a:alpha val="43137"/>
                    </a:srgbClr>
                  </a:outerShdw>
                </a:effectLst>
              </a:rPr>
              <a:t>AHRQ Opportunities </a:t>
            </a:r>
            <a:r>
              <a:rPr lang="en-US" b="1" dirty="0" smtClean="0"/>
              <a:t>include:</a:t>
            </a:r>
          </a:p>
          <a:p>
            <a:endParaRPr lang="en-US" sz="900" b="1" dirty="0" smtClean="0"/>
          </a:p>
          <a:p>
            <a:pPr lvl="1">
              <a:lnSpc>
                <a:spcPct val="90000"/>
              </a:lnSpc>
              <a:buBlip>
                <a:blip r:embed="rId3"/>
              </a:buBlip>
            </a:pPr>
            <a:r>
              <a:rPr lang="en-US" sz="2400" dirty="0" smtClean="0"/>
              <a:t>Build </a:t>
            </a:r>
            <a:r>
              <a:rPr lang="en-US" sz="2400" dirty="0"/>
              <a:t>on NGC’s </a:t>
            </a:r>
            <a:r>
              <a:rPr lang="en-US" sz="2400" dirty="0" smtClean="0"/>
              <a:t>user base, including with health providers</a:t>
            </a:r>
          </a:p>
          <a:p>
            <a:pPr lvl="1">
              <a:lnSpc>
                <a:spcPct val="90000"/>
              </a:lnSpc>
            </a:pPr>
            <a:endParaRPr lang="en-US" sz="800" dirty="0" smtClean="0"/>
          </a:p>
          <a:p>
            <a:pPr lvl="1">
              <a:lnSpc>
                <a:spcPct val="90000"/>
              </a:lnSpc>
              <a:buBlip>
                <a:blip r:embed="rId3"/>
              </a:buBlip>
            </a:pPr>
            <a:r>
              <a:rPr lang="en-US" sz="2400" dirty="0" smtClean="0"/>
              <a:t>Revisit the NGC inclusion criteria</a:t>
            </a:r>
          </a:p>
          <a:p>
            <a:pPr marL="457200" lvl="1" indent="0">
              <a:lnSpc>
                <a:spcPct val="90000"/>
              </a:lnSpc>
              <a:buNone/>
            </a:pPr>
            <a:r>
              <a:rPr lang="en-US" sz="800" dirty="0" smtClean="0"/>
              <a:t> </a:t>
            </a:r>
            <a:endParaRPr lang="en-US" sz="800" dirty="0"/>
          </a:p>
          <a:p>
            <a:pPr lvl="1">
              <a:lnSpc>
                <a:spcPct val="90000"/>
              </a:lnSpc>
              <a:buBlip>
                <a:blip r:embed="rId3"/>
              </a:buBlip>
            </a:pPr>
            <a:r>
              <a:rPr lang="en-US" sz="2400" dirty="0" smtClean="0"/>
              <a:t>Revisit the guideline age criterion</a:t>
            </a:r>
          </a:p>
          <a:p>
            <a:pPr lvl="1">
              <a:lnSpc>
                <a:spcPct val="90000"/>
              </a:lnSpc>
              <a:buBlip>
                <a:blip r:embed="rId3"/>
              </a:buBlip>
            </a:pPr>
            <a:endParaRPr lang="en-US" sz="900" dirty="0" smtClean="0"/>
          </a:p>
          <a:p>
            <a:pPr lvl="1">
              <a:lnSpc>
                <a:spcPct val="90000"/>
              </a:lnSpc>
              <a:buBlip>
                <a:blip r:embed="rId3"/>
              </a:buBlip>
            </a:pPr>
            <a:r>
              <a:rPr lang="en-US" sz="2400" dirty="0" smtClean="0"/>
              <a:t>Increase </a:t>
            </a:r>
            <a:r>
              <a:rPr lang="en-US" sz="2400" dirty="0"/>
              <a:t>knowledge among guideline developers about how to create and report trustworthy guidelines</a:t>
            </a:r>
          </a:p>
          <a:p>
            <a:pPr lvl="1">
              <a:lnSpc>
                <a:spcPct val="90000"/>
              </a:lnSpc>
              <a:buBlip>
                <a:blip r:embed="rId3"/>
              </a:buBlip>
            </a:pPr>
            <a:endParaRPr lang="en-US" sz="800" dirty="0" smtClean="0"/>
          </a:p>
          <a:p>
            <a:pPr lvl="1">
              <a:lnSpc>
                <a:spcPct val="90000"/>
              </a:lnSpc>
              <a:buBlip>
                <a:blip r:embed="rId3"/>
              </a:buBlip>
            </a:pPr>
            <a:r>
              <a:rPr lang="en-US" sz="2400" dirty="0" smtClean="0"/>
              <a:t>Enhance guideline dissemination efforts</a:t>
            </a:r>
          </a:p>
          <a:p>
            <a:pPr lvl="1">
              <a:lnSpc>
                <a:spcPct val="90000"/>
              </a:lnSpc>
              <a:buBlip>
                <a:blip r:embed="rId3"/>
              </a:buBlip>
            </a:pPr>
            <a:endParaRPr lang="en-US" sz="800" dirty="0"/>
          </a:p>
          <a:p>
            <a:pPr lvl="1">
              <a:lnSpc>
                <a:spcPct val="90000"/>
              </a:lnSpc>
              <a:buBlip>
                <a:blip r:embed="rId3"/>
              </a:buBlip>
            </a:pPr>
            <a:r>
              <a:rPr lang="en-US" sz="2400" dirty="0" smtClean="0"/>
              <a:t>Invest in major enhancements </a:t>
            </a:r>
            <a:r>
              <a:rPr lang="en-US" sz="2400" dirty="0"/>
              <a:t>to the NGC </a:t>
            </a:r>
            <a:r>
              <a:rPr lang="en-US" sz="2400" dirty="0" smtClean="0"/>
              <a:t>Website that will provide significant added value</a:t>
            </a:r>
            <a:endParaRPr lang="en-US" sz="2400" dirty="0"/>
          </a:p>
          <a:p>
            <a:pPr lvl="1"/>
            <a:endParaRPr lang="en-US" b="1" dirty="0"/>
          </a:p>
        </p:txBody>
      </p:sp>
    </p:spTree>
    <p:extLst>
      <p:ext uri="{BB962C8B-B14F-4D97-AF65-F5344CB8AC3E}">
        <p14:creationId xmlns:p14="http://schemas.microsoft.com/office/powerpoint/2010/main" val="20281707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Objectives </a:t>
            </a:r>
            <a:endParaRPr lang="en-US" dirty="0"/>
          </a:p>
        </p:txBody>
      </p:sp>
      <p:sp>
        <p:nvSpPr>
          <p:cNvPr id="3" name="Content Placeholder 2"/>
          <p:cNvSpPr>
            <a:spLocks noGrp="1"/>
          </p:cNvSpPr>
          <p:nvPr>
            <p:ph idx="1"/>
          </p:nvPr>
        </p:nvSpPr>
        <p:spPr/>
        <p:txBody>
          <a:bodyPr>
            <a:noAutofit/>
          </a:bodyPr>
          <a:lstStyle/>
          <a:p>
            <a:pPr>
              <a:lnSpc>
                <a:spcPct val="90000"/>
              </a:lnSpc>
            </a:pPr>
            <a:r>
              <a:rPr lang="en-US" sz="3600" b="1" dirty="0" smtClean="0"/>
              <a:t>Gain </a:t>
            </a:r>
            <a:r>
              <a:rPr lang="en-US" sz="3600" b="1" dirty="0"/>
              <a:t>a better understanding of how NGC:</a:t>
            </a:r>
          </a:p>
          <a:p>
            <a:pPr lvl="1">
              <a:lnSpc>
                <a:spcPct val="90000"/>
              </a:lnSpc>
            </a:pPr>
            <a:r>
              <a:rPr lang="en-US" sz="2400" dirty="0" smtClean="0"/>
              <a:t>Is </a:t>
            </a:r>
            <a:r>
              <a:rPr lang="en-US" sz="2400" dirty="0"/>
              <a:t>used by its </a:t>
            </a:r>
            <a:r>
              <a:rPr lang="en-US" sz="2400" dirty="0" smtClean="0"/>
              <a:t>stakeholders (including </a:t>
            </a:r>
            <a:r>
              <a:rPr lang="en-US" sz="2400" i="1" dirty="0" smtClean="0"/>
              <a:t>AWARENESS </a:t>
            </a:r>
            <a:r>
              <a:rPr lang="en-US" sz="2400" dirty="0" smtClean="0"/>
              <a:t>among key stakeholders)</a:t>
            </a:r>
            <a:endParaRPr lang="en-US" sz="2400" dirty="0"/>
          </a:p>
          <a:p>
            <a:pPr lvl="1">
              <a:lnSpc>
                <a:spcPct val="90000"/>
              </a:lnSpc>
            </a:pPr>
            <a:r>
              <a:rPr lang="en-US" sz="2400" dirty="0" smtClean="0"/>
              <a:t>Supports </a:t>
            </a:r>
            <a:r>
              <a:rPr lang="en-US" sz="2400" dirty="0"/>
              <a:t>dissemination of evidence-based clinical practice guidelines and related documents</a:t>
            </a:r>
          </a:p>
          <a:p>
            <a:pPr lvl="1">
              <a:lnSpc>
                <a:spcPct val="90000"/>
              </a:lnSpc>
            </a:pPr>
            <a:r>
              <a:rPr lang="en-US" sz="2400" dirty="0" smtClean="0"/>
              <a:t>Has </a:t>
            </a:r>
            <a:r>
              <a:rPr lang="en-US" sz="2400" dirty="0"/>
              <a:t>influenced efforts in guideline development, implementation, and use</a:t>
            </a:r>
          </a:p>
          <a:p>
            <a:pPr lvl="1">
              <a:lnSpc>
                <a:spcPct val="90000"/>
              </a:lnSpc>
            </a:pPr>
            <a:r>
              <a:rPr lang="en-US" sz="2400" dirty="0" smtClean="0"/>
              <a:t>Can </a:t>
            </a:r>
            <a:r>
              <a:rPr lang="en-US" sz="2400" dirty="0"/>
              <a:t>be </a:t>
            </a:r>
            <a:r>
              <a:rPr lang="en-US" sz="2400" dirty="0" smtClean="0"/>
              <a:t>improved</a:t>
            </a:r>
            <a:endParaRPr lang="en-US" sz="2400" dirty="0"/>
          </a:p>
        </p:txBody>
      </p:sp>
    </p:spTree>
    <p:extLst>
      <p:ext uri="{BB962C8B-B14F-4D97-AF65-F5344CB8AC3E}">
        <p14:creationId xmlns:p14="http://schemas.microsoft.com/office/powerpoint/2010/main" val="14501643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 Methods</a:t>
            </a:r>
            <a:endParaRPr lang="en-US" dirty="0"/>
          </a:p>
        </p:txBody>
      </p:sp>
      <p:sp>
        <p:nvSpPr>
          <p:cNvPr id="3" name="Content Placeholder 2"/>
          <p:cNvSpPr>
            <a:spLocks noGrp="1"/>
          </p:cNvSpPr>
          <p:nvPr>
            <p:ph sz="half" idx="2"/>
          </p:nvPr>
        </p:nvSpPr>
        <p:spPr>
          <a:xfrm>
            <a:off x="4648200" y="2590800"/>
            <a:ext cx="4040188" cy="3951288"/>
          </a:xfrm>
        </p:spPr>
        <p:txBody>
          <a:bodyPr>
            <a:noAutofit/>
          </a:bodyPr>
          <a:lstStyle/>
          <a:p>
            <a:pPr>
              <a:lnSpc>
                <a:spcPct val="90000"/>
              </a:lnSpc>
            </a:pPr>
            <a:r>
              <a:rPr lang="en-US" sz="2400" b="1" dirty="0" smtClean="0"/>
              <a:t>Quantitative Data</a:t>
            </a:r>
          </a:p>
          <a:p>
            <a:pPr lvl="1">
              <a:lnSpc>
                <a:spcPct val="90000"/>
              </a:lnSpc>
            </a:pPr>
            <a:r>
              <a:rPr lang="en-US" sz="2400" dirty="0" smtClean="0">
                <a:solidFill>
                  <a:schemeClr val="accent2">
                    <a:lumMod val="50000"/>
                  </a:schemeClr>
                </a:solidFill>
              </a:rPr>
              <a:t>Web-based </a:t>
            </a:r>
            <a:r>
              <a:rPr lang="en-US" sz="2400" dirty="0">
                <a:solidFill>
                  <a:schemeClr val="accent2">
                    <a:lumMod val="50000"/>
                  </a:schemeClr>
                </a:solidFill>
              </a:rPr>
              <a:t>Survey </a:t>
            </a:r>
            <a:endParaRPr lang="en-US" sz="2400" dirty="0" smtClean="0">
              <a:solidFill>
                <a:schemeClr val="accent2">
                  <a:lumMod val="50000"/>
                </a:schemeClr>
              </a:solidFill>
            </a:endParaRPr>
          </a:p>
          <a:p>
            <a:pPr lvl="2">
              <a:lnSpc>
                <a:spcPct val="90000"/>
              </a:lnSpc>
            </a:pPr>
            <a:r>
              <a:rPr lang="en-US" sz="1800" dirty="0" smtClean="0">
                <a:solidFill>
                  <a:schemeClr val="accent6">
                    <a:lumMod val="50000"/>
                  </a:schemeClr>
                </a:solidFill>
              </a:rPr>
              <a:t>Skip logic and Branching</a:t>
            </a:r>
          </a:p>
          <a:p>
            <a:pPr lvl="2">
              <a:lnSpc>
                <a:spcPct val="90000"/>
              </a:lnSpc>
            </a:pPr>
            <a:r>
              <a:rPr lang="en-US" sz="1800" dirty="0" smtClean="0">
                <a:solidFill>
                  <a:schemeClr val="accent6">
                    <a:lumMod val="50000"/>
                  </a:schemeClr>
                </a:solidFill>
              </a:rPr>
              <a:t>Respondents solicited by e-mail </a:t>
            </a:r>
            <a:br>
              <a:rPr lang="en-US" sz="1800" dirty="0" smtClean="0">
                <a:solidFill>
                  <a:schemeClr val="accent6">
                    <a:lumMod val="50000"/>
                  </a:schemeClr>
                </a:solidFill>
              </a:rPr>
            </a:br>
            <a:r>
              <a:rPr lang="en-US" sz="1800" dirty="0" smtClean="0">
                <a:solidFill>
                  <a:schemeClr val="accent6">
                    <a:lumMod val="50000"/>
                  </a:schemeClr>
                </a:solidFill>
              </a:rPr>
              <a:t>lists for AHRQ</a:t>
            </a:r>
            <a:r>
              <a:rPr lang="en-US" sz="1800" dirty="0">
                <a:solidFill>
                  <a:schemeClr val="accent6">
                    <a:lumMod val="50000"/>
                  </a:schemeClr>
                </a:solidFill>
              </a:rPr>
              <a:t>, </a:t>
            </a:r>
            <a:r>
              <a:rPr lang="en-US" sz="1800" dirty="0" smtClean="0">
                <a:solidFill>
                  <a:schemeClr val="accent6">
                    <a:lumMod val="50000"/>
                  </a:schemeClr>
                </a:solidFill>
              </a:rPr>
              <a:t>AMA</a:t>
            </a:r>
            <a:r>
              <a:rPr lang="en-US" sz="1800" dirty="0">
                <a:solidFill>
                  <a:schemeClr val="accent6">
                    <a:lumMod val="50000"/>
                  </a:schemeClr>
                </a:solidFill>
              </a:rPr>
              <a:t>, and </a:t>
            </a:r>
            <a:r>
              <a:rPr lang="en-US" sz="1800" dirty="0" smtClean="0">
                <a:solidFill>
                  <a:schemeClr val="accent6">
                    <a:lumMod val="50000"/>
                  </a:schemeClr>
                </a:solidFill>
              </a:rPr>
              <a:t>AHIP</a:t>
            </a:r>
          </a:p>
          <a:p>
            <a:pPr lvl="2">
              <a:lnSpc>
                <a:spcPct val="90000"/>
              </a:lnSpc>
            </a:pPr>
            <a:endParaRPr lang="en-US" sz="900" b="1" dirty="0" smtClean="0"/>
          </a:p>
          <a:p>
            <a:pPr>
              <a:lnSpc>
                <a:spcPct val="90000"/>
              </a:lnSpc>
            </a:pPr>
            <a:r>
              <a:rPr lang="en-US" sz="2400" b="1" dirty="0" smtClean="0"/>
              <a:t>Qualitative </a:t>
            </a:r>
            <a:r>
              <a:rPr lang="en-US" sz="2400" b="1" dirty="0"/>
              <a:t>Data</a:t>
            </a:r>
          </a:p>
          <a:p>
            <a:pPr lvl="1">
              <a:lnSpc>
                <a:spcPct val="90000"/>
              </a:lnSpc>
            </a:pPr>
            <a:r>
              <a:rPr lang="en-US" sz="2400" dirty="0" smtClean="0">
                <a:solidFill>
                  <a:schemeClr val="accent2">
                    <a:lumMod val="50000"/>
                  </a:schemeClr>
                </a:solidFill>
              </a:rPr>
              <a:t>Focus groups (4)</a:t>
            </a:r>
          </a:p>
          <a:p>
            <a:pPr lvl="2">
              <a:lnSpc>
                <a:spcPct val="90000"/>
              </a:lnSpc>
            </a:pPr>
            <a:r>
              <a:rPr lang="en-US" sz="2000" dirty="0">
                <a:solidFill>
                  <a:schemeClr val="accent6">
                    <a:lumMod val="50000"/>
                  </a:schemeClr>
                </a:solidFill>
              </a:rPr>
              <a:t>Stakeholder-specific </a:t>
            </a:r>
            <a:r>
              <a:rPr lang="en-US" sz="2000" dirty="0" smtClean="0">
                <a:solidFill>
                  <a:schemeClr val="accent2">
                    <a:lumMod val="50000"/>
                  </a:schemeClr>
                </a:solidFill>
              </a:rPr>
              <a:t> </a:t>
            </a:r>
          </a:p>
          <a:p>
            <a:pPr lvl="1">
              <a:lnSpc>
                <a:spcPct val="90000"/>
              </a:lnSpc>
            </a:pPr>
            <a:r>
              <a:rPr lang="en-US" sz="2400" dirty="0" smtClean="0">
                <a:solidFill>
                  <a:schemeClr val="accent2">
                    <a:lumMod val="50000"/>
                  </a:schemeClr>
                </a:solidFill>
              </a:rPr>
              <a:t>Key informant interviews (26)</a:t>
            </a:r>
          </a:p>
          <a:p>
            <a:pPr lvl="2">
              <a:lnSpc>
                <a:spcPct val="90000"/>
              </a:lnSpc>
            </a:pPr>
            <a:r>
              <a:rPr lang="en-US" sz="1800" dirty="0" smtClean="0">
                <a:solidFill>
                  <a:schemeClr val="accent6">
                    <a:lumMod val="50000"/>
                  </a:schemeClr>
                </a:solidFill>
              </a:rPr>
              <a:t>Mix of stakeholders</a:t>
            </a:r>
            <a:endParaRPr lang="en-US" sz="1800" dirty="0" smtClean="0">
              <a:solidFill>
                <a:schemeClr val="accent2">
                  <a:lumMod val="50000"/>
                </a:schemeClr>
              </a:solidFill>
            </a:endParaRPr>
          </a:p>
          <a:p>
            <a:pPr lvl="1">
              <a:lnSpc>
                <a:spcPct val="90000"/>
              </a:lnSpc>
            </a:pPr>
            <a:endParaRPr lang="en-US" sz="2000" dirty="0" smtClean="0"/>
          </a:p>
        </p:txBody>
      </p:sp>
      <p:sp>
        <p:nvSpPr>
          <p:cNvPr id="10" name="Text Placeholder 9"/>
          <p:cNvSpPr>
            <a:spLocks noGrp="1"/>
          </p:cNvSpPr>
          <p:nvPr>
            <p:ph type="body" sz="quarter" idx="3"/>
          </p:nvPr>
        </p:nvSpPr>
        <p:spPr>
          <a:solidFill>
            <a:schemeClr val="accent2">
              <a:lumMod val="40000"/>
              <a:lumOff val="60000"/>
            </a:schemeClr>
          </a:solidFill>
        </p:spPr>
        <p:txBody>
          <a:bodyPr>
            <a:noAutofit/>
          </a:bodyPr>
          <a:lstStyle/>
          <a:p>
            <a:r>
              <a:rPr lang="en-US" sz="2600" cap="none" dirty="0"/>
              <a:t>M</a:t>
            </a:r>
            <a:r>
              <a:rPr lang="en-US" sz="2600" cap="none" dirty="0" smtClean="0"/>
              <a:t>ixed-Methods Approach</a:t>
            </a:r>
            <a:endParaRPr lang="en-US" sz="2600" cap="none" dirty="0"/>
          </a:p>
        </p:txBody>
      </p:sp>
      <p:sp>
        <p:nvSpPr>
          <p:cNvPr id="11" name="Content Placeholder 10"/>
          <p:cNvSpPr>
            <a:spLocks noGrp="1"/>
          </p:cNvSpPr>
          <p:nvPr>
            <p:ph sz="quarter" idx="4"/>
          </p:nvPr>
        </p:nvSpPr>
        <p:spPr>
          <a:xfrm>
            <a:off x="152400" y="1676400"/>
            <a:ext cx="4041775" cy="2438400"/>
          </a:xfrm>
          <a:solidFill>
            <a:schemeClr val="accent1">
              <a:lumMod val="40000"/>
              <a:lumOff val="60000"/>
            </a:schemeClr>
          </a:solidFill>
        </p:spPr>
        <p:txBody>
          <a:bodyPr>
            <a:normAutofit fontScale="92500" lnSpcReduction="10000"/>
          </a:bodyPr>
          <a:lstStyle/>
          <a:p>
            <a:pPr marL="118872" indent="0" algn="ctr">
              <a:lnSpc>
                <a:spcPct val="130000"/>
              </a:lnSpc>
              <a:buNone/>
            </a:pPr>
            <a:r>
              <a:rPr lang="en-US" sz="1800" b="1" u="sng" dirty="0" smtClean="0"/>
              <a:t>Key Project Milestones</a:t>
            </a:r>
          </a:p>
          <a:p>
            <a:pPr>
              <a:lnSpc>
                <a:spcPct val="130000"/>
              </a:lnSpc>
              <a:buClrTx/>
              <a:buFont typeface="Arial"/>
              <a:buChar char="•"/>
            </a:pPr>
            <a:r>
              <a:rPr lang="en-US" sz="1600" b="1" dirty="0" smtClean="0"/>
              <a:t>CIPP evaluation framework </a:t>
            </a:r>
            <a:r>
              <a:rPr lang="en-US" sz="1600" dirty="0" smtClean="0"/>
              <a:t>– Logic model to develop key questions</a:t>
            </a:r>
          </a:p>
          <a:p>
            <a:pPr>
              <a:lnSpc>
                <a:spcPct val="130000"/>
              </a:lnSpc>
              <a:buClrTx/>
              <a:buFont typeface="Arial"/>
              <a:buChar char="•"/>
            </a:pPr>
            <a:r>
              <a:rPr lang="en-US" sz="1600" dirty="0" smtClean="0"/>
              <a:t>Developed instruments which were </a:t>
            </a:r>
            <a:r>
              <a:rPr lang="en-US" sz="1600" b="1" dirty="0" smtClean="0"/>
              <a:t>Informed by the PET</a:t>
            </a:r>
          </a:p>
          <a:p>
            <a:pPr>
              <a:lnSpc>
                <a:spcPct val="130000"/>
              </a:lnSpc>
              <a:buClrTx/>
              <a:buFont typeface="Arial"/>
              <a:buChar char="•"/>
            </a:pPr>
            <a:r>
              <a:rPr lang="en-US" sz="1600" b="1" dirty="0" smtClean="0"/>
              <a:t>Received OMB clearance Feb 2011</a:t>
            </a:r>
          </a:p>
          <a:p>
            <a:pPr>
              <a:lnSpc>
                <a:spcPct val="130000"/>
              </a:lnSpc>
              <a:buClrTx/>
              <a:buFont typeface="Arial"/>
              <a:buChar char="•"/>
            </a:pPr>
            <a:r>
              <a:rPr lang="en-US" sz="1600" dirty="0" smtClean="0"/>
              <a:t>Conducted survey, focus groups, and interviews (Mar – Jul 2011)</a:t>
            </a:r>
          </a:p>
          <a:p>
            <a:pPr marL="118872" indent="0">
              <a:buNone/>
            </a:pP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7" name="Picture 6" descr="We used the CIPP (Context-Input-Process-Product) evaluation framework in the current project &#10;&#10;We started by developing a logic model (which is shown schematically here) to layout NGC’s objectives, inputs, outputs, and outcomes, and this in turn was used to generate a set of research questions and outcome measures that could be used to evaluate the impact of the NGC relative to its stated objectives&#10;&#10;The research questions were used to develop the instruments for the evaluation. As you can see, we used a mixed-methods approach to collect data for the evaluation… collecting both quantitative data though a survey and qualitative data from focus groups and key informant interviews&#10;&#10;Quantitative data were collected using a web-based survey.  The survey employed skip logic and branching to create custom paths through the survey and minimize the number of questions respondents saw.&#10;&#10;We solicited responses to the survey by sending out an invitation and link to the survey to AHRQ, AMA, and AHIP email subscribers. So we had three sampling frames&#10;&#10;We conducted 4 stakeholder-specific focus group, and 26 key informant interviews from a mix of stakeholder groups to provide further context to the responses in the survey."/>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180" y="4456709"/>
            <a:ext cx="3429000" cy="2176375"/>
          </a:xfrm>
          <a:prstGeom prst="rect">
            <a:avLst/>
          </a:prstGeom>
          <a:noFill/>
          <a:ln>
            <a:noFill/>
          </a:ln>
        </p:spPr>
      </p:pic>
      <p:cxnSp>
        <p:nvCxnSpPr>
          <p:cNvPr id="9" name="Straight Connector 8"/>
          <p:cNvCxnSpPr/>
          <p:nvPr/>
        </p:nvCxnSpPr>
        <p:spPr>
          <a:xfrm>
            <a:off x="4343400" y="1660356"/>
            <a:ext cx="0" cy="4972728"/>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673459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Survey Sample Characteristics</a:t>
            </a:r>
            <a:endParaRPr lang="en-US" dirty="0"/>
          </a:p>
        </p:txBody>
      </p:sp>
      <p:sp>
        <p:nvSpPr>
          <p:cNvPr id="3" name="Text Placeholder 2"/>
          <p:cNvSpPr>
            <a:spLocks noGrp="1"/>
          </p:cNvSpPr>
          <p:nvPr>
            <p:ph type="body" idx="1"/>
          </p:nvPr>
        </p:nvSpPr>
        <p:spPr>
          <a:solidFill>
            <a:srgbClr val="FFE193"/>
          </a:solidFill>
        </p:spPr>
        <p:txBody>
          <a:bodyPr/>
          <a:lstStyle/>
          <a:p>
            <a:pPr algn="ctr"/>
            <a:r>
              <a:rPr lang="en-US" cap="none" dirty="0"/>
              <a:t>R</a:t>
            </a:r>
            <a:r>
              <a:rPr lang="en-US" cap="none" dirty="0" smtClean="0"/>
              <a:t>eferral </a:t>
            </a:r>
            <a:r>
              <a:rPr lang="en-US" cap="none" dirty="0"/>
              <a:t>S</a:t>
            </a:r>
            <a:r>
              <a:rPr lang="en-US" cap="none" dirty="0" smtClean="0"/>
              <a:t>ource</a:t>
            </a:r>
            <a:endParaRPr lang="en-US" cap="none" dirty="0"/>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3817224075"/>
              </p:ext>
            </p:extLst>
          </p:nvPr>
        </p:nvGraphicFramePr>
        <p:xfrm>
          <a:off x="457200" y="2449513"/>
          <a:ext cx="4040187" cy="2429308"/>
        </p:xfrm>
        <a:graphic>
          <a:graphicData uri="http://schemas.openxmlformats.org/drawingml/2006/table">
            <a:tbl>
              <a:tblPr firstRow="1" bandRow="1">
                <a:tableStyleId>{E8034E78-7F5D-4C2E-B375-FC64B27BC917}</a:tableStyleId>
              </a:tblPr>
              <a:tblGrid>
                <a:gridCol w="1818084"/>
                <a:gridCol w="2222103"/>
              </a:tblGrid>
              <a:tr h="581665">
                <a:tc>
                  <a:txBody>
                    <a:bodyPr/>
                    <a:lstStyle/>
                    <a:p>
                      <a:pPr algn="ctr"/>
                      <a:r>
                        <a:rPr lang="en-US" sz="2400" dirty="0" smtClean="0"/>
                        <a:t>Source</a:t>
                      </a:r>
                      <a:endParaRPr lang="en-US" sz="2400" dirty="0"/>
                    </a:p>
                  </a:txBody>
                  <a:tcPr marL="96964" marR="96964"/>
                </a:tc>
                <a:tc>
                  <a:txBody>
                    <a:bodyPr/>
                    <a:lstStyle/>
                    <a:p>
                      <a:pPr algn="ctr"/>
                      <a:r>
                        <a:rPr lang="en-US" sz="2400" dirty="0" smtClean="0"/>
                        <a:t>Count</a:t>
                      </a:r>
                      <a:endParaRPr lang="en-US" sz="2400" dirty="0"/>
                    </a:p>
                  </a:txBody>
                  <a:tcPr marL="96964" marR="96964"/>
                </a:tc>
              </a:tr>
              <a:tr h="513234">
                <a:tc>
                  <a:txBody>
                    <a:bodyPr/>
                    <a:lstStyle/>
                    <a:p>
                      <a:r>
                        <a:rPr lang="en-US" sz="2400" b="1" dirty="0" smtClean="0">
                          <a:solidFill>
                            <a:schemeClr val="tx1"/>
                          </a:solidFill>
                          <a:latin typeface="+mn-lt"/>
                          <a:cs typeface="Arial" pitchFamily="34" charset="0"/>
                        </a:rPr>
                        <a:t>Total</a:t>
                      </a:r>
                      <a:endParaRPr lang="en-US" sz="2400" b="1" dirty="0">
                        <a:solidFill>
                          <a:schemeClr val="tx1"/>
                        </a:solidFill>
                        <a:latin typeface="+mn-lt"/>
                        <a:cs typeface="Arial" pitchFamily="34" charset="0"/>
                      </a:endParaRPr>
                    </a:p>
                  </a:txBody>
                  <a:tcPr marL="96964" marR="96964"/>
                </a:tc>
                <a:tc>
                  <a:txBody>
                    <a:bodyPr/>
                    <a:lstStyle/>
                    <a:p>
                      <a:pPr algn="ctr"/>
                      <a:r>
                        <a:rPr lang="en-US" sz="2400" b="1" dirty="0" smtClean="0">
                          <a:solidFill>
                            <a:schemeClr val="tx1"/>
                          </a:solidFill>
                          <a:latin typeface="Arial" pitchFamily="34" charset="0"/>
                          <a:cs typeface="Arial" pitchFamily="34" charset="0"/>
                        </a:rPr>
                        <a:t>9,389 </a:t>
                      </a:r>
                      <a:endParaRPr lang="en-US" sz="2400" b="1" dirty="0">
                        <a:solidFill>
                          <a:schemeClr val="tx1"/>
                        </a:solidFill>
                        <a:latin typeface="Arial" pitchFamily="34" charset="0"/>
                        <a:cs typeface="Arial" pitchFamily="34" charset="0"/>
                      </a:endParaRPr>
                    </a:p>
                  </a:txBody>
                  <a:tcPr marL="96964" marR="96964"/>
                </a:tc>
              </a:tr>
              <a:tr h="444803">
                <a:tc>
                  <a:txBody>
                    <a:bodyPr/>
                    <a:lstStyle/>
                    <a:p>
                      <a:pPr marL="466725" indent="-285750">
                        <a:buFont typeface="Arial" pitchFamily="34" charset="0"/>
                        <a:buChar char="•"/>
                      </a:pPr>
                      <a:r>
                        <a:rPr lang="en-US" sz="2000" dirty="0" smtClean="0">
                          <a:solidFill>
                            <a:schemeClr val="tx1"/>
                          </a:solidFill>
                          <a:latin typeface="+mj-lt"/>
                          <a:cs typeface="Arial" pitchFamily="34" charset="0"/>
                        </a:rPr>
                        <a:t>AHRQ</a:t>
                      </a:r>
                      <a:endParaRPr lang="en-US" sz="2000" dirty="0">
                        <a:solidFill>
                          <a:schemeClr val="tx1"/>
                        </a:solidFill>
                        <a:latin typeface="+mj-lt"/>
                        <a:cs typeface="Arial" pitchFamily="34" charset="0"/>
                      </a:endParaRPr>
                    </a:p>
                  </a:txBody>
                  <a:tcPr marL="96964" marR="96964">
                    <a:solidFill>
                      <a:schemeClr val="accent1">
                        <a:lumMod val="60000"/>
                        <a:lumOff val="40000"/>
                      </a:schemeClr>
                    </a:solidFill>
                  </a:tcPr>
                </a:tc>
                <a:tc>
                  <a:txBody>
                    <a:bodyPr/>
                    <a:lstStyle/>
                    <a:p>
                      <a:pPr algn="ctr"/>
                      <a:r>
                        <a:rPr lang="en-US" sz="2000" dirty="0" smtClean="0">
                          <a:solidFill>
                            <a:schemeClr val="tx1"/>
                          </a:solidFill>
                          <a:latin typeface="Arial" pitchFamily="34" charset="0"/>
                          <a:cs typeface="Arial" pitchFamily="34" charset="0"/>
                        </a:rPr>
                        <a:t>9,298 (99%)</a:t>
                      </a:r>
                      <a:endParaRPr lang="en-US" sz="2000" dirty="0">
                        <a:solidFill>
                          <a:schemeClr val="tx1"/>
                        </a:solidFill>
                        <a:latin typeface="Arial" pitchFamily="34" charset="0"/>
                        <a:cs typeface="Arial" pitchFamily="34" charset="0"/>
                      </a:endParaRPr>
                    </a:p>
                  </a:txBody>
                  <a:tcPr marL="96964" marR="96964">
                    <a:solidFill>
                      <a:schemeClr val="accent1">
                        <a:lumMod val="60000"/>
                        <a:lumOff val="40000"/>
                      </a:schemeClr>
                    </a:solidFill>
                  </a:tcPr>
                </a:tc>
              </a:tr>
              <a:tr h="444803">
                <a:tc>
                  <a:txBody>
                    <a:bodyPr/>
                    <a:lstStyle/>
                    <a:p>
                      <a:pPr marL="463550" indent="-282575">
                        <a:buFont typeface="Arial" pitchFamily="34" charset="0"/>
                        <a:buChar char="•"/>
                      </a:pPr>
                      <a:r>
                        <a:rPr lang="en-US" sz="2000" dirty="0" smtClean="0">
                          <a:solidFill>
                            <a:schemeClr val="tx1"/>
                          </a:solidFill>
                          <a:latin typeface="+mj-lt"/>
                          <a:cs typeface="Arial" pitchFamily="34" charset="0"/>
                        </a:rPr>
                        <a:t>AHIP</a:t>
                      </a:r>
                      <a:endParaRPr lang="en-US" sz="2000" dirty="0">
                        <a:solidFill>
                          <a:schemeClr val="tx1"/>
                        </a:solidFill>
                        <a:latin typeface="+mj-lt"/>
                        <a:cs typeface="Arial" pitchFamily="34" charset="0"/>
                      </a:endParaRPr>
                    </a:p>
                  </a:txBody>
                  <a:tcPr marL="96964" marR="96964">
                    <a:solidFill>
                      <a:schemeClr val="accent1">
                        <a:lumMod val="40000"/>
                        <a:lumOff val="60000"/>
                      </a:schemeClr>
                    </a:solidFill>
                  </a:tcPr>
                </a:tc>
                <a:tc>
                  <a:txBody>
                    <a:bodyPr/>
                    <a:lstStyle/>
                    <a:p>
                      <a:pPr algn="ctr"/>
                      <a:r>
                        <a:rPr lang="en-US" sz="2000" dirty="0" smtClean="0">
                          <a:solidFill>
                            <a:schemeClr val="tx1"/>
                          </a:solidFill>
                          <a:latin typeface="Arial" pitchFamily="34" charset="0"/>
                          <a:cs typeface="Arial" pitchFamily="34" charset="0"/>
                        </a:rPr>
                        <a:t>42</a:t>
                      </a:r>
                      <a:endParaRPr lang="en-US" sz="2000" dirty="0">
                        <a:solidFill>
                          <a:schemeClr val="tx1"/>
                        </a:solidFill>
                        <a:latin typeface="Arial" pitchFamily="34" charset="0"/>
                        <a:cs typeface="Arial" pitchFamily="34" charset="0"/>
                      </a:endParaRPr>
                    </a:p>
                  </a:txBody>
                  <a:tcPr marL="96964" marR="96964">
                    <a:solidFill>
                      <a:schemeClr val="accent1">
                        <a:lumMod val="40000"/>
                        <a:lumOff val="60000"/>
                      </a:schemeClr>
                    </a:solidFill>
                  </a:tcPr>
                </a:tc>
              </a:tr>
              <a:tr h="444803">
                <a:tc>
                  <a:txBody>
                    <a:bodyPr/>
                    <a:lstStyle/>
                    <a:p>
                      <a:pPr marL="466725" indent="-285750">
                        <a:buFont typeface="Arial" pitchFamily="34" charset="0"/>
                        <a:buChar char="•"/>
                      </a:pPr>
                      <a:r>
                        <a:rPr lang="en-US" sz="2000" dirty="0" smtClean="0">
                          <a:solidFill>
                            <a:schemeClr val="tx1"/>
                          </a:solidFill>
                          <a:latin typeface="+mj-lt"/>
                          <a:cs typeface="Arial" pitchFamily="34" charset="0"/>
                        </a:rPr>
                        <a:t>AMA</a:t>
                      </a:r>
                      <a:endParaRPr lang="en-US" sz="2000" dirty="0">
                        <a:solidFill>
                          <a:schemeClr val="tx1"/>
                        </a:solidFill>
                        <a:latin typeface="+mj-lt"/>
                        <a:cs typeface="Arial" pitchFamily="34" charset="0"/>
                      </a:endParaRPr>
                    </a:p>
                  </a:txBody>
                  <a:tcPr marL="96964" marR="96964">
                    <a:solidFill>
                      <a:schemeClr val="accent1">
                        <a:lumMod val="40000"/>
                        <a:lumOff val="60000"/>
                      </a:schemeClr>
                    </a:solidFill>
                  </a:tcPr>
                </a:tc>
                <a:tc>
                  <a:txBody>
                    <a:bodyPr/>
                    <a:lstStyle/>
                    <a:p>
                      <a:pPr algn="ctr"/>
                      <a:r>
                        <a:rPr lang="en-US" sz="2000" dirty="0" smtClean="0">
                          <a:solidFill>
                            <a:schemeClr val="tx1"/>
                          </a:solidFill>
                          <a:latin typeface="Arial" pitchFamily="34" charset="0"/>
                          <a:cs typeface="Arial" pitchFamily="34" charset="0"/>
                        </a:rPr>
                        <a:t>49</a:t>
                      </a:r>
                      <a:endParaRPr lang="en-US" sz="2000" dirty="0">
                        <a:solidFill>
                          <a:schemeClr val="tx1"/>
                        </a:solidFill>
                        <a:latin typeface="Arial" pitchFamily="34" charset="0"/>
                        <a:cs typeface="Arial" pitchFamily="34" charset="0"/>
                      </a:endParaRPr>
                    </a:p>
                  </a:txBody>
                  <a:tcPr marL="96964" marR="96964">
                    <a:solidFill>
                      <a:schemeClr val="accent1">
                        <a:lumMod val="40000"/>
                        <a:lumOff val="60000"/>
                      </a:schemeClr>
                    </a:solidFill>
                  </a:tcPr>
                </a:tc>
              </a:tr>
            </a:tbl>
          </a:graphicData>
        </a:graphic>
      </p:graphicFrame>
      <p:sp>
        <p:nvSpPr>
          <p:cNvPr id="7" name="Text Placeholder 6"/>
          <p:cNvSpPr>
            <a:spLocks noGrp="1"/>
          </p:cNvSpPr>
          <p:nvPr>
            <p:ph type="body" sz="quarter" idx="3"/>
          </p:nvPr>
        </p:nvSpPr>
        <p:spPr>
          <a:solidFill>
            <a:srgbClr val="FFE193"/>
          </a:solidFill>
        </p:spPr>
        <p:txBody>
          <a:bodyPr>
            <a:normAutofit/>
          </a:bodyPr>
          <a:lstStyle/>
          <a:p>
            <a:pPr algn="ctr"/>
            <a:r>
              <a:rPr lang="en-US" cap="none" dirty="0"/>
              <a:t>R</a:t>
            </a:r>
            <a:r>
              <a:rPr lang="en-US" cap="none" dirty="0" smtClean="0"/>
              <a:t>espondent </a:t>
            </a:r>
            <a:r>
              <a:rPr lang="en-US" cap="none" dirty="0"/>
              <a:t>D</a:t>
            </a:r>
            <a:r>
              <a:rPr lang="en-US" cap="none" dirty="0" smtClean="0"/>
              <a:t>emographics</a:t>
            </a:r>
            <a:endParaRPr lang="en-US" cap="none" dirty="0"/>
          </a:p>
        </p:txBody>
      </p:sp>
      <p:sp>
        <p:nvSpPr>
          <p:cNvPr id="9" name="Content Placeholder 8"/>
          <p:cNvSpPr>
            <a:spLocks noGrp="1"/>
          </p:cNvSpPr>
          <p:nvPr>
            <p:ph sz="quarter" idx="4"/>
          </p:nvPr>
        </p:nvSpPr>
        <p:spPr/>
        <p:txBody>
          <a:bodyPr>
            <a:normAutofit fontScale="92500" lnSpcReduction="10000"/>
          </a:bodyPr>
          <a:lstStyle/>
          <a:p>
            <a:pPr marL="118872" indent="0" algn="ctr">
              <a:buNone/>
            </a:pPr>
            <a:r>
              <a:rPr lang="en-US" b="1" u="sng" dirty="0" smtClean="0">
                <a:latin typeface="Arial"/>
                <a:cs typeface="Arial"/>
              </a:rPr>
              <a:t>Survey Reach</a:t>
            </a:r>
          </a:p>
          <a:p>
            <a:r>
              <a:rPr lang="en-US" dirty="0" smtClean="0">
                <a:latin typeface="Arial"/>
                <a:cs typeface="Arial"/>
              </a:rPr>
              <a:t>Majority from the U.S. (87%)</a:t>
            </a:r>
          </a:p>
          <a:p>
            <a:pPr marL="118872" indent="0">
              <a:buNone/>
            </a:pPr>
            <a:endParaRPr lang="en-US" dirty="0">
              <a:latin typeface="Arial"/>
              <a:cs typeface="Arial"/>
            </a:endParaRPr>
          </a:p>
          <a:p>
            <a:pPr marL="118872" indent="0" algn="ctr">
              <a:buNone/>
            </a:pPr>
            <a:r>
              <a:rPr lang="en-US" b="1" u="sng" dirty="0" smtClean="0">
                <a:latin typeface="Arial"/>
                <a:cs typeface="Arial"/>
              </a:rPr>
              <a:t>Occupation Mix</a:t>
            </a:r>
          </a:p>
          <a:p>
            <a:r>
              <a:rPr lang="en-US" dirty="0" smtClean="0">
                <a:latin typeface="Arial"/>
                <a:cs typeface="Arial"/>
              </a:rPr>
              <a:t>56% - Providers, clinicians, nurses</a:t>
            </a:r>
          </a:p>
          <a:p>
            <a:r>
              <a:rPr lang="en-US" dirty="0" smtClean="0">
                <a:latin typeface="Arial"/>
                <a:cs typeface="Arial"/>
              </a:rPr>
              <a:t>13% - Researchers, librarians, or similar</a:t>
            </a:r>
          </a:p>
          <a:p>
            <a:r>
              <a:rPr lang="en-US" dirty="0" smtClean="0">
                <a:latin typeface="Arial"/>
                <a:cs typeface="Arial"/>
              </a:rPr>
              <a:t>12% - Consultants, managers, administrators</a:t>
            </a:r>
          </a:p>
          <a:p>
            <a:r>
              <a:rPr lang="en-US" dirty="0" smtClean="0">
                <a:latin typeface="Arial"/>
                <a:cs typeface="Arial"/>
              </a:rPr>
              <a:t>19% -  Other</a:t>
            </a:r>
            <a:endParaRPr lang="en-US" dirty="0">
              <a:latin typeface="Arial"/>
              <a:cs typeface="Arial"/>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TextBox 11"/>
          <p:cNvSpPr txBox="1"/>
          <p:nvPr/>
        </p:nvSpPr>
        <p:spPr>
          <a:xfrm>
            <a:off x="475111" y="5298646"/>
            <a:ext cx="3774176" cy="1261884"/>
          </a:xfrm>
          <a:prstGeom prst="rect">
            <a:avLst/>
          </a:prstGeom>
          <a:noFill/>
        </p:spPr>
        <p:txBody>
          <a:bodyPr wrap="square" rtlCol="0">
            <a:spAutoFit/>
          </a:bodyPr>
          <a:lstStyle/>
          <a:p>
            <a:pPr algn="ctr"/>
            <a:r>
              <a:rPr lang="en-US" sz="2000" b="1" u="sng" dirty="0" smtClean="0"/>
              <a:t>Survey Sample</a:t>
            </a:r>
          </a:p>
          <a:p>
            <a:pPr algn="ctr"/>
            <a:r>
              <a:rPr lang="en-US" sz="2400" dirty="0" smtClean="0">
                <a:solidFill>
                  <a:schemeClr val="accent3">
                    <a:lumMod val="50000"/>
                  </a:schemeClr>
                </a:solidFill>
              </a:rPr>
              <a:t>Majority familiar with </a:t>
            </a:r>
            <a:r>
              <a:rPr lang="en-US" sz="2400" b="1" dirty="0" smtClean="0">
                <a:solidFill>
                  <a:schemeClr val="accent3">
                    <a:lumMod val="50000"/>
                  </a:schemeClr>
                </a:solidFill>
              </a:rPr>
              <a:t>AHRQ</a:t>
            </a:r>
            <a:r>
              <a:rPr lang="en-US" sz="2400" dirty="0" smtClean="0">
                <a:solidFill>
                  <a:schemeClr val="accent3">
                    <a:lumMod val="50000"/>
                  </a:schemeClr>
                </a:solidFill>
              </a:rPr>
              <a:t> (</a:t>
            </a:r>
            <a:r>
              <a:rPr lang="en-US" sz="2000" dirty="0" smtClean="0">
                <a:solidFill>
                  <a:schemeClr val="accent3">
                    <a:lumMod val="50000"/>
                  </a:schemeClr>
                </a:solidFill>
                <a:latin typeface="Arial" pitchFamily="34" charset="0"/>
                <a:cs typeface="Arial" pitchFamily="34" charset="0"/>
              </a:rPr>
              <a:t>99%</a:t>
            </a:r>
            <a:r>
              <a:rPr lang="en-US" sz="2400" dirty="0" smtClean="0">
                <a:solidFill>
                  <a:schemeClr val="accent3">
                    <a:lumMod val="50000"/>
                  </a:schemeClr>
                </a:solidFill>
              </a:rPr>
              <a:t>)</a:t>
            </a:r>
          </a:p>
          <a:p>
            <a:endParaRPr lang="en-US" sz="800" dirty="0"/>
          </a:p>
        </p:txBody>
      </p:sp>
      <p:cxnSp>
        <p:nvCxnSpPr>
          <p:cNvPr id="5" name="Straight Connector 4"/>
          <p:cNvCxnSpPr/>
          <p:nvPr/>
        </p:nvCxnSpPr>
        <p:spPr>
          <a:xfrm>
            <a:off x="4572000" y="1698365"/>
            <a:ext cx="0" cy="4854835"/>
          </a:xfrm>
          <a:prstGeom prst="line">
            <a:avLst/>
          </a:prstGeom>
          <a:ln w="190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53771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Survey Respondent Counts</a:t>
            </a: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373896370"/>
              </p:ext>
            </p:extLst>
          </p:nvPr>
        </p:nvGraphicFramePr>
        <p:xfrm>
          <a:off x="3429000" y="1676400"/>
          <a:ext cx="4876800" cy="4846320"/>
        </p:xfrm>
        <a:graphic>
          <a:graphicData uri="http://schemas.openxmlformats.org/drawingml/2006/table">
            <a:tbl>
              <a:tblPr firstRow="1" bandRow="1">
                <a:tableStyleId>{E8034E78-7F5D-4C2E-B375-FC64B27BC917}</a:tableStyleId>
              </a:tblPr>
              <a:tblGrid>
                <a:gridCol w="2667000"/>
                <a:gridCol w="2209800"/>
              </a:tblGrid>
              <a:tr h="457200">
                <a:tc>
                  <a:txBody>
                    <a:bodyPr/>
                    <a:lstStyle/>
                    <a:p>
                      <a:r>
                        <a:rPr lang="en-US" sz="2400" dirty="0" smtClean="0"/>
                        <a:t>Section / Module</a:t>
                      </a:r>
                      <a:endParaRPr lang="en-US" sz="2400" dirty="0"/>
                    </a:p>
                  </a:txBody>
                  <a:tcPr/>
                </a:tc>
                <a:tc>
                  <a:txBody>
                    <a:bodyPr/>
                    <a:lstStyle/>
                    <a:p>
                      <a:pPr algn="ctr"/>
                      <a:r>
                        <a:rPr lang="en-US" sz="2400" smtClean="0"/>
                        <a:t>Count</a:t>
                      </a:r>
                      <a:endParaRPr lang="en-US" sz="2400" dirty="0"/>
                    </a:p>
                  </a:txBody>
                  <a:tcPr/>
                </a:tc>
              </a:tr>
              <a:tr h="457200">
                <a:tc>
                  <a:txBody>
                    <a:bodyPr/>
                    <a:lstStyle/>
                    <a:p>
                      <a:r>
                        <a:rPr lang="en-US" sz="2400" b="1" dirty="0" smtClean="0">
                          <a:solidFill>
                            <a:schemeClr val="tx1"/>
                          </a:solidFill>
                          <a:latin typeface="Arial" pitchFamily="34" charset="0"/>
                          <a:cs typeface="Arial" pitchFamily="34" charset="0"/>
                        </a:rPr>
                        <a:t>Total</a:t>
                      </a:r>
                      <a:endParaRPr lang="en-US" sz="2400" b="1" dirty="0">
                        <a:solidFill>
                          <a:schemeClr val="tx1"/>
                        </a:solidFill>
                        <a:latin typeface="Arial" pitchFamily="34" charset="0"/>
                        <a:cs typeface="Arial" pitchFamily="34" charset="0"/>
                      </a:endParaRPr>
                    </a:p>
                  </a:txBody>
                  <a:tcPr/>
                </a:tc>
                <a:tc>
                  <a:txBody>
                    <a:bodyPr/>
                    <a:lstStyle/>
                    <a:p>
                      <a:r>
                        <a:rPr lang="en-US" sz="2400" b="1" smtClean="0">
                          <a:solidFill>
                            <a:schemeClr val="tx1"/>
                          </a:solidFill>
                          <a:latin typeface="Arial" pitchFamily="34" charset="0"/>
                          <a:cs typeface="Arial" pitchFamily="34" charset="0"/>
                        </a:rPr>
                        <a:t>9,389 (100%)</a:t>
                      </a:r>
                      <a:endParaRPr lang="en-US" sz="2400" b="1" dirty="0">
                        <a:solidFill>
                          <a:schemeClr val="tx1"/>
                        </a:solidFill>
                        <a:latin typeface="Arial" pitchFamily="34" charset="0"/>
                        <a:cs typeface="Arial" pitchFamily="34" charset="0"/>
                      </a:endParaRPr>
                    </a:p>
                  </a:txBody>
                  <a:tcPr/>
                </a:tc>
              </a:tr>
              <a:tr h="396240">
                <a:tc>
                  <a:txBody>
                    <a:bodyPr/>
                    <a:lstStyle/>
                    <a:p>
                      <a:r>
                        <a:rPr lang="en-US" sz="2000" dirty="0" smtClean="0">
                          <a:solidFill>
                            <a:schemeClr val="tx1"/>
                          </a:solidFill>
                          <a:latin typeface="Arial" pitchFamily="34" charset="0"/>
                          <a:cs typeface="Arial" pitchFamily="34" charset="0"/>
                        </a:rPr>
                        <a:t>NGC Unaware</a:t>
                      </a:r>
                      <a:endParaRPr lang="en-US" sz="2000" dirty="0">
                        <a:solidFill>
                          <a:schemeClr val="tx1"/>
                        </a:solidFill>
                        <a:latin typeface="Arial" pitchFamily="34" charset="0"/>
                        <a:cs typeface="Arial" pitchFamily="34" charset="0"/>
                      </a:endParaRPr>
                    </a:p>
                  </a:txBody>
                  <a:tcPr>
                    <a:solidFill>
                      <a:schemeClr val="accent1">
                        <a:lumMod val="60000"/>
                        <a:lumOff val="40000"/>
                      </a:schemeClr>
                    </a:solidFill>
                  </a:tcPr>
                </a:tc>
                <a:tc>
                  <a:txBody>
                    <a:bodyPr/>
                    <a:lstStyle/>
                    <a:p>
                      <a:r>
                        <a:rPr lang="en-US" sz="2000" smtClean="0">
                          <a:solidFill>
                            <a:schemeClr val="tx1"/>
                          </a:solidFill>
                          <a:latin typeface="Arial" pitchFamily="34" charset="0"/>
                          <a:cs typeface="Arial" pitchFamily="34" charset="0"/>
                        </a:rPr>
                        <a:t>2,075 (22.1%)</a:t>
                      </a:r>
                      <a:endParaRPr lang="en-US" sz="2000" dirty="0">
                        <a:solidFill>
                          <a:schemeClr val="tx1"/>
                        </a:solidFill>
                        <a:latin typeface="Arial" pitchFamily="34" charset="0"/>
                        <a:cs typeface="Arial" pitchFamily="34" charset="0"/>
                      </a:endParaRPr>
                    </a:p>
                  </a:txBody>
                  <a:tcPr>
                    <a:solidFill>
                      <a:schemeClr val="accent1">
                        <a:lumMod val="60000"/>
                        <a:lumOff val="40000"/>
                      </a:schemeClr>
                    </a:solidFill>
                  </a:tcPr>
                </a:tc>
              </a:tr>
              <a:tr h="396240">
                <a:tc>
                  <a:txBody>
                    <a:bodyPr/>
                    <a:lstStyle/>
                    <a:p>
                      <a:r>
                        <a:rPr lang="en-US" sz="2000" smtClean="0">
                          <a:solidFill>
                            <a:schemeClr val="tx1"/>
                          </a:solidFill>
                          <a:latin typeface="Arial" pitchFamily="34" charset="0"/>
                          <a:cs typeface="Arial" pitchFamily="34" charset="0"/>
                        </a:rPr>
                        <a:t>NGC Aware</a:t>
                      </a:r>
                      <a:endParaRPr lang="en-US" sz="2000" dirty="0">
                        <a:solidFill>
                          <a:schemeClr val="tx1"/>
                        </a:solidFill>
                        <a:latin typeface="Arial" pitchFamily="34" charset="0"/>
                        <a:cs typeface="Arial" pitchFamily="34" charset="0"/>
                      </a:endParaRPr>
                    </a:p>
                  </a:txBody>
                  <a:tcPr>
                    <a:solidFill>
                      <a:schemeClr val="accent1">
                        <a:lumMod val="60000"/>
                        <a:lumOff val="40000"/>
                      </a:schemeClr>
                    </a:solidFill>
                  </a:tcPr>
                </a:tc>
                <a:tc>
                  <a:txBody>
                    <a:bodyPr/>
                    <a:lstStyle/>
                    <a:p>
                      <a:r>
                        <a:rPr lang="en-US" sz="2000" dirty="0" smtClean="0">
                          <a:solidFill>
                            <a:schemeClr val="tx1"/>
                          </a:solidFill>
                          <a:latin typeface="Arial" pitchFamily="34" charset="0"/>
                          <a:cs typeface="Arial" pitchFamily="34" charset="0"/>
                        </a:rPr>
                        <a:t>7,314 (77.9%)</a:t>
                      </a:r>
                      <a:endParaRPr lang="en-US" sz="2000" dirty="0">
                        <a:solidFill>
                          <a:schemeClr val="tx1"/>
                        </a:solidFill>
                        <a:latin typeface="Arial" pitchFamily="34" charset="0"/>
                        <a:cs typeface="Arial" pitchFamily="34" charset="0"/>
                      </a:endParaRPr>
                    </a:p>
                  </a:txBody>
                  <a:tcPr>
                    <a:solidFill>
                      <a:schemeClr val="accent1">
                        <a:lumMod val="60000"/>
                        <a:lumOff val="40000"/>
                      </a:schemeClr>
                    </a:solidFill>
                  </a:tcPr>
                </a:tc>
              </a:tr>
              <a:tr h="396240">
                <a:tc>
                  <a:txBody>
                    <a:bodyPr/>
                    <a:lstStyle/>
                    <a:p>
                      <a:pPr marL="109538" indent="0"/>
                      <a:r>
                        <a:rPr lang="en-US" sz="2000" smtClean="0">
                          <a:solidFill>
                            <a:schemeClr val="tx1"/>
                          </a:solidFill>
                          <a:latin typeface="Arial" pitchFamily="34" charset="0"/>
                          <a:cs typeface="Arial" pitchFamily="34" charset="0"/>
                        </a:rPr>
                        <a:t>Non</a:t>
                      </a:r>
                      <a:r>
                        <a:rPr lang="en-US" sz="2000" baseline="0" smtClean="0">
                          <a:solidFill>
                            <a:schemeClr val="tx1"/>
                          </a:solidFill>
                          <a:latin typeface="Arial" pitchFamily="34" charset="0"/>
                          <a:cs typeface="Arial" pitchFamily="34" charset="0"/>
                        </a:rPr>
                        <a:t> NGC User</a:t>
                      </a:r>
                      <a:endParaRPr lang="en-US" sz="2000" dirty="0">
                        <a:solidFill>
                          <a:schemeClr val="tx1"/>
                        </a:solidFill>
                        <a:latin typeface="Arial" pitchFamily="34" charset="0"/>
                        <a:cs typeface="Arial" pitchFamily="34" charset="0"/>
                      </a:endParaRPr>
                    </a:p>
                  </a:txBody>
                  <a:tcPr>
                    <a:solidFill>
                      <a:schemeClr val="accent1">
                        <a:lumMod val="40000"/>
                        <a:lumOff val="60000"/>
                      </a:schemeClr>
                    </a:solidFill>
                  </a:tcPr>
                </a:tc>
                <a:tc>
                  <a:txBody>
                    <a:bodyPr/>
                    <a:lstStyle/>
                    <a:p>
                      <a:pPr marL="60325" indent="0"/>
                      <a:r>
                        <a:rPr lang="en-US" sz="2000" smtClean="0">
                          <a:solidFill>
                            <a:schemeClr val="tx1"/>
                          </a:solidFill>
                          <a:latin typeface="Arial" pitchFamily="34" charset="0"/>
                          <a:cs typeface="Arial" pitchFamily="34" charset="0"/>
                        </a:rPr>
                        <a:t>1,395</a:t>
                      </a:r>
                      <a:r>
                        <a:rPr lang="en-US" sz="2000" baseline="0" smtClean="0">
                          <a:solidFill>
                            <a:schemeClr val="tx1"/>
                          </a:solidFill>
                          <a:latin typeface="Arial" pitchFamily="34" charset="0"/>
                          <a:cs typeface="Arial" pitchFamily="34" charset="0"/>
                        </a:rPr>
                        <a:t> (19.3%)</a:t>
                      </a:r>
                      <a:endParaRPr lang="en-US" sz="2000" dirty="0">
                        <a:solidFill>
                          <a:schemeClr val="tx1"/>
                        </a:solidFill>
                        <a:latin typeface="Arial" pitchFamily="34" charset="0"/>
                        <a:cs typeface="Arial" pitchFamily="34" charset="0"/>
                      </a:endParaRPr>
                    </a:p>
                  </a:txBody>
                  <a:tcPr>
                    <a:solidFill>
                      <a:schemeClr val="accent1">
                        <a:lumMod val="40000"/>
                        <a:lumOff val="60000"/>
                      </a:schemeClr>
                    </a:solidFill>
                  </a:tcPr>
                </a:tc>
              </a:tr>
              <a:tr h="396240">
                <a:tc>
                  <a:txBody>
                    <a:bodyPr/>
                    <a:lstStyle/>
                    <a:p>
                      <a:pPr marL="109538" indent="0"/>
                      <a:r>
                        <a:rPr lang="en-US" sz="2000" smtClean="0">
                          <a:solidFill>
                            <a:schemeClr val="tx1"/>
                          </a:solidFill>
                          <a:latin typeface="Arial" pitchFamily="34" charset="0"/>
                          <a:cs typeface="Arial" pitchFamily="34" charset="0"/>
                        </a:rPr>
                        <a:t>NGC User</a:t>
                      </a:r>
                      <a:endParaRPr lang="en-US" sz="2000" dirty="0">
                        <a:solidFill>
                          <a:schemeClr val="tx1"/>
                        </a:solidFill>
                        <a:latin typeface="Arial" pitchFamily="34" charset="0"/>
                        <a:cs typeface="Arial" pitchFamily="34" charset="0"/>
                      </a:endParaRPr>
                    </a:p>
                  </a:txBody>
                  <a:tcPr>
                    <a:solidFill>
                      <a:schemeClr val="accent1">
                        <a:lumMod val="40000"/>
                        <a:lumOff val="60000"/>
                      </a:schemeClr>
                    </a:solidFill>
                  </a:tcPr>
                </a:tc>
                <a:tc>
                  <a:txBody>
                    <a:bodyPr/>
                    <a:lstStyle/>
                    <a:p>
                      <a:pPr marL="60325" indent="0"/>
                      <a:r>
                        <a:rPr lang="en-US" sz="2000" smtClean="0">
                          <a:solidFill>
                            <a:schemeClr val="tx1"/>
                          </a:solidFill>
                          <a:latin typeface="Arial" pitchFamily="34" charset="0"/>
                          <a:cs typeface="Arial" pitchFamily="34" charset="0"/>
                        </a:rPr>
                        <a:t>5,828 (80.7%)</a:t>
                      </a:r>
                      <a:endParaRPr lang="en-US" sz="2000" dirty="0">
                        <a:solidFill>
                          <a:schemeClr val="tx1"/>
                        </a:solidFill>
                        <a:latin typeface="Arial" pitchFamily="34" charset="0"/>
                        <a:cs typeface="Arial" pitchFamily="34" charset="0"/>
                      </a:endParaRPr>
                    </a:p>
                  </a:txBody>
                  <a:tcPr>
                    <a:solidFill>
                      <a:schemeClr val="accent1">
                        <a:lumMod val="40000"/>
                        <a:lumOff val="60000"/>
                      </a:schemeClr>
                    </a:solidFill>
                  </a:tcPr>
                </a:tc>
              </a:tr>
              <a:tr h="335280">
                <a:tc>
                  <a:txBody>
                    <a:bodyPr/>
                    <a:lstStyle/>
                    <a:p>
                      <a:pPr marL="628650" lvl="1" indent="-171450">
                        <a:buFont typeface="Arial" pitchFamily="34" charset="0"/>
                        <a:buChar char="•"/>
                      </a:pPr>
                      <a:r>
                        <a:rPr lang="en-US" sz="1600" smtClean="0">
                          <a:solidFill>
                            <a:schemeClr val="tx1"/>
                          </a:solidFill>
                          <a:latin typeface="Arial" pitchFamily="34" charset="0"/>
                          <a:cs typeface="Arial" pitchFamily="34" charset="0"/>
                        </a:rPr>
                        <a:t>Guideline Developer</a:t>
                      </a:r>
                      <a:endParaRPr lang="en-US" sz="1600" dirty="0">
                        <a:solidFill>
                          <a:schemeClr val="tx1"/>
                        </a:solidFill>
                        <a:latin typeface="Arial" pitchFamily="34" charset="0"/>
                        <a:cs typeface="Arial" pitchFamily="34" charset="0"/>
                      </a:endParaRPr>
                    </a:p>
                  </a:txBody>
                  <a:tcPr>
                    <a:solidFill>
                      <a:schemeClr val="accent1">
                        <a:lumMod val="20000"/>
                        <a:lumOff val="80000"/>
                      </a:schemeClr>
                    </a:solidFill>
                  </a:tcPr>
                </a:tc>
                <a:tc>
                  <a:txBody>
                    <a:bodyPr/>
                    <a:lstStyle/>
                    <a:p>
                      <a:pPr marL="231775" indent="0"/>
                      <a:r>
                        <a:rPr lang="en-US" sz="1600" smtClean="0">
                          <a:solidFill>
                            <a:schemeClr val="tx1"/>
                          </a:solidFill>
                          <a:latin typeface="Arial" pitchFamily="34" charset="0"/>
                          <a:cs typeface="Arial" pitchFamily="34" charset="0"/>
                        </a:rPr>
                        <a:t>1,076</a:t>
                      </a:r>
                      <a:r>
                        <a:rPr lang="en-US" sz="1600" baseline="0" smtClean="0">
                          <a:solidFill>
                            <a:schemeClr val="tx1"/>
                          </a:solidFill>
                          <a:latin typeface="Arial" pitchFamily="34" charset="0"/>
                          <a:cs typeface="Arial" pitchFamily="34" charset="0"/>
                        </a:rPr>
                        <a:t> (18.5%)</a:t>
                      </a:r>
                      <a:endParaRPr lang="en-US" sz="1600" dirty="0" smtClean="0">
                        <a:solidFill>
                          <a:schemeClr val="tx1"/>
                        </a:solidFill>
                        <a:latin typeface="Arial" pitchFamily="34" charset="0"/>
                        <a:cs typeface="Arial" pitchFamily="34" charset="0"/>
                      </a:endParaRPr>
                    </a:p>
                  </a:txBody>
                  <a:tcPr>
                    <a:solidFill>
                      <a:schemeClr val="accent1">
                        <a:lumMod val="20000"/>
                        <a:lumOff val="80000"/>
                      </a:schemeClr>
                    </a:solidFill>
                  </a:tcPr>
                </a:tc>
              </a:tr>
              <a:tr h="335280">
                <a:tc>
                  <a:txBody>
                    <a:bodyPr/>
                    <a:lstStyle/>
                    <a:p>
                      <a:pPr marL="628650" marR="0" lvl="1"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600" dirty="0" smtClean="0">
                          <a:solidFill>
                            <a:schemeClr val="tx1"/>
                          </a:solidFill>
                          <a:latin typeface="Arial" pitchFamily="34" charset="0"/>
                          <a:cs typeface="Arial" pitchFamily="34" charset="0"/>
                        </a:rPr>
                        <a:t>Health Provider</a:t>
                      </a:r>
                    </a:p>
                  </a:txBody>
                  <a:tcPr>
                    <a:solidFill>
                      <a:srgbClr val="FFFFCC"/>
                    </a:solidFill>
                  </a:tcPr>
                </a:tc>
                <a:tc>
                  <a:txBody>
                    <a:bodyPr/>
                    <a:lstStyle/>
                    <a:p>
                      <a:pPr marL="231775" marR="0" indent="0" algn="l" defTabSz="914400" rtl="0" eaLnBrk="1" fontAlgn="auto" latinLnBrk="0" hangingPunct="1">
                        <a:lnSpc>
                          <a:spcPct val="100000"/>
                        </a:lnSpc>
                        <a:spcBef>
                          <a:spcPts val="0"/>
                        </a:spcBef>
                        <a:spcAft>
                          <a:spcPts val="0"/>
                        </a:spcAft>
                        <a:buClrTx/>
                        <a:buSzTx/>
                        <a:buFontTx/>
                        <a:buNone/>
                        <a:tabLst/>
                        <a:defRPr/>
                      </a:pPr>
                      <a:r>
                        <a:rPr lang="en-US" sz="1600" smtClean="0">
                          <a:solidFill>
                            <a:schemeClr val="tx1"/>
                          </a:solidFill>
                          <a:latin typeface="Arial" pitchFamily="34" charset="0"/>
                          <a:cs typeface="Arial" pitchFamily="34" charset="0"/>
                        </a:rPr>
                        <a:t>3,271</a:t>
                      </a:r>
                      <a:r>
                        <a:rPr lang="en-US" sz="1600" baseline="0" smtClean="0">
                          <a:solidFill>
                            <a:schemeClr val="tx1"/>
                          </a:solidFill>
                          <a:latin typeface="Arial" pitchFamily="34" charset="0"/>
                          <a:cs typeface="Arial" pitchFamily="34" charset="0"/>
                        </a:rPr>
                        <a:t> (56.1%)</a:t>
                      </a:r>
                      <a:endParaRPr lang="en-US" sz="1600" dirty="0" smtClean="0">
                        <a:solidFill>
                          <a:schemeClr val="tx1"/>
                        </a:solidFill>
                        <a:latin typeface="Arial" pitchFamily="34" charset="0"/>
                        <a:cs typeface="Arial" pitchFamily="34" charset="0"/>
                      </a:endParaRPr>
                    </a:p>
                  </a:txBody>
                  <a:tcPr>
                    <a:solidFill>
                      <a:srgbClr val="FFFFCC"/>
                    </a:solidFill>
                  </a:tcPr>
                </a:tc>
              </a:tr>
              <a:tr h="335280">
                <a:tc>
                  <a:txBody>
                    <a:bodyPr/>
                    <a:lstStyle/>
                    <a:p>
                      <a:pPr marL="628650" lvl="1" indent="-171450">
                        <a:buFont typeface="Arial" pitchFamily="34" charset="0"/>
                        <a:buChar char="•"/>
                      </a:pPr>
                      <a:r>
                        <a:rPr lang="en-US" sz="1600" smtClean="0">
                          <a:solidFill>
                            <a:schemeClr val="tx1"/>
                          </a:solidFill>
                          <a:latin typeface="Arial" pitchFamily="34" charset="0"/>
                          <a:cs typeface="Arial" pitchFamily="34" charset="0"/>
                        </a:rPr>
                        <a:t>Medical Librarian</a:t>
                      </a:r>
                      <a:endParaRPr lang="en-US" sz="1600" dirty="0">
                        <a:solidFill>
                          <a:schemeClr val="tx1"/>
                        </a:solidFill>
                        <a:latin typeface="Arial" pitchFamily="34" charset="0"/>
                        <a:cs typeface="Arial" pitchFamily="34" charset="0"/>
                      </a:endParaRPr>
                    </a:p>
                  </a:txBody>
                  <a:tcPr>
                    <a:solidFill>
                      <a:schemeClr val="accent1">
                        <a:lumMod val="20000"/>
                        <a:lumOff val="80000"/>
                      </a:schemeClr>
                    </a:solidFill>
                  </a:tcPr>
                </a:tc>
                <a:tc>
                  <a:txBody>
                    <a:bodyPr/>
                    <a:lstStyle/>
                    <a:p>
                      <a:pPr marL="231775" marR="0" indent="0" algn="l" defTabSz="914400" rtl="0" eaLnBrk="1" fontAlgn="auto" latinLnBrk="0" hangingPunct="1">
                        <a:lnSpc>
                          <a:spcPct val="100000"/>
                        </a:lnSpc>
                        <a:spcBef>
                          <a:spcPts val="0"/>
                        </a:spcBef>
                        <a:spcAft>
                          <a:spcPts val="0"/>
                        </a:spcAft>
                        <a:buClrTx/>
                        <a:buSzTx/>
                        <a:buFontTx/>
                        <a:buNone/>
                        <a:tabLst/>
                        <a:defRPr/>
                      </a:pPr>
                      <a:r>
                        <a:rPr lang="en-US" sz="1600" smtClean="0">
                          <a:solidFill>
                            <a:schemeClr val="tx1"/>
                          </a:solidFill>
                          <a:latin typeface="Arial" pitchFamily="34" charset="0"/>
                          <a:cs typeface="Arial" pitchFamily="34" charset="0"/>
                        </a:rPr>
                        <a:t>204</a:t>
                      </a:r>
                      <a:r>
                        <a:rPr lang="en-US" sz="1600" baseline="0" smtClean="0">
                          <a:solidFill>
                            <a:schemeClr val="tx1"/>
                          </a:solidFill>
                          <a:latin typeface="Arial" pitchFamily="34" charset="0"/>
                          <a:cs typeface="Arial" pitchFamily="34" charset="0"/>
                        </a:rPr>
                        <a:t> (3.5%)</a:t>
                      </a:r>
                      <a:endParaRPr lang="en-US" sz="1600" dirty="0" smtClean="0">
                        <a:solidFill>
                          <a:schemeClr val="tx1"/>
                        </a:solidFill>
                        <a:latin typeface="Arial" pitchFamily="34" charset="0"/>
                        <a:cs typeface="Arial" pitchFamily="34" charset="0"/>
                      </a:endParaRPr>
                    </a:p>
                  </a:txBody>
                  <a:tcPr>
                    <a:solidFill>
                      <a:schemeClr val="accent1">
                        <a:lumMod val="20000"/>
                        <a:lumOff val="80000"/>
                      </a:schemeClr>
                    </a:solidFill>
                  </a:tcPr>
                </a:tc>
              </a:tr>
              <a:tr h="335280">
                <a:tc>
                  <a:txBody>
                    <a:bodyPr/>
                    <a:lstStyle/>
                    <a:p>
                      <a:pPr marL="628650" lvl="1" indent="-171450">
                        <a:buFont typeface="Arial" pitchFamily="34" charset="0"/>
                        <a:buChar char="•"/>
                      </a:pPr>
                      <a:r>
                        <a:rPr lang="en-US" sz="1600" dirty="0" err="1" smtClean="0">
                          <a:solidFill>
                            <a:schemeClr val="tx1"/>
                          </a:solidFill>
                          <a:latin typeface="Arial" pitchFamily="34" charset="0"/>
                          <a:cs typeface="Arial" pitchFamily="34" charset="0"/>
                        </a:rPr>
                        <a:t>Informaticians</a:t>
                      </a:r>
                      <a:endParaRPr lang="en-US" sz="1600" dirty="0">
                        <a:solidFill>
                          <a:schemeClr val="tx1"/>
                        </a:solidFill>
                        <a:latin typeface="Arial" pitchFamily="34" charset="0"/>
                        <a:cs typeface="Arial" pitchFamily="34" charset="0"/>
                      </a:endParaRPr>
                    </a:p>
                  </a:txBody>
                  <a:tcPr>
                    <a:solidFill>
                      <a:srgbClr val="FFFFCC"/>
                    </a:solidFill>
                  </a:tcPr>
                </a:tc>
                <a:tc>
                  <a:txBody>
                    <a:bodyPr/>
                    <a:lstStyle/>
                    <a:p>
                      <a:pPr marL="231775" marR="0" indent="0" algn="l" defTabSz="914400" rtl="0" eaLnBrk="1" fontAlgn="auto" latinLnBrk="0" hangingPunct="1">
                        <a:lnSpc>
                          <a:spcPct val="100000"/>
                        </a:lnSpc>
                        <a:spcBef>
                          <a:spcPts val="0"/>
                        </a:spcBef>
                        <a:spcAft>
                          <a:spcPts val="0"/>
                        </a:spcAft>
                        <a:buClrTx/>
                        <a:buSzTx/>
                        <a:buFontTx/>
                        <a:buNone/>
                        <a:tabLst/>
                        <a:defRPr/>
                      </a:pPr>
                      <a:r>
                        <a:rPr lang="en-US" sz="1600" smtClean="0">
                          <a:solidFill>
                            <a:schemeClr val="tx1"/>
                          </a:solidFill>
                          <a:latin typeface="Arial" pitchFamily="34" charset="0"/>
                          <a:cs typeface="Arial" pitchFamily="34" charset="0"/>
                        </a:rPr>
                        <a:t>292</a:t>
                      </a:r>
                      <a:r>
                        <a:rPr lang="en-US" sz="1600" baseline="0" smtClean="0">
                          <a:solidFill>
                            <a:schemeClr val="tx1"/>
                          </a:solidFill>
                          <a:latin typeface="Arial" pitchFamily="34" charset="0"/>
                          <a:cs typeface="Arial" pitchFamily="34" charset="0"/>
                        </a:rPr>
                        <a:t> (5.0%)</a:t>
                      </a:r>
                      <a:endParaRPr lang="en-US" sz="1600" dirty="0" smtClean="0">
                        <a:solidFill>
                          <a:schemeClr val="tx1"/>
                        </a:solidFill>
                        <a:latin typeface="Arial" pitchFamily="34" charset="0"/>
                        <a:cs typeface="Arial" pitchFamily="34" charset="0"/>
                      </a:endParaRPr>
                    </a:p>
                  </a:txBody>
                  <a:tcPr>
                    <a:solidFill>
                      <a:srgbClr val="FFFFCC"/>
                    </a:solidFill>
                  </a:tcPr>
                </a:tc>
              </a:tr>
              <a:tr h="335280">
                <a:tc>
                  <a:txBody>
                    <a:bodyPr/>
                    <a:lstStyle/>
                    <a:p>
                      <a:pPr marL="628650" lvl="1" indent="-171450">
                        <a:buFont typeface="Arial" pitchFamily="34" charset="0"/>
                        <a:buChar char="•"/>
                      </a:pPr>
                      <a:r>
                        <a:rPr lang="en-US" sz="1600" smtClean="0">
                          <a:solidFill>
                            <a:schemeClr val="tx1"/>
                          </a:solidFill>
                          <a:latin typeface="Arial" pitchFamily="34" charset="0"/>
                          <a:cs typeface="Arial" pitchFamily="34" charset="0"/>
                        </a:rPr>
                        <a:t>Researcher</a:t>
                      </a:r>
                      <a:endParaRPr lang="en-US" sz="1600" dirty="0">
                        <a:solidFill>
                          <a:schemeClr val="tx1"/>
                        </a:solidFill>
                        <a:latin typeface="Arial" pitchFamily="34" charset="0"/>
                        <a:cs typeface="Arial" pitchFamily="34" charset="0"/>
                      </a:endParaRPr>
                    </a:p>
                  </a:txBody>
                  <a:tcPr>
                    <a:solidFill>
                      <a:schemeClr val="accent1">
                        <a:lumMod val="20000"/>
                        <a:lumOff val="80000"/>
                      </a:schemeClr>
                    </a:solidFill>
                  </a:tcPr>
                </a:tc>
                <a:tc>
                  <a:txBody>
                    <a:bodyPr/>
                    <a:lstStyle/>
                    <a:p>
                      <a:pPr marL="231775" marR="0" indent="0" algn="l" defTabSz="914400" rtl="0" eaLnBrk="1" fontAlgn="auto" latinLnBrk="0" hangingPunct="1">
                        <a:lnSpc>
                          <a:spcPct val="100000"/>
                        </a:lnSpc>
                        <a:spcBef>
                          <a:spcPts val="0"/>
                        </a:spcBef>
                        <a:spcAft>
                          <a:spcPts val="0"/>
                        </a:spcAft>
                        <a:buClrTx/>
                        <a:buSzTx/>
                        <a:buFontTx/>
                        <a:buNone/>
                        <a:tabLst/>
                        <a:defRPr/>
                      </a:pPr>
                      <a:r>
                        <a:rPr lang="en-US" sz="1600" smtClean="0">
                          <a:solidFill>
                            <a:schemeClr val="tx1"/>
                          </a:solidFill>
                          <a:latin typeface="Arial" pitchFamily="34" charset="0"/>
                          <a:cs typeface="Arial" pitchFamily="34" charset="0"/>
                        </a:rPr>
                        <a:t>1,219</a:t>
                      </a:r>
                      <a:r>
                        <a:rPr lang="en-US" sz="1600" baseline="0" smtClean="0">
                          <a:solidFill>
                            <a:schemeClr val="tx1"/>
                          </a:solidFill>
                          <a:latin typeface="Arial" pitchFamily="34" charset="0"/>
                          <a:cs typeface="Arial" pitchFamily="34" charset="0"/>
                        </a:rPr>
                        <a:t> (20.9%)</a:t>
                      </a:r>
                      <a:endParaRPr lang="en-US" sz="1600" dirty="0" smtClean="0">
                        <a:solidFill>
                          <a:schemeClr val="tx1"/>
                        </a:solidFill>
                        <a:latin typeface="Arial" pitchFamily="34" charset="0"/>
                        <a:cs typeface="Arial" pitchFamily="34" charset="0"/>
                      </a:endParaRPr>
                    </a:p>
                  </a:txBody>
                  <a:tcPr>
                    <a:solidFill>
                      <a:schemeClr val="accent1">
                        <a:lumMod val="20000"/>
                        <a:lumOff val="80000"/>
                      </a:schemeClr>
                    </a:solidFill>
                  </a:tcPr>
                </a:tc>
              </a:tr>
              <a:tr h="335280">
                <a:tc>
                  <a:txBody>
                    <a:bodyPr/>
                    <a:lstStyle/>
                    <a:p>
                      <a:pPr marL="628650" lvl="1" indent="-171450">
                        <a:buFont typeface="Arial" pitchFamily="34" charset="0"/>
                        <a:buChar char="•"/>
                      </a:pPr>
                      <a:r>
                        <a:rPr lang="en-US" sz="1600" smtClean="0">
                          <a:solidFill>
                            <a:schemeClr val="tx1"/>
                          </a:solidFill>
                          <a:latin typeface="Arial" pitchFamily="34" charset="0"/>
                          <a:cs typeface="Arial" pitchFamily="34" charset="0"/>
                        </a:rPr>
                        <a:t>Policymaker</a:t>
                      </a:r>
                      <a:endParaRPr lang="en-US" sz="1600" dirty="0">
                        <a:solidFill>
                          <a:schemeClr val="tx1"/>
                        </a:solidFill>
                        <a:latin typeface="Arial" pitchFamily="34" charset="0"/>
                        <a:cs typeface="Arial" pitchFamily="34" charset="0"/>
                      </a:endParaRPr>
                    </a:p>
                  </a:txBody>
                  <a:tcPr>
                    <a:solidFill>
                      <a:srgbClr val="FFFFCC"/>
                    </a:solidFill>
                  </a:tcPr>
                </a:tc>
                <a:tc>
                  <a:txBody>
                    <a:bodyPr/>
                    <a:lstStyle/>
                    <a:p>
                      <a:pPr marL="231775" marR="0" indent="0" algn="l" defTabSz="914400" rtl="0" eaLnBrk="1" fontAlgn="auto" latinLnBrk="0" hangingPunct="1">
                        <a:lnSpc>
                          <a:spcPct val="100000"/>
                        </a:lnSpc>
                        <a:spcBef>
                          <a:spcPts val="0"/>
                        </a:spcBef>
                        <a:spcAft>
                          <a:spcPts val="0"/>
                        </a:spcAft>
                        <a:buClrTx/>
                        <a:buSzTx/>
                        <a:buFontTx/>
                        <a:buNone/>
                        <a:tabLst/>
                        <a:defRPr/>
                      </a:pPr>
                      <a:r>
                        <a:rPr lang="en-US" sz="1600" smtClean="0">
                          <a:solidFill>
                            <a:schemeClr val="tx1"/>
                          </a:solidFill>
                          <a:latin typeface="Arial" pitchFamily="34" charset="0"/>
                          <a:cs typeface="Arial" pitchFamily="34" charset="0"/>
                        </a:rPr>
                        <a:t>1,219</a:t>
                      </a:r>
                      <a:r>
                        <a:rPr lang="en-US" sz="1600" baseline="0" smtClean="0">
                          <a:solidFill>
                            <a:schemeClr val="tx1"/>
                          </a:solidFill>
                          <a:latin typeface="Arial" pitchFamily="34" charset="0"/>
                          <a:cs typeface="Arial" pitchFamily="34" charset="0"/>
                        </a:rPr>
                        <a:t> (20.9%)</a:t>
                      </a:r>
                      <a:endParaRPr lang="en-US" sz="1600" dirty="0" smtClean="0">
                        <a:solidFill>
                          <a:schemeClr val="tx1"/>
                        </a:solidFill>
                        <a:latin typeface="Arial" pitchFamily="34" charset="0"/>
                        <a:cs typeface="Arial" pitchFamily="34" charset="0"/>
                      </a:endParaRPr>
                    </a:p>
                  </a:txBody>
                  <a:tcPr>
                    <a:solidFill>
                      <a:srgbClr val="FFFFCC"/>
                    </a:solidFill>
                  </a:tcPr>
                </a:tc>
              </a:tr>
              <a:tr h="335280">
                <a:tc>
                  <a:txBody>
                    <a:bodyPr/>
                    <a:lstStyle/>
                    <a:p>
                      <a:pPr marL="628650" lvl="1" indent="-171450">
                        <a:buFont typeface="Arial" pitchFamily="34" charset="0"/>
                        <a:buChar char="•"/>
                      </a:pPr>
                      <a:r>
                        <a:rPr lang="en-US" sz="1600" smtClean="0">
                          <a:solidFill>
                            <a:schemeClr val="tx1"/>
                          </a:solidFill>
                          <a:latin typeface="Arial" pitchFamily="34" charset="0"/>
                          <a:cs typeface="Arial" pitchFamily="34" charset="0"/>
                        </a:rPr>
                        <a:t>Measure Developer</a:t>
                      </a:r>
                      <a:endParaRPr lang="en-US" sz="1600" dirty="0">
                        <a:solidFill>
                          <a:schemeClr val="tx1"/>
                        </a:solidFill>
                        <a:latin typeface="Arial" pitchFamily="34" charset="0"/>
                        <a:cs typeface="Arial" pitchFamily="34" charset="0"/>
                      </a:endParaRPr>
                    </a:p>
                  </a:txBody>
                  <a:tcPr>
                    <a:solidFill>
                      <a:schemeClr val="accent1">
                        <a:lumMod val="20000"/>
                        <a:lumOff val="80000"/>
                      </a:schemeClr>
                    </a:solidFill>
                  </a:tcPr>
                </a:tc>
                <a:tc>
                  <a:txBody>
                    <a:bodyPr/>
                    <a:lstStyle/>
                    <a:p>
                      <a:pPr marL="231775"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Arial" pitchFamily="34" charset="0"/>
                          <a:cs typeface="Arial" pitchFamily="34" charset="0"/>
                        </a:rPr>
                        <a:t>351</a:t>
                      </a:r>
                      <a:r>
                        <a:rPr lang="en-US" sz="1600" baseline="0" dirty="0" smtClean="0">
                          <a:solidFill>
                            <a:schemeClr val="tx1"/>
                          </a:solidFill>
                          <a:latin typeface="Arial" pitchFamily="34" charset="0"/>
                          <a:cs typeface="Arial" pitchFamily="34" charset="0"/>
                        </a:rPr>
                        <a:t> (6.0%)</a:t>
                      </a:r>
                      <a:endParaRPr lang="en-US" sz="1600" dirty="0" smtClean="0">
                        <a:solidFill>
                          <a:schemeClr val="tx1"/>
                        </a:solidFill>
                        <a:latin typeface="Arial" pitchFamily="34" charset="0"/>
                        <a:cs typeface="Arial" pitchFamily="34" charset="0"/>
                      </a:endParaRPr>
                    </a:p>
                  </a:txBody>
                  <a:tcPr>
                    <a:solidFill>
                      <a:schemeClr val="accent1">
                        <a:lumMod val="20000"/>
                        <a:lumOff val="80000"/>
                      </a:schemeClr>
                    </a:solidFill>
                  </a:tcPr>
                </a:tc>
              </a:tr>
            </a:tbl>
          </a:graphicData>
        </a:graphic>
      </p:graphicFrame>
      <p:grpSp>
        <p:nvGrpSpPr>
          <p:cNvPr id="9" name="Group 8" descr="This slide shows the survey counts for the primary modules within the survey.  &#10;&#10;So again, there were just under 9400 respondents in total&#10;&#10;The first question was an NGC Awareness screening question.  7,314 of the respondents indicated that they were aware of NGC. A little over 2000  (or 22%) indicated they were not aware of NGC.  From all of these users, we asked general demographic questions, as well as questions about their use of guidelines and the sources they used to obtain guidelines&#10;&#10;Of the individuals who reported being aware of  NGC, a little over 5800 (nearly 81%) were also NGC users.  These individuals were asked questions about NGC&#10;&#10;Following a set of general questions asked of all of all NGC users, the survey branched into seven modules.  These numbers reflect the number of individuals who completed each of the different stakeholder modules."/>
          <p:cNvGrpSpPr/>
          <p:nvPr/>
        </p:nvGrpSpPr>
        <p:grpSpPr>
          <a:xfrm>
            <a:off x="753533" y="2362199"/>
            <a:ext cx="2675467" cy="4114801"/>
            <a:chOff x="753533" y="2362199"/>
            <a:chExt cx="2675467" cy="4114801"/>
          </a:xfrm>
        </p:grpSpPr>
        <p:sp>
          <p:nvSpPr>
            <p:cNvPr id="5" name="Left Brace 4"/>
            <p:cNvSpPr/>
            <p:nvPr/>
          </p:nvSpPr>
          <p:spPr>
            <a:xfrm>
              <a:off x="2887133" y="4267200"/>
              <a:ext cx="541867" cy="2209800"/>
            </a:xfrm>
            <a:prstGeom prst="leftBrace">
              <a:avLst>
                <a:gd name="adj1" fmla="val 0"/>
                <a:gd name="adj2" fmla="val 50000"/>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Straight Connector 6"/>
            <p:cNvCxnSpPr>
              <a:endCxn id="12" idx="3"/>
            </p:cNvCxnSpPr>
            <p:nvPr/>
          </p:nvCxnSpPr>
          <p:spPr>
            <a:xfrm flipH="1">
              <a:off x="2887133" y="3994666"/>
              <a:ext cx="541867" cy="0"/>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53533" y="2362199"/>
              <a:ext cx="2133600" cy="3333066"/>
              <a:chOff x="753533" y="2362199"/>
              <a:chExt cx="2133600" cy="3333066"/>
            </a:xfrm>
          </p:grpSpPr>
          <p:sp>
            <p:nvSpPr>
              <p:cNvPr id="3" name="TextBox 2"/>
              <p:cNvSpPr txBox="1"/>
              <p:nvPr/>
            </p:nvSpPr>
            <p:spPr>
              <a:xfrm>
                <a:off x="753533" y="5048934"/>
                <a:ext cx="2133600" cy="646331"/>
              </a:xfrm>
              <a:prstGeom prst="rect">
                <a:avLst/>
              </a:prstGeom>
              <a:solidFill>
                <a:schemeClr val="accent2">
                  <a:lumMod val="40000"/>
                  <a:lumOff val="60000"/>
                </a:schemeClr>
              </a:solidFill>
            </p:spPr>
            <p:txBody>
              <a:bodyPr wrap="square" rtlCol="0">
                <a:spAutoFit/>
              </a:bodyPr>
              <a:lstStyle/>
              <a:p>
                <a:r>
                  <a:rPr lang="en-US" dirty="0" smtClean="0"/>
                  <a:t>Stakeholder-specific questions</a:t>
                </a:r>
                <a:endParaRPr lang="en-US" dirty="0"/>
              </a:p>
            </p:txBody>
          </p:sp>
          <p:sp>
            <p:nvSpPr>
              <p:cNvPr id="12" name="TextBox 11"/>
              <p:cNvSpPr txBox="1"/>
              <p:nvPr/>
            </p:nvSpPr>
            <p:spPr>
              <a:xfrm>
                <a:off x="753533" y="3810000"/>
                <a:ext cx="2133600" cy="369332"/>
              </a:xfrm>
              <a:prstGeom prst="rect">
                <a:avLst/>
              </a:prstGeom>
              <a:solidFill>
                <a:schemeClr val="accent2">
                  <a:lumMod val="40000"/>
                  <a:lumOff val="60000"/>
                </a:schemeClr>
              </a:solidFill>
            </p:spPr>
            <p:txBody>
              <a:bodyPr wrap="square" rtlCol="0">
                <a:spAutoFit/>
              </a:bodyPr>
              <a:lstStyle/>
              <a:p>
                <a:r>
                  <a:rPr lang="en-US" dirty="0" smtClean="0"/>
                  <a:t>NGC questions</a:t>
                </a:r>
                <a:endParaRPr lang="en-US" dirty="0"/>
              </a:p>
            </p:txBody>
          </p:sp>
          <p:sp>
            <p:nvSpPr>
              <p:cNvPr id="18" name="TextBox 17"/>
              <p:cNvSpPr txBox="1"/>
              <p:nvPr/>
            </p:nvSpPr>
            <p:spPr>
              <a:xfrm>
                <a:off x="753533" y="2362199"/>
                <a:ext cx="2133600" cy="1200329"/>
              </a:xfrm>
              <a:prstGeom prst="rect">
                <a:avLst/>
              </a:prstGeom>
              <a:solidFill>
                <a:schemeClr val="accent2">
                  <a:lumMod val="40000"/>
                  <a:lumOff val="60000"/>
                </a:schemeClr>
              </a:solidFill>
            </p:spPr>
            <p:txBody>
              <a:bodyPr wrap="square" rtlCol="0">
                <a:spAutoFit/>
              </a:bodyPr>
              <a:lstStyle/>
              <a:p>
                <a:r>
                  <a:rPr lang="en-US" dirty="0" smtClean="0"/>
                  <a:t>NGC awareness and use, demographics, other guideline source questions</a:t>
                </a:r>
                <a:endParaRPr lang="en-US" dirty="0"/>
              </a:p>
            </p:txBody>
          </p:sp>
        </p:grpSp>
        <p:sp>
          <p:nvSpPr>
            <p:cNvPr id="20" name="Left Brace 19"/>
            <p:cNvSpPr/>
            <p:nvPr/>
          </p:nvSpPr>
          <p:spPr>
            <a:xfrm>
              <a:off x="2886396" y="2590800"/>
              <a:ext cx="541867" cy="762000"/>
            </a:xfrm>
            <a:prstGeom prst="leftBrace">
              <a:avLst>
                <a:gd name="adj1" fmla="val 0"/>
                <a:gd name="adj2" fmla="val 50000"/>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6507573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13192" cy="1636776"/>
          </a:xfrm>
        </p:spPr>
        <p:txBody>
          <a:bodyPr/>
          <a:lstStyle/>
          <a:p>
            <a:r>
              <a:rPr lang="en-US" dirty="0" smtClean="0"/>
              <a:t>NGC Awareness, Use, and Other Guideline Sources</a:t>
            </a:r>
            <a:endParaRPr lang="en-US" dirty="0"/>
          </a:p>
        </p:txBody>
      </p:sp>
    </p:spTree>
    <p:extLst>
      <p:ext uri="{BB962C8B-B14F-4D97-AF65-F5344CB8AC3E}">
        <p14:creationId xmlns:p14="http://schemas.microsoft.com/office/powerpoint/2010/main" val="328653730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NGC Awareness </a:t>
            </a:r>
            <a:endParaRPr lang="en-US" dirty="0"/>
          </a:p>
        </p:txBody>
      </p:sp>
      <p:sp>
        <p:nvSpPr>
          <p:cNvPr id="3" name="Content Placeholder 2"/>
          <p:cNvSpPr>
            <a:spLocks noGrp="1"/>
          </p:cNvSpPr>
          <p:nvPr>
            <p:ph sz="half" idx="1"/>
          </p:nvPr>
        </p:nvSpPr>
        <p:spPr>
          <a:xfrm>
            <a:off x="457200" y="1773936"/>
            <a:ext cx="3276600" cy="4855464"/>
          </a:xfrm>
          <a:solidFill>
            <a:srgbClr val="FFE193"/>
          </a:solidFill>
        </p:spPr>
        <p:txBody>
          <a:bodyPr>
            <a:normAutofit lnSpcReduction="10000"/>
          </a:bodyPr>
          <a:lstStyle/>
          <a:p>
            <a:pPr marL="118872" indent="0" algn="ctr">
              <a:buNone/>
            </a:pPr>
            <a:r>
              <a:rPr lang="en-US" b="1" u="sng" dirty="0"/>
              <a:t>Key Notes</a:t>
            </a:r>
          </a:p>
          <a:p>
            <a:pPr algn="ctr"/>
            <a:endParaRPr lang="en-US" sz="1000" b="1" u="sng" dirty="0"/>
          </a:p>
          <a:p>
            <a:pPr marL="285750" indent="-285750">
              <a:buClrTx/>
              <a:buFont typeface="Arial" pitchFamily="34" charset="0"/>
              <a:buChar char="•"/>
            </a:pPr>
            <a:r>
              <a:rPr lang="en-US" sz="2000" dirty="0"/>
              <a:t>Majority of respondents derived from AHRQ </a:t>
            </a:r>
            <a:br>
              <a:rPr lang="en-US" sz="2000" dirty="0"/>
            </a:br>
            <a:r>
              <a:rPr lang="en-US" sz="2000" dirty="0"/>
              <a:t>e-mail invitation</a:t>
            </a:r>
          </a:p>
          <a:p>
            <a:pPr marL="285750" indent="-285750">
              <a:buClrTx/>
              <a:buFont typeface="Arial" pitchFamily="34" charset="0"/>
              <a:buChar char="•"/>
            </a:pPr>
            <a:endParaRPr lang="en-US" sz="800" dirty="0"/>
          </a:p>
          <a:p>
            <a:pPr marL="285750" indent="-285750">
              <a:buClrTx/>
              <a:buFont typeface="Arial" pitchFamily="34" charset="0"/>
              <a:buChar char="•"/>
            </a:pPr>
            <a:r>
              <a:rPr lang="en-US" sz="2000" dirty="0"/>
              <a:t>Awareness of NGC greatest among AHRQ and AHIP respondents</a:t>
            </a:r>
          </a:p>
          <a:p>
            <a:pPr marL="285750" indent="-285750">
              <a:buFont typeface="Arial" pitchFamily="34" charset="0"/>
              <a:buChar char="•"/>
            </a:pPr>
            <a:endParaRPr lang="en-US" sz="900" dirty="0"/>
          </a:p>
          <a:p>
            <a:pPr marL="342900" indent="-342900">
              <a:buBlip>
                <a:blip r:embed="rId3"/>
              </a:buBlip>
            </a:pPr>
            <a:r>
              <a:rPr lang="en-US" sz="2000" b="1" dirty="0">
                <a:solidFill>
                  <a:schemeClr val="accent2">
                    <a:lumMod val="50000"/>
                  </a:schemeClr>
                </a:solidFill>
              </a:rPr>
              <a:t>AHRQ Opportunity </a:t>
            </a:r>
            <a:r>
              <a:rPr lang="en-US" sz="2000" dirty="0">
                <a:solidFill>
                  <a:schemeClr val="accent2">
                    <a:lumMod val="50000"/>
                  </a:schemeClr>
                </a:solidFill>
              </a:rPr>
              <a:t>to increase physician awareness of NGC</a:t>
            </a:r>
            <a:endParaRPr lang="en-US" sz="2000" b="1" dirty="0">
              <a:solidFill>
                <a:schemeClr val="accent2">
                  <a:lumMod val="50000"/>
                </a:schemeClr>
              </a:solidFill>
            </a:endParaRPr>
          </a:p>
          <a:p>
            <a:pPr marL="288925" lvl="1"/>
            <a:endParaRPr lang="en-US" dirty="0">
              <a:solidFill>
                <a:schemeClr val="accent2">
                  <a:lumMod val="50000"/>
                </a:schemeClr>
              </a:solidFill>
            </a:endParaRPr>
          </a:p>
          <a:p>
            <a:pPr marL="285750" indent="-285750">
              <a:buFont typeface="Arial" pitchFamily="34" charset="0"/>
              <a:buChar char="•"/>
            </a:pPr>
            <a:endParaRPr lang="en-US" sz="800" dirty="0"/>
          </a:p>
          <a:p>
            <a:pPr marL="285750" indent="-285750">
              <a:buClrTx/>
              <a:buFont typeface="Arial" pitchFamily="34" charset="0"/>
              <a:buChar char="•"/>
            </a:pPr>
            <a:r>
              <a:rPr lang="en-US" sz="2000" dirty="0"/>
              <a:t>Awareness of NGC in </a:t>
            </a:r>
            <a:r>
              <a:rPr lang="en-US" sz="2000" b="1" dirty="0"/>
              <a:t>2011</a:t>
            </a:r>
            <a:r>
              <a:rPr lang="en-US" sz="2000" dirty="0"/>
              <a:t> substantially higher than in </a:t>
            </a:r>
            <a:r>
              <a:rPr lang="en-US" sz="2000" b="1" dirty="0"/>
              <a:t>2001</a:t>
            </a:r>
            <a:r>
              <a:rPr lang="en-US" sz="2000" dirty="0"/>
              <a:t> evaluation</a:t>
            </a:r>
          </a:p>
          <a:p>
            <a:pPr marL="118872" indent="0">
              <a:buNone/>
            </a:pPr>
            <a:endParaRPr lang="en-US" dirty="0"/>
          </a:p>
        </p:txBody>
      </p:sp>
      <p:sp>
        <p:nvSpPr>
          <p:cNvPr id="5" name="Content Placeholder 4"/>
          <p:cNvSpPr>
            <a:spLocks noGrp="1"/>
          </p:cNvSpPr>
          <p:nvPr>
            <p:ph sz="half" idx="2"/>
          </p:nvPr>
        </p:nvSpPr>
        <p:spPr/>
        <p:txBody>
          <a:bodyPr>
            <a:normAutofit lnSpcReduction="10000"/>
          </a:bodyPr>
          <a:lstStyle/>
          <a:p>
            <a:endParaRPr lang="en-US"/>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6" name="Group 5" descr="This figure breaks out NGC awareness by the three sampling frames.  Again, the majority of respondents were derived from the AHRQ solicitation.  Of these individuals, 78% reported being aware of NGC.  &#10;&#10;83% of the respondents solicited by AHIP were aware of NGC.&#10;&#10;Only 49% of the respondents solicited through the AMA  reported being Aware of NGC.  Although we are reluctant to put much weight on the awareness numbers derived from the AHIP and AMA solicitations, awareness was much lower among the respondents from AMA, and this &#10;&#10;Transition………&#10;suggests that there may be an opportunity for AHRQ to build on awareness of NGC among healthcare providers and other clinicians perhaps through increased marketing.&#10;&#10;Transition…………&#10;We also examined how awareness compared with that observed in the first evaluation that was conducted of NGC, back in 2001.  In that evaluation, which was conducted using a different approach, awareness of NGC was found to be only around 30%&#10;&#10;So awareness of NGC in 2011 appears to be substantially higher that it was in 2001, which is not terribly surprising given that NGC have been around for an additional decade.  In addition, the first evaluation was conducted only two years after NGC became available, so we would expect awareness to be much lower at that time."/>
          <p:cNvGrpSpPr/>
          <p:nvPr/>
        </p:nvGrpSpPr>
        <p:grpSpPr>
          <a:xfrm>
            <a:off x="3733800" y="1524000"/>
            <a:ext cx="5257800" cy="5029200"/>
            <a:chOff x="3733800" y="1524000"/>
            <a:chExt cx="5257800" cy="5029200"/>
          </a:xfrm>
        </p:grpSpPr>
        <p:graphicFrame>
          <p:nvGraphicFramePr>
            <p:cNvPr id="7" name="Chart 6"/>
            <p:cNvGraphicFramePr>
              <a:graphicFrameLocks/>
            </p:cNvGraphicFramePr>
            <p:nvPr>
              <p:extLst>
                <p:ext uri="{D42A27DB-BD31-4B8C-83A1-F6EECF244321}">
                  <p14:modId xmlns:p14="http://schemas.microsoft.com/office/powerpoint/2010/main" val="3399760218"/>
                </p:ext>
              </p:extLst>
            </p:nvPr>
          </p:nvGraphicFramePr>
          <p:xfrm>
            <a:off x="4038600" y="4077816"/>
            <a:ext cx="4953000" cy="24753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extLst>
                <p:ext uri="{D42A27DB-BD31-4B8C-83A1-F6EECF244321}">
                  <p14:modId xmlns:p14="http://schemas.microsoft.com/office/powerpoint/2010/main" val="3585620739"/>
                </p:ext>
              </p:extLst>
            </p:nvPr>
          </p:nvGraphicFramePr>
          <p:xfrm>
            <a:off x="3733800" y="1524000"/>
            <a:ext cx="4953000" cy="2438400"/>
          </p:xfrm>
          <a:graphic>
            <a:graphicData uri="http://schemas.openxmlformats.org/drawingml/2006/chart">
              <c:chart xmlns:c="http://schemas.openxmlformats.org/drawingml/2006/chart" xmlns:r="http://schemas.openxmlformats.org/officeDocument/2006/relationships" r:id="rId5"/>
            </a:graphicData>
          </a:graphic>
        </p:graphicFrame>
      </p:grpSp>
      <p:cxnSp>
        <p:nvCxnSpPr>
          <p:cNvPr id="11" name="Straight Connector 10"/>
          <p:cNvCxnSpPr/>
          <p:nvPr/>
        </p:nvCxnSpPr>
        <p:spPr>
          <a:xfrm>
            <a:off x="4191000" y="3962400"/>
            <a:ext cx="4648200"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85800" y="5181600"/>
            <a:ext cx="2819400"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1"/>
          <p:cNvSpPr txBox="1"/>
          <p:nvPr/>
        </p:nvSpPr>
        <p:spPr>
          <a:xfrm>
            <a:off x="4953000" y="2628900"/>
            <a:ext cx="762000" cy="4572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smtClean="0">
                <a:latin typeface="Arial" pitchFamily="34" charset="0"/>
                <a:cs typeface="Arial" pitchFamily="34" charset="0"/>
              </a:rPr>
              <a:t>N=9,289</a:t>
            </a:r>
            <a:endParaRPr lang="en-US" sz="1200" dirty="0">
              <a:latin typeface="Arial" pitchFamily="34" charset="0"/>
              <a:cs typeface="Arial" pitchFamily="34" charset="0"/>
            </a:endParaRPr>
          </a:p>
        </p:txBody>
      </p:sp>
      <p:sp>
        <p:nvSpPr>
          <p:cNvPr id="12" name="TextBox 1"/>
          <p:cNvSpPr txBox="1"/>
          <p:nvPr/>
        </p:nvSpPr>
        <p:spPr>
          <a:xfrm>
            <a:off x="6324600" y="2628900"/>
            <a:ext cx="685800" cy="4572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smtClean="0">
                <a:latin typeface="Arial" pitchFamily="34" charset="0"/>
                <a:cs typeface="Arial" pitchFamily="34" charset="0"/>
              </a:rPr>
              <a:t>N=42</a:t>
            </a:r>
            <a:endParaRPr lang="en-US" sz="1200" dirty="0">
              <a:latin typeface="Arial" pitchFamily="34" charset="0"/>
              <a:cs typeface="Arial" pitchFamily="34" charset="0"/>
            </a:endParaRPr>
          </a:p>
        </p:txBody>
      </p:sp>
      <p:sp>
        <p:nvSpPr>
          <p:cNvPr id="13" name="TextBox 1"/>
          <p:cNvSpPr txBox="1"/>
          <p:nvPr/>
        </p:nvSpPr>
        <p:spPr>
          <a:xfrm>
            <a:off x="7620000" y="3048000"/>
            <a:ext cx="685800" cy="4572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smtClean="0">
                <a:latin typeface="Arial" pitchFamily="34" charset="0"/>
                <a:cs typeface="Arial" pitchFamily="34" charset="0"/>
              </a:rPr>
              <a:t>N=49</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2159477048"/>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 Guideline Sources Used </a:t>
            </a:r>
            <a:endParaRPr lang="en-US" dirty="0"/>
          </a:p>
        </p:txBody>
      </p:sp>
      <p:sp>
        <p:nvSpPr>
          <p:cNvPr id="3" name="Content Placeholder 2"/>
          <p:cNvSpPr>
            <a:spLocks noGrp="1"/>
          </p:cNvSpPr>
          <p:nvPr>
            <p:ph sz="half" idx="1"/>
          </p:nvPr>
        </p:nvSpPr>
        <p:spPr>
          <a:xfrm>
            <a:off x="76200" y="1773936"/>
            <a:ext cx="4038600" cy="4623816"/>
          </a:xfrm>
        </p:spPr>
        <p:txBody>
          <a:bodyPr>
            <a:noAutofit/>
          </a:bodyPr>
          <a:lstStyle/>
          <a:p>
            <a:pPr>
              <a:lnSpc>
                <a:spcPct val="80000"/>
              </a:lnSpc>
            </a:pPr>
            <a:r>
              <a:rPr lang="en-US" sz="2800" b="1" dirty="0" smtClean="0"/>
              <a:t>Survey Findings</a:t>
            </a:r>
          </a:p>
          <a:p>
            <a:pPr lvl="1">
              <a:lnSpc>
                <a:spcPct val="80000"/>
              </a:lnSpc>
            </a:pPr>
            <a:r>
              <a:rPr lang="en-US" sz="2400" dirty="0" smtClean="0">
                <a:solidFill>
                  <a:schemeClr val="accent2">
                    <a:lumMod val="50000"/>
                  </a:schemeClr>
                </a:solidFill>
              </a:rPr>
              <a:t>Most use multiple </a:t>
            </a:r>
            <a:br>
              <a:rPr lang="en-US" sz="2400" dirty="0" smtClean="0">
                <a:solidFill>
                  <a:schemeClr val="accent2">
                    <a:lumMod val="50000"/>
                  </a:schemeClr>
                </a:solidFill>
              </a:rPr>
            </a:br>
            <a:r>
              <a:rPr lang="en-US" sz="2400" dirty="0" smtClean="0">
                <a:solidFill>
                  <a:schemeClr val="accent2">
                    <a:lumMod val="50000"/>
                  </a:schemeClr>
                </a:solidFill>
              </a:rPr>
              <a:t>sources to find CPGs </a:t>
            </a:r>
            <a:br>
              <a:rPr lang="en-US" sz="2400" dirty="0" smtClean="0">
                <a:solidFill>
                  <a:schemeClr val="accent2">
                    <a:lumMod val="50000"/>
                  </a:schemeClr>
                </a:solidFill>
              </a:rPr>
            </a:br>
            <a:r>
              <a:rPr lang="en-US" sz="2400" dirty="0" smtClean="0">
                <a:solidFill>
                  <a:schemeClr val="accent2">
                    <a:lumMod val="50000"/>
                  </a:schemeClr>
                </a:solidFill>
              </a:rPr>
              <a:t>(3-5 most common)</a:t>
            </a:r>
          </a:p>
          <a:p>
            <a:pPr marL="457200" lvl="1" indent="0">
              <a:lnSpc>
                <a:spcPct val="80000"/>
              </a:lnSpc>
              <a:buNone/>
            </a:pPr>
            <a:endParaRPr lang="en-US" sz="800" dirty="0" smtClean="0"/>
          </a:p>
          <a:p>
            <a:pPr lvl="2">
              <a:lnSpc>
                <a:spcPct val="80000"/>
              </a:lnSpc>
            </a:pPr>
            <a:r>
              <a:rPr lang="en-US" sz="2000" dirty="0" smtClean="0">
                <a:solidFill>
                  <a:schemeClr val="accent6">
                    <a:lumMod val="50000"/>
                  </a:schemeClr>
                </a:solidFill>
              </a:rPr>
              <a:t>PubMed, government </a:t>
            </a:r>
            <a:br>
              <a:rPr lang="en-US" sz="2000" dirty="0" smtClean="0">
                <a:solidFill>
                  <a:schemeClr val="accent6">
                    <a:lumMod val="50000"/>
                  </a:schemeClr>
                </a:solidFill>
              </a:rPr>
            </a:br>
            <a:r>
              <a:rPr lang="en-US" sz="2000" dirty="0" smtClean="0">
                <a:solidFill>
                  <a:schemeClr val="accent6">
                    <a:lumMod val="50000"/>
                  </a:schemeClr>
                </a:solidFill>
              </a:rPr>
              <a:t>sources, general search </a:t>
            </a:r>
            <a:br>
              <a:rPr lang="en-US" sz="2000" dirty="0" smtClean="0">
                <a:solidFill>
                  <a:schemeClr val="accent6">
                    <a:lumMod val="50000"/>
                  </a:schemeClr>
                </a:solidFill>
              </a:rPr>
            </a:br>
            <a:r>
              <a:rPr lang="en-US" sz="2000" dirty="0" smtClean="0">
                <a:solidFill>
                  <a:schemeClr val="accent6">
                    <a:lumMod val="50000"/>
                  </a:schemeClr>
                </a:solidFill>
              </a:rPr>
              <a:t>engines, medical/</a:t>
            </a:r>
            <a:br>
              <a:rPr lang="en-US" sz="2000" dirty="0" smtClean="0">
                <a:solidFill>
                  <a:schemeClr val="accent6">
                    <a:lumMod val="50000"/>
                  </a:schemeClr>
                </a:solidFill>
              </a:rPr>
            </a:br>
            <a:r>
              <a:rPr lang="en-US" sz="2000" dirty="0" smtClean="0">
                <a:solidFill>
                  <a:schemeClr val="accent6">
                    <a:lumMod val="50000"/>
                  </a:schemeClr>
                </a:solidFill>
              </a:rPr>
              <a:t>professional societies</a:t>
            </a:r>
          </a:p>
          <a:p>
            <a:pPr lvl="2">
              <a:lnSpc>
                <a:spcPct val="80000"/>
              </a:lnSpc>
            </a:pPr>
            <a:endParaRPr lang="en-US" sz="2000" dirty="0" smtClean="0"/>
          </a:p>
          <a:p>
            <a:pPr lvl="2">
              <a:lnSpc>
                <a:spcPct val="80000"/>
              </a:lnSpc>
            </a:pPr>
            <a:endParaRPr lang="en-US" sz="800" dirty="0" smtClean="0"/>
          </a:p>
          <a:p>
            <a:pPr>
              <a:lnSpc>
                <a:spcPct val="80000"/>
              </a:lnSpc>
            </a:pPr>
            <a:r>
              <a:rPr lang="en-US" sz="2800" b="1" dirty="0" smtClean="0"/>
              <a:t>Qualitative Findings:</a:t>
            </a:r>
          </a:p>
          <a:p>
            <a:pPr lvl="1">
              <a:lnSpc>
                <a:spcPct val="80000"/>
              </a:lnSpc>
            </a:pPr>
            <a:r>
              <a:rPr lang="en-US" sz="2400" dirty="0" smtClean="0">
                <a:solidFill>
                  <a:schemeClr val="accent2">
                    <a:lumMod val="50000"/>
                  </a:schemeClr>
                </a:solidFill>
              </a:rPr>
              <a:t>NGC often cited as</a:t>
            </a:r>
            <a:br>
              <a:rPr lang="en-US" sz="2400" dirty="0" smtClean="0">
                <a:solidFill>
                  <a:schemeClr val="accent2">
                    <a:lumMod val="50000"/>
                  </a:schemeClr>
                </a:solidFill>
              </a:rPr>
            </a:br>
            <a:r>
              <a:rPr lang="en-US" sz="2400" dirty="0" smtClean="0">
                <a:solidFill>
                  <a:schemeClr val="accent2">
                    <a:lumMod val="50000"/>
                  </a:schemeClr>
                </a:solidFill>
              </a:rPr>
              <a:t>“</a:t>
            </a:r>
            <a:r>
              <a:rPr lang="en-US" sz="2400" b="1" i="1" dirty="0" smtClean="0">
                <a:solidFill>
                  <a:schemeClr val="accent2">
                    <a:lumMod val="50000"/>
                  </a:schemeClr>
                </a:solidFill>
              </a:rPr>
              <a:t>first go-to source</a:t>
            </a:r>
            <a:r>
              <a:rPr lang="en-US" sz="2400" i="1" dirty="0" smtClean="0">
                <a:solidFill>
                  <a:schemeClr val="accent2">
                    <a:lumMod val="50000"/>
                  </a:schemeClr>
                </a:solidFill>
              </a:rPr>
              <a:t>”</a:t>
            </a:r>
          </a:p>
          <a:p>
            <a:pPr lvl="2">
              <a:lnSpc>
                <a:spcPct val="80000"/>
              </a:lnSpc>
            </a:pPr>
            <a:endParaRPr lang="en-US" sz="800" dirty="0" smtClean="0">
              <a:solidFill>
                <a:schemeClr val="accent2">
                  <a:lumMod val="50000"/>
                </a:schemeClr>
              </a:solidFill>
            </a:endParaRPr>
          </a:p>
          <a:p>
            <a:pPr lvl="2">
              <a:lnSpc>
                <a:spcPct val="80000"/>
              </a:lnSpc>
            </a:pPr>
            <a:endParaRPr lang="en-US" sz="2000" dirty="0" smtClean="0"/>
          </a:p>
          <a:p>
            <a:pPr marL="118872" indent="0">
              <a:lnSpc>
                <a:spcPct val="80000"/>
              </a:lnSpc>
              <a:buNone/>
            </a:pPr>
            <a:endParaRPr lang="en-US" dirty="0" smtClean="0"/>
          </a:p>
        </p:txBody>
      </p:sp>
      <p:sp>
        <p:nvSpPr>
          <p:cNvPr id="6" name="Content Placeholder 5"/>
          <p:cNvSpPr>
            <a:spLocks noGrp="1"/>
          </p:cNvSpPr>
          <p:nvPr>
            <p:ph sz="half" idx="2"/>
          </p:nvPr>
        </p:nvSpPr>
        <p:spPr>
          <a:xfrm>
            <a:off x="4648200" y="4748784"/>
            <a:ext cx="4038600" cy="1880616"/>
          </a:xfrm>
          <a:solidFill>
            <a:srgbClr val="FFE193"/>
          </a:solidFill>
        </p:spPr>
        <p:txBody>
          <a:bodyPr>
            <a:normAutofit fontScale="77500" lnSpcReduction="20000"/>
          </a:bodyPr>
          <a:lstStyle/>
          <a:p>
            <a:pPr marL="118872" indent="0" algn="ctr">
              <a:lnSpc>
                <a:spcPct val="140000"/>
              </a:lnSpc>
              <a:buNone/>
            </a:pPr>
            <a:r>
              <a:rPr lang="en-US" sz="2600" b="1" u="sng" dirty="0"/>
              <a:t>Key Finding</a:t>
            </a:r>
          </a:p>
          <a:p>
            <a:pPr marL="118872" indent="0">
              <a:lnSpc>
                <a:spcPct val="140000"/>
              </a:lnSpc>
              <a:buNone/>
            </a:pPr>
            <a:r>
              <a:rPr lang="en-US" sz="2600" dirty="0"/>
              <a:t>Most NGC users equally satisfied or more satisfied with NGC compared to other guideline sources</a:t>
            </a:r>
          </a:p>
          <a:p>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Chart 4" descr="This slide highlights data from survey respondents when asked about their use of other sources to obtain guidelines.  &#10;&#10;First of all we found that most of the respondents report using multiple sources to obtain guidelines (the most common number of sources is 3-5 different sources.&#10;&#10;The most common additional sources noted included Pubmed, Federal government sources like NHLBI, CDC, etc, general search engines, and directly to guideline developers - medical/professional societies. A number also noted other international sources such as the UK’s NICE and SIGN guidelines&#10;&#10;We asked NGC users about their satisfaction with NGC compared to the other guideline sources that they use.&#10;&#10;And as you can see in this figure, Most NGC users said that they were equally satisfied or more satisfied with NGC compared to other guideline sources. Only a small percent said that they were slightly less or much less satisfied with NGC.&#10;&#10;In terms of the qualitative findings, we saw pretty much the same finding.  However, it is interesting to note that many of the focus group participants and key informants noted that NGC was their first go-to source.&#10;&#10;Qualitative Findings&#10;Features of NGC that make it a primary source:&#10;“…the fact that it’s free!”&#10;“…it’s a nice comprehensive resource”&#10;“…the guideline comparison feature… and …because of the structured abstracts…”&#10;“It’s a lot easier to see and compare across multiple guidelines on one screen.”&#10;&#10;"/>
          <p:cNvGraphicFramePr/>
          <p:nvPr>
            <p:extLst>
              <p:ext uri="{D42A27DB-BD31-4B8C-83A1-F6EECF244321}">
                <p14:modId xmlns:p14="http://schemas.microsoft.com/office/powerpoint/2010/main" val="1308314866"/>
              </p:ext>
            </p:extLst>
          </p:nvPr>
        </p:nvGraphicFramePr>
        <p:xfrm>
          <a:off x="4267200" y="1676400"/>
          <a:ext cx="4572000" cy="312420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p:cNvCxnSpPr/>
          <p:nvPr/>
        </p:nvCxnSpPr>
        <p:spPr>
          <a:xfrm>
            <a:off x="4114800" y="1676400"/>
            <a:ext cx="0" cy="464820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119421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5488</TotalTime>
  <Words>4270</Words>
  <Application>Microsoft Macintosh PowerPoint</Application>
  <PresentationFormat>On-screen Show (4:3)</PresentationFormat>
  <Paragraphs>530</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Module</vt:lpstr>
      <vt:lpstr>Evaluation of the National Guideline Clearinghouse™</vt:lpstr>
      <vt:lpstr>Acknowledgements</vt:lpstr>
      <vt:lpstr>Evaluation Objectives </vt:lpstr>
      <vt:lpstr>Data Collection Methods</vt:lpstr>
      <vt:lpstr>Survey Sample Characteristics</vt:lpstr>
      <vt:lpstr>Survey Respondent Counts</vt:lpstr>
      <vt:lpstr>NGC Awareness, Use, and Other Guideline Sources</vt:lpstr>
      <vt:lpstr>Results – NGC Awareness </vt:lpstr>
      <vt:lpstr>Results – Guideline Sources Used </vt:lpstr>
      <vt:lpstr>Results – Degree to which NGC Fulfills Users’ Specific Needs when Using NGC</vt:lpstr>
      <vt:lpstr>Results – NGC Compared to Other Sources in Meeting Needs for Guidelines</vt:lpstr>
      <vt:lpstr>NGC – Trustworthiness and Inclusion Criteria</vt:lpstr>
      <vt:lpstr>Results – Trustworthiness </vt:lpstr>
      <vt:lpstr>Results – NGC Inclusion Criteria </vt:lpstr>
      <vt:lpstr>Results – NGC Inclusion Criteria</vt:lpstr>
      <vt:lpstr>Results – NGC Age Criterion </vt:lpstr>
      <vt:lpstr>Stakeholder-Specific</vt:lpstr>
      <vt:lpstr>NGC Influences – Stakeholders Key Take-Aways from Survey Findings</vt:lpstr>
      <vt:lpstr>NGC Influences – Stakeholders Key Take-Aways from Survey Findings</vt:lpstr>
      <vt:lpstr>NGC Influences – Guideline Developers Participating in NGC</vt:lpstr>
      <vt:lpstr>NGC Influence – Dissemination of CPG’s Survey Findings for Participating Developers</vt:lpstr>
      <vt:lpstr>NGC Enhancements</vt:lpstr>
      <vt:lpstr>Likely use of Potential Enhancements Survey Findings </vt:lpstr>
      <vt:lpstr>Additional Enhancements – Common Themes  Qualitative Findings</vt:lpstr>
      <vt:lpstr>Conclusions and Recommendations</vt:lpstr>
      <vt:lpstr>Key Take-Aways for Expanding NGC’s Use and Impact</vt:lpstr>
    </vt:vector>
  </TitlesOfParts>
  <Company>CDC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NGC Evaluation Summary</dc:title>
  <dc:creator>Michelle Tregear</dc:creator>
  <cp:lastModifiedBy>Vanessa Graham</cp:lastModifiedBy>
  <cp:revision>348</cp:revision>
  <cp:lastPrinted>2011-09-18T23:52:42Z</cp:lastPrinted>
  <dcterms:created xsi:type="dcterms:W3CDTF">2011-08-11T19:38:05Z</dcterms:created>
  <dcterms:modified xsi:type="dcterms:W3CDTF">2011-09-29T18:42:13Z</dcterms:modified>
</cp:coreProperties>
</file>