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2" r:id="rId3"/>
    <p:sldId id="258" r:id="rId4"/>
    <p:sldId id="280" r:id="rId5"/>
    <p:sldId id="281" r:id="rId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108" d="100"/>
          <a:sy n="108" d="100"/>
        </p:scale>
        <p:origin x="-760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DDD07CE-DA2E-DD4D-9217-CFB4003F0E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80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80E784E5-B43F-1D4D-885C-08CF6CFF7C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1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3DB9154A-AF72-9A4C-B99F-B472F4ABD93C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4787282-6196-554A-A0EE-A5DB3CCA5A90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31863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8730FFD-7DE6-3943-AC9E-0A86C3FC3758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29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427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0467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0467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04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325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8721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827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827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59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47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877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8778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1840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8547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229600" cy="482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28" name="Picture 1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72200"/>
            <a:ext cx="2362200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1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400800"/>
            <a:ext cx="30003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3200400" y="990600"/>
            <a:ext cx="5715000" cy="1470025"/>
          </a:xfrm>
          <a:noFill/>
        </p:spPr>
        <p:txBody>
          <a:bodyPr anchor="t"/>
          <a:lstStyle/>
          <a:p>
            <a:pPr algn="l" eaLnBrk="1" hangingPunct="1"/>
            <a:r>
              <a:rPr lang="en-US" sz="2800" b="1" dirty="0">
                <a:latin typeface="Times" charset="0"/>
                <a:ea typeface="ＭＳ Ｐゴシック" charset="0"/>
                <a:cs typeface="ＭＳ Ｐゴシック" charset="0"/>
              </a:rPr>
              <a:t>Registries for Evaluating Patient Outcomes User</a:t>
            </a:r>
            <a:r>
              <a:rPr lang="ja-JP" altLang="en-US" sz="2800" b="1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2800" b="1" dirty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sz="2800" b="1" dirty="0" smtClean="0">
                <a:latin typeface="Times" charset="0"/>
                <a:ea typeface="ＭＳ Ｐゴシック" charset="0"/>
                <a:cs typeface="ＭＳ Ｐゴシック" charset="0"/>
              </a:rPr>
              <a:t>Guide </a:t>
            </a:r>
            <a:endParaRPr lang="en-US" sz="2800" b="1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200400" y="2514600"/>
            <a:ext cx="5715000" cy="1752600"/>
          </a:xfrm>
        </p:spPr>
        <p:txBody>
          <a:bodyPr/>
          <a:lstStyle/>
          <a:p>
            <a:pPr algn="l" eaLnBrk="1" hangingPunct="1"/>
            <a:r>
              <a:rPr lang="en-US" b="1" i="1" dirty="0"/>
              <a:t>Beyond the Patient – Protection of Registry Data from Litigation and other Confidentiality Concerns For Providers, Manufacturers, and Health Plans</a:t>
            </a:r>
            <a:r>
              <a:rPr lang="en-US" dirty="0"/>
              <a:t> </a:t>
            </a:r>
            <a:endParaRPr lang="en-US" dirty="0" smtClean="0"/>
          </a:p>
          <a:p>
            <a:pPr algn="l" eaLnBrk="1" hangingPunct="1"/>
            <a:endParaRPr lang="en-US" dirty="0"/>
          </a:p>
          <a:p>
            <a:pPr algn="l" eaLnBrk="1" hangingPunct="1"/>
            <a:r>
              <a:rPr lang="en-US" b="1" dirty="0">
                <a:latin typeface="Times New Roman" charset="0"/>
              </a:rPr>
              <a:t>Jane Hyatt Thorpe, JD</a:t>
            </a:r>
          </a:p>
          <a:p>
            <a:pPr algn="l" eaLnBrk="1" hangingPunct="1"/>
            <a:endParaRPr lang="en-US" dirty="0"/>
          </a:p>
        </p:txBody>
      </p:sp>
      <p:pic>
        <p:nvPicPr>
          <p:cNvPr id="15365" name="Picture 16" descr="George Washington University Statu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8" t="8333" r="8888" b="13333"/>
          <a:stretch>
            <a:fillRect/>
          </a:stretch>
        </p:blipFill>
        <p:spPr bwMode="auto">
          <a:xfrm>
            <a:off x="685800" y="990600"/>
            <a:ext cx="237331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Protection of Registry Data	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Times" charset="0"/>
                <a:ea typeface="ＭＳ Ｐゴシック" charset="0"/>
                <a:cs typeface="ＭＳ Ｐゴシック" charset="0"/>
              </a:rPr>
              <a:t>Growing use of registries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Support health information collection, access, research, quality measurement and improvement initiatives, safety initiatives, etc.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>
                <a:latin typeface="Times" charset="0"/>
                <a:ea typeface="ＭＳ Ｐゴシック" charset="0"/>
              </a:rPr>
              <a:t>Public (federal and state) and private payors, professional associations, public health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imes" charset="0"/>
                <a:ea typeface="ＭＳ Ｐゴシック" charset="0"/>
                <a:cs typeface="ＭＳ Ｐゴシック" charset="0"/>
              </a:rPr>
              <a:t>Content may include private/confidential and/or proprietary information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imes" charset="0"/>
                <a:ea typeface="ＭＳ Ｐゴシック" charset="0"/>
                <a:cs typeface="ＭＳ Ｐゴシック" charset="0"/>
              </a:rPr>
              <a:t>Considerable attention to protecting privacy and confidentiality of individually identifiable health information about patients (e.g., HIPAA)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Times" charset="0"/>
                <a:ea typeface="ＭＳ Ｐゴシック" charset="0"/>
                <a:cs typeface="ＭＳ Ｐゴシック" charset="0"/>
              </a:rPr>
              <a:t>Less attention to privacy/confidentiality concerns of sources or other subjects of registries  - providers, manufacturers, and health plans</a:t>
            </a:r>
          </a:p>
          <a:p>
            <a:pPr eaLnBrk="1" hangingPunct="1">
              <a:lnSpc>
                <a:spcPct val="90000"/>
              </a:lnSpc>
            </a:pPr>
            <a:endParaRPr lang="en-US" sz="240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Sources of Protection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Federal Laws and Regulations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AHRQ Confidentiality Statute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Patient Safety and Quality Improvement Act of 2005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Quality Improvement Organization Statute and Regulations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HHS Certificate of Confidentiality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HIPAA Privacy Rule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Privacy Act of 1974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Freedom of Information Act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Federal Trade Secrets Act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Federal Rules of Evidence and Civil Procedure</a:t>
            </a:r>
          </a:p>
          <a:p>
            <a:pPr lvl="1" eaLnBrk="1" hangingPunct="1">
              <a:lnSpc>
                <a:spcPct val="90000"/>
              </a:lnSpc>
            </a:pPr>
            <a:r>
              <a:rPr lang="en-US">
                <a:latin typeface="Times" charset="0"/>
                <a:ea typeface="ＭＳ Ｐゴシック" charset="0"/>
              </a:rPr>
              <a:t>Patient Protection and Affordable Care Act</a:t>
            </a:r>
          </a:p>
          <a:p>
            <a:pPr lvl="1" eaLnBrk="1" hangingPunct="1">
              <a:lnSpc>
                <a:spcPct val="90000"/>
              </a:lnSpc>
            </a:pPr>
            <a:endParaRPr lang="en-US">
              <a:latin typeface="Time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Sources of Protection, </a:t>
            </a:r>
            <a:r>
              <a:rPr lang="en-US" dirty="0" err="1">
                <a:latin typeface="Times" charset="0"/>
                <a:ea typeface="ＭＳ Ｐゴシック" charset="0"/>
                <a:cs typeface="ＭＳ Ｐゴシック" charset="0"/>
              </a:rPr>
              <a:t>cont</a:t>
            </a:r>
            <a:r>
              <a:rPr lang="ja-JP" altLang="en-US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d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056188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State Laws and Regulations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Safe Harbor Laws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Peer Review Laws</a:t>
            </a:r>
          </a:p>
          <a:p>
            <a:pPr lvl="1" eaLnBrk="1" hangingPunct="1">
              <a:buFontTx/>
              <a:buNone/>
            </a:pPr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Lots of Sources, But Very Narrow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054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No consistent or comprehensive protection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Available protections apply to very narrow set of activities</a:t>
            </a:r>
          </a:p>
          <a:p>
            <a:pPr eaLnBrk="1" hangingPunct="1"/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Chilling effect</a:t>
            </a:r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 on registry development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Federal legislation?  A delicate balance.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What type of data should be protected?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What types of registry activities should be protected?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What types of legal actions may require release of registry data?</a:t>
            </a:r>
          </a:p>
          <a:p>
            <a:pPr lvl="1" eaLnBrk="1" hangingPunct="1"/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3366"/>
      </a:dk1>
      <a:lt1>
        <a:srgbClr val="FEFEE5"/>
      </a:lt1>
      <a:dk2>
        <a:srgbClr val="003366"/>
      </a:dk2>
      <a:lt2>
        <a:srgbClr val="003369"/>
      </a:lt2>
      <a:accent1>
        <a:srgbClr val="FFFFF7"/>
      </a:accent1>
      <a:accent2>
        <a:srgbClr val="33CCCC"/>
      </a:accent2>
      <a:accent3>
        <a:srgbClr val="FEFEF0"/>
      </a:accent3>
      <a:accent4>
        <a:srgbClr val="002A56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268</Words>
  <Application>Microsoft Macintosh PowerPoint</Application>
  <PresentationFormat>On-screen Show (4:3)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Times</vt:lpstr>
      <vt:lpstr>ＭＳ Ｐゴシック</vt:lpstr>
      <vt:lpstr>Arial</vt:lpstr>
      <vt:lpstr>Times New Roman</vt:lpstr>
      <vt:lpstr>Blank Presentation</vt:lpstr>
      <vt:lpstr>Registries for Evaluating Patient Outcomes User’s Guide </vt:lpstr>
      <vt:lpstr>Protection of Registry Data </vt:lpstr>
      <vt:lpstr>Sources of Protection </vt:lpstr>
      <vt:lpstr>Sources of Protection, cont’d</vt:lpstr>
      <vt:lpstr>Lots of Sources, But Very Narrow</vt:lpstr>
    </vt:vector>
  </TitlesOfParts>
  <Company>The George 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Justin Roby</dc:creator>
  <cp:lastModifiedBy>Vanessa Graham</cp:lastModifiedBy>
  <cp:revision>73</cp:revision>
  <cp:lastPrinted>2011-09-19T16:00:48Z</cp:lastPrinted>
  <dcterms:created xsi:type="dcterms:W3CDTF">2004-05-17T17:26:36Z</dcterms:created>
  <dcterms:modified xsi:type="dcterms:W3CDTF">2011-10-13T20:11:05Z</dcterms:modified>
</cp:coreProperties>
</file>