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0" r:id="rId19"/>
    <p:sldId id="281" r:id="rId20"/>
    <p:sldId id="282" r:id="rId21"/>
    <p:sldId id="283" r:id="rId22"/>
    <p:sldId id="277" r:id="rId23"/>
    <p:sldId id="275" r:id="rId24"/>
    <p:sldId id="276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 snapToGrid="0" snapToObjects="1" showGuides="1">
      <p:cViewPr varScale="1">
        <p:scale>
          <a:sx n="127" d="100"/>
          <a:sy n="127" d="100"/>
        </p:scale>
        <p:origin x="-216" y="-112"/>
      </p:cViewPr>
      <p:guideLst>
        <p:guide orient="horz" pos="2160"/>
        <p:guide orient="horz" pos="2975"/>
        <p:guide orient="horz" pos="3386"/>
        <p:guide orient="horz" pos="3042"/>
        <p:guide orient="horz" pos="4165"/>
        <p:guide pos="2880"/>
        <p:guide pos="1152"/>
      </p:guideLst>
    </p:cSldViewPr>
  </p:slideViewPr>
  <p:outlineViewPr>
    <p:cViewPr>
      <p:scale>
        <a:sx n="33" d="100"/>
        <a:sy n="33" d="100"/>
      </p:scale>
      <p:origin x="0" y="10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F3D64-DADB-9543-B2B5-38CFD1B58665}" type="datetimeFigureOut">
              <a:rPr lang="en-US" smtClean="0"/>
              <a:pPr/>
              <a:t>10/18/11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2F8BE-EE38-D445-8EFC-84005EE868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57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2F8BE-EE38-D445-8EFC-84005EE868B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B81B1-862B-2045-B5BA-9D8B8B4B49C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2B81B1-862B-2045-B5BA-9D8B8B4B49C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2F8BE-EE38-D445-8EFC-84005EE868BA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2F8BE-EE38-D445-8EFC-84005EE868B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2F8BE-EE38-D445-8EFC-84005EE868B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2F8BE-EE38-D445-8EFC-84005EE868BA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B6AD5-8B7A-4D6D-8E87-983C88C53B64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2F8BE-EE38-D445-8EFC-84005EE868BA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18774" y="1639339"/>
            <a:ext cx="7772400" cy="14700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Title</a:t>
            </a:r>
            <a:br>
              <a:rPr lang="en-US" dirty="0" smtClean="0"/>
            </a:br>
            <a:r>
              <a:rPr lang="en-US" dirty="0" smtClean="0"/>
              <a:t>goes Here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DAAE-580D-FA43-B0D8-EFF822100FD6}" type="datetimeFigureOut">
              <a:rPr lang="en-US" smtClean="0"/>
              <a:pPr/>
              <a:t>10/18/11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BE8-CF64-1F43-8810-2B6654B7A36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7732" y="5757945"/>
            <a:ext cx="8883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 smtClean="0">
                <a:latin typeface="Times New Roman"/>
                <a:cs typeface="Times New Roman"/>
              </a:rPr>
              <a:t>………………..……………………………………………………………………………………………………………………………………..</a:t>
            </a:r>
            <a:endParaRPr lang="en-US" sz="1200" b="0" i="0" dirty="0">
              <a:latin typeface="Times New Roman"/>
              <a:cs typeface="Times New Roman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505883" y="4694465"/>
            <a:ext cx="4137826" cy="681914"/>
            <a:chOff x="2683690" y="4694465"/>
            <a:chExt cx="4137826" cy="681914"/>
          </a:xfrm>
        </p:grpSpPr>
        <p:pic>
          <p:nvPicPr>
            <p:cNvPr id="8" name="Picture 7" descr="NC Horiz Logo_sm_cmyk.jp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83690" y="4694465"/>
              <a:ext cx="3190875" cy="680327"/>
            </a:xfrm>
            <a:prstGeom prst="rect">
              <a:avLst/>
            </a:prstGeom>
          </p:spPr>
        </p:pic>
        <p:pic>
          <p:nvPicPr>
            <p:cNvPr id="11" name="Picture 10" descr="TOSU_Logo_200U_MAC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276695" y="4829970"/>
              <a:ext cx="544821" cy="544821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 userDrawn="1"/>
          </p:nvCxnSpPr>
          <p:spPr>
            <a:xfrm rot="5400000">
              <a:off x="5786508" y="5102381"/>
              <a:ext cx="546408" cy="1588"/>
            </a:xfrm>
            <a:prstGeom prst="line">
              <a:avLst/>
            </a:prstGeom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 sz="3600" b="1">
                <a:latin typeface="+mj-l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2853267"/>
          </a:xfrm>
        </p:spPr>
        <p:txBody>
          <a:bodyPr/>
          <a:lstStyle>
            <a:lvl1pPr>
              <a:defRPr b="1" i="0">
                <a:latin typeface="Garamond"/>
                <a:cs typeface="Garamond"/>
              </a:defRPr>
            </a:lvl1pPr>
            <a:lvl2pPr indent="0">
              <a:buFont typeface="Arial"/>
              <a:buChar char="•"/>
              <a:defRPr sz="2000" b="1" i="0">
                <a:latin typeface="Garamond"/>
                <a:cs typeface="Garamond"/>
              </a:defRPr>
            </a:lvl2pPr>
            <a:lvl3pPr indent="0">
              <a:buFont typeface="Arial"/>
              <a:buChar char="•"/>
              <a:defRPr sz="1800" b="1" i="0">
                <a:latin typeface="Garamond"/>
                <a:cs typeface="Garamond"/>
              </a:defRPr>
            </a:lvl3pPr>
            <a:lvl4pPr indent="0">
              <a:buFont typeface="Arial"/>
              <a:buChar char="•"/>
              <a:defRPr b="0" i="0">
                <a:latin typeface="Garamond"/>
                <a:cs typeface="Garamond"/>
              </a:defRPr>
            </a:lvl4pPr>
            <a:lvl5pPr indent="0">
              <a:buFont typeface="Arial"/>
              <a:buChar char="•"/>
              <a:defRPr b="0" i="0">
                <a:latin typeface="Garamond"/>
                <a:cs typeface="Garamond"/>
              </a:defRPr>
            </a:lvl5pPr>
          </a:lstStyle>
          <a:p>
            <a:pPr lvl="0"/>
            <a:r>
              <a:rPr lang="en-US" dirty="0" smtClean="0"/>
              <a:t>Copy</a:t>
            </a:r>
          </a:p>
          <a:p>
            <a:pPr lvl="1"/>
            <a:r>
              <a:rPr lang="en-US" dirty="0" smtClean="0"/>
              <a:t> Copy</a:t>
            </a:r>
          </a:p>
          <a:p>
            <a:pPr lvl="2"/>
            <a:r>
              <a:rPr lang="en-US" dirty="0" smtClean="0"/>
              <a:t> Copy</a:t>
            </a:r>
          </a:p>
          <a:p>
            <a:pPr lvl="3"/>
            <a:r>
              <a:rPr lang="en-US" dirty="0" smtClean="0"/>
              <a:t> Copy</a:t>
            </a:r>
          </a:p>
          <a:p>
            <a:pPr lvl="4"/>
            <a:r>
              <a:rPr lang="en-US" dirty="0" smtClean="0"/>
              <a:t> Copy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DAAE-580D-FA43-B0D8-EFF822100FD6}" type="datetimeFigureOut">
              <a:rPr lang="en-US" smtClean="0"/>
              <a:pPr/>
              <a:t>10/18/11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B5BE8-CF64-1F43-8810-2B6654B7A36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7732" y="5757945"/>
            <a:ext cx="8883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 smtClean="0">
                <a:latin typeface="Times New Roman"/>
                <a:cs typeface="Times New Roman"/>
              </a:rPr>
              <a:t>………………..……………………………………………………………………………………………………………………………………..</a:t>
            </a:r>
            <a:endParaRPr lang="en-US" sz="1200" b="0" i="0" dirty="0">
              <a:latin typeface="Times New Roman"/>
              <a:cs typeface="Times New Roman"/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2505883" y="6040718"/>
            <a:ext cx="4137826" cy="681914"/>
            <a:chOff x="2683690" y="4694465"/>
            <a:chExt cx="4137826" cy="681914"/>
          </a:xfrm>
        </p:grpSpPr>
        <p:pic>
          <p:nvPicPr>
            <p:cNvPr id="10" name="Picture 9" descr="NC Horiz Logo_sm_cmyk.jp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683690" y="4694465"/>
              <a:ext cx="3190875" cy="680327"/>
            </a:xfrm>
            <a:prstGeom prst="rect">
              <a:avLst/>
            </a:prstGeom>
          </p:spPr>
        </p:pic>
        <p:pic>
          <p:nvPicPr>
            <p:cNvPr id="11" name="Picture 10" descr="TOSU_Logo_200U_MAC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276695" y="4829970"/>
              <a:ext cx="544821" cy="544821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 userDrawn="1"/>
          </p:nvCxnSpPr>
          <p:spPr>
            <a:xfrm rot="5400000">
              <a:off x="5786508" y="5102381"/>
              <a:ext cx="546408" cy="1588"/>
            </a:xfrm>
            <a:prstGeom prst="line">
              <a:avLst/>
            </a:prstGeom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46642C-2E0B-4817-B804-F041AF4FD3D9}" type="datetimeFigureOut">
              <a:rPr lang="en-US" smtClean="0"/>
              <a:pPr/>
              <a:t>10/18/11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ADD37-99C2-466E-9FA7-603C304814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4DAAE-580D-FA43-B0D8-EFF822100FD6}" type="datetimeFigureOut">
              <a:rPr lang="en-US" smtClean="0"/>
              <a:pPr/>
              <a:t>10/18/11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B5BE8-CF64-1F43-8810-2B6654B7A3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l" defTabSz="457200" rtl="0" eaLnBrk="1" latinLnBrk="0" hangingPunct="1">
        <a:lnSpc>
          <a:spcPts val="6000"/>
        </a:lnSpc>
        <a:spcBef>
          <a:spcPct val="0"/>
        </a:spcBef>
        <a:buNone/>
        <a:defRPr sz="6000" b="0" i="0" kern="1200" spc="-1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641" y="643467"/>
            <a:ext cx="7772400" cy="1470025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000090"/>
                </a:solidFill>
              </a:rPr>
              <a:t>Identifying Intra-Abdominal Surgical Emergencies in Medically Fragile, </a:t>
            </a:r>
            <a:br>
              <a:rPr lang="en-US" sz="3200" b="1" dirty="0" smtClean="0">
                <a:solidFill>
                  <a:srgbClr val="000090"/>
                </a:solidFill>
              </a:rPr>
            </a:br>
            <a:r>
              <a:rPr lang="en-US" sz="3200" b="1" dirty="0" smtClean="0">
                <a:solidFill>
                  <a:srgbClr val="000090"/>
                </a:solidFill>
              </a:rPr>
              <a:t>High Risk Children and Adults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158406" y="2869184"/>
            <a:ext cx="27940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rgbClr val="000090"/>
                </a:solidFill>
              </a:rPr>
              <a:t>Steven Teich, M.D.</a:t>
            </a:r>
          </a:p>
          <a:p>
            <a:r>
              <a:rPr lang="en-US" b="1" i="1" dirty="0" smtClean="0">
                <a:solidFill>
                  <a:srgbClr val="000090"/>
                </a:solidFill>
              </a:rPr>
              <a:t>Daniel Cohen, M.D.</a:t>
            </a:r>
          </a:p>
          <a:p>
            <a:r>
              <a:rPr lang="en-US" b="1" i="1" dirty="0" smtClean="0">
                <a:solidFill>
                  <a:srgbClr val="000090"/>
                </a:solidFill>
              </a:rPr>
              <a:t>Ann Dietrich, M.D.</a:t>
            </a:r>
          </a:p>
          <a:p>
            <a:r>
              <a:rPr lang="en-US" b="1" i="1" dirty="0" smtClean="0">
                <a:solidFill>
                  <a:srgbClr val="000090"/>
                </a:solidFill>
              </a:rPr>
              <a:t>Osama El-Assal, M.D.</a:t>
            </a:r>
          </a:p>
          <a:p>
            <a:r>
              <a:rPr lang="en-US" b="1" i="1" dirty="0" smtClean="0">
                <a:solidFill>
                  <a:srgbClr val="000090"/>
                </a:solidFill>
              </a:rPr>
              <a:t>John Shultz, M.D.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Demographic Data</a:t>
            </a:r>
            <a:endParaRPr lang="en-US" sz="4400" b="1" dirty="0"/>
          </a:p>
        </p:txBody>
      </p:sp>
      <p:graphicFrame>
        <p:nvGraphicFramePr>
          <p:cNvPr id="4" name="Content Placeholder 3" descr="Dempgraphic Data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6964089"/>
              </p:ext>
            </p:extLst>
          </p:nvPr>
        </p:nvGraphicFramePr>
        <p:xfrm>
          <a:off x="1408176" y="1295401"/>
          <a:ext cx="6455664" cy="4597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7832"/>
                <a:gridCol w="3227832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Variable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Number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Age (years)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14.37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9.58  </a:t>
                      </a:r>
                    </a:p>
                    <a:p>
                      <a:r>
                        <a:rPr lang="en-US" b="1" dirty="0" smtClean="0"/>
                        <a:t>(22, 31, and 43 year olds)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Gender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16</a:t>
                      </a:r>
                      <a:r>
                        <a:rPr lang="en-US" b="1" baseline="0" dirty="0" smtClean="0"/>
                        <a:t> male/ 8 female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Residence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19 home/ 5 facility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Mode of Feeding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17 tube/ 10 mouth/ 3 combined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Implants/Surgical Procedures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11 VP shunt</a:t>
                      </a:r>
                    </a:p>
                    <a:p>
                      <a:r>
                        <a:rPr lang="en-US" b="1" dirty="0" smtClean="0"/>
                        <a:t>17</a:t>
                      </a:r>
                      <a:r>
                        <a:rPr lang="en-US" b="1" baseline="0" dirty="0" smtClean="0"/>
                        <a:t> gastrostomy tube</a:t>
                      </a:r>
                    </a:p>
                    <a:p>
                      <a:r>
                        <a:rPr lang="en-US" b="1" baseline="0" dirty="0" smtClean="0"/>
                        <a:t>16 Nissen fundoplication</a:t>
                      </a:r>
                    </a:p>
                    <a:p>
                      <a:r>
                        <a:rPr lang="en-US" b="1" baseline="0" dirty="0" smtClean="0"/>
                        <a:t>  4 tracheostomy</a:t>
                      </a:r>
                    </a:p>
                    <a:p>
                      <a:r>
                        <a:rPr lang="en-US" b="1" dirty="0" smtClean="0"/>
                        <a:t>  1</a:t>
                      </a:r>
                      <a:r>
                        <a:rPr lang="en-US" b="1" baseline="0" dirty="0" smtClean="0"/>
                        <a:t> central line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Number of ED visits/year </a:t>
                      </a:r>
                    </a:p>
                    <a:p>
                      <a:r>
                        <a:rPr lang="en-US" b="1" dirty="0" smtClean="0"/>
                        <a:t>(Over past 3 years)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1.49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baseline="0" dirty="0" smtClean="0"/>
                        <a:t> 1.28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ED visit/admission ratio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2.06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2.35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0184"/>
            <a:ext cx="9144000" cy="1219200"/>
          </a:xfrm>
        </p:spPr>
        <p:txBody>
          <a:bodyPr/>
          <a:lstStyle/>
          <a:p>
            <a:pPr algn="ctr"/>
            <a:r>
              <a:rPr lang="en-US" sz="4000" b="1" dirty="0" smtClean="0"/>
              <a:t>ED Index Visit (Surgery)</a:t>
            </a:r>
            <a:endParaRPr lang="en-US" sz="4000" b="1" dirty="0"/>
          </a:p>
        </p:txBody>
      </p:sp>
      <p:graphicFrame>
        <p:nvGraphicFramePr>
          <p:cNvPr id="4" name="Content Placeholder 3" title="ED Index Visit (Surgery)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070417"/>
              </p:ext>
            </p:extLst>
          </p:nvPr>
        </p:nvGraphicFramePr>
        <p:xfrm>
          <a:off x="1591056" y="2212848"/>
          <a:ext cx="6163056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5045"/>
                <a:gridCol w="20480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Etiology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Number (%)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Adhesive SBO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11 (45.8%)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Shunt-related CSF cyst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 5 (20.8%)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Volvulus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 3 (12.5%)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Malrotation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 2</a:t>
                      </a:r>
                      <a:r>
                        <a:rPr lang="en-US" b="1" baseline="0" dirty="0" smtClean="0"/>
                        <a:t> (8.3%)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Hiatal Hernia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 1 (4.1%)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VP-tube</a:t>
                      </a:r>
                      <a:r>
                        <a:rPr lang="en-US" b="1" baseline="0" dirty="0" smtClean="0"/>
                        <a:t> related intestinal entanglement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 1 (4.1%)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Peritonitis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   1 (4.1%)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Total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24 (100%)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35259" y="20515"/>
            <a:ext cx="10136459" cy="1143000"/>
          </a:xfrm>
        </p:spPr>
        <p:txBody>
          <a:bodyPr/>
          <a:lstStyle/>
          <a:p>
            <a:pPr algn="ctr"/>
            <a:r>
              <a:rPr lang="en-US" b="1" dirty="0" smtClean="0"/>
              <a:t>ED Control Visit (No Surgery)</a:t>
            </a:r>
            <a:endParaRPr lang="en-US" b="1" dirty="0"/>
          </a:p>
        </p:txBody>
      </p:sp>
      <p:graphicFrame>
        <p:nvGraphicFramePr>
          <p:cNvPr id="4" name="Content Placeholder 3" title="ED Control Visit (No Surgery)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584217"/>
              </p:ext>
            </p:extLst>
          </p:nvPr>
        </p:nvGraphicFramePr>
        <p:xfrm>
          <a:off x="2481944" y="1080437"/>
          <a:ext cx="3993502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760"/>
                <a:gridCol w="1640742"/>
              </a:tblGrid>
              <a:tr h="3622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Etiology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0000"/>
                          </a:solidFill>
                        </a:rPr>
                        <a:t>Number (%)</a:t>
                      </a:r>
                      <a:endParaRPr lang="en-US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Ileus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6 (20.8%)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Gastroenteritis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4</a:t>
                      </a:r>
                      <a:r>
                        <a:rPr lang="en-US" sz="1600" b="1" baseline="0" dirty="0" smtClean="0"/>
                        <a:t> (1</a:t>
                      </a:r>
                      <a:r>
                        <a:rPr lang="en-US" sz="1600" b="1" dirty="0" smtClean="0"/>
                        <a:t>6.6%)</a:t>
                      </a:r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Unknown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3 (12.5%)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UTI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2 (8.3%)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URI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2 (8.3%)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Colitis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Sepsis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Pancreatitis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Feeding intolerance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Pneumonia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SMA Syndrome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06482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Cyclic vomiting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 1 (4.1%)</a:t>
                      </a:r>
                      <a:endParaRPr lang="en-US" sz="1600" b="1" dirty="0"/>
                    </a:p>
                  </a:txBody>
                  <a:tcPr/>
                </a:tc>
              </a:tr>
              <a:tr h="36220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24</a:t>
                      </a:r>
                      <a:r>
                        <a:rPr lang="en-US" sz="2000" b="1" baseline="0" dirty="0" smtClean="0"/>
                        <a:t> (100%)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791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Symptoms at Presentation </a:t>
            </a:r>
            <a:endParaRPr lang="en-US" b="1" dirty="0"/>
          </a:p>
        </p:txBody>
      </p:sp>
      <p:graphicFrame>
        <p:nvGraphicFramePr>
          <p:cNvPr id="4" name="Content Placeholder 3" title="Symptons at Presentatio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439397"/>
              </p:ext>
            </p:extLst>
          </p:nvPr>
        </p:nvGraphicFramePr>
        <p:xfrm>
          <a:off x="941832" y="1176508"/>
          <a:ext cx="7095744" cy="449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463"/>
                <a:gridCol w="1997080"/>
                <a:gridCol w="1705960"/>
                <a:gridCol w="1049241"/>
              </a:tblGrid>
              <a:tr h="33222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Variable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Surgical Abdomen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Control Visit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 Value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Respiratory distress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11</a:t>
                      </a:r>
                    </a:p>
                    <a:p>
                      <a:pPr algn="ctr"/>
                      <a:r>
                        <a:rPr lang="en-US" sz="1200" b="1" dirty="0" smtClean="0"/>
                        <a:t>No  13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9</a:t>
                      </a:r>
                    </a:p>
                    <a:p>
                      <a:pPr algn="ctr"/>
                      <a:r>
                        <a:rPr lang="en-US" sz="1200" b="1" dirty="0" smtClean="0"/>
                        <a:t>No 15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0.47</a:t>
                      </a:r>
                      <a:endParaRPr lang="en-US" sz="1200" b="1" dirty="0"/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Fever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8</a:t>
                      </a:r>
                    </a:p>
                    <a:p>
                      <a:pPr algn="ctr"/>
                      <a:r>
                        <a:rPr lang="en-US" sz="1200" b="1" dirty="0" smtClean="0"/>
                        <a:t>No 16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12</a:t>
                      </a:r>
                    </a:p>
                    <a:p>
                      <a:pPr algn="ctr"/>
                      <a:r>
                        <a:rPr lang="en-US" sz="1200" b="1" dirty="0" smtClean="0"/>
                        <a:t>No  12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0.20</a:t>
                      </a:r>
                      <a:endParaRPr lang="en-US" sz="1200" b="1" dirty="0"/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Vomiting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18</a:t>
                      </a:r>
                    </a:p>
                    <a:p>
                      <a:pPr algn="ctr"/>
                      <a:r>
                        <a:rPr lang="en-US" sz="1200" b="1" dirty="0" smtClean="0"/>
                        <a:t>No   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10</a:t>
                      </a:r>
                    </a:p>
                    <a:p>
                      <a:pPr algn="ctr"/>
                      <a:r>
                        <a:rPr lang="en-US" sz="1200" b="1" dirty="0" smtClean="0"/>
                        <a:t>No 14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0.008 *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Feeding intolerance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9</a:t>
                      </a:r>
                    </a:p>
                    <a:p>
                      <a:pPr algn="ctr"/>
                      <a:r>
                        <a:rPr lang="en-US" sz="1200" b="1" dirty="0" smtClean="0"/>
                        <a:t>No 15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4</a:t>
                      </a:r>
                    </a:p>
                    <a:p>
                      <a:pPr algn="ctr"/>
                      <a:r>
                        <a:rPr lang="en-US" sz="1200" b="1" dirty="0" smtClean="0"/>
                        <a:t>No 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0.059</a:t>
                      </a:r>
                      <a:endParaRPr lang="en-US" sz="1200" b="1" dirty="0"/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Constipation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8</a:t>
                      </a:r>
                    </a:p>
                    <a:p>
                      <a:pPr algn="ctr"/>
                      <a:r>
                        <a:rPr lang="en-US" sz="1200" b="1" dirty="0" smtClean="0"/>
                        <a:t>No 16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 4</a:t>
                      </a:r>
                    </a:p>
                    <a:p>
                      <a:pPr algn="ctr"/>
                      <a:r>
                        <a:rPr lang="en-US" sz="1200" b="1" dirty="0" smtClean="0"/>
                        <a:t>No 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0.20</a:t>
                      </a:r>
                      <a:endParaRPr lang="en-US" sz="1200" b="1" dirty="0"/>
                    </a:p>
                  </a:txBody>
                  <a:tcPr/>
                </a:tc>
              </a:tr>
              <a:tr h="41528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Diarrhea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</a:t>
                      </a:r>
                      <a:r>
                        <a:rPr lang="en-US" sz="1200" b="1" baseline="0" dirty="0" smtClean="0"/>
                        <a:t> 3</a:t>
                      </a:r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No 21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</a:t>
                      </a:r>
                      <a:r>
                        <a:rPr lang="en-US" sz="1200" b="1" baseline="0" dirty="0" smtClean="0"/>
                        <a:t> 10</a:t>
                      </a:r>
                    </a:p>
                    <a:p>
                      <a:pPr algn="ctr"/>
                      <a:r>
                        <a:rPr lang="en-US" sz="1200" b="1" baseline="0" dirty="0" smtClean="0"/>
                        <a:t>No 14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0.019 *</a:t>
                      </a:r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Abdominal pain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19</a:t>
                      </a:r>
                    </a:p>
                    <a:p>
                      <a:pPr algn="ctr"/>
                      <a:r>
                        <a:rPr lang="en-US" sz="1200" b="1" dirty="0" smtClean="0"/>
                        <a:t>No   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11</a:t>
                      </a:r>
                    </a:p>
                    <a:p>
                      <a:pPr algn="ctr"/>
                      <a:r>
                        <a:rPr lang="en-US" sz="1200" b="1" dirty="0" smtClean="0"/>
                        <a:t>No 13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0.011 *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Abdominal distention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17</a:t>
                      </a:r>
                    </a:p>
                    <a:p>
                      <a:pPr algn="ctr"/>
                      <a:r>
                        <a:rPr lang="en-US" sz="1200" b="1" dirty="0" smtClean="0"/>
                        <a:t>No   7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10</a:t>
                      </a:r>
                    </a:p>
                    <a:p>
                      <a:pPr algn="ctr"/>
                      <a:r>
                        <a:rPr lang="en-US" sz="1200" b="1" dirty="0" smtClean="0"/>
                        <a:t>No 14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0.034 * 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58416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Behavior changes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18</a:t>
                      </a:r>
                    </a:p>
                    <a:p>
                      <a:pPr algn="ctr"/>
                      <a:r>
                        <a:rPr lang="en-US" sz="1200" b="1" dirty="0" smtClean="0"/>
                        <a:t>No   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Yes 13</a:t>
                      </a:r>
                    </a:p>
                    <a:p>
                      <a:pPr algn="ctr"/>
                      <a:r>
                        <a:rPr lang="en-US" sz="1200" b="1" dirty="0" smtClean="0"/>
                        <a:t>No 11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0.13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7958" y="6282356"/>
            <a:ext cx="6520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094343" y="5666796"/>
            <a:ext cx="11295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* p &lt; 0.05   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6267"/>
            <a:ext cx="9144000" cy="1143000"/>
          </a:xfrm>
        </p:spPr>
        <p:txBody>
          <a:bodyPr/>
          <a:lstStyle/>
          <a:p>
            <a:pPr algn="ctr"/>
            <a:r>
              <a:rPr lang="en-US" sz="4000" b="1" dirty="0" smtClean="0"/>
              <a:t>Physical Findings at Presentation</a:t>
            </a:r>
            <a:endParaRPr lang="en-US" sz="4000" b="1" dirty="0"/>
          </a:p>
        </p:txBody>
      </p:sp>
      <p:graphicFrame>
        <p:nvGraphicFramePr>
          <p:cNvPr id="4" name="Content Placeholder 3" title="Physical Findings at Presentatio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95513"/>
              </p:ext>
            </p:extLst>
          </p:nvPr>
        </p:nvGraphicFramePr>
        <p:xfrm>
          <a:off x="676657" y="1446944"/>
          <a:ext cx="7863841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6338"/>
                <a:gridCol w="2205213"/>
                <a:gridCol w="1776010"/>
                <a:gridCol w="1226280"/>
              </a:tblGrid>
              <a:tr h="37913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Surgical Abdomen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Control Visit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 Value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1245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Tachypnea (&gt;98%ile)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13</a:t>
                      </a:r>
                    </a:p>
                    <a:p>
                      <a:pPr algn="ctr"/>
                      <a:r>
                        <a:rPr lang="en-US" b="1" dirty="0" smtClean="0"/>
                        <a:t>No  11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11</a:t>
                      </a:r>
                    </a:p>
                    <a:p>
                      <a:pPr algn="ctr"/>
                      <a:r>
                        <a:rPr lang="en-US" b="1" dirty="0" smtClean="0"/>
                        <a:t>No  13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  <a:p>
                      <a:pPr algn="ctr"/>
                      <a:r>
                        <a:rPr lang="en-US" b="1" dirty="0" smtClean="0"/>
                        <a:t>0.50</a:t>
                      </a:r>
                      <a:endParaRPr lang="en-US" b="1" dirty="0"/>
                    </a:p>
                  </a:txBody>
                  <a:tcPr/>
                </a:tc>
              </a:tr>
              <a:tr h="61245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Tachycardia (&gt;98%ile)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15</a:t>
                      </a:r>
                    </a:p>
                    <a:p>
                      <a:pPr algn="ctr"/>
                      <a:r>
                        <a:rPr lang="en-US" b="1" dirty="0" smtClean="0"/>
                        <a:t>No   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14</a:t>
                      </a:r>
                    </a:p>
                    <a:p>
                      <a:pPr algn="ctr"/>
                      <a:r>
                        <a:rPr lang="en-US" b="1" dirty="0" smtClean="0"/>
                        <a:t>No  10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  <a:p>
                      <a:pPr algn="ctr"/>
                      <a:r>
                        <a:rPr lang="en-US" b="1" dirty="0" smtClean="0"/>
                        <a:t>0.99</a:t>
                      </a:r>
                      <a:endParaRPr lang="en-US" b="1" dirty="0"/>
                    </a:p>
                  </a:txBody>
                  <a:tcPr/>
                </a:tc>
              </a:tr>
              <a:tr h="61245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MAP</a:t>
                      </a:r>
                      <a:endParaRPr lang="en-US" b="1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83.67 + 15.2  </a:t>
                      </a:r>
                    </a:p>
                    <a:p>
                      <a:pPr algn="ctr"/>
                      <a:r>
                        <a:rPr lang="en-US" b="1" dirty="0" smtClean="0"/>
                        <a:t>(N=23)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80.34 + 20.53 (N=22)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  <a:p>
                      <a:pPr algn="ctr"/>
                      <a:r>
                        <a:rPr lang="en-US" b="1" dirty="0" smtClean="0"/>
                        <a:t>0.55</a:t>
                      </a:r>
                      <a:endParaRPr lang="en-US" b="1" dirty="0"/>
                    </a:p>
                  </a:txBody>
                  <a:tcPr/>
                </a:tc>
              </a:tr>
              <a:tr h="61245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Dehydration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18</a:t>
                      </a:r>
                    </a:p>
                    <a:p>
                      <a:pPr algn="ctr"/>
                      <a:r>
                        <a:rPr lang="en-US" b="1" dirty="0" smtClean="0"/>
                        <a:t>No   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12</a:t>
                      </a:r>
                    </a:p>
                    <a:p>
                      <a:pPr algn="ctr"/>
                      <a:r>
                        <a:rPr lang="en-US" b="1" dirty="0" smtClean="0"/>
                        <a:t>No  11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0.031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1245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Abdominal Distention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17</a:t>
                      </a:r>
                    </a:p>
                    <a:p>
                      <a:pPr algn="ctr"/>
                      <a:r>
                        <a:rPr lang="en-US" b="1" dirty="0" smtClean="0"/>
                        <a:t>No   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 9</a:t>
                      </a:r>
                    </a:p>
                    <a:p>
                      <a:pPr algn="ctr"/>
                      <a:r>
                        <a:rPr lang="en-US" b="1" dirty="0" smtClean="0"/>
                        <a:t>No 15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0.007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1245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Abdominal Tenderness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18</a:t>
                      </a:r>
                    </a:p>
                    <a:p>
                      <a:pPr algn="ctr"/>
                      <a:r>
                        <a:rPr lang="en-US" b="1" dirty="0" smtClean="0"/>
                        <a:t>No   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  5</a:t>
                      </a:r>
                    </a:p>
                    <a:p>
                      <a:pPr algn="ctr"/>
                      <a:r>
                        <a:rPr lang="en-US" b="1" dirty="0" smtClean="0"/>
                        <a:t>No 19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0.006 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08942" y="5683664"/>
            <a:ext cx="9138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* p &lt; 0.05 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32" y="296463"/>
            <a:ext cx="8949267" cy="1161666"/>
          </a:xfrm>
        </p:spPr>
        <p:txBody>
          <a:bodyPr/>
          <a:lstStyle/>
          <a:p>
            <a:pPr algn="ctr"/>
            <a:r>
              <a:rPr lang="en-US" b="1" dirty="0" smtClean="0"/>
              <a:t>Laboratory Results and </a:t>
            </a:r>
            <a:br>
              <a:rPr lang="en-US" b="1" dirty="0" smtClean="0"/>
            </a:br>
            <a:r>
              <a:rPr lang="en-US" b="1" dirty="0" smtClean="0"/>
              <a:t>Diagnosis of Acute Surgical Abdomen</a:t>
            </a:r>
            <a:endParaRPr lang="en-US" b="1" dirty="0"/>
          </a:p>
        </p:txBody>
      </p:sp>
      <p:graphicFrame>
        <p:nvGraphicFramePr>
          <p:cNvPr id="5" name="Content Placeholder 4" title="Laboratory Results and Diagnosis of Acute Surgical Abdome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7502279"/>
              </p:ext>
            </p:extLst>
          </p:nvPr>
        </p:nvGraphicFramePr>
        <p:xfrm>
          <a:off x="657352" y="1583359"/>
          <a:ext cx="7938008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0312"/>
                <a:gridCol w="2258692"/>
                <a:gridCol w="2387547"/>
                <a:gridCol w="1581457"/>
              </a:tblGrid>
              <a:tr h="38825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 Abdomen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Control Visit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 Value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WBC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13,900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u="sng" baseline="0" dirty="0" smtClean="0"/>
                        <a:t>+</a:t>
                      </a:r>
                      <a:r>
                        <a:rPr lang="en-US" b="1" baseline="0" dirty="0" smtClean="0"/>
                        <a:t> 7,100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9,900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baseline="0" dirty="0" smtClean="0"/>
                        <a:t> 4,000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0.008*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  Segs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61.5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22.4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57.8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23.2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0.036*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     Bands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13.2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16.6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12.6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16.6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0.66</a:t>
                      </a:r>
                      <a:endParaRPr lang="en-US" b="1" dirty="0"/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Bicarbonate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25.9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7.9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26.0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6.1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0.091</a:t>
                      </a:r>
                      <a:endParaRPr lang="en-US" b="1" dirty="0"/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Sodium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140.9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5.5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138.3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3.6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0.013*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Potassium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4.3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0.8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3.8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0.48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0.59</a:t>
                      </a:r>
                      <a:endParaRPr lang="en-US" b="1" dirty="0"/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Chloride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99.2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19.7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98.5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19.3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0.022*</a:t>
                      </a: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Glucose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149.2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50.8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122.8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44.8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0.002*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BUN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22.8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20.6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14.6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6.9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0.044*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8388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Creatinine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0.8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0.60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0.55 </a:t>
                      </a:r>
                      <a:r>
                        <a:rPr lang="en-US" b="1" u="sng" dirty="0" smtClean="0"/>
                        <a:t>+</a:t>
                      </a:r>
                      <a:r>
                        <a:rPr lang="en-US" b="1" dirty="0" smtClean="0"/>
                        <a:t> 0.29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0.047*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16206" y="5637199"/>
            <a:ext cx="1018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* p &lt; 0.05   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386163"/>
            <a:ext cx="9144001" cy="899642"/>
          </a:xfrm>
        </p:spPr>
        <p:txBody>
          <a:bodyPr/>
          <a:lstStyle/>
          <a:p>
            <a:pPr algn="ctr"/>
            <a:r>
              <a:rPr lang="en-US" b="1" dirty="0" smtClean="0"/>
              <a:t>Early ED Management and </a:t>
            </a:r>
            <a:br>
              <a:rPr lang="en-US" b="1" dirty="0" smtClean="0"/>
            </a:br>
            <a:r>
              <a:rPr lang="en-US" b="1" dirty="0" smtClean="0"/>
              <a:t>Diagnosis of Acute Surgical Abdomen </a:t>
            </a:r>
            <a:endParaRPr lang="en-US" b="1" dirty="0"/>
          </a:p>
        </p:txBody>
      </p:sp>
      <p:graphicFrame>
        <p:nvGraphicFramePr>
          <p:cNvPr id="4" name="Content Placeholder 3" title="Early ED Management and Diagnosis of Acute Surgical Abdome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144194"/>
              </p:ext>
            </p:extLst>
          </p:nvPr>
        </p:nvGraphicFramePr>
        <p:xfrm>
          <a:off x="457200" y="2704718"/>
          <a:ext cx="82296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6958"/>
                <a:gridCol w="2323269"/>
                <a:gridCol w="1874103"/>
                <a:gridCol w="13452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en-US" sz="2400" b="1" baseline="0" dirty="0" smtClean="0">
                          <a:solidFill>
                            <a:schemeClr val="tx1"/>
                          </a:solidFill>
                        </a:rPr>
                        <a:t> Abdomen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Control Visit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p Value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O</a:t>
                      </a:r>
                      <a:r>
                        <a:rPr lang="en-US" sz="2000" b="1" baseline="-25000" dirty="0" smtClean="0"/>
                        <a:t>2</a:t>
                      </a:r>
                      <a:r>
                        <a:rPr lang="en-US" sz="2000" b="1" dirty="0" smtClean="0"/>
                        <a:t> requirement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Yes   4</a:t>
                      </a:r>
                    </a:p>
                    <a:p>
                      <a:pPr algn="ctr"/>
                      <a:r>
                        <a:rPr lang="en-US" sz="2000" b="1" dirty="0" smtClean="0"/>
                        <a:t>No  20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Yes   6</a:t>
                      </a:r>
                    </a:p>
                    <a:p>
                      <a:pPr algn="ctr"/>
                      <a:r>
                        <a:rPr lang="en-US" sz="2000" b="1" dirty="0" smtClean="0"/>
                        <a:t>No  18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0.50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Fluid resuscitation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Yes  18</a:t>
                      </a:r>
                    </a:p>
                    <a:p>
                      <a:pPr algn="ctr"/>
                      <a:r>
                        <a:rPr lang="en-US" sz="2000" b="1" dirty="0" smtClean="0"/>
                        <a:t>No    6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Yes  12</a:t>
                      </a:r>
                    </a:p>
                    <a:p>
                      <a:pPr algn="ctr"/>
                      <a:r>
                        <a:rPr lang="en-US" sz="2000" b="1" dirty="0" smtClean="0"/>
                        <a:t>No   12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0.031*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Number of fluid </a:t>
                      </a:r>
                    </a:p>
                    <a:p>
                      <a:pPr algn="ctr"/>
                      <a:r>
                        <a:rPr lang="en-US" sz="2000" b="1" dirty="0" smtClean="0"/>
                        <a:t>boluses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1.30</a:t>
                      </a:r>
                      <a:r>
                        <a:rPr lang="en-US" sz="2000" b="1" baseline="0" dirty="0" smtClean="0"/>
                        <a:t> </a:t>
                      </a:r>
                      <a:r>
                        <a:rPr lang="en-US" sz="2000" b="1" u="sng" baseline="0" dirty="0" smtClean="0"/>
                        <a:t>+</a:t>
                      </a:r>
                      <a:r>
                        <a:rPr lang="en-US" sz="2000" b="1" baseline="0" dirty="0" smtClean="0"/>
                        <a:t> 1.10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000" b="1" dirty="0" smtClean="0"/>
                        <a:t>0.78 </a:t>
                      </a:r>
                      <a:r>
                        <a:rPr lang="en-US" sz="2000" b="1" u="sng" dirty="0" smtClean="0"/>
                        <a:t>+</a:t>
                      </a:r>
                      <a:r>
                        <a:rPr lang="en-US" sz="2000" b="1" dirty="0" smtClean="0"/>
                        <a:t> 0.95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0.036*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24833" y="5630798"/>
            <a:ext cx="1133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* p &lt; 0.05   </a:t>
            </a:r>
            <a:endParaRPr lang="en-US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5158"/>
            <a:ext cx="8229600" cy="899642"/>
          </a:xfrm>
        </p:spPr>
        <p:txBody>
          <a:bodyPr/>
          <a:lstStyle/>
          <a:p>
            <a:pPr algn="ctr"/>
            <a:r>
              <a:rPr lang="en-US" sz="4400" b="1" dirty="0" smtClean="0"/>
              <a:t>Radiology  Testing</a:t>
            </a:r>
            <a:endParaRPr lang="en-US" sz="4400" b="1" dirty="0"/>
          </a:p>
        </p:txBody>
      </p:sp>
      <p:graphicFrame>
        <p:nvGraphicFramePr>
          <p:cNvPr id="4" name="Content Placeholder 3" title="Radiology Testing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385431"/>
              </p:ext>
            </p:extLst>
          </p:nvPr>
        </p:nvGraphicFramePr>
        <p:xfrm>
          <a:off x="457200" y="2023533"/>
          <a:ext cx="82296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Variable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Sensitivity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Specificity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Negative Predictive Value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Positive Predictive Value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AAS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0.57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1.0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0.62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1.0</a:t>
                      </a:r>
                    </a:p>
                    <a:p>
                      <a:pPr algn="ctr"/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Abdominal CT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0.94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1.0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0.92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1.0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920"/>
            <a:ext cx="8229600" cy="1143000"/>
          </a:xfrm>
        </p:spPr>
        <p:txBody>
          <a:bodyPr/>
          <a:lstStyle/>
          <a:p>
            <a:r>
              <a:rPr lang="en-US" dirty="0" smtClean="0"/>
              <a:t>Patient #1</a:t>
            </a:r>
            <a:endParaRPr lang="en-US" dirty="0"/>
          </a:p>
        </p:txBody>
      </p:sp>
      <p:pic>
        <p:nvPicPr>
          <p:cNvPr id="4" name="Content Placeholder 3" descr="KUB of Patient #1. Some mildly dilated loops of bowel visualized but nonspecific.&#10;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28" y="1251920"/>
            <a:ext cx="3328416" cy="4189376"/>
          </a:xfrm>
        </p:spPr>
      </p:pic>
    </p:spTree>
    <p:extLst>
      <p:ext uri="{BB962C8B-B14F-4D97-AF65-F5344CB8AC3E}">
        <p14:creationId xmlns:p14="http://schemas.microsoft.com/office/powerpoint/2010/main" val="1442990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2637"/>
          </a:xfrm>
        </p:spPr>
        <p:txBody>
          <a:bodyPr/>
          <a:lstStyle/>
          <a:p>
            <a:r>
              <a:rPr lang="en-US" dirty="0" smtClean="0"/>
              <a:t>Patient #1</a:t>
            </a:r>
            <a:endParaRPr lang="en-US" dirty="0"/>
          </a:p>
        </p:txBody>
      </p:sp>
      <p:pic>
        <p:nvPicPr>
          <p:cNvPr id="4" name="Content Placeholder 3" descr="Abdominal CT of Patient #1 demonstrating a small bowel obstruction.&#10;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" y="1170431"/>
            <a:ext cx="3091681" cy="4379883"/>
          </a:xfrm>
        </p:spPr>
      </p:pic>
      <p:pic>
        <p:nvPicPr>
          <p:cNvPr id="5" name="Picture 4" descr="Abdominal CT of Patient #1 demonstrating a small bowel obstruction.&#10;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32" y="1554480"/>
            <a:ext cx="4391696" cy="342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8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/>
              <a:t>Study Aims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815" y="1417638"/>
            <a:ext cx="8438985" cy="44985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i="1" dirty="0" smtClean="0">
                <a:solidFill>
                  <a:schemeClr val="tx1"/>
                </a:solidFill>
              </a:rPr>
              <a:t>Aim 1: </a:t>
            </a:r>
            <a:r>
              <a:rPr lang="en-US" sz="3200" b="1" dirty="0" smtClean="0">
                <a:solidFill>
                  <a:schemeClr val="tx1"/>
                </a:solidFill>
              </a:rPr>
              <a:t>Describe the presentation of acute abdomen in medically fragile, high risk children and adults to expedite the recognition of a surgical emergency</a:t>
            </a:r>
          </a:p>
          <a:p>
            <a:pPr>
              <a:buNone/>
            </a:pPr>
            <a:r>
              <a:rPr lang="en-US" sz="4000" b="1" i="1" dirty="0" smtClean="0">
                <a:solidFill>
                  <a:schemeClr val="tx1"/>
                </a:solidFill>
              </a:rPr>
              <a:t>Aim 2: </a:t>
            </a:r>
            <a:r>
              <a:rPr lang="en-US" sz="3200" b="1" dirty="0" smtClean="0">
                <a:solidFill>
                  <a:schemeClr val="tx1"/>
                </a:solidFill>
              </a:rPr>
              <a:t>Develop a diagnostic algorithm for </a:t>
            </a:r>
            <a:r>
              <a:rPr lang="en-US" sz="3200" dirty="0" smtClean="0"/>
              <a:t>patients</a:t>
            </a:r>
            <a:r>
              <a:rPr lang="en-US" sz="3200" b="1" dirty="0" smtClean="0">
                <a:solidFill>
                  <a:schemeClr val="tx1"/>
                </a:solidFill>
              </a:rPr>
              <a:t> with special care needs with possible intra-abdominal emergency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507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12"/>
            <a:ext cx="8229600" cy="1143000"/>
          </a:xfrm>
        </p:spPr>
        <p:txBody>
          <a:bodyPr/>
          <a:lstStyle/>
          <a:p>
            <a:r>
              <a:rPr lang="en-US" dirty="0" smtClean="0"/>
              <a:t>Patient #2</a:t>
            </a:r>
            <a:endParaRPr lang="en-US" dirty="0"/>
          </a:p>
        </p:txBody>
      </p:sp>
      <p:pic>
        <p:nvPicPr>
          <p:cNvPr id="4" name="Content Placeholder 3" descr="KUB of Patient #2 showing a ventriculo-peritoneal shunt in place with a nonspecific gas pattern.&#10;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552" y="1189062"/>
            <a:ext cx="2788920" cy="4677007"/>
          </a:xfrm>
        </p:spPr>
      </p:pic>
    </p:spTree>
    <p:extLst>
      <p:ext uri="{BB962C8B-B14F-4D97-AF65-F5344CB8AC3E}">
        <p14:creationId xmlns:p14="http://schemas.microsoft.com/office/powerpoint/2010/main" val="100663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#2</a:t>
            </a:r>
            <a:endParaRPr lang="en-US" dirty="0"/>
          </a:p>
        </p:txBody>
      </p:sp>
      <p:pic>
        <p:nvPicPr>
          <p:cNvPr id="4" name="Content Placeholder 3" descr="Abdominal CT of Patient #2 demonstrating a CSF cyst around the end of the shunt and a small bowel obstruction.&#10;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76" y="1771336"/>
            <a:ext cx="4125232" cy="3218498"/>
          </a:xfrm>
        </p:spPr>
      </p:pic>
      <p:pic>
        <p:nvPicPr>
          <p:cNvPr id="5" name="Picture 4" descr="Abdominal CT of Patient #2 demonstrating a CSF cyst around the end of the shunt and a small bowel obstruction.&#10;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" y="1771336"/>
            <a:ext cx="4316482" cy="323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586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3169"/>
            <a:ext cx="8229600" cy="1143000"/>
          </a:xfrm>
        </p:spPr>
        <p:txBody>
          <a:bodyPr/>
          <a:lstStyle/>
          <a:p>
            <a:r>
              <a:rPr lang="en-US" sz="3200" b="1" dirty="0" smtClean="0"/>
              <a:t>Predictive Variables For Surgical Abdomen</a:t>
            </a:r>
            <a:endParaRPr lang="en-US" sz="3200" b="1" dirty="0"/>
          </a:p>
        </p:txBody>
      </p:sp>
      <p:graphicFrame>
        <p:nvGraphicFramePr>
          <p:cNvPr id="4" name="Content Placeholder 3" title="Predictive Variables for Surgical Abdomen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117036"/>
              </p:ext>
            </p:extLst>
          </p:nvPr>
        </p:nvGraphicFramePr>
        <p:xfrm>
          <a:off x="1422400" y="2552101"/>
          <a:ext cx="6112933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19981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Variable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p Value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Abdominal distention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0.027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Abdominal pain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Vomiting/ Increased gastrostomy output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No diarrhea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0.017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Abdominal tenderness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Elevated WBC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0.006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Number of fluid boluses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0.041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High Risk Patient with Clinical Suspicion or &gt; of: Vomiting/Increased G tube output Abdominal pain, Tenderness, Dehydration, Absense of diarrhea, or Elevated WBC diagram"/>
          <p:cNvGrpSpPr/>
          <p:nvPr/>
        </p:nvGrpSpPr>
        <p:grpSpPr>
          <a:xfrm>
            <a:off x="485336" y="37033"/>
            <a:ext cx="7987981" cy="6338943"/>
            <a:chOff x="485336" y="37033"/>
            <a:chExt cx="7987981" cy="6338943"/>
          </a:xfrm>
        </p:grpSpPr>
        <p:sp>
          <p:nvSpPr>
            <p:cNvPr id="9" name="TextBox 8"/>
            <p:cNvSpPr txBox="1"/>
            <p:nvPr/>
          </p:nvSpPr>
          <p:spPr>
            <a:xfrm>
              <a:off x="2098835" y="1659522"/>
              <a:ext cx="4728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Yes</a:t>
              </a:r>
              <a:endParaRPr lang="en-US" sz="1600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>
              <a:off x="2066532" y="224710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199468" y="2510826"/>
              <a:ext cx="21016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Abdominal ultrasound </a:t>
              </a:r>
              <a:endParaRPr lang="en-US" sz="1600" b="1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>
              <a:off x="2701901" y="303908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>
              <a:off x="1126597" y="303908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34328" y="3295859"/>
              <a:ext cx="8517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Positive</a:t>
              </a:r>
              <a:endParaRPr lang="en-US" sz="1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25506" y="3295859"/>
              <a:ext cx="941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Negative</a:t>
              </a:r>
              <a:endParaRPr lang="en-US" sz="1600" b="1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5400000">
              <a:off x="1116962" y="392350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335238" y="5791200"/>
              <a:ext cx="20547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Observe and reassess every 2 hours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76168" y="1676400"/>
              <a:ext cx="4301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No</a:t>
              </a:r>
              <a:endParaRPr lang="en-US" sz="1600" b="1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>
              <a:off x="6399937" y="224710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97722" y="2418546"/>
              <a:ext cx="21870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Acute abdominal series</a:t>
              </a:r>
              <a:endParaRPr lang="en-US" sz="1600" b="1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rot="5400000">
              <a:off x="7208157" y="303908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5518118" y="3039086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016260" y="3295859"/>
              <a:ext cx="8517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Positive</a:t>
              </a:r>
              <a:endParaRPr lang="en-US" sz="16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37872" y="3295859"/>
              <a:ext cx="941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Negative</a:t>
              </a:r>
              <a:endParaRPr lang="en-US" sz="1600" b="1" dirty="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>
              <a:off x="6744494" y="4316021"/>
              <a:ext cx="1294606" cy="7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083764" y="3763780"/>
              <a:ext cx="457200" cy="381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>
              <a:off x="5077295" y="3695700"/>
              <a:ext cx="457200" cy="381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1705949" y="37033"/>
              <a:ext cx="5698368" cy="1193412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High Risk Patient with Clinical Suspicion or ≥ 2 of :</a:t>
              </a:r>
            </a:p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Vomiting/Increased G tube output</a:t>
              </a:r>
            </a:p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Abdominal pain, Tenderness, Dehydration, 		Absence of diarrhea,  or Elevated WBC: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rot="5400000">
              <a:off x="4192255" y="1420151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879412" y="1676400"/>
              <a:ext cx="1043876" cy="338554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</a:rPr>
                <a:t>V-P shunt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130606" y="4267200"/>
              <a:ext cx="2390911" cy="30777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Abdominal CT with contrast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953000" y="5029200"/>
              <a:ext cx="851716" cy="3385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Positive</a:t>
              </a:r>
              <a:endParaRPr lang="en-US" sz="1600" b="1" dirty="0"/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rot="5400000">
              <a:off x="3239294" y="4837906"/>
              <a:ext cx="2286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2936630" y="5029200"/>
              <a:ext cx="941283" cy="33855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Negative</a:t>
              </a:r>
              <a:endParaRPr lang="en-US" sz="1600" b="1" dirty="0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rot="10800000">
              <a:off x="2667000" y="1828800"/>
              <a:ext cx="1066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4953000" y="1828800"/>
              <a:ext cx="1066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5764238" y="5209736"/>
              <a:ext cx="762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5218906" y="4837906"/>
              <a:ext cx="2286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6553200" y="5029200"/>
              <a:ext cx="1920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Definitive treatment</a:t>
              </a:r>
              <a:endParaRPr lang="en-US" sz="1600" b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85336" y="4343400"/>
              <a:ext cx="19201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Definitive treatment</a:t>
              </a:r>
              <a:endParaRPr lang="en-US" sz="1600" b="1" dirty="0"/>
            </a:p>
          </p:txBody>
        </p:sp>
        <p:cxnSp>
          <p:nvCxnSpPr>
            <p:cNvPr id="65" name="Straight Arrow Connector 64"/>
            <p:cNvCxnSpPr>
              <a:endCxn id="30" idx="0"/>
            </p:cNvCxnSpPr>
            <p:nvPr/>
          </p:nvCxnSpPr>
          <p:spPr>
            <a:xfrm rot="16200000" flipH="1">
              <a:off x="3172116" y="5600680"/>
              <a:ext cx="381000" cy="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Conclusions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8200"/>
            <a:ext cx="8229600" cy="348826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First study on high-risk patients with suspicion for acute surgical abdomen</a:t>
            </a:r>
          </a:p>
          <a:p>
            <a:pPr>
              <a:buFont typeface="Arial"/>
              <a:buChar char="•"/>
            </a:pPr>
            <a:r>
              <a:rPr lang="en-US" b="1" dirty="0"/>
              <a:t>P</a:t>
            </a:r>
            <a:r>
              <a:rPr lang="en-US" b="1" dirty="0" smtClean="0"/>
              <a:t>resence of abdominal pain, abdominal distention, increased gastrostomy tube output or vomiting, abdominal tenderness, and signs of dehydration are significant predictors of need for emergency </a:t>
            </a:r>
            <a:r>
              <a:rPr lang="en-US" b="1" dirty="0"/>
              <a:t>surgery in high </a:t>
            </a:r>
            <a:r>
              <a:rPr lang="en-US" b="1" dirty="0" smtClean="0"/>
              <a:t>risk, </a:t>
            </a:r>
            <a:r>
              <a:rPr lang="en-US" b="1" dirty="0"/>
              <a:t>medically fragile patients 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Conclusions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5499"/>
            <a:ext cx="8229600" cy="3810405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b="1" dirty="0" smtClean="0"/>
              <a:t>We propose abdominal ultrasound as the initial modality for patients with VP shunts when presenting with a possible acute surgical abdomen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Positive AAS is reliable finding but negative AAS can be misleading and a further confirmatory test is indicated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Abdominal CT is most reliable imaging modality</a:t>
            </a:r>
          </a:p>
          <a:p>
            <a:pPr>
              <a:buFont typeface="Arial"/>
              <a:buChar char="•"/>
            </a:pPr>
            <a:r>
              <a:rPr lang="en-US" b="1" dirty="0" smtClean="0"/>
              <a:t>Our pathway for atypical, medically fragile patients at high risk for an acute surgical abdomen needs to be </a:t>
            </a:r>
            <a:r>
              <a:rPr lang="en-US" b="1" smtClean="0"/>
              <a:t>validated </a:t>
            </a:r>
            <a:r>
              <a:rPr lang="en-US" smtClean="0"/>
              <a:t>by</a:t>
            </a:r>
            <a:r>
              <a:rPr lang="en-US" b="1" smtClean="0"/>
              <a:t> </a:t>
            </a:r>
            <a:r>
              <a:rPr lang="en-US" b="1" dirty="0" smtClean="0"/>
              <a:t>a prospective study with a larger cohort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Questions?</a:t>
            </a:r>
            <a:endParaRPr lang="en-US" sz="4400" b="1" dirty="0"/>
          </a:p>
        </p:txBody>
      </p:sp>
      <p:pic>
        <p:nvPicPr>
          <p:cNvPr id="4" name="Content Placeholder 3" descr="view of buildings"/>
          <p:cNvPicPr>
            <a:picLocks noGrp="1" noChangeAspect="1"/>
          </p:cNvPicPr>
          <p:nvPr>
            <p:ph idx="1"/>
          </p:nvPr>
        </p:nvPicPr>
        <p:blipFill>
          <a:blip r:embed="rId3"/>
          <a:srcRect l="-42609" r="-42609"/>
          <a:stretch>
            <a:fillRect/>
          </a:stretch>
        </p:blipFill>
        <p:spPr>
          <a:xfrm>
            <a:off x="-1765326" y="1600200"/>
            <a:ext cx="8229600" cy="2853267"/>
          </a:xfrm>
        </p:spPr>
      </p:pic>
      <p:pic>
        <p:nvPicPr>
          <p:cNvPr id="5" name="Picture 4" descr="view of buildings"/>
          <p:cNvPicPr>
            <a:picLocks noChangeAspect="1"/>
          </p:cNvPicPr>
          <p:nvPr/>
        </p:nvPicPr>
        <p:blipFill>
          <a:blip r:embed="rId4"/>
          <a:srcRect r="8273"/>
          <a:stretch>
            <a:fillRect/>
          </a:stretch>
        </p:blipFill>
        <p:spPr>
          <a:xfrm>
            <a:off x="4724033" y="1581163"/>
            <a:ext cx="4227958" cy="2872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Background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27" y="1417638"/>
            <a:ext cx="8454473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There are an estimated 9 million children and 		     23 million adults in the U.S. with special health    care needs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Large subset of special health care needs patients  at risk to develop acute surgical abdomen due to   co-morbidities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/>
              <a:t>Multiple abdominal surgeries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/>
              <a:t>Indwelling abdominal devices 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/>
              <a:t>Chronic constipation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err="1" smtClean="0"/>
              <a:t>Nissen</a:t>
            </a:r>
            <a:r>
              <a:rPr lang="en-US" sz="2400" b="1" dirty="0" smtClean="0"/>
              <a:t> fundoplication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Background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70852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Adhesive peritoneal bands occur in 93-100% of patients with prior abdominal surgery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Nissen fundoplication increases the risk of adhesive SBO up to 21% in children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Incidence of complications after VP shunt varies from 5-47% 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000000"/>
                </a:solidFill>
              </a:rPr>
              <a:t>-</a:t>
            </a:r>
            <a:r>
              <a:rPr lang="en-US" sz="2400" b="1" dirty="0" smtClean="0">
                <a:solidFill>
                  <a:srgbClr val="000000"/>
                </a:solidFill>
              </a:rPr>
              <a:t>CSF </a:t>
            </a:r>
            <a:r>
              <a:rPr lang="en-US" sz="2400" b="1" dirty="0" err="1" smtClean="0">
                <a:solidFill>
                  <a:srgbClr val="000000"/>
                </a:solidFill>
              </a:rPr>
              <a:t>pseudocyst</a:t>
            </a:r>
            <a:r>
              <a:rPr lang="en-US" sz="2400" b="1" dirty="0" smtClean="0">
                <a:solidFill>
                  <a:srgbClr val="000000"/>
                </a:solidFill>
              </a:rPr>
              <a:t>                -Inguinal hernia                      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-SBO                                   -Intestinal perforation</a:t>
            </a:r>
            <a:endParaRPr lang="en-US" sz="2400" b="1" dirty="0" smtClean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-CSF </a:t>
            </a:r>
            <a:r>
              <a:rPr lang="en-US" sz="2400" dirty="0">
                <a:solidFill>
                  <a:srgbClr val="000000"/>
                </a:solidFill>
              </a:rPr>
              <a:t>ascites                 </a:t>
            </a:r>
            <a:r>
              <a:rPr lang="en-US" sz="2400" dirty="0" smtClean="0">
                <a:solidFill>
                  <a:srgbClr val="000000"/>
                </a:solidFill>
              </a:rPr>
              <a:t>      -Intestinal entanglement</a:t>
            </a:r>
            <a:endParaRPr lang="en-US" sz="2400" b="1" dirty="0" smtClean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-Shunt displacement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Background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3000" b="1" dirty="0" smtClean="0">
                <a:solidFill>
                  <a:srgbClr val="000000"/>
                </a:solidFill>
              </a:rPr>
              <a:t>Nonverbal children and adults with altered sensation often unable to communicate symptoms classically associated with acute abdomen and often present with subtle manifestations</a:t>
            </a:r>
          </a:p>
          <a:p>
            <a:pPr>
              <a:buFont typeface="Arial"/>
              <a:buChar char="•"/>
            </a:pPr>
            <a:r>
              <a:rPr lang="en-US" sz="3000" b="1" dirty="0" smtClean="0">
                <a:solidFill>
                  <a:srgbClr val="000000"/>
                </a:solidFill>
              </a:rPr>
              <a:t>Therefore, this patient population at greater risk for acute abdominal surgical emergencies and delayed or missed diagnoses with potentially catastrophic outcomes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Study Design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518"/>
            <a:ext cx="8229600" cy="4525963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600" b="1" dirty="0" smtClean="0">
                <a:solidFill>
                  <a:srgbClr val="000000"/>
                </a:solidFill>
              </a:rPr>
              <a:t>Study conducted at Nationwide Children’s Hospital, Columbus, OH (#IRB09-00151)</a:t>
            </a:r>
          </a:p>
          <a:p>
            <a:pPr>
              <a:buFont typeface="Arial"/>
              <a:buChar char="•"/>
            </a:pPr>
            <a:r>
              <a:rPr lang="en-US" sz="2600" b="1" dirty="0" smtClean="0">
                <a:solidFill>
                  <a:srgbClr val="000000"/>
                </a:solidFill>
              </a:rPr>
              <a:t>Retrospective case-controlled study with patients serving as their own control</a:t>
            </a:r>
          </a:p>
          <a:p>
            <a:pPr>
              <a:buFont typeface="Arial"/>
              <a:buChar char="•"/>
            </a:pPr>
            <a:r>
              <a:rPr lang="en-US" sz="2600" b="1" dirty="0" smtClean="0">
                <a:solidFill>
                  <a:srgbClr val="000000"/>
                </a:solidFill>
              </a:rPr>
              <a:t>Review of hospital discharge data including ICD9 codes and surgical case records</a:t>
            </a:r>
          </a:p>
          <a:p>
            <a:pPr>
              <a:buFont typeface="Arial"/>
              <a:buChar char="•"/>
            </a:pPr>
            <a:r>
              <a:rPr lang="en-US" sz="2600" b="1" dirty="0" smtClean="0">
                <a:solidFill>
                  <a:srgbClr val="000000"/>
                </a:solidFill>
              </a:rPr>
              <a:t>Inclusion criteria: patients with neuro-developmental delay with diagnosis of acute surgical abdomen within 48 hours of hospital admission from the Emergency Department between May 2005 and October 2009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Study Design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500" b="1" dirty="0" smtClean="0">
                <a:solidFill>
                  <a:srgbClr val="000000"/>
                </a:solidFill>
              </a:rPr>
              <a:t>Acute surgical abdomen defined as an abdominal surgical procedure demonstrating a pathological     process or an IR procedure for abdominal pathology  (e.g. drainage of CSF cyst)</a:t>
            </a:r>
          </a:p>
          <a:p>
            <a:pPr>
              <a:buFont typeface="Arial"/>
              <a:buChar char="•"/>
            </a:pPr>
            <a:r>
              <a:rPr lang="en-US" sz="2500" b="1" dirty="0" smtClean="0">
                <a:solidFill>
                  <a:srgbClr val="000000"/>
                </a:solidFill>
              </a:rPr>
              <a:t>Each subject had to have an index ED visit during which an acute surgical abdomen was diagnosed and a control ED visit which proved to be negative for an acute surgical emergency</a:t>
            </a:r>
          </a:p>
          <a:p>
            <a:pPr>
              <a:buFont typeface="Arial"/>
              <a:buChar char="•"/>
            </a:pPr>
            <a:r>
              <a:rPr lang="en-US" sz="2500" b="1" dirty="0" smtClean="0">
                <a:solidFill>
                  <a:srgbClr val="000000"/>
                </a:solidFill>
              </a:rPr>
              <a:t>The control visit required to have occurred within two years of the acute surgical abdomen visit but at least two months distant to avoid repeat presentation for the same illness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/>
              <a:t>Study Definitions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Feeding intolerance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Decreased oral intake or vomiting in orally fed patient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Abdominal distention, discomfort, or increased gastrostomy tube output after oral or gastrostomy feeds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Pain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Described by patients able to communicate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Interpreted by caregivers as changes in behavior consistent with feeling abdominal pain such as grimaces or moaning with abdominal touch</a:t>
            </a:r>
          </a:p>
          <a:p>
            <a:pPr>
              <a:buFont typeface="Arial"/>
              <a:buChar char="•"/>
            </a:pPr>
            <a:r>
              <a:rPr lang="en-US" sz="2800" b="1" dirty="0" smtClean="0">
                <a:solidFill>
                  <a:srgbClr val="000000"/>
                </a:solidFill>
              </a:rPr>
              <a:t>Constipation</a:t>
            </a:r>
          </a:p>
          <a:p>
            <a:pPr lvl="1">
              <a:buFont typeface="Wingdings" charset="2"/>
              <a:buChar char="§"/>
            </a:pPr>
            <a:r>
              <a:rPr lang="en-US" sz="2400" b="1" dirty="0" smtClean="0">
                <a:solidFill>
                  <a:srgbClr val="000000"/>
                </a:solidFill>
              </a:rPr>
              <a:t>New onset or worsening</a:t>
            </a:r>
            <a:endParaRPr lang="en-US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91695"/>
          </a:xfrm>
        </p:spPr>
        <p:txBody>
          <a:bodyPr/>
          <a:lstStyle/>
          <a:p>
            <a:pPr algn="ctr"/>
            <a:r>
              <a:rPr lang="en-US" sz="4400" b="1" dirty="0" smtClean="0"/>
              <a:t>Results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99733"/>
            <a:ext cx="8229600" cy="2853267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sz="3200" b="1" dirty="0" smtClean="0">
                <a:solidFill>
                  <a:srgbClr val="000000"/>
                </a:solidFill>
              </a:rPr>
              <a:t>169 patients with special needs had abdominal procedures over the study time period</a:t>
            </a:r>
          </a:p>
          <a:p>
            <a:pPr>
              <a:buFont typeface="Arial"/>
              <a:buChar char="•"/>
            </a:pPr>
            <a:r>
              <a:rPr lang="en-US" sz="3200" b="1" dirty="0" smtClean="0">
                <a:solidFill>
                  <a:srgbClr val="000000"/>
                </a:solidFill>
              </a:rPr>
              <a:t>24 patients met the selection criteria after screening for elective surgical procedures  and lack of a qualifying ED control visit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1355</Words>
  <Application>Microsoft Macintosh PowerPoint</Application>
  <PresentationFormat>On-screen Show (4:3)</PresentationFormat>
  <Paragraphs>384</Paragraphs>
  <Slides>26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Identifying Intra-Abdominal Surgical Emergencies in Medically Fragile,  High Risk Children and Adults</vt:lpstr>
      <vt:lpstr>Study Aims </vt:lpstr>
      <vt:lpstr>Background</vt:lpstr>
      <vt:lpstr>Background</vt:lpstr>
      <vt:lpstr>Background</vt:lpstr>
      <vt:lpstr>Study Design</vt:lpstr>
      <vt:lpstr>Study Design</vt:lpstr>
      <vt:lpstr>Study Definitions</vt:lpstr>
      <vt:lpstr>Results</vt:lpstr>
      <vt:lpstr>Demographic Data</vt:lpstr>
      <vt:lpstr>ED Index Visit (Surgery)</vt:lpstr>
      <vt:lpstr>ED Control Visit (No Surgery)</vt:lpstr>
      <vt:lpstr>Symptoms at Presentation </vt:lpstr>
      <vt:lpstr>Physical Findings at Presentation</vt:lpstr>
      <vt:lpstr>Laboratory Results and  Diagnosis of Acute Surgical Abdomen</vt:lpstr>
      <vt:lpstr>Early ED Management and  Diagnosis of Acute Surgical Abdomen </vt:lpstr>
      <vt:lpstr>Radiology  Testing</vt:lpstr>
      <vt:lpstr>Patient #1</vt:lpstr>
      <vt:lpstr>Patient #1</vt:lpstr>
      <vt:lpstr>Patient #2</vt:lpstr>
      <vt:lpstr>Patient #2</vt:lpstr>
      <vt:lpstr>Predictive Variables For Surgical Abdomen</vt:lpstr>
      <vt:lpstr>PowerPoint Presentation</vt:lpstr>
      <vt:lpstr>Conclusions</vt:lpstr>
      <vt:lpstr>Conclusions</vt:lpstr>
      <vt:lpstr>Questions?</vt:lpstr>
    </vt:vector>
  </TitlesOfParts>
  <Company>Conrad Phillips Vutech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 Rafter</dc:creator>
  <cp:lastModifiedBy>Vanessa Graham</cp:lastModifiedBy>
  <cp:revision>26</cp:revision>
  <cp:lastPrinted>2011-07-22T14:57:24Z</cp:lastPrinted>
  <dcterms:created xsi:type="dcterms:W3CDTF">2011-09-03T22:05:08Z</dcterms:created>
  <dcterms:modified xsi:type="dcterms:W3CDTF">2011-10-18T15:29:59Z</dcterms:modified>
</cp:coreProperties>
</file>