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59" r:id="rId8"/>
    <p:sldId id="266" r:id="rId9"/>
    <p:sldId id="268" r:id="rId10"/>
    <p:sldId id="267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4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3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2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90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05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0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80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8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71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41BC1-DB1B-48FA-8C25-1D8337687684}" type="datetimeFigureOut">
              <a:rPr lang="en-US" smtClean="0"/>
              <a:t>9/15/2011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FE867-DC21-4A49-8761-B8F9400F49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7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brenda.harding@ahrq.hhs.gov" TargetMode="External"/><Relationship Id="rId2" Type="http://schemas.openxmlformats.org/officeDocument/2006/relationships/hyperlink" Target="mailto:kay.anderson@ahrq.hhs.gov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AHRQ 2011 Annual Conference: Insights from the AHRQ Peer </a:t>
            </a:r>
            <a:r>
              <a:rPr lang="en-US" sz="3600" dirty="0"/>
              <a:t>R</a:t>
            </a:r>
            <a:r>
              <a:rPr lang="en-US" sz="3600" dirty="0" smtClean="0"/>
              <a:t>eview Process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Training Grant Review Perspective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Denise G. Tate Ph.D., Professor,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Chair HCRT Study Section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University of Michigan Medical School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Tuesday, September 20, 2011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1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Special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Institutional Support – letters of reference and commitment</a:t>
            </a:r>
          </a:p>
          <a:p>
            <a:r>
              <a:rPr lang="en-US" sz="2400" dirty="0" smtClean="0"/>
              <a:t>Collaborators/Consultants – letters of commitment</a:t>
            </a:r>
          </a:p>
          <a:p>
            <a:r>
              <a:rPr lang="en-US" sz="2400" dirty="0" smtClean="0"/>
              <a:t>Protection of Human Subjects</a:t>
            </a:r>
          </a:p>
          <a:p>
            <a:r>
              <a:rPr lang="en-US" sz="2400" dirty="0" smtClean="0"/>
              <a:t>Recruitment and Inclusion of Women, Minorities, Children and Persons with Disabilities</a:t>
            </a:r>
          </a:p>
          <a:p>
            <a:r>
              <a:rPr lang="en-US" sz="2400" dirty="0" smtClean="0"/>
              <a:t>Have a plan for inclusion of AHRQ priority populations</a:t>
            </a:r>
          </a:p>
          <a:p>
            <a:r>
              <a:rPr lang="en-US" sz="2400" dirty="0" smtClean="0"/>
              <a:t>Data </a:t>
            </a:r>
            <a:r>
              <a:rPr lang="en-US" sz="2400" dirty="0" smtClean="0"/>
              <a:t>and Safety </a:t>
            </a:r>
            <a:r>
              <a:rPr lang="en-US" sz="2400" dirty="0"/>
              <a:t>M</a:t>
            </a:r>
            <a:r>
              <a:rPr lang="en-US" sz="2400" dirty="0" smtClean="0"/>
              <a:t>onitoring Plan </a:t>
            </a:r>
          </a:p>
          <a:p>
            <a:r>
              <a:rPr lang="en-US" sz="2400" dirty="0" smtClean="0"/>
              <a:t>Access to required resources: databases, patients, laboratories, equipment, etc.</a:t>
            </a:r>
          </a:p>
          <a:p>
            <a:r>
              <a:rPr lang="en-US" sz="2400" dirty="0" smtClean="0"/>
              <a:t>Budget and budget justification related o years of training proposed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297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AHRQ Training Program Officers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K awards: Dr. Kay Anderson (</a:t>
            </a:r>
            <a:r>
              <a:rPr lang="en-US" dirty="0" smtClean="0">
                <a:hlinkClick r:id="rId2"/>
              </a:rPr>
              <a:t>kay.anderson@ahrq.hhs.gov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For R36s or Dissertation awards: Ms. Brenda Harding (</a:t>
            </a:r>
            <a:r>
              <a:rPr lang="en-US" dirty="0" smtClean="0">
                <a:hlinkClick r:id="rId3"/>
              </a:rPr>
              <a:t>b</a:t>
            </a:r>
            <a:r>
              <a:rPr lang="en-US" dirty="0" smtClean="0">
                <a:hlinkClick r:id="rId3"/>
              </a:rPr>
              <a:t>renda.harding@ahrq.hhs.gov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74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Major Pitfalls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A training application is not an R01 </a:t>
            </a:r>
            <a:r>
              <a:rPr lang="en-US" dirty="0" smtClean="0"/>
              <a:t>– applicant needs to achieve a balance between the career plan, didactics and project proposed</a:t>
            </a:r>
          </a:p>
          <a:p>
            <a:r>
              <a:rPr lang="en-US" b="1" dirty="0" smtClean="0"/>
              <a:t>Research project </a:t>
            </a:r>
            <a:r>
              <a:rPr lang="en-US" dirty="0" smtClean="0"/>
              <a:t>should relate to training, be methodologically sound (clear aims) and reasonable within budget, resources and time frame</a:t>
            </a:r>
          </a:p>
          <a:p>
            <a:r>
              <a:rPr lang="en-US" dirty="0" smtClean="0"/>
              <a:t>Make sure your </a:t>
            </a:r>
            <a:r>
              <a:rPr lang="en-US" b="1" dirty="0" smtClean="0"/>
              <a:t>mentors</a:t>
            </a:r>
            <a:r>
              <a:rPr lang="en-US" dirty="0" smtClean="0"/>
              <a:t> have </a:t>
            </a:r>
            <a:r>
              <a:rPr lang="en-US" dirty="0" smtClean="0"/>
              <a:t>the required </a:t>
            </a:r>
            <a:r>
              <a:rPr lang="en-US" dirty="0" smtClean="0"/>
              <a:t>expertise, have read your application and fully on board with you. Clear commitment is key.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025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Being Successful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Allow sufficient time for planning and writing</a:t>
            </a:r>
          </a:p>
          <a:p>
            <a:r>
              <a:rPr lang="en-US" dirty="0" smtClean="0"/>
              <a:t>Make your application responsive to the agency and your own interests and expertise</a:t>
            </a:r>
          </a:p>
          <a:p>
            <a:r>
              <a:rPr lang="en-US" dirty="0" smtClean="0"/>
              <a:t>Get feedback on content and format</a:t>
            </a:r>
          </a:p>
          <a:p>
            <a:r>
              <a:rPr lang="en-US" dirty="0" smtClean="0"/>
              <a:t>Review Peer review Guidelines and Scoring</a:t>
            </a:r>
          </a:p>
          <a:p>
            <a:r>
              <a:rPr lang="en-US" dirty="0" smtClean="0"/>
              <a:t>Plan on possible re-submission!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248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600" b="1" dirty="0" smtClean="0"/>
              <a:t>Get to know yourself well </a:t>
            </a:r>
            <a:r>
              <a:rPr lang="en-US" sz="2600" dirty="0" smtClean="0"/>
              <a:t>– your career pathway, interests, qualifications, experience and resources.</a:t>
            </a:r>
          </a:p>
          <a:p>
            <a:pPr lvl="1"/>
            <a:r>
              <a:rPr lang="en-US" sz="2000" dirty="0" smtClean="0"/>
              <a:t>Talk to others, mentors, advisers about your interests and career options</a:t>
            </a:r>
          </a:p>
          <a:p>
            <a:pPr lvl="1"/>
            <a:r>
              <a:rPr lang="en-US" sz="2000" dirty="0" smtClean="0"/>
              <a:t>Write a brief 2 page research training statement</a:t>
            </a:r>
          </a:p>
          <a:p>
            <a:pPr lvl="1"/>
            <a:r>
              <a:rPr lang="en-US" sz="2000" dirty="0" smtClean="0"/>
              <a:t>Research your options using the AHRQ website</a:t>
            </a:r>
          </a:p>
          <a:p>
            <a:pPr lvl="1"/>
            <a:endParaRPr lang="en-US" sz="2000" dirty="0"/>
          </a:p>
          <a:p>
            <a:r>
              <a:rPr lang="en-US" sz="2600" b="1" dirty="0" smtClean="0"/>
              <a:t>Talk to AHRQ experts </a:t>
            </a:r>
            <a:r>
              <a:rPr lang="en-US" sz="2600" dirty="0" smtClean="0"/>
              <a:t>about the right mechanism for you</a:t>
            </a:r>
          </a:p>
          <a:p>
            <a:pPr lvl="1"/>
            <a:endParaRPr lang="en-US" sz="2000" dirty="0"/>
          </a:p>
          <a:p>
            <a:r>
              <a:rPr lang="en-US" sz="2600" b="1" dirty="0" smtClean="0"/>
              <a:t>Allow sufficient time for planning, </a:t>
            </a:r>
            <a:r>
              <a:rPr lang="en-US" sz="2600" dirty="0" smtClean="0"/>
              <a:t>organize and write your research training applications</a:t>
            </a:r>
          </a:p>
        </p:txBody>
      </p:sp>
    </p:spTree>
    <p:extLst>
      <p:ext uri="{BB962C8B-B14F-4D97-AF65-F5344CB8AC3E}">
        <p14:creationId xmlns:p14="http://schemas.microsoft.com/office/powerpoint/2010/main" val="173519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Take a look  at the funding opportunity </a:t>
            </a:r>
            <a:r>
              <a:rPr lang="en-US" sz="2400" dirty="0" smtClean="0"/>
              <a:t>mechanisms (AHRQ priorities, Special Emphasis notices)and align these with your application</a:t>
            </a:r>
          </a:p>
          <a:p>
            <a:r>
              <a:rPr lang="en-US" sz="2400" b="1" dirty="0" smtClean="0"/>
              <a:t>Examine the AHRQ’s scientific mission </a:t>
            </a:r>
            <a:r>
              <a:rPr lang="en-US" sz="2400" dirty="0" smtClean="0"/>
              <a:t>and goals and carefully consider whether your application fits within the AHRQ’s mission.</a:t>
            </a:r>
          </a:p>
          <a:p>
            <a:r>
              <a:rPr lang="en-US" sz="2400" b="1" dirty="0" smtClean="0"/>
              <a:t>Contact a program official </a:t>
            </a:r>
            <a:r>
              <a:rPr lang="en-US" sz="2400" dirty="0" smtClean="0"/>
              <a:t>by phone or E-mail to clarify any questions</a:t>
            </a:r>
          </a:p>
          <a:p>
            <a:r>
              <a:rPr lang="en-US" sz="2400" b="1" dirty="0" smtClean="0"/>
              <a:t>Develop a strategy</a:t>
            </a:r>
          </a:p>
          <a:p>
            <a:pPr marL="800100" lvl="2" indent="0">
              <a:buNone/>
            </a:pPr>
            <a:r>
              <a:rPr lang="en-US" sz="1600" dirty="0" smtClean="0"/>
              <a:t>Determine what type of application will work best to fit your needs</a:t>
            </a:r>
          </a:p>
          <a:p>
            <a:pPr marL="800100" lvl="2" indent="0">
              <a:buNone/>
            </a:pPr>
            <a:r>
              <a:rPr lang="en-US" sz="1600" dirty="0" smtClean="0"/>
              <a:t>Review what you plan to achieve and by when?</a:t>
            </a:r>
          </a:p>
          <a:p>
            <a:pPr marL="800100" lvl="2" indent="0">
              <a:buNone/>
            </a:pPr>
            <a:r>
              <a:rPr lang="en-US" sz="1600" dirty="0" smtClean="0"/>
              <a:t>Plan based on potential resources (i.e. mentors, environment, budget)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99483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Determine all requirements to write your application (i.e. forms, bios, IRB)</a:t>
            </a:r>
          </a:p>
          <a:p>
            <a:r>
              <a:rPr lang="en-US" sz="2400" dirty="0" smtClean="0"/>
              <a:t>Consider your team of mentors and get commitment up front in terms of support, time and effort, access to laboratories, databases. Assemble your team early.</a:t>
            </a:r>
          </a:p>
          <a:p>
            <a:r>
              <a:rPr lang="en-US" sz="2400" u="sng" dirty="0" smtClean="0"/>
              <a:t>Letters of support </a:t>
            </a:r>
            <a:r>
              <a:rPr lang="en-US" sz="2400" dirty="0" smtClean="0"/>
              <a:t>– these need to clearly indicate mentors support and commitment as well familiarity with your goals and achievements. </a:t>
            </a:r>
            <a:endParaRPr lang="en-US" sz="2400" dirty="0" smtClean="0"/>
          </a:p>
          <a:p>
            <a:r>
              <a:rPr lang="en-US" sz="2400" dirty="0" smtClean="0"/>
              <a:t>Describe opportunities </a:t>
            </a:r>
            <a:r>
              <a:rPr lang="en-US" sz="2400" dirty="0" smtClean="0"/>
              <a:t>for collaboration and becoming an independent investigator</a:t>
            </a:r>
          </a:p>
          <a:p>
            <a:endParaRPr lang="en-US" sz="24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04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Review the grant application instructions carefully</a:t>
            </a:r>
          </a:p>
          <a:p>
            <a:r>
              <a:rPr lang="en-US" sz="2400" dirty="0" smtClean="0"/>
              <a:t>Discuss </a:t>
            </a:r>
            <a:r>
              <a:rPr lang="en-US" sz="2400" dirty="0" smtClean="0"/>
              <a:t>your </a:t>
            </a:r>
            <a:r>
              <a:rPr lang="en-US" sz="2400" u="sng" dirty="0" smtClean="0"/>
              <a:t>career development </a:t>
            </a:r>
            <a:r>
              <a:rPr lang="en-US" sz="2400" dirty="0" smtClean="0"/>
              <a:t>pathway and goals with mentors and colleagues</a:t>
            </a:r>
          </a:p>
          <a:p>
            <a:r>
              <a:rPr lang="en-US" sz="2400" dirty="0" smtClean="0"/>
              <a:t>Propose </a:t>
            </a:r>
            <a:r>
              <a:rPr lang="en-US" sz="2400" dirty="0" smtClean="0"/>
              <a:t>carefully related </a:t>
            </a:r>
            <a:r>
              <a:rPr lang="en-US" sz="2400" u="sng" dirty="0" smtClean="0"/>
              <a:t>coursework</a:t>
            </a:r>
            <a:r>
              <a:rPr lang="en-US" sz="2400" dirty="0" smtClean="0"/>
              <a:t> to achieve goals</a:t>
            </a:r>
          </a:p>
          <a:p>
            <a:r>
              <a:rPr lang="en-US" sz="2400" dirty="0" smtClean="0"/>
              <a:t>Solicit feedback about your </a:t>
            </a:r>
            <a:r>
              <a:rPr lang="en-US" sz="2400" u="sng" dirty="0" smtClean="0"/>
              <a:t>research</a:t>
            </a:r>
            <a:r>
              <a:rPr lang="en-US" sz="2400" dirty="0" smtClean="0"/>
              <a:t> idea</a:t>
            </a:r>
          </a:p>
          <a:p>
            <a:r>
              <a:rPr lang="en-US" sz="2400" dirty="0" smtClean="0"/>
              <a:t>In some cases, preliminary data is desirable</a:t>
            </a:r>
          </a:p>
          <a:p>
            <a:r>
              <a:rPr lang="en-US" sz="2400" dirty="0" smtClean="0"/>
              <a:t>Provide a succinct but focused review of literature</a:t>
            </a:r>
          </a:p>
          <a:p>
            <a:r>
              <a:rPr lang="en-US" sz="2400" dirty="0" smtClean="0"/>
              <a:t>The </a:t>
            </a:r>
            <a:r>
              <a:rPr lang="en-US" sz="2400" u="sng" dirty="0" smtClean="0"/>
              <a:t>timeline should be realistic </a:t>
            </a:r>
            <a:r>
              <a:rPr lang="en-US" sz="2400" dirty="0" smtClean="0"/>
              <a:t>for both training and competing the research project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3553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Is the proposed training relevant to the field? Will it promote a successful research career? </a:t>
            </a:r>
            <a:endParaRPr lang="en-US" sz="2800" dirty="0" smtClean="0"/>
          </a:p>
          <a:p>
            <a:r>
              <a:rPr lang="en-US" sz="2800" dirty="0" smtClean="0"/>
              <a:t>Does </a:t>
            </a:r>
            <a:r>
              <a:rPr lang="en-US" sz="2800" dirty="0" smtClean="0"/>
              <a:t>the project addresses an important problem? Is it innovative? </a:t>
            </a:r>
            <a:r>
              <a:rPr lang="en-US" sz="2800" dirty="0" smtClean="0"/>
              <a:t> </a:t>
            </a:r>
            <a:r>
              <a:rPr lang="en-US" sz="2800" dirty="0"/>
              <a:t>H</a:t>
            </a:r>
            <a:r>
              <a:rPr lang="en-US" sz="2800" dirty="0" smtClean="0"/>
              <a:t>ow </a:t>
            </a:r>
            <a:r>
              <a:rPr lang="en-US" sz="2800" dirty="0" smtClean="0"/>
              <a:t>will the clinical practice be improved?</a:t>
            </a:r>
          </a:p>
          <a:p>
            <a:r>
              <a:rPr lang="en-US" sz="2800" dirty="0" smtClean="0"/>
              <a:t>Is the proposed methodology sound?</a:t>
            </a:r>
          </a:p>
          <a:p>
            <a:r>
              <a:rPr lang="en-US" sz="2800" dirty="0" smtClean="0"/>
              <a:t>Is your CV strong enough?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760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Emphasis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Align your career development plan to your professional goals</a:t>
            </a:r>
          </a:p>
          <a:p>
            <a:pPr lvl="1"/>
            <a:r>
              <a:rPr lang="en-US" dirty="0" smtClean="0"/>
              <a:t>Justify the need for training (it will be a vital step toward your ultimate career goal and move you toward scientific independence)</a:t>
            </a:r>
          </a:p>
          <a:p>
            <a:pPr lvl="1"/>
            <a:r>
              <a:rPr lang="en-US" dirty="0" smtClean="0"/>
              <a:t>Specify training and courses and how these will help you to reach your objectives</a:t>
            </a:r>
          </a:p>
          <a:p>
            <a:pPr lvl="1"/>
            <a:r>
              <a:rPr lang="en-US" dirty="0" smtClean="0"/>
              <a:t>Stress your commitment to a career in health services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21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Emphasis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Your Research Plan Carefully</a:t>
            </a:r>
          </a:p>
          <a:p>
            <a:pPr lvl="1"/>
            <a:r>
              <a:rPr lang="en-US" dirty="0" smtClean="0"/>
              <a:t>Reviewers will look closely at your plan</a:t>
            </a:r>
          </a:p>
          <a:p>
            <a:pPr lvl="1"/>
            <a:r>
              <a:rPr lang="en-US" dirty="0" smtClean="0"/>
              <a:t>2 part plan: aims and strategy</a:t>
            </a:r>
          </a:p>
          <a:p>
            <a:pPr lvl="1"/>
            <a:r>
              <a:rPr lang="en-US" dirty="0" smtClean="0"/>
              <a:t>Is it related to your experience and will it enable you to achieve your objectives?</a:t>
            </a:r>
          </a:p>
          <a:p>
            <a:r>
              <a:rPr lang="en-US" dirty="0" smtClean="0"/>
              <a:t>Provide a realistic time frame</a:t>
            </a:r>
          </a:p>
          <a:p>
            <a:r>
              <a:rPr lang="en-US" dirty="0" smtClean="0"/>
              <a:t>Document training on responsible conduct of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02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Emphasis: Independence</a:t>
            </a:r>
            <a:br>
              <a:rPr lang="en-US" dirty="0" smtClean="0"/>
            </a:br>
            <a:r>
              <a:rPr lang="en-US" dirty="0" smtClean="0"/>
              <a:t>for K02s, K99, K24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important to provide reviewers evidence that you are independent and are prepared to be able to lead your project.</a:t>
            </a:r>
          </a:p>
          <a:p>
            <a:r>
              <a:rPr lang="en-US" dirty="0" smtClean="0"/>
              <a:t>Consider whether your career stage, expertise, and proposed training are appropriate to the size and scope of your project</a:t>
            </a:r>
          </a:p>
          <a:p>
            <a:r>
              <a:rPr lang="en-US" dirty="0" smtClean="0"/>
              <a:t>You want to reveal your independence through your publications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066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778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AHRQ 2011 Annual Conference: Insights from the AHRQ Peer Review Process</vt:lpstr>
      <vt:lpstr>Planning Your Application</vt:lpstr>
      <vt:lpstr>Planning Your Application</vt:lpstr>
      <vt:lpstr>Writing your Application</vt:lpstr>
      <vt:lpstr>Writing Your Application</vt:lpstr>
      <vt:lpstr>Writing Your Application</vt:lpstr>
      <vt:lpstr>Special Emphasis</vt:lpstr>
      <vt:lpstr>Special Emphasis</vt:lpstr>
      <vt:lpstr>Special Emphasis: Independence for K02s, K99, K24</vt:lpstr>
      <vt:lpstr>Areas of Special Focus</vt:lpstr>
      <vt:lpstr>AHRQ Training Program Officers</vt:lpstr>
      <vt:lpstr>Summary of Major Pitfalls</vt:lpstr>
      <vt:lpstr>On Being Successful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2011 Annual Conference: Insights from the AHRQ Peer Review Process</dc:title>
  <dc:creator>dgtate</dc:creator>
  <cp:lastModifiedBy>dgtate</cp:lastModifiedBy>
  <cp:revision>22</cp:revision>
  <dcterms:created xsi:type="dcterms:W3CDTF">2011-09-13T18:37:36Z</dcterms:created>
  <dcterms:modified xsi:type="dcterms:W3CDTF">2011-09-15T21:37:44Z</dcterms:modified>
</cp:coreProperties>
</file>