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2" r:id="rId1"/>
  </p:sldMasterIdLst>
  <p:sldIdLst>
    <p:sldId id="256" r:id="rId2"/>
    <p:sldId id="269" r:id="rId3"/>
    <p:sldId id="268" r:id="rId4"/>
    <p:sldId id="262" r:id="rId5"/>
    <p:sldId id="263" r:id="rId6"/>
    <p:sldId id="270" r:id="rId7"/>
    <p:sldId id="257" r:id="rId8"/>
    <p:sldId id="258" r:id="rId9"/>
    <p:sldId id="260" r:id="rId10"/>
    <p:sldId id="259" r:id="rId11"/>
    <p:sldId id="261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/>
          <a:lstStyle>
            <a:lvl1pPr>
              <a:defRPr/>
            </a:lvl1pPr>
          </a:lstStyle>
          <a:p>
            <a:fld id="{D559D695-02BA-814D-A0DF-CD522EB30B70}" type="datetimeFigureOut">
              <a:rPr lang="en-US"/>
              <a:pPr/>
              <a:t>10/20/11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/>
          <a:lstStyle>
            <a:lvl1pPr>
              <a:defRPr/>
            </a:lvl1pPr>
          </a:lstStyle>
          <a:p>
            <a:fld id="{10A6D9A5-2289-D244-A77B-9DE71936D0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85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63500" dist="12900" dir="5400000" algn="tl" rotWithShape="0">
              <a:srgbClr val="000000">
                <a:alpha val="75000"/>
              </a:srgbClr>
            </a:outerShdw>
          </a:effectLst>
          <a:extLst>
            <a:ext uri="{91240B29-F687-4f45-9708-019B960494DF}">
              <a14:hiddenLine xmlns:a14="http://schemas.microsoft.com/office/drawing/2010/main" w="381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4D5BEA-F3B9-2E4F-A628-87F1B9D3DCB9}" type="datetimeFigureOut">
              <a:rPr lang="en-US"/>
              <a:pPr/>
              <a:t>10/20/11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6053B-EB19-0F42-B7B0-5D3A42F20E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29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rgbClr val="B9B8BB"/>
                </a:solidFill>
              </a:defRPr>
            </a:lvl1pPr>
          </a:lstStyle>
          <a:p>
            <a:fld id="{652E193B-F698-E749-927C-95E08FF17FBF}" type="datetimeFigureOut">
              <a:rPr lang="en-US"/>
              <a:pPr/>
              <a:t>10/20/11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>
              <a:defRPr sz="1300">
                <a:solidFill>
                  <a:schemeClr val="bg2">
                    <a:tint val="60000"/>
                    <a:satMod val="155000"/>
                  </a:schemeClr>
                </a:solidFill>
                <a:ea typeface="+mn-ea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C0B9C7"/>
                </a:solidFill>
              </a:defRPr>
            </a:lvl1pPr>
          </a:lstStyle>
          <a:p>
            <a:fld id="{62A28891-3E17-8446-AA5D-2C1C6EB3C6FB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13" r:id="rId1"/>
    <p:sldLayoutId id="2147484014" r:id="rId2"/>
  </p:sldLayoutIdLst>
  <p:txStyles>
    <p:titleStyle>
      <a:lvl1pPr marL="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BFAED2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FAED2"/>
          </a:solidFill>
          <a:latin typeface="Rockwell" pitchFamily="18" charset="0"/>
          <a:ea typeface="ＭＳ Ｐゴシック" charset="0"/>
        </a:defRPr>
      </a:lvl2pPr>
      <a:lvl3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FAED2"/>
          </a:solidFill>
          <a:latin typeface="Rockwell" pitchFamily="18" charset="0"/>
          <a:ea typeface="ＭＳ Ｐゴシック" charset="0"/>
        </a:defRPr>
      </a:lvl3pPr>
      <a:lvl4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FAED2"/>
          </a:solidFill>
          <a:latin typeface="Rockwell" pitchFamily="18" charset="0"/>
          <a:ea typeface="ＭＳ Ｐゴシック" charset="0"/>
        </a:defRPr>
      </a:lvl4pPr>
      <a:lvl5pPr marL="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BFAED2"/>
          </a:solidFill>
          <a:latin typeface="Rockwell" pitchFamily="18" charset="0"/>
          <a:ea typeface="ＭＳ Ｐゴシック" charset="0"/>
        </a:defRPr>
      </a:lvl5pPr>
      <a:lvl6pPr marL="511175" algn="r" rtl="0" fontAlgn="base">
        <a:spcBef>
          <a:spcPct val="0"/>
        </a:spcBef>
        <a:spcAft>
          <a:spcPct val="0"/>
        </a:spcAft>
        <a:defRPr sz="4600">
          <a:solidFill>
            <a:srgbClr val="BFAED2"/>
          </a:solidFill>
          <a:latin typeface="Rockwell" pitchFamily="18" charset="0"/>
        </a:defRPr>
      </a:lvl6pPr>
      <a:lvl7pPr marL="968375" algn="r" rtl="0" fontAlgn="base">
        <a:spcBef>
          <a:spcPct val="0"/>
        </a:spcBef>
        <a:spcAft>
          <a:spcPct val="0"/>
        </a:spcAft>
        <a:defRPr sz="4600">
          <a:solidFill>
            <a:srgbClr val="BFAED2"/>
          </a:solidFill>
          <a:latin typeface="Rockwell" pitchFamily="18" charset="0"/>
        </a:defRPr>
      </a:lvl7pPr>
      <a:lvl8pPr marL="1425575" algn="r" rtl="0" fontAlgn="base">
        <a:spcBef>
          <a:spcPct val="0"/>
        </a:spcBef>
        <a:spcAft>
          <a:spcPct val="0"/>
        </a:spcAft>
        <a:defRPr sz="4600">
          <a:solidFill>
            <a:srgbClr val="BFAED2"/>
          </a:solidFill>
          <a:latin typeface="Rockwell" pitchFamily="18" charset="0"/>
        </a:defRPr>
      </a:lvl8pPr>
      <a:lvl9pPr marL="1882775" algn="r" rtl="0" fontAlgn="base">
        <a:spcBef>
          <a:spcPct val="0"/>
        </a:spcBef>
        <a:spcAft>
          <a:spcPct val="0"/>
        </a:spcAft>
        <a:defRPr sz="4600">
          <a:solidFill>
            <a:srgbClr val="BFAED2"/>
          </a:solidFill>
          <a:latin typeface="Rockwell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charset="0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6BB1C9"/>
        </a:buClr>
        <a:buSzPct val="100000"/>
        <a:buFont typeface="Wingdings 2" charset="0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6BB1C9"/>
        </a:buClr>
        <a:buSzPct val="100000"/>
        <a:buFont typeface="Wingdings 2" charset="0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6BB1C9"/>
        </a:buClr>
        <a:buSzPct val="100000"/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sue.swenson@ed.gov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pimjai.sudsawad@ed.gov" TargetMode="External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t4tt.buffalo.edu/" TargetMode="External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ritas.com/MyBestSegments/tutorials/Nielsen_PRIZM/engage.html" TargetMode="External"/><Relationship Id="rId4" Type="http://schemas.openxmlformats.org/officeDocument/2006/relationships/hyperlink" Target="http://www.claritas.com/MyBestSegments/Default.jsp?ID=30&amp;SubID=&amp;pageName=Segment+Look-up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laritas.com/MyBestSegmen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463550" y="457201"/>
            <a:ext cx="8153400" cy="1981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  <a:t>Reducing Disparities through Research </a:t>
            </a:r>
            <a:b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</a:b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  <a:t>and Translation</a:t>
            </a:r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1905000" y="3124200"/>
            <a:ext cx="6705600" cy="32004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dirty="0">
                <a:latin typeface="Rockwell" charset="0"/>
              </a:rPr>
              <a:t>AHRQ 2011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dirty="0">
                <a:latin typeface="Rockwell" charset="0"/>
              </a:rPr>
              <a:t>Sue Swenson, DAS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dirty="0">
                <a:latin typeface="Rockwell" charset="0"/>
              </a:rPr>
              <a:t>USED/OSERS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dirty="0" err="1">
                <a:latin typeface="Rockwell" charset="0"/>
                <a:hlinkClick r:id="rId2"/>
              </a:rPr>
              <a:t>sue.swenson@ed.gov</a:t>
            </a:r>
            <a:endParaRPr lang="en-US" dirty="0">
              <a:latin typeface="Rockwel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>
            <a:normAutofit fontScale="90000"/>
          </a:bodyPr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  <a:t/>
            </a:r>
            <a:b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</a:b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  <a:t/>
            </a:r>
            <a:b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</a:b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  <a:t>                  </a:t>
            </a:r>
            <a:b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charset="0"/>
              <a:buNone/>
            </a:pPr>
            <a:endParaRPr lang="en-US" dirty="0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r>
              <a:rPr lang="en-US" dirty="0">
                <a:latin typeface="Rockwell" charset="0"/>
              </a:rPr>
              <a:t>Knowledge Translation:</a:t>
            </a:r>
          </a:p>
          <a:p>
            <a:pPr eaLnBrk="1" hangingPunct="1">
              <a:buFont typeface="Wingdings 2" charset="0"/>
              <a:buNone/>
            </a:pPr>
            <a:endParaRPr lang="en-US" dirty="0">
              <a:latin typeface="Rockwell" charset="0"/>
            </a:endParaRPr>
          </a:p>
          <a:p>
            <a:pPr eaLnBrk="1" hangingPunct="1"/>
            <a:r>
              <a:rPr lang="en-US" dirty="0">
                <a:latin typeface="Rockwell" charset="0"/>
              </a:rPr>
              <a:t>Cross-cutting effort, like technology</a:t>
            </a:r>
          </a:p>
          <a:p>
            <a:pPr eaLnBrk="1" hangingPunct="1"/>
            <a:r>
              <a:rPr lang="en-US" dirty="0">
                <a:latin typeface="Rockwell" charset="0"/>
              </a:rPr>
              <a:t>F/T staff  in a small office</a:t>
            </a:r>
          </a:p>
          <a:p>
            <a:pPr lvl="1" eaLnBrk="1" hangingPunct="1"/>
            <a:r>
              <a:rPr lang="en-US" u="sng" dirty="0">
                <a:latin typeface="Rockwell" charset="0"/>
                <a:hlinkClick r:id="rId2"/>
              </a:rPr>
              <a:t>pimjai.sudsawad@ed.gov</a:t>
            </a:r>
            <a:endParaRPr lang="en-US" dirty="0">
              <a:latin typeface="Rockwell" charset="0"/>
            </a:endParaRPr>
          </a:p>
          <a:p>
            <a:pPr eaLnBrk="1" hangingPunct="1"/>
            <a:r>
              <a:rPr lang="en-US" dirty="0">
                <a:latin typeface="Rockwell" charset="0"/>
              </a:rPr>
              <a:t>Invitational training</a:t>
            </a:r>
          </a:p>
          <a:p>
            <a:pPr eaLnBrk="1" hangingPunct="1">
              <a:buFont typeface="Wingdings 2" charset="0"/>
              <a:buNone/>
            </a:pPr>
            <a:endParaRPr lang="en-US" dirty="0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endParaRPr lang="en-US" dirty="0">
              <a:latin typeface="Rockwell" charset="0"/>
            </a:endParaRPr>
          </a:p>
        </p:txBody>
      </p:sp>
      <p:pic>
        <p:nvPicPr>
          <p:cNvPr id="17412" name="Picture 3" descr="nidrr_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57200"/>
            <a:ext cx="22098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Rockwell" charset="0"/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  <a:latin typeface="Rockwell" charset="0"/>
              </a:rPr>
            </a:b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  <a:latin typeface="Rockwell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charset="0"/>
              <a:buNone/>
            </a:pPr>
            <a:r>
              <a:rPr lang="en-US" dirty="0">
                <a:latin typeface="Rockwell" charset="0"/>
              </a:rPr>
              <a:t>NIDRR-funded </a:t>
            </a:r>
          </a:p>
          <a:p>
            <a:pPr eaLnBrk="1" hangingPunct="1">
              <a:buFont typeface="Wingdings 2" charset="0"/>
              <a:buNone/>
            </a:pPr>
            <a:r>
              <a:rPr lang="en-US" dirty="0">
                <a:latin typeface="Rockwell" charset="0"/>
              </a:rPr>
              <a:t>Center on Knowledge Translation and Technology Transfer:  KT4TT</a:t>
            </a:r>
          </a:p>
          <a:p>
            <a:pPr eaLnBrk="1" hangingPunct="1">
              <a:buFont typeface="Wingdings 2" charset="0"/>
              <a:buNone/>
            </a:pPr>
            <a:r>
              <a:rPr lang="en-US" dirty="0">
                <a:latin typeface="Rockwell" charset="0"/>
              </a:rPr>
              <a:t>SUNY/Buffalo</a:t>
            </a:r>
          </a:p>
          <a:p>
            <a:pPr eaLnBrk="1" hangingPunct="1">
              <a:buFont typeface="Wingdings 2" charset="0"/>
              <a:buNone/>
            </a:pPr>
            <a:r>
              <a:rPr lang="en-US" dirty="0">
                <a:latin typeface="Rockwell" charset="0"/>
              </a:rPr>
              <a:t>	</a:t>
            </a:r>
          </a:p>
          <a:p>
            <a:pPr eaLnBrk="1" hangingPunct="1">
              <a:buFont typeface="Wingdings 2" charset="0"/>
              <a:buNone/>
            </a:pPr>
            <a:r>
              <a:rPr lang="en-US" dirty="0" smtClean="0">
                <a:latin typeface="Rockwell" charset="0"/>
                <a:hlinkClick r:id="rId2"/>
              </a:rPr>
              <a:t>http://www.kt4tt.buffalo.edu</a:t>
            </a:r>
            <a:endParaRPr lang="en-US" dirty="0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endParaRPr lang="en-US" dirty="0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endParaRPr lang="en-US" dirty="0">
              <a:latin typeface="Rockwell" charset="0"/>
            </a:endParaRPr>
          </a:p>
        </p:txBody>
      </p:sp>
      <p:pic>
        <p:nvPicPr>
          <p:cNvPr id="18436" name="Picture 3" descr="kt4tt_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57200"/>
            <a:ext cx="39624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Managing the learning curve</a:t>
            </a:r>
            <a:endParaRPr lang="en-US" dirty="0">
              <a:ea typeface="+mj-ea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Competition as a source of innovation</a:t>
            </a:r>
          </a:p>
          <a:p>
            <a:pPr lvl="1" eaLnBrk="1" hangingPunct="1"/>
            <a:r>
              <a:rPr lang="en-US">
                <a:latin typeface="Rockwell" charset="0"/>
              </a:rPr>
              <a:t>Market share = learning curve</a:t>
            </a:r>
          </a:p>
          <a:p>
            <a:pPr lvl="1" eaLnBrk="1" hangingPunct="1"/>
            <a:r>
              <a:rPr lang="en-US">
                <a:latin typeface="Rockwell" charset="0"/>
              </a:rPr>
              <a:t>Segmentation is a marketing strategy – not a goal.</a:t>
            </a:r>
          </a:p>
          <a:p>
            <a:pPr lvl="1" eaLnBrk="1" hangingPunct="1"/>
            <a:r>
              <a:rPr lang="en-US">
                <a:latin typeface="Rockwell" charset="0"/>
              </a:rPr>
              <a:t>Can market penetration result from grant funding?</a:t>
            </a:r>
          </a:p>
          <a:p>
            <a:pPr eaLnBrk="1" hangingPunct="1"/>
            <a:r>
              <a:rPr lang="en-US">
                <a:latin typeface="Rockwell" charset="0"/>
              </a:rPr>
              <a:t>New funding mechanisms?</a:t>
            </a:r>
          </a:p>
          <a:p>
            <a:pPr lvl="1" eaLnBrk="1" hangingPunct="1"/>
            <a:r>
              <a:rPr lang="en-US">
                <a:latin typeface="Rockwell" charset="0"/>
              </a:rPr>
              <a:t>Part for-profit, part non-profit</a:t>
            </a:r>
          </a:p>
          <a:p>
            <a:pPr lvl="2" eaLnBrk="1" hangingPunct="1"/>
            <a:r>
              <a:rPr lang="en-US">
                <a:latin typeface="Rockwell" charset="0"/>
              </a:rPr>
              <a:t>Stanford Social Innovation Review</a:t>
            </a:r>
          </a:p>
          <a:p>
            <a:pPr lvl="1" eaLnBrk="1" hangingPunct="1"/>
            <a:r>
              <a:rPr lang="en-US">
                <a:latin typeface="Rockwell" charset="0"/>
              </a:rPr>
              <a:t>Is there a cross-government effort to look at this?</a:t>
            </a:r>
          </a:p>
          <a:p>
            <a:pPr lvl="1" eaLnBrk="1" hangingPunct="1"/>
            <a:r>
              <a:rPr lang="en-US">
                <a:latin typeface="Rockwell" charset="0"/>
              </a:rPr>
              <a:t>Could ICDR look at this?</a:t>
            </a:r>
          </a:p>
          <a:p>
            <a:pPr lvl="1" eaLnBrk="1" hangingPunct="1">
              <a:buFontTx/>
              <a:buNone/>
            </a:pPr>
            <a:endParaRPr lang="en-US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</a:rPr>
              <a:t>Ethics, Systems and Quality</a:t>
            </a:r>
            <a:endParaRPr lang="en-US" dirty="0">
              <a:ea typeface="+mj-ea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Rockwell" charset="0"/>
              </a:rPr>
              <a:t>Measure inputs, outputs, results, outcomes and impacts</a:t>
            </a:r>
          </a:p>
          <a:p>
            <a:pPr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r>
              <a:rPr lang="en-US">
                <a:latin typeface="Rockwell" charset="0"/>
              </a:rPr>
              <a:t>For those you serve and those you should serve</a:t>
            </a:r>
          </a:p>
          <a:p>
            <a:endParaRPr lang="en-US">
              <a:latin typeface="Rockwell" charset="0"/>
            </a:endParaRPr>
          </a:p>
          <a:p>
            <a:pPr>
              <a:buFont typeface="Wingdings 2" charset="0"/>
              <a:buNone/>
            </a:pPr>
            <a:endParaRPr lang="en-US">
              <a:latin typeface="Rockwel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Ctr="0" compatLnSpc="1">
            <a:prstTxWarp prst="textNoShape">
              <a:avLst/>
            </a:prstTxWarp>
          </a:bodyPr>
          <a:lstStyle/>
          <a:p>
            <a:r>
              <a:rPr lang="en-US" sz="4000" dirty="0">
                <a:effectLst/>
                <a:latin typeface="Didot" charset="0"/>
              </a:rPr>
              <a:t>People with Disabilities</a:t>
            </a:r>
            <a:endParaRPr lang="en-US" dirty="0">
              <a:effectLst/>
              <a:latin typeface="Rockwell" charset="0"/>
            </a:endParaRPr>
          </a:p>
        </p:txBody>
      </p:sp>
      <p:sp>
        <p:nvSpPr>
          <p:cNvPr id="5939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Rockwell" charset="0"/>
              </a:rPr>
              <a:t>About 19% of Americans have functional limitations</a:t>
            </a:r>
          </a:p>
          <a:p>
            <a:pPr>
              <a:lnSpc>
                <a:spcPct val="90000"/>
              </a:lnSpc>
            </a:pPr>
            <a:endParaRPr lang="en-US">
              <a:latin typeface="Rockwell" charset="0"/>
            </a:endParaRPr>
          </a:p>
          <a:p>
            <a:pPr>
              <a:lnSpc>
                <a:spcPct val="90000"/>
              </a:lnSpc>
            </a:pPr>
            <a:r>
              <a:rPr lang="en-US">
                <a:latin typeface="Rockwell" charset="0"/>
              </a:rPr>
              <a:t>About 12% of Americans have a </a:t>
            </a:r>
            <a:r>
              <a:rPr lang="ja-JP" altLang="en-US">
                <a:latin typeface="Rockwell" charset="0"/>
              </a:rPr>
              <a:t>“</a:t>
            </a:r>
            <a:r>
              <a:rPr lang="en-US">
                <a:latin typeface="Rockwell" charset="0"/>
              </a:rPr>
              <a:t>severe</a:t>
            </a:r>
            <a:r>
              <a:rPr lang="ja-JP" altLang="en-US">
                <a:latin typeface="Rockwell" charset="0"/>
              </a:rPr>
              <a:t>”</a:t>
            </a:r>
            <a:r>
              <a:rPr lang="en-US">
                <a:latin typeface="Rockwell" charset="0"/>
              </a:rPr>
              <a:t> disability </a:t>
            </a:r>
          </a:p>
          <a:p>
            <a:pPr>
              <a:lnSpc>
                <a:spcPct val="90000"/>
              </a:lnSpc>
            </a:pPr>
            <a:endParaRPr lang="en-US">
              <a:latin typeface="Rockwell" charset="0"/>
            </a:endParaRPr>
          </a:p>
          <a:p>
            <a:pPr>
              <a:lnSpc>
                <a:spcPct val="90000"/>
              </a:lnSpc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pPr>
              <a:lnSpc>
                <a:spcPct val="90000"/>
              </a:lnSpc>
              <a:buFont typeface="Wingdings 2" charset="0"/>
              <a:buNone/>
            </a:pPr>
            <a:r>
              <a:rPr lang="en-US" sz="2000">
                <a:latin typeface="Arial" charset="0"/>
              </a:rPr>
              <a:t>Source: DREDF, </a:t>
            </a:r>
            <a:r>
              <a:rPr lang="en-US" sz="2000" b="1">
                <a:latin typeface="Arial" charset="0"/>
              </a:rPr>
              <a:t>Improving Health and Access to Health Care for People with Disabilities, May 2009</a:t>
            </a:r>
            <a:r>
              <a:rPr lang="en-US" b="1" u="sng">
                <a:latin typeface="Rockwell" charset="0"/>
              </a:rPr>
              <a:t> </a:t>
            </a:r>
            <a:endParaRPr lang="en-US">
              <a:latin typeface="Rockwell" charset="0"/>
            </a:endParaRPr>
          </a:p>
          <a:p>
            <a:pPr>
              <a:lnSpc>
                <a:spcPct val="90000"/>
              </a:lnSpc>
              <a:buFont typeface="Wingdings 2" charset="0"/>
              <a:buNone/>
            </a:pPr>
            <a:endParaRPr lang="en-US">
              <a:latin typeface="Rockwel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z="4000" dirty="0">
                <a:effectLst/>
                <a:latin typeface="Didot" charset="0"/>
              </a:rPr>
              <a:t>People  Who Report </a:t>
            </a:r>
            <a:br>
              <a:rPr lang="en-US" sz="4000" dirty="0">
                <a:effectLst/>
                <a:latin typeface="Didot" charset="0"/>
              </a:rPr>
            </a:br>
            <a:r>
              <a:rPr lang="en-US" sz="4000" dirty="0">
                <a:effectLst/>
                <a:latin typeface="Didot" charset="0"/>
              </a:rPr>
              <a:t>Fair or Poor  Health</a:t>
            </a:r>
            <a:endParaRPr lang="en-US" dirty="0">
              <a:effectLst/>
              <a:latin typeface="Rockwell" charset="0"/>
            </a:endParaRPr>
          </a:p>
        </p:txBody>
      </p:sp>
      <p:sp>
        <p:nvSpPr>
          <p:cNvPr id="5837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Rockwell" charset="0"/>
              </a:rPr>
              <a:t>Asians - 8%</a:t>
            </a:r>
          </a:p>
          <a:p>
            <a:r>
              <a:rPr lang="en-US">
                <a:latin typeface="Rockwell" charset="0"/>
              </a:rPr>
              <a:t>Blacks - 18%</a:t>
            </a:r>
          </a:p>
          <a:p>
            <a:r>
              <a:rPr lang="en-US">
                <a:latin typeface="Rockwell" charset="0"/>
              </a:rPr>
              <a:t>American Indian/Alaska Native - 22%</a:t>
            </a:r>
          </a:p>
          <a:p>
            <a:r>
              <a:rPr lang="en-US">
                <a:latin typeface="Rockwell" charset="0"/>
              </a:rPr>
              <a:t>Hispanic - 23%</a:t>
            </a:r>
          </a:p>
          <a:p>
            <a:r>
              <a:rPr lang="en-US">
                <a:latin typeface="Rockwell" charset="0"/>
              </a:rPr>
              <a:t>People with Disability - 40%</a:t>
            </a:r>
          </a:p>
          <a:p>
            <a:pPr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pPr>
              <a:buFont typeface="Wingdings 2" charset="0"/>
              <a:buNone/>
            </a:pPr>
            <a:r>
              <a:rPr lang="en-US" sz="2000">
                <a:latin typeface="Rockwell" charset="0"/>
              </a:rPr>
              <a:t>Source:  </a:t>
            </a:r>
            <a:r>
              <a:rPr lang="ja-JP" altLang="en-US" sz="2000">
                <a:latin typeface="Rockwell" charset="0"/>
              </a:rPr>
              <a:t>“</a:t>
            </a:r>
            <a:r>
              <a:rPr lang="en-US" sz="2000">
                <a:latin typeface="Rockwell" charset="0"/>
              </a:rPr>
              <a:t>Health Disparities Chart Book on Disability and Racial and Ethnic Status in the United States,</a:t>
            </a:r>
            <a:r>
              <a:rPr lang="ja-JP" altLang="en-US" sz="2000">
                <a:latin typeface="Rockwell" charset="0"/>
              </a:rPr>
              <a:t>”</a:t>
            </a:r>
            <a:r>
              <a:rPr lang="en-US" sz="2000">
                <a:latin typeface="Rockwell" charset="0"/>
              </a:rPr>
              <a:t> IOD/UNH, 2011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Questions of value</a:t>
            </a:r>
            <a:endParaRPr lang="en-US" dirty="0">
              <a:ea typeface="+mj-ea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Is disability stigmatized?</a:t>
            </a:r>
          </a:p>
          <a:p>
            <a:pPr lvl="1" eaLnBrk="1" hangingPunct="1"/>
            <a:r>
              <a:rPr lang="ja-JP" altLang="en-US">
                <a:latin typeface="Rockwell" charset="0"/>
              </a:rPr>
              <a:t>“</a:t>
            </a:r>
            <a:r>
              <a:rPr lang="en-US">
                <a:latin typeface="Rockwell" charset="0"/>
              </a:rPr>
              <a:t>This is a good enough outcome.</a:t>
            </a:r>
            <a:r>
              <a:rPr lang="ja-JP" altLang="en-US">
                <a:latin typeface="Rockwell" charset="0"/>
              </a:rPr>
              <a:t>”</a:t>
            </a:r>
            <a:endParaRPr lang="en-US">
              <a:latin typeface="Rockwell" charset="0"/>
            </a:endParaRPr>
          </a:p>
          <a:p>
            <a:pPr lvl="1" eaLnBrk="1" hangingPunct="1"/>
            <a:r>
              <a:rPr lang="ja-JP" altLang="en-US">
                <a:latin typeface="Rockwell" charset="0"/>
              </a:rPr>
              <a:t>“</a:t>
            </a:r>
            <a:r>
              <a:rPr lang="en-US">
                <a:latin typeface="Rockwell" charset="0"/>
              </a:rPr>
              <a:t>Disability is not compatible with health.</a:t>
            </a:r>
            <a:r>
              <a:rPr lang="ja-JP" altLang="en-US">
                <a:latin typeface="Rockwell" charset="0"/>
              </a:rPr>
              <a:t>”</a:t>
            </a:r>
            <a:endParaRPr lang="en-US">
              <a:latin typeface="Rockwell" charset="0"/>
            </a:endParaRPr>
          </a:p>
          <a:p>
            <a:pPr lvl="1" eaLnBrk="1" hangingPunct="1"/>
            <a:r>
              <a:rPr lang="ja-JP" altLang="en-US">
                <a:latin typeface="Rockwell" charset="0"/>
              </a:rPr>
              <a:t>“</a:t>
            </a:r>
            <a:r>
              <a:rPr lang="en-US">
                <a:latin typeface="Rockwell" charset="0"/>
              </a:rPr>
              <a:t>Those people need to see someone who specializes in their disability.</a:t>
            </a:r>
            <a:r>
              <a:rPr lang="ja-JP" altLang="en-US">
                <a:latin typeface="Rockwell" charset="0"/>
              </a:rPr>
              <a:t>”</a:t>
            </a:r>
            <a:r>
              <a:rPr lang="en-US">
                <a:latin typeface="Rockwell" charset="0"/>
              </a:rPr>
              <a:t> </a:t>
            </a:r>
          </a:p>
          <a:p>
            <a:pPr lvl="1" eaLnBrk="1" hangingPunct="1"/>
            <a:r>
              <a:rPr lang="ja-JP" altLang="en-US">
                <a:latin typeface="Rockwell" charset="0"/>
              </a:rPr>
              <a:t>“</a:t>
            </a:r>
            <a:r>
              <a:rPr lang="en-US">
                <a:latin typeface="Rockwell" charset="0"/>
              </a:rPr>
              <a:t>People would rather die than live with disability.</a:t>
            </a:r>
            <a:r>
              <a:rPr lang="ja-JP" altLang="en-US">
                <a:latin typeface="Rockwell" charset="0"/>
              </a:rPr>
              <a:t>”</a:t>
            </a:r>
            <a:r>
              <a:rPr lang="en-US">
                <a:latin typeface="Rockwell" charset="0"/>
              </a:rPr>
              <a:t> </a:t>
            </a:r>
          </a:p>
          <a:p>
            <a:pPr lvl="1" eaLnBrk="1" hangingPunct="1"/>
            <a:r>
              <a:rPr lang="ja-JP" altLang="en-US">
                <a:latin typeface="Rockwell" charset="0"/>
              </a:rPr>
              <a:t>“</a:t>
            </a:r>
            <a:r>
              <a:rPr lang="en-US">
                <a:latin typeface="Rockwell" charset="0"/>
              </a:rPr>
              <a:t>It costs too much to include people with disabilities in my practice.</a:t>
            </a:r>
            <a:r>
              <a:rPr lang="ja-JP" altLang="en-US">
                <a:latin typeface="Rockwell" charset="0"/>
              </a:rPr>
              <a:t>”</a:t>
            </a:r>
            <a:endParaRPr lang="en-US">
              <a:latin typeface="Rockwell" charset="0"/>
            </a:endParaRPr>
          </a:p>
          <a:p>
            <a:pPr lvl="1" eaLnBrk="1" hangingPunct="1"/>
            <a:r>
              <a:rPr lang="ja-JP" altLang="en-US">
                <a:latin typeface="Rockwell" charset="0"/>
              </a:rPr>
              <a:t>“</a:t>
            </a:r>
            <a:r>
              <a:rPr lang="en-US">
                <a:latin typeface="Rockwell" charset="0"/>
              </a:rPr>
              <a:t>I have time limits.</a:t>
            </a:r>
            <a:r>
              <a:rPr lang="ja-JP" altLang="en-US">
                <a:latin typeface="Rockwell" charset="0"/>
              </a:rPr>
              <a:t>”</a:t>
            </a:r>
            <a:endParaRPr lang="en-US">
              <a:latin typeface="Rockwell" charset="0"/>
            </a:endParaRPr>
          </a:p>
          <a:p>
            <a:pPr lvl="1" eaLnBrk="1" hangingPunct="1"/>
            <a:endParaRPr lang="en-US">
              <a:latin typeface="Rockwel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Doctor = Teacher</a:t>
            </a:r>
            <a:endParaRPr lang="en-US" dirty="0">
              <a:ea typeface="+mj-ea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The unspoken lesson:</a:t>
            </a:r>
          </a:p>
          <a:p>
            <a:pPr lvl="1" eaLnBrk="1" hangingPunct="1"/>
            <a:r>
              <a:rPr lang="en-US">
                <a:latin typeface="Rockwell" charset="0"/>
              </a:rPr>
              <a:t>If you can</a:t>
            </a:r>
            <a:r>
              <a:rPr lang="ja-JP" altLang="en-US">
                <a:latin typeface="Rockwell" charset="0"/>
              </a:rPr>
              <a:t>’</a:t>
            </a:r>
            <a:r>
              <a:rPr lang="en-US">
                <a:latin typeface="Rockwell" charset="0"/>
              </a:rPr>
              <a:t>t get to the doctor</a:t>
            </a:r>
            <a:r>
              <a:rPr lang="ja-JP" altLang="en-US">
                <a:latin typeface="Rockwell" charset="0"/>
              </a:rPr>
              <a:t>’</a:t>
            </a:r>
            <a:r>
              <a:rPr lang="en-US">
                <a:latin typeface="Rockwell" charset="0"/>
              </a:rPr>
              <a:t>s office,</a:t>
            </a:r>
          </a:p>
          <a:p>
            <a:pPr lvl="1" eaLnBrk="1" hangingPunct="1"/>
            <a:r>
              <a:rPr lang="en-US">
                <a:latin typeface="Rockwell" charset="0"/>
              </a:rPr>
              <a:t>If the office doesn</a:t>
            </a:r>
            <a:r>
              <a:rPr lang="ja-JP" altLang="en-US">
                <a:latin typeface="Rockwell" charset="0"/>
              </a:rPr>
              <a:t>’</a:t>
            </a:r>
            <a:r>
              <a:rPr lang="en-US">
                <a:latin typeface="Rockwell" charset="0"/>
              </a:rPr>
              <a:t>t take your insurance,</a:t>
            </a:r>
          </a:p>
          <a:p>
            <a:pPr lvl="1" eaLnBrk="1" hangingPunct="1"/>
            <a:r>
              <a:rPr lang="en-US">
                <a:latin typeface="Rockwell" charset="0"/>
              </a:rPr>
              <a:t>If you can</a:t>
            </a:r>
            <a:r>
              <a:rPr lang="ja-JP" altLang="en-US">
                <a:latin typeface="Rockwell" charset="0"/>
              </a:rPr>
              <a:t>’</a:t>
            </a:r>
            <a:r>
              <a:rPr lang="en-US">
                <a:latin typeface="Rockwell" charset="0"/>
              </a:rPr>
              <a:t>t get into the doctor</a:t>
            </a:r>
            <a:r>
              <a:rPr lang="ja-JP" altLang="en-US">
                <a:latin typeface="Rockwell" charset="0"/>
              </a:rPr>
              <a:t>’</a:t>
            </a:r>
            <a:r>
              <a:rPr lang="en-US">
                <a:latin typeface="Rockwell" charset="0"/>
              </a:rPr>
              <a:t>s office,</a:t>
            </a:r>
          </a:p>
          <a:p>
            <a:pPr lvl="1" eaLnBrk="1" hangingPunct="1"/>
            <a:r>
              <a:rPr lang="en-US">
                <a:latin typeface="Rockwell" charset="0"/>
              </a:rPr>
              <a:t>If you can</a:t>
            </a:r>
            <a:r>
              <a:rPr lang="ja-JP" altLang="en-US">
                <a:latin typeface="Rockwell" charset="0"/>
              </a:rPr>
              <a:t>’</a:t>
            </a:r>
            <a:r>
              <a:rPr lang="en-US">
                <a:latin typeface="Rockwell" charset="0"/>
              </a:rPr>
              <a:t>t get onto the examining table,</a:t>
            </a:r>
          </a:p>
          <a:p>
            <a:pPr lvl="1" eaLnBrk="1" hangingPunct="1"/>
            <a:r>
              <a:rPr lang="en-US">
                <a:latin typeface="Rockwell" charset="0"/>
              </a:rPr>
              <a:t>If you can</a:t>
            </a:r>
            <a:r>
              <a:rPr lang="ja-JP" altLang="en-US">
                <a:latin typeface="Rockwell" charset="0"/>
              </a:rPr>
              <a:t>’</a:t>
            </a:r>
            <a:r>
              <a:rPr lang="en-US">
                <a:latin typeface="Rockwell" charset="0"/>
              </a:rPr>
              <a:t>t access testing or treatment equipment,</a:t>
            </a:r>
          </a:p>
          <a:p>
            <a:pPr lvl="1" eaLnBrk="1" hangingPunct="1"/>
            <a:r>
              <a:rPr lang="en-US">
                <a:latin typeface="Rockwell" charset="0"/>
              </a:rPr>
              <a:t>If you can</a:t>
            </a:r>
            <a:r>
              <a:rPr lang="ja-JP" altLang="en-US">
                <a:latin typeface="Rockwell" charset="0"/>
              </a:rPr>
              <a:t>’</a:t>
            </a:r>
            <a:r>
              <a:rPr lang="en-US">
                <a:latin typeface="Rockwell" charset="0"/>
              </a:rPr>
              <a:t>t understand diagnostic questions, risks and instructions,</a:t>
            </a:r>
          </a:p>
          <a:p>
            <a:pPr lvl="1" eaLnBrk="1" hangingPunct="1"/>
            <a:r>
              <a:rPr lang="en-US">
                <a:latin typeface="Rockwell" charset="0"/>
              </a:rPr>
              <a:t>If you don</a:t>
            </a:r>
            <a:r>
              <a:rPr lang="ja-JP" altLang="en-US">
                <a:latin typeface="Rockwell" charset="0"/>
              </a:rPr>
              <a:t>’</a:t>
            </a:r>
            <a:r>
              <a:rPr lang="en-US">
                <a:latin typeface="Rockwell" charset="0"/>
              </a:rPr>
              <a:t>t have the community support you need to carry out recommendations,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Doctor = Teacher</a:t>
            </a:r>
            <a:endParaRPr lang="en-US" dirty="0"/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>
              <a:latin typeface="Rockwell" charset="0"/>
            </a:endParaRPr>
          </a:p>
          <a:p>
            <a:pPr eaLnBrk="1" hangingPunct="1"/>
            <a:endParaRPr lang="en-US" dirty="0">
              <a:latin typeface="Rockwell" charset="0"/>
            </a:endParaRPr>
          </a:p>
          <a:p>
            <a:pPr eaLnBrk="1" hangingPunct="1"/>
            <a:r>
              <a:rPr lang="en-US" dirty="0">
                <a:latin typeface="Rockwell" charset="0"/>
              </a:rPr>
              <a:t>The unspoken lesson: </a:t>
            </a:r>
          </a:p>
          <a:p>
            <a:pPr lvl="1" eaLnBrk="1" hangingPunct="1"/>
            <a:r>
              <a:rPr lang="en-US" dirty="0">
                <a:latin typeface="Rockwell" charset="0"/>
              </a:rPr>
              <a:t>You don</a:t>
            </a:r>
            <a:r>
              <a:rPr lang="ja-JP" altLang="en-US" dirty="0">
                <a:latin typeface="Rockwell" charset="0"/>
              </a:rPr>
              <a:t>’</a:t>
            </a:r>
            <a:r>
              <a:rPr lang="en-US" dirty="0">
                <a:latin typeface="Rockwell" charset="0"/>
              </a:rPr>
              <a:t>t belong here.</a:t>
            </a:r>
          </a:p>
          <a:p>
            <a:pPr lvl="1" eaLnBrk="1" hangingPunct="1"/>
            <a:r>
              <a:rPr lang="en-US" dirty="0">
                <a:latin typeface="Rockwell" charset="0"/>
              </a:rPr>
              <a:t>Your health does not matter.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  <a:t>The Marketing Discipline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Carve nature at its joints</a:t>
            </a:r>
          </a:p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pPr eaLnBrk="1" hangingPunct="1"/>
            <a:r>
              <a:rPr lang="en-US">
                <a:latin typeface="Rockwell" charset="0"/>
              </a:rPr>
              <a:t>Understand segments</a:t>
            </a:r>
          </a:p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pPr eaLnBrk="1" hangingPunct="1"/>
            <a:r>
              <a:rPr lang="en-US">
                <a:latin typeface="Rockwell" charset="0"/>
              </a:rPr>
              <a:t>Shared want, need, and way to pay</a:t>
            </a:r>
          </a:p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pPr eaLnBrk="1" hangingPunct="1"/>
            <a:r>
              <a:rPr lang="en-US">
                <a:latin typeface="Rockwell" charset="0"/>
              </a:rPr>
              <a:t>Shared information channels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232898"/>
            <a:ext cx="8229600" cy="1143000"/>
          </a:xfrm>
        </p:spPr>
        <p:txBody>
          <a:bodyPr/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  <a:t>Segments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Rockwell" charset="0"/>
              </a:rPr>
              <a:t>Racial minorities</a:t>
            </a:r>
          </a:p>
          <a:p>
            <a:pPr eaLnBrk="1" hangingPunct="1"/>
            <a:r>
              <a:rPr lang="en-US">
                <a:latin typeface="Rockwell" charset="0"/>
              </a:rPr>
              <a:t>Ethnic minorities</a:t>
            </a:r>
          </a:p>
          <a:p>
            <a:pPr eaLnBrk="1" hangingPunct="1"/>
            <a:r>
              <a:rPr lang="en-US">
                <a:latin typeface="Rockwell" charset="0"/>
              </a:rPr>
              <a:t>Multi-ethnic identity</a:t>
            </a:r>
          </a:p>
          <a:p>
            <a:pPr eaLnBrk="1" hangingPunct="1"/>
            <a:r>
              <a:rPr lang="en-US">
                <a:latin typeface="Rockwell" charset="0"/>
              </a:rPr>
              <a:t>Density/ urbanicity</a:t>
            </a:r>
          </a:p>
          <a:p>
            <a:pPr eaLnBrk="1" hangingPunct="1"/>
            <a:r>
              <a:rPr lang="en-US">
                <a:latin typeface="Rockwell" charset="0"/>
              </a:rPr>
              <a:t>Income/poverty</a:t>
            </a:r>
          </a:p>
          <a:p>
            <a:pPr eaLnBrk="1" hangingPunct="1"/>
            <a:r>
              <a:rPr lang="en-US">
                <a:latin typeface="Rockwell" charset="0"/>
              </a:rPr>
              <a:t>Lifestyle/values</a:t>
            </a:r>
          </a:p>
          <a:p>
            <a:pPr eaLnBrk="1" hangingPunct="1"/>
            <a:r>
              <a:rPr lang="en-US">
                <a:latin typeface="Rockwell" charset="0"/>
              </a:rPr>
              <a:t>Disability</a:t>
            </a:r>
          </a:p>
          <a:p>
            <a:pPr eaLnBrk="1" hangingPunct="1"/>
            <a:r>
              <a:rPr lang="en-US">
                <a:latin typeface="Rockwell" charset="0"/>
              </a:rPr>
              <a:t>Gender</a:t>
            </a:r>
          </a:p>
          <a:p>
            <a:pPr eaLnBrk="1" hangingPunct="1"/>
            <a:r>
              <a:rPr lang="en-US">
                <a:latin typeface="Rockwell" charset="0"/>
              </a:rPr>
              <a:t>Age</a:t>
            </a:r>
          </a:p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a typeface="+mj-ea"/>
              </a:rPr>
              <a:t>Proprietary Market Research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a typeface="+mj-ea"/>
            </a:endParaRPr>
          </a:p>
        </p:txBody>
      </p:sp>
      <p:sp>
        <p:nvSpPr>
          <p:cNvPr id="16387" name="Content Placeholder 2">
            <a:hlinkClick r:id="rId2"/>
          </p:cNvPr>
          <p:cNvSpPr>
            <a:spLocks noGrp="1"/>
          </p:cNvSpPr>
          <p:nvPr>
            <p:ph idx="1"/>
          </p:nvPr>
        </p:nvSpPr>
        <p:spPr>
          <a:xfrm>
            <a:off x="457200" y="1646238"/>
            <a:ext cx="8305800" cy="2392362"/>
          </a:xfrm>
        </p:spPr>
        <p:txBody>
          <a:bodyPr/>
          <a:lstStyle/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r>
              <a:rPr lang="en-US">
                <a:latin typeface="Rockwell" charset="0"/>
              </a:rPr>
              <a:t>One example:  </a:t>
            </a:r>
            <a:r>
              <a:rPr lang="en-US">
                <a:latin typeface="Rockwell" charset="0"/>
                <a:hlinkClick r:id="rId3"/>
              </a:rPr>
              <a:t>Nielsen Claritas PRIZM</a:t>
            </a:r>
            <a:endParaRPr lang="en-US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r>
              <a:rPr lang="en-US">
                <a:latin typeface="Rockwell" charset="0"/>
              </a:rPr>
              <a:t>			</a:t>
            </a:r>
            <a:r>
              <a:rPr lang="en-US">
                <a:latin typeface="Rockwell" charset="0"/>
                <a:hlinkClick r:id="rId4"/>
              </a:rPr>
              <a:t>There are 66 PRIZM segments </a:t>
            </a:r>
            <a:endParaRPr lang="en-US">
              <a:latin typeface="Rockwell" charset="0"/>
            </a:endParaRPr>
          </a:p>
          <a:p>
            <a:pPr eaLnBrk="1" hangingPunct="1">
              <a:buFont typeface="Wingdings 2" charset="0"/>
              <a:buNone/>
            </a:pPr>
            <a:endParaRPr lang="en-US">
              <a:latin typeface="Rockwell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Foundry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3_Foundry">
      <a:majorFont>
        <a:latin typeface=""/>
        <a:ea typeface="ＭＳ Ｐゴシック"/>
        <a:cs typeface=""/>
      </a:majorFont>
      <a:minorFont>
        <a:latin typeface=""/>
        <a:ea typeface="ＭＳ Ｐゴシック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X:Templates:Presentations:Designs:Pushpins</Template>
  <TotalTime>680</TotalTime>
  <Words>458</Words>
  <Application>Microsoft Macintosh PowerPoint</Application>
  <PresentationFormat>On-screen Show (4:3)</PresentationFormat>
  <Paragraphs>95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Rockwell</vt:lpstr>
      <vt:lpstr>Wingdings 2</vt:lpstr>
      <vt:lpstr>Calibri</vt:lpstr>
      <vt:lpstr>Didot</vt:lpstr>
      <vt:lpstr>3_Foundry</vt:lpstr>
      <vt:lpstr>Reducing Disparities through Research  and Translation</vt:lpstr>
      <vt:lpstr>People with Disabilities</vt:lpstr>
      <vt:lpstr>People  Who Report  Fair or Poor  Health</vt:lpstr>
      <vt:lpstr>Questions of value</vt:lpstr>
      <vt:lpstr>Doctor = Teacher</vt:lpstr>
      <vt:lpstr>Doctor = Teacher</vt:lpstr>
      <vt:lpstr>The Marketing Discipline</vt:lpstr>
      <vt:lpstr>Segments</vt:lpstr>
      <vt:lpstr>Proprietary Market Research</vt:lpstr>
      <vt:lpstr>                     </vt:lpstr>
      <vt:lpstr> </vt:lpstr>
      <vt:lpstr>Managing the learning curve</vt:lpstr>
      <vt:lpstr>Ethics, Systems and Quality</vt:lpstr>
    </vt:vector>
  </TitlesOfParts>
  <Company>U.S.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Swenson</dc:creator>
  <cp:lastModifiedBy>Vanessa Graham</cp:lastModifiedBy>
  <cp:revision>61</cp:revision>
  <dcterms:created xsi:type="dcterms:W3CDTF">2011-08-17T17:22:12Z</dcterms:created>
  <dcterms:modified xsi:type="dcterms:W3CDTF">2011-10-20T17:02:38Z</dcterms:modified>
</cp:coreProperties>
</file>