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ls" ContentType="application/vnd.ms-exce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embeddings/oleObject6.bin" ContentType="application/vnd.openxmlformats-officedocument.oleObject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5.xml" ContentType="application/vnd.openxmlformats-officedocument.theme+xml"/>
  <Override PartName="/ppt/embeddings/oleObject12.bin" ContentType="application/vnd.openxmlformats-officedocument.oleObject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embeddings/oleObject13.bin" ContentType="application/vnd.openxmlformats-officedocument.oleObject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  <p:sldMasterId id="2147483675" r:id="rId2"/>
    <p:sldMasterId id="2147483689" r:id="rId3"/>
    <p:sldMasterId id="2147483701" r:id="rId4"/>
    <p:sldMasterId id="2147483715" r:id="rId5"/>
  </p:sldMasterIdLst>
  <p:notesMasterIdLst>
    <p:notesMasterId r:id="rId33"/>
  </p:notesMasterIdLst>
  <p:handoutMasterIdLst>
    <p:handoutMasterId r:id="rId34"/>
  </p:handoutMasterIdLst>
  <p:sldIdLst>
    <p:sldId id="960" r:id="rId6"/>
    <p:sldId id="1366" r:id="rId7"/>
    <p:sldId id="1373" r:id="rId8"/>
    <p:sldId id="1367" r:id="rId9"/>
    <p:sldId id="1369" r:id="rId10"/>
    <p:sldId id="1370" r:id="rId11"/>
    <p:sldId id="1371" r:id="rId12"/>
    <p:sldId id="1372" r:id="rId13"/>
    <p:sldId id="1375" r:id="rId14"/>
    <p:sldId id="1376" r:id="rId15"/>
    <p:sldId id="1275" r:id="rId16"/>
    <p:sldId id="1357" r:id="rId17"/>
    <p:sldId id="1378" r:id="rId18"/>
    <p:sldId id="1281" r:id="rId19"/>
    <p:sldId id="1278" r:id="rId20"/>
    <p:sldId id="1290" r:id="rId21"/>
    <p:sldId id="1291" r:id="rId22"/>
    <p:sldId id="1307" r:id="rId23"/>
    <p:sldId id="1308" r:id="rId24"/>
    <p:sldId id="1359" r:id="rId25"/>
    <p:sldId id="1360" r:id="rId26"/>
    <p:sldId id="1361" r:id="rId27"/>
    <p:sldId id="1362" r:id="rId28"/>
    <p:sldId id="1379" r:id="rId29"/>
    <p:sldId id="1377" r:id="rId30"/>
    <p:sldId id="1347" r:id="rId31"/>
    <p:sldId id="1227" r:id="rId32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1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1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1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1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6DF"/>
    <a:srgbClr val="001454"/>
    <a:srgbClr val="5DBEF9"/>
    <a:srgbClr val="216FEF"/>
    <a:srgbClr val="F0EA00"/>
    <a:srgbClr val="14D2C0"/>
    <a:srgbClr val="00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4" autoAdjust="0"/>
    <p:restoredTop sz="86374" autoAdjust="0"/>
  </p:normalViewPr>
  <p:slideViewPr>
    <p:cSldViewPr snapToGrid="0">
      <p:cViewPr varScale="1">
        <p:scale>
          <a:sx n="127" d="100"/>
          <a:sy n="127" d="100"/>
        </p:scale>
        <p:origin x="7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2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122"/>
    </p:cViewPr>
  </p:sorterViewPr>
  <p:notesViewPr>
    <p:cSldViewPr snapToGrid="0">
      <p:cViewPr>
        <p:scale>
          <a:sx n="100" d="100"/>
          <a:sy n="100" d="100"/>
        </p:scale>
        <p:origin x="-816" y="2502"/>
      </p:cViewPr>
      <p:guideLst>
        <p:guide orient="horz" pos="2931"/>
        <p:guide pos="221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42603" cy="46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39" tIns="46121" rIns="92239" bIns="46121" numCol="1" anchor="t" anchorCtr="0" compatLnSpc="1">
            <a:prstTxWarp prst="textNoShape">
              <a:avLst/>
            </a:prstTxWarp>
          </a:bodyPr>
          <a:lstStyle>
            <a:lvl1pPr algn="l" defTabSz="923353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3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5733" y="0"/>
            <a:ext cx="3042603" cy="46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39" tIns="46121" rIns="92239" bIns="46121" numCol="1" anchor="t" anchorCtr="0" compatLnSpc="1">
            <a:prstTxWarp prst="textNoShape">
              <a:avLst/>
            </a:prstTxWarp>
          </a:bodyPr>
          <a:lstStyle>
            <a:lvl1pPr algn="r" defTabSz="923353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3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40311"/>
            <a:ext cx="3042603" cy="46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39" tIns="46121" rIns="92239" bIns="46121" numCol="1" anchor="b" anchorCtr="0" compatLnSpc="1">
            <a:prstTxWarp prst="textNoShape">
              <a:avLst/>
            </a:prstTxWarp>
          </a:bodyPr>
          <a:lstStyle>
            <a:lvl1pPr algn="l" defTabSz="923353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3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5733" y="8840311"/>
            <a:ext cx="3042603" cy="46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39" tIns="46121" rIns="92239" bIns="46121" numCol="1" anchor="b" anchorCtr="0" compatLnSpc="1">
            <a:prstTxWarp prst="textNoShape">
              <a:avLst/>
            </a:prstTxWarp>
          </a:bodyPr>
          <a:lstStyle>
            <a:lvl1pPr algn="r" defTabSz="923353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pPr>
              <a:defRPr/>
            </a:pPr>
            <a:fld id="{7EAB9EB4-A9CE-4EAD-963A-29ECE0BEF4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535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42603" cy="46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62" tIns="46630" rIns="93262" bIns="46630" numCol="1" anchor="t" anchorCtr="0" compatLnSpc="1">
            <a:prstTxWarp prst="textNoShape">
              <a:avLst/>
            </a:prstTxWarp>
          </a:bodyPr>
          <a:lstStyle>
            <a:lvl1pPr algn="l" defTabSz="932888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5733" y="0"/>
            <a:ext cx="3042603" cy="46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62" tIns="46630" rIns="93262" bIns="46630" numCol="1" anchor="t" anchorCtr="0" compatLnSpc="1">
            <a:prstTxWarp prst="textNoShape">
              <a:avLst/>
            </a:prstTxWarp>
          </a:bodyPr>
          <a:lstStyle>
            <a:lvl1pPr algn="r" defTabSz="932888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6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4550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1298" y="4422540"/>
            <a:ext cx="5613079" cy="418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62" tIns="46630" rIns="93262" bIns="466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leveldd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40311"/>
            <a:ext cx="3042603" cy="46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62" tIns="46630" rIns="93262" bIns="46630" numCol="1" anchor="b" anchorCtr="0" compatLnSpc="1">
            <a:prstTxWarp prst="textNoShape">
              <a:avLst/>
            </a:prstTxWarp>
          </a:bodyPr>
          <a:lstStyle>
            <a:lvl1pPr algn="l" defTabSz="932888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5733" y="8840311"/>
            <a:ext cx="3042603" cy="46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62" tIns="46630" rIns="93262" bIns="46630" numCol="1" anchor="b" anchorCtr="0" compatLnSpc="1">
            <a:prstTxWarp prst="textNoShape">
              <a:avLst/>
            </a:prstTxWarp>
          </a:bodyPr>
          <a:lstStyle>
            <a:lvl1pPr algn="r" defTabSz="932888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45683D6A-966C-4A43-8C38-5718A33612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855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9710"/>
            <a:fld id="{F8277F0A-A495-4724-B39C-926EE8EBB925}" type="slidenum">
              <a:rPr lang="en-US" smtClean="0">
                <a:solidFill>
                  <a:srgbClr val="000000"/>
                </a:solidFill>
                <a:latin typeface="Arial" pitchFamily="34" charset="0"/>
              </a:rPr>
              <a:pPr defTabSz="929710"/>
              <a:t>1</a:t>
            </a:fld>
            <a:endParaRPr lang="en-US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701675"/>
            <a:ext cx="4648200" cy="3486150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4977" y="4420951"/>
            <a:ext cx="5148898" cy="4185759"/>
          </a:xfrm>
          <a:noFill/>
          <a:ln/>
        </p:spPr>
        <p:txBody>
          <a:bodyPr lIns="93298" tIns="46650" rIns="93298" bIns="46650"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9710"/>
            <a:fld id="{F23BDCD5-3EF3-4352-B57B-86670B1B040A}" type="slidenum">
              <a:rPr lang="en-US" smtClean="0">
                <a:latin typeface="Arial" pitchFamily="34" charset="0"/>
              </a:rPr>
              <a:pPr defTabSz="929710"/>
              <a:t>10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900" dirty="0" smtClean="0">
              <a:latin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sz="900" dirty="0" smtClean="0">
              <a:latin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sz="900" dirty="0" smtClean="0">
              <a:latin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sz="900" dirty="0" smtClean="0">
              <a:latin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sz="900" dirty="0" smtClean="0">
              <a:latin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sz="900" dirty="0" smtClean="0">
              <a:latin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sz="900" dirty="0" smtClean="0">
              <a:latin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sz="900" dirty="0" smtClean="0">
              <a:latin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sz="900" dirty="0" smtClean="0">
              <a:latin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sz="900" i="1" dirty="0" smtClean="0">
              <a:latin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sz="900" i="1" dirty="0" smtClean="0">
              <a:latin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sz="900" i="1" dirty="0" smtClean="0">
              <a:latin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sz="900" i="1" dirty="0" smtClean="0">
              <a:latin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900" i="1" dirty="0" smtClean="0">
                <a:latin typeface="Arial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</a:pPr>
            <a:endParaRPr lang="en-US" sz="900" dirty="0" smtClean="0">
              <a:latin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sz="600" dirty="0" smtClean="0">
              <a:latin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sz="600" dirty="0" smtClean="0">
              <a:latin typeface="Arial" pitchFamily="34" charset="0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en-US" sz="600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683D6A-966C-4A43-8C38-5718A33612E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683D6A-966C-4A43-8C38-5718A33612E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683D6A-966C-4A43-8C38-5718A33612E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683D6A-966C-4A43-8C38-5718A33612E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683D6A-966C-4A43-8C38-5718A33612E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683D6A-966C-4A43-8C38-5718A33612E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683D6A-966C-4A43-8C38-5718A33612E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683D6A-966C-4A43-8C38-5718A33612E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683D6A-966C-4A43-8C38-5718A33612E6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A0F7A1-56FD-4CAF-B191-F8B0A36FE424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683D6A-966C-4A43-8C38-5718A33612E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683D6A-966C-4A43-8C38-5718A33612E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683D6A-966C-4A43-8C38-5718A33612E6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683D6A-966C-4A43-8C38-5718A33612E6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683D6A-966C-4A43-8C38-5718A33612E6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683D6A-966C-4A43-8C38-5718A33612E6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298"/>
            <a:fld id="{38BDCFF0-2AAC-45B8-80D1-0C4E0F6E09F5}" type="slidenum">
              <a:rPr lang="en-US" smtClean="0">
                <a:latin typeface="Arial" pitchFamily="34" charset="0"/>
              </a:rPr>
              <a:pPr defTabSz="931298"/>
              <a:t>26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>
                <a:latin typeface="Arial" pitchFamily="34" charset="0"/>
              </a:rPr>
              <a:t>Please feel free to ask us any questions or offer any comments that you have.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08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We hope you enjoyed this introduction today on HCUP.</a:t>
            </a:r>
          </a:p>
        </p:txBody>
      </p:sp>
      <p:sp>
        <p:nvSpPr>
          <p:cNvPr id="1208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605D0F-55B0-4EEC-911B-7DF2D52AD278}" type="slidenum">
              <a:rPr lang="en-US" smtClean="0">
                <a:latin typeface="Arial" pitchFamily="34" charset="0"/>
              </a:rPr>
              <a:pPr/>
              <a:t>27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298"/>
            <a:fld id="{9F7B4E21-0E83-4425-A160-98B4A2D06305}" type="slidenum">
              <a:rPr lang="en-US" smtClean="0">
                <a:latin typeface="Arial" pitchFamily="34" charset="0"/>
              </a:rPr>
              <a:pPr defTabSz="931298"/>
              <a:t>3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xfrm>
            <a:off x="813698" y="4451115"/>
            <a:ext cx="5613079" cy="4185759"/>
          </a:xfrm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C9A2AB-BA95-4A11-ABD7-0CFD6CA6481A}" type="slidenum">
              <a:rPr lang="en-US" smtClean="0">
                <a:latin typeface="Arial" pitchFamily="34" charset="0"/>
              </a:rPr>
              <a:pPr/>
              <a:t>4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9710"/>
            <a:fld id="{53D0922F-8E88-44B9-B980-312070B2F4BA}" type="slidenum">
              <a:rPr lang="en-US" smtClean="0">
                <a:latin typeface="Arial" pitchFamily="34" charset="0"/>
              </a:rPr>
              <a:pPr defTabSz="929710"/>
              <a:t>5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Arial" pitchFamily="34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298"/>
            <a:fld id="{BCE83553-5BCE-420F-8822-9388F969D83A}" type="slidenum">
              <a:rPr lang="en-US" smtClean="0">
                <a:latin typeface="Arial" pitchFamily="34" charset="0"/>
              </a:rPr>
              <a:pPr defTabSz="931298"/>
              <a:t>6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1298" y="4422540"/>
            <a:ext cx="5613079" cy="4495638"/>
          </a:xfrm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  <a:p>
            <a:pPr eaLnBrk="1" hangingPunct="1"/>
            <a:endParaRPr lang="en-US" dirty="0" smtClean="0">
              <a:latin typeface="Arial" pitchFamily="34" charset="0"/>
            </a:endParaRPr>
          </a:p>
          <a:p>
            <a:pPr eaLnBrk="1" hangingPunct="1"/>
            <a:endParaRPr lang="en-US" dirty="0" smtClean="0">
              <a:latin typeface="Arial" pitchFamily="34" charset="0"/>
            </a:endParaRPr>
          </a:p>
          <a:p>
            <a:pPr eaLnBrk="1" hangingPunct="1"/>
            <a:endParaRPr lang="en-US" dirty="0" smtClean="0">
              <a:latin typeface="Arial" pitchFamily="34" charset="0"/>
            </a:endParaRPr>
          </a:p>
          <a:p>
            <a:pPr eaLnBrk="1" hangingPunct="1"/>
            <a:endParaRPr lang="en-US" dirty="0" smtClean="0">
              <a:latin typeface="Arial" pitchFamily="34" charset="0"/>
            </a:endParaRPr>
          </a:p>
          <a:p>
            <a:pPr eaLnBrk="1" hangingPunct="1"/>
            <a:endParaRPr lang="en-US" dirty="0" smtClean="0">
              <a:latin typeface="Arial" pitchFamily="34" charset="0"/>
            </a:endParaRPr>
          </a:p>
          <a:p>
            <a:pPr eaLnBrk="1" hangingPunct="1"/>
            <a:endParaRPr lang="en-US" dirty="0" smtClean="0">
              <a:latin typeface="Arial" pitchFamily="34" charset="0"/>
            </a:endParaRPr>
          </a:p>
          <a:p>
            <a:pPr eaLnBrk="1" hangingPunct="1"/>
            <a:endParaRPr lang="en-US" dirty="0" smtClean="0">
              <a:latin typeface="Arial" pitchFamily="34" charset="0"/>
            </a:endParaRPr>
          </a:p>
          <a:p>
            <a:pPr eaLnBrk="1" hangingPunct="1"/>
            <a:endParaRPr lang="en-US" dirty="0" smtClean="0">
              <a:latin typeface="Arial" pitchFamily="34" charset="0"/>
            </a:endParaRPr>
          </a:p>
          <a:p>
            <a:pPr eaLnBrk="1" hangingPunct="1"/>
            <a:endParaRPr lang="en-US" dirty="0" smtClean="0">
              <a:latin typeface="Arial" pitchFamily="34" charset="0"/>
            </a:endParaRPr>
          </a:p>
          <a:p>
            <a:pPr eaLnBrk="1" hangingPunct="1"/>
            <a:endParaRPr lang="en-US" dirty="0" smtClean="0">
              <a:latin typeface="Arial" pitchFamily="34" charset="0"/>
            </a:endParaRPr>
          </a:p>
          <a:p>
            <a:pPr eaLnBrk="1" hangingPunct="1"/>
            <a:endParaRPr lang="en-US" dirty="0" smtClean="0">
              <a:latin typeface="Arial" pitchFamily="34" charset="0"/>
            </a:endParaRPr>
          </a:p>
          <a:p>
            <a:pPr eaLnBrk="1" hangingPunct="1"/>
            <a:endParaRPr lang="en-US" dirty="0" smtClean="0">
              <a:latin typeface="Arial" pitchFamily="34" charset="0"/>
            </a:endParaRPr>
          </a:p>
          <a:p>
            <a:pPr eaLnBrk="1" hangingPunct="1"/>
            <a:r>
              <a:rPr lang="en-US" dirty="0" smtClean="0">
                <a:latin typeface="Arial" pitchFamily="34" charset="0"/>
              </a:rPr>
              <a:t> </a:t>
            </a:r>
            <a:endParaRPr lang="en-US" i="1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298"/>
            <a:fld id="{C4B42196-8FD2-418F-BCEB-BCBB98341110}" type="slidenum">
              <a:rPr lang="en-US" smtClean="0">
                <a:latin typeface="Arial" pitchFamily="34" charset="0"/>
              </a:rPr>
              <a:pPr defTabSz="931298"/>
              <a:t>7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1298" y="4422540"/>
            <a:ext cx="5613079" cy="4495638"/>
          </a:xfrm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  <a:p>
            <a:pPr eaLnBrk="1" hangingPunct="1"/>
            <a:endParaRPr lang="en-US" dirty="0" smtClean="0">
              <a:latin typeface="Arial" pitchFamily="34" charset="0"/>
            </a:endParaRPr>
          </a:p>
          <a:p>
            <a:pPr eaLnBrk="1" hangingPunct="1"/>
            <a:endParaRPr lang="en-US" dirty="0" smtClean="0">
              <a:latin typeface="Arial" pitchFamily="34" charset="0"/>
            </a:endParaRPr>
          </a:p>
          <a:p>
            <a:pPr eaLnBrk="1" hangingPunct="1"/>
            <a:endParaRPr lang="en-US" dirty="0" smtClean="0">
              <a:latin typeface="Arial" pitchFamily="34" charset="0"/>
            </a:endParaRPr>
          </a:p>
          <a:p>
            <a:pPr eaLnBrk="1" hangingPunct="1"/>
            <a:endParaRPr lang="en-US" dirty="0" smtClean="0">
              <a:latin typeface="Arial" pitchFamily="34" charset="0"/>
            </a:endParaRPr>
          </a:p>
          <a:p>
            <a:pPr eaLnBrk="1" hangingPunct="1"/>
            <a:endParaRPr lang="en-US" dirty="0" smtClean="0">
              <a:latin typeface="Arial" pitchFamily="34" charset="0"/>
            </a:endParaRPr>
          </a:p>
          <a:p>
            <a:pPr eaLnBrk="1" hangingPunct="1"/>
            <a:endParaRPr lang="en-US" dirty="0" smtClean="0">
              <a:latin typeface="Arial" pitchFamily="34" charset="0"/>
            </a:endParaRPr>
          </a:p>
          <a:p>
            <a:pPr eaLnBrk="1" hangingPunct="1"/>
            <a:endParaRPr lang="en-US" dirty="0" smtClean="0">
              <a:latin typeface="Arial" pitchFamily="34" charset="0"/>
            </a:endParaRPr>
          </a:p>
          <a:p>
            <a:pPr eaLnBrk="1" hangingPunct="1"/>
            <a:endParaRPr lang="en-US" dirty="0" smtClean="0">
              <a:latin typeface="Arial" pitchFamily="34" charset="0"/>
            </a:endParaRPr>
          </a:p>
          <a:p>
            <a:pPr eaLnBrk="1" hangingPunct="1"/>
            <a:endParaRPr lang="en-US" dirty="0" smtClean="0">
              <a:latin typeface="Arial" pitchFamily="34" charset="0"/>
            </a:endParaRPr>
          </a:p>
          <a:p>
            <a:pPr eaLnBrk="1" hangingPunct="1"/>
            <a:endParaRPr lang="en-US" dirty="0" smtClean="0">
              <a:latin typeface="Arial" pitchFamily="34" charset="0"/>
            </a:endParaRPr>
          </a:p>
          <a:p>
            <a:pPr eaLnBrk="1" hangingPunct="1"/>
            <a:endParaRPr lang="en-US" dirty="0" smtClean="0">
              <a:latin typeface="Arial" pitchFamily="34" charset="0"/>
            </a:endParaRPr>
          </a:p>
          <a:p>
            <a:pPr eaLnBrk="1" hangingPunct="1"/>
            <a:endParaRPr lang="en-US" dirty="0" smtClean="0">
              <a:latin typeface="Arial" pitchFamily="34" charset="0"/>
            </a:endParaRPr>
          </a:p>
          <a:p>
            <a:pPr eaLnBrk="1" hangingPunct="1"/>
            <a:r>
              <a:rPr lang="en-US" dirty="0" smtClean="0">
                <a:latin typeface="Arial" pitchFamily="34" charset="0"/>
              </a:rPr>
              <a:t> </a:t>
            </a:r>
            <a:endParaRPr lang="en-US" i="1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8120"/>
            <a:fld id="{CDB7DAF5-BC8A-417B-ACB0-793D9A9C879C}" type="slidenum">
              <a:rPr lang="en-US" smtClean="0">
                <a:latin typeface="Arial" pitchFamily="34" charset="0"/>
              </a:rPr>
              <a:pPr defTabSz="928120"/>
              <a:t>8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8120"/>
            <a:fld id="{ED28E5AA-3B88-4233-8436-F15EB1B9F773}" type="slidenum">
              <a:rPr lang="en-US" smtClean="0">
                <a:latin typeface="Arial" pitchFamily="34" charset="0"/>
              </a:rPr>
              <a:pPr defTabSz="928120"/>
              <a:t>9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en-US" sz="900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oleObject" Target="../embeddings/oleObject3.bin"/><Relationship Id="rId5" Type="http://schemas.openxmlformats.org/officeDocument/2006/relationships/image" Target="../media/image2.png"/><Relationship Id="rId6" Type="http://schemas.openxmlformats.org/officeDocument/2006/relationships/image" Target="../media/image4.png"/><Relationship Id="rId7" Type="http://schemas.openxmlformats.org/officeDocument/2006/relationships/oleObject" Target="../embeddings/oleObject4.bin"/><Relationship Id="rId8" Type="http://schemas.openxmlformats.org/officeDocument/2006/relationships/image" Target="../media/image1.png"/><Relationship Id="rId9" Type="http://schemas.openxmlformats.org/officeDocument/2006/relationships/oleObject" Target="../embeddings/oleObject5.bin"/><Relationship Id="rId1" Type="http://schemas.openxmlformats.org/officeDocument/2006/relationships/vmlDrawing" Target="../drawings/vmlDrawing3.vml"/><Relationship Id="rId2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image" Target="../media/image1.png"/><Relationship Id="rId1" Type="http://schemas.openxmlformats.org/officeDocument/2006/relationships/vmlDrawing" Target="../drawings/vmlDrawing6.vml"/><Relationship Id="rId2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oleObject" Target="../embeddings/oleObject9.bin"/><Relationship Id="rId5" Type="http://schemas.openxmlformats.org/officeDocument/2006/relationships/image" Target="../media/image2.png"/><Relationship Id="rId1" Type="http://schemas.openxmlformats.org/officeDocument/2006/relationships/vmlDrawing" Target="../drawings/vmlDrawing7.vml"/><Relationship Id="rId2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oleObject" Target="../embeddings/oleObject10.bin"/><Relationship Id="rId5" Type="http://schemas.openxmlformats.org/officeDocument/2006/relationships/image" Target="../media/image2.png"/><Relationship Id="rId1" Type="http://schemas.openxmlformats.org/officeDocument/2006/relationships/vmlDrawing" Target="../drawings/vmlDrawing8.vml"/><Relationship Id="rId2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oleObject" Target="../embeddings/oleObject11.bin"/><Relationship Id="rId5" Type="http://schemas.openxmlformats.org/officeDocument/2006/relationships/image" Target="../media/image2.png"/><Relationship Id="rId1" Type="http://schemas.openxmlformats.org/officeDocument/2006/relationships/vmlDrawing" Target="../drawings/vmlDrawing9.vml"/><Relationship Id="rId2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188881-EEC1-46A4-8387-33F2BAEB48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376C7-D3C9-4821-946B-2868CB7B7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7219F-E251-4143-BE62-2E93056347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3"/>
          <p:cNvGrpSpPr>
            <a:grpSpLocks/>
          </p:cNvGrpSpPr>
          <p:nvPr/>
        </p:nvGrpSpPr>
        <p:grpSpPr bwMode="auto">
          <a:xfrm>
            <a:off x="0" y="1277938"/>
            <a:ext cx="9144000" cy="74612"/>
            <a:chOff x="0" y="840"/>
            <a:chExt cx="5660" cy="12"/>
          </a:xfrm>
        </p:grpSpPr>
        <p:sp>
          <p:nvSpPr>
            <p:cNvPr id="5" name="Line 44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" name="Line 45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</p:grpSp>
      <p:pic>
        <p:nvPicPr>
          <p:cNvPr id="7" name="Picture 72" descr="HCUP LOGO_bl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21600" y="85725"/>
            <a:ext cx="1295400" cy="11414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graphicFrame>
        <p:nvGraphicFramePr>
          <p:cNvPr id="8" name="Object 14"/>
          <p:cNvGraphicFramePr>
            <a:graphicFrameLocks noChangeAspect="1"/>
          </p:cNvGraphicFramePr>
          <p:nvPr/>
        </p:nvGraphicFramePr>
        <p:xfrm>
          <a:off x="142875" y="317500"/>
          <a:ext cx="142875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26" name="Photo Editor Photo" r:id="rId4" imgW="3486637" imgH="1638529" progId="">
                  <p:embed/>
                </p:oleObj>
              </mc:Choice>
              <mc:Fallback>
                <p:oleObj name="Photo Editor Photo" r:id="rId4" imgW="3486637" imgH="1638529" progId="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" y="317500"/>
                        <a:ext cx="1428750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CF4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279F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 43"/>
          <p:cNvGrpSpPr>
            <a:grpSpLocks/>
          </p:cNvGrpSpPr>
          <p:nvPr/>
        </p:nvGrpSpPr>
        <p:grpSpPr bwMode="auto">
          <a:xfrm>
            <a:off x="0" y="1277938"/>
            <a:ext cx="9144000" cy="74612"/>
            <a:chOff x="0" y="840"/>
            <a:chExt cx="5660" cy="12"/>
          </a:xfrm>
        </p:grpSpPr>
        <p:sp>
          <p:nvSpPr>
            <p:cNvPr id="10" name="Line 44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1" name="Line 45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</p:grpSp>
      <p:grpSp>
        <p:nvGrpSpPr>
          <p:cNvPr id="12" name="Group 67"/>
          <p:cNvGrpSpPr>
            <a:grpSpLocks/>
          </p:cNvGrpSpPr>
          <p:nvPr/>
        </p:nvGrpSpPr>
        <p:grpSpPr bwMode="auto">
          <a:xfrm>
            <a:off x="0" y="101600"/>
            <a:ext cx="1341438" cy="1131888"/>
            <a:chOff x="0" y="64"/>
            <a:chExt cx="845" cy="713"/>
          </a:xfrm>
        </p:grpSpPr>
        <p:sp>
          <p:nvSpPr>
            <p:cNvPr id="13" name="Line 68"/>
            <p:cNvSpPr>
              <a:spLocks noChangeShapeType="1"/>
            </p:cNvSpPr>
            <p:nvPr userDrawn="1"/>
          </p:nvSpPr>
          <p:spPr bwMode="auto">
            <a:xfrm>
              <a:off x="54" y="443"/>
              <a:ext cx="7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  <p:grpSp>
          <p:nvGrpSpPr>
            <p:cNvPr id="14" name="Group 69"/>
            <p:cNvGrpSpPr>
              <a:grpSpLocks/>
            </p:cNvGrpSpPr>
            <p:nvPr userDrawn="1"/>
          </p:nvGrpSpPr>
          <p:grpSpPr bwMode="auto">
            <a:xfrm>
              <a:off x="0" y="64"/>
              <a:ext cx="845" cy="713"/>
              <a:chOff x="0" y="64"/>
              <a:chExt cx="845" cy="713"/>
            </a:xfrm>
          </p:grpSpPr>
          <p:sp>
            <p:nvSpPr>
              <p:cNvPr id="15" name="Text Box 70"/>
              <p:cNvSpPr txBox="1">
                <a:spLocks noChangeArrowheads="1"/>
              </p:cNvSpPr>
              <p:nvPr userDrawn="1"/>
            </p:nvSpPr>
            <p:spPr bwMode="auto">
              <a:xfrm>
                <a:off x="0" y="443"/>
                <a:ext cx="768" cy="33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80000"/>
                  </a:lnSpc>
                  <a:defRPr/>
                </a:pPr>
                <a:r>
                  <a:rPr lang="en-US" sz="1200" b="1" i="1">
                    <a:solidFill>
                      <a:srgbClr val="66CC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</a:rPr>
                  <a:t>Advancing Excellence in Health Care</a:t>
                </a:r>
              </a:p>
            </p:txBody>
          </p:sp>
          <p:pic>
            <p:nvPicPr>
              <p:cNvPr id="16" name="Picture 71" descr="AHRQ Logo_Lg_blu_June 19 Test"/>
              <p:cNvPicPr>
                <a:picLocks noChangeAspect="1" noChangeArrowheads="1"/>
              </p:cNvPicPr>
              <p:nvPr userDrawn="1"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8" y="64"/>
                <a:ext cx="837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7" name="Picture 72" descr="HCUP LOGO_bl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21600" y="85725"/>
            <a:ext cx="1295400" cy="11414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grpSp>
        <p:nvGrpSpPr>
          <p:cNvPr id="18" name="Group 4"/>
          <p:cNvGrpSpPr>
            <a:grpSpLocks/>
          </p:cNvGrpSpPr>
          <p:nvPr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19" name="Line 5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0" name="Line 6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</p:grp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7908925" y="5827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 sz="1800">
              <a:latin typeface="Arial" charset="0"/>
            </a:endParaRPr>
          </a:p>
        </p:txBody>
      </p:sp>
      <p:grpSp>
        <p:nvGrpSpPr>
          <p:cNvPr id="22" name="Group 18"/>
          <p:cNvGrpSpPr>
            <a:grpSpLocks/>
          </p:cNvGrpSpPr>
          <p:nvPr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23" name="Line 19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4" name="Line 20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</p:grpSp>
      <p:graphicFrame>
        <p:nvGraphicFramePr>
          <p:cNvPr id="25" name="Object 21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27" name="Photo Editor Photo" r:id="rId7" imgW="6400000" imgH="1514686" progId="">
                  <p:embed/>
                </p:oleObj>
              </mc:Choice>
              <mc:Fallback>
                <p:oleObj name="Photo Editor Photo" r:id="rId7" imgW="6400000" imgH="1514686" progId="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81000"/>
                        <a:ext cx="7162800" cy="169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 Box 15"/>
          <p:cNvSpPr txBox="1">
            <a:spLocks noChangeArrowheads="1"/>
          </p:cNvSpPr>
          <p:nvPr userDrawn="1"/>
        </p:nvSpPr>
        <p:spPr bwMode="auto">
          <a:xfrm>
            <a:off x="7908925" y="5827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 sz="1800">
              <a:latin typeface="Arial" charset="0"/>
            </a:endParaRPr>
          </a:p>
        </p:txBody>
      </p:sp>
      <p:grpSp>
        <p:nvGrpSpPr>
          <p:cNvPr id="27" name="Group 18"/>
          <p:cNvGrpSpPr>
            <a:grpSpLocks/>
          </p:cNvGrpSpPr>
          <p:nvPr userDrawn="1"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28" name="Line 19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29" name="Line 20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</p:grpSp>
      <p:graphicFrame>
        <p:nvGraphicFramePr>
          <p:cNvPr id="30" name="Object 3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28" name="Photo Editor Photo" r:id="rId9" imgW="6400000" imgH="1514686" progId="">
                  <p:embed/>
                </p:oleObj>
              </mc:Choice>
              <mc:Fallback>
                <p:oleObj name="Photo Editor Photo" r:id="rId9" imgW="6400000" imgH="1514686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81000"/>
                        <a:ext cx="7162800" cy="169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9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1C75A-F2E8-42EC-828B-87D25F9915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0EA9C0-641C-40D7-90FC-10BD861778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DBEE7D-D82C-4884-8BF1-379789FF5A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33169-CB3A-4156-9292-7C15A73284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EA259-C897-41DA-A103-260514B4A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9A9A41-18C4-4F60-9B36-3F440BEC0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375F48-B776-4EF7-99C3-57A8DCBB2A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9D9AD7-643A-48E5-AC8F-0EFC3F926D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33F500-C70D-49E5-A7FC-FC2B1CAD5D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EBDF24-0114-4061-9E6A-2A45C0E965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457200"/>
            <a:ext cx="1997075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5843588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BEE39-8DFC-484D-9D52-A963BDC6A9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738" y="457200"/>
            <a:ext cx="6088062" cy="768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119DC-C684-4867-A780-7DBFD4A120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738" y="457200"/>
            <a:ext cx="6088062" cy="768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76400"/>
            <a:ext cx="7993063" cy="28956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85F6C0-FA25-4023-BD3A-2477BD425F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BB1140-B24C-481C-9772-28B26FAB35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1D40A-6DC0-412B-88C0-2EBCF4A3F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2CD3F7-A09D-4691-AC0D-D3AB74D96A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6972C7-AFE6-4944-9806-5435B798C7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50114-EBEC-4A16-A59C-5AF75087B9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3E40F-9AFE-473B-84A6-46B36ED029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F73FB-B1FB-4CFD-BA16-DD2EF593B9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C57C9-003D-43A4-BD7A-7AC983F914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6FE429-1772-4A39-BE28-3CACF3A60C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27E952-8978-42A3-84BA-4267E9C2C1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479885-66C4-49F1-AA13-1A3F6530D3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5E65B-9028-4227-9233-360346F9DF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</p:grp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7908925" y="5827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 sz="1800">
              <a:latin typeface="Arial" charset="0"/>
            </a:endParaRPr>
          </a:p>
        </p:txBody>
      </p:sp>
      <p:grpSp>
        <p:nvGrpSpPr>
          <p:cNvPr id="8" name="Group 18"/>
          <p:cNvGrpSpPr>
            <a:grpSpLocks/>
          </p:cNvGrpSpPr>
          <p:nvPr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9" name="Line 19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" name="Line 20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</p:grpSp>
      <p:graphicFrame>
        <p:nvGraphicFramePr>
          <p:cNvPr id="11" name="Object 21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348" name="Photo Editor Photo" r:id="rId3" imgW="6400000" imgH="1514686" progId="">
                  <p:embed/>
                </p:oleObj>
              </mc:Choice>
              <mc:Fallback>
                <p:oleObj name="Photo Editor Photo" r:id="rId3" imgW="6400000" imgH="1514686" progId="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81000"/>
                        <a:ext cx="7162800" cy="169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9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i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B2FCE1-0883-4CD7-8819-76D3F49F30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9CC5A-7E86-4AA1-8AA0-97EEEBA16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0E819-C579-4562-99D7-9674E0D46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75AD3-0C21-4F8E-8E67-41AA028B9B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A5C5D-47DC-4300-809C-0FEA101C9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i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2406E4-963B-4F89-AD70-904A0466B2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DFFD7-1ECC-4503-9B61-A48E278058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5366D-84C3-4A22-B2F9-FA54AB48F5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699A73-DCF6-41DD-8624-0F1D70A6D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A7731-0CC9-439F-830D-891C21B2AF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457200"/>
            <a:ext cx="1997075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5843588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327EA-9279-4441-A95F-FE5BF8E878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738" y="457200"/>
            <a:ext cx="6088062" cy="768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C0FDD-3623-426E-893F-3BFD238EA3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8389" y="287079"/>
            <a:ext cx="6088062" cy="76835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76400"/>
            <a:ext cx="7993063" cy="28956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8DBC7-E445-4F9D-955D-3C2584F0B0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0" y="1277938"/>
            <a:ext cx="9144000" cy="74612"/>
            <a:chOff x="0" y="840"/>
            <a:chExt cx="5660" cy="12"/>
          </a:xfrm>
        </p:grpSpPr>
        <p:sp>
          <p:nvSpPr>
            <p:cNvPr id="5" name="Line 44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" name="Line 45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</p:grpSp>
      <p:pic>
        <p:nvPicPr>
          <p:cNvPr id="7" name="Picture 72" descr="HCUP LOGO_bl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21600" y="85725"/>
            <a:ext cx="1295400" cy="11414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graphicFrame>
        <p:nvGraphicFramePr>
          <p:cNvPr id="9" name="Object 14"/>
          <p:cNvGraphicFramePr>
            <a:graphicFrameLocks noChangeAspect="1"/>
          </p:cNvGraphicFramePr>
          <p:nvPr/>
        </p:nvGraphicFramePr>
        <p:xfrm>
          <a:off x="257175" y="260350"/>
          <a:ext cx="142875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412" name="Photo Editor Photo" r:id="rId4" imgW="3486637" imgH="1638529" progId="">
                  <p:embed/>
                </p:oleObj>
              </mc:Choice>
              <mc:Fallback>
                <p:oleObj name="Photo Editor Photo" r:id="rId4" imgW="3486637" imgH="1638529" progId="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175" y="260350"/>
                        <a:ext cx="1428750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CF4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279F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43"/>
          <p:cNvGrpSpPr>
            <a:grpSpLocks/>
          </p:cNvGrpSpPr>
          <p:nvPr/>
        </p:nvGrpSpPr>
        <p:grpSpPr bwMode="auto">
          <a:xfrm>
            <a:off x="0" y="1277938"/>
            <a:ext cx="9144000" cy="74612"/>
            <a:chOff x="0" y="840"/>
            <a:chExt cx="5660" cy="12"/>
          </a:xfrm>
        </p:grpSpPr>
        <p:sp>
          <p:nvSpPr>
            <p:cNvPr id="12" name="Line 44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Line 45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</p:grpSp>
      <p:pic>
        <p:nvPicPr>
          <p:cNvPr id="14" name="Picture 72" descr="HCUP LOGO_bl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21600" y="85725"/>
            <a:ext cx="1295400" cy="11414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52462" y="1674814"/>
            <a:ext cx="8029811" cy="18560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1"/>
          </p:nvPr>
        </p:nvSpPr>
        <p:spPr>
          <a:xfrm>
            <a:off x="679450" y="3838575"/>
            <a:ext cx="8029984" cy="25803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EAE31-943C-4945-9259-A761A4174E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0" y="1277938"/>
            <a:ext cx="9144000" cy="74612"/>
            <a:chOff x="0" y="840"/>
            <a:chExt cx="5660" cy="12"/>
          </a:xfrm>
        </p:grpSpPr>
        <p:sp>
          <p:nvSpPr>
            <p:cNvPr id="5" name="Line 44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" name="Line 45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</p:grpSp>
      <p:pic>
        <p:nvPicPr>
          <p:cNvPr id="7" name="Picture 72" descr="HCUP LOGO_bl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21600" y="85725"/>
            <a:ext cx="1295400" cy="11414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graphicFrame>
        <p:nvGraphicFramePr>
          <p:cNvPr id="9" name="Object 14"/>
          <p:cNvGraphicFramePr>
            <a:graphicFrameLocks noChangeAspect="1"/>
          </p:cNvGraphicFramePr>
          <p:nvPr/>
        </p:nvGraphicFramePr>
        <p:xfrm>
          <a:off x="257175" y="260350"/>
          <a:ext cx="142875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484" name="Photo Editor Photo" r:id="rId4" imgW="3486637" imgH="1638529" progId="">
                  <p:embed/>
                </p:oleObj>
              </mc:Choice>
              <mc:Fallback>
                <p:oleObj name="Photo Editor Photo" r:id="rId4" imgW="3486637" imgH="1638529" progId="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175" y="260350"/>
                        <a:ext cx="1428750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CF4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279F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43"/>
          <p:cNvGrpSpPr>
            <a:grpSpLocks/>
          </p:cNvGrpSpPr>
          <p:nvPr/>
        </p:nvGrpSpPr>
        <p:grpSpPr bwMode="auto">
          <a:xfrm>
            <a:off x="0" y="1277938"/>
            <a:ext cx="9144000" cy="74612"/>
            <a:chOff x="0" y="840"/>
            <a:chExt cx="5660" cy="12"/>
          </a:xfrm>
        </p:grpSpPr>
        <p:sp>
          <p:nvSpPr>
            <p:cNvPr id="12" name="Line 44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Line 45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</p:grpSp>
      <p:pic>
        <p:nvPicPr>
          <p:cNvPr id="14" name="Picture 72" descr="HCUP LOGO_bl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21600" y="85725"/>
            <a:ext cx="1295400" cy="11414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52462" y="1674814"/>
            <a:ext cx="8029811" cy="18560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1"/>
          </p:nvPr>
        </p:nvSpPr>
        <p:spPr>
          <a:xfrm>
            <a:off x="679450" y="3838575"/>
            <a:ext cx="8029984" cy="25803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0" y="1277938"/>
            <a:ext cx="9144000" cy="74612"/>
            <a:chOff x="0" y="840"/>
            <a:chExt cx="5660" cy="12"/>
          </a:xfrm>
        </p:grpSpPr>
        <p:sp>
          <p:nvSpPr>
            <p:cNvPr id="5" name="Line 44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" name="Line 45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</p:grpSp>
      <p:pic>
        <p:nvPicPr>
          <p:cNvPr id="7" name="Picture 72" descr="HCUP LOGO_bl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21600" y="85725"/>
            <a:ext cx="1295400" cy="11414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graphicFrame>
        <p:nvGraphicFramePr>
          <p:cNvPr id="9" name="Object 14"/>
          <p:cNvGraphicFramePr>
            <a:graphicFrameLocks noChangeAspect="1"/>
          </p:cNvGraphicFramePr>
          <p:nvPr/>
        </p:nvGraphicFramePr>
        <p:xfrm>
          <a:off x="257175" y="260350"/>
          <a:ext cx="142875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556" name="Photo Editor Photo" r:id="rId4" imgW="3486637" imgH="1638529" progId="">
                  <p:embed/>
                </p:oleObj>
              </mc:Choice>
              <mc:Fallback>
                <p:oleObj name="Photo Editor Photo" r:id="rId4" imgW="3486637" imgH="1638529" progId="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175" y="260350"/>
                        <a:ext cx="1428750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CF4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279F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52462" y="1674814"/>
            <a:ext cx="8029811" cy="18560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1"/>
          </p:nvPr>
        </p:nvSpPr>
        <p:spPr>
          <a:xfrm>
            <a:off x="679450" y="3838575"/>
            <a:ext cx="8029984" cy="25803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0C9889-119B-472E-BD88-BBCBC42727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17AC1-BFD5-493A-AD5A-667F73335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36885-43D8-4B4C-B230-D5934CA084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2D30C-0F86-4C97-9811-15255362FB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7EF10-B82F-403D-985B-9776D4E717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498A41-0BAD-4B57-A54C-63D0060D1A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B96CD1-6154-46B0-8500-61D93DCFC0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08F9B-04C8-48D5-8543-91CAC85130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0DD28-6AF2-443C-A517-C133962DBE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FBF0C2-7E41-4072-8AD4-BE4E14693D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236CA-6BB4-4F72-A09D-503D64213C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FF8433-C32E-413D-8429-E973BAB833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03E59-9F2E-4ED3-B4D5-D1ED02987B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CE4FC-86D9-4D76-9218-519938C237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08BA8-EAC3-44D3-A661-199B182159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oleObject" Target="../embeddings/oleObject1.bin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theme" Target="../theme/theme2.xml"/><Relationship Id="rId15" Type="http://schemas.openxmlformats.org/officeDocument/2006/relationships/vmlDrawing" Target="../drawings/vmlDrawing2.vml"/><Relationship Id="rId16" Type="http://schemas.openxmlformats.org/officeDocument/2006/relationships/image" Target="../media/image3.png"/><Relationship Id="rId17" Type="http://schemas.openxmlformats.org/officeDocument/2006/relationships/oleObject" Target="../embeddings/oleObject2.bin"/><Relationship Id="rId18" Type="http://schemas.openxmlformats.org/officeDocument/2006/relationships/image" Target="../media/image2.png"/><Relationship Id="rId19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13" Type="http://schemas.openxmlformats.org/officeDocument/2006/relationships/vmlDrawing" Target="../drawings/vmlDrawing4.vml"/><Relationship Id="rId14" Type="http://schemas.openxmlformats.org/officeDocument/2006/relationships/oleObject" Target="../embeddings/oleObject6.bin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4.xml"/><Relationship Id="rId20" Type="http://schemas.openxmlformats.org/officeDocument/2006/relationships/oleObject" Target="../embeddings/oleObject7.bin"/><Relationship Id="rId21" Type="http://schemas.openxmlformats.org/officeDocument/2006/relationships/image" Target="../media/image2.png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0.xml"/><Relationship Id="rId16" Type="http://schemas.openxmlformats.org/officeDocument/2006/relationships/slideLayout" Target="../slideLayouts/slideLayout51.xml"/><Relationship Id="rId17" Type="http://schemas.openxmlformats.org/officeDocument/2006/relationships/theme" Target="../theme/theme4.xml"/><Relationship Id="rId18" Type="http://schemas.openxmlformats.org/officeDocument/2006/relationships/vmlDrawing" Target="../drawings/vmlDrawing5.vml"/><Relationship Id="rId19" Type="http://schemas.openxmlformats.org/officeDocument/2006/relationships/image" Target="../media/image3.png"/><Relationship Id="rId1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2.xml"/><Relationship Id="rId12" Type="http://schemas.openxmlformats.org/officeDocument/2006/relationships/theme" Target="../theme/theme5.xml"/><Relationship Id="rId13" Type="http://schemas.openxmlformats.org/officeDocument/2006/relationships/vmlDrawing" Target="../drawings/vmlDrawing10.vml"/><Relationship Id="rId14" Type="http://schemas.openxmlformats.org/officeDocument/2006/relationships/oleObject" Target="../embeddings/oleObject12.bin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3.xml"/><Relationship Id="rId3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6.xml"/><Relationship Id="rId6" Type="http://schemas.openxmlformats.org/officeDocument/2006/relationships/slideLayout" Target="../slideLayouts/slideLayout57.xml"/><Relationship Id="rId7" Type="http://schemas.openxmlformats.org/officeDocument/2006/relationships/slideLayout" Target="../slideLayouts/slideLayout58.xml"/><Relationship Id="rId8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089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089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089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fld id="{0B0D35B5-EAC2-4AD2-9AC5-C0D736D297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08999" name="Rectangle 7"/>
          <p:cNvSpPr>
            <a:spLocks noChangeArrowheads="1"/>
          </p:cNvSpPr>
          <p:nvPr/>
        </p:nvSpPr>
        <p:spPr bwMode="auto">
          <a:xfrm>
            <a:off x="609600" y="2819400"/>
            <a:ext cx="7789863" cy="91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pPr algn="ctr">
              <a:defRPr/>
            </a:pPr>
            <a:r>
              <a:rPr lang="en-US" sz="4400">
                <a:solidFill>
                  <a:schemeClr val="tx2"/>
                </a:solidFill>
                <a:latin typeface="Arial" charset="0"/>
              </a:rPr>
              <a:t>Click to edit Master title style and use in 1 or 2 lines</a:t>
            </a:r>
          </a:p>
        </p:txBody>
      </p:sp>
      <p:sp>
        <p:nvSpPr>
          <p:cNvPr id="1109000" name="Rectangle 8"/>
          <p:cNvSpPr>
            <a:spLocks noChangeArrowheads="1"/>
          </p:cNvSpPr>
          <p:nvPr/>
        </p:nvSpPr>
        <p:spPr bwMode="auto">
          <a:xfrm>
            <a:off x="1150938" y="3962400"/>
            <a:ext cx="6435725" cy="213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algn="ctr">
              <a:spcBef>
                <a:spcPct val="20000"/>
              </a:spcBef>
              <a:defRPr/>
            </a:pPr>
            <a:r>
              <a:rPr lang="en-US" sz="3200">
                <a:latin typeface="Arial" charset="0"/>
              </a:rPr>
              <a:t>Click to edit Master subtitle style and use in 1 or more lines</a:t>
            </a:r>
          </a:p>
        </p:txBody>
      </p:sp>
      <p:grpSp>
        <p:nvGrpSpPr>
          <p:cNvPr id="1035" name="Group 9"/>
          <p:cNvGrpSpPr>
            <a:grpSpLocks/>
          </p:cNvGrpSpPr>
          <p:nvPr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1109002" name="Line 10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109003" name="Line 11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</p:grpSp>
      <p:graphicFrame>
        <p:nvGraphicFramePr>
          <p:cNvPr id="1026" name="Object 12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Photo Editor Photo" r:id="rId14" imgW="6400000" imgH="1514686" progId="">
                  <p:embed/>
                </p:oleObj>
              </mc:Choice>
              <mc:Fallback>
                <p:oleObj name="Photo Editor Photo" r:id="rId14" imgW="6400000" imgH="1514686" progId="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81000"/>
                        <a:ext cx="7162800" cy="169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7509" r:id="rId1"/>
    <p:sldLayoutId id="2147487510" r:id="rId2"/>
    <p:sldLayoutId id="2147487511" r:id="rId3"/>
    <p:sldLayoutId id="2147487512" r:id="rId4"/>
    <p:sldLayoutId id="2147487513" r:id="rId5"/>
    <p:sldLayoutId id="2147487514" r:id="rId6"/>
    <p:sldLayoutId id="2147487515" r:id="rId7"/>
    <p:sldLayoutId id="2147487516" r:id="rId8"/>
    <p:sldLayoutId id="2147487517" r:id="rId9"/>
    <p:sldLayoutId id="2147487518" r:id="rId10"/>
    <p:sldLayoutId id="214748751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3" name="Rectangle 33"/>
          <p:cNvSpPr>
            <a:spLocks noGrp="1" noChangeArrowheads="1"/>
          </p:cNvSpPr>
          <p:nvPr>
            <p:ph type="title"/>
          </p:nvPr>
        </p:nvSpPr>
        <p:spPr bwMode="auto">
          <a:xfrm>
            <a:off x="1455738" y="457200"/>
            <a:ext cx="6088062" cy="768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4" name="Rectangle 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21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04800" y="6400800"/>
            <a:ext cx="5746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4D681D4E-6465-4726-861C-FD2319BFF1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055" name="Group 43"/>
          <p:cNvGrpSpPr>
            <a:grpSpLocks/>
          </p:cNvGrpSpPr>
          <p:nvPr/>
        </p:nvGrpSpPr>
        <p:grpSpPr bwMode="auto">
          <a:xfrm>
            <a:off x="0" y="1277938"/>
            <a:ext cx="9144000" cy="74612"/>
            <a:chOff x="0" y="840"/>
            <a:chExt cx="5660" cy="12"/>
          </a:xfrm>
        </p:grpSpPr>
        <p:sp>
          <p:nvSpPr>
            <p:cNvPr id="122924" name="Line 44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2925" name="Line 45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</p:grpSp>
      <p:pic>
        <p:nvPicPr>
          <p:cNvPr id="2056" name="Picture 72" descr="HCUP LOGO_blu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721600" y="85725"/>
            <a:ext cx="1295400" cy="11414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graphicFrame>
        <p:nvGraphicFramePr>
          <p:cNvPr id="2050" name="Object 14"/>
          <p:cNvGraphicFramePr>
            <a:graphicFrameLocks noChangeAspect="1"/>
          </p:cNvGraphicFramePr>
          <p:nvPr/>
        </p:nvGraphicFramePr>
        <p:xfrm>
          <a:off x="142875" y="317500"/>
          <a:ext cx="142875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Photo Editor Photo" r:id="rId17" imgW="3486637" imgH="1638529" progId="">
                  <p:embed/>
                </p:oleObj>
              </mc:Choice>
              <mc:Fallback>
                <p:oleObj name="Photo Editor Photo" r:id="rId17" imgW="3486637" imgH="1638529" progId="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" y="317500"/>
                        <a:ext cx="1428750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CF4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279F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57" name="Group 43"/>
          <p:cNvGrpSpPr>
            <a:grpSpLocks/>
          </p:cNvGrpSpPr>
          <p:nvPr/>
        </p:nvGrpSpPr>
        <p:grpSpPr bwMode="auto">
          <a:xfrm>
            <a:off x="0" y="1277938"/>
            <a:ext cx="9144000" cy="74612"/>
            <a:chOff x="0" y="840"/>
            <a:chExt cx="5660" cy="12"/>
          </a:xfrm>
        </p:grpSpPr>
        <p:sp>
          <p:nvSpPr>
            <p:cNvPr id="11" name="Line 44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" name="Line 45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</p:grpSp>
      <p:grpSp>
        <p:nvGrpSpPr>
          <p:cNvPr id="2058" name="Group 67"/>
          <p:cNvGrpSpPr>
            <a:grpSpLocks/>
          </p:cNvGrpSpPr>
          <p:nvPr/>
        </p:nvGrpSpPr>
        <p:grpSpPr bwMode="auto">
          <a:xfrm>
            <a:off x="0" y="101600"/>
            <a:ext cx="1341438" cy="1131888"/>
            <a:chOff x="0" y="64"/>
            <a:chExt cx="845" cy="713"/>
          </a:xfrm>
        </p:grpSpPr>
        <p:sp>
          <p:nvSpPr>
            <p:cNvPr id="14" name="Line 68"/>
            <p:cNvSpPr>
              <a:spLocks noChangeShapeType="1"/>
            </p:cNvSpPr>
            <p:nvPr userDrawn="1"/>
          </p:nvSpPr>
          <p:spPr bwMode="auto">
            <a:xfrm>
              <a:off x="54" y="443"/>
              <a:ext cx="7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  <p:grpSp>
          <p:nvGrpSpPr>
            <p:cNvPr id="2061" name="Group 69"/>
            <p:cNvGrpSpPr>
              <a:grpSpLocks/>
            </p:cNvGrpSpPr>
            <p:nvPr userDrawn="1"/>
          </p:nvGrpSpPr>
          <p:grpSpPr bwMode="auto">
            <a:xfrm>
              <a:off x="0" y="64"/>
              <a:ext cx="845" cy="713"/>
              <a:chOff x="0" y="64"/>
              <a:chExt cx="845" cy="713"/>
            </a:xfrm>
          </p:grpSpPr>
          <p:sp>
            <p:nvSpPr>
              <p:cNvPr id="16" name="Text Box 70"/>
              <p:cNvSpPr txBox="1">
                <a:spLocks noChangeArrowheads="1"/>
              </p:cNvSpPr>
              <p:nvPr userDrawn="1"/>
            </p:nvSpPr>
            <p:spPr bwMode="auto">
              <a:xfrm>
                <a:off x="0" y="443"/>
                <a:ext cx="768" cy="33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80000"/>
                  </a:lnSpc>
                  <a:defRPr/>
                </a:pPr>
                <a:r>
                  <a:rPr lang="en-US" sz="1200" b="1" i="1">
                    <a:solidFill>
                      <a:srgbClr val="66CC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</a:rPr>
                  <a:t>Advancing Excellence in Health Care</a:t>
                </a:r>
              </a:p>
            </p:txBody>
          </p:sp>
          <p:pic>
            <p:nvPicPr>
              <p:cNvPr id="2063" name="Picture 71" descr="AHRQ Logo_Lg_blu_June 19 Test"/>
              <p:cNvPicPr>
                <a:picLocks noChangeAspect="1" noChangeArrowheads="1"/>
              </p:cNvPicPr>
              <p:nvPr userDrawn="1"/>
            </p:nvPicPr>
            <p:blipFill>
              <a:blip r:embed="rId19" cstate="print"/>
              <a:srcRect/>
              <a:stretch>
                <a:fillRect/>
              </a:stretch>
            </p:blipFill>
            <p:spPr bwMode="auto">
              <a:xfrm>
                <a:off x="8" y="64"/>
                <a:ext cx="837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2059" name="Picture 72" descr="HCUP LOGO_blu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721600" y="85725"/>
            <a:ext cx="1295400" cy="11414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7568" r:id="rId1"/>
    <p:sldLayoutId id="2147487520" r:id="rId2"/>
    <p:sldLayoutId id="2147487521" r:id="rId3"/>
    <p:sldLayoutId id="2147487522" r:id="rId4"/>
    <p:sldLayoutId id="2147487523" r:id="rId5"/>
    <p:sldLayoutId id="2147487524" r:id="rId6"/>
    <p:sldLayoutId id="2147487525" r:id="rId7"/>
    <p:sldLayoutId id="2147487526" r:id="rId8"/>
    <p:sldLayoutId id="2147487527" r:id="rId9"/>
    <p:sldLayoutId id="2147487528" r:id="rId10"/>
    <p:sldLayoutId id="2147487529" r:id="rId11"/>
    <p:sldLayoutId id="2147487530" r:id="rId12"/>
    <p:sldLayoutId id="2147487531" r:id="rId13"/>
  </p:sldLayoutIdLst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2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 pitchFamily="2" charset="2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82863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089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089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089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fld id="{0B3A73EE-D949-4263-8314-C9C099C514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08999" name="Rectangle 7"/>
          <p:cNvSpPr>
            <a:spLocks noChangeArrowheads="1"/>
          </p:cNvSpPr>
          <p:nvPr/>
        </p:nvSpPr>
        <p:spPr bwMode="auto">
          <a:xfrm>
            <a:off x="609600" y="2819400"/>
            <a:ext cx="7789863" cy="91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pPr algn="ctr">
              <a:defRPr/>
            </a:pPr>
            <a:r>
              <a:rPr lang="en-US" sz="4400">
                <a:solidFill>
                  <a:schemeClr val="tx2"/>
                </a:solidFill>
                <a:latin typeface="Arial" charset="0"/>
              </a:rPr>
              <a:t>Click to edit Master title style and use in 1 or 2 lines</a:t>
            </a:r>
          </a:p>
        </p:txBody>
      </p:sp>
      <p:sp>
        <p:nvSpPr>
          <p:cNvPr id="1109000" name="Rectangle 8"/>
          <p:cNvSpPr>
            <a:spLocks noChangeArrowheads="1"/>
          </p:cNvSpPr>
          <p:nvPr/>
        </p:nvSpPr>
        <p:spPr bwMode="auto">
          <a:xfrm>
            <a:off x="1150938" y="3962400"/>
            <a:ext cx="6435725" cy="213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algn="ctr">
              <a:spcBef>
                <a:spcPct val="20000"/>
              </a:spcBef>
              <a:defRPr/>
            </a:pPr>
            <a:r>
              <a:rPr lang="en-US" sz="3200">
                <a:latin typeface="Arial" charset="0"/>
              </a:rPr>
              <a:t>Click to edit Master subtitle style and use in 1 or more lines</a:t>
            </a:r>
          </a:p>
        </p:txBody>
      </p:sp>
      <p:grpSp>
        <p:nvGrpSpPr>
          <p:cNvPr id="4107" name="Group 9"/>
          <p:cNvGrpSpPr>
            <a:grpSpLocks/>
          </p:cNvGrpSpPr>
          <p:nvPr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1109002" name="Line 10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109003" name="Line 11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</p:grpSp>
      <p:graphicFrame>
        <p:nvGraphicFramePr>
          <p:cNvPr id="4098" name="Object 12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Photo Editor Photo" r:id="rId14" imgW="6400000" imgH="1514686" progId="">
                  <p:embed/>
                </p:oleObj>
              </mc:Choice>
              <mc:Fallback>
                <p:oleObj name="Photo Editor Photo" r:id="rId14" imgW="6400000" imgH="1514686" progId="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81000"/>
                        <a:ext cx="7162800" cy="169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7532" r:id="rId1"/>
    <p:sldLayoutId id="2147487533" r:id="rId2"/>
    <p:sldLayoutId id="2147487534" r:id="rId3"/>
    <p:sldLayoutId id="2147487535" r:id="rId4"/>
    <p:sldLayoutId id="2147487536" r:id="rId5"/>
    <p:sldLayoutId id="2147487537" r:id="rId6"/>
    <p:sldLayoutId id="2147487538" r:id="rId7"/>
    <p:sldLayoutId id="2147487539" r:id="rId8"/>
    <p:sldLayoutId id="2147487540" r:id="rId9"/>
    <p:sldLayoutId id="2147487541" r:id="rId10"/>
    <p:sldLayoutId id="214748754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3" name="Rectangle 33"/>
          <p:cNvSpPr>
            <a:spLocks noGrp="1" noChangeArrowheads="1"/>
          </p:cNvSpPr>
          <p:nvPr>
            <p:ph type="title"/>
          </p:nvPr>
        </p:nvSpPr>
        <p:spPr bwMode="auto">
          <a:xfrm>
            <a:off x="1674813" y="285750"/>
            <a:ext cx="6088062" cy="768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22914" name="Rectangle 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21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04800" y="6400800"/>
            <a:ext cx="5746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128685A8-8D3E-4D21-88EB-5546DC8C75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5127" name="Group 43"/>
          <p:cNvGrpSpPr>
            <a:grpSpLocks/>
          </p:cNvGrpSpPr>
          <p:nvPr/>
        </p:nvGrpSpPr>
        <p:grpSpPr bwMode="auto">
          <a:xfrm>
            <a:off x="0" y="1277938"/>
            <a:ext cx="9144000" cy="74612"/>
            <a:chOff x="0" y="840"/>
            <a:chExt cx="5660" cy="12"/>
          </a:xfrm>
        </p:grpSpPr>
        <p:sp>
          <p:nvSpPr>
            <p:cNvPr id="122924" name="Line 44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2925" name="Line 45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</p:grpSp>
      <p:pic>
        <p:nvPicPr>
          <p:cNvPr id="5128" name="Picture 72" descr="HCUP LOGO_blu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721600" y="85725"/>
            <a:ext cx="1295400" cy="11414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graphicFrame>
        <p:nvGraphicFramePr>
          <p:cNvPr id="5122" name="Object 14"/>
          <p:cNvGraphicFramePr>
            <a:graphicFrameLocks noChangeAspect="1"/>
          </p:cNvGraphicFramePr>
          <p:nvPr/>
        </p:nvGraphicFramePr>
        <p:xfrm>
          <a:off x="257175" y="260350"/>
          <a:ext cx="142875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Photo Editor Photo" r:id="rId20" imgW="3486637" imgH="1638529" progId="">
                  <p:embed/>
                </p:oleObj>
              </mc:Choice>
              <mc:Fallback>
                <p:oleObj name="Photo Editor Photo" r:id="rId20" imgW="3486637" imgH="1638529" progId="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175" y="260350"/>
                        <a:ext cx="1428750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CF4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279F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7569" r:id="rId1"/>
    <p:sldLayoutId id="2147487543" r:id="rId2"/>
    <p:sldLayoutId id="2147487544" r:id="rId3"/>
    <p:sldLayoutId id="2147487545" r:id="rId4"/>
    <p:sldLayoutId id="2147487546" r:id="rId5"/>
    <p:sldLayoutId id="2147487547" r:id="rId6"/>
    <p:sldLayoutId id="2147487548" r:id="rId7"/>
    <p:sldLayoutId id="2147487549" r:id="rId8"/>
    <p:sldLayoutId id="2147487550" r:id="rId9"/>
    <p:sldLayoutId id="2147487551" r:id="rId10"/>
    <p:sldLayoutId id="2147487552" r:id="rId11"/>
    <p:sldLayoutId id="2147487553" r:id="rId12"/>
    <p:sldLayoutId id="2147487554" r:id="rId13"/>
    <p:sldLayoutId id="2147487570" r:id="rId14"/>
    <p:sldLayoutId id="2147487571" r:id="rId15"/>
    <p:sldLayoutId id="2147487572" r:id="rId16"/>
  </p:sldLayoutIdLst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2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 pitchFamily="2" charset="2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82863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089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089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089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fld id="{27A72168-2669-43BA-8097-E86D5F8752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08999" name="Rectangle 7"/>
          <p:cNvSpPr>
            <a:spLocks noChangeArrowheads="1"/>
          </p:cNvSpPr>
          <p:nvPr/>
        </p:nvSpPr>
        <p:spPr bwMode="auto">
          <a:xfrm>
            <a:off x="609600" y="2819400"/>
            <a:ext cx="7789863" cy="91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pPr algn="ctr">
              <a:defRPr/>
            </a:pPr>
            <a:r>
              <a:rPr lang="en-US" sz="4400">
                <a:solidFill>
                  <a:schemeClr val="tx2"/>
                </a:solidFill>
                <a:latin typeface="Arial" charset="0"/>
              </a:rPr>
              <a:t>Click to edit Master title style and use in 1 or 2 lines</a:t>
            </a:r>
          </a:p>
        </p:txBody>
      </p:sp>
      <p:sp>
        <p:nvSpPr>
          <p:cNvPr id="1109000" name="Rectangle 8"/>
          <p:cNvSpPr>
            <a:spLocks noChangeArrowheads="1"/>
          </p:cNvSpPr>
          <p:nvPr/>
        </p:nvSpPr>
        <p:spPr bwMode="auto">
          <a:xfrm>
            <a:off x="1150938" y="3962400"/>
            <a:ext cx="6435725" cy="213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algn="ctr">
              <a:spcBef>
                <a:spcPct val="20000"/>
              </a:spcBef>
              <a:defRPr/>
            </a:pPr>
            <a:r>
              <a:rPr lang="en-US" sz="3200">
                <a:latin typeface="Arial" charset="0"/>
              </a:rPr>
              <a:t>Click to edit Master subtitle style and use in 1 or more lines</a:t>
            </a:r>
          </a:p>
        </p:txBody>
      </p:sp>
      <p:grpSp>
        <p:nvGrpSpPr>
          <p:cNvPr id="12299" name="Group 9"/>
          <p:cNvGrpSpPr>
            <a:grpSpLocks/>
          </p:cNvGrpSpPr>
          <p:nvPr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1109002" name="Line 10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109003" name="Line 11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</p:grpSp>
      <p:graphicFrame>
        <p:nvGraphicFramePr>
          <p:cNvPr id="12290" name="Object 12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2" name="Photo Editor Photo" r:id="rId14" imgW="6400000" imgH="1514686" progId="">
                  <p:embed/>
                </p:oleObj>
              </mc:Choice>
              <mc:Fallback>
                <p:oleObj name="Photo Editor Photo" r:id="rId14" imgW="6400000" imgH="1514686" progId="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81000"/>
                        <a:ext cx="7162800" cy="169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7557" r:id="rId1"/>
    <p:sldLayoutId id="2147487558" r:id="rId2"/>
    <p:sldLayoutId id="2147487559" r:id="rId3"/>
    <p:sldLayoutId id="2147487560" r:id="rId4"/>
    <p:sldLayoutId id="2147487561" r:id="rId5"/>
    <p:sldLayoutId id="2147487562" r:id="rId6"/>
    <p:sldLayoutId id="2147487563" r:id="rId7"/>
    <p:sldLayoutId id="2147487564" r:id="rId8"/>
    <p:sldLayoutId id="2147487565" r:id="rId9"/>
    <p:sldLayoutId id="2147487566" r:id="rId10"/>
    <p:sldLayoutId id="214748756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4" Type="http://schemas.openxmlformats.org/officeDocument/2006/relationships/oleObject" Target="Macintosh%20HD:Users:claudiamiller:Downloads:RCP%20Data%20Mining%20-%20Env%20Scan%202010%20Report%20Draft%208-29-11CS%20edits.docx!OLE_LINK2" TargetMode="External"/><Relationship Id="rId5" Type="http://schemas.openxmlformats.org/officeDocument/2006/relationships/image" Target="../media/image26.png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3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jpeg"/><Relationship Id="rId5" Type="http://schemas.openxmlformats.org/officeDocument/2006/relationships/image" Target="../media/image30.jpeg"/><Relationship Id="rId6" Type="http://schemas.openxmlformats.org/officeDocument/2006/relationships/image" Target="../media/image31.jpeg"/><Relationship Id="rId7" Type="http://schemas.openxmlformats.org/officeDocument/2006/relationships/image" Target="../media/image5.jpeg"/><Relationship Id="rId8" Type="http://schemas.openxmlformats.org/officeDocument/2006/relationships/image" Target="../media/image32.jpeg"/><Relationship Id="rId1" Type="http://schemas.openxmlformats.org/officeDocument/2006/relationships/slideLayout" Target="../slideLayouts/slideLayout47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jpeg"/><Relationship Id="rId1" Type="http://schemas.openxmlformats.org/officeDocument/2006/relationships/slideLayout" Target="../slideLayouts/slideLayout49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1" Type="http://schemas.openxmlformats.org/officeDocument/2006/relationships/slideLayout" Target="../slideLayouts/slideLayout50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oleObject" Target="../embeddings/oleObject13.bin"/><Relationship Id="rId5" Type="http://schemas.openxmlformats.org/officeDocument/2006/relationships/oleObject" Target="../embeddings/Microsoft_Excel_97_-_2004_Worksheet1.xls"/><Relationship Id="rId6" Type="http://schemas.openxmlformats.org/officeDocument/2006/relationships/image" Target="../media/image19.png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4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80000"/>
              </a:lnSpc>
              <a:spcBef>
                <a:spcPct val="30000"/>
              </a:spcBef>
              <a:defRPr/>
            </a:pPr>
            <a:r>
              <a:rPr lang="en-US" sz="3600" dirty="0" smtClean="0">
                <a:latin typeface="Arial" charset="0"/>
              </a:rPr>
              <a:t>Building Capacity for Supply-Side Modeling, Simulation, and Research: 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  <a:buClr>
                <a:srgbClr val="FFFF00"/>
              </a:buClr>
              <a:defRPr/>
            </a:pPr>
            <a:r>
              <a:rPr lang="en-US" b="1" i="1" dirty="0">
                <a:latin typeface="Arial" charset="0"/>
              </a:rPr>
              <a:t>An Example Using HCUP Data </a:t>
            </a:r>
          </a:p>
          <a:p>
            <a:pPr>
              <a:lnSpc>
                <a:spcPct val="80000"/>
              </a:lnSpc>
              <a:buClr>
                <a:srgbClr val="FFFF00"/>
              </a:buClr>
              <a:defRPr/>
            </a:pPr>
            <a:r>
              <a:rPr lang="en-US" b="1" i="1" dirty="0">
                <a:latin typeface="Arial" charset="0"/>
              </a:rPr>
              <a:t>to Improve Timeliness of Estimates</a:t>
            </a:r>
            <a:r>
              <a:rPr lang="en-US" b="1" dirty="0">
                <a:latin typeface="Arial" charset="0"/>
                <a:sym typeface="Symbol" pitchFamily="18" charset="2"/>
              </a:rPr>
              <a:t> </a:t>
            </a:r>
          </a:p>
          <a:p>
            <a:pPr>
              <a:lnSpc>
                <a:spcPct val="80000"/>
              </a:lnSpc>
              <a:buClr>
                <a:srgbClr val="FFFF00"/>
              </a:buClr>
              <a:defRPr/>
            </a:pPr>
            <a:r>
              <a:rPr lang="en-US" sz="2000" b="1" dirty="0">
                <a:latin typeface="Arial" charset="0"/>
                <a:sym typeface="Symbol" pitchFamily="18" charset="2"/>
              </a:rPr>
              <a:t>September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sym typeface="Symbol" pitchFamily="18" charset="2"/>
              </a:rPr>
              <a:t> 21, 2011</a:t>
            </a:r>
          </a:p>
          <a:p>
            <a:pPr>
              <a:lnSpc>
                <a:spcPct val="80000"/>
              </a:lnSpc>
              <a:buClr>
                <a:srgbClr val="FFFF00"/>
              </a:buCl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sym typeface="Symbol" pitchFamily="18" charset="2"/>
              </a:rPr>
              <a:t>Claudia Steiner, M.D, M.P.H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sym typeface="Symbol" pitchFamily="18" charset="2"/>
              </a:rPr>
              <a:t>.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sym typeface="Symbol" pitchFamily="18" charset="2"/>
            </a:endParaRPr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777875" y="2674938"/>
            <a:ext cx="7566025" cy="349726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spcBef>
                <a:spcPct val="30000"/>
              </a:spcBef>
              <a:defRPr/>
            </a:pPr>
            <a:endParaRPr lang="en-US">
              <a:latin typeface="Arial" charset="0"/>
            </a:endParaRPr>
          </a:p>
        </p:txBody>
      </p:sp>
      <p:sp>
        <p:nvSpPr>
          <p:cNvPr id="114278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What  Are Community Hospitals?</a:t>
            </a:r>
          </a:p>
        </p:txBody>
      </p:sp>
      <p:sp>
        <p:nvSpPr>
          <p:cNvPr id="44036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C73C09A-F519-4EB5-A77A-A5726845F3A1}" type="slidenum">
              <a:rPr lang="en-US" smtClean="0">
                <a:latin typeface="Arial" pitchFamily="34" charset="0"/>
              </a:rPr>
              <a:pPr/>
              <a:t>10</a:t>
            </a:fld>
            <a:endParaRPr lang="en-US" smtClean="0">
              <a:latin typeface="Arial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825500" y="2724150"/>
          <a:ext cx="7491984" cy="340156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745992"/>
                <a:gridCol w="3745992"/>
              </a:tblGrid>
              <a:tr h="271705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effectLst/>
                        </a:rPr>
                        <a:t>Included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effectLst/>
                        </a:rPr>
                        <a:t>Excluded</a:t>
                      </a:r>
                      <a:endParaRPr lang="en-US" sz="24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>
                    <a:solidFill>
                      <a:schemeClr val="tx1">
                        <a:lumMod val="50000"/>
                      </a:schemeClr>
                    </a:solidFill>
                  </a:tcPr>
                </a:tc>
              </a:tr>
              <a:tr h="4206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Multi-specialty general hospitals</a:t>
                      </a:r>
                      <a:endParaRPr lang="en-US" sz="1800" dirty="0" smtClean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Long-term care</a:t>
                      </a:r>
                    </a:p>
                  </a:txBody>
                  <a:tcPr/>
                </a:tc>
              </a:tr>
              <a:tr h="4206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OB-GYN</a:t>
                      </a:r>
                      <a:endParaRPr lang="en-US" sz="1800" dirty="0" smtClean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Psychiatric</a:t>
                      </a:r>
                    </a:p>
                  </a:txBody>
                  <a:tcPr/>
                </a:tc>
              </a:tr>
              <a:tr h="4206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20000"/>
                        </a:lnSpc>
                        <a:spcBef>
                          <a:spcPct val="30000"/>
                        </a:spcBef>
                        <a:buClr>
                          <a:schemeClr val="tx2"/>
                        </a:buClr>
                        <a:buSzPct val="95000"/>
                        <a:defRPr/>
                      </a:pPr>
                      <a:r>
                        <a:rPr lang="en-US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Alcoholism/Chemical</a:t>
                      </a:r>
                      <a:r>
                        <a:rPr lang="en-US" sz="1800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US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dependency</a:t>
                      </a:r>
                    </a:p>
                  </a:txBody>
                  <a:tcPr/>
                </a:tc>
              </a:tr>
              <a:tr h="4206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Orthopedic </a:t>
                      </a:r>
                      <a:endParaRPr lang="en-US" sz="1800" dirty="0" smtClean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Rehabilitation</a:t>
                      </a:r>
                    </a:p>
                  </a:txBody>
                  <a:tcPr/>
                </a:tc>
              </a:tr>
              <a:tr h="4206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Pediatric</a:t>
                      </a:r>
                      <a:endParaRPr lang="en-US" sz="1800" dirty="0" smtClean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DoD</a:t>
                      </a:r>
                      <a:r>
                        <a:rPr lang="en-US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</a:rPr>
                        <a:t> / VA / IHS</a:t>
                      </a:r>
                    </a:p>
                  </a:txBody>
                  <a:tcPr/>
                </a:tc>
              </a:tr>
              <a:tr h="4206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Public</a:t>
                      </a:r>
                      <a:endParaRPr lang="en-US" sz="1800" dirty="0" smtClean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</a:endParaRPr>
                    </a:p>
                  </a:txBody>
                  <a:tcPr/>
                </a:tc>
              </a:tr>
              <a:tr h="4206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Academic medical centers</a:t>
                      </a:r>
                      <a:endParaRPr lang="en-US" sz="1800" dirty="0" smtClean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American Hospital Association Definition: </a:t>
            </a:r>
          </a:p>
          <a:p>
            <a:pPr marL="0" indent="0">
              <a:buNone/>
              <a:defRPr/>
            </a:pP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Non-Federal, short-term, general, and other specialty hospitals, excluding hospital units of other institutions (e.g., prisons)</a:t>
            </a:r>
          </a:p>
          <a:p>
            <a:pPr marL="0" indent="0">
              <a:buNone/>
            </a:pPr>
            <a:endParaRPr lang="en-US" sz="1800" dirty="0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62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effectLst/>
              </a:rPr>
              <a:t>Accelerating HCUP Data </a:t>
            </a:r>
            <a:br>
              <a:rPr lang="en-US" sz="3200" dirty="0" smtClean="0">
                <a:effectLst/>
              </a:rPr>
            </a:br>
            <a:r>
              <a:rPr lang="en-US" sz="3200" dirty="0" smtClean="0">
                <a:effectLst/>
              </a:rPr>
              <a:t>and Information</a:t>
            </a:r>
          </a:p>
        </p:txBody>
      </p:sp>
      <p:sp>
        <p:nvSpPr>
          <p:cNvPr id="12062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993063" cy="4953000"/>
          </a:xfrm>
        </p:spPr>
        <p:txBody>
          <a:bodyPr/>
          <a:lstStyle/>
          <a:p>
            <a:r>
              <a:rPr lang="en-US" dirty="0" smtClean="0">
                <a:effectLst/>
              </a:rPr>
              <a:t>Need for timely projections on trends</a:t>
            </a:r>
          </a:p>
          <a:p>
            <a:pPr lvl="1"/>
            <a:r>
              <a:rPr lang="en-US" dirty="0" smtClean="0">
                <a:effectLst/>
              </a:rPr>
              <a:t>Provide analysts and policy makers timely information that can be used to evaluate the impact of quality improvement efforts  </a:t>
            </a:r>
          </a:p>
          <a:p>
            <a:pPr lvl="1"/>
            <a:r>
              <a:rPr lang="en-US" dirty="0" smtClean="0">
                <a:effectLst/>
              </a:rPr>
              <a:t>HCUP Nationwide Inpatient Sample (NIS) typically lags the current calendar year by 17 months </a:t>
            </a:r>
          </a:p>
          <a:p>
            <a:pPr lvl="2"/>
            <a:r>
              <a:rPr lang="en-US" dirty="0" smtClean="0">
                <a:effectLst/>
              </a:rPr>
              <a:t>2009 NIS available in June 2011</a:t>
            </a:r>
          </a:p>
          <a:p>
            <a:r>
              <a:rPr lang="en-US" dirty="0" smtClean="0">
                <a:effectLst/>
              </a:rPr>
              <a:t>Demonstrate feasibility of producing gap-year national estimates</a:t>
            </a:r>
          </a:p>
          <a:p>
            <a:r>
              <a:rPr lang="en-US" dirty="0" smtClean="0">
                <a:effectLst/>
              </a:rPr>
              <a:t>Demonstrate feasibility of collecting and processing quarterly data</a:t>
            </a:r>
          </a:p>
          <a:p>
            <a:pPr lvl="1"/>
            <a:endParaRPr lang="en-US" dirty="0" smtClean="0">
              <a:effectLst/>
            </a:endParaRPr>
          </a:p>
        </p:txBody>
      </p:sp>
      <p:sp>
        <p:nvSpPr>
          <p:cNvPr id="120627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0285C05-487C-4497-94EC-7AD6B765642A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738" y="228600"/>
            <a:ext cx="6088062" cy="996950"/>
          </a:xfrm>
        </p:spPr>
        <p:txBody>
          <a:bodyPr/>
          <a:lstStyle/>
          <a:p>
            <a:r>
              <a:rPr lang="en-US" dirty="0" smtClean="0">
                <a:effectLst/>
              </a:rPr>
              <a:t>Which HCUP Partners Collect Quarterly Data?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776" y="1456763"/>
            <a:ext cx="7993063" cy="4773707"/>
          </a:xfrm>
        </p:spPr>
        <p:txBody>
          <a:bodyPr/>
          <a:lstStyle/>
          <a:p>
            <a:r>
              <a:rPr lang="en-US" dirty="0" smtClean="0"/>
              <a:t>A total of 40 of 44 States (91%) reported that they collect data at more frequent intervals than annually:</a:t>
            </a:r>
          </a:p>
          <a:p>
            <a:pPr lvl="1"/>
            <a:r>
              <a:rPr lang="en-US" sz="2000" dirty="0" smtClean="0"/>
              <a:t>23 States collect quarterly data (AR, CT, FL, </a:t>
            </a:r>
            <a:r>
              <a:rPr lang="en-US" sz="2000" b="1" i="1" dirty="0" smtClean="0"/>
              <a:t>GA</a:t>
            </a:r>
            <a:r>
              <a:rPr lang="en-US" sz="2000" dirty="0" smtClean="0"/>
              <a:t>, </a:t>
            </a:r>
            <a:r>
              <a:rPr lang="en-US" sz="2000" b="1" i="1" dirty="0" smtClean="0"/>
              <a:t>HI</a:t>
            </a:r>
            <a:r>
              <a:rPr lang="en-US" sz="2000" dirty="0" smtClean="0"/>
              <a:t>, IA, IL, IN, </a:t>
            </a:r>
            <a:r>
              <a:rPr lang="en-US" sz="2000" b="1" i="1" dirty="0" smtClean="0"/>
              <a:t>KY</a:t>
            </a:r>
            <a:r>
              <a:rPr lang="en-US" sz="2000" dirty="0" smtClean="0"/>
              <a:t>, MA, ME, MD, MI, </a:t>
            </a:r>
            <a:r>
              <a:rPr lang="en-US" sz="2000" b="1" i="1" dirty="0" smtClean="0"/>
              <a:t>MN</a:t>
            </a:r>
            <a:r>
              <a:rPr lang="en-US" sz="2000" dirty="0" smtClean="0"/>
              <a:t>, </a:t>
            </a:r>
            <a:r>
              <a:rPr lang="en-US" sz="2000" b="1" i="1" dirty="0" smtClean="0"/>
              <a:t>MO</a:t>
            </a:r>
            <a:r>
              <a:rPr lang="en-US" sz="2000" dirty="0" smtClean="0"/>
              <a:t>, MT, NC, NE, NM, </a:t>
            </a:r>
            <a:r>
              <a:rPr lang="en-US" sz="2000" b="1" i="1" dirty="0" smtClean="0"/>
              <a:t>NY</a:t>
            </a:r>
            <a:r>
              <a:rPr lang="en-US" sz="2000" dirty="0" smtClean="0"/>
              <a:t>, OH, OR, PA, RI, TN, TX, UT, VA, VT, WI &amp; WY)</a:t>
            </a:r>
          </a:p>
          <a:p>
            <a:pPr lvl="1"/>
            <a:r>
              <a:rPr lang="en-US" sz="2000" dirty="0" smtClean="0"/>
              <a:t>4 States collect monthly data (NJ, SC, WA &amp; WV)</a:t>
            </a:r>
          </a:p>
          <a:p>
            <a:pPr lvl="1"/>
            <a:r>
              <a:rPr lang="en-US" sz="2000" dirty="0" smtClean="0"/>
              <a:t>3 States collect both quarterly and monthly data (CO, NH &amp; NV)</a:t>
            </a:r>
          </a:p>
          <a:p>
            <a:pPr lvl="1"/>
            <a:r>
              <a:rPr lang="en-US" sz="2000" dirty="0" smtClean="0"/>
              <a:t>2 State collects semi-annual data (AZ, </a:t>
            </a:r>
            <a:r>
              <a:rPr lang="en-US" sz="2000" b="1" i="1" dirty="0" smtClean="0"/>
              <a:t>CA</a:t>
            </a:r>
            <a:r>
              <a:rPr lang="en-US" sz="2000" dirty="0" smtClean="0"/>
              <a:t>)</a:t>
            </a:r>
            <a:endParaRPr lang="en-US" sz="2000" i="1" dirty="0" smtClean="0">
              <a:effectLst/>
            </a:endParaRPr>
          </a:p>
          <a:p>
            <a:r>
              <a:rPr lang="en-US" dirty="0" smtClean="0"/>
              <a:t>Four of the 44 States do not collect data more frequently than annually: Kansas, Louisiana, Oklahoma, and South Dakota.</a:t>
            </a:r>
          </a:p>
          <a:p>
            <a:pPr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7</a:t>
            </a:r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3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HCUP Data for Timely</a:t>
            </a:r>
            <a:br>
              <a:rPr lang="en-US" dirty="0" smtClean="0">
                <a:effectLst/>
              </a:rPr>
            </a:br>
            <a:r>
              <a:rPr lang="en-US" dirty="0" smtClean="0">
                <a:effectLst/>
              </a:rPr>
              <a:t>National Projections</a:t>
            </a:r>
          </a:p>
        </p:txBody>
      </p:sp>
      <p:sp>
        <p:nvSpPr>
          <p:cNvPr id="12113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4003" y="1455545"/>
            <a:ext cx="8534400" cy="495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dirty="0" smtClean="0">
                <a:effectLst/>
              </a:rPr>
              <a:t>Factors that contribute to success of the initiative:</a:t>
            </a:r>
          </a:p>
          <a:p>
            <a:pPr lvl="1">
              <a:lnSpc>
                <a:spcPct val="110000"/>
              </a:lnSpc>
            </a:pPr>
            <a:r>
              <a:rPr lang="en-US" dirty="0" smtClean="0">
                <a:effectLst/>
              </a:rPr>
              <a:t>Longitudinal nature of the HCUP databases</a:t>
            </a:r>
          </a:p>
          <a:p>
            <a:pPr lvl="2">
              <a:lnSpc>
                <a:spcPct val="110000"/>
              </a:lnSpc>
            </a:pPr>
            <a:r>
              <a:rPr lang="en-US" dirty="0" smtClean="0">
                <a:effectLst/>
              </a:rPr>
              <a:t>1988 forward</a:t>
            </a:r>
          </a:p>
          <a:p>
            <a:pPr lvl="1">
              <a:lnSpc>
                <a:spcPct val="110000"/>
              </a:lnSpc>
            </a:pPr>
            <a:r>
              <a:rPr lang="en-US" dirty="0" smtClean="0">
                <a:effectLst/>
              </a:rPr>
              <a:t>Breadth of data across 44 states </a:t>
            </a:r>
          </a:p>
          <a:p>
            <a:pPr lvl="2">
              <a:lnSpc>
                <a:spcPct val="110000"/>
              </a:lnSpc>
            </a:pPr>
            <a:r>
              <a:rPr lang="en-US" dirty="0" smtClean="0">
                <a:effectLst/>
              </a:rPr>
              <a:t>295 million inpatient discharges from the 2001 to 2009</a:t>
            </a:r>
          </a:p>
          <a:p>
            <a:pPr lvl="1">
              <a:lnSpc>
                <a:spcPct val="110000"/>
              </a:lnSpc>
            </a:pPr>
            <a:r>
              <a:rPr lang="en-US" dirty="0" smtClean="0">
                <a:effectLst/>
              </a:rPr>
              <a:t>Capacity of states to produce early quarterly data</a:t>
            </a:r>
          </a:p>
          <a:p>
            <a:pPr lvl="1">
              <a:lnSpc>
                <a:spcPct val="110000"/>
              </a:lnSpc>
            </a:pPr>
            <a:r>
              <a:rPr lang="en-US" dirty="0" smtClean="0">
                <a:effectLst/>
              </a:rPr>
              <a:t>Modeling expertise at AHRQ and contract staff</a:t>
            </a:r>
          </a:p>
          <a:p>
            <a:pPr lvl="1">
              <a:lnSpc>
                <a:spcPct val="110000"/>
              </a:lnSpc>
            </a:pPr>
            <a:r>
              <a:rPr lang="en-US" dirty="0" smtClean="0">
                <a:effectLst/>
              </a:rPr>
              <a:t>Availability of SAS Econometric Time Series Software</a:t>
            </a:r>
          </a:p>
          <a:p>
            <a:pPr lvl="1">
              <a:lnSpc>
                <a:spcPct val="110000"/>
              </a:lnSpc>
            </a:pPr>
            <a:r>
              <a:rPr lang="en-US" dirty="0" smtClean="0">
                <a:effectLst/>
              </a:rPr>
              <a:t>Leveraging of report technology developed under the NHQR</a:t>
            </a:r>
          </a:p>
        </p:txBody>
      </p:sp>
      <p:sp>
        <p:nvSpPr>
          <p:cNvPr id="121139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C26B082-A484-4492-A612-110305D027A8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6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effectLst/>
              </a:rPr>
              <a:t>Selected HAIs and Outcomes</a:t>
            </a:r>
          </a:p>
        </p:txBody>
      </p:sp>
      <p:sp>
        <p:nvSpPr>
          <p:cNvPr id="12206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686800" cy="4800600"/>
          </a:xfrm>
        </p:spPr>
        <p:txBody>
          <a:bodyPr/>
          <a:lstStyle/>
          <a:p>
            <a:r>
              <a:rPr lang="en-US" sz="2400" dirty="0" smtClean="0">
                <a:effectLst/>
              </a:rPr>
              <a:t>Eight HAIs selected; six reported separately for adults and pediatrics</a:t>
            </a:r>
          </a:p>
          <a:p>
            <a:r>
              <a:rPr lang="en-US" sz="2400" dirty="0" smtClean="0">
                <a:effectLst/>
              </a:rPr>
              <a:t>The HAIs reported in this study may have originated from either inpatient or outpatient health care services </a:t>
            </a:r>
          </a:p>
          <a:p>
            <a:r>
              <a:rPr lang="en-US" sz="2400" dirty="0" smtClean="0">
                <a:effectLst/>
              </a:rPr>
              <a:t>HAIs are identified by a principal or secondary diagnosis on an inpatient stay</a:t>
            </a:r>
          </a:p>
          <a:p>
            <a:r>
              <a:rPr lang="en-US" sz="2400" dirty="0" smtClean="0">
                <a:effectLst/>
              </a:rPr>
              <a:t>Indication that the diagnosis was present on admission (POA) could not be considered because POA is not available in historical SID</a:t>
            </a:r>
          </a:p>
          <a:p>
            <a:r>
              <a:rPr lang="en-US" sz="2400" b="1" i="1" dirty="0" smtClean="0">
                <a:effectLst/>
              </a:rPr>
              <a:t>Approach provides nationwide, population-based prevalence instead of the hospital-based performance or accountability measures </a:t>
            </a:r>
          </a:p>
        </p:txBody>
      </p:sp>
      <p:sp>
        <p:nvSpPr>
          <p:cNvPr id="122061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383299B-CFE8-4CCD-BBBE-F62018F272D3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54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Five Outcomes of Interest</a:t>
            </a:r>
          </a:p>
        </p:txBody>
      </p:sp>
      <p:sp>
        <p:nvSpPr>
          <p:cNvPr id="12154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993063" cy="4800600"/>
          </a:xfrm>
        </p:spPr>
        <p:txBody>
          <a:bodyPr/>
          <a:lstStyle/>
          <a:p>
            <a:r>
              <a:rPr lang="en-US" dirty="0" smtClean="0">
                <a:effectLst/>
              </a:rPr>
              <a:t>Projections focus on hospital utilization and outcomes: </a:t>
            </a:r>
          </a:p>
          <a:p>
            <a:pPr lvl="1"/>
            <a:r>
              <a:rPr lang="en-US" dirty="0" smtClean="0">
                <a:effectLst/>
              </a:rPr>
              <a:t>Number of inpatient discharges</a:t>
            </a:r>
          </a:p>
          <a:p>
            <a:pPr lvl="1"/>
            <a:r>
              <a:rPr lang="en-US" dirty="0" smtClean="0">
                <a:effectLst/>
              </a:rPr>
              <a:t>Rate per 1,000 discharges </a:t>
            </a:r>
          </a:p>
          <a:p>
            <a:pPr lvl="1"/>
            <a:r>
              <a:rPr lang="en-US" dirty="0" smtClean="0">
                <a:effectLst/>
              </a:rPr>
              <a:t>Average total charge (includes hospital services, no professional fees, not inflation-adjusted)</a:t>
            </a:r>
          </a:p>
          <a:p>
            <a:pPr lvl="1"/>
            <a:r>
              <a:rPr lang="en-US" dirty="0" smtClean="0">
                <a:effectLst/>
              </a:rPr>
              <a:t>Average length of stay </a:t>
            </a:r>
          </a:p>
          <a:p>
            <a:pPr lvl="1"/>
            <a:r>
              <a:rPr lang="en-US" dirty="0" smtClean="0">
                <a:effectLst/>
              </a:rPr>
              <a:t>In-hospital mortality rate</a:t>
            </a:r>
          </a:p>
        </p:txBody>
      </p:sp>
      <p:sp>
        <p:nvSpPr>
          <p:cNvPr id="121549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4A4BF10-6C28-4B29-8227-1BF25252D6D9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8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  <a:cs typeface="Arial" charset="0"/>
              </a:rPr>
              <a:t>Postoperative Sepsis </a:t>
            </a:r>
            <a:br>
              <a:rPr lang="en-US" dirty="0" smtClean="0">
                <a:effectLst/>
                <a:cs typeface="Arial" charset="0"/>
              </a:rPr>
            </a:br>
            <a:r>
              <a:rPr lang="en-US" dirty="0" smtClean="0">
                <a:effectLst/>
                <a:cs typeface="Arial" charset="0"/>
              </a:rPr>
              <a:t>(Adult)</a:t>
            </a:r>
          </a:p>
        </p:txBody>
      </p:sp>
      <p:sp>
        <p:nvSpPr>
          <p:cNvPr id="12298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5791200"/>
            <a:ext cx="8915400" cy="838200"/>
          </a:xfrm>
        </p:spPr>
        <p:txBody>
          <a:bodyPr/>
          <a:lstStyle/>
          <a:p>
            <a:pPr algn="ctr">
              <a:lnSpc>
                <a:spcPct val="70000"/>
              </a:lnSpc>
              <a:buFont typeface="Wingdings" pitchFamily="2" charset="2"/>
              <a:buNone/>
            </a:pPr>
            <a:r>
              <a:rPr lang="en-US" sz="2000" dirty="0" smtClean="0">
                <a:effectLst/>
              </a:rPr>
              <a:t>Population at risk: Elective, non-maternal, adult, surgical discharges with a length of stay &gt;= four days, excluding discharges with any diagnosis of </a:t>
            </a:r>
            <a:r>
              <a:rPr lang="en-US" sz="2000" dirty="0" err="1" smtClean="0">
                <a:effectLst/>
              </a:rPr>
              <a:t>immunocompromised</a:t>
            </a:r>
            <a:r>
              <a:rPr lang="en-US" sz="2000" dirty="0" smtClean="0">
                <a:effectLst/>
              </a:rPr>
              <a:t> state, discharges with any diagnosis of cancer, and discharges with a principal diagnosis of infection</a:t>
            </a:r>
            <a:r>
              <a:rPr lang="en-US" sz="2400" dirty="0" smtClean="0">
                <a:effectLst/>
              </a:rPr>
              <a:t> </a:t>
            </a:r>
          </a:p>
        </p:txBody>
      </p:sp>
      <p:pic>
        <p:nvPicPr>
          <p:cNvPr id="1229827" name="Picture 4" descr="Population at risk: Elective, non-maternal, adult, surgical discharges with a length of stay &gt;= four days, excluding discharges with any diagnosis of immunocompromised state, discharges with any diagnosis of cancer, and discharges with a principal diagnosis of infection &#10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443038"/>
            <a:ext cx="7162800" cy="432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828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6568876-863F-48D0-8DDD-192BCE02150E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8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  <a:cs typeface="Arial" charset="0"/>
              </a:rPr>
              <a:t>Postoperative Sepsis </a:t>
            </a:r>
            <a:br>
              <a:rPr lang="en-US" dirty="0" smtClean="0">
                <a:effectLst/>
                <a:cs typeface="Arial" charset="0"/>
              </a:rPr>
            </a:br>
            <a:r>
              <a:rPr lang="en-US" dirty="0" smtClean="0">
                <a:effectLst/>
                <a:cs typeface="Arial" charset="0"/>
              </a:rPr>
              <a:t>(Pediatric)</a:t>
            </a:r>
          </a:p>
        </p:txBody>
      </p:sp>
      <p:sp>
        <p:nvSpPr>
          <p:cNvPr id="12308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019800"/>
            <a:ext cx="8686800" cy="609600"/>
          </a:xfrm>
        </p:spPr>
        <p:txBody>
          <a:bodyPr/>
          <a:lstStyle/>
          <a:p>
            <a:pPr algn="ctr">
              <a:lnSpc>
                <a:spcPct val="70000"/>
              </a:lnSpc>
              <a:buFont typeface="Wingdings" pitchFamily="2" charset="2"/>
              <a:buNone/>
            </a:pPr>
            <a:r>
              <a:rPr lang="en-US" sz="2000" dirty="0" smtClean="0">
                <a:effectLst/>
              </a:rPr>
              <a:t>Population at risk: Non-neonatal, pediatric, surgical discharges with a length of stay &gt;= four days, excluding discharges with a principal diagnosis of infection or a DRG indicating surgery for likely infection </a:t>
            </a:r>
          </a:p>
        </p:txBody>
      </p:sp>
      <p:pic>
        <p:nvPicPr>
          <p:cNvPr id="1230851" name="Picture 4" descr="Population at risk: Non-neonatal, pediatric, surgical discharges with a length of stay &gt;= four days, excluding discharges with a principal diagnosis of infection or a DRG indicating surgery for likely infection &#10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447800"/>
            <a:ext cx="739140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852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D42435C-4A68-4C1B-9127-8DE71DA6A993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72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  <a:cs typeface="Arial" charset="0"/>
              </a:rPr>
              <a:t>Clostridium </a:t>
            </a:r>
            <a:r>
              <a:rPr lang="en-US" dirty="0" err="1" smtClean="0">
                <a:effectLst/>
                <a:cs typeface="Arial" charset="0"/>
              </a:rPr>
              <a:t>Difficile</a:t>
            </a:r>
            <a:r>
              <a:rPr lang="en-US" dirty="0" smtClean="0">
                <a:effectLst/>
                <a:cs typeface="Arial" charset="0"/>
              </a:rPr>
              <a:t> Infections (Adult)</a:t>
            </a:r>
          </a:p>
        </p:txBody>
      </p:sp>
      <p:sp>
        <p:nvSpPr>
          <p:cNvPr id="12472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6248400"/>
            <a:ext cx="7993063" cy="381000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 smtClean="0">
                <a:effectLst/>
              </a:rPr>
              <a:t>Population at risk: Non-maternal, adult discharges</a:t>
            </a:r>
          </a:p>
        </p:txBody>
      </p:sp>
      <p:pic>
        <p:nvPicPr>
          <p:cNvPr id="1247235" name="Picture 5" descr="Population at risk: Non-maternal, adult discharges&#10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1443038"/>
            <a:ext cx="7761287" cy="469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47236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9304777-1CCD-4ED1-B463-3B94A31A084B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82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  <a:cs typeface="Arial" charset="0"/>
              </a:rPr>
              <a:t>Clostridium </a:t>
            </a:r>
            <a:r>
              <a:rPr lang="en-US" dirty="0" err="1" smtClean="0">
                <a:effectLst/>
                <a:cs typeface="Arial" charset="0"/>
              </a:rPr>
              <a:t>Difficile</a:t>
            </a:r>
            <a:r>
              <a:rPr lang="en-US" dirty="0" smtClean="0">
                <a:effectLst/>
                <a:cs typeface="Arial" charset="0"/>
              </a:rPr>
              <a:t> Infections (Pediatric)</a:t>
            </a:r>
          </a:p>
        </p:txBody>
      </p:sp>
      <p:sp>
        <p:nvSpPr>
          <p:cNvPr id="12482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6248400"/>
            <a:ext cx="7993063" cy="381000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 smtClean="0">
                <a:effectLst/>
              </a:rPr>
              <a:t>Population at risk: Pediatric discharges</a:t>
            </a:r>
          </a:p>
        </p:txBody>
      </p:sp>
      <p:pic>
        <p:nvPicPr>
          <p:cNvPr id="1248259" name="Picture 5" descr="Population at risk: Pediatric discharges&#10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1447800"/>
            <a:ext cx="7761287" cy="469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48260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8AD3246-278B-472B-94A6-69742851B4C3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What is HCUP?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7993063" cy="4803775"/>
          </a:xfrm>
        </p:spPr>
        <p:txBody>
          <a:bodyPr/>
          <a:lstStyle/>
          <a:p>
            <a:pPr>
              <a:defRPr/>
            </a:pPr>
            <a:r>
              <a:rPr lang="en-US" b="1" dirty="0" smtClean="0"/>
              <a:t>HCUP is </a:t>
            </a:r>
          </a:p>
          <a:p>
            <a:pPr lvl="1">
              <a:defRPr/>
            </a:pPr>
            <a:r>
              <a:rPr lang="en-US" dirty="0" smtClean="0"/>
              <a:t>Longitudinal Multi-Year and All-Payer, Inpatient, Emergency Department , and Ambulatory Surgery Databases </a:t>
            </a:r>
            <a:r>
              <a:rPr lang="en-US" sz="2000" i="1" dirty="0" smtClean="0"/>
              <a:t>based on</a:t>
            </a:r>
            <a:r>
              <a:rPr lang="en-US" sz="2000" dirty="0" smtClean="0"/>
              <a:t> </a:t>
            </a:r>
            <a:r>
              <a:rPr lang="en-US" dirty="0" smtClean="0"/>
              <a:t>Hospital Billing Data.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4397587-9E2F-4594-AE60-119E5934E466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  <p:pic>
        <p:nvPicPr>
          <p:cNvPr id="25605" name="Picture 4" descr="Person in hospital bed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4138" y="3540125"/>
            <a:ext cx="4008437" cy="266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3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HCUP Data for Timely</a:t>
            </a:r>
            <a:br>
              <a:rPr lang="en-US" dirty="0" smtClean="0">
                <a:effectLst/>
              </a:rPr>
            </a:br>
            <a:r>
              <a:rPr lang="en-US" dirty="0" smtClean="0">
                <a:effectLst/>
              </a:rPr>
              <a:t>National Projections</a:t>
            </a:r>
          </a:p>
        </p:txBody>
      </p:sp>
      <p:sp>
        <p:nvSpPr>
          <p:cNvPr id="12113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534400" cy="495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dirty="0" smtClean="0">
                <a:effectLst/>
              </a:rPr>
              <a:t>HCUP projections in newest report are based on:</a:t>
            </a:r>
          </a:p>
          <a:p>
            <a:pPr lvl="1">
              <a:lnSpc>
                <a:spcPct val="110000"/>
              </a:lnSpc>
            </a:pPr>
            <a:r>
              <a:rPr lang="en-US" dirty="0" smtClean="0">
                <a:effectLst/>
              </a:rPr>
              <a:t>295 million inpatient discharges from the 2001 to 2009 HCUP SID</a:t>
            </a:r>
          </a:p>
          <a:p>
            <a:r>
              <a:rPr lang="en-US" dirty="0" smtClean="0">
                <a:effectLst/>
              </a:rPr>
              <a:t>“Early” 2010 data from 14 selected HCUP States</a:t>
            </a:r>
            <a:r>
              <a:rPr lang="en-US" sz="2000" dirty="0" smtClean="0">
                <a:effectLst/>
              </a:rPr>
              <a:t> </a:t>
            </a:r>
            <a:r>
              <a:rPr lang="en-US" dirty="0" smtClean="0">
                <a:effectLst/>
              </a:rPr>
              <a:t>that submitted data by July 2011</a:t>
            </a:r>
          </a:p>
          <a:p>
            <a:r>
              <a:rPr lang="en-US" dirty="0" smtClean="0">
                <a:effectLst/>
              </a:rPr>
              <a:t>Ten cardiovascular / </a:t>
            </a:r>
            <a:r>
              <a:rPr lang="en-US" dirty="0" err="1" smtClean="0">
                <a:effectLst/>
              </a:rPr>
              <a:t>cerebrovascular</a:t>
            </a:r>
            <a:r>
              <a:rPr lang="en-US" dirty="0" smtClean="0">
                <a:effectLst/>
              </a:rPr>
              <a:t> conditions and procedures selected</a:t>
            </a:r>
          </a:p>
          <a:p>
            <a:pPr lvl="1"/>
            <a:r>
              <a:rPr lang="en-US" sz="2800" dirty="0" smtClean="0">
                <a:effectLst/>
              </a:rPr>
              <a:t>Each stratified by adult age (18-44, 45-64, 65+) and gender</a:t>
            </a:r>
          </a:p>
          <a:p>
            <a:pPr lvl="1">
              <a:lnSpc>
                <a:spcPct val="110000"/>
              </a:lnSpc>
            </a:pPr>
            <a:endParaRPr lang="en-US" dirty="0" smtClean="0">
              <a:effectLst/>
            </a:endParaRP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endParaRPr lang="en-US" sz="2000" dirty="0" smtClean="0">
              <a:effectLst/>
            </a:endParaRPr>
          </a:p>
        </p:txBody>
      </p:sp>
      <p:sp>
        <p:nvSpPr>
          <p:cNvPr id="121139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C26B082-A484-4492-A612-110305D027A8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54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Five Outcomes of Interest</a:t>
            </a:r>
          </a:p>
        </p:txBody>
      </p:sp>
      <p:sp>
        <p:nvSpPr>
          <p:cNvPr id="12154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993063" cy="4800600"/>
          </a:xfrm>
        </p:spPr>
        <p:txBody>
          <a:bodyPr/>
          <a:lstStyle/>
          <a:p>
            <a:r>
              <a:rPr lang="en-US" dirty="0" smtClean="0">
                <a:effectLst/>
              </a:rPr>
              <a:t>Projections focus on hospital utilization and outcomes: </a:t>
            </a:r>
          </a:p>
          <a:p>
            <a:pPr lvl="1"/>
            <a:r>
              <a:rPr lang="en-US" dirty="0" smtClean="0">
                <a:effectLst/>
              </a:rPr>
              <a:t>Number of inpatient discharges</a:t>
            </a:r>
          </a:p>
          <a:p>
            <a:pPr lvl="1"/>
            <a:r>
              <a:rPr lang="en-US" dirty="0" smtClean="0">
                <a:effectLst/>
              </a:rPr>
              <a:t>Average total cost (includes hospital services, no professional fees, not inflation-adjusted)</a:t>
            </a:r>
          </a:p>
          <a:p>
            <a:pPr lvl="1"/>
            <a:r>
              <a:rPr lang="en-US" dirty="0" smtClean="0">
                <a:effectLst/>
              </a:rPr>
              <a:t>Average length of stay </a:t>
            </a:r>
          </a:p>
          <a:p>
            <a:pPr lvl="1"/>
            <a:r>
              <a:rPr lang="en-US" dirty="0" smtClean="0">
                <a:effectLst/>
              </a:rPr>
              <a:t>In-hospital mortality rate</a:t>
            </a:r>
          </a:p>
        </p:txBody>
      </p:sp>
      <p:sp>
        <p:nvSpPr>
          <p:cNvPr id="121549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4A4BF10-6C28-4B29-8227-1BF25252D6D9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82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  <a:cs typeface="Arial" charset="0"/>
              </a:rPr>
              <a:t>Acute Myocardial Infarction</a:t>
            </a:r>
            <a:br>
              <a:rPr lang="en-US" dirty="0" smtClean="0">
                <a:effectLst/>
                <a:cs typeface="Arial" charset="0"/>
              </a:rPr>
            </a:br>
            <a:r>
              <a:rPr lang="en-US" dirty="0" smtClean="0">
                <a:effectLst/>
                <a:cs typeface="Arial" charset="0"/>
              </a:rPr>
              <a:t>(Adult Age Group)</a:t>
            </a:r>
          </a:p>
        </p:txBody>
      </p:sp>
      <p:sp>
        <p:nvSpPr>
          <p:cNvPr id="1248260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8AD3246-278B-472B-94A6-69742851B4C3}" type="slidenum">
              <a:rPr lang="en-US" smtClean="0"/>
              <a:pPr/>
              <a:t>22</a:t>
            </a:fld>
            <a:endParaRPr lang="en-US" smtClean="0"/>
          </a:p>
        </p:txBody>
      </p:sp>
      <p:pic>
        <p:nvPicPr>
          <p:cNvPr id="225282" name="Picture 2" descr="Acute Myocardial Infarction (Adult Age Group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1636" y="1452281"/>
            <a:ext cx="7019366" cy="4679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82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  <a:cs typeface="Arial" charset="0"/>
              </a:rPr>
              <a:t>Acute Myocardial Infarction</a:t>
            </a:r>
            <a:br>
              <a:rPr lang="en-US" dirty="0" smtClean="0">
                <a:effectLst/>
                <a:cs typeface="Arial" charset="0"/>
              </a:rPr>
            </a:br>
            <a:r>
              <a:rPr lang="en-US" dirty="0" smtClean="0">
                <a:effectLst/>
                <a:cs typeface="Arial" charset="0"/>
              </a:rPr>
              <a:t>(Gender)</a:t>
            </a:r>
          </a:p>
        </p:txBody>
      </p:sp>
      <p:sp>
        <p:nvSpPr>
          <p:cNvPr id="1248260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8AD3246-278B-472B-94A6-69742851B4C3}" type="slidenum">
              <a:rPr lang="en-US" smtClean="0"/>
              <a:pPr/>
              <a:t>23</a:t>
            </a:fld>
            <a:endParaRPr lang="en-US" smtClean="0"/>
          </a:p>
        </p:txBody>
      </p:sp>
      <p:pic>
        <p:nvPicPr>
          <p:cNvPr id="226306" name="Picture 2" descr="Acute Myocardial Infarction (Gender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765" y="1434353"/>
            <a:ext cx="7718612" cy="5145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3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HCUP Data Mining</a:t>
            </a:r>
          </a:p>
        </p:txBody>
      </p:sp>
      <p:sp>
        <p:nvSpPr>
          <p:cNvPr id="12113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4003" y="1381927"/>
            <a:ext cx="8534400" cy="5252918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dirty="0" smtClean="0"/>
              <a:t>Purpose: Use early 2010 State Inpatient Data to identify diagnoses and procedures for which observed outcomes in </a:t>
            </a:r>
            <a:r>
              <a:rPr lang="en-US" i="1" dirty="0" smtClean="0"/>
              <a:t>2010 digressed substantially </a:t>
            </a:r>
            <a:r>
              <a:rPr lang="en-US" dirty="0" smtClean="0"/>
              <a:t>from those outcomes predicted for 2010 using historical data from 2001 - 2009. </a:t>
            </a:r>
          </a:p>
          <a:p>
            <a:pPr lvl="0"/>
            <a:r>
              <a:rPr lang="en-US" dirty="0" smtClean="0"/>
              <a:t>Method: Analyze normalized residuals to identify the 2010 residuals that were </a:t>
            </a:r>
            <a:r>
              <a:rPr lang="en-US" i="1" dirty="0" smtClean="0"/>
              <a:t>statistical outliers </a:t>
            </a:r>
            <a:r>
              <a:rPr lang="en-US" dirty="0" smtClean="0"/>
              <a:t>compared with residuals observed during the 2001 - 2009 baseline period.  These outlier residuals indicate potentially radical changes to the established trend for the outcome under consideration.</a:t>
            </a:r>
          </a:p>
        </p:txBody>
      </p:sp>
      <p:sp>
        <p:nvSpPr>
          <p:cNvPr id="121139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C26B082-A484-4492-A612-110305D027A8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8257" name="Rectangle 2"/>
          <p:cNvSpPr>
            <a:spLocks noGrp="1" noChangeArrowheads="1"/>
          </p:cNvSpPr>
          <p:nvPr>
            <p:ph type="title"/>
          </p:nvPr>
        </p:nvSpPr>
        <p:spPr>
          <a:xfrm>
            <a:off x="1674813" y="285750"/>
            <a:ext cx="6193468" cy="768350"/>
          </a:xfrm>
        </p:spPr>
        <p:txBody>
          <a:bodyPr/>
          <a:lstStyle/>
          <a:p>
            <a:r>
              <a:rPr lang="en-US" sz="2400" dirty="0" smtClean="0"/>
              <a:t>Procedure Categories with Substantial Deviations Between Actual vs. Expected</a:t>
            </a:r>
            <a:endParaRPr lang="en-US" sz="2400" dirty="0" smtClean="0">
              <a:effectLst/>
              <a:cs typeface="Arial" charset="0"/>
            </a:endParaRPr>
          </a:p>
        </p:txBody>
      </p:sp>
      <p:sp>
        <p:nvSpPr>
          <p:cNvPr id="1248260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8AD3246-278B-472B-94A6-69742851B4C3}" type="slidenum">
              <a:rPr lang="en-US" smtClean="0"/>
              <a:pPr/>
              <a:t>25</a:t>
            </a:fld>
            <a:endParaRPr lang="en-US" smtClean="0"/>
          </a:p>
        </p:txBody>
      </p:sp>
      <p:graphicFrame>
        <p:nvGraphicFramePr>
          <p:cNvPr id="292867" name="Object 3" descr="Procedure Categories with Substantial Deviations Between Actual vs. Expected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8456522"/>
              </p:ext>
            </p:extLst>
          </p:nvPr>
        </p:nvGraphicFramePr>
        <p:xfrm>
          <a:off x="840122" y="1472366"/>
          <a:ext cx="7054120" cy="52482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869" name="Document" r:id="rId4" imgW="6349766" imgH="4724226" progId="Word.Document.12">
                  <p:link updateAutomatic="1"/>
                </p:oleObj>
              </mc:Choice>
              <mc:Fallback>
                <p:oleObj name="Document" r:id="rId4" imgW="6349766" imgH="4724226" progId="Word.Document.12">
                  <p:link updateAutomatic="1"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0122" y="1472366"/>
                        <a:ext cx="7054120" cy="52482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02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8763" y="228600"/>
            <a:ext cx="6086475" cy="7683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Questions?</a:t>
            </a:r>
          </a:p>
        </p:txBody>
      </p:sp>
      <p:sp>
        <p:nvSpPr>
          <p:cNvPr id="7065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0462CBE-0E64-4D2C-9707-E0418A452A53}" type="slidenum">
              <a:rPr lang="en-US" smtClean="0">
                <a:latin typeface="Arial" pitchFamily="34" charset="0"/>
              </a:rPr>
              <a:pPr/>
              <a:t>26</a:t>
            </a:fld>
            <a:endParaRPr lang="en-US" smtClean="0">
              <a:latin typeface="Arial" pitchFamily="34" charset="0"/>
            </a:endParaRPr>
          </a:p>
        </p:txBody>
      </p:sp>
      <p:pic>
        <p:nvPicPr>
          <p:cNvPr id="70661" name="Picture 2" descr="Question marks on pap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9190" y="1814233"/>
            <a:ext cx="279717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 bwMode="auto">
          <a:xfrm>
            <a:off x="0" y="0"/>
            <a:ext cx="9144000" cy="6219825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spcBef>
                <a:spcPct val="30000"/>
              </a:spcBef>
              <a:defRPr/>
            </a:pPr>
            <a:endParaRPr lang="en-US">
              <a:latin typeface="Arial" charset="0"/>
            </a:endParaRPr>
          </a:p>
        </p:txBody>
      </p:sp>
      <p:sp>
        <p:nvSpPr>
          <p:cNvPr id="69635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F06D34D-6532-4219-883B-8BD0ECC47584}" type="slidenum">
              <a:rPr lang="en-US" smtClean="0">
                <a:latin typeface="Arial" pitchFamily="34" charset="0"/>
              </a:rPr>
              <a:pPr/>
              <a:t>27</a:t>
            </a:fld>
            <a:endParaRPr lang="en-US" smtClean="0">
              <a:latin typeface="Arial" pitchFamily="34" charset="0"/>
            </a:endParaRPr>
          </a:p>
        </p:txBody>
      </p:sp>
      <p:grpSp>
        <p:nvGrpSpPr>
          <p:cNvPr id="3" name="Group 2" descr="H_CUP logo and healthcare images"/>
          <p:cNvGrpSpPr/>
          <p:nvPr/>
        </p:nvGrpSpPr>
        <p:grpSpPr>
          <a:xfrm>
            <a:off x="-666750" y="2082800"/>
            <a:ext cx="10331450" cy="4032250"/>
            <a:chOff x="-666750" y="2082800"/>
            <a:chExt cx="10331450" cy="4032250"/>
          </a:xfrm>
        </p:grpSpPr>
        <p:pic>
          <p:nvPicPr>
            <p:cNvPr id="69637" name="Picture 9" descr="HCUP_20th_Logo_WHT_nobkgrd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43300" y="2082800"/>
              <a:ext cx="2057400" cy="2055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Rectangle 16"/>
            <p:cNvSpPr/>
            <p:nvPr/>
          </p:nvSpPr>
          <p:spPr bwMode="auto">
            <a:xfrm>
              <a:off x="0" y="4600575"/>
              <a:ext cx="9144000" cy="151447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  <p:pic>
          <p:nvPicPr>
            <p:cNvPr id="69639" name="Picture 17" descr="1662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-666750" y="4665663"/>
              <a:ext cx="1924050" cy="1362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640" name="Picture 18" descr="SASD.jp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683500" y="4687888"/>
              <a:ext cx="1981200" cy="1346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641" name="Picture 19" descr="NIS.jp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597525" y="4683125"/>
              <a:ext cx="2028825" cy="1354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642" name="Picture 20" descr="SID.jpg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511550" y="4691063"/>
              <a:ext cx="2019300" cy="1343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643" name="Picture 22" descr="QI_Prof_.jpg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322388" y="4684713"/>
              <a:ext cx="2130425" cy="1336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55738" y="1147269"/>
            <a:ext cx="6088062" cy="768350"/>
          </a:xfrm>
        </p:spPr>
        <p:txBody>
          <a:bodyPr/>
          <a:lstStyle/>
          <a:p>
            <a:pPr rtl="0" fontAlgn="base"/>
            <a:r>
              <a:rPr lang="en-US" sz="3600" b="1" kern="12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srgbClr val="000000"/>
                  </a:outerShdw>
                </a:effectLst>
                <a:latin typeface="Arial"/>
                <a:ea typeface="+mn-ea"/>
                <a:cs typeface="+mn-cs"/>
              </a:rPr>
              <a:t>Healthcare Cost and Utilization Project (HCUP)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5" descr="UB-92 Ima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63813" y="2667000"/>
            <a:ext cx="11112" cy="1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" descr="The Foundation of HCUP Data is Hospital Billing Data"/>
          <p:cNvGrpSpPr/>
          <p:nvPr/>
        </p:nvGrpSpPr>
        <p:grpSpPr>
          <a:xfrm>
            <a:off x="527050" y="1628775"/>
            <a:ext cx="8262938" cy="4994275"/>
            <a:chOff x="527050" y="1628775"/>
            <a:chExt cx="8262938" cy="4994275"/>
          </a:xfrm>
        </p:grpSpPr>
        <p:pic>
          <p:nvPicPr>
            <p:cNvPr id="25603" name="Picture 15" descr="https://secure.sterlingplans.com/images/cms_1500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81425" y="2343150"/>
              <a:ext cx="3336925" cy="42799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798150" name="Text Box 6"/>
            <p:cNvSpPr txBox="1">
              <a:spLocks noChangeArrowheads="1"/>
            </p:cNvSpPr>
            <p:nvPr/>
          </p:nvSpPr>
          <p:spPr bwMode="auto">
            <a:xfrm>
              <a:off x="527050" y="2900363"/>
              <a:ext cx="2438400" cy="83026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Demographic Data</a:t>
              </a:r>
            </a:p>
          </p:txBody>
        </p:sp>
        <p:sp>
          <p:nvSpPr>
            <p:cNvPr id="1798151" name="Text Box 7"/>
            <p:cNvSpPr txBox="1">
              <a:spLocks noChangeArrowheads="1"/>
            </p:cNvSpPr>
            <p:nvPr/>
          </p:nvSpPr>
          <p:spPr bwMode="auto">
            <a:xfrm>
              <a:off x="692150" y="4660900"/>
              <a:ext cx="2047875" cy="1381125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defRPr/>
              </a:pPr>
              <a:r>
                <a:rPr 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Diagnoses </a:t>
              </a:r>
            </a:p>
            <a:p>
              <a:pPr algn="ctr">
                <a:lnSpc>
                  <a:spcPct val="120000"/>
                </a:lnSpc>
                <a:spcBef>
                  <a:spcPts val="0"/>
                </a:spcBef>
                <a:defRPr/>
              </a:pPr>
              <a:r>
                <a:rPr 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Procedures</a:t>
              </a:r>
            </a:p>
            <a:p>
              <a:pPr algn="ctr">
                <a:lnSpc>
                  <a:spcPct val="120000"/>
                </a:lnSpc>
                <a:spcBef>
                  <a:spcPts val="0"/>
                </a:spcBef>
                <a:defRPr/>
              </a:pPr>
              <a:r>
                <a:rPr lang="en-US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Charges</a:t>
              </a:r>
            </a:p>
          </p:txBody>
        </p:sp>
        <p:pic>
          <p:nvPicPr>
            <p:cNvPr id="25610" name="Picture 12" descr="http://www.thearnetwork.com/accounts_receivable/healthcare/ub04-image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07038" y="1628775"/>
              <a:ext cx="3282950" cy="42862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1" name="AutoShape 9"/>
            <p:cNvSpPr>
              <a:spLocks/>
            </p:cNvSpPr>
            <p:nvPr/>
          </p:nvSpPr>
          <p:spPr bwMode="auto">
            <a:xfrm>
              <a:off x="2995613" y="2428875"/>
              <a:ext cx="604837" cy="1824038"/>
            </a:xfrm>
            <a:prstGeom prst="leftBrace">
              <a:avLst>
                <a:gd name="adj1" fmla="val 18286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10800000" vert="eaVert" wrap="none" lIns="92453" tIns="46226" rIns="92453" bIns="46226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2" name="AutoShape 9"/>
            <p:cNvSpPr>
              <a:spLocks/>
            </p:cNvSpPr>
            <p:nvPr/>
          </p:nvSpPr>
          <p:spPr bwMode="auto">
            <a:xfrm>
              <a:off x="2995613" y="4519613"/>
              <a:ext cx="604837" cy="1824037"/>
            </a:xfrm>
            <a:prstGeom prst="leftBrace">
              <a:avLst>
                <a:gd name="adj1" fmla="val 18286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10800000" vert="eaVert" wrap="none" lIns="92453" tIns="46226" rIns="92453" bIns="46226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</p:grpSp>
      <p:sp>
        <p:nvSpPr>
          <p:cNvPr id="41994" name="Slide Number Placeholder 1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1132A7B-656C-410E-A227-A4FB37BDCC22}" type="slidenum">
              <a:rPr lang="en-US" smtClean="0">
                <a:latin typeface="Arial" pitchFamily="34" charset="0"/>
              </a:rPr>
              <a:pPr/>
              <a:t>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rtl="0" fontAlgn="base"/>
            <a:r>
              <a:rPr lang="en-US" sz="2800" b="1" kern="12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ea typeface="+mn-ea"/>
                <a:cs typeface="+mn-cs"/>
              </a:rPr>
              <a:t>The Foundation of HCUP Data is Hospital Billing Data</a:t>
            </a:r>
            <a:endParaRPr lang="en-US" dirty="0" smtClean="0">
              <a:effectLst/>
            </a:endParaRPr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7663" y="214313"/>
            <a:ext cx="6088062" cy="7683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The HCUP Partnership</a:t>
            </a:r>
            <a:endParaRPr lang="en-US" dirty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5390E03-442D-438B-B5E7-EE92321D955B}" type="slidenum">
              <a:rPr lang="en-US" smtClean="0">
                <a:latin typeface="Arial" pitchFamily="34" charset="0"/>
              </a:rPr>
              <a:pPr/>
              <a:t>4</a:t>
            </a:fld>
            <a:endParaRPr lang="en-US" smtClean="0">
              <a:latin typeface="Arial" pitchFamily="34" charset="0"/>
            </a:endParaRPr>
          </a:p>
        </p:txBody>
      </p:sp>
      <p:pic>
        <p:nvPicPr>
          <p:cNvPr id="28678" name="Picture 32" descr="udx8mr9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71763" y="4475163"/>
            <a:ext cx="3122612" cy="238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5" descr="The HCUP Partnership&#10;State &gt; Federal &gt; Industry"/>
          <p:cNvGrpSpPr/>
          <p:nvPr/>
        </p:nvGrpSpPr>
        <p:grpSpPr>
          <a:xfrm>
            <a:off x="603250" y="1516063"/>
            <a:ext cx="8293100" cy="5094287"/>
            <a:chOff x="603250" y="1516063"/>
            <a:chExt cx="8293100" cy="5094287"/>
          </a:xfrm>
        </p:grpSpPr>
        <p:pic>
          <p:nvPicPr>
            <p:cNvPr id="28676" name="Picture 4" descr="Untitled-1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3250" y="1716088"/>
              <a:ext cx="3749675" cy="2311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77" name="Picture 8" descr="Capital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249738" y="1516063"/>
              <a:ext cx="4646612" cy="2863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79" name="TextBox 11"/>
            <p:cNvSpPr txBox="1">
              <a:spLocks noChangeArrowheads="1"/>
            </p:cNvSpPr>
            <p:nvPr/>
          </p:nvSpPr>
          <p:spPr bwMode="auto">
            <a:xfrm>
              <a:off x="1020763" y="3640138"/>
              <a:ext cx="2306637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/>
                <a:t>State</a:t>
              </a:r>
            </a:p>
          </p:txBody>
        </p:sp>
        <p:sp>
          <p:nvSpPr>
            <p:cNvPr id="28680" name="TextBox 12"/>
            <p:cNvSpPr txBox="1">
              <a:spLocks noChangeArrowheads="1"/>
            </p:cNvSpPr>
            <p:nvPr/>
          </p:nvSpPr>
          <p:spPr bwMode="auto">
            <a:xfrm>
              <a:off x="5273675" y="3789363"/>
              <a:ext cx="2913063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/>
                <a:t>Federal</a:t>
              </a:r>
            </a:p>
          </p:txBody>
        </p:sp>
        <p:sp>
          <p:nvSpPr>
            <p:cNvPr id="28681" name="TextBox 13"/>
            <p:cNvSpPr txBox="1">
              <a:spLocks noChangeArrowheads="1"/>
            </p:cNvSpPr>
            <p:nvPr/>
          </p:nvSpPr>
          <p:spPr bwMode="auto">
            <a:xfrm>
              <a:off x="2808288" y="6210300"/>
              <a:ext cx="2911475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/>
                <a:t>Industry</a:t>
              </a:r>
            </a:p>
          </p:txBody>
        </p:sp>
        <p:grpSp>
          <p:nvGrpSpPr>
            <p:cNvPr id="3" name="Group 84"/>
            <p:cNvGrpSpPr>
              <a:grpSpLocks/>
            </p:cNvGrpSpPr>
            <p:nvPr/>
          </p:nvGrpSpPr>
          <p:grpSpPr bwMode="auto">
            <a:xfrm>
              <a:off x="5845175" y="4435475"/>
              <a:ext cx="1328738" cy="1225550"/>
              <a:chOff x="4931404" y="3738710"/>
              <a:chExt cx="1052381" cy="972279"/>
            </a:xfrm>
          </p:grpSpPr>
          <p:sp>
            <p:nvSpPr>
              <p:cNvPr id="83" name="Bent Arrow 82"/>
              <p:cNvSpPr/>
              <p:nvPr/>
            </p:nvSpPr>
            <p:spPr bwMode="auto">
              <a:xfrm rot="9897900">
                <a:off x="4931404" y="3949035"/>
                <a:ext cx="978198" cy="761954"/>
              </a:xfrm>
              <a:prstGeom prst="bentArrow">
                <a:avLst/>
              </a:prstGeom>
              <a:solidFill>
                <a:schemeClr val="tx2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spcBef>
                    <a:spcPct val="30000"/>
                  </a:spcBef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84" name="Bent Arrow 83"/>
              <p:cNvSpPr/>
              <p:nvPr/>
            </p:nvSpPr>
            <p:spPr bwMode="auto">
              <a:xfrm rot="15165356" flipV="1">
                <a:off x="5173386" y="3744421"/>
                <a:ext cx="816110" cy="804688"/>
              </a:xfrm>
              <a:prstGeom prst="bentArrow">
                <a:avLst/>
              </a:prstGeom>
              <a:solidFill>
                <a:schemeClr val="tx2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spcBef>
                    <a:spcPct val="30000"/>
                  </a:spcBef>
                  <a:defRPr/>
                </a:pPr>
                <a:endParaRPr lang="en-US">
                  <a:latin typeface="Arial" charset="0"/>
                </a:endParaRPr>
              </a:p>
            </p:txBody>
          </p:sp>
        </p:grpSp>
        <p:grpSp>
          <p:nvGrpSpPr>
            <p:cNvPr id="4" name="Group 85"/>
            <p:cNvGrpSpPr>
              <a:grpSpLocks/>
            </p:cNvGrpSpPr>
            <p:nvPr/>
          </p:nvGrpSpPr>
          <p:grpSpPr bwMode="auto">
            <a:xfrm rot="20862585" flipH="1">
              <a:off x="1341438" y="4200525"/>
              <a:ext cx="1368425" cy="1228725"/>
              <a:chOff x="4931404" y="3738710"/>
              <a:chExt cx="1052381" cy="972279"/>
            </a:xfrm>
          </p:grpSpPr>
          <p:sp>
            <p:nvSpPr>
              <p:cNvPr id="87" name="Bent Arrow 86"/>
              <p:cNvSpPr/>
              <p:nvPr/>
            </p:nvSpPr>
            <p:spPr bwMode="auto">
              <a:xfrm rot="9897900">
                <a:off x="4933878" y="3942030"/>
                <a:ext cx="977909" cy="762498"/>
              </a:xfrm>
              <a:prstGeom prst="bentArrow">
                <a:avLst/>
              </a:prstGeom>
              <a:solidFill>
                <a:schemeClr val="tx2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spcBef>
                    <a:spcPct val="30000"/>
                  </a:spcBef>
                  <a:defRPr/>
                </a:pPr>
                <a:endParaRPr lang="en-US">
                  <a:latin typeface="Arial" charset="0"/>
                </a:endParaRPr>
              </a:p>
            </p:txBody>
          </p:sp>
          <p:sp>
            <p:nvSpPr>
              <p:cNvPr id="88" name="Bent Arrow 87"/>
              <p:cNvSpPr/>
              <p:nvPr/>
            </p:nvSpPr>
            <p:spPr bwMode="auto">
              <a:xfrm rot="15165356" flipV="1">
                <a:off x="5179337" y="3733686"/>
                <a:ext cx="816513" cy="805767"/>
              </a:xfrm>
              <a:prstGeom prst="bentArrow">
                <a:avLst/>
              </a:prstGeom>
              <a:solidFill>
                <a:schemeClr val="tx2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spcBef>
                    <a:spcPct val="30000"/>
                  </a:spcBef>
                  <a:defRPr/>
                </a:pPr>
                <a:endParaRPr lang="en-US">
                  <a:latin typeface="Arial" charset="0"/>
                </a:endParaRPr>
              </a:p>
            </p:txBody>
          </p:sp>
        </p:grpSp>
      </p:grpSp>
      <p:grpSp>
        <p:nvGrpSpPr>
          <p:cNvPr id="5" name="Group 88"/>
          <p:cNvGrpSpPr>
            <a:grpSpLocks/>
          </p:cNvGrpSpPr>
          <p:nvPr/>
        </p:nvGrpSpPr>
        <p:grpSpPr bwMode="auto">
          <a:xfrm rot="8270971" flipH="1">
            <a:off x="4152900" y="1416050"/>
            <a:ext cx="1371600" cy="1227138"/>
            <a:chOff x="4931404" y="3738710"/>
            <a:chExt cx="1052381" cy="972279"/>
          </a:xfrm>
        </p:grpSpPr>
        <p:sp>
          <p:nvSpPr>
            <p:cNvPr id="90" name="Bent Arrow 89"/>
            <p:cNvSpPr/>
            <p:nvPr/>
          </p:nvSpPr>
          <p:spPr bwMode="auto">
            <a:xfrm rot="9897900">
              <a:off x="4913956" y="3956695"/>
              <a:ext cx="978081" cy="762226"/>
            </a:xfrm>
            <a:prstGeom prst="bentArrow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91" name="Bent Arrow 90"/>
            <p:cNvSpPr/>
            <p:nvPr/>
          </p:nvSpPr>
          <p:spPr bwMode="auto">
            <a:xfrm rot="15165356" flipV="1">
              <a:off x="5163446" y="3765533"/>
              <a:ext cx="816311" cy="803902"/>
            </a:xfrm>
            <a:prstGeom prst="bentArrow">
              <a:avLst/>
            </a:prstGeom>
            <a:solidFill>
              <a:schemeClr val="tx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spcBef>
                  <a:spcPct val="30000"/>
                </a:spcBef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oup 37889" descr="Partnership: HCUP Database Participation By State&#10;"/>
          <p:cNvGrpSpPr/>
          <p:nvPr/>
        </p:nvGrpSpPr>
        <p:grpSpPr>
          <a:xfrm>
            <a:off x="255588" y="1864602"/>
            <a:ext cx="8516937" cy="4772736"/>
            <a:chOff x="255588" y="1864602"/>
            <a:chExt cx="8516937" cy="4772736"/>
          </a:xfrm>
        </p:grpSpPr>
        <p:grpSp>
          <p:nvGrpSpPr>
            <p:cNvPr id="2" name="Group 11"/>
            <p:cNvGrpSpPr>
              <a:grpSpLocks/>
            </p:cNvGrpSpPr>
            <p:nvPr/>
          </p:nvGrpSpPr>
          <p:grpSpPr bwMode="auto">
            <a:xfrm>
              <a:off x="1522413" y="5907088"/>
              <a:ext cx="723900" cy="700087"/>
              <a:chOff x="190" y="2940"/>
              <a:chExt cx="695" cy="498"/>
            </a:xfrm>
          </p:grpSpPr>
          <p:grpSp>
            <p:nvGrpSpPr>
              <p:cNvPr id="3" name="Group 13"/>
              <p:cNvGrpSpPr>
                <a:grpSpLocks noChangeAspect="1"/>
              </p:cNvGrpSpPr>
              <p:nvPr/>
            </p:nvGrpSpPr>
            <p:grpSpPr bwMode="auto">
              <a:xfrm>
                <a:off x="190" y="2940"/>
                <a:ext cx="695" cy="475"/>
                <a:chOff x="240" y="3318"/>
                <a:chExt cx="869" cy="591"/>
              </a:xfrm>
            </p:grpSpPr>
            <p:sp>
              <p:nvSpPr>
                <p:cNvPr id="7" name="Freeform 14"/>
                <p:cNvSpPr>
                  <a:spLocks noChangeAspect="1"/>
                </p:cNvSpPr>
                <p:nvPr/>
              </p:nvSpPr>
              <p:spPr bwMode="auto">
                <a:xfrm>
                  <a:off x="894" y="3679"/>
                  <a:ext cx="215" cy="229"/>
                </a:xfrm>
                <a:custGeom>
                  <a:avLst/>
                  <a:gdLst>
                    <a:gd name="T0" fmla="*/ 1 w 860"/>
                    <a:gd name="T1" fmla="*/ 3 h 917"/>
                    <a:gd name="T2" fmla="*/ 1 w 860"/>
                    <a:gd name="T3" fmla="*/ 3 h 917"/>
                    <a:gd name="T4" fmla="*/ 1 w 860"/>
                    <a:gd name="T5" fmla="*/ 3 h 917"/>
                    <a:gd name="T6" fmla="*/ 2 w 860"/>
                    <a:gd name="T7" fmla="*/ 3 h 917"/>
                    <a:gd name="T8" fmla="*/ 2 w 860"/>
                    <a:gd name="T9" fmla="*/ 2 h 917"/>
                    <a:gd name="T10" fmla="*/ 2 w 860"/>
                    <a:gd name="T11" fmla="*/ 3 h 917"/>
                    <a:gd name="T12" fmla="*/ 3 w 860"/>
                    <a:gd name="T13" fmla="*/ 2 h 917"/>
                    <a:gd name="T14" fmla="*/ 3 w 860"/>
                    <a:gd name="T15" fmla="*/ 2 h 917"/>
                    <a:gd name="T16" fmla="*/ 3 w 860"/>
                    <a:gd name="T17" fmla="*/ 2 h 917"/>
                    <a:gd name="T18" fmla="*/ 3 w 860"/>
                    <a:gd name="T19" fmla="*/ 2 h 917"/>
                    <a:gd name="T20" fmla="*/ 3 w 860"/>
                    <a:gd name="T21" fmla="*/ 2 h 917"/>
                    <a:gd name="T22" fmla="*/ 3 w 860"/>
                    <a:gd name="T23" fmla="*/ 2 h 917"/>
                    <a:gd name="T24" fmla="*/ 3 w 860"/>
                    <a:gd name="T25" fmla="*/ 1 h 917"/>
                    <a:gd name="T26" fmla="*/ 3 w 860"/>
                    <a:gd name="T27" fmla="*/ 1 h 917"/>
                    <a:gd name="T28" fmla="*/ 3 w 860"/>
                    <a:gd name="T29" fmla="*/ 1 h 917"/>
                    <a:gd name="T30" fmla="*/ 3 w 860"/>
                    <a:gd name="T31" fmla="*/ 1 h 917"/>
                    <a:gd name="T32" fmla="*/ 2 w 860"/>
                    <a:gd name="T33" fmla="*/ 0 h 917"/>
                    <a:gd name="T34" fmla="*/ 2 w 860"/>
                    <a:gd name="T35" fmla="*/ 0 h 917"/>
                    <a:gd name="T36" fmla="*/ 2 w 860"/>
                    <a:gd name="T37" fmla="*/ 0 h 917"/>
                    <a:gd name="T38" fmla="*/ 1 w 860"/>
                    <a:gd name="T39" fmla="*/ 0 h 917"/>
                    <a:gd name="T40" fmla="*/ 1 w 860"/>
                    <a:gd name="T41" fmla="*/ 0 h 917"/>
                    <a:gd name="T42" fmla="*/ 1 w 860"/>
                    <a:gd name="T43" fmla="*/ 0 h 917"/>
                    <a:gd name="T44" fmla="*/ 1 w 860"/>
                    <a:gd name="T45" fmla="*/ 0 h 917"/>
                    <a:gd name="T46" fmla="*/ 1 w 860"/>
                    <a:gd name="T47" fmla="*/ 1 h 917"/>
                    <a:gd name="T48" fmla="*/ 1 w 860"/>
                    <a:gd name="T49" fmla="*/ 1 h 917"/>
                    <a:gd name="T50" fmla="*/ 1 w 860"/>
                    <a:gd name="T51" fmla="*/ 1 h 917"/>
                    <a:gd name="T52" fmla="*/ 0 w 860"/>
                    <a:gd name="T53" fmla="*/ 1 h 917"/>
                    <a:gd name="T54" fmla="*/ 0 w 860"/>
                    <a:gd name="T55" fmla="*/ 1 h 917"/>
                    <a:gd name="T56" fmla="*/ 1 w 860"/>
                    <a:gd name="T57" fmla="*/ 2 h 917"/>
                    <a:gd name="T58" fmla="*/ 1 w 860"/>
                    <a:gd name="T59" fmla="*/ 3 h 917"/>
                    <a:gd name="T60" fmla="*/ 1 w 860"/>
                    <a:gd name="T61" fmla="*/ 3 h 917"/>
                    <a:gd name="T62" fmla="*/ 1 w 860"/>
                    <a:gd name="T63" fmla="*/ 3 h 917"/>
                    <a:gd name="T64" fmla="*/ 1 w 860"/>
                    <a:gd name="T65" fmla="*/ 3 h 917"/>
                    <a:gd name="T66" fmla="*/ 1 w 860"/>
                    <a:gd name="T67" fmla="*/ 3 h 917"/>
                    <a:gd name="T68" fmla="*/ 1 w 860"/>
                    <a:gd name="T69" fmla="*/ 3 h 917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860"/>
                    <a:gd name="T106" fmla="*/ 0 h 917"/>
                    <a:gd name="T107" fmla="*/ 860 w 860"/>
                    <a:gd name="T108" fmla="*/ 917 h 917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860" h="917">
                      <a:moveTo>
                        <a:pt x="276" y="893"/>
                      </a:moveTo>
                      <a:lnTo>
                        <a:pt x="341" y="871"/>
                      </a:lnTo>
                      <a:lnTo>
                        <a:pt x="333" y="836"/>
                      </a:lnTo>
                      <a:lnTo>
                        <a:pt x="434" y="778"/>
                      </a:lnTo>
                      <a:lnTo>
                        <a:pt x="517" y="672"/>
                      </a:lnTo>
                      <a:lnTo>
                        <a:pt x="573" y="720"/>
                      </a:lnTo>
                      <a:lnTo>
                        <a:pt x="682" y="660"/>
                      </a:lnTo>
                      <a:lnTo>
                        <a:pt x="739" y="627"/>
                      </a:lnTo>
                      <a:lnTo>
                        <a:pt x="767" y="569"/>
                      </a:lnTo>
                      <a:lnTo>
                        <a:pt x="850" y="521"/>
                      </a:lnTo>
                      <a:lnTo>
                        <a:pt x="860" y="475"/>
                      </a:lnTo>
                      <a:lnTo>
                        <a:pt x="776" y="451"/>
                      </a:lnTo>
                      <a:lnTo>
                        <a:pt x="739" y="326"/>
                      </a:lnTo>
                      <a:lnTo>
                        <a:pt x="657" y="347"/>
                      </a:lnTo>
                      <a:lnTo>
                        <a:pt x="657" y="266"/>
                      </a:lnTo>
                      <a:lnTo>
                        <a:pt x="618" y="221"/>
                      </a:lnTo>
                      <a:lnTo>
                        <a:pt x="490" y="139"/>
                      </a:lnTo>
                      <a:lnTo>
                        <a:pt x="396" y="128"/>
                      </a:lnTo>
                      <a:lnTo>
                        <a:pt x="351" y="82"/>
                      </a:lnTo>
                      <a:lnTo>
                        <a:pt x="147" y="0"/>
                      </a:lnTo>
                      <a:lnTo>
                        <a:pt x="120" y="24"/>
                      </a:lnTo>
                      <a:lnTo>
                        <a:pt x="120" y="92"/>
                      </a:lnTo>
                      <a:lnTo>
                        <a:pt x="157" y="114"/>
                      </a:lnTo>
                      <a:lnTo>
                        <a:pt x="157" y="186"/>
                      </a:lnTo>
                      <a:lnTo>
                        <a:pt x="128" y="231"/>
                      </a:lnTo>
                      <a:lnTo>
                        <a:pt x="100" y="266"/>
                      </a:lnTo>
                      <a:lnTo>
                        <a:pt x="47" y="279"/>
                      </a:lnTo>
                      <a:lnTo>
                        <a:pt x="0" y="369"/>
                      </a:lnTo>
                      <a:lnTo>
                        <a:pt x="110" y="604"/>
                      </a:lnTo>
                      <a:lnTo>
                        <a:pt x="110" y="753"/>
                      </a:lnTo>
                      <a:lnTo>
                        <a:pt x="90" y="798"/>
                      </a:lnTo>
                      <a:lnTo>
                        <a:pt x="110" y="858"/>
                      </a:lnTo>
                      <a:lnTo>
                        <a:pt x="239" y="917"/>
                      </a:lnTo>
                      <a:lnTo>
                        <a:pt x="276" y="893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" name="Freeform 15"/>
                <p:cNvSpPr>
                  <a:spLocks noChangeAspect="1"/>
                </p:cNvSpPr>
                <p:nvPr/>
              </p:nvSpPr>
              <p:spPr bwMode="auto">
                <a:xfrm>
                  <a:off x="776" y="3530"/>
                  <a:ext cx="128" cy="83"/>
                </a:xfrm>
                <a:custGeom>
                  <a:avLst/>
                  <a:gdLst>
                    <a:gd name="T0" fmla="*/ 2 w 510"/>
                    <a:gd name="T1" fmla="*/ 1 h 326"/>
                    <a:gd name="T2" fmla="*/ 2 w 510"/>
                    <a:gd name="T3" fmla="*/ 0 h 326"/>
                    <a:gd name="T4" fmla="*/ 1 w 510"/>
                    <a:gd name="T5" fmla="*/ 0 h 326"/>
                    <a:gd name="T6" fmla="*/ 1 w 510"/>
                    <a:gd name="T7" fmla="*/ 0 h 326"/>
                    <a:gd name="T8" fmla="*/ 1 w 510"/>
                    <a:gd name="T9" fmla="*/ 0 h 326"/>
                    <a:gd name="T10" fmla="*/ 1 w 510"/>
                    <a:gd name="T11" fmla="*/ 0 h 326"/>
                    <a:gd name="T12" fmla="*/ 1 w 510"/>
                    <a:gd name="T13" fmla="*/ 0 h 326"/>
                    <a:gd name="T14" fmla="*/ 0 w 510"/>
                    <a:gd name="T15" fmla="*/ 0 h 326"/>
                    <a:gd name="T16" fmla="*/ 0 w 510"/>
                    <a:gd name="T17" fmla="*/ 0 h 326"/>
                    <a:gd name="T18" fmla="*/ 0 w 510"/>
                    <a:gd name="T19" fmla="*/ 0 h 326"/>
                    <a:gd name="T20" fmla="*/ 0 w 510"/>
                    <a:gd name="T21" fmla="*/ 0 h 326"/>
                    <a:gd name="T22" fmla="*/ 0 w 510"/>
                    <a:gd name="T23" fmla="*/ 0 h 326"/>
                    <a:gd name="T24" fmla="*/ 0 w 510"/>
                    <a:gd name="T25" fmla="*/ 1 h 326"/>
                    <a:gd name="T26" fmla="*/ 1 w 510"/>
                    <a:gd name="T27" fmla="*/ 1 h 326"/>
                    <a:gd name="T28" fmla="*/ 0 w 510"/>
                    <a:gd name="T29" fmla="*/ 1 h 326"/>
                    <a:gd name="T30" fmla="*/ 1 w 510"/>
                    <a:gd name="T31" fmla="*/ 1 h 326"/>
                    <a:gd name="T32" fmla="*/ 1 w 510"/>
                    <a:gd name="T33" fmla="*/ 1 h 326"/>
                    <a:gd name="T34" fmla="*/ 2 w 510"/>
                    <a:gd name="T35" fmla="*/ 1 h 326"/>
                    <a:gd name="T36" fmla="*/ 2 w 510"/>
                    <a:gd name="T37" fmla="*/ 1 h 326"/>
                    <a:gd name="T38" fmla="*/ 2 w 510"/>
                    <a:gd name="T39" fmla="*/ 1 h 32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510"/>
                    <a:gd name="T61" fmla="*/ 0 h 326"/>
                    <a:gd name="T62" fmla="*/ 510 w 510"/>
                    <a:gd name="T63" fmla="*/ 326 h 32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510" h="326">
                      <a:moveTo>
                        <a:pt x="510" y="219"/>
                      </a:moveTo>
                      <a:lnTo>
                        <a:pt x="510" y="152"/>
                      </a:lnTo>
                      <a:lnTo>
                        <a:pt x="419" y="128"/>
                      </a:lnTo>
                      <a:lnTo>
                        <a:pt x="401" y="80"/>
                      </a:lnTo>
                      <a:lnTo>
                        <a:pt x="362" y="80"/>
                      </a:lnTo>
                      <a:lnTo>
                        <a:pt x="327" y="26"/>
                      </a:lnTo>
                      <a:lnTo>
                        <a:pt x="225" y="26"/>
                      </a:lnTo>
                      <a:lnTo>
                        <a:pt x="153" y="80"/>
                      </a:lnTo>
                      <a:lnTo>
                        <a:pt x="96" y="0"/>
                      </a:lnTo>
                      <a:lnTo>
                        <a:pt x="50" y="0"/>
                      </a:lnTo>
                      <a:lnTo>
                        <a:pt x="0" y="47"/>
                      </a:lnTo>
                      <a:lnTo>
                        <a:pt x="30" y="128"/>
                      </a:lnTo>
                      <a:lnTo>
                        <a:pt x="113" y="176"/>
                      </a:lnTo>
                      <a:lnTo>
                        <a:pt x="177" y="244"/>
                      </a:lnTo>
                      <a:lnTo>
                        <a:pt x="161" y="280"/>
                      </a:lnTo>
                      <a:lnTo>
                        <a:pt x="272" y="326"/>
                      </a:lnTo>
                      <a:lnTo>
                        <a:pt x="353" y="268"/>
                      </a:lnTo>
                      <a:lnTo>
                        <a:pt x="448" y="268"/>
                      </a:lnTo>
                      <a:lnTo>
                        <a:pt x="510" y="219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9" name="Freeform 16"/>
                <p:cNvSpPr>
                  <a:spLocks noChangeAspect="1"/>
                </p:cNvSpPr>
                <p:nvPr/>
              </p:nvSpPr>
              <p:spPr bwMode="auto">
                <a:xfrm>
                  <a:off x="781" y="3596"/>
                  <a:ext cx="27" cy="27"/>
                </a:xfrm>
                <a:custGeom>
                  <a:avLst/>
                  <a:gdLst>
                    <a:gd name="T0" fmla="*/ 0 w 110"/>
                    <a:gd name="T1" fmla="*/ 1 h 116"/>
                    <a:gd name="T2" fmla="*/ 0 w 110"/>
                    <a:gd name="T3" fmla="*/ 0 h 116"/>
                    <a:gd name="T4" fmla="*/ 0 w 110"/>
                    <a:gd name="T5" fmla="*/ 1 h 116"/>
                    <a:gd name="T6" fmla="*/ 0 w 110"/>
                    <a:gd name="T7" fmla="*/ 1 h 116"/>
                    <a:gd name="T8" fmla="*/ 0 w 110"/>
                    <a:gd name="T9" fmla="*/ 1 h 116"/>
                    <a:gd name="T10" fmla="*/ 0 w 110"/>
                    <a:gd name="T11" fmla="*/ 1 h 11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10"/>
                    <a:gd name="T19" fmla="*/ 0 h 116"/>
                    <a:gd name="T20" fmla="*/ 110 w 110"/>
                    <a:gd name="T21" fmla="*/ 116 h 11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10" h="116">
                      <a:moveTo>
                        <a:pt x="110" y="108"/>
                      </a:moveTo>
                      <a:lnTo>
                        <a:pt x="92" y="0"/>
                      </a:lnTo>
                      <a:lnTo>
                        <a:pt x="0" y="91"/>
                      </a:lnTo>
                      <a:lnTo>
                        <a:pt x="9" y="116"/>
                      </a:lnTo>
                      <a:lnTo>
                        <a:pt x="110" y="108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10" name="Freeform 17"/>
                <p:cNvSpPr>
                  <a:spLocks noChangeAspect="1"/>
                </p:cNvSpPr>
                <p:nvPr/>
              </p:nvSpPr>
              <p:spPr bwMode="auto">
                <a:xfrm>
                  <a:off x="715" y="3544"/>
                  <a:ext cx="42" cy="41"/>
                </a:xfrm>
                <a:custGeom>
                  <a:avLst/>
                  <a:gdLst>
                    <a:gd name="T0" fmla="*/ 0 w 174"/>
                    <a:gd name="T1" fmla="*/ 1 h 163"/>
                    <a:gd name="T2" fmla="*/ 1 w 174"/>
                    <a:gd name="T3" fmla="*/ 1 h 163"/>
                    <a:gd name="T4" fmla="*/ 0 w 174"/>
                    <a:gd name="T5" fmla="*/ 0 h 163"/>
                    <a:gd name="T6" fmla="*/ 0 w 174"/>
                    <a:gd name="T7" fmla="*/ 0 h 163"/>
                    <a:gd name="T8" fmla="*/ 0 w 174"/>
                    <a:gd name="T9" fmla="*/ 0 h 163"/>
                    <a:gd name="T10" fmla="*/ 0 w 174"/>
                    <a:gd name="T11" fmla="*/ 0 h 163"/>
                    <a:gd name="T12" fmla="*/ 0 w 174"/>
                    <a:gd name="T13" fmla="*/ 1 h 163"/>
                    <a:gd name="T14" fmla="*/ 0 w 174"/>
                    <a:gd name="T15" fmla="*/ 1 h 163"/>
                    <a:gd name="T16" fmla="*/ 0 w 174"/>
                    <a:gd name="T17" fmla="*/ 1 h 1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74"/>
                    <a:gd name="T28" fmla="*/ 0 h 163"/>
                    <a:gd name="T29" fmla="*/ 174 w 174"/>
                    <a:gd name="T30" fmla="*/ 163 h 16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74" h="163">
                      <a:moveTo>
                        <a:pt x="157" y="163"/>
                      </a:moveTo>
                      <a:lnTo>
                        <a:pt x="174" y="105"/>
                      </a:lnTo>
                      <a:lnTo>
                        <a:pt x="117" y="47"/>
                      </a:lnTo>
                      <a:lnTo>
                        <a:pt x="110" y="0"/>
                      </a:lnTo>
                      <a:lnTo>
                        <a:pt x="0" y="0"/>
                      </a:lnTo>
                      <a:lnTo>
                        <a:pt x="0" y="56"/>
                      </a:lnTo>
                      <a:lnTo>
                        <a:pt x="54" y="105"/>
                      </a:lnTo>
                      <a:lnTo>
                        <a:pt x="157" y="163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11" name="Freeform 18"/>
                <p:cNvSpPr>
                  <a:spLocks noChangeAspect="1"/>
                </p:cNvSpPr>
                <p:nvPr/>
              </p:nvSpPr>
              <p:spPr bwMode="auto">
                <a:xfrm>
                  <a:off x="673" y="3492"/>
                  <a:ext cx="101" cy="34"/>
                </a:xfrm>
                <a:custGeom>
                  <a:avLst/>
                  <a:gdLst>
                    <a:gd name="T0" fmla="*/ 2 w 406"/>
                    <a:gd name="T1" fmla="*/ 0 h 140"/>
                    <a:gd name="T2" fmla="*/ 2 w 406"/>
                    <a:gd name="T3" fmla="*/ 0 h 140"/>
                    <a:gd name="T4" fmla="*/ 1 w 406"/>
                    <a:gd name="T5" fmla="*/ 0 h 140"/>
                    <a:gd name="T6" fmla="*/ 0 w 406"/>
                    <a:gd name="T7" fmla="*/ 0 h 140"/>
                    <a:gd name="T8" fmla="*/ 0 w 406"/>
                    <a:gd name="T9" fmla="*/ 0 h 140"/>
                    <a:gd name="T10" fmla="*/ 0 w 406"/>
                    <a:gd name="T11" fmla="*/ 0 h 140"/>
                    <a:gd name="T12" fmla="*/ 1 w 406"/>
                    <a:gd name="T13" fmla="*/ 0 h 140"/>
                    <a:gd name="T14" fmla="*/ 1 w 406"/>
                    <a:gd name="T15" fmla="*/ 0 h 140"/>
                    <a:gd name="T16" fmla="*/ 1 w 406"/>
                    <a:gd name="T17" fmla="*/ 0 h 140"/>
                    <a:gd name="T18" fmla="*/ 1 w 406"/>
                    <a:gd name="T19" fmla="*/ 0 h 140"/>
                    <a:gd name="T20" fmla="*/ 2 w 406"/>
                    <a:gd name="T21" fmla="*/ 0 h 140"/>
                    <a:gd name="T22" fmla="*/ 2 w 406"/>
                    <a:gd name="T23" fmla="*/ 0 h 140"/>
                    <a:gd name="T24" fmla="*/ 2 w 406"/>
                    <a:gd name="T25" fmla="*/ 0 h 14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06"/>
                    <a:gd name="T40" fmla="*/ 0 h 140"/>
                    <a:gd name="T41" fmla="*/ 406 w 406"/>
                    <a:gd name="T42" fmla="*/ 140 h 140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06" h="140">
                      <a:moveTo>
                        <a:pt x="406" y="58"/>
                      </a:moveTo>
                      <a:lnTo>
                        <a:pt x="369" y="22"/>
                      </a:lnTo>
                      <a:lnTo>
                        <a:pt x="269" y="58"/>
                      </a:lnTo>
                      <a:lnTo>
                        <a:pt x="28" y="0"/>
                      </a:lnTo>
                      <a:lnTo>
                        <a:pt x="0" y="71"/>
                      </a:lnTo>
                      <a:lnTo>
                        <a:pt x="0" y="105"/>
                      </a:lnTo>
                      <a:lnTo>
                        <a:pt x="111" y="116"/>
                      </a:lnTo>
                      <a:lnTo>
                        <a:pt x="168" y="88"/>
                      </a:lnTo>
                      <a:lnTo>
                        <a:pt x="222" y="140"/>
                      </a:lnTo>
                      <a:lnTo>
                        <a:pt x="314" y="140"/>
                      </a:lnTo>
                      <a:lnTo>
                        <a:pt x="369" y="105"/>
                      </a:lnTo>
                      <a:lnTo>
                        <a:pt x="406" y="58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12" name="Freeform 19"/>
                <p:cNvSpPr>
                  <a:spLocks noChangeAspect="1"/>
                </p:cNvSpPr>
                <p:nvPr/>
              </p:nvSpPr>
              <p:spPr bwMode="auto">
                <a:xfrm>
                  <a:off x="503" y="3409"/>
                  <a:ext cx="109" cy="83"/>
                </a:xfrm>
                <a:custGeom>
                  <a:avLst/>
                  <a:gdLst>
                    <a:gd name="T0" fmla="*/ 2 w 435"/>
                    <a:gd name="T1" fmla="*/ 1 h 323"/>
                    <a:gd name="T2" fmla="*/ 2 w 435"/>
                    <a:gd name="T3" fmla="*/ 1 h 323"/>
                    <a:gd name="T4" fmla="*/ 2 w 435"/>
                    <a:gd name="T5" fmla="*/ 1 h 323"/>
                    <a:gd name="T6" fmla="*/ 2 w 435"/>
                    <a:gd name="T7" fmla="*/ 1 h 323"/>
                    <a:gd name="T8" fmla="*/ 2 w 435"/>
                    <a:gd name="T9" fmla="*/ 1 h 323"/>
                    <a:gd name="T10" fmla="*/ 1 w 435"/>
                    <a:gd name="T11" fmla="*/ 1 h 323"/>
                    <a:gd name="T12" fmla="*/ 1 w 435"/>
                    <a:gd name="T13" fmla="*/ 1 h 323"/>
                    <a:gd name="T14" fmla="*/ 1 w 435"/>
                    <a:gd name="T15" fmla="*/ 0 h 323"/>
                    <a:gd name="T16" fmla="*/ 1 w 435"/>
                    <a:gd name="T17" fmla="*/ 0 h 323"/>
                    <a:gd name="T18" fmla="*/ 1 w 435"/>
                    <a:gd name="T19" fmla="*/ 1 h 323"/>
                    <a:gd name="T20" fmla="*/ 0 w 435"/>
                    <a:gd name="T21" fmla="*/ 1 h 323"/>
                    <a:gd name="T22" fmla="*/ 0 w 435"/>
                    <a:gd name="T23" fmla="*/ 1 h 323"/>
                    <a:gd name="T24" fmla="*/ 1 w 435"/>
                    <a:gd name="T25" fmla="*/ 1 h 323"/>
                    <a:gd name="T26" fmla="*/ 1 w 435"/>
                    <a:gd name="T27" fmla="*/ 1 h 323"/>
                    <a:gd name="T28" fmla="*/ 1 w 435"/>
                    <a:gd name="T29" fmla="*/ 1 h 323"/>
                    <a:gd name="T30" fmla="*/ 1 w 435"/>
                    <a:gd name="T31" fmla="*/ 1 h 323"/>
                    <a:gd name="T32" fmla="*/ 1 w 435"/>
                    <a:gd name="T33" fmla="*/ 1 h 323"/>
                    <a:gd name="T34" fmla="*/ 1 w 435"/>
                    <a:gd name="T35" fmla="*/ 1 h 323"/>
                    <a:gd name="T36" fmla="*/ 2 w 435"/>
                    <a:gd name="T37" fmla="*/ 1 h 323"/>
                    <a:gd name="T38" fmla="*/ 2 w 435"/>
                    <a:gd name="T39" fmla="*/ 1 h 32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435"/>
                    <a:gd name="T61" fmla="*/ 0 h 323"/>
                    <a:gd name="T62" fmla="*/ 435 w 435"/>
                    <a:gd name="T63" fmla="*/ 323 h 323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435" h="323">
                      <a:moveTo>
                        <a:pt x="427" y="288"/>
                      </a:moveTo>
                      <a:lnTo>
                        <a:pt x="435" y="252"/>
                      </a:lnTo>
                      <a:lnTo>
                        <a:pt x="389" y="242"/>
                      </a:lnTo>
                      <a:lnTo>
                        <a:pt x="389" y="161"/>
                      </a:lnTo>
                      <a:lnTo>
                        <a:pt x="343" y="195"/>
                      </a:lnTo>
                      <a:lnTo>
                        <a:pt x="297" y="115"/>
                      </a:lnTo>
                      <a:lnTo>
                        <a:pt x="332" y="115"/>
                      </a:lnTo>
                      <a:lnTo>
                        <a:pt x="241" y="0"/>
                      </a:lnTo>
                      <a:lnTo>
                        <a:pt x="185" y="0"/>
                      </a:lnTo>
                      <a:lnTo>
                        <a:pt x="129" y="92"/>
                      </a:lnTo>
                      <a:lnTo>
                        <a:pt x="0" y="92"/>
                      </a:lnTo>
                      <a:lnTo>
                        <a:pt x="49" y="208"/>
                      </a:lnTo>
                      <a:lnTo>
                        <a:pt x="101" y="299"/>
                      </a:lnTo>
                      <a:lnTo>
                        <a:pt x="223" y="299"/>
                      </a:lnTo>
                      <a:lnTo>
                        <a:pt x="195" y="252"/>
                      </a:lnTo>
                      <a:lnTo>
                        <a:pt x="258" y="252"/>
                      </a:lnTo>
                      <a:lnTo>
                        <a:pt x="287" y="267"/>
                      </a:lnTo>
                      <a:lnTo>
                        <a:pt x="323" y="323"/>
                      </a:lnTo>
                      <a:lnTo>
                        <a:pt x="427" y="288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13" name="Freeform 20"/>
                <p:cNvSpPr>
                  <a:spLocks noChangeAspect="1"/>
                </p:cNvSpPr>
                <p:nvPr/>
              </p:nvSpPr>
              <p:spPr bwMode="auto">
                <a:xfrm>
                  <a:off x="320" y="3324"/>
                  <a:ext cx="88" cy="73"/>
                </a:xfrm>
                <a:custGeom>
                  <a:avLst/>
                  <a:gdLst>
                    <a:gd name="T0" fmla="*/ 1 w 350"/>
                    <a:gd name="T1" fmla="*/ 1 h 291"/>
                    <a:gd name="T2" fmla="*/ 1 w 350"/>
                    <a:gd name="T3" fmla="*/ 1 h 291"/>
                    <a:gd name="T4" fmla="*/ 1 w 350"/>
                    <a:gd name="T5" fmla="*/ 1 h 291"/>
                    <a:gd name="T6" fmla="*/ 1 w 350"/>
                    <a:gd name="T7" fmla="*/ 1 h 291"/>
                    <a:gd name="T8" fmla="*/ 2 w 350"/>
                    <a:gd name="T9" fmla="*/ 1 h 291"/>
                    <a:gd name="T10" fmla="*/ 2 w 350"/>
                    <a:gd name="T11" fmla="*/ 0 h 291"/>
                    <a:gd name="T12" fmla="*/ 1 w 350"/>
                    <a:gd name="T13" fmla="*/ 0 h 291"/>
                    <a:gd name="T14" fmla="*/ 1 w 350"/>
                    <a:gd name="T15" fmla="*/ 0 h 291"/>
                    <a:gd name="T16" fmla="*/ 1 w 350"/>
                    <a:gd name="T17" fmla="*/ 0 h 291"/>
                    <a:gd name="T18" fmla="*/ 0 w 350"/>
                    <a:gd name="T19" fmla="*/ 0 h 291"/>
                    <a:gd name="T20" fmla="*/ 0 w 350"/>
                    <a:gd name="T21" fmla="*/ 1 h 291"/>
                    <a:gd name="T22" fmla="*/ 0 w 350"/>
                    <a:gd name="T23" fmla="*/ 1 h 291"/>
                    <a:gd name="T24" fmla="*/ 1 w 350"/>
                    <a:gd name="T25" fmla="*/ 1 h 291"/>
                    <a:gd name="T26" fmla="*/ 1 w 350"/>
                    <a:gd name="T27" fmla="*/ 1 h 291"/>
                    <a:gd name="T28" fmla="*/ 1 w 350"/>
                    <a:gd name="T29" fmla="*/ 1 h 291"/>
                    <a:gd name="T30" fmla="*/ 1 w 350"/>
                    <a:gd name="T31" fmla="*/ 1 h 291"/>
                    <a:gd name="T32" fmla="*/ 1 w 350"/>
                    <a:gd name="T33" fmla="*/ 1 h 291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350"/>
                    <a:gd name="T52" fmla="*/ 0 h 291"/>
                    <a:gd name="T53" fmla="*/ 350 w 350"/>
                    <a:gd name="T54" fmla="*/ 291 h 291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350" h="291">
                      <a:moveTo>
                        <a:pt x="240" y="255"/>
                      </a:moveTo>
                      <a:lnTo>
                        <a:pt x="268" y="223"/>
                      </a:lnTo>
                      <a:lnTo>
                        <a:pt x="284" y="199"/>
                      </a:lnTo>
                      <a:lnTo>
                        <a:pt x="284" y="140"/>
                      </a:lnTo>
                      <a:lnTo>
                        <a:pt x="350" y="104"/>
                      </a:lnTo>
                      <a:lnTo>
                        <a:pt x="350" y="49"/>
                      </a:lnTo>
                      <a:lnTo>
                        <a:pt x="313" y="0"/>
                      </a:lnTo>
                      <a:lnTo>
                        <a:pt x="212" y="0"/>
                      </a:lnTo>
                      <a:lnTo>
                        <a:pt x="164" y="11"/>
                      </a:lnTo>
                      <a:lnTo>
                        <a:pt x="46" y="59"/>
                      </a:lnTo>
                      <a:lnTo>
                        <a:pt x="0" y="128"/>
                      </a:lnTo>
                      <a:lnTo>
                        <a:pt x="0" y="209"/>
                      </a:lnTo>
                      <a:lnTo>
                        <a:pt x="119" y="223"/>
                      </a:lnTo>
                      <a:lnTo>
                        <a:pt x="156" y="291"/>
                      </a:lnTo>
                      <a:lnTo>
                        <a:pt x="212" y="265"/>
                      </a:lnTo>
                      <a:lnTo>
                        <a:pt x="240" y="255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14" name="Freeform 21"/>
                <p:cNvSpPr>
                  <a:spLocks noChangeAspect="1"/>
                </p:cNvSpPr>
                <p:nvPr/>
              </p:nvSpPr>
              <p:spPr bwMode="auto">
                <a:xfrm>
                  <a:off x="244" y="3369"/>
                  <a:ext cx="40" cy="42"/>
                </a:xfrm>
                <a:custGeom>
                  <a:avLst/>
                  <a:gdLst>
                    <a:gd name="T0" fmla="*/ 0 w 156"/>
                    <a:gd name="T1" fmla="*/ 1 h 174"/>
                    <a:gd name="T2" fmla="*/ 0 w 156"/>
                    <a:gd name="T3" fmla="*/ 0 h 174"/>
                    <a:gd name="T4" fmla="*/ 1 w 156"/>
                    <a:gd name="T5" fmla="*/ 0 h 174"/>
                    <a:gd name="T6" fmla="*/ 1 w 156"/>
                    <a:gd name="T7" fmla="*/ 0 h 174"/>
                    <a:gd name="T8" fmla="*/ 1 w 156"/>
                    <a:gd name="T9" fmla="*/ 0 h 174"/>
                    <a:gd name="T10" fmla="*/ 0 w 156"/>
                    <a:gd name="T11" fmla="*/ 0 h 174"/>
                    <a:gd name="T12" fmla="*/ 0 w 156"/>
                    <a:gd name="T13" fmla="*/ 0 h 174"/>
                    <a:gd name="T14" fmla="*/ 0 w 156"/>
                    <a:gd name="T15" fmla="*/ 0 h 174"/>
                    <a:gd name="T16" fmla="*/ 0 w 156"/>
                    <a:gd name="T17" fmla="*/ 1 h 174"/>
                    <a:gd name="T18" fmla="*/ 0 w 156"/>
                    <a:gd name="T19" fmla="*/ 1 h 174"/>
                    <a:gd name="T20" fmla="*/ 0 w 156"/>
                    <a:gd name="T21" fmla="*/ 1 h 17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56"/>
                    <a:gd name="T34" fmla="*/ 0 h 174"/>
                    <a:gd name="T35" fmla="*/ 156 w 156"/>
                    <a:gd name="T36" fmla="*/ 174 h 174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56" h="174">
                      <a:moveTo>
                        <a:pt x="19" y="174"/>
                      </a:moveTo>
                      <a:lnTo>
                        <a:pt x="43" y="104"/>
                      </a:lnTo>
                      <a:lnTo>
                        <a:pt x="119" y="71"/>
                      </a:lnTo>
                      <a:lnTo>
                        <a:pt x="119" y="49"/>
                      </a:lnTo>
                      <a:lnTo>
                        <a:pt x="156" y="0"/>
                      </a:lnTo>
                      <a:lnTo>
                        <a:pt x="100" y="0"/>
                      </a:lnTo>
                      <a:lnTo>
                        <a:pt x="64" y="59"/>
                      </a:lnTo>
                      <a:lnTo>
                        <a:pt x="7" y="71"/>
                      </a:lnTo>
                      <a:lnTo>
                        <a:pt x="0" y="174"/>
                      </a:lnTo>
                      <a:lnTo>
                        <a:pt x="19" y="174"/>
                      </a:lnTo>
                      <a:close/>
                    </a:path>
                  </a:pathLst>
                </a:custGeom>
                <a:solidFill>
                  <a:srgbClr val="001454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15" name="Freeform 22"/>
                <p:cNvSpPr>
                  <a:spLocks noChangeAspect="1"/>
                </p:cNvSpPr>
                <p:nvPr/>
              </p:nvSpPr>
              <p:spPr bwMode="auto">
                <a:xfrm>
                  <a:off x="890" y="3672"/>
                  <a:ext cx="215" cy="232"/>
                </a:xfrm>
                <a:custGeom>
                  <a:avLst/>
                  <a:gdLst>
                    <a:gd name="T0" fmla="*/ 1 w 860"/>
                    <a:gd name="T1" fmla="*/ 4 h 917"/>
                    <a:gd name="T2" fmla="*/ 1 w 860"/>
                    <a:gd name="T3" fmla="*/ 4 h 917"/>
                    <a:gd name="T4" fmla="*/ 1 w 860"/>
                    <a:gd name="T5" fmla="*/ 3 h 917"/>
                    <a:gd name="T6" fmla="*/ 2 w 860"/>
                    <a:gd name="T7" fmla="*/ 3 h 917"/>
                    <a:gd name="T8" fmla="*/ 2 w 860"/>
                    <a:gd name="T9" fmla="*/ 3 h 917"/>
                    <a:gd name="T10" fmla="*/ 2 w 860"/>
                    <a:gd name="T11" fmla="*/ 3 h 917"/>
                    <a:gd name="T12" fmla="*/ 3 w 860"/>
                    <a:gd name="T13" fmla="*/ 3 h 917"/>
                    <a:gd name="T14" fmla="*/ 3 w 860"/>
                    <a:gd name="T15" fmla="*/ 3 h 917"/>
                    <a:gd name="T16" fmla="*/ 3 w 860"/>
                    <a:gd name="T17" fmla="*/ 2 h 917"/>
                    <a:gd name="T18" fmla="*/ 3 w 860"/>
                    <a:gd name="T19" fmla="*/ 2 h 917"/>
                    <a:gd name="T20" fmla="*/ 3 w 860"/>
                    <a:gd name="T21" fmla="*/ 2 h 917"/>
                    <a:gd name="T22" fmla="*/ 3 w 860"/>
                    <a:gd name="T23" fmla="*/ 2 h 917"/>
                    <a:gd name="T24" fmla="*/ 3 w 860"/>
                    <a:gd name="T25" fmla="*/ 1 h 917"/>
                    <a:gd name="T26" fmla="*/ 3 w 860"/>
                    <a:gd name="T27" fmla="*/ 2 h 917"/>
                    <a:gd name="T28" fmla="*/ 3 w 860"/>
                    <a:gd name="T29" fmla="*/ 1 h 917"/>
                    <a:gd name="T30" fmla="*/ 3 w 860"/>
                    <a:gd name="T31" fmla="*/ 1 h 917"/>
                    <a:gd name="T32" fmla="*/ 2 w 860"/>
                    <a:gd name="T33" fmla="*/ 1 h 917"/>
                    <a:gd name="T34" fmla="*/ 2 w 860"/>
                    <a:gd name="T35" fmla="*/ 1 h 917"/>
                    <a:gd name="T36" fmla="*/ 2 w 860"/>
                    <a:gd name="T37" fmla="*/ 0 h 917"/>
                    <a:gd name="T38" fmla="*/ 1 w 860"/>
                    <a:gd name="T39" fmla="*/ 0 h 917"/>
                    <a:gd name="T40" fmla="*/ 1 w 860"/>
                    <a:gd name="T41" fmla="*/ 0 h 917"/>
                    <a:gd name="T42" fmla="*/ 1 w 860"/>
                    <a:gd name="T43" fmla="*/ 1 h 917"/>
                    <a:gd name="T44" fmla="*/ 1 w 860"/>
                    <a:gd name="T45" fmla="*/ 1 h 917"/>
                    <a:gd name="T46" fmla="*/ 1 w 860"/>
                    <a:gd name="T47" fmla="*/ 1 h 917"/>
                    <a:gd name="T48" fmla="*/ 1 w 860"/>
                    <a:gd name="T49" fmla="*/ 1 h 917"/>
                    <a:gd name="T50" fmla="*/ 1 w 860"/>
                    <a:gd name="T51" fmla="*/ 1 h 917"/>
                    <a:gd name="T52" fmla="*/ 0 w 860"/>
                    <a:gd name="T53" fmla="*/ 1 h 917"/>
                    <a:gd name="T54" fmla="*/ 0 w 860"/>
                    <a:gd name="T55" fmla="*/ 2 h 917"/>
                    <a:gd name="T56" fmla="*/ 1 w 860"/>
                    <a:gd name="T57" fmla="*/ 3 h 917"/>
                    <a:gd name="T58" fmla="*/ 1 w 860"/>
                    <a:gd name="T59" fmla="*/ 3 h 917"/>
                    <a:gd name="T60" fmla="*/ 1 w 860"/>
                    <a:gd name="T61" fmla="*/ 3 h 917"/>
                    <a:gd name="T62" fmla="*/ 1 w 860"/>
                    <a:gd name="T63" fmla="*/ 4 h 917"/>
                    <a:gd name="T64" fmla="*/ 1 w 860"/>
                    <a:gd name="T65" fmla="*/ 4 h 917"/>
                    <a:gd name="T66" fmla="*/ 1 w 860"/>
                    <a:gd name="T67" fmla="*/ 4 h 917"/>
                    <a:gd name="T68" fmla="*/ 1 w 860"/>
                    <a:gd name="T69" fmla="*/ 4 h 917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860"/>
                    <a:gd name="T106" fmla="*/ 0 h 917"/>
                    <a:gd name="T107" fmla="*/ 860 w 860"/>
                    <a:gd name="T108" fmla="*/ 917 h 917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860" h="917">
                      <a:moveTo>
                        <a:pt x="277" y="893"/>
                      </a:moveTo>
                      <a:lnTo>
                        <a:pt x="341" y="873"/>
                      </a:lnTo>
                      <a:lnTo>
                        <a:pt x="333" y="838"/>
                      </a:lnTo>
                      <a:lnTo>
                        <a:pt x="433" y="779"/>
                      </a:lnTo>
                      <a:lnTo>
                        <a:pt x="516" y="672"/>
                      </a:lnTo>
                      <a:lnTo>
                        <a:pt x="573" y="722"/>
                      </a:lnTo>
                      <a:lnTo>
                        <a:pt x="682" y="662"/>
                      </a:lnTo>
                      <a:lnTo>
                        <a:pt x="739" y="627"/>
                      </a:lnTo>
                      <a:lnTo>
                        <a:pt x="766" y="571"/>
                      </a:lnTo>
                      <a:lnTo>
                        <a:pt x="849" y="522"/>
                      </a:lnTo>
                      <a:lnTo>
                        <a:pt x="860" y="476"/>
                      </a:lnTo>
                      <a:lnTo>
                        <a:pt x="776" y="453"/>
                      </a:lnTo>
                      <a:lnTo>
                        <a:pt x="739" y="328"/>
                      </a:lnTo>
                      <a:lnTo>
                        <a:pt x="657" y="347"/>
                      </a:lnTo>
                      <a:lnTo>
                        <a:pt x="657" y="268"/>
                      </a:lnTo>
                      <a:lnTo>
                        <a:pt x="618" y="223"/>
                      </a:lnTo>
                      <a:lnTo>
                        <a:pt x="490" y="141"/>
                      </a:lnTo>
                      <a:lnTo>
                        <a:pt x="395" y="129"/>
                      </a:lnTo>
                      <a:lnTo>
                        <a:pt x="350" y="83"/>
                      </a:lnTo>
                      <a:lnTo>
                        <a:pt x="147" y="0"/>
                      </a:lnTo>
                      <a:lnTo>
                        <a:pt x="120" y="25"/>
                      </a:lnTo>
                      <a:lnTo>
                        <a:pt x="120" y="94"/>
                      </a:lnTo>
                      <a:lnTo>
                        <a:pt x="157" y="116"/>
                      </a:lnTo>
                      <a:lnTo>
                        <a:pt x="157" y="188"/>
                      </a:lnTo>
                      <a:lnTo>
                        <a:pt x="128" y="233"/>
                      </a:lnTo>
                      <a:lnTo>
                        <a:pt x="100" y="268"/>
                      </a:lnTo>
                      <a:lnTo>
                        <a:pt x="47" y="280"/>
                      </a:lnTo>
                      <a:lnTo>
                        <a:pt x="0" y="370"/>
                      </a:lnTo>
                      <a:lnTo>
                        <a:pt x="109" y="605"/>
                      </a:lnTo>
                      <a:lnTo>
                        <a:pt x="109" y="755"/>
                      </a:lnTo>
                      <a:lnTo>
                        <a:pt x="90" y="800"/>
                      </a:lnTo>
                      <a:lnTo>
                        <a:pt x="109" y="860"/>
                      </a:lnTo>
                      <a:lnTo>
                        <a:pt x="238" y="917"/>
                      </a:lnTo>
                      <a:lnTo>
                        <a:pt x="277" y="893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</a:schemeClr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16" name="Freeform 23"/>
                <p:cNvSpPr>
                  <a:spLocks noChangeAspect="1"/>
                </p:cNvSpPr>
                <p:nvPr/>
              </p:nvSpPr>
              <p:spPr bwMode="auto">
                <a:xfrm>
                  <a:off x="772" y="3523"/>
                  <a:ext cx="128" cy="83"/>
                </a:xfrm>
                <a:custGeom>
                  <a:avLst/>
                  <a:gdLst>
                    <a:gd name="T0" fmla="*/ 2 w 509"/>
                    <a:gd name="T1" fmla="*/ 1 h 325"/>
                    <a:gd name="T2" fmla="*/ 2 w 509"/>
                    <a:gd name="T3" fmla="*/ 0 h 325"/>
                    <a:gd name="T4" fmla="*/ 1 w 509"/>
                    <a:gd name="T5" fmla="*/ 0 h 325"/>
                    <a:gd name="T6" fmla="*/ 1 w 509"/>
                    <a:gd name="T7" fmla="*/ 0 h 325"/>
                    <a:gd name="T8" fmla="*/ 1 w 509"/>
                    <a:gd name="T9" fmla="*/ 0 h 325"/>
                    <a:gd name="T10" fmla="*/ 1 w 509"/>
                    <a:gd name="T11" fmla="*/ 0 h 325"/>
                    <a:gd name="T12" fmla="*/ 1 w 509"/>
                    <a:gd name="T13" fmla="*/ 0 h 325"/>
                    <a:gd name="T14" fmla="*/ 0 w 509"/>
                    <a:gd name="T15" fmla="*/ 0 h 325"/>
                    <a:gd name="T16" fmla="*/ 0 w 509"/>
                    <a:gd name="T17" fmla="*/ 0 h 325"/>
                    <a:gd name="T18" fmla="*/ 0 w 509"/>
                    <a:gd name="T19" fmla="*/ 0 h 325"/>
                    <a:gd name="T20" fmla="*/ 0 w 509"/>
                    <a:gd name="T21" fmla="*/ 0 h 325"/>
                    <a:gd name="T22" fmla="*/ 0 w 509"/>
                    <a:gd name="T23" fmla="*/ 0 h 325"/>
                    <a:gd name="T24" fmla="*/ 0 w 509"/>
                    <a:gd name="T25" fmla="*/ 1 h 325"/>
                    <a:gd name="T26" fmla="*/ 1 w 509"/>
                    <a:gd name="T27" fmla="*/ 1 h 325"/>
                    <a:gd name="T28" fmla="*/ 0 w 509"/>
                    <a:gd name="T29" fmla="*/ 1 h 325"/>
                    <a:gd name="T30" fmla="*/ 1 w 509"/>
                    <a:gd name="T31" fmla="*/ 1 h 325"/>
                    <a:gd name="T32" fmla="*/ 1 w 509"/>
                    <a:gd name="T33" fmla="*/ 1 h 325"/>
                    <a:gd name="T34" fmla="*/ 2 w 509"/>
                    <a:gd name="T35" fmla="*/ 1 h 325"/>
                    <a:gd name="T36" fmla="*/ 2 w 509"/>
                    <a:gd name="T37" fmla="*/ 1 h 325"/>
                    <a:gd name="T38" fmla="*/ 2 w 509"/>
                    <a:gd name="T39" fmla="*/ 1 h 325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509"/>
                    <a:gd name="T61" fmla="*/ 0 h 325"/>
                    <a:gd name="T62" fmla="*/ 509 w 509"/>
                    <a:gd name="T63" fmla="*/ 325 h 325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509" h="325">
                      <a:moveTo>
                        <a:pt x="509" y="219"/>
                      </a:moveTo>
                      <a:lnTo>
                        <a:pt x="509" y="152"/>
                      </a:lnTo>
                      <a:lnTo>
                        <a:pt x="417" y="128"/>
                      </a:lnTo>
                      <a:lnTo>
                        <a:pt x="400" y="80"/>
                      </a:lnTo>
                      <a:lnTo>
                        <a:pt x="361" y="80"/>
                      </a:lnTo>
                      <a:lnTo>
                        <a:pt x="325" y="27"/>
                      </a:lnTo>
                      <a:lnTo>
                        <a:pt x="224" y="27"/>
                      </a:lnTo>
                      <a:lnTo>
                        <a:pt x="151" y="80"/>
                      </a:lnTo>
                      <a:lnTo>
                        <a:pt x="95" y="0"/>
                      </a:lnTo>
                      <a:lnTo>
                        <a:pt x="49" y="0"/>
                      </a:lnTo>
                      <a:lnTo>
                        <a:pt x="0" y="48"/>
                      </a:lnTo>
                      <a:lnTo>
                        <a:pt x="30" y="128"/>
                      </a:lnTo>
                      <a:lnTo>
                        <a:pt x="112" y="177"/>
                      </a:lnTo>
                      <a:lnTo>
                        <a:pt x="175" y="245"/>
                      </a:lnTo>
                      <a:lnTo>
                        <a:pt x="159" y="280"/>
                      </a:lnTo>
                      <a:lnTo>
                        <a:pt x="271" y="325"/>
                      </a:lnTo>
                      <a:lnTo>
                        <a:pt x="352" y="269"/>
                      </a:lnTo>
                      <a:lnTo>
                        <a:pt x="447" y="269"/>
                      </a:lnTo>
                      <a:lnTo>
                        <a:pt x="509" y="219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</a:schemeClr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17" name="Freeform 24"/>
                <p:cNvSpPr>
                  <a:spLocks noChangeAspect="1"/>
                </p:cNvSpPr>
                <p:nvPr/>
              </p:nvSpPr>
              <p:spPr bwMode="auto">
                <a:xfrm>
                  <a:off x="776" y="3589"/>
                  <a:ext cx="29" cy="27"/>
                </a:xfrm>
                <a:custGeom>
                  <a:avLst/>
                  <a:gdLst>
                    <a:gd name="T0" fmla="*/ 1 w 111"/>
                    <a:gd name="T1" fmla="*/ 0 h 115"/>
                    <a:gd name="T2" fmla="*/ 1 w 111"/>
                    <a:gd name="T3" fmla="*/ 0 h 115"/>
                    <a:gd name="T4" fmla="*/ 0 w 111"/>
                    <a:gd name="T5" fmla="*/ 0 h 115"/>
                    <a:gd name="T6" fmla="*/ 0 w 111"/>
                    <a:gd name="T7" fmla="*/ 0 h 115"/>
                    <a:gd name="T8" fmla="*/ 1 w 111"/>
                    <a:gd name="T9" fmla="*/ 0 h 115"/>
                    <a:gd name="T10" fmla="*/ 1 w 111"/>
                    <a:gd name="T11" fmla="*/ 0 h 11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11"/>
                    <a:gd name="T19" fmla="*/ 0 h 115"/>
                    <a:gd name="T20" fmla="*/ 111 w 111"/>
                    <a:gd name="T21" fmla="*/ 115 h 115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11" h="115">
                      <a:moveTo>
                        <a:pt x="111" y="107"/>
                      </a:moveTo>
                      <a:lnTo>
                        <a:pt x="92" y="0"/>
                      </a:lnTo>
                      <a:lnTo>
                        <a:pt x="0" y="91"/>
                      </a:lnTo>
                      <a:lnTo>
                        <a:pt x="10" y="115"/>
                      </a:lnTo>
                      <a:lnTo>
                        <a:pt x="111" y="107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</a:schemeClr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18" name="Freeform 25"/>
                <p:cNvSpPr>
                  <a:spLocks noChangeAspect="1"/>
                </p:cNvSpPr>
                <p:nvPr/>
              </p:nvSpPr>
              <p:spPr bwMode="auto">
                <a:xfrm>
                  <a:off x="711" y="3537"/>
                  <a:ext cx="42" cy="41"/>
                </a:xfrm>
                <a:custGeom>
                  <a:avLst/>
                  <a:gdLst>
                    <a:gd name="T0" fmla="*/ 0 w 174"/>
                    <a:gd name="T1" fmla="*/ 1 h 162"/>
                    <a:gd name="T2" fmla="*/ 1 w 174"/>
                    <a:gd name="T3" fmla="*/ 1 h 162"/>
                    <a:gd name="T4" fmla="*/ 0 w 174"/>
                    <a:gd name="T5" fmla="*/ 0 h 162"/>
                    <a:gd name="T6" fmla="*/ 0 w 174"/>
                    <a:gd name="T7" fmla="*/ 0 h 162"/>
                    <a:gd name="T8" fmla="*/ 0 w 174"/>
                    <a:gd name="T9" fmla="*/ 0 h 162"/>
                    <a:gd name="T10" fmla="*/ 0 w 174"/>
                    <a:gd name="T11" fmla="*/ 0 h 162"/>
                    <a:gd name="T12" fmla="*/ 0 w 174"/>
                    <a:gd name="T13" fmla="*/ 1 h 162"/>
                    <a:gd name="T14" fmla="*/ 0 w 174"/>
                    <a:gd name="T15" fmla="*/ 1 h 162"/>
                    <a:gd name="T16" fmla="*/ 0 w 174"/>
                    <a:gd name="T17" fmla="*/ 1 h 16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74"/>
                    <a:gd name="T28" fmla="*/ 0 h 162"/>
                    <a:gd name="T29" fmla="*/ 174 w 174"/>
                    <a:gd name="T30" fmla="*/ 162 h 162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74" h="162">
                      <a:moveTo>
                        <a:pt x="155" y="162"/>
                      </a:moveTo>
                      <a:lnTo>
                        <a:pt x="174" y="104"/>
                      </a:lnTo>
                      <a:lnTo>
                        <a:pt x="116" y="47"/>
                      </a:lnTo>
                      <a:lnTo>
                        <a:pt x="110" y="0"/>
                      </a:lnTo>
                      <a:lnTo>
                        <a:pt x="0" y="0"/>
                      </a:lnTo>
                      <a:lnTo>
                        <a:pt x="0" y="56"/>
                      </a:lnTo>
                      <a:lnTo>
                        <a:pt x="54" y="104"/>
                      </a:lnTo>
                      <a:lnTo>
                        <a:pt x="155" y="162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</a:schemeClr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19" name="Freeform 26"/>
                <p:cNvSpPr>
                  <a:spLocks noChangeAspect="1"/>
                </p:cNvSpPr>
                <p:nvPr/>
              </p:nvSpPr>
              <p:spPr bwMode="auto">
                <a:xfrm>
                  <a:off x="669" y="3485"/>
                  <a:ext cx="101" cy="35"/>
                </a:xfrm>
                <a:custGeom>
                  <a:avLst/>
                  <a:gdLst>
                    <a:gd name="T0" fmla="*/ 2 w 408"/>
                    <a:gd name="T1" fmla="*/ 0 h 139"/>
                    <a:gd name="T2" fmla="*/ 2 w 408"/>
                    <a:gd name="T3" fmla="*/ 0 h 139"/>
                    <a:gd name="T4" fmla="*/ 1 w 408"/>
                    <a:gd name="T5" fmla="*/ 0 h 139"/>
                    <a:gd name="T6" fmla="*/ 0 w 408"/>
                    <a:gd name="T7" fmla="*/ 0 h 139"/>
                    <a:gd name="T8" fmla="*/ 0 w 408"/>
                    <a:gd name="T9" fmla="*/ 0 h 139"/>
                    <a:gd name="T10" fmla="*/ 0 w 408"/>
                    <a:gd name="T11" fmla="*/ 1 h 139"/>
                    <a:gd name="T12" fmla="*/ 1 w 408"/>
                    <a:gd name="T13" fmla="*/ 1 h 139"/>
                    <a:gd name="T14" fmla="*/ 1 w 408"/>
                    <a:gd name="T15" fmla="*/ 1 h 139"/>
                    <a:gd name="T16" fmla="*/ 1 w 408"/>
                    <a:gd name="T17" fmla="*/ 1 h 139"/>
                    <a:gd name="T18" fmla="*/ 1 w 408"/>
                    <a:gd name="T19" fmla="*/ 1 h 139"/>
                    <a:gd name="T20" fmla="*/ 2 w 408"/>
                    <a:gd name="T21" fmla="*/ 1 h 139"/>
                    <a:gd name="T22" fmla="*/ 2 w 408"/>
                    <a:gd name="T23" fmla="*/ 0 h 139"/>
                    <a:gd name="T24" fmla="*/ 2 w 408"/>
                    <a:gd name="T25" fmla="*/ 0 h 13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08"/>
                    <a:gd name="T40" fmla="*/ 0 h 139"/>
                    <a:gd name="T41" fmla="*/ 408 w 408"/>
                    <a:gd name="T42" fmla="*/ 139 h 139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08" h="139">
                      <a:moveTo>
                        <a:pt x="408" y="58"/>
                      </a:moveTo>
                      <a:lnTo>
                        <a:pt x="370" y="22"/>
                      </a:lnTo>
                      <a:lnTo>
                        <a:pt x="270" y="58"/>
                      </a:lnTo>
                      <a:lnTo>
                        <a:pt x="29" y="0"/>
                      </a:lnTo>
                      <a:lnTo>
                        <a:pt x="0" y="70"/>
                      </a:lnTo>
                      <a:lnTo>
                        <a:pt x="0" y="105"/>
                      </a:lnTo>
                      <a:lnTo>
                        <a:pt x="113" y="115"/>
                      </a:lnTo>
                      <a:lnTo>
                        <a:pt x="170" y="88"/>
                      </a:lnTo>
                      <a:lnTo>
                        <a:pt x="224" y="139"/>
                      </a:lnTo>
                      <a:lnTo>
                        <a:pt x="315" y="139"/>
                      </a:lnTo>
                      <a:lnTo>
                        <a:pt x="370" y="105"/>
                      </a:lnTo>
                      <a:lnTo>
                        <a:pt x="408" y="58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</a:schemeClr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20" name="Freeform 27"/>
                <p:cNvSpPr>
                  <a:spLocks noChangeAspect="1"/>
                </p:cNvSpPr>
                <p:nvPr/>
              </p:nvSpPr>
              <p:spPr bwMode="auto">
                <a:xfrm>
                  <a:off x="499" y="3402"/>
                  <a:ext cx="109" cy="83"/>
                </a:xfrm>
                <a:custGeom>
                  <a:avLst/>
                  <a:gdLst>
                    <a:gd name="T0" fmla="*/ 2 w 435"/>
                    <a:gd name="T1" fmla="*/ 1 h 324"/>
                    <a:gd name="T2" fmla="*/ 2 w 435"/>
                    <a:gd name="T3" fmla="*/ 1 h 324"/>
                    <a:gd name="T4" fmla="*/ 2 w 435"/>
                    <a:gd name="T5" fmla="*/ 1 h 324"/>
                    <a:gd name="T6" fmla="*/ 2 w 435"/>
                    <a:gd name="T7" fmla="*/ 1 h 324"/>
                    <a:gd name="T8" fmla="*/ 2 w 435"/>
                    <a:gd name="T9" fmla="*/ 1 h 324"/>
                    <a:gd name="T10" fmla="*/ 1 w 435"/>
                    <a:gd name="T11" fmla="*/ 1 h 324"/>
                    <a:gd name="T12" fmla="*/ 1 w 435"/>
                    <a:gd name="T13" fmla="*/ 1 h 324"/>
                    <a:gd name="T14" fmla="*/ 1 w 435"/>
                    <a:gd name="T15" fmla="*/ 0 h 324"/>
                    <a:gd name="T16" fmla="*/ 1 w 435"/>
                    <a:gd name="T17" fmla="*/ 0 h 324"/>
                    <a:gd name="T18" fmla="*/ 1 w 435"/>
                    <a:gd name="T19" fmla="*/ 0 h 324"/>
                    <a:gd name="T20" fmla="*/ 0 w 435"/>
                    <a:gd name="T21" fmla="*/ 0 h 324"/>
                    <a:gd name="T22" fmla="*/ 0 w 435"/>
                    <a:gd name="T23" fmla="*/ 1 h 324"/>
                    <a:gd name="T24" fmla="*/ 1 w 435"/>
                    <a:gd name="T25" fmla="*/ 1 h 324"/>
                    <a:gd name="T26" fmla="*/ 1 w 435"/>
                    <a:gd name="T27" fmla="*/ 1 h 324"/>
                    <a:gd name="T28" fmla="*/ 1 w 435"/>
                    <a:gd name="T29" fmla="*/ 1 h 324"/>
                    <a:gd name="T30" fmla="*/ 1 w 435"/>
                    <a:gd name="T31" fmla="*/ 1 h 324"/>
                    <a:gd name="T32" fmla="*/ 1 w 435"/>
                    <a:gd name="T33" fmla="*/ 1 h 324"/>
                    <a:gd name="T34" fmla="*/ 1 w 435"/>
                    <a:gd name="T35" fmla="*/ 1 h 324"/>
                    <a:gd name="T36" fmla="*/ 2 w 435"/>
                    <a:gd name="T37" fmla="*/ 1 h 324"/>
                    <a:gd name="T38" fmla="*/ 2 w 435"/>
                    <a:gd name="T39" fmla="*/ 1 h 324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435"/>
                    <a:gd name="T61" fmla="*/ 0 h 324"/>
                    <a:gd name="T62" fmla="*/ 435 w 435"/>
                    <a:gd name="T63" fmla="*/ 324 h 324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435" h="324">
                      <a:moveTo>
                        <a:pt x="426" y="288"/>
                      </a:moveTo>
                      <a:lnTo>
                        <a:pt x="435" y="253"/>
                      </a:lnTo>
                      <a:lnTo>
                        <a:pt x="390" y="242"/>
                      </a:lnTo>
                      <a:lnTo>
                        <a:pt x="390" y="162"/>
                      </a:lnTo>
                      <a:lnTo>
                        <a:pt x="342" y="196"/>
                      </a:lnTo>
                      <a:lnTo>
                        <a:pt x="297" y="115"/>
                      </a:lnTo>
                      <a:lnTo>
                        <a:pt x="333" y="115"/>
                      </a:lnTo>
                      <a:lnTo>
                        <a:pt x="241" y="0"/>
                      </a:lnTo>
                      <a:lnTo>
                        <a:pt x="184" y="0"/>
                      </a:lnTo>
                      <a:lnTo>
                        <a:pt x="129" y="92"/>
                      </a:lnTo>
                      <a:lnTo>
                        <a:pt x="0" y="92"/>
                      </a:lnTo>
                      <a:lnTo>
                        <a:pt x="48" y="208"/>
                      </a:lnTo>
                      <a:lnTo>
                        <a:pt x="100" y="300"/>
                      </a:lnTo>
                      <a:lnTo>
                        <a:pt x="222" y="300"/>
                      </a:lnTo>
                      <a:lnTo>
                        <a:pt x="196" y="253"/>
                      </a:lnTo>
                      <a:lnTo>
                        <a:pt x="259" y="253"/>
                      </a:lnTo>
                      <a:lnTo>
                        <a:pt x="287" y="268"/>
                      </a:lnTo>
                      <a:lnTo>
                        <a:pt x="323" y="324"/>
                      </a:lnTo>
                      <a:lnTo>
                        <a:pt x="426" y="288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</a:schemeClr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21" name="Freeform 28"/>
                <p:cNvSpPr>
                  <a:spLocks noChangeAspect="1"/>
                </p:cNvSpPr>
                <p:nvPr/>
              </p:nvSpPr>
              <p:spPr bwMode="auto">
                <a:xfrm>
                  <a:off x="316" y="3317"/>
                  <a:ext cx="88" cy="73"/>
                </a:xfrm>
                <a:custGeom>
                  <a:avLst/>
                  <a:gdLst>
                    <a:gd name="T0" fmla="*/ 1 w 352"/>
                    <a:gd name="T1" fmla="*/ 1 h 289"/>
                    <a:gd name="T2" fmla="*/ 1 w 352"/>
                    <a:gd name="T3" fmla="*/ 1 h 289"/>
                    <a:gd name="T4" fmla="*/ 1 w 352"/>
                    <a:gd name="T5" fmla="*/ 1 h 289"/>
                    <a:gd name="T6" fmla="*/ 1 w 352"/>
                    <a:gd name="T7" fmla="*/ 0 h 289"/>
                    <a:gd name="T8" fmla="*/ 1 w 352"/>
                    <a:gd name="T9" fmla="*/ 0 h 289"/>
                    <a:gd name="T10" fmla="*/ 1 w 352"/>
                    <a:gd name="T11" fmla="*/ 0 h 289"/>
                    <a:gd name="T12" fmla="*/ 1 w 352"/>
                    <a:gd name="T13" fmla="*/ 0 h 289"/>
                    <a:gd name="T14" fmla="*/ 1 w 352"/>
                    <a:gd name="T15" fmla="*/ 0 h 289"/>
                    <a:gd name="T16" fmla="*/ 1 w 352"/>
                    <a:gd name="T17" fmla="*/ 0 h 289"/>
                    <a:gd name="T18" fmla="*/ 0 w 352"/>
                    <a:gd name="T19" fmla="*/ 0 h 289"/>
                    <a:gd name="T20" fmla="*/ 0 w 352"/>
                    <a:gd name="T21" fmla="*/ 0 h 289"/>
                    <a:gd name="T22" fmla="*/ 0 w 352"/>
                    <a:gd name="T23" fmla="*/ 1 h 289"/>
                    <a:gd name="T24" fmla="*/ 1 w 352"/>
                    <a:gd name="T25" fmla="*/ 1 h 289"/>
                    <a:gd name="T26" fmla="*/ 1 w 352"/>
                    <a:gd name="T27" fmla="*/ 1 h 289"/>
                    <a:gd name="T28" fmla="*/ 1 w 352"/>
                    <a:gd name="T29" fmla="*/ 1 h 289"/>
                    <a:gd name="T30" fmla="*/ 1 w 352"/>
                    <a:gd name="T31" fmla="*/ 1 h 289"/>
                    <a:gd name="T32" fmla="*/ 1 w 352"/>
                    <a:gd name="T33" fmla="*/ 1 h 28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352"/>
                    <a:gd name="T52" fmla="*/ 0 h 289"/>
                    <a:gd name="T53" fmla="*/ 352 w 352"/>
                    <a:gd name="T54" fmla="*/ 289 h 289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352" h="289">
                      <a:moveTo>
                        <a:pt x="241" y="255"/>
                      </a:moveTo>
                      <a:lnTo>
                        <a:pt x="270" y="222"/>
                      </a:lnTo>
                      <a:lnTo>
                        <a:pt x="286" y="198"/>
                      </a:lnTo>
                      <a:lnTo>
                        <a:pt x="286" y="139"/>
                      </a:lnTo>
                      <a:lnTo>
                        <a:pt x="352" y="104"/>
                      </a:lnTo>
                      <a:lnTo>
                        <a:pt x="352" y="47"/>
                      </a:lnTo>
                      <a:lnTo>
                        <a:pt x="315" y="0"/>
                      </a:lnTo>
                      <a:lnTo>
                        <a:pt x="213" y="0"/>
                      </a:lnTo>
                      <a:lnTo>
                        <a:pt x="165" y="10"/>
                      </a:lnTo>
                      <a:lnTo>
                        <a:pt x="47" y="59"/>
                      </a:lnTo>
                      <a:lnTo>
                        <a:pt x="0" y="128"/>
                      </a:lnTo>
                      <a:lnTo>
                        <a:pt x="0" y="209"/>
                      </a:lnTo>
                      <a:lnTo>
                        <a:pt x="121" y="222"/>
                      </a:lnTo>
                      <a:lnTo>
                        <a:pt x="157" y="289"/>
                      </a:lnTo>
                      <a:lnTo>
                        <a:pt x="213" y="265"/>
                      </a:lnTo>
                      <a:lnTo>
                        <a:pt x="241" y="255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</a:schemeClr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22" name="Freeform 29"/>
                <p:cNvSpPr>
                  <a:spLocks noChangeAspect="1"/>
                </p:cNvSpPr>
                <p:nvPr/>
              </p:nvSpPr>
              <p:spPr bwMode="auto">
                <a:xfrm>
                  <a:off x="240" y="3362"/>
                  <a:ext cx="38" cy="45"/>
                </a:xfrm>
                <a:custGeom>
                  <a:avLst/>
                  <a:gdLst>
                    <a:gd name="T0" fmla="*/ 0 w 154"/>
                    <a:gd name="T1" fmla="*/ 1 h 174"/>
                    <a:gd name="T2" fmla="*/ 0 w 154"/>
                    <a:gd name="T3" fmla="*/ 1 h 174"/>
                    <a:gd name="T4" fmla="*/ 1 w 154"/>
                    <a:gd name="T5" fmla="*/ 0 h 174"/>
                    <a:gd name="T6" fmla="*/ 1 w 154"/>
                    <a:gd name="T7" fmla="*/ 0 h 174"/>
                    <a:gd name="T8" fmla="*/ 1 w 154"/>
                    <a:gd name="T9" fmla="*/ 0 h 174"/>
                    <a:gd name="T10" fmla="*/ 1 w 154"/>
                    <a:gd name="T11" fmla="*/ 0 h 174"/>
                    <a:gd name="T12" fmla="*/ 0 w 154"/>
                    <a:gd name="T13" fmla="*/ 0 h 174"/>
                    <a:gd name="T14" fmla="*/ 0 w 154"/>
                    <a:gd name="T15" fmla="*/ 0 h 174"/>
                    <a:gd name="T16" fmla="*/ 0 w 154"/>
                    <a:gd name="T17" fmla="*/ 1 h 174"/>
                    <a:gd name="T18" fmla="*/ 0 w 154"/>
                    <a:gd name="T19" fmla="*/ 1 h 174"/>
                    <a:gd name="T20" fmla="*/ 0 w 154"/>
                    <a:gd name="T21" fmla="*/ 1 h 17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54"/>
                    <a:gd name="T34" fmla="*/ 0 h 174"/>
                    <a:gd name="T35" fmla="*/ 154 w 154"/>
                    <a:gd name="T36" fmla="*/ 174 h 174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54" h="174">
                      <a:moveTo>
                        <a:pt x="17" y="174"/>
                      </a:moveTo>
                      <a:lnTo>
                        <a:pt x="43" y="104"/>
                      </a:lnTo>
                      <a:lnTo>
                        <a:pt x="118" y="69"/>
                      </a:lnTo>
                      <a:lnTo>
                        <a:pt x="118" y="48"/>
                      </a:lnTo>
                      <a:lnTo>
                        <a:pt x="154" y="0"/>
                      </a:lnTo>
                      <a:lnTo>
                        <a:pt x="99" y="0"/>
                      </a:lnTo>
                      <a:lnTo>
                        <a:pt x="63" y="59"/>
                      </a:lnTo>
                      <a:lnTo>
                        <a:pt x="7" y="69"/>
                      </a:lnTo>
                      <a:lnTo>
                        <a:pt x="0" y="174"/>
                      </a:lnTo>
                      <a:lnTo>
                        <a:pt x="17" y="174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</a:schemeClr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</p:grpSp>
          <p:sp>
            <p:nvSpPr>
              <p:cNvPr id="6" name="Text Box 30"/>
              <p:cNvSpPr txBox="1">
                <a:spLocks noChangeArrowheads="1"/>
              </p:cNvSpPr>
              <p:nvPr/>
            </p:nvSpPr>
            <p:spPr bwMode="auto">
              <a:xfrm>
                <a:off x="192" y="3262"/>
                <a:ext cx="302" cy="176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rgbClr val="000000"/>
                    </a:solidFill>
                    <a:latin typeface="+mn-lt"/>
                  </a:rPr>
                  <a:t>HI</a:t>
                </a:r>
              </a:p>
            </p:txBody>
          </p:sp>
        </p:grpSp>
        <p:grpSp>
          <p:nvGrpSpPr>
            <p:cNvPr id="4" name="Group 188"/>
            <p:cNvGrpSpPr>
              <a:grpSpLocks/>
            </p:cNvGrpSpPr>
            <p:nvPr/>
          </p:nvGrpSpPr>
          <p:grpSpPr bwMode="auto">
            <a:xfrm>
              <a:off x="255588" y="5484813"/>
              <a:ext cx="2039937" cy="1152525"/>
              <a:chOff x="4" y="3976"/>
              <a:chExt cx="2242" cy="975"/>
            </a:xfrm>
          </p:grpSpPr>
          <p:grpSp>
            <p:nvGrpSpPr>
              <p:cNvPr id="5" name="Group 191"/>
              <p:cNvGrpSpPr>
                <a:grpSpLocks/>
              </p:cNvGrpSpPr>
              <p:nvPr/>
            </p:nvGrpSpPr>
            <p:grpSpPr bwMode="auto">
              <a:xfrm>
                <a:off x="77" y="4073"/>
                <a:ext cx="1087" cy="712"/>
                <a:chOff x="77" y="4073"/>
                <a:chExt cx="1087" cy="712"/>
              </a:xfrm>
            </p:grpSpPr>
            <p:sp>
              <p:nvSpPr>
                <p:cNvPr id="35" name="Freeform 192"/>
                <p:cNvSpPr>
                  <a:spLocks/>
                </p:cNvSpPr>
                <p:nvPr/>
              </p:nvSpPr>
              <p:spPr bwMode="auto">
                <a:xfrm>
                  <a:off x="77" y="4073"/>
                  <a:ext cx="1087" cy="712"/>
                </a:xfrm>
                <a:custGeom>
                  <a:avLst/>
                  <a:gdLst>
                    <a:gd name="T0" fmla="*/ 173 w 1086"/>
                    <a:gd name="T1" fmla="*/ 106 h 711"/>
                    <a:gd name="T2" fmla="*/ 392 w 1086"/>
                    <a:gd name="T3" fmla="*/ 0 h 711"/>
                    <a:gd name="T4" fmla="*/ 496 w 1086"/>
                    <a:gd name="T5" fmla="*/ 19 h 711"/>
                    <a:gd name="T6" fmla="*/ 547 w 1086"/>
                    <a:gd name="T7" fmla="*/ 53 h 711"/>
                    <a:gd name="T8" fmla="*/ 752 w 1086"/>
                    <a:gd name="T9" fmla="*/ 66 h 711"/>
                    <a:gd name="T10" fmla="*/ 758 w 1086"/>
                    <a:gd name="T11" fmla="*/ 418 h 711"/>
                    <a:gd name="T12" fmla="*/ 825 w 1086"/>
                    <a:gd name="T13" fmla="*/ 429 h 711"/>
                    <a:gd name="T14" fmla="*/ 855 w 1086"/>
                    <a:gd name="T15" fmla="*/ 471 h 711"/>
                    <a:gd name="T16" fmla="*/ 903 w 1086"/>
                    <a:gd name="T17" fmla="*/ 456 h 711"/>
                    <a:gd name="T18" fmla="*/ 1001 w 1086"/>
                    <a:gd name="T19" fmla="*/ 551 h 711"/>
                    <a:gd name="T20" fmla="*/ 1086 w 1086"/>
                    <a:gd name="T21" fmla="*/ 596 h 711"/>
                    <a:gd name="T22" fmla="*/ 1083 w 1086"/>
                    <a:gd name="T23" fmla="*/ 634 h 711"/>
                    <a:gd name="T24" fmla="*/ 977 w 1086"/>
                    <a:gd name="T25" fmla="*/ 638 h 711"/>
                    <a:gd name="T26" fmla="*/ 929 w 1086"/>
                    <a:gd name="T27" fmla="*/ 522 h 711"/>
                    <a:gd name="T28" fmla="*/ 591 w 1086"/>
                    <a:gd name="T29" fmla="*/ 407 h 711"/>
                    <a:gd name="T30" fmla="*/ 601 w 1086"/>
                    <a:gd name="T31" fmla="*/ 444 h 711"/>
                    <a:gd name="T32" fmla="*/ 523 w 1086"/>
                    <a:gd name="T33" fmla="*/ 490 h 711"/>
                    <a:gd name="T34" fmla="*/ 511 w 1086"/>
                    <a:gd name="T35" fmla="*/ 473 h 711"/>
                    <a:gd name="T36" fmla="*/ 489 w 1086"/>
                    <a:gd name="T37" fmla="*/ 473 h 711"/>
                    <a:gd name="T38" fmla="*/ 429 w 1086"/>
                    <a:gd name="T39" fmla="*/ 570 h 711"/>
                    <a:gd name="T40" fmla="*/ 240 w 1086"/>
                    <a:gd name="T41" fmla="*/ 665 h 711"/>
                    <a:gd name="T42" fmla="*/ 52 w 1086"/>
                    <a:gd name="T43" fmla="*/ 711 h 711"/>
                    <a:gd name="T44" fmla="*/ 0 w 1086"/>
                    <a:gd name="T45" fmla="*/ 705 h 711"/>
                    <a:gd name="T46" fmla="*/ 213 w 1086"/>
                    <a:gd name="T47" fmla="*/ 624 h 711"/>
                    <a:gd name="T48" fmla="*/ 240 w 1086"/>
                    <a:gd name="T49" fmla="*/ 624 h 711"/>
                    <a:gd name="T50" fmla="*/ 318 w 1086"/>
                    <a:gd name="T51" fmla="*/ 560 h 711"/>
                    <a:gd name="T52" fmla="*/ 353 w 1086"/>
                    <a:gd name="T53" fmla="*/ 557 h 711"/>
                    <a:gd name="T54" fmla="*/ 407 w 1086"/>
                    <a:gd name="T55" fmla="*/ 509 h 711"/>
                    <a:gd name="T56" fmla="*/ 388 w 1086"/>
                    <a:gd name="T57" fmla="*/ 487 h 711"/>
                    <a:gd name="T58" fmla="*/ 275 w 1086"/>
                    <a:gd name="T59" fmla="*/ 498 h 711"/>
                    <a:gd name="T60" fmla="*/ 195 w 1086"/>
                    <a:gd name="T61" fmla="*/ 377 h 711"/>
                    <a:gd name="T62" fmla="*/ 240 w 1086"/>
                    <a:gd name="T63" fmla="*/ 322 h 711"/>
                    <a:gd name="T64" fmla="*/ 312 w 1086"/>
                    <a:gd name="T65" fmla="*/ 303 h 711"/>
                    <a:gd name="T66" fmla="*/ 286 w 1086"/>
                    <a:gd name="T67" fmla="*/ 255 h 711"/>
                    <a:gd name="T68" fmla="*/ 211 w 1086"/>
                    <a:gd name="T69" fmla="*/ 277 h 711"/>
                    <a:gd name="T70" fmla="*/ 155 w 1086"/>
                    <a:gd name="T71" fmla="*/ 207 h 711"/>
                    <a:gd name="T72" fmla="*/ 217 w 1086"/>
                    <a:gd name="T73" fmla="*/ 191 h 711"/>
                    <a:gd name="T74" fmla="*/ 275 w 1086"/>
                    <a:gd name="T75" fmla="*/ 210 h 711"/>
                    <a:gd name="T76" fmla="*/ 300 w 1086"/>
                    <a:gd name="T77" fmla="*/ 199 h 711"/>
                    <a:gd name="T78" fmla="*/ 252 w 1086"/>
                    <a:gd name="T79" fmla="*/ 140 h 711"/>
                    <a:gd name="T80" fmla="*/ 170 w 1086"/>
                    <a:gd name="T81" fmla="*/ 135 h 711"/>
                    <a:gd name="T82" fmla="*/ 173 w 1086"/>
                    <a:gd name="T83" fmla="*/ 106 h 71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1086"/>
                    <a:gd name="T127" fmla="*/ 0 h 711"/>
                    <a:gd name="T128" fmla="*/ 1086 w 1086"/>
                    <a:gd name="T129" fmla="*/ 711 h 71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1086" h="711">
                      <a:moveTo>
                        <a:pt x="173" y="106"/>
                      </a:moveTo>
                      <a:lnTo>
                        <a:pt x="392" y="0"/>
                      </a:lnTo>
                      <a:lnTo>
                        <a:pt x="496" y="19"/>
                      </a:lnTo>
                      <a:lnTo>
                        <a:pt x="547" y="53"/>
                      </a:lnTo>
                      <a:lnTo>
                        <a:pt x="752" y="66"/>
                      </a:lnTo>
                      <a:lnTo>
                        <a:pt x="758" y="418"/>
                      </a:lnTo>
                      <a:lnTo>
                        <a:pt x="825" y="429"/>
                      </a:lnTo>
                      <a:lnTo>
                        <a:pt x="855" y="471"/>
                      </a:lnTo>
                      <a:lnTo>
                        <a:pt x="903" y="456"/>
                      </a:lnTo>
                      <a:lnTo>
                        <a:pt x="1001" y="551"/>
                      </a:lnTo>
                      <a:lnTo>
                        <a:pt x="1086" y="596"/>
                      </a:lnTo>
                      <a:lnTo>
                        <a:pt x="1083" y="634"/>
                      </a:lnTo>
                      <a:lnTo>
                        <a:pt x="977" y="638"/>
                      </a:lnTo>
                      <a:lnTo>
                        <a:pt x="929" y="522"/>
                      </a:lnTo>
                      <a:lnTo>
                        <a:pt x="591" y="407"/>
                      </a:lnTo>
                      <a:lnTo>
                        <a:pt x="601" y="444"/>
                      </a:lnTo>
                      <a:lnTo>
                        <a:pt x="523" y="490"/>
                      </a:lnTo>
                      <a:lnTo>
                        <a:pt x="511" y="473"/>
                      </a:lnTo>
                      <a:lnTo>
                        <a:pt x="489" y="473"/>
                      </a:lnTo>
                      <a:lnTo>
                        <a:pt x="429" y="570"/>
                      </a:lnTo>
                      <a:lnTo>
                        <a:pt x="240" y="665"/>
                      </a:lnTo>
                      <a:lnTo>
                        <a:pt x="52" y="711"/>
                      </a:lnTo>
                      <a:lnTo>
                        <a:pt x="0" y="705"/>
                      </a:lnTo>
                      <a:lnTo>
                        <a:pt x="213" y="624"/>
                      </a:lnTo>
                      <a:lnTo>
                        <a:pt x="240" y="624"/>
                      </a:lnTo>
                      <a:lnTo>
                        <a:pt x="318" y="560"/>
                      </a:lnTo>
                      <a:lnTo>
                        <a:pt x="353" y="557"/>
                      </a:lnTo>
                      <a:lnTo>
                        <a:pt x="407" y="509"/>
                      </a:lnTo>
                      <a:lnTo>
                        <a:pt x="388" y="487"/>
                      </a:lnTo>
                      <a:lnTo>
                        <a:pt x="275" y="498"/>
                      </a:lnTo>
                      <a:lnTo>
                        <a:pt x="195" y="377"/>
                      </a:lnTo>
                      <a:lnTo>
                        <a:pt x="240" y="322"/>
                      </a:lnTo>
                      <a:lnTo>
                        <a:pt x="312" y="303"/>
                      </a:lnTo>
                      <a:lnTo>
                        <a:pt x="286" y="255"/>
                      </a:lnTo>
                      <a:lnTo>
                        <a:pt x="211" y="277"/>
                      </a:lnTo>
                      <a:lnTo>
                        <a:pt x="155" y="207"/>
                      </a:lnTo>
                      <a:lnTo>
                        <a:pt x="217" y="191"/>
                      </a:lnTo>
                      <a:lnTo>
                        <a:pt x="275" y="210"/>
                      </a:lnTo>
                      <a:lnTo>
                        <a:pt x="300" y="199"/>
                      </a:lnTo>
                      <a:lnTo>
                        <a:pt x="252" y="140"/>
                      </a:lnTo>
                      <a:lnTo>
                        <a:pt x="170" y="135"/>
                      </a:lnTo>
                      <a:lnTo>
                        <a:pt x="173" y="10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36" name="Freeform 193"/>
                <p:cNvSpPr>
                  <a:spLocks/>
                </p:cNvSpPr>
                <p:nvPr/>
              </p:nvSpPr>
              <p:spPr bwMode="auto">
                <a:xfrm>
                  <a:off x="77" y="4073"/>
                  <a:ext cx="1087" cy="712"/>
                </a:xfrm>
                <a:custGeom>
                  <a:avLst/>
                  <a:gdLst>
                    <a:gd name="T0" fmla="*/ 173 w 1086"/>
                    <a:gd name="T1" fmla="*/ 106 h 711"/>
                    <a:gd name="T2" fmla="*/ 392 w 1086"/>
                    <a:gd name="T3" fmla="*/ 0 h 711"/>
                    <a:gd name="T4" fmla="*/ 496 w 1086"/>
                    <a:gd name="T5" fmla="*/ 19 h 711"/>
                    <a:gd name="T6" fmla="*/ 547 w 1086"/>
                    <a:gd name="T7" fmla="*/ 53 h 711"/>
                    <a:gd name="T8" fmla="*/ 752 w 1086"/>
                    <a:gd name="T9" fmla="*/ 66 h 711"/>
                    <a:gd name="T10" fmla="*/ 758 w 1086"/>
                    <a:gd name="T11" fmla="*/ 418 h 711"/>
                    <a:gd name="T12" fmla="*/ 825 w 1086"/>
                    <a:gd name="T13" fmla="*/ 429 h 711"/>
                    <a:gd name="T14" fmla="*/ 855 w 1086"/>
                    <a:gd name="T15" fmla="*/ 471 h 711"/>
                    <a:gd name="T16" fmla="*/ 903 w 1086"/>
                    <a:gd name="T17" fmla="*/ 456 h 711"/>
                    <a:gd name="T18" fmla="*/ 1001 w 1086"/>
                    <a:gd name="T19" fmla="*/ 551 h 711"/>
                    <a:gd name="T20" fmla="*/ 1086 w 1086"/>
                    <a:gd name="T21" fmla="*/ 596 h 711"/>
                    <a:gd name="T22" fmla="*/ 1083 w 1086"/>
                    <a:gd name="T23" fmla="*/ 634 h 711"/>
                    <a:gd name="T24" fmla="*/ 977 w 1086"/>
                    <a:gd name="T25" fmla="*/ 638 h 711"/>
                    <a:gd name="T26" fmla="*/ 929 w 1086"/>
                    <a:gd name="T27" fmla="*/ 522 h 711"/>
                    <a:gd name="T28" fmla="*/ 591 w 1086"/>
                    <a:gd name="T29" fmla="*/ 407 h 711"/>
                    <a:gd name="T30" fmla="*/ 601 w 1086"/>
                    <a:gd name="T31" fmla="*/ 444 h 711"/>
                    <a:gd name="T32" fmla="*/ 523 w 1086"/>
                    <a:gd name="T33" fmla="*/ 490 h 711"/>
                    <a:gd name="T34" fmla="*/ 511 w 1086"/>
                    <a:gd name="T35" fmla="*/ 473 h 711"/>
                    <a:gd name="T36" fmla="*/ 489 w 1086"/>
                    <a:gd name="T37" fmla="*/ 473 h 711"/>
                    <a:gd name="T38" fmla="*/ 429 w 1086"/>
                    <a:gd name="T39" fmla="*/ 570 h 711"/>
                    <a:gd name="T40" fmla="*/ 240 w 1086"/>
                    <a:gd name="T41" fmla="*/ 665 h 711"/>
                    <a:gd name="T42" fmla="*/ 52 w 1086"/>
                    <a:gd name="T43" fmla="*/ 711 h 711"/>
                    <a:gd name="T44" fmla="*/ 0 w 1086"/>
                    <a:gd name="T45" fmla="*/ 705 h 711"/>
                    <a:gd name="T46" fmla="*/ 213 w 1086"/>
                    <a:gd name="T47" fmla="*/ 624 h 711"/>
                    <a:gd name="T48" fmla="*/ 240 w 1086"/>
                    <a:gd name="T49" fmla="*/ 624 h 711"/>
                    <a:gd name="T50" fmla="*/ 318 w 1086"/>
                    <a:gd name="T51" fmla="*/ 560 h 711"/>
                    <a:gd name="T52" fmla="*/ 353 w 1086"/>
                    <a:gd name="T53" fmla="*/ 557 h 711"/>
                    <a:gd name="T54" fmla="*/ 407 w 1086"/>
                    <a:gd name="T55" fmla="*/ 509 h 711"/>
                    <a:gd name="T56" fmla="*/ 388 w 1086"/>
                    <a:gd name="T57" fmla="*/ 487 h 711"/>
                    <a:gd name="T58" fmla="*/ 275 w 1086"/>
                    <a:gd name="T59" fmla="*/ 498 h 711"/>
                    <a:gd name="T60" fmla="*/ 195 w 1086"/>
                    <a:gd name="T61" fmla="*/ 377 h 711"/>
                    <a:gd name="T62" fmla="*/ 240 w 1086"/>
                    <a:gd name="T63" fmla="*/ 322 h 711"/>
                    <a:gd name="T64" fmla="*/ 312 w 1086"/>
                    <a:gd name="T65" fmla="*/ 303 h 711"/>
                    <a:gd name="T66" fmla="*/ 286 w 1086"/>
                    <a:gd name="T67" fmla="*/ 255 h 711"/>
                    <a:gd name="T68" fmla="*/ 211 w 1086"/>
                    <a:gd name="T69" fmla="*/ 277 h 711"/>
                    <a:gd name="T70" fmla="*/ 155 w 1086"/>
                    <a:gd name="T71" fmla="*/ 207 h 711"/>
                    <a:gd name="T72" fmla="*/ 217 w 1086"/>
                    <a:gd name="T73" fmla="*/ 191 h 711"/>
                    <a:gd name="T74" fmla="*/ 275 w 1086"/>
                    <a:gd name="T75" fmla="*/ 210 h 711"/>
                    <a:gd name="T76" fmla="*/ 300 w 1086"/>
                    <a:gd name="T77" fmla="*/ 199 h 711"/>
                    <a:gd name="T78" fmla="*/ 252 w 1086"/>
                    <a:gd name="T79" fmla="*/ 140 h 711"/>
                    <a:gd name="T80" fmla="*/ 170 w 1086"/>
                    <a:gd name="T81" fmla="*/ 135 h 711"/>
                    <a:gd name="T82" fmla="*/ 173 w 1086"/>
                    <a:gd name="T83" fmla="*/ 106 h 711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1086"/>
                    <a:gd name="T127" fmla="*/ 0 h 711"/>
                    <a:gd name="T128" fmla="*/ 1086 w 1086"/>
                    <a:gd name="T129" fmla="*/ 711 h 711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1086" h="711">
                      <a:moveTo>
                        <a:pt x="173" y="106"/>
                      </a:moveTo>
                      <a:lnTo>
                        <a:pt x="392" y="0"/>
                      </a:lnTo>
                      <a:lnTo>
                        <a:pt x="496" y="19"/>
                      </a:lnTo>
                      <a:lnTo>
                        <a:pt x="547" y="53"/>
                      </a:lnTo>
                      <a:lnTo>
                        <a:pt x="752" y="66"/>
                      </a:lnTo>
                      <a:lnTo>
                        <a:pt x="758" y="418"/>
                      </a:lnTo>
                      <a:lnTo>
                        <a:pt x="825" y="429"/>
                      </a:lnTo>
                      <a:lnTo>
                        <a:pt x="855" y="471"/>
                      </a:lnTo>
                      <a:lnTo>
                        <a:pt x="903" y="456"/>
                      </a:lnTo>
                      <a:lnTo>
                        <a:pt x="1001" y="551"/>
                      </a:lnTo>
                      <a:lnTo>
                        <a:pt x="1086" y="596"/>
                      </a:lnTo>
                      <a:lnTo>
                        <a:pt x="1083" y="634"/>
                      </a:lnTo>
                      <a:lnTo>
                        <a:pt x="977" y="638"/>
                      </a:lnTo>
                      <a:lnTo>
                        <a:pt x="929" y="522"/>
                      </a:lnTo>
                      <a:lnTo>
                        <a:pt x="591" y="407"/>
                      </a:lnTo>
                      <a:lnTo>
                        <a:pt x="601" y="444"/>
                      </a:lnTo>
                      <a:lnTo>
                        <a:pt x="523" y="490"/>
                      </a:lnTo>
                      <a:lnTo>
                        <a:pt x="511" y="473"/>
                      </a:lnTo>
                      <a:lnTo>
                        <a:pt x="489" y="473"/>
                      </a:lnTo>
                      <a:lnTo>
                        <a:pt x="429" y="570"/>
                      </a:lnTo>
                      <a:lnTo>
                        <a:pt x="240" y="665"/>
                      </a:lnTo>
                      <a:lnTo>
                        <a:pt x="52" y="711"/>
                      </a:lnTo>
                      <a:lnTo>
                        <a:pt x="0" y="705"/>
                      </a:lnTo>
                      <a:lnTo>
                        <a:pt x="213" y="624"/>
                      </a:lnTo>
                      <a:lnTo>
                        <a:pt x="240" y="624"/>
                      </a:lnTo>
                      <a:lnTo>
                        <a:pt x="318" y="560"/>
                      </a:lnTo>
                      <a:lnTo>
                        <a:pt x="353" y="557"/>
                      </a:lnTo>
                      <a:lnTo>
                        <a:pt x="407" y="509"/>
                      </a:lnTo>
                      <a:lnTo>
                        <a:pt x="388" y="487"/>
                      </a:lnTo>
                      <a:lnTo>
                        <a:pt x="275" y="498"/>
                      </a:lnTo>
                      <a:lnTo>
                        <a:pt x="195" y="377"/>
                      </a:lnTo>
                      <a:lnTo>
                        <a:pt x="240" y="322"/>
                      </a:lnTo>
                      <a:lnTo>
                        <a:pt x="312" y="303"/>
                      </a:lnTo>
                      <a:lnTo>
                        <a:pt x="286" y="255"/>
                      </a:lnTo>
                      <a:lnTo>
                        <a:pt x="211" y="277"/>
                      </a:lnTo>
                      <a:lnTo>
                        <a:pt x="155" y="207"/>
                      </a:lnTo>
                      <a:lnTo>
                        <a:pt x="217" y="191"/>
                      </a:lnTo>
                      <a:lnTo>
                        <a:pt x="275" y="210"/>
                      </a:lnTo>
                      <a:lnTo>
                        <a:pt x="300" y="199"/>
                      </a:lnTo>
                      <a:lnTo>
                        <a:pt x="252" y="140"/>
                      </a:lnTo>
                      <a:lnTo>
                        <a:pt x="170" y="135"/>
                      </a:lnTo>
                      <a:lnTo>
                        <a:pt x="173" y="106"/>
                      </a:lnTo>
                    </a:path>
                  </a:pathLst>
                </a:custGeom>
                <a:noFill/>
                <a:ln w="571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</p:grpSp>
          <p:sp>
            <p:nvSpPr>
              <p:cNvPr id="25" name="Rectangle 194"/>
              <p:cNvSpPr>
                <a:spLocks noChangeArrowheads="1"/>
              </p:cNvSpPr>
              <p:nvPr/>
            </p:nvSpPr>
            <p:spPr bwMode="auto">
              <a:xfrm>
                <a:off x="454" y="4241"/>
                <a:ext cx="133" cy="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00" kern="0" dirty="0">
                    <a:solidFill>
                      <a:srgbClr val="000000"/>
                    </a:solidFill>
                    <a:latin typeface="Arial" charset="0"/>
                    <a:ea typeface="Times New Roman" pitchFamily="18" charset="0"/>
                    <a:cs typeface="Arial" charset="0"/>
                  </a:rPr>
                  <a:t>AK</a:t>
                </a:r>
                <a:endParaRPr lang="en-US" kern="0" dirty="0">
                  <a:solidFill>
                    <a:sysClr val="windowText" lastClr="000000"/>
                  </a:solidFill>
                  <a:latin typeface="Arial" charset="0"/>
                  <a:ea typeface="Times New Roman" pitchFamily="18" charset="0"/>
                  <a:cs typeface="Arial" charset="0"/>
                </a:endParaRPr>
              </a:p>
            </p:txBody>
          </p:sp>
          <p:sp>
            <p:nvSpPr>
              <p:cNvPr id="26" name="Rectangle 195"/>
              <p:cNvSpPr>
                <a:spLocks noChangeArrowheads="1"/>
              </p:cNvSpPr>
              <p:nvPr/>
            </p:nvSpPr>
            <p:spPr bwMode="auto">
              <a:xfrm>
                <a:off x="4" y="3976"/>
                <a:ext cx="1253" cy="975"/>
              </a:xfrm>
              <a:prstGeom prst="rect">
                <a:avLst/>
              </a:prstGeom>
              <a:noFill/>
              <a:ln w="5715" cap="rnd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grpSp>
            <p:nvGrpSpPr>
              <p:cNvPr id="23" name="Group 196"/>
              <p:cNvGrpSpPr>
                <a:grpSpLocks/>
              </p:cNvGrpSpPr>
              <p:nvPr/>
            </p:nvGrpSpPr>
            <p:grpSpPr bwMode="auto">
              <a:xfrm>
                <a:off x="77" y="4073"/>
                <a:ext cx="1087" cy="712"/>
                <a:chOff x="77" y="4073"/>
                <a:chExt cx="1087" cy="712"/>
              </a:xfrm>
            </p:grpSpPr>
            <p:grpSp>
              <p:nvGrpSpPr>
                <p:cNvPr id="24" name="Group 198"/>
                <p:cNvGrpSpPr>
                  <a:grpSpLocks/>
                </p:cNvGrpSpPr>
                <p:nvPr/>
              </p:nvGrpSpPr>
              <p:grpSpPr bwMode="auto">
                <a:xfrm>
                  <a:off x="77" y="4073"/>
                  <a:ext cx="1087" cy="712"/>
                  <a:chOff x="77" y="4073"/>
                  <a:chExt cx="1087" cy="712"/>
                </a:xfrm>
              </p:grpSpPr>
              <p:sp>
                <p:nvSpPr>
                  <p:cNvPr id="33" name="Freeform 199"/>
                  <p:cNvSpPr>
                    <a:spLocks/>
                  </p:cNvSpPr>
                  <p:nvPr/>
                </p:nvSpPr>
                <p:spPr bwMode="auto">
                  <a:xfrm>
                    <a:off x="77" y="4073"/>
                    <a:ext cx="1087" cy="712"/>
                  </a:xfrm>
                  <a:custGeom>
                    <a:avLst/>
                    <a:gdLst>
                      <a:gd name="T0" fmla="*/ 173 w 1086"/>
                      <a:gd name="T1" fmla="*/ 106 h 711"/>
                      <a:gd name="T2" fmla="*/ 392 w 1086"/>
                      <a:gd name="T3" fmla="*/ 0 h 711"/>
                      <a:gd name="T4" fmla="*/ 496 w 1086"/>
                      <a:gd name="T5" fmla="*/ 19 h 711"/>
                      <a:gd name="T6" fmla="*/ 547 w 1086"/>
                      <a:gd name="T7" fmla="*/ 53 h 711"/>
                      <a:gd name="T8" fmla="*/ 752 w 1086"/>
                      <a:gd name="T9" fmla="*/ 66 h 711"/>
                      <a:gd name="T10" fmla="*/ 758 w 1086"/>
                      <a:gd name="T11" fmla="*/ 418 h 711"/>
                      <a:gd name="T12" fmla="*/ 825 w 1086"/>
                      <a:gd name="T13" fmla="*/ 429 h 711"/>
                      <a:gd name="T14" fmla="*/ 855 w 1086"/>
                      <a:gd name="T15" fmla="*/ 471 h 711"/>
                      <a:gd name="T16" fmla="*/ 903 w 1086"/>
                      <a:gd name="T17" fmla="*/ 456 h 711"/>
                      <a:gd name="T18" fmla="*/ 1001 w 1086"/>
                      <a:gd name="T19" fmla="*/ 551 h 711"/>
                      <a:gd name="T20" fmla="*/ 1086 w 1086"/>
                      <a:gd name="T21" fmla="*/ 596 h 711"/>
                      <a:gd name="T22" fmla="*/ 1083 w 1086"/>
                      <a:gd name="T23" fmla="*/ 634 h 711"/>
                      <a:gd name="T24" fmla="*/ 977 w 1086"/>
                      <a:gd name="T25" fmla="*/ 638 h 711"/>
                      <a:gd name="T26" fmla="*/ 929 w 1086"/>
                      <a:gd name="T27" fmla="*/ 522 h 711"/>
                      <a:gd name="T28" fmla="*/ 591 w 1086"/>
                      <a:gd name="T29" fmla="*/ 407 h 711"/>
                      <a:gd name="T30" fmla="*/ 601 w 1086"/>
                      <a:gd name="T31" fmla="*/ 444 h 711"/>
                      <a:gd name="T32" fmla="*/ 523 w 1086"/>
                      <a:gd name="T33" fmla="*/ 490 h 711"/>
                      <a:gd name="T34" fmla="*/ 511 w 1086"/>
                      <a:gd name="T35" fmla="*/ 473 h 711"/>
                      <a:gd name="T36" fmla="*/ 489 w 1086"/>
                      <a:gd name="T37" fmla="*/ 473 h 711"/>
                      <a:gd name="T38" fmla="*/ 429 w 1086"/>
                      <a:gd name="T39" fmla="*/ 570 h 711"/>
                      <a:gd name="T40" fmla="*/ 240 w 1086"/>
                      <a:gd name="T41" fmla="*/ 665 h 711"/>
                      <a:gd name="T42" fmla="*/ 52 w 1086"/>
                      <a:gd name="T43" fmla="*/ 711 h 711"/>
                      <a:gd name="T44" fmla="*/ 0 w 1086"/>
                      <a:gd name="T45" fmla="*/ 705 h 711"/>
                      <a:gd name="T46" fmla="*/ 213 w 1086"/>
                      <a:gd name="T47" fmla="*/ 624 h 711"/>
                      <a:gd name="T48" fmla="*/ 240 w 1086"/>
                      <a:gd name="T49" fmla="*/ 624 h 711"/>
                      <a:gd name="T50" fmla="*/ 318 w 1086"/>
                      <a:gd name="T51" fmla="*/ 560 h 711"/>
                      <a:gd name="T52" fmla="*/ 353 w 1086"/>
                      <a:gd name="T53" fmla="*/ 557 h 711"/>
                      <a:gd name="T54" fmla="*/ 407 w 1086"/>
                      <a:gd name="T55" fmla="*/ 509 h 711"/>
                      <a:gd name="T56" fmla="*/ 388 w 1086"/>
                      <a:gd name="T57" fmla="*/ 487 h 711"/>
                      <a:gd name="T58" fmla="*/ 275 w 1086"/>
                      <a:gd name="T59" fmla="*/ 498 h 711"/>
                      <a:gd name="T60" fmla="*/ 195 w 1086"/>
                      <a:gd name="T61" fmla="*/ 377 h 711"/>
                      <a:gd name="T62" fmla="*/ 240 w 1086"/>
                      <a:gd name="T63" fmla="*/ 322 h 711"/>
                      <a:gd name="T64" fmla="*/ 312 w 1086"/>
                      <a:gd name="T65" fmla="*/ 303 h 711"/>
                      <a:gd name="T66" fmla="*/ 286 w 1086"/>
                      <a:gd name="T67" fmla="*/ 255 h 711"/>
                      <a:gd name="T68" fmla="*/ 211 w 1086"/>
                      <a:gd name="T69" fmla="*/ 277 h 711"/>
                      <a:gd name="T70" fmla="*/ 155 w 1086"/>
                      <a:gd name="T71" fmla="*/ 207 h 711"/>
                      <a:gd name="T72" fmla="*/ 217 w 1086"/>
                      <a:gd name="T73" fmla="*/ 191 h 711"/>
                      <a:gd name="T74" fmla="*/ 275 w 1086"/>
                      <a:gd name="T75" fmla="*/ 210 h 711"/>
                      <a:gd name="T76" fmla="*/ 300 w 1086"/>
                      <a:gd name="T77" fmla="*/ 199 h 711"/>
                      <a:gd name="T78" fmla="*/ 252 w 1086"/>
                      <a:gd name="T79" fmla="*/ 140 h 711"/>
                      <a:gd name="T80" fmla="*/ 170 w 1086"/>
                      <a:gd name="T81" fmla="*/ 135 h 711"/>
                      <a:gd name="T82" fmla="*/ 173 w 1086"/>
                      <a:gd name="T83" fmla="*/ 106 h 711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1086"/>
                      <a:gd name="T127" fmla="*/ 0 h 711"/>
                      <a:gd name="T128" fmla="*/ 1086 w 1086"/>
                      <a:gd name="T129" fmla="*/ 711 h 711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1086" h="711">
                        <a:moveTo>
                          <a:pt x="173" y="106"/>
                        </a:moveTo>
                        <a:lnTo>
                          <a:pt x="392" y="0"/>
                        </a:lnTo>
                        <a:lnTo>
                          <a:pt x="496" y="19"/>
                        </a:lnTo>
                        <a:lnTo>
                          <a:pt x="547" y="53"/>
                        </a:lnTo>
                        <a:lnTo>
                          <a:pt x="752" y="66"/>
                        </a:lnTo>
                        <a:lnTo>
                          <a:pt x="758" y="418"/>
                        </a:lnTo>
                        <a:lnTo>
                          <a:pt x="825" y="429"/>
                        </a:lnTo>
                        <a:lnTo>
                          <a:pt x="855" y="471"/>
                        </a:lnTo>
                        <a:lnTo>
                          <a:pt x="903" y="456"/>
                        </a:lnTo>
                        <a:lnTo>
                          <a:pt x="1001" y="551"/>
                        </a:lnTo>
                        <a:lnTo>
                          <a:pt x="1086" y="596"/>
                        </a:lnTo>
                        <a:lnTo>
                          <a:pt x="1083" y="634"/>
                        </a:lnTo>
                        <a:lnTo>
                          <a:pt x="977" y="638"/>
                        </a:lnTo>
                        <a:lnTo>
                          <a:pt x="929" y="522"/>
                        </a:lnTo>
                        <a:lnTo>
                          <a:pt x="591" y="407"/>
                        </a:lnTo>
                        <a:lnTo>
                          <a:pt x="601" y="444"/>
                        </a:lnTo>
                        <a:lnTo>
                          <a:pt x="523" y="490"/>
                        </a:lnTo>
                        <a:lnTo>
                          <a:pt x="511" y="473"/>
                        </a:lnTo>
                        <a:lnTo>
                          <a:pt x="489" y="473"/>
                        </a:lnTo>
                        <a:lnTo>
                          <a:pt x="429" y="570"/>
                        </a:lnTo>
                        <a:lnTo>
                          <a:pt x="240" y="665"/>
                        </a:lnTo>
                        <a:lnTo>
                          <a:pt x="52" y="711"/>
                        </a:lnTo>
                        <a:lnTo>
                          <a:pt x="0" y="705"/>
                        </a:lnTo>
                        <a:lnTo>
                          <a:pt x="213" y="624"/>
                        </a:lnTo>
                        <a:lnTo>
                          <a:pt x="240" y="624"/>
                        </a:lnTo>
                        <a:lnTo>
                          <a:pt x="318" y="560"/>
                        </a:lnTo>
                        <a:lnTo>
                          <a:pt x="353" y="557"/>
                        </a:lnTo>
                        <a:lnTo>
                          <a:pt x="407" y="509"/>
                        </a:lnTo>
                        <a:lnTo>
                          <a:pt x="388" y="487"/>
                        </a:lnTo>
                        <a:lnTo>
                          <a:pt x="275" y="498"/>
                        </a:lnTo>
                        <a:lnTo>
                          <a:pt x="195" y="377"/>
                        </a:lnTo>
                        <a:lnTo>
                          <a:pt x="240" y="322"/>
                        </a:lnTo>
                        <a:lnTo>
                          <a:pt x="312" y="303"/>
                        </a:lnTo>
                        <a:lnTo>
                          <a:pt x="286" y="255"/>
                        </a:lnTo>
                        <a:lnTo>
                          <a:pt x="211" y="277"/>
                        </a:lnTo>
                        <a:lnTo>
                          <a:pt x="155" y="207"/>
                        </a:lnTo>
                        <a:lnTo>
                          <a:pt x="217" y="191"/>
                        </a:lnTo>
                        <a:lnTo>
                          <a:pt x="275" y="210"/>
                        </a:lnTo>
                        <a:lnTo>
                          <a:pt x="300" y="199"/>
                        </a:lnTo>
                        <a:lnTo>
                          <a:pt x="252" y="140"/>
                        </a:lnTo>
                        <a:lnTo>
                          <a:pt x="170" y="135"/>
                        </a:lnTo>
                        <a:lnTo>
                          <a:pt x="173" y="10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</a:endParaRPr>
                  </a:p>
                </p:txBody>
              </p:sp>
              <p:sp>
                <p:nvSpPr>
                  <p:cNvPr id="34" name="Freeform 200"/>
                  <p:cNvSpPr>
                    <a:spLocks/>
                  </p:cNvSpPr>
                  <p:nvPr/>
                </p:nvSpPr>
                <p:spPr bwMode="auto">
                  <a:xfrm>
                    <a:off x="77" y="4073"/>
                    <a:ext cx="1087" cy="712"/>
                  </a:xfrm>
                  <a:custGeom>
                    <a:avLst/>
                    <a:gdLst>
                      <a:gd name="T0" fmla="*/ 173 w 1086"/>
                      <a:gd name="T1" fmla="*/ 106 h 711"/>
                      <a:gd name="T2" fmla="*/ 392 w 1086"/>
                      <a:gd name="T3" fmla="*/ 0 h 711"/>
                      <a:gd name="T4" fmla="*/ 496 w 1086"/>
                      <a:gd name="T5" fmla="*/ 19 h 711"/>
                      <a:gd name="T6" fmla="*/ 547 w 1086"/>
                      <a:gd name="T7" fmla="*/ 53 h 711"/>
                      <a:gd name="T8" fmla="*/ 752 w 1086"/>
                      <a:gd name="T9" fmla="*/ 66 h 711"/>
                      <a:gd name="T10" fmla="*/ 758 w 1086"/>
                      <a:gd name="T11" fmla="*/ 418 h 711"/>
                      <a:gd name="T12" fmla="*/ 825 w 1086"/>
                      <a:gd name="T13" fmla="*/ 429 h 711"/>
                      <a:gd name="T14" fmla="*/ 855 w 1086"/>
                      <a:gd name="T15" fmla="*/ 471 h 711"/>
                      <a:gd name="T16" fmla="*/ 903 w 1086"/>
                      <a:gd name="T17" fmla="*/ 456 h 711"/>
                      <a:gd name="T18" fmla="*/ 1001 w 1086"/>
                      <a:gd name="T19" fmla="*/ 551 h 711"/>
                      <a:gd name="T20" fmla="*/ 1086 w 1086"/>
                      <a:gd name="T21" fmla="*/ 596 h 711"/>
                      <a:gd name="T22" fmla="*/ 1083 w 1086"/>
                      <a:gd name="T23" fmla="*/ 634 h 711"/>
                      <a:gd name="T24" fmla="*/ 977 w 1086"/>
                      <a:gd name="T25" fmla="*/ 638 h 711"/>
                      <a:gd name="T26" fmla="*/ 929 w 1086"/>
                      <a:gd name="T27" fmla="*/ 522 h 711"/>
                      <a:gd name="T28" fmla="*/ 591 w 1086"/>
                      <a:gd name="T29" fmla="*/ 407 h 711"/>
                      <a:gd name="T30" fmla="*/ 601 w 1086"/>
                      <a:gd name="T31" fmla="*/ 444 h 711"/>
                      <a:gd name="T32" fmla="*/ 523 w 1086"/>
                      <a:gd name="T33" fmla="*/ 490 h 711"/>
                      <a:gd name="T34" fmla="*/ 511 w 1086"/>
                      <a:gd name="T35" fmla="*/ 473 h 711"/>
                      <a:gd name="T36" fmla="*/ 489 w 1086"/>
                      <a:gd name="T37" fmla="*/ 473 h 711"/>
                      <a:gd name="T38" fmla="*/ 429 w 1086"/>
                      <a:gd name="T39" fmla="*/ 570 h 711"/>
                      <a:gd name="T40" fmla="*/ 240 w 1086"/>
                      <a:gd name="T41" fmla="*/ 665 h 711"/>
                      <a:gd name="T42" fmla="*/ 52 w 1086"/>
                      <a:gd name="T43" fmla="*/ 711 h 711"/>
                      <a:gd name="T44" fmla="*/ 0 w 1086"/>
                      <a:gd name="T45" fmla="*/ 705 h 711"/>
                      <a:gd name="T46" fmla="*/ 213 w 1086"/>
                      <a:gd name="T47" fmla="*/ 624 h 711"/>
                      <a:gd name="T48" fmla="*/ 240 w 1086"/>
                      <a:gd name="T49" fmla="*/ 624 h 711"/>
                      <a:gd name="T50" fmla="*/ 318 w 1086"/>
                      <a:gd name="T51" fmla="*/ 560 h 711"/>
                      <a:gd name="T52" fmla="*/ 353 w 1086"/>
                      <a:gd name="T53" fmla="*/ 557 h 711"/>
                      <a:gd name="T54" fmla="*/ 407 w 1086"/>
                      <a:gd name="T55" fmla="*/ 509 h 711"/>
                      <a:gd name="T56" fmla="*/ 388 w 1086"/>
                      <a:gd name="T57" fmla="*/ 487 h 711"/>
                      <a:gd name="T58" fmla="*/ 275 w 1086"/>
                      <a:gd name="T59" fmla="*/ 498 h 711"/>
                      <a:gd name="T60" fmla="*/ 195 w 1086"/>
                      <a:gd name="T61" fmla="*/ 377 h 711"/>
                      <a:gd name="T62" fmla="*/ 240 w 1086"/>
                      <a:gd name="T63" fmla="*/ 322 h 711"/>
                      <a:gd name="T64" fmla="*/ 312 w 1086"/>
                      <a:gd name="T65" fmla="*/ 303 h 711"/>
                      <a:gd name="T66" fmla="*/ 286 w 1086"/>
                      <a:gd name="T67" fmla="*/ 255 h 711"/>
                      <a:gd name="T68" fmla="*/ 211 w 1086"/>
                      <a:gd name="T69" fmla="*/ 277 h 711"/>
                      <a:gd name="T70" fmla="*/ 155 w 1086"/>
                      <a:gd name="T71" fmla="*/ 207 h 711"/>
                      <a:gd name="T72" fmla="*/ 217 w 1086"/>
                      <a:gd name="T73" fmla="*/ 191 h 711"/>
                      <a:gd name="T74" fmla="*/ 275 w 1086"/>
                      <a:gd name="T75" fmla="*/ 210 h 711"/>
                      <a:gd name="T76" fmla="*/ 300 w 1086"/>
                      <a:gd name="T77" fmla="*/ 199 h 711"/>
                      <a:gd name="T78" fmla="*/ 252 w 1086"/>
                      <a:gd name="T79" fmla="*/ 140 h 711"/>
                      <a:gd name="T80" fmla="*/ 170 w 1086"/>
                      <a:gd name="T81" fmla="*/ 135 h 711"/>
                      <a:gd name="T82" fmla="*/ 173 w 1086"/>
                      <a:gd name="T83" fmla="*/ 106 h 711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1086"/>
                      <a:gd name="T127" fmla="*/ 0 h 711"/>
                      <a:gd name="T128" fmla="*/ 1086 w 1086"/>
                      <a:gd name="T129" fmla="*/ 711 h 711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1086" h="711">
                        <a:moveTo>
                          <a:pt x="173" y="106"/>
                        </a:moveTo>
                        <a:lnTo>
                          <a:pt x="392" y="0"/>
                        </a:lnTo>
                        <a:lnTo>
                          <a:pt x="496" y="19"/>
                        </a:lnTo>
                        <a:lnTo>
                          <a:pt x="547" y="53"/>
                        </a:lnTo>
                        <a:lnTo>
                          <a:pt x="752" y="66"/>
                        </a:lnTo>
                        <a:lnTo>
                          <a:pt x="758" y="418"/>
                        </a:lnTo>
                        <a:lnTo>
                          <a:pt x="825" y="429"/>
                        </a:lnTo>
                        <a:lnTo>
                          <a:pt x="855" y="471"/>
                        </a:lnTo>
                        <a:lnTo>
                          <a:pt x="903" y="456"/>
                        </a:lnTo>
                        <a:lnTo>
                          <a:pt x="1001" y="551"/>
                        </a:lnTo>
                        <a:lnTo>
                          <a:pt x="1086" y="596"/>
                        </a:lnTo>
                        <a:lnTo>
                          <a:pt x="1083" y="634"/>
                        </a:lnTo>
                        <a:lnTo>
                          <a:pt x="977" y="638"/>
                        </a:lnTo>
                        <a:lnTo>
                          <a:pt x="929" y="522"/>
                        </a:lnTo>
                        <a:lnTo>
                          <a:pt x="591" y="407"/>
                        </a:lnTo>
                        <a:lnTo>
                          <a:pt x="601" y="444"/>
                        </a:lnTo>
                        <a:lnTo>
                          <a:pt x="523" y="490"/>
                        </a:lnTo>
                        <a:lnTo>
                          <a:pt x="511" y="473"/>
                        </a:lnTo>
                        <a:lnTo>
                          <a:pt x="489" y="473"/>
                        </a:lnTo>
                        <a:lnTo>
                          <a:pt x="429" y="570"/>
                        </a:lnTo>
                        <a:lnTo>
                          <a:pt x="240" y="665"/>
                        </a:lnTo>
                        <a:lnTo>
                          <a:pt x="52" y="711"/>
                        </a:lnTo>
                        <a:lnTo>
                          <a:pt x="0" y="705"/>
                        </a:lnTo>
                        <a:lnTo>
                          <a:pt x="213" y="624"/>
                        </a:lnTo>
                        <a:lnTo>
                          <a:pt x="240" y="624"/>
                        </a:lnTo>
                        <a:lnTo>
                          <a:pt x="318" y="560"/>
                        </a:lnTo>
                        <a:lnTo>
                          <a:pt x="353" y="557"/>
                        </a:lnTo>
                        <a:lnTo>
                          <a:pt x="407" y="509"/>
                        </a:lnTo>
                        <a:lnTo>
                          <a:pt x="388" y="487"/>
                        </a:lnTo>
                        <a:lnTo>
                          <a:pt x="275" y="498"/>
                        </a:lnTo>
                        <a:lnTo>
                          <a:pt x="195" y="377"/>
                        </a:lnTo>
                        <a:lnTo>
                          <a:pt x="240" y="322"/>
                        </a:lnTo>
                        <a:lnTo>
                          <a:pt x="312" y="303"/>
                        </a:lnTo>
                        <a:lnTo>
                          <a:pt x="286" y="255"/>
                        </a:lnTo>
                        <a:lnTo>
                          <a:pt x="211" y="277"/>
                        </a:lnTo>
                        <a:lnTo>
                          <a:pt x="155" y="207"/>
                        </a:lnTo>
                        <a:lnTo>
                          <a:pt x="217" y="191"/>
                        </a:lnTo>
                        <a:lnTo>
                          <a:pt x="275" y="210"/>
                        </a:lnTo>
                        <a:lnTo>
                          <a:pt x="300" y="199"/>
                        </a:lnTo>
                        <a:lnTo>
                          <a:pt x="252" y="140"/>
                        </a:lnTo>
                        <a:lnTo>
                          <a:pt x="170" y="135"/>
                        </a:lnTo>
                        <a:lnTo>
                          <a:pt x="173" y="106"/>
                        </a:lnTo>
                      </a:path>
                    </a:pathLst>
                  </a:custGeom>
                  <a:noFill/>
                  <a:ln w="571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</a:endParaRPr>
                  </a:p>
                </p:txBody>
              </p:sp>
            </p:grpSp>
            <p:grpSp>
              <p:nvGrpSpPr>
                <p:cNvPr id="27" name="Group 202"/>
                <p:cNvGrpSpPr>
                  <a:grpSpLocks/>
                </p:cNvGrpSpPr>
                <p:nvPr/>
              </p:nvGrpSpPr>
              <p:grpSpPr bwMode="auto">
                <a:xfrm>
                  <a:off x="77" y="4073"/>
                  <a:ext cx="1087" cy="712"/>
                  <a:chOff x="77" y="4073"/>
                  <a:chExt cx="1087" cy="712"/>
                </a:xfrm>
              </p:grpSpPr>
              <p:sp>
                <p:nvSpPr>
                  <p:cNvPr id="31" name="Freeform 203"/>
                  <p:cNvSpPr>
                    <a:spLocks/>
                  </p:cNvSpPr>
                  <p:nvPr/>
                </p:nvSpPr>
                <p:spPr bwMode="auto">
                  <a:xfrm>
                    <a:off x="77" y="4073"/>
                    <a:ext cx="1087" cy="712"/>
                  </a:xfrm>
                  <a:custGeom>
                    <a:avLst/>
                    <a:gdLst>
                      <a:gd name="T0" fmla="*/ 173 w 1086"/>
                      <a:gd name="T1" fmla="*/ 106 h 711"/>
                      <a:gd name="T2" fmla="*/ 392 w 1086"/>
                      <a:gd name="T3" fmla="*/ 0 h 711"/>
                      <a:gd name="T4" fmla="*/ 496 w 1086"/>
                      <a:gd name="T5" fmla="*/ 19 h 711"/>
                      <a:gd name="T6" fmla="*/ 547 w 1086"/>
                      <a:gd name="T7" fmla="*/ 53 h 711"/>
                      <a:gd name="T8" fmla="*/ 752 w 1086"/>
                      <a:gd name="T9" fmla="*/ 66 h 711"/>
                      <a:gd name="T10" fmla="*/ 758 w 1086"/>
                      <a:gd name="T11" fmla="*/ 418 h 711"/>
                      <a:gd name="T12" fmla="*/ 825 w 1086"/>
                      <a:gd name="T13" fmla="*/ 429 h 711"/>
                      <a:gd name="T14" fmla="*/ 855 w 1086"/>
                      <a:gd name="T15" fmla="*/ 471 h 711"/>
                      <a:gd name="T16" fmla="*/ 903 w 1086"/>
                      <a:gd name="T17" fmla="*/ 456 h 711"/>
                      <a:gd name="T18" fmla="*/ 1001 w 1086"/>
                      <a:gd name="T19" fmla="*/ 551 h 711"/>
                      <a:gd name="T20" fmla="*/ 1086 w 1086"/>
                      <a:gd name="T21" fmla="*/ 596 h 711"/>
                      <a:gd name="T22" fmla="*/ 1083 w 1086"/>
                      <a:gd name="T23" fmla="*/ 634 h 711"/>
                      <a:gd name="T24" fmla="*/ 977 w 1086"/>
                      <a:gd name="T25" fmla="*/ 638 h 711"/>
                      <a:gd name="T26" fmla="*/ 929 w 1086"/>
                      <a:gd name="T27" fmla="*/ 522 h 711"/>
                      <a:gd name="T28" fmla="*/ 591 w 1086"/>
                      <a:gd name="T29" fmla="*/ 407 h 711"/>
                      <a:gd name="T30" fmla="*/ 601 w 1086"/>
                      <a:gd name="T31" fmla="*/ 444 h 711"/>
                      <a:gd name="T32" fmla="*/ 523 w 1086"/>
                      <a:gd name="T33" fmla="*/ 490 h 711"/>
                      <a:gd name="T34" fmla="*/ 511 w 1086"/>
                      <a:gd name="T35" fmla="*/ 473 h 711"/>
                      <a:gd name="T36" fmla="*/ 489 w 1086"/>
                      <a:gd name="T37" fmla="*/ 473 h 711"/>
                      <a:gd name="T38" fmla="*/ 429 w 1086"/>
                      <a:gd name="T39" fmla="*/ 570 h 711"/>
                      <a:gd name="T40" fmla="*/ 240 w 1086"/>
                      <a:gd name="T41" fmla="*/ 665 h 711"/>
                      <a:gd name="T42" fmla="*/ 52 w 1086"/>
                      <a:gd name="T43" fmla="*/ 711 h 711"/>
                      <a:gd name="T44" fmla="*/ 0 w 1086"/>
                      <a:gd name="T45" fmla="*/ 705 h 711"/>
                      <a:gd name="T46" fmla="*/ 213 w 1086"/>
                      <a:gd name="T47" fmla="*/ 624 h 711"/>
                      <a:gd name="T48" fmla="*/ 240 w 1086"/>
                      <a:gd name="T49" fmla="*/ 624 h 711"/>
                      <a:gd name="T50" fmla="*/ 318 w 1086"/>
                      <a:gd name="T51" fmla="*/ 560 h 711"/>
                      <a:gd name="T52" fmla="*/ 353 w 1086"/>
                      <a:gd name="T53" fmla="*/ 557 h 711"/>
                      <a:gd name="T54" fmla="*/ 407 w 1086"/>
                      <a:gd name="T55" fmla="*/ 509 h 711"/>
                      <a:gd name="T56" fmla="*/ 388 w 1086"/>
                      <a:gd name="T57" fmla="*/ 487 h 711"/>
                      <a:gd name="T58" fmla="*/ 275 w 1086"/>
                      <a:gd name="T59" fmla="*/ 498 h 711"/>
                      <a:gd name="T60" fmla="*/ 195 w 1086"/>
                      <a:gd name="T61" fmla="*/ 377 h 711"/>
                      <a:gd name="T62" fmla="*/ 240 w 1086"/>
                      <a:gd name="T63" fmla="*/ 322 h 711"/>
                      <a:gd name="T64" fmla="*/ 312 w 1086"/>
                      <a:gd name="T65" fmla="*/ 303 h 711"/>
                      <a:gd name="T66" fmla="*/ 286 w 1086"/>
                      <a:gd name="T67" fmla="*/ 255 h 711"/>
                      <a:gd name="T68" fmla="*/ 211 w 1086"/>
                      <a:gd name="T69" fmla="*/ 277 h 711"/>
                      <a:gd name="T70" fmla="*/ 155 w 1086"/>
                      <a:gd name="T71" fmla="*/ 207 h 711"/>
                      <a:gd name="T72" fmla="*/ 217 w 1086"/>
                      <a:gd name="T73" fmla="*/ 191 h 711"/>
                      <a:gd name="T74" fmla="*/ 275 w 1086"/>
                      <a:gd name="T75" fmla="*/ 210 h 711"/>
                      <a:gd name="T76" fmla="*/ 300 w 1086"/>
                      <a:gd name="T77" fmla="*/ 199 h 711"/>
                      <a:gd name="T78" fmla="*/ 252 w 1086"/>
                      <a:gd name="T79" fmla="*/ 140 h 711"/>
                      <a:gd name="T80" fmla="*/ 170 w 1086"/>
                      <a:gd name="T81" fmla="*/ 135 h 711"/>
                      <a:gd name="T82" fmla="*/ 173 w 1086"/>
                      <a:gd name="T83" fmla="*/ 106 h 711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1086"/>
                      <a:gd name="T127" fmla="*/ 0 h 711"/>
                      <a:gd name="T128" fmla="*/ 1086 w 1086"/>
                      <a:gd name="T129" fmla="*/ 711 h 711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1086" h="711">
                        <a:moveTo>
                          <a:pt x="173" y="106"/>
                        </a:moveTo>
                        <a:lnTo>
                          <a:pt x="392" y="0"/>
                        </a:lnTo>
                        <a:lnTo>
                          <a:pt x="496" y="19"/>
                        </a:lnTo>
                        <a:lnTo>
                          <a:pt x="547" y="53"/>
                        </a:lnTo>
                        <a:lnTo>
                          <a:pt x="752" y="66"/>
                        </a:lnTo>
                        <a:lnTo>
                          <a:pt x="758" y="418"/>
                        </a:lnTo>
                        <a:lnTo>
                          <a:pt x="825" y="429"/>
                        </a:lnTo>
                        <a:lnTo>
                          <a:pt x="855" y="471"/>
                        </a:lnTo>
                        <a:lnTo>
                          <a:pt x="903" y="456"/>
                        </a:lnTo>
                        <a:lnTo>
                          <a:pt x="1001" y="551"/>
                        </a:lnTo>
                        <a:lnTo>
                          <a:pt x="1086" y="596"/>
                        </a:lnTo>
                        <a:lnTo>
                          <a:pt x="1083" y="634"/>
                        </a:lnTo>
                        <a:lnTo>
                          <a:pt x="977" y="638"/>
                        </a:lnTo>
                        <a:lnTo>
                          <a:pt x="929" y="522"/>
                        </a:lnTo>
                        <a:lnTo>
                          <a:pt x="591" y="407"/>
                        </a:lnTo>
                        <a:lnTo>
                          <a:pt x="601" y="444"/>
                        </a:lnTo>
                        <a:lnTo>
                          <a:pt x="523" y="490"/>
                        </a:lnTo>
                        <a:lnTo>
                          <a:pt x="511" y="473"/>
                        </a:lnTo>
                        <a:lnTo>
                          <a:pt x="489" y="473"/>
                        </a:lnTo>
                        <a:lnTo>
                          <a:pt x="429" y="570"/>
                        </a:lnTo>
                        <a:lnTo>
                          <a:pt x="240" y="665"/>
                        </a:lnTo>
                        <a:lnTo>
                          <a:pt x="52" y="711"/>
                        </a:lnTo>
                        <a:lnTo>
                          <a:pt x="0" y="705"/>
                        </a:lnTo>
                        <a:lnTo>
                          <a:pt x="213" y="624"/>
                        </a:lnTo>
                        <a:lnTo>
                          <a:pt x="240" y="624"/>
                        </a:lnTo>
                        <a:lnTo>
                          <a:pt x="318" y="560"/>
                        </a:lnTo>
                        <a:lnTo>
                          <a:pt x="353" y="557"/>
                        </a:lnTo>
                        <a:lnTo>
                          <a:pt x="407" y="509"/>
                        </a:lnTo>
                        <a:lnTo>
                          <a:pt x="388" y="487"/>
                        </a:lnTo>
                        <a:lnTo>
                          <a:pt x="275" y="498"/>
                        </a:lnTo>
                        <a:lnTo>
                          <a:pt x="195" y="377"/>
                        </a:lnTo>
                        <a:lnTo>
                          <a:pt x="240" y="322"/>
                        </a:lnTo>
                        <a:lnTo>
                          <a:pt x="312" y="303"/>
                        </a:lnTo>
                        <a:lnTo>
                          <a:pt x="286" y="255"/>
                        </a:lnTo>
                        <a:lnTo>
                          <a:pt x="211" y="277"/>
                        </a:lnTo>
                        <a:lnTo>
                          <a:pt x="155" y="207"/>
                        </a:lnTo>
                        <a:lnTo>
                          <a:pt x="217" y="191"/>
                        </a:lnTo>
                        <a:lnTo>
                          <a:pt x="275" y="210"/>
                        </a:lnTo>
                        <a:lnTo>
                          <a:pt x="300" y="199"/>
                        </a:lnTo>
                        <a:lnTo>
                          <a:pt x="252" y="140"/>
                        </a:lnTo>
                        <a:lnTo>
                          <a:pt x="170" y="135"/>
                        </a:lnTo>
                        <a:lnTo>
                          <a:pt x="173" y="106"/>
                        </a:lnTo>
                        <a:close/>
                      </a:path>
                    </a:pathLst>
                  </a:custGeom>
                  <a:solidFill>
                    <a:schemeClr val="tx2">
                      <a:lumMod val="20000"/>
                      <a:lumOff val="8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txBody>
                  <a:bodyPr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</a:endParaRPr>
                  </a:p>
                </p:txBody>
              </p:sp>
              <p:sp>
                <p:nvSpPr>
                  <p:cNvPr id="32" name="Freeform 204"/>
                  <p:cNvSpPr>
                    <a:spLocks/>
                  </p:cNvSpPr>
                  <p:nvPr/>
                </p:nvSpPr>
                <p:spPr bwMode="auto">
                  <a:xfrm>
                    <a:off x="77" y="4073"/>
                    <a:ext cx="1087" cy="712"/>
                  </a:xfrm>
                  <a:custGeom>
                    <a:avLst/>
                    <a:gdLst>
                      <a:gd name="T0" fmla="*/ 173 w 1086"/>
                      <a:gd name="T1" fmla="*/ 106 h 711"/>
                      <a:gd name="T2" fmla="*/ 392 w 1086"/>
                      <a:gd name="T3" fmla="*/ 0 h 711"/>
                      <a:gd name="T4" fmla="*/ 496 w 1086"/>
                      <a:gd name="T5" fmla="*/ 19 h 711"/>
                      <a:gd name="T6" fmla="*/ 547 w 1086"/>
                      <a:gd name="T7" fmla="*/ 53 h 711"/>
                      <a:gd name="T8" fmla="*/ 752 w 1086"/>
                      <a:gd name="T9" fmla="*/ 66 h 711"/>
                      <a:gd name="T10" fmla="*/ 758 w 1086"/>
                      <a:gd name="T11" fmla="*/ 418 h 711"/>
                      <a:gd name="T12" fmla="*/ 825 w 1086"/>
                      <a:gd name="T13" fmla="*/ 429 h 711"/>
                      <a:gd name="T14" fmla="*/ 855 w 1086"/>
                      <a:gd name="T15" fmla="*/ 471 h 711"/>
                      <a:gd name="T16" fmla="*/ 903 w 1086"/>
                      <a:gd name="T17" fmla="*/ 456 h 711"/>
                      <a:gd name="T18" fmla="*/ 1001 w 1086"/>
                      <a:gd name="T19" fmla="*/ 551 h 711"/>
                      <a:gd name="T20" fmla="*/ 1086 w 1086"/>
                      <a:gd name="T21" fmla="*/ 596 h 711"/>
                      <a:gd name="T22" fmla="*/ 1083 w 1086"/>
                      <a:gd name="T23" fmla="*/ 634 h 711"/>
                      <a:gd name="T24" fmla="*/ 977 w 1086"/>
                      <a:gd name="T25" fmla="*/ 638 h 711"/>
                      <a:gd name="T26" fmla="*/ 929 w 1086"/>
                      <a:gd name="T27" fmla="*/ 522 h 711"/>
                      <a:gd name="T28" fmla="*/ 591 w 1086"/>
                      <a:gd name="T29" fmla="*/ 407 h 711"/>
                      <a:gd name="T30" fmla="*/ 601 w 1086"/>
                      <a:gd name="T31" fmla="*/ 444 h 711"/>
                      <a:gd name="T32" fmla="*/ 523 w 1086"/>
                      <a:gd name="T33" fmla="*/ 490 h 711"/>
                      <a:gd name="T34" fmla="*/ 511 w 1086"/>
                      <a:gd name="T35" fmla="*/ 473 h 711"/>
                      <a:gd name="T36" fmla="*/ 489 w 1086"/>
                      <a:gd name="T37" fmla="*/ 473 h 711"/>
                      <a:gd name="T38" fmla="*/ 429 w 1086"/>
                      <a:gd name="T39" fmla="*/ 570 h 711"/>
                      <a:gd name="T40" fmla="*/ 240 w 1086"/>
                      <a:gd name="T41" fmla="*/ 665 h 711"/>
                      <a:gd name="T42" fmla="*/ 52 w 1086"/>
                      <a:gd name="T43" fmla="*/ 711 h 711"/>
                      <a:gd name="T44" fmla="*/ 0 w 1086"/>
                      <a:gd name="T45" fmla="*/ 705 h 711"/>
                      <a:gd name="T46" fmla="*/ 213 w 1086"/>
                      <a:gd name="T47" fmla="*/ 624 h 711"/>
                      <a:gd name="T48" fmla="*/ 240 w 1086"/>
                      <a:gd name="T49" fmla="*/ 624 h 711"/>
                      <a:gd name="T50" fmla="*/ 318 w 1086"/>
                      <a:gd name="T51" fmla="*/ 560 h 711"/>
                      <a:gd name="T52" fmla="*/ 353 w 1086"/>
                      <a:gd name="T53" fmla="*/ 557 h 711"/>
                      <a:gd name="T54" fmla="*/ 407 w 1086"/>
                      <a:gd name="T55" fmla="*/ 509 h 711"/>
                      <a:gd name="T56" fmla="*/ 388 w 1086"/>
                      <a:gd name="T57" fmla="*/ 487 h 711"/>
                      <a:gd name="T58" fmla="*/ 275 w 1086"/>
                      <a:gd name="T59" fmla="*/ 498 h 711"/>
                      <a:gd name="T60" fmla="*/ 195 w 1086"/>
                      <a:gd name="T61" fmla="*/ 377 h 711"/>
                      <a:gd name="T62" fmla="*/ 240 w 1086"/>
                      <a:gd name="T63" fmla="*/ 322 h 711"/>
                      <a:gd name="T64" fmla="*/ 312 w 1086"/>
                      <a:gd name="T65" fmla="*/ 303 h 711"/>
                      <a:gd name="T66" fmla="*/ 286 w 1086"/>
                      <a:gd name="T67" fmla="*/ 255 h 711"/>
                      <a:gd name="T68" fmla="*/ 211 w 1086"/>
                      <a:gd name="T69" fmla="*/ 277 h 711"/>
                      <a:gd name="T70" fmla="*/ 155 w 1086"/>
                      <a:gd name="T71" fmla="*/ 207 h 711"/>
                      <a:gd name="T72" fmla="*/ 217 w 1086"/>
                      <a:gd name="T73" fmla="*/ 191 h 711"/>
                      <a:gd name="T74" fmla="*/ 275 w 1086"/>
                      <a:gd name="T75" fmla="*/ 210 h 711"/>
                      <a:gd name="T76" fmla="*/ 300 w 1086"/>
                      <a:gd name="T77" fmla="*/ 199 h 711"/>
                      <a:gd name="T78" fmla="*/ 252 w 1086"/>
                      <a:gd name="T79" fmla="*/ 140 h 711"/>
                      <a:gd name="T80" fmla="*/ 170 w 1086"/>
                      <a:gd name="T81" fmla="*/ 135 h 711"/>
                      <a:gd name="T82" fmla="*/ 173 w 1086"/>
                      <a:gd name="T83" fmla="*/ 106 h 711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1086"/>
                      <a:gd name="T127" fmla="*/ 0 h 711"/>
                      <a:gd name="T128" fmla="*/ 1086 w 1086"/>
                      <a:gd name="T129" fmla="*/ 711 h 711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1086" h="711">
                        <a:moveTo>
                          <a:pt x="173" y="106"/>
                        </a:moveTo>
                        <a:lnTo>
                          <a:pt x="392" y="0"/>
                        </a:lnTo>
                        <a:lnTo>
                          <a:pt x="496" y="19"/>
                        </a:lnTo>
                        <a:lnTo>
                          <a:pt x="547" y="53"/>
                        </a:lnTo>
                        <a:lnTo>
                          <a:pt x="752" y="66"/>
                        </a:lnTo>
                        <a:lnTo>
                          <a:pt x="758" y="418"/>
                        </a:lnTo>
                        <a:lnTo>
                          <a:pt x="825" y="429"/>
                        </a:lnTo>
                        <a:lnTo>
                          <a:pt x="855" y="471"/>
                        </a:lnTo>
                        <a:lnTo>
                          <a:pt x="903" y="456"/>
                        </a:lnTo>
                        <a:lnTo>
                          <a:pt x="1001" y="551"/>
                        </a:lnTo>
                        <a:lnTo>
                          <a:pt x="1086" y="596"/>
                        </a:lnTo>
                        <a:lnTo>
                          <a:pt x="1083" y="634"/>
                        </a:lnTo>
                        <a:lnTo>
                          <a:pt x="977" y="638"/>
                        </a:lnTo>
                        <a:lnTo>
                          <a:pt x="929" y="522"/>
                        </a:lnTo>
                        <a:lnTo>
                          <a:pt x="591" y="407"/>
                        </a:lnTo>
                        <a:lnTo>
                          <a:pt x="601" y="444"/>
                        </a:lnTo>
                        <a:lnTo>
                          <a:pt x="523" y="490"/>
                        </a:lnTo>
                        <a:lnTo>
                          <a:pt x="511" y="473"/>
                        </a:lnTo>
                        <a:lnTo>
                          <a:pt x="489" y="473"/>
                        </a:lnTo>
                        <a:lnTo>
                          <a:pt x="429" y="570"/>
                        </a:lnTo>
                        <a:lnTo>
                          <a:pt x="240" y="665"/>
                        </a:lnTo>
                        <a:lnTo>
                          <a:pt x="52" y="711"/>
                        </a:lnTo>
                        <a:lnTo>
                          <a:pt x="0" y="705"/>
                        </a:lnTo>
                        <a:lnTo>
                          <a:pt x="213" y="624"/>
                        </a:lnTo>
                        <a:lnTo>
                          <a:pt x="240" y="624"/>
                        </a:lnTo>
                        <a:lnTo>
                          <a:pt x="318" y="560"/>
                        </a:lnTo>
                        <a:lnTo>
                          <a:pt x="353" y="557"/>
                        </a:lnTo>
                        <a:lnTo>
                          <a:pt x="407" y="509"/>
                        </a:lnTo>
                        <a:lnTo>
                          <a:pt x="388" y="487"/>
                        </a:lnTo>
                        <a:lnTo>
                          <a:pt x="275" y="498"/>
                        </a:lnTo>
                        <a:lnTo>
                          <a:pt x="195" y="377"/>
                        </a:lnTo>
                        <a:lnTo>
                          <a:pt x="240" y="322"/>
                        </a:lnTo>
                        <a:lnTo>
                          <a:pt x="312" y="303"/>
                        </a:lnTo>
                        <a:lnTo>
                          <a:pt x="286" y="255"/>
                        </a:lnTo>
                        <a:lnTo>
                          <a:pt x="211" y="277"/>
                        </a:lnTo>
                        <a:lnTo>
                          <a:pt x="155" y="207"/>
                        </a:lnTo>
                        <a:lnTo>
                          <a:pt x="217" y="191"/>
                        </a:lnTo>
                        <a:lnTo>
                          <a:pt x="275" y="210"/>
                        </a:lnTo>
                        <a:lnTo>
                          <a:pt x="300" y="199"/>
                        </a:lnTo>
                        <a:lnTo>
                          <a:pt x="252" y="140"/>
                        </a:lnTo>
                        <a:lnTo>
                          <a:pt x="170" y="135"/>
                        </a:lnTo>
                        <a:lnTo>
                          <a:pt x="173" y="106"/>
                        </a:lnTo>
                      </a:path>
                    </a:pathLst>
                  </a:custGeom>
                  <a:noFill/>
                  <a:ln w="571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kern="0" dirty="0">
                      <a:solidFill>
                        <a:sysClr val="windowText" lastClr="000000"/>
                      </a:solidFill>
                      <a:latin typeface="+mn-lt"/>
                    </a:endParaRPr>
                  </a:p>
                </p:txBody>
              </p:sp>
            </p:grpSp>
            <p:sp>
              <p:nvSpPr>
                <p:cNvPr id="30" name="Rectangle 205"/>
                <p:cNvSpPr>
                  <a:spLocks noChangeArrowheads="1"/>
                </p:cNvSpPr>
                <p:nvPr/>
              </p:nvSpPr>
              <p:spPr bwMode="auto">
                <a:xfrm>
                  <a:off x="454" y="4239"/>
                  <a:ext cx="180" cy="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0" fontAlgn="auto" hangingPunct="0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950" kern="0" dirty="0">
                      <a:solidFill>
                        <a:srgbClr val="000000"/>
                      </a:solidFill>
                      <a:latin typeface="+mn-lt"/>
                      <a:ea typeface="Times New Roman" pitchFamily="18" charset="0"/>
                      <a:cs typeface="Arial" charset="0"/>
                    </a:rPr>
                    <a:t>AK</a:t>
                  </a:r>
                  <a:endParaRPr lang="en-US" sz="950" kern="0" dirty="0">
                    <a:solidFill>
                      <a:sysClr val="windowText" lastClr="000000"/>
                    </a:solidFill>
                    <a:latin typeface="+mn-lt"/>
                    <a:ea typeface="Times New Roman" pitchFamily="18" charset="0"/>
                    <a:cs typeface="Arial" charset="0"/>
                  </a:endParaRPr>
                </a:p>
              </p:txBody>
            </p:sp>
          </p:grpSp>
          <p:sp>
            <p:nvSpPr>
              <p:cNvPr id="219" name="Rectangle 195"/>
              <p:cNvSpPr>
                <a:spLocks noChangeArrowheads="1"/>
              </p:cNvSpPr>
              <p:nvPr/>
            </p:nvSpPr>
            <p:spPr bwMode="auto">
              <a:xfrm>
                <a:off x="1332" y="4239"/>
                <a:ext cx="914" cy="712"/>
              </a:xfrm>
              <a:prstGeom prst="rect">
                <a:avLst/>
              </a:prstGeom>
              <a:noFill/>
              <a:ln w="5715" cap="rnd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</p:grpSp>
        <p:grpSp>
          <p:nvGrpSpPr>
            <p:cNvPr id="28" name="Group 1840"/>
            <p:cNvGrpSpPr>
              <a:grpSpLocks noChangeAspect="1"/>
            </p:cNvGrpSpPr>
            <p:nvPr/>
          </p:nvGrpSpPr>
          <p:grpSpPr bwMode="auto">
            <a:xfrm>
              <a:off x="319536" y="1864602"/>
              <a:ext cx="6400800" cy="3924300"/>
              <a:chOff x="874" y="624"/>
              <a:chExt cx="4790" cy="280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8" name="Text Box 173"/>
              <p:cNvSpPr txBox="1">
                <a:spLocks noChangeArrowheads="1"/>
              </p:cNvSpPr>
              <p:nvPr/>
            </p:nvSpPr>
            <p:spPr bwMode="auto">
              <a:xfrm>
                <a:off x="5377" y="1440"/>
                <a:ext cx="287" cy="14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fontAlgn="auto" hangingPunct="0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rgbClr val="000000"/>
                    </a:solidFill>
                    <a:latin typeface="+mn-lt"/>
                  </a:rPr>
                  <a:t>RI</a:t>
                </a:r>
              </a:p>
            </p:txBody>
          </p:sp>
          <p:sp>
            <p:nvSpPr>
              <p:cNvPr id="39" name="Freeform 31"/>
              <p:cNvSpPr>
                <a:spLocks/>
              </p:cNvSpPr>
              <p:nvPr/>
            </p:nvSpPr>
            <p:spPr bwMode="auto">
              <a:xfrm>
                <a:off x="1118" y="647"/>
                <a:ext cx="587" cy="423"/>
              </a:xfrm>
              <a:custGeom>
                <a:avLst/>
                <a:gdLst>
                  <a:gd name="T0" fmla="*/ 19 w 622"/>
                  <a:gd name="T1" fmla="*/ 79 h 440"/>
                  <a:gd name="T2" fmla="*/ 11 w 622"/>
                  <a:gd name="T3" fmla="*/ 180 h 440"/>
                  <a:gd name="T4" fmla="*/ 24 w 622"/>
                  <a:gd name="T5" fmla="*/ 180 h 440"/>
                  <a:gd name="T6" fmla="*/ 17 w 622"/>
                  <a:gd name="T7" fmla="*/ 200 h 440"/>
                  <a:gd name="T8" fmla="*/ 9 w 622"/>
                  <a:gd name="T9" fmla="*/ 188 h 440"/>
                  <a:gd name="T10" fmla="*/ 0 w 622"/>
                  <a:gd name="T11" fmla="*/ 215 h 440"/>
                  <a:gd name="T12" fmla="*/ 36 w 622"/>
                  <a:gd name="T13" fmla="*/ 235 h 440"/>
                  <a:gd name="T14" fmla="*/ 37 w 622"/>
                  <a:gd name="T15" fmla="*/ 244 h 440"/>
                  <a:gd name="T16" fmla="*/ 45 w 622"/>
                  <a:gd name="T17" fmla="*/ 246 h 440"/>
                  <a:gd name="T18" fmla="*/ 91 w 622"/>
                  <a:gd name="T19" fmla="*/ 320 h 440"/>
                  <a:gd name="T20" fmla="*/ 141 w 622"/>
                  <a:gd name="T21" fmla="*/ 317 h 440"/>
                  <a:gd name="T22" fmla="*/ 179 w 622"/>
                  <a:gd name="T23" fmla="*/ 335 h 440"/>
                  <a:gd name="T24" fmla="*/ 197 w 622"/>
                  <a:gd name="T25" fmla="*/ 331 h 440"/>
                  <a:gd name="T26" fmla="*/ 311 w 622"/>
                  <a:gd name="T27" fmla="*/ 335 h 440"/>
                  <a:gd name="T28" fmla="*/ 441 w 622"/>
                  <a:gd name="T29" fmla="*/ 366 h 440"/>
                  <a:gd name="T30" fmla="*/ 442 w 622"/>
                  <a:gd name="T31" fmla="*/ 325 h 440"/>
                  <a:gd name="T32" fmla="*/ 497 w 622"/>
                  <a:gd name="T33" fmla="*/ 90 h 440"/>
                  <a:gd name="T34" fmla="*/ 153 w 622"/>
                  <a:gd name="T35" fmla="*/ 0 h 440"/>
                  <a:gd name="T36" fmla="*/ 155 w 622"/>
                  <a:gd name="T37" fmla="*/ 68 h 440"/>
                  <a:gd name="T38" fmla="*/ 139 w 622"/>
                  <a:gd name="T39" fmla="*/ 125 h 440"/>
                  <a:gd name="T40" fmla="*/ 136 w 622"/>
                  <a:gd name="T41" fmla="*/ 155 h 440"/>
                  <a:gd name="T42" fmla="*/ 100 w 622"/>
                  <a:gd name="T43" fmla="*/ 163 h 440"/>
                  <a:gd name="T44" fmla="*/ 97 w 622"/>
                  <a:gd name="T45" fmla="*/ 151 h 440"/>
                  <a:gd name="T46" fmla="*/ 127 w 622"/>
                  <a:gd name="T47" fmla="*/ 131 h 440"/>
                  <a:gd name="T48" fmla="*/ 124 w 622"/>
                  <a:gd name="T49" fmla="*/ 115 h 440"/>
                  <a:gd name="T50" fmla="*/ 97 w 622"/>
                  <a:gd name="T51" fmla="*/ 119 h 440"/>
                  <a:gd name="T52" fmla="*/ 118 w 622"/>
                  <a:gd name="T53" fmla="*/ 102 h 440"/>
                  <a:gd name="T54" fmla="*/ 132 w 622"/>
                  <a:gd name="T55" fmla="*/ 90 h 440"/>
                  <a:gd name="T56" fmla="*/ 22 w 622"/>
                  <a:gd name="T57" fmla="*/ 17 h 440"/>
                  <a:gd name="T58" fmla="*/ 11 w 622"/>
                  <a:gd name="T59" fmla="*/ 37 h 440"/>
                  <a:gd name="T60" fmla="*/ 19 w 622"/>
                  <a:gd name="T61" fmla="*/ 79 h 440"/>
                  <a:gd name="T62" fmla="*/ 19 w 622"/>
                  <a:gd name="T63" fmla="*/ 79 h 440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622"/>
                  <a:gd name="T97" fmla="*/ 0 h 440"/>
                  <a:gd name="T98" fmla="*/ 622 w 622"/>
                  <a:gd name="T99" fmla="*/ 440 h 440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622" h="440">
                    <a:moveTo>
                      <a:pt x="23" y="95"/>
                    </a:moveTo>
                    <a:lnTo>
                      <a:pt x="15" y="217"/>
                    </a:lnTo>
                    <a:lnTo>
                      <a:pt x="30" y="217"/>
                    </a:lnTo>
                    <a:lnTo>
                      <a:pt x="21" y="242"/>
                    </a:lnTo>
                    <a:lnTo>
                      <a:pt x="10" y="226"/>
                    </a:lnTo>
                    <a:lnTo>
                      <a:pt x="0" y="259"/>
                    </a:lnTo>
                    <a:lnTo>
                      <a:pt x="44" y="283"/>
                    </a:lnTo>
                    <a:lnTo>
                      <a:pt x="46" y="294"/>
                    </a:lnTo>
                    <a:lnTo>
                      <a:pt x="57" y="296"/>
                    </a:lnTo>
                    <a:lnTo>
                      <a:pt x="114" y="385"/>
                    </a:lnTo>
                    <a:lnTo>
                      <a:pt x="177" y="382"/>
                    </a:lnTo>
                    <a:lnTo>
                      <a:pt x="224" y="403"/>
                    </a:lnTo>
                    <a:lnTo>
                      <a:pt x="247" y="399"/>
                    </a:lnTo>
                    <a:lnTo>
                      <a:pt x="389" y="403"/>
                    </a:lnTo>
                    <a:lnTo>
                      <a:pt x="551" y="440"/>
                    </a:lnTo>
                    <a:lnTo>
                      <a:pt x="554" y="391"/>
                    </a:lnTo>
                    <a:lnTo>
                      <a:pt x="622" y="108"/>
                    </a:lnTo>
                    <a:lnTo>
                      <a:pt x="191" y="0"/>
                    </a:lnTo>
                    <a:lnTo>
                      <a:pt x="195" y="82"/>
                    </a:lnTo>
                    <a:lnTo>
                      <a:pt x="174" y="150"/>
                    </a:lnTo>
                    <a:lnTo>
                      <a:pt x="170" y="186"/>
                    </a:lnTo>
                    <a:lnTo>
                      <a:pt x="125" y="197"/>
                    </a:lnTo>
                    <a:lnTo>
                      <a:pt x="122" y="181"/>
                    </a:lnTo>
                    <a:lnTo>
                      <a:pt x="159" y="158"/>
                    </a:lnTo>
                    <a:lnTo>
                      <a:pt x="156" y="139"/>
                    </a:lnTo>
                    <a:lnTo>
                      <a:pt x="122" y="144"/>
                    </a:lnTo>
                    <a:lnTo>
                      <a:pt x="148" y="123"/>
                    </a:lnTo>
                    <a:lnTo>
                      <a:pt x="166" y="108"/>
                    </a:lnTo>
                    <a:lnTo>
                      <a:pt x="26" y="21"/>
                    </a:lnTo>
                    <a:lnTo>
                      <a:pt x="15" y="45"/>
                    </a:lnTo>
                    <a:lnTo>
                      <a:pt x="23" y="9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40" name="Freeform 32"/>
              <p:cNvSpPr>
                <a:spLocks/>
              </p:cNvSpPr>
              <p:nvPr/>
            </p:nvSpPr>
            <p:spPr bwMode="auto">
              <a:xfrm>
                <a:off x="1255" y="673"/>
                <a:ext cx="26" cy="32"/>
              </a:xfrm>
              <a:custGeom>
                <a:avLst/>
                <a:gdLst>
                  <a:gd name="T0" fmla="*/ 0 w 29"/>
                  <a:gd name="T1" fmla="*/ 10 h 32"/>
                  <a:gd name="T2" fmla="*/ 19 w 29"/>
                  <a:gd name="T3" fmla="*/ 0 h 32"/>
                  <a:gd name="T4" fmla="*/ 25 w 29"/>
                  <a:gd name="T5" fmla="*/ 10 h 32"/>
                  <a:gd name="T6" fmla="*/ 20 w 29"/>
                  <a:gd name="T7" fmla="*/ 24 h 32"/>
                  <a:gd name="T8" fmla="*/ 0 w 29"/>
                  <a:gd name="T9" fmla="*/ 10 h 32"/>
                  <a:gd name="T10" fmla="*/ 0 w 29"/>
                  <a:gd name="T11" fmla="*/ 10 h 32"/>
                  <a:gd name="T12" fmla="*/ 0 w 29"/>
                  <a:gd name="T13" fmla="*/ 10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32"/>
                  <a:gd name="T23" fmla="*/ 29 w 29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32">
                    <a:moveTo>
                      <a:pt x="0" y="14"/>
                    </a:moveTo>
                    <a:lnTo>
                      <a:pt x="23" y="0"/>
                    </a:lnTo>
                    <a:lnTo>
                      <a:pt x="29" y="14"/>
                    </a:lnTo>
                    <a:lnTo>
                      <a:pt x="24" y="32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41" name="Freeform 33"/>
              <p:cNvSpPr>
                <a:spLocks/>
              </p:cNvSpPr>
              <p:nvPr/>
            </p:nvSpPr>
            <p:spPr bwMode="auto">
              <a:xfrm>
                <a:off x="1660" y="1538"/>
                <a:ext cx="498" cy="611"/>
              </a:xfrm>
              <a:custGeom>
                <a:avLst/>
                <a:gdLst>
                  <a:gd name="T0" fmla="*/ 91 w 526"/>
                  <a:gd name="T1" fmla="*/ 0 h 641"/>
                  <a:gd name="T2" fmla="*/ 295 w 526"/>
                  <a:gd name="T3" fmla="*/ 39 h 641"/>
                  <a:gd name="T4" fmla="*/ 280 w 526"/>
                  <a:gd name="T5" fmla="*/ 129 h 641"/>
                  <a:gd name="T6" fmla="*/ 420 w 526"/>
                  <a:gd name="T7" fmla="*/ 152 h 641"/>
                  <a:gd name="T8" fmla="*/ 365 w 526"/>
                  <a:gd name="T9" fmla="*/ 523 h 641"/>
                  <a:gd name="T10" fmla="*/ 0 w 526"/>
                  <a:gd name="T11" fmla="*/ 461 h 641"/>
                  <a:gd name="T12" fmla="*/ 91 w 526"/>
                  <a:gd name="T13" fmla="*/ 0 h 641"/>
                  <a:gd name="T14" fmla="*/ 91 w 526"/>
                  <a:gd name="T15" fmla="*/ 0 h 64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26"/>
                  <a:gd name="T25" fmla="*/ 0 h 641"/>
                  <a:gd name="T26" fmla="*/ 526 w 526"/>
                  <a:gd name="T27" fmla="*/ 641 h 64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26" h="641">
                    <a:moveTo>
                      <a:pt x="114" y="0"/>
                    </a:moveTo>
                    <a:lnTo>
                      <a:pt x="369" y="47"/>
                    </a:lnTo>
                    <a:lnTo>
                      <a:pt x="350" y="159"/>
                    </a:lnTo>
                    <a:lnTo>
                      <a:pt x="526" y="186"/>
                    </a:lnTo>
                    <a:lnTo>
                      <a:pt x="458" y="641"/>
                    </a:lnTo>
                    <a:lnTo>
                      <a:pt x="0" y="565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42" name="Freeform 34"/>
              <p:cNvSpPr>
                <a:spLocks/>
              </p:cNvSpPr>
              <p:nvPr/>
            </p:nvSpPr>
            <p:spPr bwMode="auto">
              <a:xfrm>
                <a:off x="963" y="903"/>
                <a:ext cx="701" cy="584"/>
              </a:xfrm>
              <a:custGeom>
                <a:avLst/>
                <a:gdLst>
                  <a:gd name="T0" fmla="*/ 0 w 741"/>
                  <a:gd name="T1" fmla="*/ 376 h 614"/>
                  <a:gd name="T2" fmla="*/ 25 w 741"/>
                  <a:gd name="T3" fmla="*/ 248 h 614"/>
                  <a:gd name="T4" fmla="*/ 56 w 741"/>
                  <a:gd name="T5" fmla="*/ 211 h 614"/>
                  <a:gd name="T6" fmla="*/ 128 w 741"/>
                  <a:gd name="T7" fmla="*/ 0 h 614"/>
                  <a:gd name="T8" fmla="*/ 166 w 741"/>
                  <a:gd name="T9" fmla="*/ 10 h 614"/>
                  <a:gd name="T10" fmla="*/ 167 w 741"/>
                  <a:gd name="T11" fmla="*/ 21 h 614"/>
                  <a:gd name="T12" fmla="*/ 176 w 741"/>
                  <a:gd name="T13" fmla="*/ 22 h 614"/>
                  <a:gd name="T14" fmla="*/ 222 w 741"/>
                  <a:gd name="T15" fmla="*/ 94 h 614"/>
                  <a:gd name="T16" fmla="*/ 273 w 741"/>
                  <a:gd name="T17" fmla="*/ 92 h 614"/>
                  <a:gd name="T18" fmla="*/ 309 w 741"/>
                  <a:gd name="T19" fmla="*/ 109 h 614"/>
                  <a:gd name="T20" fmla="*/ 328 w 741"/>
                  <a:gd name="T21" fmla="*/ 107 h 614"/>
                  <a:gd name="T22" fmla="*/ 442 w 741"/>
                  <a:gd name="T23" fmla="*/ 109 h 614"/>
                  <a:gd name="T24" fmla="*/ 572 w 741"/>
                  <a:gd name="T25" fmla="*/ 139 h 614"/>
                  <a:gd name="T26" fmla="*/ 578 w 741"/>
                  <a:gd name="T27" fmla="*/ 156 h 614"/>
                  <a:gd name="T28" fmla="*/ 593 w 741"/>
                  <a:gd name="T29" fmla="*/ 177 h 614"/>
                  <a:gd name="T30" fmla="*/ 550 w 741"/>
                  <a:gd name="T31" fmla="*/ 246 h 614"/>
                  <a:gd name="T32" fmla="*/ 522 w 741"/>
                  <a:gd name="T33" fmla="*/ 272 h 614"/>
                  <a:gd name="T34" fmla="*/ 517 w 741"/>
                  <a:gd name="T35" fmla="*/ 290 h 614"/>
                  <a:gd name="T36" fmla="*/ 535 w 741"/>
                  <a:gd name="T37" fmla="*/ 308 h 614"/>
                  <a:gd name="T38" fmla="*/ 516 w 741"/>
                  <a:gd name="T39" fmla="*/ 351 h 614"/>
                  <a:gd name="T40" fmla="*/ 480 w 741"/>
                  <a:gd name="T41" fmla="*/ 502 h 614"/>
                  <a:gd name="T42" fmla="*/ 278 w 741"/>
                  <a:gd name="T43" fmla="*/ 454 h 614"/>
                  <a:gd name="T44" fmla="*/ 0 w 741"/>
                  <a:gd name="T45" fmla="*/ 376 h 614"/>
                  <a:gd name="T46" fmla="*/ 0 w 741"/>
                  <a:gd name="T47" fmla="*/ 376 h 614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741"/>
                  <a:gd name="T73" fmla="*/ 0 h 614"/>
                  <a:gd name="T74" fmla="*/ 741 w 741"/>
                  <a:gd name="T75" fmla="*/ 614 h 614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741" h="614">
                    <a:moveTo>
                      <a:pt x="0" y="458"/>
                    </a:moveTo>
                    <a:lnTo>
                      <a:pt x="32" y="303"/>
                    </a:lnTo>
                    <a:lnTo>
                      <a:pt x="70" y="258"/>
                    </a:lnTo>
                    <a:lnTo>
                      <a:pt x="160" y="0"/>
                    </a:lnTo>
                    <a:lnTo>
                      <a:pt x="207" y="13"/>
                    </a:lnTo>
                    <a:lnTo>
                      <a:pt x="209" y="25"/>
                    </a:lnTo>
                    <a:lnTo>
                      <a:pt x="220" y="26"/>
                    </a:lnTo>
                    <a:lnTo>
                      <a:pt x="277" y="115"/>
                    </a:lnTo>
                    <a:lnTo>
                      <a:pt x="340" y="112"/>
                    </a:lnTo>
                    <a:lnTo>
                      <a:pt x="387" y="133"/>
                    </a:lnTo>
                    <a:lnTo>
                      <a:pt x="410" y="130"/>
                    </a:lnTo>
                    <a:lnTo>
                      <a:pt x="552" y="133"/>
                    </a:lnTo>
                    <a:lnTo>
                      <a:pt x="714" y="170"/>
                    </a:lnTo>
                    <a:lnTo>
                      <a:pt x="722" y="190"/>
                    </a:lnTo>
                    <a:lnTo>
                      <a:pt x="741" y="217"/>
                    </a:lnTo>
                    <a:lnTo>
                      <a:pt x="686" y="301"/>
                    </a:lnTo>
                    <a:lnTo>
                      <a:pt x="651" y="332"/>
                    </a:lnTo>
                    <a:lnTo>
                      <a:pt x="646" y="355"/>
                    </a:lnTo>
                    <a:lnTo>
                      <a:pt x="667" y="377"/>
                    </a:lnTo>
                    <a:lnTo>
                      <a:pt x="644" y="429"/>
                    </a:lnTo>
                    <a:lnTo>
                      <a:pt x="599" y="614"/>
                    </a:lnTo>
                    <a:lnTo>
                      <a:pt x="348" y="554"/>
                    </a:lnTo>
                    <a:lnTo>
                      <a:pt x="0" y="45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43" name="Freeform 35"/>
              <p:cNvSpPr>
                <a:spLocks/>
              </p:cNvSpPr>
              <p:nvPr/>
            </p:nvSpPr>
            <p:spPr bwMode="auto">
              <a:xfrm>
                <a:off x="897" y="1338"/>
                <a:ext cx="697" cy="1169"/>
              </a:xfrm>
              <a:custGeom>
                <a:avLst/>
                <a:gdLst>
                  <a:gd name="T0" fmla="*/ 22 w 738"/>
                  <a:gd name="T1" fmla="*/ 205 h 1229"/>
                  <a:gd name="T2" fmla="*/ 5 w 738"/>
                  <a:gd name="T3" fmla="*/ 283 h 1229"/>
                  <a:gd name="T4" fmla="*/ 61 w 738"/>
                  <a:gd name="T5" fmla="*/ 409 h 1229"/>
                  <a:gd name="T6" fmla="*/ 71 w 738"/>
                  <a:gd name="T7" fmla="*/ 399 h 1229"/>
                  <a:gd name="T8" fmla="*/ 88 w 738"/>
                  <a:gd name="T9" fmla="*/ 454 h 1229"/>
                  <a:gd name="T10" fmla="*/ 61 w 738"/>
                  <a:gd name="T11" fmla="*/ 417 h 1229"/>
                  <a:gd name="T12" fmla="*/ 55 w 738"/>
                  <a:gd name="T13" fmla="*/ 475 h 1229"/>
                  <a:gd name="T14" fmla="*/ 86 w 738"/>
                  <a:gd name="T15" fmla="*/ 511 h 1229"/>
                  <a:gd name="T16" fmla="*/ 65 w 738"/>
                  <a:gd name="T17" fmla="*/ 559 h 1229"/>
                  <a:gd name="T18" fmla="*/ 126 w 738"/>
                  <a:gd name="T19" fmla="*/ 694 h 1229"/>
                  <a:gd name="T20" fmla="*/ 113 w 738"/>
                  <a:gd name="T21" fmla="*/ 743 h 1229"/>
                  <a:gd name="T22" fmla="*/ 195 w 738"/>
                  <a:gd name="T23" fmla="*/ 781 h 1229"/>
                  <a:gd name="T24" fmla="*/ 224 w 738"/>
                  <a:gd name="T25" fmla="*/ 820 h 1229"/>
                  <a:gd name="T26" fmla="*/ 257 w 738"/>
                  <a:gd name="T27" fmla="*/ 833 h 1229"/>
                  <a:gd name="T28" fmla="*/ 257 w 738"/>
                  <a:gd name="T29" fmla="*/ 858 h 1229"/>
                  <a:gd name="T30" fmla="*/ 281 w 738"/>
                  <a:gd name="T31" fmla="*/ 863 h 1229"/>
                  <a:gd name="T32" fmla="*/ 329 w 738"/>
                  <a:gd name="T33" fmla="*/ 940 h 1229"/>
                  <a:gd name="T34" fmla="*/ 329 w 738"/>
                  <a:gd name="T35" fmla="*/ 994 h 1229"/>
                  <a:gd name="T36" fmla="*/ 538 w 738"/>
                  <a:gd name="T37" fmla="*/ 1006 h 1229"/>
                  <a:gd name="T38" fmla="*/ 525 w 738"/>
                  <a:gd name="T39" fmla="*/ 983 h 1229"/>
                  <a:gd name="T40" fmla="*/ 532 w 738"/>
                  <a:gd name="T41" fmla="*/ 952 h 1229"/>
                  <a:gd name="T42" fmla="*/ 567 w 738"/>
                  <a:gd name="T43" fmla="*/ 897 h 1229"/>
                  <a:gd name="T44" fmla="*/ 590 w 738"/>
                  <a:gd name="T45" fmla="*/ 881 h 1229"/>
                  <a:gd name="T46" fmla="*/ 576 w 738"/>
                  <a:gd name="T47" fmla="*/ 862 h 1229"/>
                  <a:gd name="T48" fmla="*/ 567 w 738"/>
                  <a:gd name="T49" fmla="*/ 807 h 1229"/>
                  <a:gd name="T50" fmla="*/ 266 w 738"/>
                  <a:gd name="T51" fmla="*/ 345 h 1229"/>
                  <a:gd name="T52" fmla="*/ 336 w 738"/>
                  <a:gd name="T53" fmla="*/ 79 h 1229"/>
                  <a:gd name="T54" fmla="*/ 57 w 738"/>
                  <a:gd name="T55" fmla="*/ 0 h 1229"/>
                  <a:gd name="T56" fmla="*/ 49 w 738"/>
                  <a:gd name="T57" fmla="*/ 16 h 1229"/>
                  <a:gd name="T58" fmla="*/ 0 w 738"/>
                  <a:gd name="T59" fmla="*/ 134 h 1229"/>
                  <a:gd name="T60" fmla="*/ 22 w 738"/>
                  <a:gd name="T61" fmla="*/ 205 h 1229"/>
                  <a:gd name="T62" fmla="*/ 22 w 738"/>
                  <a:gd name="T63" fmla="*/ 205 h 1229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738"/>
                  <a:gd name="T97" fmla="*/ 0 h 1229"/>
                  <a:gd name="T98" fmla="*/ 738 w 738"/>
                  <a:gd name="T99" fmla="*/ 1229 h 1229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738" h="1229">
                    <a:moveTo>
                      <a:pt x="26" y="250"/>
                    </a:moveTo>
                    <a:lnTo>
                      <a:pt x="5" y="345"/>
                    </a:lnTo>
                    <a:lnTo>
                      <a:pt x="76" y="499"/>
                    </a:lnTo>
                    <a:lnTo>
                      <a:pt x="89" y="489"/>
                    </a:lnTo>
                    <a:lnTo>
                      <a:pt x="110" y="554"/>
                    </a:lnTo>
                    <a:lnTo>
                      <a:pt x="76" y="509"/>
                    </a:lnTo>
                    <a:lnTo>
                      <a:pt x="68" y="580"/>
                    </a:lnTo>
                    <a:lnTo>
                      <a:pt x="107" y="624"/>
                    </a:lnTo>
                    <a:lnTo>
                      <a:pt x="81" y="683"/>
                    </a:lnTo>
                    <a:lnTo>
                      <a:pt x="158" y="847"/>
                    </a:lnTo>
                    <a:lnTo>
                      <a:pt x="141" y="907"/>
                    </a:lnTo>
                    <a:lnTo>
                      <a:pt x="243" y="954"/>
                    </a:lnTo>
                    <a:lnTo>
                      <a:pt x="280" y="1002"/>
                    </a:lnTo>
                    <a:lnTo>
                      <a:pt x="322" y="1018"/>
                    </a:lnTo>
                    <a:lnTo>
                      <a:pt x="323" y="1048"/>
                    </a:lnTo>
                    <a:lnTo>
                      <a:pt x="351" y="1054"/>
                    </a:lnTo>
                    <a:lnTo>
                      <a:pt x="411" y="1148"/>
                    </a:lnTo>
                    <a:lnTo>
                      <a:pt x="411" y="1214"/>
                    </a:lnTo>
                    <a:lnTo>
                      <a:pt x="673" y="1229"/>
                    </a:lnTo>
                    <a:lnTo>
                      <a:pt x="657" y="1201"/>
                    </a:lnTo>
                    <a:lnTo>
                      <a:pt x="665" y="1163"/>
                    </a:lnTo>
                    <a:lnTo>
                      <a:pt x="707" y="1095"/>
                    </a:lnTo>
                    <a:lnTo>
                      <a:pt x="738" y="1077"/>
                    </a:lnTo>
                    <a:lnTo>
                      <a:pt x="720" y="1052"/>
                    </a:lnTo>
                    <a:lnTo>
                      <a:pt x="707" y="986"/>
                    </a:lnTo>
                    <a:lnTo>
                      <a:pt x="332" y="423"/>
                    </a:lnTo>
                    <a:lnTo>
                      <a:pt x="419" y="96"/>
                    </a:lnTo>
                    <a:lnTo>
                      <a:pt x="71" y="0"/>
                    </a:lnTo>
                    <a:lnTo>
                      <a:pt x="61" y="20"/>
                    </a:lnTo>
                    <a:lnTo>
                      <a:pt x="0" y="164"/>
                    </a:lnTo>
                    <a:lnTo>
                      <a:pt x="26" y="2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44" name="Freeform 36"/>
              <p:cNvSpPr>
                <a:spLocks/>
              </p:cNvSpPr>
              <p:nvPr/>
            </p:nvSpPr>
            <p:spPr bwMode="auto">
              <a:xfrm>
                <a:off x="1210" y="1430"/>
                <a:ext cx="558" cy="846"/>
              </a:xfrm>
              <a:custGeom>
                <a:avLst/>
                <a:gdLst>
                  <a:gd name="T0" fmla="*/ 0 w 591"/>
                  <a:gd name="T1" fmla="*/ 267 h 890"/>
                  <a:gd name="T2" fmla="*/ 301 w 591"/>
                  <a:gd name="T3" fmla="*/ 726 h 890"/>
                  <a:gd name="T4" fmla="*/ 312 w 591"/>
                  <a:gd name="T5" fmla="*/ 629 h 890"/>
                  <a:gd name="T6" fmla="*/ 329 w 591"/>
                  <a:gd name="T7" fmla="*/ 624 h 890"/>
                  <a:gd name="T8" fmla="*/ 357 w 591"/>
                  <a:gd name="T9" fmla="*/ 641 h 890"/>
                  <a:gd name="T10" fmla="*/ 382 w 591"/>
                  <a:gd name="T11" fmla="*/ 553 h 890"/>
                  <a:gd name="T12" fmla="*/ 473 w 591"/>
                  <a:gd name="T13" fmla="*/ 92 h 890"/>
                  <a:gd name="T14" fmla="*/ 271 w 591"/>
                  <a:gd name="T15" fmla="*/ 48 h 890"/>
                  <a:gd name="T16" fmla="*/ 70 w 591"/>
                  <a:gd name="T17" fmla="*/ 0 h 890"/>
                  <a:gd name="T18" fmla="*/ 0 w 591"/>
                  <a:gd name="T19" fmla="*/ 267 h 890"/>
                  <a:gd name="T20" fmla="*/ 0 w 591"/>
                  <a:gd name="T21" fmla="*/ 267 h 89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91"/>
                  <a:gd name="T34" fmla="*/ 0 h 890"/>
                  <a:gd name="T35" fmla="*/ 591 w 591"/>
                  <a:gd name="T36" fmla="*/ 890 h 89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91" h="890">
                    <a:moveTo>
                      <a:pt x="0" y="327"/>
                    </a:moveTo>
                    <a:lnTo>
                      <a:pt x="375" y="890"/>
                    </a:lnTo>
                    <a:lnTo>
                      <a:pt x="390" y="770"/>
                    </a:lnTo>
                    <a:lnTo>
                      <a:pt x="411" y="764"/>
                    </a:lnTo>
                    <a:lnTo>
                      <a:pt x="446" y="785"/>
                    </a:lnTo>
                    <a:lnTo>
                      <a:pt x="477" y="678"/>
                    </a:lnTo>
                    <a:lnTo>
                      <a:pt x="591" y="113"/>
                    </a:lnTo>
                    <a:lnTo>
                      <a:pt x="338" y="60"/>
                    </a:lnTo>
                    <a:lnTo>
                      <a:pt x="87" y="0"/>
                    </a:lnTo>
                    <a:lnTo>
                      <a:pt x="0" y="3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45" name="Freeform 37"/>
              <p:cNvSpPr>
                <a:spLocks/>
              </p:cNvSpPr>
              <p:nvPr/>
            </p:nvSpPr>
            <p:spPr bwMode="auto">
              <a:xfrm>
                <a:off x="1530" y="750"/>
                <a:ext cx="526" cy="831"/>
              </a:xfrm>
              <a:custGeom>
                <a:avLst/>
                <a:gdLst>
                  <a:gd name="T0" fmla="*/ 0 w 557"/>
                  <a:gd name="T1" fmla="*/ 636 h 873"/>
                  <a:gd name="T2" fmla="*/ 36 w 557"/>
                  <a:gd name="T3" fmla="*/ 484 h 873"/>
                  <a:gd name="T4" fmla="*/ 54 w 557"/>
                  <a:gd name="T5" fmla="*/ 441 h 873"/>
                  <a:gd name="T6" fmla="*/ 38 w 557"/>
                  <a:gd name="T7" fmla="*/ 423 h 873"/>
                  <a:gd name="T8" fmla="*/ 41 w 557"/>
                  <a:gd name="T9" fmla="*/ 404 h 873"/>
                  <a:gd name="T10" fmla="*/ 69 w 557"/>
                  <a:gd name="T11" fmla="*/ 379 h 873"/>
                  <a:gd name="T12" fmla="*/ 113 w 557"/>
                  <a:gd name="T13" fmla="*/ 310 h 873"/>
                  <a:gd name="T14" fmla="*/ 98 w 557"/>
                  <a:gd name="T15" fmla="*/ 287 h 873"/>
                  <a:gd name="T16" fmla="*/ 92 w 557"/>
                  <a:gd name="T17" fmla="*/ 271 h 873"/>
                  <a:gd name="T18" fmla="*/ 93 w 557"/>
                  <a:gd name="T19" fmla="*/ 232 h 873"/>
                  <a:gd name="T20" fmla="*/ 148 w 557"/>
                  <a:gd name="T21" fmla="*/ 0 h 873"/>
                  <a:gd name="T22" fmla="*/ 206 w 557"/>
                  <a:gd name="T23" fmla="*/ 11 h 873"/>
                  <a:gd name="T24" fmla="*/ 187 w 557"/>
                  <a:gd name="T25" fmla="*/ 104 h 873"/>
                  <a:gd name="T26" fmla="*/ 200 w 557"/>
                  <a:gd name="T27" fmla="*/ 135 h 873"/>
                  <a:gd name="T28" fmla="*/ 201 w 557"/>
                  <a:gd name="T29" fmla="*/ 155 h 873"/>
                  <a:gd name="T30" fmla="*/ 194 w 557"/>
                  <a:gd name="T31" fmla="*/ 160 h 873"/>
                  <a:gd name="T32" fmla="*/ 216 w 557"/>
                  <a:gd name="T33" fmla="*/ 180 h 873"/>
                  <a:gd name="T34" fmla="*/ 239 w 557"/>
                  <a:gd name="T35" fmla="*/ 239 h 873"/>
                  <a:gd name="T36" fmla="*/ 248 w 557"/>
                  <a:gd name="T37" fmla="*/ 292 h 873"/>
                  <a:gd name="T38" fmla="*/ 250 w 557"/>
                  <a:gd name="T39" fmla="*/ 319 h 873"/>
                  <a:gd name="T40" fmla="*/ 234 w 557"/>
                  <a:gd name="T41" fmla="*/ 346 h 873"/>
                  <a:gd name="T42" fmla="*/ 246 w 557"/>
                  <a:gd name="T43" fmla="*/ 357 h 873"/>
                  <a:gd name="T44" fmla="*/ 278 w 557"/>
                  <a:gd name="T45" fmla="*/ 340 h 873"/>
                  <a:gd name="T46" fmla="*/ 297 w 557"/>
                  <a:gd name="T47" fmla="*/ 432 h 873"/>
                  <a:gd name="T48" fmla="*/ 312 w 557"/>
                  <a:gd name="T49" fmla="*/ 436 h 873"/>
                  <a:gd name="T50" fmla="*/ 314 w 557"/>
                  <a:gd name="T51" fmla="*/ 462 h 873"/>
                  <a:gd name="T52" fmla="*/ 354 w 557"/>
                  <a:gd name="T53" fmla="*/ 473 h 873"/>
                  <a:gd name="T54" fmla="*/ 416 w 557"/>
                  <a:gd name="T55" fmla="*/ 475 h 873"/>
                  <a:gd name="T56" fmla="*/ 443 w 557"/>
                  <a:gd name="T57" fmla="*/ 486 h 873"/>
                  <a:gd name="T58" fmla="*/ 404 w 557"/>
                  <a:gd name="T59" fmla="*/ 717 h 873"/>
                  <a:gd name="T60" fmla="*/ 201 w 557"/>
                  <a:gd name="T61" fmla="*/ 679 h 873"/>
                  <a:gd name="T62" fmla="*/ 0 w 557"/>
                  <a:gd name="T63" fmla="*/ 636 h 873"/>
                  <a:gd name="T64" fmla="*/ 0 w 557"/>
                  <a:gd name="T65" fmla="*/ 636 h 87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557"/>
                  <a:gd name="T100" fmla="*/ 0 h 873"/>
                  <a:gd name="T101" fmla="*/ 557 w 557"/>
                  <a:gd name="T102" fmla="*/ 873 h 87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557" h="873">
                    <a:moveTo>
                      <a:pt x="0" y="774"/>
                    </a:moveTo>
                    <a:lnTo>
                      <a:pt x="45" y="589"/>
                    </a:lnTo>
                    <a:lnTo>
                      <a:pt x="68" y="537"/>
                    </a:lnTo>
                    <a:lnTo>
                      <a:pt x="47" y="515"/>
                    </a:lnTo>
                    <a:lnTo>
                      <a:pt x="52" y="492"/>
                    </a:lnTo>
                    <a:lnTo>
                      <a:pt x="87" y="461"/>
                    </a:lnTo>
                    <a:lnTo>
                      <a:pt x="142" y="377"/>
                    </a:lnTo>
                    <a:lnTo>
                      <a:pt x="123" y="350"/>
                    </a:lnTo>
                    <a:lnTo>
                      <a:pt x="115" y="330"/>
                    </a:lnTo>
                    <a:lnTo>
                      <a:pt x="118" y="283"/>
                    </a:lnTo>
                    <a:lnTo>
                      <a:pt x="186" y="0"/>
                    </a:lnTo>
                    <a:lnTo>
                      <a:pt x="259" y="15"/>
                    </a:lnTo>
                    <a:lnTo>
                      <a:pt x="235" y="126"/>
                    </a:lnTo>
                    <a:lnTo>
                      <a:pt x="251" y="165"/>
                    </a:lnTo>
                    <a:lnTo>
                      <a:pt x="253" y="189"/>
                    </a:lnTo>
                    <a:lnTo>
                      <a:pt x="244" y="194"/>
                    </a:lnTo>
                    <a:lnTo>
                      <a:pt x="272" y="220"/>
                    </a:lnTo>
                    <a:lnTo>
                      <a:pt x="301" y="291"/>
                    </a:lnTo>
                    <a:lnTo>
                      <a:pt x="311" y="355"/>
                    </a:lnTo>
                    <a:lnTo>
                      <a:pt x="316" y="389"/>
                    </a:lnTo>
                    <a:lnTo>
                      <a:pt x="295" y="421"/>
                    </a:lnTo>
                    <a:lnTo>
                      <a:pt x="309" y="435"/>
                    </a:lnTo>
                    <a:lnTo>
                      <a:pt x="348" y="414"/>
                    </a:lnTo>
                    <a:lnTo>
                      <a:pt x="374" y="526"/>
                    </a:lnTo>
                    <a:lnTo>
                      <a:pt x="392" y="531"/>
                    </a:lnTo>
                    <a:lnTo>
                      <a:pt x="395" y="563"/>
                    </a:lnTo>
                    <a:lnTo>
                      <a:pt x="445" y="576"/>
                    </a:lnTo>
                    <a:lnTo>
                      <a:pt x="523" y="578"/>
                    </a:lnTo>
                    <a:lnTo>
                      <a:pt x="557" y="593"/>
                    </a:lnTo>
                    <a:lnTo>
                      <a:pt x="508" y="873"/>
                    </a:lnTo>
                    <a:lnTo>
                      <a:pt x="253" y="827"/>
                    </a:lnTo>
                    <a:lnTo>
                      <a:pt x="0" y="77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46" name="Freeform 38"/>
              <p:cNvSpPr>
                <a:spLocks/>
              </p:cNvSpPr>
              <p:nvPr/>
            </p:nvSpPr>
            <p:spPr bwMode="auto">
              <a:xfrm>
                <a:off x="1752" y="765"/>
                <a:ext cx="901" cy="561"/>
              </a:xfrm>
              <a:custGeom>
                <a:avLst/>
                <a:gdLst>
                  <a:gd name="T0" fmla="*/ 12 w 952"/>
                  <a:gd name="T1" fmla="*/ 124 h 590"/>
                  <a:gd name="T2" fmla="*/ 14 w 952"/>
                  <a:gd name="T3" fmla="*/ 144 h 590"/>
                  <a:gd name="T4" fmla="*/ 9 w 952"/>
                  <a:gd name="T5" fmla="*/ 148 h 590"/>
                  <a:gd name="T6" fmla="*/ 29 w 952"/>
                  <a:gd name="T7" fmla="*/ 169 h 590"/>
                  <a:gd name="T8" fmla="*/ 53 w 952"/>
                  <a:gd name="T9" fmla="*/ 228 h 590"/>
                  <a:gd name="T10" fmla="*/ 61 w 952"/>
                  <a:gd name="T11" fmla="*/ 280 h 590"/>
                  <a:gd name="T12" fmla="*/ 65 w 952"/>
                  <a:gd name="T13" fmla="*/ 308 h 590"/>
                  <a:gd name="T14" fmla="*/ 48 w 952"/>
                  <a:gd name="T15" fmla="*/ 334 h 590"/>
                  <a:gd name="T16" fmla="*/ 59 w 952"/>
                  <a:gd name="T17" fmla="*/ 346 h 590"/>
                  <a:gd name="T18" fmla="*/ 90 w 952"/>
                  <a:gd name="T19" fmla="*/ 329 h 590"/>
                  <a:gd name="T20" fmla="*/ 111 w 952"/>
                  <a:gd name="T21" fmla="*/ 421 h 590"/>
                  <a:gd name="T22" fmla="*/ 125 w 952"/>
                  <a:gd name="T23" fmla="*/ 426 h 590"/>
                  <a:gd name="T24" fmla="*/ 128 w 952"/>
                  <a:gd name="T25" fmla="*/ 451 h 590"/>
                  <a:gd name="T26" fmla="*/ 139 w 952"/>
                  <a:gd name="T27" fmla="*/ 465 h 590"/>
                  <a:gd name="T28" fmla="*/ 168 w 952"/>
                  <a:gd name="T29" fmla="*/ 462 h 590"/>
                  <a:gd name="T30" fmla="*/ 230 w 952"/>
                  <a:gd name="T31" fmla="*/ 464 h 590"/>
                  <a:gd name="T32" fmla="*/ 256 w 952"/>
                  <a:gd name="T33" fmla="*/ 476 h 590"/>
                  <a:gd name="T34" fmla="*/ 266 w 952"/>
                  <a:gd name="T35" fmla="*/ 428 h 590"/>
                  <a:gd name="T36" fmla="*/ 472 w 952"/>
                  <a:gd name="T37" fmla="*/ 460 h 590"/>
                  <a:gd name="T38" fmla="*/ 725 w 952"/>
                  <a:gd name="T39" fmla="*/ 486 h 590"/>
                  <a:gd name="T40" fmla="*/ 735 w 952"/>
                  <a:gd name="T41" fmla="*/ 398 h 590"/>
                  <a:gd name="T42" fmla="*/ 761 w 952"/>
                  <a:gd name="T43" fmla="*/ 114 h 590"/>
                  <a:gd name="T44" fmla="*/ 423 w 952"/>
                  <a:gd name="T45" fmla="*/ 74 h 590"/>
                  <a:gd name="T46" fmla="*/ 255 w 952"/>
                  <a:gd name="T47" fmla="*/ 46 h 590"/>
                  <a:gd name="T48" fmla="*/ 20 w 952"/>
                  <a:gd name="T49" fmla="*/ 0 h 590"/>
                  <a:gd name="T50" fmla="*/ 0 w 952"/>
                  <a:gd name="T51" fmla="*/ 91 h 590"/>
                  <a:gd name="T52" fmla="*/ 12 w 952"/>
                  <a:gd name="T53" fmla="*/ 124 h 590"/>
                  <a:gd name="T54" fmla="*/ 12 w 952"/>
                  <a:gd name="T55" fmla="*/ 124 h 590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952"/>
                  <a:gd name="T85" fmla="*/ 0 h 590"/>
                  <a:gd name="T86" fmla="*/ 952 w 952"/>
                  <a:gd name="T87" fmla="*/ 590 h 590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952" h="590">
                    <a:moveTo>
                      <a:pt x="16" y="150"/>
                    </a:moveTo>
                    <a:lnTo>
                      <a:pt x="18" y="174"/>
                    </a:lnTo>
                    <a:lnTo>
                      <a:pt x="9" y="179"/>
                    </a:lnTo>
                    <a:lnTo>
                      <a:pt x="37" y="205"/>
                    </a:lnTo>
                    <a:lnTo>
                      <a:pt x="66" y="276"/>
                    </a:lnTo>
                    <a:lnTo>
                      <a:pt x="76" y="340"/>
                    </a:lnTo>
                    <a:lnTo>
                      <a:pt x="81" y="374"/>
                    </a:lnTo>
                    <a:lnTo>
                      <a:pt x="60" y="406"/>
                    </a:lnTo>
                    <a:lnTo>
                      <a:pt x="74" y="420"/>
                    </a:lnTo>
                    <a:lnTo>
                      <a:pt x="113" y="399"/>
                    </a:lnTo>
                    <a:lnTo>
                      <a:pt x="139" y="511"/>
                    </a:lnTo>
                    <a:lnTo>
                      <a:pt x="157" y="516"/>
                    </a:lnTo>
                    <a:lnTo>
                      <a:pt x="160" y="548"/>
                    </a:lnTo>
                    <a:lnTo>
                      <a:pt x="173" y="565"/>
                    </a:lnTo>
                    <a:lnTo>
                      <a:pt x="210" y="561"/>
                    </a:lnTo>
                    <a:lnTo>
                      <a:pt x="288" y="563"/>
                    </a:lnTo>
                    <a:lnTo>
                      <a:pt x="322" y="578"/>
                    </a:lnTo>
                    <a:lnTo>
                      <a:pt x="332" y="519"/>
                    </a:lnTo>
                    <a:lnTo>
                      <a:pt x="591" y="558"/>
                    </a:lnTo>
                    <a:lnTo>
                      <a:pt x="908" y="590"/>
                    </a:lnTo>
                    <a:lnTo>
                      <a:pt x="919" y="484"/>
                    </a:lnTo>
                    <a:lnTo>
                      <a:pt x="952" y="139"/>
                    </a:lnTo>
                    <a:lnTo>
                      <a:pt x="529" y="90"/>
                    </a:lnTo>
                    <a:lnTo>
                      <a:pt x="320" y="56"/>
                    </a:lnTo>
                    <a:lnTo>
                      <a:pt x="24" y="0"/>
                    </a:lnTo>
                    <a:lnTo>
                      <a:pt x="0" y="111"/>
                    </a:lnTo>
                    <a:lnTo>
                      <a:pt x="16" y="1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47" name="Freeform 39"/>
              <p:cNvSpPr>
                <a:spLocks/>
              </p:cNvSpPr>
              <p:nvPr/>
            </p:nvSpPr>
            <p:spPr bwMode="auto">
              <a:xfrm>
                <a:off x="1495" y="2075"/>
                <a:ext cx="599" cy="681"/>
              </a:xfrm>
              <a:custGeom>
                <a:avLst/>
                <a:gdLst>
                  <a:gd name="T0" fmla="*/ 32 w 634"/>
                  <a:gd name="T1" fmla="*/ 373 h 716"/>
                  <a:gd name="T2" fmla="*/ 20 w 634"/>
                  <a:gd name="T3" fmla="*/ 349 h 716"/>
                  <a:gd name="T4" fmla="*/ 25 w 634"/>
                  <a:gd name="T5" fmla="*/ 319 h 716"/>
                  <a:gd name="T6" fmla="*/ 59 w 634"/>
                  <a:gd name="T7" fmla="*/ 263 h 716"/>
                  <a:gd name="T8" fmla="*/ 84 w 634"/>
                  <a:gd name="T9" fmla="*/ 248 h 716"/>
                  <a:gd name="T10" fmla="*/ 69 w 634"/>
                  <a:gd name="T11" fmla="*/ 227 h 716"/>
                  <a:gd name="T12" fmla="*/ 59 w 634"/>
                  <a:gd name="T13" fmla="*/ 174 h 716"/>
                  <a:gd name="T14" fmla="*/ 71 w 634"/>
                  <a:gd name="T15" fmla="*/ 76 h 716"/>
                  <a:gd name="T16" fmla="*/ 88 w 634"/>
                  <a:gd name="T17" fmla="*/ 70 h 716"/>
                  <a:gd name="T18" fmla="*/ 115 w 634"/>
                  <a:gd name="T19" fmla="*/ 88 h 716"/>
                  <a:gd name="T20" fmla="*/ 140 w 634"/>
                  <a:gd name="T21" fmla="*/ 0 h 716"/>
                  <a:gd name="T22" fmla="*/ 505 w 634"/>
                  <a:gd name="T23" fmla="*/ 62 h 716"/>
                  <a:gd name="T24" fmla="*/ 429 w 634"/>
                  <a:gd name="T25" fmla="*/ 586 h 716"/>
                  <a:gd name="T26" fmla="*/ 317 w 634"/>
                  <a:gd name="T27" fmla="*/ 570 h 716"/>
                  <a:gd name="T28" fmla="*/ 248 w 634"/>
                  <a:gd name="T29" fmla="*/ 550 h 716"/>
                  <a:gd name="T30" fmla="*/ 105 w 634"/>
                  <a:gd name="T31" fmla="*/ 492 h 716"/>
                  <a:gd name="T32" fmla="*/ 0 w 634"/>
                  <a:gd name="T33" fmla="*/ 401 h 716"/>
                  <a:gd name="T34" fmla="*/ 32 w 634"/>
                  <a:gd name="T35" fmla="*/ 373 h 716"/>
                  <a:gd name="T36" fmla="*/ 32 w 634"/>
                  <a:gd name="T37" fmla="*/ 373 h 71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34"/>
                  <a:gd name="T58" fmla="*/ 0 h 716"/>
                  <a:gd name="T59" fmla="*/ 634 w 634"/>
                  <a:gd name="T60" fmla="*/ 716 h 71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34" h="716">
                    <a:moveTo>
                      <a:pt x="40" y="455"/>
                    </a:moveTo>
                    <a:lnTo>
                      <a:pt x="24" y="427"/>
                    </a:lnTo>
                    <a:lnTo>
                      <a:pt x="32" y="389"/>
                    </a:lnTo>
                    <a:lnTo>
                      <a:pt x="74" y="321"/>
                    </a:lnTo>
                    <a:lnTo>
                      <a:pt x="105" y="303"/>
                    </a:lnTo>
                    <a:lnTo>
                      <a:pt x="87" y="278"/>
                    </a:lnTo>
                    <a:lnTo>
                      <a:pt x="74" y="212"/>
                    </a:lnTo>
                    <a:lnTo>
                      <a:pt x="89" y="92"/>
                    </a:lnTo>
                    <a:lnTo>
                      <a:pt x="110" y="86"/>
                    </a:lnTo>
                    <a:lnTo>
                      <a:pt x="145" y="107"/>
                    </a:lnTo>
                    <a:lnTo>
                      <a:pt x="176" y="0"/>
                    </a:lnTo>
                    <a:lnTo>
                      <a:pt x="634" y="76"/>
                    </a:lnTo>
                    <a:lnTo>
                      <a:pt x="539" y="716"/>
                    </a:lnTo>
                    <a:lnTo>
                      <a:pt x="398" y="696"/>
                    </a:lnTo>
                    <a:lnTo>
                      <a:pt x="311" y="672"/>
                    </a:lnTo>
                    <a:lnTo>
                      <a:pt x="131" y="601"/>
                    </a:lnTo>
                    <a:lnTo>
                      <a:pt x="0" y="491"/>
                    </a:lnTo>
                    <a:lnTo>
                      <a:pt x="40" y="4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48" name="Freeform 40"/>
              <p:cNvSpPr>
                <a:spLocks/>
              </p:cNvSpPr>
              <p:nvPr/>
            </p:nvSpPr>
            <p:spPr bwMode="auto">
              <a:xfrm>
                <a:off x="1992" y="1259"/>
                <a:ext cx="618" cy="499"/>
              </a:xfrm>
              <a:custGeom>
                <a:avLst/>
                <a:gdLst>
                  <a:gd name="T0" fmla="*/ 0 w 654"/>
                  <a:gd name="T1" fmla="*/ 366 h 526"/>
                  <a:gd name="T2" fmla="*/ 62 w 654"/>
                  <a:gd name="T3" fmla="*/ 0 h 526"/>
                  <a:gd name="T4" fmla="*/ 267 w 654"/>
                  <a:gd name="T5" fmla="*/ 31 h 526"/>
                  <a:gd name="T6" fmla="*/ 522 w 654"/>
                  <a:gd name="T7" fmla="*/ 58 h 526"/>
                  <a:gd name="T8" fmla="*/ 505 w 654"/>
                  <a:gd name="T9" fmla="*/ 243 h 526"/>
                  <a:gd name="T10" fmla="*/ 488 w 654"/>
                  <a:gd name="T11" fmla="*/ 426 h 526"/>
                  <a:gd name="T12" fmla="*/ 140 w 654"/>
                  <a:gd name="T13" fmla="*/ 388 h 526"/>
                  <a:gd name="T14" fmla="*/ 0 w 654"/>
                  <a:gd name="T15" fmla="*/ 366 h 526"/>
                  <a:gd name="T16" fmla="*/ 0 w 654"/>
                  <a:gd name="T17" fmla="*/ 366 h 5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54"/>
                  <a:gd name="T28" fmla="*/ 0 h 526"/>
                  <a:gd name="T29" fmla="*/ 654 w 654"/>
                  <a:gd name="T30" fmla="*/ 526 h 52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54" h="526">
                    <a:moveTo>
                      <a:pt x="0" y="452"/>
                    </a:moveTo>
                    <a:lnTo>
                      <a:pt x="78" y="0"/>
                    </a:lnTo>
                    <a:lnTo>
                      <a:pt x="337" y="39"/>
                    </a:lnTo>
                    <a:lnTo>
                      <a:pt x="654" y="71"/>
                    </a:lnTo>
                    <a:lnTo>
                      <a:pt x="633" y="300"/>
                    </a:lnTo>
                    <a:lnTo>
                      <a:pt x="612" y="526"/>
                    </a:lnTo>
                    <a:lnTo>
                      <a:pt x="176" y="479"/>
                    </a:lnTo>
                    <a:lnTo>
                      <a:pt x="0" y="4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49" name="Freeform 41"/>
              <p:cNvSpPr>
                <a:spLocks/>
              </p:cNvSpPr>
              <p:nvPr/>
            </p:nvSpPr>
            <p:spPr bwMode="auto">
              <a:xfrm>
                <a:off x="2094" y="1714"/>
                <a:ext cx="642" cy="493"/>
              </a:xfrm>
              <a:custGeom>
                <a:avLst/>
                <a:gdLst>
                  <a:gd name="T0" fmla="*/ 55 w 679"/>
                  <a:gd name="T1" fmla="*/ 0 h 522"/>
                  <a:gd name="T2" fmla="*/ 403 w 679"/>
                  <a:gd name="T3" fmla="*/ 39 h 522"/>
                  <a:gd name="T4" fmla="*/ 543 w 679"/>
                  <a:gd name="T5" fmla="*/ 51 h 522"/>
                  <a:gd name="T6" fmla="*/ 535 w 679"/>
                  <a:gd name="T7" fmla="*/ 144 h 522"/>
                  <a:gd name="T8" fmla="*/ 518 w 679"/>
                  <a:gd name="T9" fmla="*/ 428 h 522"/>
                  <a:gd name="T10" fmla="*/ 447 w 679"/>
                  <a:gd name="T11" fmla="*/ 424 h 522"/>
                  <a:gd name="T12" fmla="*/ 224 w 679"/>
                  <a:gd name="T13" fmla="*/ 404 h 522"/>
                  <a:gd name="T14" fmla="*/ 0 w 679"/>
                  <a:gd name="T15" fmla="*/ 373 h 522"/>
                  <a:gd name="T16" fmla="*/ 55 w 679"/>
                  <a:gd name="T17" fmla="*/ 0 h 522"/>
                  <a:gd name="T18" fmla="*/ 55 w 679"/>
                  <a:gd name="T19" fmla="*/ 0 h 5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79"/>
                  <a:gd name="T31" fmla="*/ 0 h 522"/>
                  <a:gd name="T32" fmla="*/ 679 w 679"/>
                  <a:gd name="T33" fmla="*/ 522 h 5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79" h="522">
                    <a:moveTo>
                      <a:pt x="68" y="0"/>
                    </a:moveTo>
                    <a:lnTo>
                      <a:pt x="504" y="47"/>
                    </a:lnTo>
                    <a:lnTo>
                      <a:pt x="679" y="63"/>
                    </a:lnTo>
                    <a:lnTo>
                      <a:pt x="671" y="175"/>
                    </a:lnTo>
                    <a:lnTo>
                      <a:pt x="648" y="522"/>
                    </a:lnTo>
                    <a:lnTo>
                      <a:pt x="559" y="515"/>
                    </a:lnTo>
                    <a:lnTo>
                      <a:pt x="280" y="491"/>
                    </a:lnTo>
                    <a:lnTo>
                      <a:pt x="0" y="455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50" name="Freeform 42"/>
              <p:cNvSpPr>
                <a:spLocks/>
              </p:cNvSpPr>
              <p:nvPr/>
            </p:nvSpPr>
            <p:spPr bwMode="auto">
              <a:xfrm>
                <a:off x="2004" y="2147"/>
                <a:ext cx="618" cy="620"/>
              </a:xfrm>
              <a:custGeom>
                <a:avLst/>
                <a:gdLst>
                  <a:gd name="T0" fmla="*/ 65 w 654"/>
                  <a:gd name="T1" fmla="*/ 535 h 651"/>
                  <a:gd name="T2" fmla="*/ 73 w 654"/>
                  <a:gd name="T3" fmla="*/ 495 h 651"/>
                  <a:gd name="T4" fmla="*/ 203 w 654"/>
                  <a:gd name="T5" fmla="*/ 512 h 651"/>
                  <a:gd name="T6" fmla="*/ 196 w 654"/>
                  <a:gd name="T7" fmla="*/ 492 h 651"/>
                  <a:gd name="T8" fmla="*/ 479 w 654"/>
                  <a:gd name="T9" fmla="*/ 519 h 651"/>
                  <a:gd name="T10" fmla="*/ 522 w 654"/>
                  <a:gd name="T11" fmla="*/ 49 h 651"/>
                  <a:gd name="T12" fmla="*/ 300 w 654"/>
                  <a:gd name="T13" fmla="*/ 29 h 651"/>
                  <a:gd name="T14" fmla="*/ 76 w 654"/>
                  <a:gd name="T15" fmla="*/ 0 h 651"/>
                  <a:gd name="T16" fmla="*/ 0 w 654"/>
                  <a:gd name="T17" fmla="*/ 527 h 651"/>
                  <a:gd name="T18" fmla="*/ 65 w 654"/>
                  <a:gd name="T19" fmla="*/ 535 h 651"/>
                  <a:gd name="T20" fmla="*/ 65 w 654"/>
                  <a:gd name="T21" fmla="*/ 535 h 6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54"/>
                  <a:gd name="T34" fmla="*/ 0 h 651"/>
                  <a:gd name="T35" fmla="*/ 654 w 654"/>
                  <a:gd name="T36" fmla="*/ 651 h 65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54" h="651">
                    <a:moveTo>
                      <a:pt x="82" y="651"/>
                    </a:moveTo>
                    <a:lnTo>
                      <a:pt x="91" y="602"/>
                    </a:lnTo>
                    <a:lnTo>
                      <a:pt x="254" y="623"/>
                    </a:lnTo>
                    <a:lnTo>
                      <a:pt x="246" y="599"/>
                    </a:lnTo>
                    <a:lnTo>
                      <a:pt x="601" y="631"/>
                    </a:lnTo>
                    <a:lnTo>
                      <a:pt x="654" y="60"/>
                    </a:lnTo>
                    <a:lnTo>
                      <a:pt x="375" y="36"/>
                    </a:lnTo>
                    <a:lnTo>
                      <a:pt x="95" y="0"/>
                    </a:lnTo>
                    <a:lnTo>
                      <a:pt x="0" y="640"/>
                    </a:lnTo>
                    <a:lnTo>
                      <a:pt x="82" y="6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51" name="Freeform 43"/>
              <p:cNvSpPr>
                <a:spLocks/>
              </p:cNvSpPr>
              <p:nvPr/>
            </p:nvSpPr>
            <p:spPr bwMode="auto">
              <a:xfrm>
                <a:off x="2237" y="2261"/>
                <a:ext cx="1232" cy="1165"/>
              </a:xfrm>
              <a:custGeom>
                <a:avLst/>
                <a:gdLst>
                  <a:gd name="T0" fmla="*/ 0 w 1302"/>
                  <a:gd name="T1" fmla="*/ 393 h 1225"/>
                  <a:gd name="T2" fmla="*/ 285 w 1302"/>
                  <a:gd name="T3" fmla="*/ 417 h 1225"/>
                  <a:gd name="T4" fmla="*/ 321 w 1302"/>
                  <a:gd name="T5" fmla="*/ 0 h 1225"/>
                  <a:gd name="T6" fmla="*/ 548 w 1302"/>
                  <a:gd name="T7" fmla="*/ 12 h 1225"/>
                  <a:gd name="T8" fmla="*/ 539 w 1302"/>
                  <a:gd name="T9" fmla="*/ 193 h 1225"/>
                  <a:gd name="T10" fmla="*/ 563 w 1302"/>
                  <a:gd name="T11" fmla="*/ 212 h 1225"/>
                  <a:gd name="T12" fmla="*/ 582 w 1302"/>
                  <a:gd name="T13" fmla="*/ 212 h 1225"/>
                  <a:gd name="T14" fmla="*/ 598 w 1302"/>
                  <a:gd name="T15" fmla="*/ 229 h 1225"/>
                  <a:gd name="T16" fmla="*/ 633 w 1302"/>
                  <a:gd name="T17" fmla="*/ 237 h 1225"/>
                  <a:gd name="T18" fmla="*/ 700 w 1302"/>
                  <a:gd name="T19" fmla="*/ 268 h 1225"/>
                  <a:gd name="T20" fmla="*/ 713 w 1302"/>
                  <a:gd name="T21" fmla="*/ 255 h 1225"/>
                  <a:gd name="T22" fmla="*/ 756 w 1302"/>
                  <a:gd name="T23" fmla="*/ 279 h 1225"/>
                  <a:gd name="T24" fmla="*/ 814 w 1302"/>
                  <a:gd name="T25" fmla="*/ 279 h 1225"/>
                  <a:gd name="T26" fmla="*/ 856 w 1302"/>
                  <a:gd name="T27" fmla="*/ 268 h 1225"/>
                  <a:gd name="T28" fmla="*/ 910 w 1302"/>
                  <a:gd name="T29" fmla="*/ 257 h 1225"/>
                  <a:gd name="T30" fmla="*/ 961 w 1302"/>
                  <a:gd name="T31" fmla="*/ 285 h 1225"/>
                  <a:gd name="T32" fmla="*/ 969 w 1302"/>
                  <a:gd name="T33" fmla="*/ 293 h 1225"/>
                  <a:gd name="T34" fmla="*/ 995 w 1302"/>
                  <a:gd name="T35" fmla="*/ 293 h 1225"/>
                  <a:gd name="T36" fmla="*/ 1001 w 1302"/>
                  <a:gd name="T37" fmla="*/ 443 h 1225"/>
                  <a:gd name="T38" fmla="*/ 1041 w 1302"/>
                  <a:gd name="T39" fmla="*/ 515 h 1225"/>
                  <a:gd name="T40" fmla="*/ 1026 w 1302"/>
                  <a:gd name="T41" fmla="*/ 572 h 1225"/>
                  <a:gd name="T42" fmla="*/ 1029 w 1302"/>
                  <a:gd name="T43" fmla="*/ 619 h 1225"/>
                  <a:gd name="T44" fmla="*/ 1010 w 1302"/>
                  <a:gd name="T45" fmla="*/ 643 h 1225"/>
                  <a:gd name="T46" fmla="*/ 1018 w 1302"/>
                  <a:gd name="T47" fmla="*/ 651 h 1225"/>
                  <a:gd name="T48" fmla="*/ 976 w 1302"/>
                  <a:gd name="T49" fmla="*/ 664 h 1225"/>
                  <a:gd name="T50" fmla="*/ 943 w 1302"/>
                  <a:gd name="T51" fmla="*/ 669 h 1225"/>
                  <a:gd name="T52" fmla="*/ 948 w 1302"/>
                  <a:gd name="T53" fmla="*/ 642 h 1225"/>
                  <a:gd name="T54" fmla="*/ 928 w 1302"/>
                  <a:gd name="T55" fmla="*/ 657 h 1225"/>
                  <a:gd name="T56" fmla="*/ 930 w 1302"/>
                  <a:gd name="T57" fmla="*/ 688 h 1225"/>
                  <a:gd name="T58" fmla="*/ 908 w 1302"/>
                  <a:gd name="T59" fmla="*/ 717 h 1225"/>
                  <a:gd name="T60" fmla="*/ 785 w 1302"/>
                  <a:gd name="T61" fmla="*/ 782 h 1225"/>
                  <a:gd name="T62" fmla="*/ 746 w 1302"/>
                  <a:gd name="T63" fmla="*/ 822 h 1225"/>
                  <a:gd name="T64" fmla="*/ 711 w 1302"/>
                  <a:gd name="T65" fmla="*/ 910 h 1225"/>
                  <a:gd name="T66" fmla="*/ 740 w 1302"/>
                  <a:gd name="T67" fmla="*/ 1002 h 1225"/>
                  <a:gd name="T68" fmla="*/ 711 w 1302"/>
                  <a:gd name="T69" fmla="*/ 1002 h 1225"/>
                  <a:gd name="T70" fmla="*/ 580 w 1302"/>
                  <a:gd name="T71" fmla="*/ 955 h 1225"/>
                  <a:gd name="T72" fmla="*/ 565 w 1302"/>
                  <a:gd name="T73" fmla="*/ 914 h 1225"/>
                  <a:gd name="T74" fmla="*/ 549 w 1302"/>
                  <a:gd name="T75" fmla="*/ 896 h 1225"/>
                  <a:gd name="T76" fmla="*/ 546 w 1302"/>
                  <a:gd name="T77" fmla="*/ 845 h 1225"/>
                  <a:gd name="T78" fmla="*/ 520 w 1302"/>
                  <a:gd name="T79" fmla="*/ 825 h 1225"/>
                  <a:gd name="T80" fmla="*/ 447 w 1302"/>
                  <a:gd name="T81" fmla="*/ 686 h 1225"/>
                  <a:gd name="T82" fmla="*/ 414 w 1302"/>
                  <a:gd name="T83" fmla="*/ 659 h 1225"/>
                  <a:gd name="T84" fmla="*/ 403 w 1302"/>
                  <a:gd name="T85" fmla="*/ 637 h 1225"/>
                  <a:gd name="T86" fmla="*/ 300 w 1302"/>
                  <a:gd name="T87" fmla="*/ 631 h 1225"/>
                  <a:gd name="T88" fmla="*/ 242 w 1302"/>
                  <a:gd name="T89" fmla="*/ 697 h 1225"/>
                  <a:gd name="T90" fmla="*/ 147 w 1302"/>
                  <a:gd name="T91" fmla="*/ 629 h 1225"/>
                  <a:gd name="T92" fmla="*/ 121 w 1302"/>
                  <a:gd name="T93" fmla="*/ 534 h 1225"/>
                  <a:gd name="T94" fmla="*/ 29 w 1302"/>
                  <a:gd name="T95" fmla="*/ 443 h 1225"/>
                  <a:gd name="T96" fmla="*/ 19 w 1302"/>
                  <a:gd name="T97" fmla="*/ 416 h 1225"/>
                  <a:gd name="T98" fmla="*/ 8 w 1302"/>
                  <a:gd name="T99" fmla="*/ 412 h 1225"/>
                  <a:gd name="T100" fmla="*/ 0 w 1302"/>
                  <a:gd name="T101" fmla="*/ 393 h 1225"/>
                  <a:gd name="T102" fmla="*/ 0 w 1302"/>
                  <a:gd name="T103" fmla="*/ 393 h 1225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1302"/>
                  <a:gd name="T157" fmla="*/ 0 h 1225"/>
                  <a:gd name="T158" fmla="*/ 1302 w 1302"/>
                  <a:gd name="T159" fmla="*/ 1225 h 1225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1302" h="1225">
                    <a:moveTo>
                      <a:pt x="0" y="479"/>
                    </a:moveTo>
                    <a:lnTo>
                      <a:pt x="355" y="511"/>
                    </a:lnTo>
                    <a:lnTo>
                      <a:pt x="403" y="0"/>
                    </a:lnTo>
                    <a:lnTo>
                      <a:pt x="685" y="16"/>
                    </a:lnTo>
                    <a:lnTo>
                      <a:pt x="675" y="236"/>
                    </a:lnTo>
                    <a:lnTo>
                      <a:pt x="703" y="259"/>
                    </a:lnTo>
                    <a:lnTo>
                      <a:pt x="729" y="259"/>
                    </a:lnTo>
                    <a:lnTo>
                      <a:pt x="750" y="280"/>
                    </a:lnTo>
                    <a:lnTo>
                      <a:pt x="792" y="290"/>
                    </a:lnTo>
                    <a:lnTo>
                      <a:pt x="876" y="327"/>
                    </a:lnTo>
                    <a:lnTo>
                      <a:pt x="892" y="311"/>
                    </a:lnTo>
                    <a:lnTo>
                      <a:pt x="947" y="341"/>
                    </a:lnTo>
                    <a:lnTo>
                      <a:pt x="1020" y="341"/>
                    </a:lnTo>
                    <a:lnTo>
                      <a:pt x="1070" y="327"/>
                    </a:lnTo>
                    <a:lnTo>
                      <a:pt x="1138" y="314"/>
                    </a:lnTo>
                    <a:lnTo>
                      <a:pt x="1203" y="348"/>
                    </a:lnTo>
                    <a:lnTo>
                      <a:pt x="1213" y="359"/>
                    </a:lnTo>
                    <a:lnTo>
                      <a:pt x="1245" y="359"/>
                    </a:lnTo>
                    <a:lnTo>
                      <a:pt x="1253" y="541"/>
                    </a:lnTo>
                    <a:lnTo>
                      <a:pt x="1302" y="630"/>
                    </a:lnTo>
                    <a:lnTo>
                      <a:pt x="1284" y="699"/>
                    </a:lnTo>
                    <a:lnTo>
                      <a:pt x="1287" y="757"/>
                    </a:lnTo>
                    <a:lnTo>
                      <a:pt x="1264" y="787"/>
                    </a:lnTo>
                    <a:lnTo>
                      <a:pt x="1274" y="796"/>
                    </a:lnTo>
                    <a:lnTo>
                      <a:pt x="1221" y="812"/>
                    </a:lnTo>
                    <a:lnTo>
                      <a:pt x="1179" y="817"/>
                    </a:lnTo>
                    <a:lnTo>
                      <a:pt x="1187" y="785"/>
                    </a:lnTo>
                    <a:lnTo>
                      <a:pt x="1162" y="803"/>
                    </a:lnTo>
                    <a:lnTo>
                      <a:pt x="1164" y="840"/>
                    </a:lnTo>
                    <a:lnTo>
                      <a:pt x="1136" y="877"/>
                    </a:lnTo>
                    <a:lnTo>
                      <a:pt x="983" y="955"/>
                    </a:lnTo>
                    <a:lnTo>
                      <a:pt x="933" y="1005"/>
                    </a:lnTo>
                    <a:lnTo>
                      <a:pt x="889" y="1112"/>
                    </a:lnTo>
                    <a:lnTo>
                      <a:pt x="926" y="1225"/>
                    </a:lnTo>
                    <a:lnTo>
                      <a:pt x="889" y="1225"/>
                    </a:lnTo>
                    <a:lnTo>
                      <a:pt x="724" y="1167"/>
                    </a:lnTo>
                    <a:lnTo>
                      <a:pt x="706" y="1118"/>
                    </a:lnTo>
                    <a:lnTo>
                      <a:pt x="688" y="1096"/>
                    </a:lnTo>
                    <a:lnTo>
                      <a:pt x="682" y="1033"/>
                    </a:lnTo>
                    <a:lnTo>
                      <a:pt x="651" y="1008"/>
                    </a:lnTo>
                    <a:lnTo>
                      <a:pt x="560" y="838"/>
                    </a:lnTo>
                    <a:lnTo>
                      <a:pt x="518" y="806"/>
                    </a:lnTo>
                    <a:lnTo>
                      <a:pt x="505" y="778"/>
                    </a:lnTo>
                    <a:lnTo>
                      <a:pt x="374" y="772"/>
                    </a:lnTo>
                    <a:lnTo>
                      <a:pt x="304" y="853"/>
                    </a:lnTo>
                    <a:lnTo>
                      <a:pt x="185" y="769"/>
                    </a:lnTo>
                    <a:lnTo>
                      <a:pt x="151" y="652"/>
                    </a:lnTo>
                    <a:lnTo>
                      <a:pt x="37" y="542"/>
                    </a:lnTo>
                    <a:lnTo>
                      <a:pt x="23" y="508"/>
                    </a:lnTo>
                    <a:lnTo>
                      <a:pt x="8" y="503"/>
                    </a:lnTo>
                    <a:lnTo>
                      <a:pt x="0" y="47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52" name="Freeform 44"/>
              <p:cNvSpPr>
                <a:spLocks/>
              </p:cNvSpPr>
              <p:nvPr/>
            </p:nvSpPr>
            <p:spPr bwMode="auto">
              <a:xfrm>
                <a:off x="2622" y="897"/>
                <a:ext cx="577" cy="357"/>
              </a:xfrm>
              <a:custGeom>
                <a:avLst/>
                <a:gdLst>
                  <a:gd name="T0" fmla="*/ 25 w 612"/>
                  <a:gd name="T1" fmla="*/ 0 h 375"/>
                  <a:gd name="T2" fmla="*/ 450 w 612"/>
                  <a:gd name="T3" fmla="*/ 23 h 375"/>
                  <a:gd name="T4" fmla="*/ 452 w 612"/>
                  <a:gd name="T5" fmla="*/ 99 h 375"/>
                  <a:gd name="T6" fmla="*/ 472 w 612"/>
                  <a:gd name="T7" fmla="*/ 162 h 375"/>
                  <a:gd name="T8" fmla="*/ 474 w 612"/>
                  <a:gd name="T9" fmla="*/ 243 h 375"/>
                  <a:gd name="T10" fmla="*/ 487 w 612"/>
                  <a:gd name="T11" fmla="*/ 308 h 375"/>
                  <a:gd name="T12" fmla="*/ 231 w 612"/>
                  <a:gd name="T13" fmla="*/ 300 h 375"/>
                  <a:gd name="T14" fmla="*/ 0 w 612"/>
                  <a:gd name="T15" fmla="*/ 283 h 375"/>
                  <a:gd name="T16" fmla="*/ 25 w 612"/>
                  <a:gd name="T17" fmla="*/ 0 h 375"/>
                  <a:gd name="T18" fmla="*/ 25 w 612"/>
                  <a:gd name="T19" fmla="*/ 0 h 37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12"/>
                  <a:gd name="T31" fmla="*/ 0 h 375"/>
                  <a:gd name="T32" fmla="*/ 612 w 612"/>
                  <a:gd name="T33" fmla="*/ 375 h 37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12" h="375">
                    <a:moveTo>
                      <a:pt x="33" y="0"/>
                    </a:moveTo>
                    <a:lnTo>
                      <a:pt x="565" y="27"/>
                    </a:lnTo>
                    <a:lnTo>
                      <a:pt x="569" y="121"/>
                    </a:lnTo>
                    <a:lnTo>
                      <a:pt x="593" y="197"/>
                    </a:lnTo>
                    <a:lnTo>
                      <a:pt x="596" y="296"/>
                    </a:lnTo>
                    <a:lnTo>
                      <a:pt x="612" y="375"/>
                    </a:lnTo>
                    <a:lnTo>
                      <a:pt x="290" y="366"/>
                    </a:lnTo>
                    <a:lnTo>
                      <a:pt x="0" y="345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53" name="Freeform 45"/>
              <p:cNvSpPr>
                <a:spLocks/>
              </p:cNvSpPr>
              <p:nvPr/>
            </p:nvSpPr>
            <p:spPr bwMode="auto">
              <a:xfrm>
                <a:off x="2589" y="1225"/>
                <a:ext cx="619" cy="406"/>
              </a:xfrm>
              <a:custGeom>
                <a:avLst/>
                <a:gdLst>
                  <a:gd name="T0" fmla="*/ 26 w 654"/>
                  <a:gd name="T1" fmla="*/ 0 h 427"/>
                  <a:gd name="T2" fmla="*/ 259 w 654"/>
                  <a:gd name="T3" fmla="*/ 17 h 427"/>
                  <a:gd name="T4" fmla="*/ 517 w 654"/>
                  <a:gd name="T5" fmla="*/ 26 h 427"/>
                  <a:gd name="T6" fmla="*/ 499 w 654"/>
                  <a:gd name="T7" fmla="*/ 59 h 427"/>
                  <a:gd name="T8" fmla="*/ 525 w 654"/>
                  <a:gd name="T9" fmla="*/ 82 h 427"/>
                  <a:gd name="T10" fmla="*/ 523 w 654"/>
                  <a:gd name="T11" fmla="*/ 253 h 427"/>
                  <a:gd name="T12" fmla="*/ 513 w 654"/>
                  <a:gd name="T13" fmla="*/ 253 h 427"/>
                  <a:gd name="T14" fmla="*/ 513 w 654"/>
                  <a:gd name="T15" fmla="*/ 274 h 427"/>
                  <a:gd name="T16" fmla="*/ 522 w 654"/>
                  <a:gd name="T17" fmla="*/ 290 h 427"/>
                  <a:gd name="T18" fmla="*/ 517 w 654"/>
                  <a:gd name="T19" fmla="*/ 307 h 427"/>
                  <a:gd name="T20" fmla="*/ 522 w 654"/>
                  <a:gd name="T21" fmla="*/ 349 h 427"/>
                  <a:gd name="T22" fmla="*/ 510 w 654"/>
                  <a:gd name="T23" fmla="*/ 342 h 427"/>
                  <a:gd name="T24" fmla="*/ 496 w 654"/>
                  <a:gd name="T25" fmla="*/ 329 h 427"/>
                  <a:gd name="T26" fmla="*/ 451 w 654"/>
                  <a:gd name="T27" fmla="*/ 313 h 427"/>
                  <a:gd name="T28" fmla="*/ 405 w 654"/>
                  <a:gd name="T29" fmla="*/ 316 h 427"/>
                  <a:gd name="T30" fmla="*/ 380 w 654"/>
                  <a:gd name="T31" fmla="*/ 296 h 427"/>
                  <a:gd name="T32" fmla="*/ 0 w 654"/>
                  <a:gd name="T33" fmla="*/ 274 h 427"/>
                  <a:gd name="T34" fmla="*/ 26 w 654"/>
                  <a:gd name="T35" fmla="*/ 0 h 427"/>
                  <a:gd name="T36" fmla="*/ 26 w 654"/>
                  <a:gd name="T37" fmla="*/ 0 h 42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54"/>
                  <a:gd name="T58" fmla="*/ 0 h 427"/>
                  <a:gd name="T59" fmla="*/ 654 w 654"/>
                  <a:gd name="T60" fmla="*/ 427 h 427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54" h="427">
                    <a:moveTo>
                      <a:pt x="32" y="0"/>
                    </a:moveTo>
                    <a:lnTo>
                      <a:pt x="322" y="21"/>
                    </a:lnTo>
                    <a:lnTo>
                      <a:pt x="644" y="30"/>
                    </a:lnTo>
                    <a:lnTo>
                      <a:pt x="622" y="71"/>
                    </a:lnTo>
                    <a:lnTo>
                      <a:pt x="654" y="100"/>
                    </a:lnTo>
                    <a:lnTo>
                      <a:pt x="652" y="310"/>
                    </a:lnTo>
                    <a:lnTo>
                      <a:pt x="639" y="309"/>
                    </a:lnTo>
                    <a:lnTo>
                      <a:pt x="639" y="336"/>
                    </a:lnTo>
                    <a:lnTo>
                      <a:pt x="651" y="356"/>
                    </a:lnTo>
                    <a:lnTo>
                      <a:pt x="644" y="377"/>
                    </a:lnTo>
                    <a:lnTo>
                      <a:pt x="651" y="427"/>
                    </a:lnTo>
                    <a:lnTo>
                      <a:pt x="636" y="420"/>
                    </a:lnTo>
                    <a:lnTo>
                      <a:pt x="618" y="403"/>
                    </a:lnTo>
                    <a:lnTo>
                      <a:pt x="562" y="383"/>
                    </a:lnTo>
                    <a:lnTo>
                      <a:pt x="505" y="386"/>
                    </a:lnTo>
                    <a:lnTo>
                      <a:pt x="473" y="362"/>
                    </a:lnTo>
                    <a:lnTo>
                      <a:pt x="0" y="335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54" name="Freeform 46"/>
              <p:cNvSpPr>
                <a:spLocks/>
              </p:cNvSpPr>
              <p:nvPr/>
            </p:nvSpPr>
            <p:spPr bwMode="auto">
              <a:xfrm>
                <a:off x="2570" y="1544"/>
                <a:ext cx="726" cy="356"/>
              </a:xfrm>
              <a:custGeom>
                <a:avLst/>
                <a:gdLst>
                  <a:gd name="T0" fmla="*/ 17 w 767"/>
                  <a:gd name="T1" fmla="*/ 0 h 374"/>
                  <a:gd name="T2" fmla="*/ 397 w 767"/>
                  <a:gd name="T3" fmla="*/ 23 h 374"/>
                  <a:gd name="T4" fmla="*/ 422 w 767"/>
                  <a:gd name="T5" fmla="*/ 43 h 374"/>
                  <a:gd name="T6" fmla="*/ 468 w 767"/>
                  <a:gd name="T7" fmla="*/ 40 h 374"/>
                  <a:gd name="T8" fmla="*/ 513 w 767"/>
                  <a:gd name="T9" fmla="*/ 56 h 374"/>
                  <a:gd name="T10" fmla="*/ 528 w 767"/>
                  <a:gd name="T11" fmla="*/ 69 h 374"/>
                  <a:gd name="T12" fmla="*/ 540 w 767"/>
                  <a:gd name="T13" fmla="*/ 76 h 374"/>
                  <a:gd name="T14" fmla="*/ 561 w 767"/>
                  <a:gd name="T15" fmla="*/ 134 h 374"/>
                  <a:gd name="T16" fmla="*/ 561 w 767"/>
                  <a:gd name="T17" fmla="*/ 151 h 374"/>
                  <a:gd name="T18" fmla="*/ 575 w 767"/>
                  <a:gd name="T19" fmla="*/ 179 h 374"/>
                  <a:gd name="T20" fmla="*/ 580 w 767"/>
                  <a:gd name="T21" fmla="*/ 224 h 374"/>
                  <a:gd name="T22" fmla="*/ 578 w 767"/>
                  <a:gd name="T23" fmla="*/ 236 h 374"/>
                  <a:gd name="T24" fmla="*/ 586 w 767"/>
                  <a:gd name="T25" fmla="*/ 251 h 374"/>
                  <a:gd name="T26" fmla="*/ 615 w 767"/>
                  <a:gd name="T27" fmla="*/ 307 h 374"/>
                  <a:gd name="T28" fmla="*/ 342 w 767"/>
                  <a:gd name="T29" fmla="*/ 304 h 374"/>
                  <a:gd name="T30" fmla="*/ 134 w 767"/>
                  <a:gd name="T31" fmla="*/ 291 h 374"/>
                  <a:gd name="T32" fmla="*/ 141 w 767"/>
                  <a:gd name="T33" fmla="*/ 198 h 374"/>
                  <a:gd name="T34" fmla="*/ 0 w 767"/>
                  <a:gd name="T35" fmla="*/ 186 h 374"/>
                  <a:gd name="T36" fmla="*/ 17 w 767"/>
                  <a:gd name="T37" fmla="*/ 0 h 374"/>
                  <a:gd name="T38" fmla="*/ 17 w 767"/>
                  <a:gd name="T39" fmla="*/ 0 h 37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7"/>
                  <a:gd name="T61" fmla="*/ 0 h 374"/>
                  <a:gd name="T62" fmla="*/ 767 w 767"/>
                  <a:gd name="T63" fmla="*/ 374 h 374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7" h="374">
                    <a:moveTo>
                      <a:pt x="21" y="0"/>
                    </a:moveTo>
                    <a:lnTo>
                      <a:pt x="494" y="27"/>
                    </a:lnTo>
                    <a:lnTo>
                      <a:pt x="526" y="51"/>
                    </a:lnTo>
                    <a:lnTo>
                      <a:pt x="583" y="48"/>
                    </a:lnTo>
                    <a:lnTo>
                      <a:pt x="639" y="68"/>
                    </a:lnTo>
                    <a:lnTo>
                      <a:pt x="657" y="85"/>
                    </a:lnTo>
                    <a:lnTo>
                      <a:pt x="672" y="92"/>
                    </a:lnTo>
                    <a:lnTo>
                      <a:pt x="698" y="163"/>
                    </a:lnTo>
                    <a:lnTo>
                      <a:pt x="698" y="184"/>
                    </a:lnTo>
                    <a:lnTo>
                      <a:pt x="715" y="218"/>
                    </a:lnTo>
                    <a:lnTo>
                      <a:pt x="724" y="272"/>
                    </a:lnTo>
                    <a:lnTo>
                      <a:pt x="719" y="288"/>
                    </a:lnTo>
                    <a:lnTo>
                      <a:pt x="730" y="306"/>
                    </a:lnTo>
                    <a:lnTo>
                      <a:pt x="767" y="374"/>
                    </a:lnTo>
                    <a:lnTo>
                      <a:pt x="426" y="370"/>
                    </a:lnTo>
                    <a:lnTo>
                      <a:pt x="167" y="354"/>
                    </a:lnTo>
                    <a:lnTo>
                      <a:pt x="175" y="242"/>
                    </a:lnTo>
                    <a:lnTo>
                      <a:pt x="0" y="226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55" name="Freeform 47"/>
              <p:cNvSpPr>
                <a:spLocks/>
              </p:cNvSpPr>
              <p:nvPr/>
            </p:nvSpPr>
            <p:spPr bwMode="auto">
              <a:xfrm>
                <a:off x="2707" y="1881"/>
                <a:ext cx="653" cy="345"/>
              </a:xfrm>
              <a:custGeom>
                <a:avLst/>
                <a:gdLst>
                  <a:gd name="T0" fmla="*/ 19 w 691"/>
                  <a:gd name="T1" fmla="*/ 0 h 364"/>
                  <a:gd name="T2" fmla="*/ 224 w 691"/>
                  <a:gd name="T3" fmla="*/ 12 h 364"/>
                  <a:gd name="T4" fmla="*/ 497 w 691"/>
                  <a:gd name="T5" fmla="*/ 16 h 364"/>
                  <a:gd name="T6" fmla="*/ 511 w 691"/>
                  <a:gd name="T7" fmla="*/ 28 h 364"/>
                  <a:gd name="T8" fmla="*/ 520 w 691"/>
                  <a:gd name="T9" fmla="*/ 26 h 364"/>
                  <a:gd name="T10" fmla="*/ 529 w 691"/>
                  <a:gd name="T11" fmla="*/ 41 h 364"/>
                  <a:gd name="T12" fmla="*/ 522 w 691"/>
                  <a:gd name="T13" fmla="*/ 41 h 364"/>
                  <a:gd name="T14" fmla="*/ 513 w 691"/>
                  <a:gd name="T15" fmla="*/ 59 h 364"/>
                  <a:gd name="T16" fmla="*/ 534 w 691"/>
                  <a:gd name="T17" fmla="*/ 90 h 364"/>
                  <a:gd name="T18" fmla="*/ 551 w 691"/>
                  <a:gd name="T19" fmla="*/ 95 h 364"/>
                  <a:gd name="T20" fmla="*/ 548 w 691"/>
                  <a:gd name="T21" fmla="*/ 293 h 364"/>
                  <a:gd name="T22" fmla="*/ 315 w 691"/>
                  <a:gd name="T23" fmla="*/ 294 h 364"/>
                  <a:gd name="T24" fmla="*/ 0 w 691"/>
                  <a:gd name="T25" fmla="*/ 281 h 364"/>
                  <a:gd name="T26" fmla="*/ 19 w 691"/>
                  <a:gd name="T27" fmla="*/ 0 h 364"/>
                  <a:gd name="T28" fmla="*/ 19 w 691"/>
                  <a:gd name="T29" fmla="*/ 0 h 36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91"/>
                  <a:gd name="T46" fmla="*/ 0 h 364"/>
                  <a:gd name="T47" fmla="*/ 691 w 691"/>
                  <a:gd name="T48" fmla="*/ 364 h 36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91" h="364">
                    <a:moveTo>
                      <a:pt x="23" y="0"/>
                    </a:moveTo>
                    <a:lnTo>
                      <a:pt x="282" y="16"/>
                    </a:lnTo>
                    <a:lnTo>
                      <a:pt x="623" y="20"/>
                    </a:lnTo>
                    <a:lnTo>
                      <a:pt x="641" y="36"/>
                    </a:lnTo>
                    <a:lnTo>
                      <a:pt x="652" y="33"/>
                    </a:lnTo>
                    <a:lnTo>
                      <a:pt x="665" y="50"/>
                    </a:lnTo>
                    <a:lnTo>
                      <a:pt x="654" y="50"/>
                    </a:lnTo>
                    <a:lnTo>
                      <a:pt x="643" y="73"/>
                    </a:lnTo>
                    <a:lnTo>
                      <a:pt x="670" y="112"/>
                    </a:lnTo>
                    <a:lnTo>
                      <a:pt x="691" y="118"/>
                    </a:lnTo>
                    <a:lnTo>
                      <a:pt x="688" y="363"/>
                    </a:lnTo>
                    <a:lnTo>
                      <a:pt x="395" y="364"/>
                    </a:lnTo>
                    <a:lnTo>
                      <a:pt x="0" y="347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56" name="Freeform 48"/>
              <p:cNvSpPr>
                <a:spLocks/>
              </p:cNvSpPr>
              <p:nvPr/>
            </p:nvSpPr>
            <p:spPr bwMode="auto">
              <a:xfrm>
                <a:off x="2618" y="2204"/>
                <a:ext cx="759" cy="388"/>
              </a:xfrm>
              <a:custGeom>
                <a:avLst/>
                <a:gdLst>
                  <a:gd name="T0" fmla="*/ 5 w 803"/>
                  <a:gd name="T1" fmla="*/ 0 h 408"/>
                  <a:gd name="T2" fmla="*/ 75 w 803"/>
                  <a:gd name="T3" fmla="*/ 7 h 408"/>
                  <a:gd name="T4" fmla="*/ 390 w 803"/>
                  <a:gd name="T5" fmla="*/ 20 h 408"/>
                  <a:gd name="T6" fmla="*/ 625 w 803"/>
                  <a:gd name="T7" fmla="*/ 19 h 408"/>
                  <a:gd name="T8" fmla="*/ 627 w 803"/>
                  <a:gd name="T9" fmla="*/ 68 h 408"/>
                  <a:gd name="T10" fmla="*/ 641 w 803"/>
                  <a:gd name="T11" fmla="*/ 171 h 408"/>
                  <a:gd name="T12" fmla="*/ 639 w 803"/>
                  <a:gd name="T13" fmla="*/ 334 h 408"/>
                  <a:gd name="T14" fmla="*/ 587 w 803"/>
                  <a:gd name="T15" fmla="*/ 306 h 408"/>
                  <a:gd name="T16" fmla="*/ 531 w 803"/>
                  <a:gd name="T17" fmla="*/ 317 h 408"/>
                  <a:gd name="T18" fmla="*/ 492 w 803"/>
                  <a:gd name="T19" fmla="*/ 327 h 408"/>
                  <a:gd name="T20" fmla="*/ 434 w 803"/>
                  <a:gd name="T21" fmla="*/ 327 h 408"/>
                  <a:gd name="T22" fmla="*/ 390 w 803"/>
                  <a:gd name="T23" fmla="*/ 304 h 408"/>
                  <a:gd name="T24" fmla="*/ 378 w 803"/>
                  <a:gd name="T25" fmla="*/ 317 h 408"/>
                  <a:gd name="T26" fmla="*/ 311 w 803"/>
                  <a:gd name="T27" fmla="*/ 286 h 408"/>
                  <a:gd name="T28" fmla="*/ 277 w 803"/>
                  <a:gd name="T29" fmla="*/ 278 h 408"/>
                  <a:gd name="T30" fmla="*/ 260 w 803"/>
                  <a:gd name="T31" fmla="*/ 261 h 408"/>
                  <a:gd name="T32" fmla="*/ 239 w 803"/>
                  <a:gd name="T33" fmla="*/ 261 h 408"/>
                  <a:gd name="T34" fmla="*/ 217 w 803"/>
                  <a:gd name="T35" fmla="*/ 242 h 408"/>
                  <a:gd name="T36" fmla="*/ 225 w 803"/>
                  <a:gd name="T37" fmla="*/ 62 h 408"/>
                  <a:gd name="T38" fmla="*/ 0 w 803"/>
                  <a:gd name="T39" fmla="*/ 49 h 408"/>
                  <a:gd name="T40" fmla="*/ 5 w 803"/>
                  <a:gd name="T41" fmla="*/ 0 h 408"/>
                  <a:gd name="T42" fmla="*/ 5 w 803"/>
                  <a:gd name="T43" fmla="*/ 0 h 40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803"/>
                  <a:gd name="T67" fmla="*/ 0 h 408"/>
                  <a:gd name="T68" fmla="*/ 803 w 803"/>
                  <a:gd name="T69" fmla="*/ 408 h 40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803" h="408">
                    <a:moveTo>
                      <a:pt x="5" y="0"/>
                    </a:moveTo>
                    <a:lnTo>
                      <a:pt x="94" y="7"/>
                    </a:lnTo>
                    <a:lnTo>
                      <a:pt x="489" y="24"/>
                    </a:lnTo>
                    <a:lnTo>
                      <a:pt x="782" y="23"/>
                    </a:lnTo>
                    <a:lnTo>
                      <a:pt x="785" y="83"/>
                    </a:lnTo>
                    <a:lnTo>
                      <a:pt x="803" y="209"/>
                    </a:lnTo>
                    <a:lnTo>
                      <a:pt x="800" y="408"/>
                    </a:lnTo>
                    <a:lnTo>
                      <a:pt x="735" y="374"/>
                    </a:lnTo>
                    <a:lnTo>
                      <a:pt x="667" y="387"/>
                    </a:lnTo>
                    <a:lnTo>
                      <a:pt x="617" y="401"/>
                    </a:lnTo>
                    <a:lnTo>
                      <a:pt x="544" y="401"/>
                    </a:lnTo>
                    <a:lnTo>
                      <a:pt x="489" y="371"/>
                    </a:lnTo>
                    <a:lnTo>
                      <a:pt x="473" y="387"/>
                    </a:lnTo>
                    <a:lnTo>
                      <a:pt x="389" y="350"/>
                    </a:lnTo>
                    <a:lnTo>
                      <a:pt x="347" y="340"/>
                    </a:lnTo>
                    <a:lnTo>
                      <a:pt x="326" y="319"/>
                    </a:lnTo>
                    <a:lnTo>
                      <a:pt x="300" y="319"/>
                    </a:lnTo>
                    <a:lnTo>
                      <a:pt x="272" y="296"/>
                    </a:lnTo>
                    <a:lnTo>
                      <a:pt x="282" y="76"/>
                    </a:lnTo>
                    <a:lnTo>
                      <a:pt x="0" y="6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57" name="Freeform 49"/>
              <p:cNvSpPr>
                <a:spLocks/>
              </p:cNvSpPr>
              <p:nvPr/>
            </p:nvSpPr>
            <p:spPr bwMode="auto">
              <a:xfrm>
                <a:off x="3155" y="895"/>
                <a:ext cx="573" cy="625"/>
              </a:xfrm>
              <a:custGeom>
                <a:avLst/>
                <a:gdLst>
                  <a:gd name="T0" fmla="*/ 4 w 606"/>
                  <a:gd name="T1" fmla="*/ 101 h 658"/>
                  <a:gd name="T2" fmla="*/ 23 w 606"/>
                  <a:gd name="T3" fmla="*/ 162 h 658"/>
                  <a:gd name="T4" fmla="*/ 25 w 606"/>
                  <a:gd name="T5" fmla="*/ 243 h 658"/>
                  <a:gd name="T6" fmla="*/ 38 w 606"/>
                  <a:gd name="T7" fmla="*/ 308 h 658"/>
                  <a:gd name="T8" fmla="*/ 21 w 606"/>
                  <a:gd name="T9" fmla="*/ 341 h 658"/>
                  <a:gd name="T10" fmla="*/ 45 w 606"/>
                  <a:gd name="T11" fmla="*/ 366 h 658"/>
                  <a:gd name="T12" fmla="*/ 43 w 606"/>
                  <a:gd name="T13" fmla="*/ 536 h 658"/>
                  <a:gd name="T14" fmla="*/ 397 w 606"/>
                  <a:gd name="T15" fmla="*/ 528 h 658"/>
                  <a:gd name="T16" fmla="*/ 391 w 606"/>
                  <a:gd name="T17" fmla="*/ 495 h 658"/>
                  <a:gd name="T18" fmla="*/ 353 w 606"/>
                  <a:gd name="T19" fmla="*/ 466 h 658"/>
                  <a:gd name="T20" fmla="*/ 334 w 606"/>
                  <a:gd name="T21" fmla="*/ 445 h 658"/>
                  <a:gd name="T22" fmla="*/ 287 w 606"/>
                  <a:gd name="T23" fmla="*/ 414 h 658"/>
                  <a:gd name="T24" fmla="*/ 287 w 606"/>
                  <a:gd name="T25" fmla="*/ 366 h 658"/>
                  <a:gd name="T26" fmla="*/ 277 w 606"/>
                  <a:gd name="T27" fmla="*/ 332 h 658"/>
                  <a:gd name="T28" fmla="*/ 318 w 606"/>
                  <a:gd name="T29" fmla="*/ 285 h 658"/>
                  <a:gd name="T30" fmla="*/ 316 w 606"/>
                  <a:gd name="T31" fmla="*/ 238 h 658"/>
                  <a:gd name="T32" fmla="*/ 380 w 606"/>
                  <a:gd name="T33" fmla="*/ 189 h 658"/>
                  <a:gd name="T34" fmla="*/ 395 w 606"/>
                  <a:gd name="T35" fmla="*/ 162 h 658"/>
                  <a:gd name="T36" fmla="*/ 484 w 606"/>
                  <a:gd name="T37" fmla="*/ 114 h 658"/>
                  <a:gd name="T38" fmla="*/ 444 w 606"/>
                  <a:gd name="T39" fmla="*/ 97 h 658"/>
                  <a:gd name="T40" fmla="*/ 409 w 606"/>
                  <a:gd name="T41" fmla="*/ 100 h 658"/>
                  <a:gd name="T42" fmla="*/ 402 w 606"/>
                  <a:gd name="T43" fmla="*/ 86 h 658"/>
                  <a:gd name="T44" fmla="*/ 337 w 606"/>
                  <a:gd name="T45" fmla="*/ 85 h 658"/>
                  <a:gd name="T46" fmla="*/ 294 w 606"/>
                  <a:gd name="T47" fmla="*/ 73 h 658"/>
                  <a:gd name="T48" fmla="*/ 205 w 606"/>
                  <a:gd name="T49" fmla="*/ 64 h 658"/>
                  <a:gd name="T50" fmla="*/ 192 w 606"/>
                  <a:gd name="T51" fmla="*/ 48 h 658"/>
                  <a:gd name="T52" fmla="*/ 156 w 606"/>
                  <a:gd name="T53" fmla="*/ 32 h 658"/>
                  <a:gd name="T54" fmla="*/ 149 w 606"/>
                  <a:gd name="T55" fmla="*/ 0 h 658"/>
                  <a:gd name="T56" fmla="*/ 125 w 606"/>
                  <a:gd name="T57" fmla="*/ 0 h 658"/>
                  <a:gd name="T58" fmla="*/ 125 w 606"/>
                  <a:gd name="T59" fmla="*/ 25 h 658"/>
                  <a:gd name="T60" fmla="*/ 0 w 606"/>
                  <a:gd name="T61" fmla="*/ 25 h 658"/>
                  <a:gd name="T62" fmla="*/ 4 w 606"/>
                  <a:gd name="T63" fmla="*/ 101 h 658"/>
                  <a:gd name="T64" fmla="*/ 4 w 606"/>
                  <a:gd name="T65" fmla="*/ 101 h 65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606"/>
                  <a:gd name="T100" fmla="*/ 0 h 658"/>
                  <a:gd name="T101" fmla="*/ 606 w 606"/>
                  <a:gd name="T102" fmla="*/ 658 h 658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606" h="658">
                    <a:moveTo>
                      <a:pt x="4" y="124"/>
                    </a:moveTo>
                    <a:lnTo>
                      <a:pt x="28" y="200"/>
                    </a:lnTo>
                    <a:lnTo>
                      <a:pt x="31" y="299"/>
                    </a:lnTo>
                    <a:lnTo>
                      <a:pt x="47" y="378"/>
                    </a:lnTo>
                    <a:lnTo>
                      <a:pt x="25" y="419"/>
                    </a:lnTo>
                    <a:lnTo>
                      <a:pt x="57" y="448"/>
                    </a:lnTo>
                    <a:lnTo>
                      <a:pt x="55" y="658"/>
                    </a:lnTo>
                    <a:lnTo>
                      <a:pt x="497" y="649"/>
                    </a:lnTo>
                    <a:lnTo>
                      <a:pt x="489" y="608"/>
                    </a:lnTo>
                    <a:lnTo>
                      <a:pt x="442" y="573"/>
                    </a:lnTo>
                    <a:lnTo>
                      <a:pt x="418" y="547"/>
                    </a:lnTo>
                    <a:lnTo>
                      <a:pt x="358" y="509"/>
                    </a:lnTo>
                    <a:lnTo>
                      <a:pt x="360" y="448"/>
                    </a:lnTo>
                    <a:lnTo>
                      <a:pt x="347" y="409"/>
                    </a:lnTo>
                    <a:lnTo>
                      <a:pt x="397" y="351"/>
                    </a:lnTo>
                    <a:lnTo>
                      <a:pt x="394" y="293"/>
                    </a:lnTo>
                    <a:lnTo>
                      <a:pt x="475" y="233"/>
                    </a:lnTo>
                    <a:lnTo>
                      <a:pt x="494" y="199"/>
                    </a:lnTo>
                    <a:lnTo>
                      <a:pt x="606" y="140"/>
                    </a:lnTo>
                    <a:lnTo>
                      <a:pt x="556" y="119"/>
                    </a:lnTo>
                    <a:lnTo>
                      <a:pt x="512" y="123"/>
                    </a:lnTo>
                    <a:lnTo>
                      <a:pt x="502" y="106"/>
                    </a:lnTo>
                    <a:lnTo>
                      <a:pt x="421" y="105"/>
                    </a:lnTo>
                    <a:lnTo>
                      <a:pt x="368" y="90"/>
                    </a:lnTo>
                    <a:lnTo>
                      <a:pt x="256" y="79"/>
                    </a:lnTo>
                    <a:lnTo>
                      <a:pt x="240" y="60"/>
                    </a:lnTo>
                    <a:lnTo>
                      <a:pt x="195" y="40"/>
                    </a:lnTo>
                    <a:lnTo>
                      <a:pt x="187" y="0"/>
                    </a:lnTo>
                    <a:lnTo>
                      <a:pt x="157" y="0"/>
                    </a:lnTo>
                    <a:lnTo>
                      <a:pt x="157" y="30"/>
                    </a:lnTo>
                    <a:lnTo>
                      <a:pt x="0" y="30"/>
                    </a:lnTo>
                    <a:lnTo>
                      <a:pt x="4" y="1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58" name="Freeform 50"/>
              <p:cNvSpPr>
                <a:spLocks/>
              </p:cNvSpPr>
              <p:nvPr/>
            </p:nvSpPr>
            <p:spPr bwMode="auto">
              <a:xfrm>
                <a:off x="3194" y="1512"/>
                <a:ext cx="526" cy="341"/>
              </a:xfrm>
              <a:custGeom>
                <a:avLst/>
                <a:gdLst>
                  <a:gd name="T0" fmla="*/ 0 w 556"/>
                  <a:gd name="T1" fmla="*/ 29 h 359"/>
                  <a:gd name="T2" fmla="*/ 9 w 556"/>
                  <a:gd name="T3" fmla="*/ 46 h 359"/>
                  <a:gd name="T4" fmla="*/ 5 w 556"/>
                  <a:gd name="T5" fmla="*/ 63 h 359"/>
                  <a:gd name="T6" fmla="*/ 9 w 556"/>
                  <a:gd name="T7" fmla="*/ 104 h 359"/>
                  <a:gd name="T8" fmla="*/ 30 w 556"/>
                  <a:gd name="T9" fmla="*/ 163 h 359"/>
                  <a:gd name="T10" fmla="*/ 30 w 556"/>
                  <a:gd name="T11" fmla="*/ 180 h 359"/>
                  <a:gd name="T12" fmla="*/ 44 w 556"/>
                  <a:gd name="T13" fmla="*/ 208 h 359"/>
                  <a:gd name="T14" fmla="*/ 52 w 556"/>
                  <a:gd name="T15" fmla="*/ 252 h 359"/>
                  <a:gd name="T16" fmla="*/ 47 w 556"/>
                  <a:gd name="T17" fmla="*/ 265 h 359"/>
                  <a:gd name="T18" fmla="*/ 56 w 556"/>
                  <a:gd name="T19" fmla="*/ 280 h 359"/>
                  <a:gd name="T20" fmla="*/ 343 w 556"/>
                  <a:gd name="T21" fmla="*/ 272 h 359"/>
                  <a:gd name="T22" fmla="*/ 364 w 556"/>
                  <a:gd name="T23" fmla="*/ 296 h 359"/>
                  <a:gd name="T24" fmla="*/ 394 w 556"/>
                  <a:gd name="T25" fmla="*/ 229 h 359"/>
                  <a:gd name="T26" fmla="*/ 385 w 556"/>
                  <a:gd name="T27" fmla="*/ 203 h 359"/>
                  <a:gd name="T28" fmla="*/ 435 w 556"/>
                  <a:gd name="T29" fmla="*/ 164 h 359"/>
                  <a:gd name="T30" fmla="*/ 446 w 556"/>
                  <a:gd name="T31" fmla="*/ 134 h 359"/>
                  <a:gd name="T32" fmla="*/ 408 w 556"/>
                  <a:gd name="T33" fmla="*/ 91 h 359"/>
                  <a:gd name="T34" fmla="*/ 371 w 556"/>
                  <a:gd name="T35" fmla="*/ 48 h 359"/>
                  <a:gd name="T36" fmla="*/ 364 w 556"/>
                  <a:gd name="T37" fmla="*/ 0 h 359"/>
                  <a:gd name="T38" fmla="*/ 9 w 556"/>
                  <a:gd name="T39" fmla="*/ 9 h 359"/>
                  <a:gd name="T40" fmla="*/ 0 w 556"/>
                  <a:gd name="T41" fmla="*/ 8 h 359"/>
                  <a:gd name="T42" fmla="*/ 0 w 556"/>
                  <a:gd name="T43" fmla="*/ 29 h 359"/>
                  <a:gd name="T44" fmla="*/ 0 w 556"/>
                  <a:gd name="T45" fmla="*/ 29 h 35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556"/>
                  <a:gd name="T70" fmla="*/ 0 h 359"/>
                  <a:gd name="T71" fmla="*/ 556 w 556"/>
                  <a:gd name="T72" fmla="*/ 359 h 35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556" h="359">
                    <a:moveTo>
                      <a:pt x="0" y="35"/>
                    </a:moveTo>
                    <a:lnTo>
                      <a:pt x="12" y="55"/>
                    </a:lnTo>
                    <a:lnTo>
                      <a:pt x="5" y="76"/>
                    </a:lnTo>
                    <a:lnTo>
                      <a:pt x="12" y="126"/>
                    </a:lnTo>
                    <a:lnTo>
                      <a:pt x="38" y="197"/>
                    </a:lnTo>
                    <a:lnTo>
                      <a:pt x="38" y="218"/>
                    </a:lnTo>
                    <a:lnTo>
                      <a:pt x="55" y="252"/>
                    </a:lnTo>
                    <a:lnTo>
                      <a:pt x="64" y="306"/>
                    </a:lnTo>
                    <a:lnTo>
                      <a:pt x="59" y="322"/>
                    </a:lnTo>
                    <a:lnTo>
                      <a:pt x="70" y="340"/>
                    </a:lnTo>
                    <a:lnTo>
                      <a:pt x="429" y="331"/>
                    </a:lnTo>
                    <a:lnTo>
                      <a:pt x="455" y="359"/>
                    </a:lnTo>
                    <a:lnTo>
                      <a:pt x="493" y="278"/>
                    </a:lnTo>
                    <a:lnTo>
                      <a:pt x="481" y="247"/>
                    </a:lnTo>
                    <a:lnTo>
                      <a:pt x="543" y="199"/>
                    </a:lnTo>
                    <a:lnTo>
                      <a:pt x="556" y="163"/>
                    </a:lnTo>
                    <a:lnTo>
                      <a:pt x="510" y="111"/>
                    </a:lnTo>
                    <a:lnTo>
                      <a:pt x="463" y="58"/>
                    </a:lnTo>
                    <a:lnTo>
                      <a:pt x="455" y="0"/>
                    </a:lnTo>
                    <a:lnTo>
                      <a:pt x="13" y="9"/>
                    </a:lnTo>
                    <a:lnTo>
                      <a:pt x="0" y="8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59" name="Freeform 51"/>
              <p:cNvSpPr>
                <a:spLocks/>
              </p:cNvSpPr>
              <p:nvPr/>
            </p:nvSpPr>
            <p:spPr bwMode="auto">
              <a:xfrm>
                <a:off x="3261" y="1827"/>
                <a:ext cx="587" cy="500"/>
              </a:xfrm>
              <a:custGeom>
                <a:avLst/>
                <a:gdLst>
                  <a:gd name="T0" fmla="*/ 29 w 619"/>
                  <a:gd name="T1" fmla="*/ 63 h 525"/>
                  <a:gd name="T2" fmla="*/ 43 w 619"/>
                  <a:gd name="T3" fmla="*/ 76 h 525"/>
                  <a:gd name="T4" fmla="*/ 53 w 619"/>
                  <a:gd name="T5" fmla="*/ 74 h 525"/>
                  <a:gd name="T6" fmla="*/ 63 w 619"/>
                  <a:gd name="T7" fmla="*/ 87 h 525"/>
                  <a:gd name="T8" fmla="*/ 54 w 619"/>
                  <a:gd name="T9" fmla="*/ 87 h 525"/>
                  <a:gd name="T10" fmla="*/ 45 w 619"/>
                  <a:gd name="T11" fmla="*/ 106 h 525"/>
                  <a:gd name="T12" fmla="*/ 67 w 619"/>
                  <a:gd name="T13" fmla="*/ 138 h 525"/>
                  <a:gd name="T14" fmla="*/ 84 w 619"/>
                  <a:gd name="T15" fmla="*/ 143 h 525"/>
                  <a:gd name="T16" fmla="*/ 81 w 619"/>
                  <a:gd name="T17" fmla="*/ 342 h 525"/>
                  <a:gd name="T18" fmla="*/ 84 w 619"/>
                  <a:gd name="T19" fmla="*/ 392 h 525"/>
                  <a:gd name="T20" fmla="*/ 413 w 619"/>
                  <a:gd name="T21" fmla="*/ 381 h 525"/>
                  <a:gd name="T22" fmla="*/ 415 w 619"/>
                  <a:gd name="T23" fmla="*/ 410 h 525"/>
                  <a:gd name="T24" fmla="*/ 402 w 619"/>
                  <a:gd name="T25" fmla="*/ 429 h 525"/>
                  <a:gd name="T26" fmla="*/ 453 w 619"/>
                  <a:gd name="T27" fmla="*/ 426 h 525"/>
                  <a:gd name="T28" fmla="*/ 461 w 619"/>
                  <a:gd name="T29" fmla="*/ 410 h 525"/>
                  <a:gd name="T30" fmla="*/ 461 w 619"/>
                  <a:gd name="T31" fmla="*/ 392 h 525"/>
                  <a:gd name="T32" fmla="*/ 473 w 619"/>
                  <a:gd name="T33" fmla="*/ 377 h 525"/>
                  <a:gd name="T34" fmla="*/ 476 w 619"/>
                  <a:gd name="T35" fmla="*/ 364 h 525"/>
                  <a:gd name="T36" fmla="*/ 490 w 619"/>
                  <a:gd name="T37" fmla="*/ 362 h 525"/>
                  <a:gd name="T38" fmla="*/ 494 w 619"/>
                  <a:gd name="T39" fmla="*/ 334 h 525"/>
                  <a:gd name="T40" fmla="*/ 475 w 619"/>
                  <a:gd name="T41" fmla="*/ 330 h 525"/>
                  <a:gd name="T42" fmla="*/ 463 w 619"/>
                  <a:gd name="T43" fmla="*/ 308 h 525"/>
                  <a:gd name="T44" fmla="*/ 446 w 619"/>
                  <a:gd name="T45" fmla="*/ 257 h 525"/>
                  <a:gd name="T46" fmla="*/ 425 w 619"/>
                  <a:gd name="T47" fmla="*/ 249 h 525"/>
                  <a:gd name="T48" fmla="*/ 402 w 619"/>
                  <a:gd name="T49" fmla="*/ 230 h 525"/>
                  <a:gd name="T50" fmla="*/ 392 w 619"/>
                  <a:gd name="T51" fmla="*/ 204 h 525"/>
                  <a:gd name="T52" fmla="*/ 407 w 619"/>
                  <a:gd name="T53" fmla="*/ 163 h 525"/>
                  <a:gd name="T54" fmla="*/ 395 w 619"/>
                  <a:gd name="T55" fmla="*/ 155 h 525"/>
                  <a:gd name="T56" fmla="*/ 367 w 619"/>
                  <a:gd name="T57" fmla="*/ 155 h 525"/>
                  <a:gd name="T58" fmla="*/ 361 w 619"/>
                  <a:gd name="T59" fmla="*/ 130 h 525"/>
                  <a:gd name="T60" fmla="*/ 313 w 619"/>
                  <a:gd name="T61" fmla="*/ 80 h 525"/>
                  <a:gd name="T62" fmla="*/ 301 w 619"/>
                  <a:gd name="T63" fmla="*/ 39 h 525"/>
                  <a:gd name="T64" fmla="*/ 307 w 619"/>
                  <a:gd name="T65" fmla="*/ 24 h 525"/>
                  <a:gd name="T66" fmla="*/ 285 w 619"/>
                  <a:gd name="T67" fmla="*/ 0 h 525"/>
                  <a:gd name="T68" fmla="*/ 0 w 619"/>
                  <a:gd name="T69" fmla="*/ 9 h 525"/>
                  <a:gd name="T70" fmla="*/ 29 w 619"/>
                  <a:gd name="T71" fmla="*/ 63 h 525"/>
                  <a:gd name="T72" fmla="*/ 29 w 619"/>
                  <a:gd name="T73" fmla="*/ 63 h 525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619"/>
                  <a:gd name="T112" fmla="*/ 0 h 525"/>
                  <a:gd name="T113" fmla="*/ 619 w 619"/>
                  <a:gd name="T114" fmla="*/ 525 h 525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619" h="525">
                    <a:moveTo>
                      <a:pt x="37" y="77"/>
                    </a:moveTo>
                    <a:lnTo>
                      <a:pt x="55" y="93"/>
                    </a:lnTo>
                    <a:lnTo>
                      <a:pt x="66" y="90"/>
                    </a:lnTo>
                    <a:lnTo>
                      <a:pt x="79" y="107"/>
                    </a:lnTo>
                    <a:lnTo>
                      <a:pt x="68" y="107"/>
                    </a:lnTo>
                    <a:lnTo>
                      <a:pt x="57" y="130"/>
                    </a:lnTo>
                    <a:lnTo>
                      <a:pt x="84" y="169"/>
                    </a:lnTo>
                    <a:lnTo>
                      <a:pt x="105" y="175"/>
                    </a:lnTo>
                    <a:lnTo>
                      <a:pt x="102" y="420"/>
                    </a:lnTo>
                    <a:lnTo>
                      <a:pt x="105" y="480"/>
                    </a:lnTo>
                    <a:lnTo>
                      <a:pt x="517" y="467"/>
                    </a:lnTo>
                    <a:lnTo>
                      <a:pt x="520" y="502"/>
                    </a:lnTo>
                    <a:lnTo>
                      <a:pt x="504" y="525"/>
                    </a:lnTo>
                    <a:lnTo>
                      <a:pt x="567" y="522"/>
                    </a:lnTo>
                    <a:lnTo>
                      <a:pt x="578" y="502"/>
                    </a:lnTo>
                    <a:lnTo>
                      <a:pt x="578" y="480"/>
                    </a:lnTo>
                    <a:lnTo>
                      <a:pt x="593" y="463"/>
                    </a:lnTo>
                    <a:lnTo>
                      <a:pt x="597" y="446"/>
                    </a:lnTo>
                    <a:lnTo>
                      <a:pt x="614" y="444"/>
                    </a:lnTo>
                    <a:lnTo>
                      <a:pt x="619" y="408"/>
                    </a:lnTo>
                    <a:lnTo>
                      <a:pt x="596" y="404"/>
                    </a:lnTo>
                    <a:lnTo>
                      <a:pt x="581" y="378"/>
                    </a:lnTo>
                    <a:lnTo>
                      <a:pt x="559" y="315"/>
                    </a:lnTo>
                    <a:lnTo>
                      <a:pt x="533" y="305"/>
                    </a:lnTo>
                    <a:lnTo>
                      <a:pt x="504" y="282"/>
                    </a:lnTo>
                    <a:lnTo>
                      <a:pt x="492" y="250"/>
                    </a:lnTo>
                    <a:lnTo>
                      <a:pt x="510" y="200"/>
                    </a:lnTo>
                    <a:lnTo>
                      <a:pt x="495" y="190"/>
                    </a:lnTo>
                    <a:lnTo>
                      <a:pt x="460" y="190"/>
                    </a:lnTo>
                    <a:lnTo>
                      <a:pt x="452" y="159"/>
                    </a:lnTo>
                    <a:lnTo>
                      <a:pt x="392" y="98"/>
                    </a:lnTo>
                    <a:lnTo>
                      <a:pt x="379" y="47"/>
                    </a:lnTo>
                    <a:lnTo>
                      <a:pt x="385" y="28"/>
                    </a:lnTo>
                    <a:lnTo>
                      <a:pt x="359" y="0"/>
                    </a:lnTo>
                    <a:lnTo>
                      <a:pt x="0" y="9"/>
                    </a:lnTo>
                    <a:lnTo>
                      <a:pt x="37" y="7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60" name="Freeform 52"/>
              <p:cNvSpPr>
                <a:spLocks/>
              </p:cNvSpPr>
              <p:nvPr/>
            </p:nvSpPr>
            <p:spPr bwMode="auto">
              <a:xfrm>
                <a:off x="3360" y="2270"/>
                <a:ext cx="442" cy="390"/>
              </a:xfrm>
              <a:custGeom>
                <a:avLst/>
                <a:gdLst>
                  <a:gd name="T0" fmla="*/ 14 w 468"/>
                  <a:gd name="T1" fmla="*/ 115 h 409"/>
                  <a:gd name="T2" fmla="*/ 11 w 468"/>
                  <a:gd name="T3" fmla="*/ 279 h 409"/>
                  <a:gd name="T4" fmla="*/ 21 w 468"/>
                  <a:gd name="T5" fmla="*/ 289 h 409"/>
                  <a:gd name="T6" fmla="*/ 45 w 468"/>
                  <a:gd name="T7" fmla="*/ 289 h 409"/>
                  <a:gd name="T8" fmla="*/ 47 w 468"/>
                  <a:gd name="T9" fmla="*/ 339 h 409"/>
                  <a:gd name="T10" fmla="*/ 269 w 468"/>
                  <a:gd name="T11" fmla="*/ 336 h 409"/>
                  <a:gd name="T12" fmla="*/ 265 w 468"/>
                  <a:gd name="T13" fmla="*/ 284 h 409"/>
                  <a:gd name="T14" fmla="*/ 282 w 468"/>
                  <a:gd name="T15" fmla="*/ 228 h 409"/>
                  <a:gd name="T16" fmla="*/ 312 w 468"/>
                  <a:gd name="T17" fmla="*/ 188 h 409"/>
                  <a:gd name="T18" fmla="*/ 310 w 468"/>
                  <a:gd name="T19" fmla="*/ 177 h 409"/>
                  <a:gd name="T20" fmla="*/ 330 w 468"/>
                  <a:gd name="T21" fmla="*/ 143 h 409"/>
                  <a:gd name="T22" fmla="*/ 342 w 468"/>
                  <a:gd name="T23" fmla="*/ 104 h 409"/>
                  <a:gd name="T24" fmla="*/ 337 w 468"/>
                  <a:gd name="T25" fmla="*/ 102 h 409"/>
                  <a:gd name="T26" fmla="*/ 356 w 468"/>
                  <a:gd name="T27" fmla="*/ 87 h 409"/>
                  <a:gd name="T28" fmla="*/ 372 w 468"/>
                  <a:gd name="T29" fmla="*/ 52 h 409"/>
                  <a:gd name="T30" fmla="*/ 367 w 468"/>
                  <a:gd name="T31" fmla="*/ 46 h 409"/>
                  <a:gd name="T32" fmla="*/ 317 w 468"/>
                  <a:gd name="T33" fmla="*/ 48 h 409"/>
                  <a:gd name="T34" fmla="*/ 330 w 468"/>
                  <a:gd name="T35" fmla="*/ 29 h 409"/>
                  <a:gd name="T36" fmla="*/ 328 w 468"/>
                  <a:gd name="T37" fmla="*/ 0 h 409"/>
                  <a:gd name="T38" fmla="*/ 0 w 468"/>
                  <a:gd name="T39" fmla="*/ 10 h 409"/>
                  <a:gd name="T40" fmla="*/ 14 w 468"/>
                  <a:gd name="T41" fmla="*/ 115 h 409"/>
                  <a:gd name="T42" fmla="*/ 14 w 468"/>
                  <a:gd name="T43" fmla="*/ 115 h 40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68"/>
                  <a:gd name="T67" fmla="*/ 0 h 409"/>
                  <a:gd name="T68" fmla="*/ 468 w 468"/>
                  <a:gd name="T69" fmla="*/ 409 h 409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68" h="409">
                    <a:moveTo>
                      <a:pt x="18" y="139"/>
                    </a:moveTo>
                    <a:lnTo>
                      <a:pt x="15" y="338"/>
                    </a:lnTo>
                    <a:lnTo>
                      <a:pt x="25" y="349"/>
                    </a:lnTo>
                    <a:lnTo>
                      <a:pt x="57" y="349"/>
                    </a:lnTo>
                    <a:lnTo>
                      <a:pt x="59" y="409"/>
                    </a:lnTo>
                    <a:lnTo>
                      <a:pt x="339" y="406"/>
                    </a:lnTo>
                    <a:lnTo>
                      <a:pt x="332" y="344"/>
                    </a:lnTo>
                    <a:lnTo>
                      <a:pt x="356" y="276"/>
                    </a:lnTo>
                    <a:lnTo>
                      <a:pt x="392" y="228"/>
                    </a:lnTo>
                    <a:lnTo>
                      <a:pt x="389" y="215"/>
                    </a:lnTo>
                    <a:lnTo>
                      <a:pt x="415" y="173"/>
                    </a:lnTo>
                    <a:lnTo>
                      <a:pt x="429" y="126"/>
                    </a:lnTo>
                    <a:lnTo>
                      <a:pt x="424" y="123"/>
                    </a:lnTo>
                    <a:lnTo>
                      <a:pt x="447" y="105"/>
                    </a:lnTo>
                    <a:lnTo>
                      <a:pt x="468" y="64"/>
                    </a:lnTo>
                    <a:lnTo>
                      <a:pt x="462" y="55"/>
                    </a:lnTo>
                    <a:lnTo>
                      <a:pt x="399" y="58"/>
                    </a:lnTo>
                    <a:lnTo>
                      <a:pt x="415" y="35"/>
                    </a:lnTo>
                    <a:lnTo>
                      <a:pt x="412" y="0"/>
                    </a:lnTo>
                    <a:lnTo>
                      <a:pt x="0" y="13"/>
                    </a:lnTo>
                    <a:lnTo>
                      <a:pt x="18" y="13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61" name="Freeform 53"/>
              <p:cNvSpPr>
                <a:spLocks/>
              </p:cNvSpPr>
              <p:nvPr/>
            </p:nvSpPr>
            <p:spPr bwMode="auto">
              <a:xfrm>
                <a:off x="3416" y="2657"/>
                <a:ext cx="503" cy="425"/>
              </a:xfrm>
              <a:custGeom>
                <a:avLst/>
                <a:gdLst>
                  <a:gd name="T0" fmla="*/ 0 w 532"/>
                  <a:gd name="T1" fmla="*/ 3 h 450"/>
                  <a:gd name="T2" fmla="*/ 6 w 532"/>
                  <a:gd name="T3" fmla="*/ 102 h 450"/>
                  <a:gd name="T4" fmla="*/ 43 w 532"/>
                  <a:gd name="T5" fmla="*/ 176 h 450"/>
                  <a:gd name="T6" fmla="*/ 29 w 532"/>
                  <a:gd name="T7" fmla="*/ 231 h 450"/>
                  <a:gd name="T8" fmla="*/ 32 w 532"/>
                  <a:gd name="T9" fmla="*/ 279 h 450"/>
                  <a:gd name="T10" fmla="*/ 13 w 532"/>
                  <a:gd name="T11" fmla="*/ 304 h 450"/>
                  <a:gd name="T12" fmla="*/ 23 w 532"/>
                  <a:gd name="T13" fmla="*/ 310 h 450"/>
                  <a:gd name="T14" fmla="*/ 78 w 532"/>
                  <a:gd name="T15" fmla="*/ 304 h 450"/>
                  <a:gd name="T16" fmla="*/ 148 w 532"/>
                  <a:gd name="T17" fmla="*/ 323 h 450"/>
                  <a:gd name="T18" fmla="*/ 170 w 532"/>
                  <a:gd name="T19" fmla="*/ 305 h 450"/>
                  <a:gd name="T20" fmla="*/ 239 w 532"/>
                  <a:gd name="T21" fmla="*/ 334 h 450"/>
                  <a:gd name="T22" fmla="*/ 245 w 532"/>
                  <a:gd name="T23" fmla="*/ 349 h 450"/>
                  <a:gd name="T24" fmla="*/ 271 w 532"/>
                  <a:gd name="T25" fmla="*/ 360 h 450"/>
                  <a:gd name="T26" fmla="*/ 286 w 532"/>
                  <a:gd name="T27" fmla="*/ 346 h 450"/>
                  <a:gd name="T28" fmla="*/ 319 w 532"/>
                  <a:gd name="T29" fmla="*/ 360 h 450"/>
                  <a:gd name="T30" fmla="*/ 338 w 532"/>
                  <a:gd name="T31" fmla="*/ 349 h 450"/>
                  <a:gd name="T32" fmla="*/ 335 w 532"/>
                  <a:gd name="T33" fmla="*/ 327 h 450"/>
                  <a:gd name="T34" fmla="*/ 390 w 532"/>
                  <a:gd name="T35" fmla="*/ 346 h 450"/>
                  <a:gd name="T36" fmla="*/ 388 w 532"/>
                  <a:gd name="T37" fmla="*/ 368 h 450"/>
                  <a:gd name="T38" fmla="*/ 425 w 532"/>
                  <a:gd name="T39" fmla="*/ 341 h 450"/>
                  <a:gd name="T40" fmla="*/ 391 w 532"/>
                  <a:gd name="T41" fmla="*/ 337 h 450"/>
                  <a:gd name="T42" fmla="*/ 366 w 532"/>
                  <a:gd name="T43" fmla="*/ 309 h 450"/>
                  <a:gd name="T44" fmla="*/ 398 w 532"/>
                  <a:gd name="T45" fmla="*/ 276 h 450"/>
                  <a:gd name="T46" fmla="*/ 398 w 532"/>
                  <a:gd name="T47" fmla="*/ 255 h 450"/>
                  <a:gd name="T48" fmla="*/ 364 w 532"/>
                  <a:gd name="T49" fmla="*/ 285 h 450"/>
                  <a:gd name="T50" fmla="*/ 346 w 532"/>
                  <a:gd name="T51" fmla="*/ 276 h 450"/>
                  <a:gd name="T52" fmla="*/ 360 w 532"/>
                  <a:gd name="T53" fmla="*/ 259 h 450"/>
                  <a:gd name="T54" fmla="*/ 321 w 532"/>
                  <a:gd name="T55" fmla="*/ 270 h 450"/>
                  <a:gd name="T56" fmla="*/ 298 w 532"/>
                  <a:gd name="T57" fmla="*/ 260 h 450"/>
                  <a:gd name="T58" fmla="*/ 304 w 532"/>
                  <a:gd name="T59" fmla="*/ 243 h 450"/>
                  <a:gd name="T60" fmla="*/ 370 w 532"/>
                  <a:gd name="T61" fmla="*/ 255 h 450"/>
                  <a:gd name="T62" fmla="*/ 344 w 532"/>
                  <a:gd name="T63" fmla="*/ 212 h 450"/>
                  <a:gd name="T64" fmla="*/ 348 w 532"/>
                  <a:gd name="T65" fmla="*/ 180 h 450"/>
                  <a:gd name="T66" fmla="*/ 198 w 532"/>
                  <a:gd name="T67" fmla="*/ 186 h 450"/>
                  <a:gd name="T68" fmla="*/ 216 w 532"/>
                  <a:gd name="T69" fmla="*/ 118 h 450"/>
                  <a:gd name="T70" fmla="*/ 241 w 532"/>
                  <a:gd name="T71" fmla="*/ 82 h 450"/>
                  <a:gd name="T72" fmla="*/ 233 w 532"/>
                  <a:gd name="T73" fmla="*/ 73 h 450"/>
                  <a:gd name="T74" fmla="*/ 224 w 532"/>
                  <a:gd name="T75" fmla="*/ 0 h 450"/>
                  <a:gd name="T76" fmla="*/ 0 w 532"/>
                  <a:gd name="T77" fmla="*/ 3 h 450"/>
                  <a:gd name="T78" fmla="*/ 0 w 532"/>
                  <a:gd name="T79" fmla="*/ 3 h 450"/>
                  <a:gd name="T80" fmla="*/ 0 w 532"/>
                  <a:gd name="T81" fmla="*/ 3 h 45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532"/>
                  <a:gd name="T124" fmla="*/ 0 h 450"/>
                  <a:gd name="T125" fmla="*/ 532 w 532"/>
                  <a:gd name="T126" fmla="*/ 450 h 45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532" h="450">
                    <a:moveTo>
                      <a:pt x="0" y="3"/>
                    </a:moveTo>
                    <a:lnTo>
                      <a:pt x="6" y="125"/>
                    </a:lnTo>
                    <a:lnTo>
                      <a:pt x="55" y="214"/>
                    </a:lnTo>
                    <a:lnTo>
                      <a:pt x="37" y="283"/>
                    </a:lnTo>
                    <a:lnTo>
                      <a:pt x="40" y="341"/>
                    </a:lnTo>
                    <a:lnTo>
                      <a:pt x="17" y="371"/>
                    </a:lnTo>
                    <a:lnTo>
                      <a:pt x="27" y="380"/>
                    </a:lnTo>
                    <a:lnTo>
                      <a:pt x="97" y="371"/>
                    </a:lnTo>
                    <a:lnTo>
                      <a:pt x="186" y="395"/>
                    </a:lnTo>
                    <a:lnTo>
                      <a:pt x="213" y="372"/>
                    </a:lnTo>
                    <a:lnTo>
                      <a:pt x="299" y="408"/>
                    </a:lnTo>
                    <a:lnTo>
                      <a:pt x="307" y="427"/>
                    </a:lnTo>
                    <a:lnTo>
                      <a:pt x="340" y="442"/>
                    </a:lnTo>
                    <a:lnTo>
                      <a:pt x="356" y="424"/>
                    </a:lnTo>
                    <a:lnTo>
                      <a:pt x="398" y="440"/>
                    </a:lnTo>
                    <a:lnTo>
                      <a:pt x="424" y="427"/>
                    </a:lnTo>
                    <a:lnTo>
                      <a:pt x="419" y="401"/>
                    </a:lnTo>
                    <a:lnTo>
                      <a:pt x="489" y="424"/>
                    </a:lnTo>
                    <a:lnTo>
                      <a:pt x="485" y="450"/>
                    </a:lnTo>
                    <a:lnTo>
                      <a:pt x="532" y="416"/>
                    </a:lnTo>
                    <a:lnTo>
                      <a:pt x="490" y="411"/>
                    </a:lnTo>
                    <a:lnTo>
                      <a:pt x="458" y="379"/>
                    </a:lnTo>
                    <a:lnTo>
                      <a:pt x="498" y="337"/>
                    </a:lnTo>
                    <a:lnTo>
                      <a:pt x="498" y="312"/>
                    </a:lnTo>
                    <a:lnTo>
                      <a:pt x="455" y="348"/>
                    </a:lnTo>
                    <a:lnTo>
                      <a:pt x="433" y="337"/>
                    </a:lnTo>
                    <a:lnTo>
                      <a:pt x="451" y="316"/>
                    </a:lnTo>
                    <a:lnTo>
                      <a:pt x="403" y="330"/>
                    </a:lnTo>
                    <a:lnTo>
                      <a:pt x="372" y="317"/>
                    </a:lnTo>
                    <a:lnTo>
                      <a:pt x="380" y="296"/>
                    </a:lnTo>
                    <a:lnTo>
                      <a:pt x="463" y="312"/>
                    </a:lnTo>
                    <a:lnTo>
                      <a:pt x="430" y="259"/>
                    </a:lnTo>
                    <a:lnTo>
                      <a:pt x="435" y="220"/>
                    </a:lnTo>
                    <a:lnTo>
                      <a:pt x="247" y="228"/>
                    </a:lnTo>
                    <a:lnTo>
                      <a:pt x="270" y="144"/>
                    </a:lnTo>
                    <a:lnTo>
                      <a:pt x="302" y="100"/>
                    </a:lnTo>
                    <a:lnTo>
                      <a:pt x="291" y="89"/>
                    </a:lnTo>
                    <a:lnTo>
                      <a:pt x="28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62" name="Freeform 54"/>
              <p:cNvSpPr>
                <a:spLocks/>
              </p:cNvSpPr>
              <p:nvPr/>
            </p:nvSpPr>
            <p:spPr bwMode="auto">
              <a:xfrm>
                <a:off x="3671" y="1069"/>
                <a:ext cx="500" cy="251"/>
              </a:xfrm>
              <a:custGeom>
                <a:avLst/>
                <a:gdLst>
                  <a:gd name="T0" fmla="*/ 153 w 529"/>
                  <a:gd name="T1" fmla="*/ 139 h 264"/>
                  <a:gd name="T2" fmla="*/ 159 w 529"/>
                  <a:gd name="T3" fmla="*/ 152 h 264"/>
                  <a:gd name="T4" fmla="*/ 173 w 529"/>
                  <a:gd name="T5" fmla="*/ 156 h 264"/>
                  <a:gd name="T6" fmla="*/ 194 w 529"/>
                  <a:gd name="T7" fmla="*/ 212 h 264"/>
                  <a:gd name="T8" fmla="*/ 232 w 529"/>
                  <a:gd name="T9" fmla="*/ 135 h 264"/>
                  <a:gd name="T10" fmla="*/ 251 w 529"/>
                  <a:gd name="T11" fmla="*/ 138 h 264"/>
                  <a:gd name="T12" fmla="*/ 273 w 529"/>
                  <a:gd name="T13" fmla="*/ 127 h 264"/>
                  <a:gd name="T14" fmla="*/ 316 w 529"/>
                  <a:gd name="T15" fmla="*/ 127 h 264"/>
                  <a:gd name="T16" fmla="*/ 330 w 529"/>
                  <a:gd name="T17" fmla="*/ 108 h 264"/>
                  <a:gd name="T18" fmla="*/ 408 w 529"/>
                  <a:gd name="T19" fmla="*/ 111 h 264"/>
                  <a:gd name="T20" fmla="*/ 422 w 529"/>
                  <a:gd name="T21" fmla="*/ 98 h 264"/>
                  <a:gd name="T22" fmla="*/ 399 w 529"/>
                  <a:gd name="T23" fmla="*/ 69 h 264"/>
                  <a:gd name="T24" fmla="*/ 349 w 529"/>
                  <a:gd name="T25" fmla="*/ 71 h 264"/>
                  <a:gd name="T26" fmla="*/ 312 w 529"/>
                  <a:gd name="T27" fmla="*/ 65 h 264"/>
                  <a:gd name="T28" fmla="*/ 263 w 529"/>
                  <a:gd name="T29" fmla="*/ 65 h 264"/>
                  <a:gd name="T30" fmla="*/ 246 w 529"/>
                  <a:gd name="T31" fmla="*/ 90 h 264"/>
                  <a:gd name="T32" fmla="*/ 221 w 529"/>
                  <a:gd name="T33" fmla="*/ 76 h 264"/>
                  <a:gd name="T34" fmla="*/ 195 w 529"/>
                  <a:gd name="T35" fmla="*/ 78 h 264"/>
                  <a:gd name="T36" fmla="*/ 184 w 529"/>
                  <a:gd name="T37" fmla="*/ 53 h 264"/>
                  <a:gd name="T38" fmla="*/ 130 w 529"/>
                  <a:gd name="T39" fmla="*/ 48 h 264"/>
                  <a:gd name="T40" fmla="*/ 124 w 529"/>
                  <a:gd name="T41" fmla="*/ 39 h 264"/>
                  <a:gd name="T42" fmla="*/ 148 w 529"/>
                  <a:gd name="T43" fmla="*/ 11 h 264"/>
                  <a:gd name="T44" fmla="*/ 167 w 529"/>
                  <a:gd name="T45" fmla="*/ 9 h 264"/>
                  <a:gd name="T46" fmla="*/ 148 w 529"/>
                  <a:gd name="T47" fmla="*/ 0 h 264"/>
                  <a:gd name="T48" fmla="*/ 117 w 529"/>
                  <a:gd name="T49" fmla="*/ 9 h 264"/>
                  <a:gd name="T50" fmla="*/ 66 w 529"/>
                  <a:gd name="T51" fmla="*/ 60 h 264"/>
                  <a:gd name="T52" fmla="*/ 40 w 529"/>
                  <a:gd name="T53" fmla="*/ 65 h 264"/>
                  <a:gd name="T54" fmla="*/ 0 w 529"/>
                  <a:gd name="T55" fmla="*/ 91 h 264"/>
                  <a:gd name="T56" fmla="*/ 153 w 529"/>
                  <a:gd name="T57" fmla="*/ 139 h 264"/>
                  <a:gd name="T58" fmla="*/ 153 w 529"/>
                  <a:gd name="T59" fmla="*/ 139 h 26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529"/>
                  <a:gd name="T91" fmla="*/ 0 h 264"/>
                  <a:gd name="T92" fmla="*/ 529 w 529"/>
                  <a:gd name="T93" fmla="*/ 264 h 264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529" h="264">
                    <a:moveTo>
                      <a:pt x="191" y="173"/>
                    </a:moveTo>
                    <a:lnTo>
                      <a:pt x="199" y="190"/>
                    </a:lnTo>
                    <a:lnTo>
                      <a:pt x="217" y="194"/>
                    </a:lnTo>
                    <a:lnTo>
                      <a:pt x="243" y="264"/>
                    </a:lnTo>
                    <a:lnTo>
                      <a:pt x="290" y="168"/>
                    </a:lnTo>
                    <a:lnTo>
                      <a:pt x="314" y="172"/>
                    </a:lnTo>
                    <a:lnTo>
                      <a:pt x="343" y="157"/>
                    </a:lnTo>
                    <a:lnTo>
                      <a:pt x="395" y="157"/>
                    </a:lnTo>
                    <a:lnTo>
                      <a:pt x="413" y="134"/>
                    </a:lnTo>
                    <a:lnTo>
                      <a:pt x="512" y="138"/>
                    </a:lnTo>
                    <a:lnTo>
                      <a:pt x="529" y="123"/>
                    </a:lnTo>
                    <a:lnTo>
                      <a:pt x="499" y="86"/>
                    </a:lnTo>
                    <a:lnTo>
                      <a:pt x="437" y="88"/>
                    </a:lnTo>
                    <a:lnTo>
                      <a:pt x="390" y="81"/>
                    </a:lnTo>
                    <a:lnTo>
                      <a:pt x="329" y="81"/>
                    </a:lnTo>
                    <a:lnTo>
                      <a:pt x="308" y="112"/>
                    </a:lnTo>
                    <a:lnTo>
                      <a:pt x="277" y="94"/>
                    </a:lnTo>
                    <a:lnTo>
                      <a:pt x="244" y="97"/>
                    </a:lnTo>
                    <a:lnTo>
                      <a:pt x="231" y="65"/>
                    </a:lnTo>
                    <a:lnTo>
                      <a:pt x="163" y="60"/>
                    </a:lnTo>
                    <a:lnTo>
                      <a:pt x="155" y="47"/>
                    </a:lnTo>
                    <a:lnTo>
                      <a:pt x="186" y="15"/>
                    </a:lnTo>
                    <a:lnTo>
                      <a:pt x="210" y="11"/>
                    </a:lnTo>
                    <a:lnTo>
                      <a:pt x="186" y="0"/>
                    </a:lnTo>
                    <a:lnTo>
                      <a:pt x="147" y="10"/>
                    </a:lnTo>
                    <a:lnTo>
                      <a:pt x="83" y="75"/>
                    </a:lnTo>
                    <a:lnTo>
                      <a:pt x="50" y="81"/>
                    </a:lnTo>
                    <a:lnTo>
                      <a:pt x="0" y="113"/>
                    </a:lnTo>
                    <a:lnTo>
                      <a:pt x="191" y="1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63" name="Freeform 55"/>
              <p:cNvSpPr>
                <a:spLocks/>
              </p:cNvSpPr>
              <p:nvPr/>
            </p:nvSpPr>
            <p:spPr bwMode="auto">
              <a:xfrm>
                <a:off x="3995" y="1225"/>
                <a:ext cx="339" cy="452"/>
              </a:xfrm>
              <a:custGeom>
                <a:avLst/>
                <a:gdLst>
                  <a:gd name="T0" fmla="*/ 33 w 358"/>
                  <a:gd name="T1" fmla="*/ 324 h 475"/>
                  <a:gd name="T2" fmla="*/ 27 w 358"/>
                  <a:gd name="T3" fmla="*/ 258 h 475"/>
                  <a:gd name="T4" fmla="*/ 5 w 358"/>
                  <a:gd name="T5" fmla="*/ 209 h 475"/>
                  <a:gd name="T6" fmla="*/ 14 w 358"/>
                  <a:gd name="T7" fmla="*/ 111 h 475"/>
                  <a:gd name="T8" fmla="*/ 56 w 358"/>
                  <a:gd name="T9" fmla="*/ 59 h 475"/>
                  <a:gd name="T10" fmla="*/ 54 w 358"/>
                  <a:gd name="T11" fmla="*/ 98 h 475"/>
                  <a:gd name="T12" fmla="*/ 67 w 358"/>
                  <a:gd name="T13" fmla="*/ 88 h 475"/>
                  <a:gd name="T14" fmla="*/ 67 w 358"/>
                  <a:gd name="T15" fmla="*/ 59 h 475"/>
                  <a:gd name="T16" fmla="*/ 82 w 358"/>
                  <a:gd name="T17" fmla="*/ 40 h 475"/>
                  <a:gd name="T18" fmla="*/ 88 w 358"/>
                  <a:gd name="T19" fmla="*/ 4 h 475"/>
                  <a:gd name="T20" fmla="*/ 101 w 358"/>
                  <a:gd name="T21" fmla="*/ 0 h 475"/>
                  <a:gd name="T22" fmla="*/ 189 w 358"/>
                  <a:gd name="T23" fmla="*/ 29 h 475"/>
                  <a:gd name="T24" fmla="*/ 197 w 358"/>
                  <a:gd name="T25" fmla="*/ 56 h 475"/>
                  <a:gd name="T26" fmla="*/ 208 w 358"/>
                  <a:gd name="T27" fmla="*/ 80 h 475"/>
                  <a:gd name="T28" fmla="*/ 211 w 358"/>
                  <a:gd name="T29" fmla="*/ 122 h 475"/>
                  <a:gd name="T30" fmla="*/ 181 w 358"/>
                  <a:gd name="T31" fmla="*/ 158 h 475"/>
                  <a:gd name="T32" fmla="*/ 180 w 358"/>
                  <a:gd name="T33" fmla="*/ 187 h 475"/>
                  <a:gd name="T34" fmla="*/ 197 w 358"/>
                  <a:gd name="T35" fmla="*/ 196 h 475"/>
                  <a:gd name="T36" fmla="*/ 220 w 358"/>
                  <a:gd name="T37" fmla="*/ 158 h 475"/>
                  <a:gd name="T38" fmla="*/ 244 w 358"/>
                  <a:gd name="T39" fmla="*/ 144 h 475"/>
                  <a:gd name="T40" fmla="*/ 259 w 358"/>
                  <a:gd name="T41" fmla="*/ 152 h 475"/>
                  <a:gd name="T42" fmla="*/ 288 w 358"/>
                  <a:gd name="T43" fmla="*/ 239 h 475"/>
                  <a:gd name="T44" fmla="*/ 268 w 358"/>
                  <a:gd name="T45" fmla="*/ 276 h 475"/>
                  <a:gd name="T46" fmla="*/ 263 w 358"/>
                  <a:gd name="T47" fmla="*/ 301 h 475"/>
                  <a:gd name="T48" fmla="*/ 251 w 358"/>
                  <a:gd name="T49" fmla="*/ 310 h 475"/>
                  <a:gd name="T50" fmla="*/ 249 w 358"/>
                  <a:gd name="T51" fmla="*/ 334 h 475"/>
                  <a:gd name="T52" fmla="*/ 235 w 358"/>
                  <a:gd name="T53" fmla="*/ 364 h 475"/>
                  <a:gd name="T54" fmla="*/ 141 w 358"/>
                  <a:gd name="T55" fmla="*/ 381 h 475"/>
                  <a:gd name="T56" fmla="*/ 138 w 358"/>
                  <a:gd name="T57" fmla="*/ 374 h 475"/>
                  <a:gd name="T58" fmla="*/ 0 w 358"/>
                  <a:gd name="T59" fmla="*/ 389 h 475"/>
                  <a:gd name="T60" fmla="*/ 33 w 358"/>
                  <a:gd name="T61" fmla="*/ 324 h 475"/>
                  <a:gd name="T62" fmla="*/ 33 w 358"/>
                  <a:gd name="T63" fmla="*/ 324 h 475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358"/>
                  <a:gd name="T97" fmla="*/ 0 h 475"/>
                  <a:gd name="T98" fmla="*/ 358 w 358"/>
                  <a:gd name="T99" fmla="*/ 475 h 475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358" h="475">
                    <a:moveTo>
                      <a:pt x="41" y="395"/>
                    </a:moveTo>
                    <a:lnTo>
                      <a:pt x="34" y="315"/>
                    </a:lnTo>
                    <a:lnTo>
                      <a:pt x="5" y="255"/>
                    </a:lnTo>
                    <a:lnTo>
                      <a:pt x="18" y="136"/>
                    </a:lnTo>
                    <a:lnTo>
                      <a:pt x="70" y="71"/>
                    </a:lnTo>
                    <a:lnTo>
                      <a:pt x="67" y="119"/>
                    </a:lnTo>
                    <a:lnTo>
                      <a:pt x="83" y="108"/>
                    </a:lnTo>
                    <a:lnTo>
                      <a:pt x="83" y="71"/>
                    </a:lnTo>
                    <a:lnTo>
                      <a:pt x="102" y="48"/>
                    </a:lnTo>
                    <a:lnTo>
                      <a:pt x="109" y="4"/>
                    </a:lnTo>
                    <a:lnTo>
                      <a:pt x="126" y="0"/>
                    </a:lnTo>
                    <a:lnTo>
                      <a:pt x="235" y="37"/>
                    </a:lnTo>
                    <a:lnTo>
                      <a:pt x="245" y="68"/>
                    </a:lnTo>
                    <a:lnTo>
                      <a:pt x="259" y="97"/>
                    </a:lnTo>
                    <a:lnTo>
                      <a:pt x="262" y="149"/>
                    </a:lnTo>
                    <a:lnTo>
                      <a:pt x="225" y="192"/>
                    </a:lnTo>
                    <a:lnTo>
                      <a:pt x="224" y="228"/>
                    </a:lnTo>
                    <a:lnTo>
                      <a:pt x="245" y="239"/>
                    </a:lnTo>
                    <a:lnTo>
                      <a:pt x="274" y="192"/>
                    </a:lnTo>
                    <a:lnTo>
                      <a:pt x="303" y="176"/>
                    </a:lnTo>
                    <a:lnTo>
                      <a:pt x="322" y="186"/>
                    </a:lnTo>
                    <a:lnTo>
                      <a:pt x="358" y="291"/>
                    </a:lnTo>
                    <a:lnTo>
                      <a:pt x="334" y="336"/>
                    </a:lnTo>
                    <a:lnTo>
                      <a:pt x="327" y="367"/>
                    </a:lnTo>
                    <a:lnTo>
                      <a:pt x="313" y="378"/>
                    </a:lnTo>
                    <a:lnTo>
                      <a:pt x="311" y="408"/>
                    </a:lnTo>
                    <a:lnTo>
                      <a:pt x="293" y="445"/>
                    </a:lnTo>
                    <a:lnTo>
                      <a:pt x="175" y="463"/>
                    </a:lnTo>
                    <a:lnTo>
                      <a:pt x="172" y="456"/>
                    </a:lnTo>
                    <a:lnTo>
                      <a:pt x="0" y="475"/>
                    </a:lnTo>
                    <a:lnTo>
                      <a:pt x="41" y="39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64" name="Freeform 56"/>
              <p:cNvSpPr>
                <a:spLocks/>
              </p:cNvSpPr>
              <p:nvPr/>
            </p:nvSpPr>
            <p:spPr bwMode="auto">
              <a:xfrm>
                <a:off x="3483" y="1139"/>
                <a:ext cx="467" cy="478"/>
              </a:xfrm>
              <a:custGeom>
                <a:avLst/>
                <a:gdLst>
                  <a:gd name="T0" fmla="*/ 9 w 494"/>
                  <a:gd name="T1" fmla="*/ 156 h 503"/>
                  <a:gd name="T2" fmla="*/ 9 w 494"/>
                  <a:gd name="T3" fmla="*/ 205 h 503"/>
                  <a:gd name="T4" fmla="*/ 57 w 494"/>
                  <a:gd name="T5" fmla="*/ 237 h 503"/>
                  <a:gd name="T6" fmla="*/ 76 w 494"/>
                  <a:gd name="T7" fmla="*/ 258 h 503"/>
                  <a:gd name="T8" fmla="*/ 113 w 494"/>
                  <a:gd name="T9" fmla="*/ 286 h 503"/>
                  <a:gd name="T10" fmla="*/ 120 w 494"/>
                  <a:gd name="T11" fmla="*/ 319 h 503"/>
                  <a:gd name="T12" fmla="*/ 126 w 494"/>
                  <a:gd name="T13" fmla="*/ 368 h 503"/>
                  <a:gd name="T14" fmla="*/ 164 w 494"/>
                  <a:gd name="T15" fmla="*/ 410 h 503"/>
                  <a:gd name="T16" fmla="*/ 359 w 494"/>
                  <a:gd name="T17" fmla="*/ 399 h 503"/>
                  <a:gd name="T18" fmla="*/ 348 w 494"/>
                  <a:gd name="T19" fmla="*/ 336 h 503"/>
                  <a:gd name="T20" fmla="*/ 366 w 494"/>
                  <a:gd name="T21" fmla="*/ 239 h 503"/>
                  <a:gd name="T22" fmla="*/ 364 w 494"/>
                  <a:gd name="T23" fmla="*/ 213 h 503"/>
                  <a:gd name="T24" fmla="*/ 394 w 494"/>
                  <a:gd name="T25" fmla="*/ 137 h 503"/>
                  <a:gd name="T26" fmla="*/ 387 w 494"/>
                  <a:gd name="T27" fmla="*/ 135 h 503"/>
                  <a:gd name="T28" fmla="*/ 368 w 494"/>
                  <a:gd name="T29" fmla="*/ 178 h 503"/>
                  <a:gd name="T30" fmla="*/ 353 w 494"/>
                  <a:gd name="T31" fmla="*/ 182 h 503"/>
                  <a:gd name="T32" fmla="*/ 345 w 494"/>
                  <a:gd name="T33" fmla="*/ 199 h 503"/>
                  <a:gd name="T34" fmla="*/ 330 w 494"/>
                  <a:gd name="T35" fmla="*/ 211 h 503"/>
                  <a:gd name="T36" fmla="*/ 341 w 494"/>
                  <a:gd name="T37" fmla="*/ 172 h 503"/>
                  <a:gd name="T38" fmla="*/ 353 w 494"/>
                  <a:gd name="T39" fmla="*/ 156 h 503"/>
                  <a:gd name="T40" fmla="*/ 333 w 494"/>
                  <a:gd name="T41" fmla="*/ 99 h 503"/>
                  <a:gd name="T42" fmla="*/ 318 w 494"/>
                  <a:gd name="T43" fmla="*/ 95 h 503"/>
                  <a:gd name="T44" fmla="*/ 312 w 494"/>
                  <a:gd name="T45" fmla="*/ 82 h 503"/>
                  <a:gd name="T46" fmla="*/ 159 w 494"/>
                  <a:gd name="T47" fmla="*/ 32 h 503"/>
                  <a:gd name="T48" fmla="*/ 140 w 494"/>
                  <a:gd name="T49" fmla="*/ 25 h 503"/>
                  <a:gd name="T50" fmla="*/ 130 w 494"/>
                  <a:gd name="T51" fmla="*/ 32 h 503"/>
                  <a:gd name="T52" fmla="*/ 125 w 494"/>
                  <a:gd name="T53" fmla="*/ 29 h 503"/>
                  <a:gd name="T54" fmla="*/ 131 w 494"/>
                  <a:gd name="T55" fmla="*/ 12 h 503"/>
                  <a:gd name="T56" fmla="*/ 136 w 494"/>
                  <a:gd name="T57" fmla="*/ 3 h 503"/>
                  <a:gd name="T58" fmla="*/ 130 w 494"/>
                  <a:gd name="T59" fmla="*/ 0 h 503"/>
                  <a:gd name="T60" fmla="*/ 69 w 494"/>
                  <a:gd name="T61" fmla="*/ 27 h 503"/>
                  <a:gd name="T62" fmla="*/ 61 w 494"/>
                  <a:gd name="T63" fmla="*/ 27 h 503"/>
                  <a:gd name="T64" fmla="*/ 49 w 494"/>
                  <a:gd name="T65" fmla="*/ 22 h 503"/>
                  <a:gd name="T66" fmla="*/ 38 w 494"/>
                  <a:gd name="T67" fmla="*/ 29 h 503"/>
                  <a:gd name="T68" fmla="*/ 40 w 494"/>
                  <a:gd name="T69" fmla="*/ 77 h 503"/>
                  <a:gd name="T70" fmla="*/ 0 w 494"/>
                  <a:gd name="T71" fmla="*/ 124 h 503"/>
                  <a:gd name="T72" fmla="*/ 9 w 494"/>
                  <a:gd name="T73" fmla="*/ 156 h 503"/>
                  <a:gd name="T74" fmla="*/ 9 w 494"/>
                  <a:gd name="T75" fmla="*/ 156 h 50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94"/>
                  <a:gd name="T115" fmla="*/ 0 h 503"/>
                  <a:gd name="T116" fmla="*/ 494 w 494"/>
                  <a:gd name="T117" fmla="*/ 503 h 50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94" h="503">
                    <a:moveTo>
                      <a:pt x="13" y="191"/>
                    </a:moveTo>
                    <a:lnTo>
                      <a:pt x="11" y="252"/>
                    </a:lnTo>
                    <a:lnTo>
                      <a:pt x="71" y="290"/>
                    </a:lnTo>
                    <a:lnTo>
                      <a:pt x="95" y="316"/>
                    </a:lnTo>
                    <a:lnTo>
                      <a:pt x="142" y="351"/>
                    </a:lnTo>
                    <a:lnTo>
                      <a:pt x="150" y="392"/>
                    </a:lnTo>
                    <a:lnTo>
                      <a:pt x="158" y="450"/>
                    </a:lnTo>
                    <a:lnTo>
                      <a:pt x="205" y="503"/>
                    </a:lnTo>
                    <a:lnTo>
                      <a:pt x="450" y="489"/>
                    </a:lnTo>
                    <a:lnTo>
                      <a:pt x="435" y="411"/>
                    </a:lnTo>
                    <a:lnTo>
                      <a:pt x="458" y="293"/>
                    </a:lnTo>
                    <a:lnTo>
                      <a:pt x="456" y="261"/>
                    </a:lnTo>
                    <a:lnTo>
                      <a:pt x="494" y="168"/>
                    </a:lnTo>
                    <a:lnTo>
                      <a:pt x="484" y="165"/>
                    </a:lnTo>
                    <a:lnTo>
                      <a:pt x="461" y="218"/>
                    </a:lnTo>
                    <a:lnTo>
                      <a:pt x="442" y="222"/>
                    </a:lnTo>
                    <a:lnTo>
                      <a:pt x="432" y="244"/>
                    </a:lnTo>
                    <a:lnTo>
                      <a:pt x="413" y="259"/>
                    </a:lnTo>
                    <a:lnTo>
                      <a:pt x="427" y="210"/>
                    </a:lnTo>
                    <a:lnTo>
                      <a:pt x="442" y="191"/>
                    </a:lnTo>
                    <a:lnTo>
                      <a:pt x="416" y="121"/>
                    </a:lnTo>
                    <a:lnTo>
                      <a:pt x="398" y="117"/>
                    </a:lnTo>
                    <a:lnTo>
                      <a:pt x="390" y="100"/>
                    </a:lnTo>
                    <a:lnTo>
                      <a:pt x="199" y="40"/>
                    </a:lnTo>
                    <a:lnTo>
                      <a:pt x="176" y="29"/>
                    </a:lnTo>
                    <a:lnTo>
                      <a:pt x="162" y="40"/>
                    </a:lnTo>
                    <a:lnTo>
                      <a:pt x="157" y="37"/>
                    </a:lnTo>
                    <a:lnTo>
                      <a:pt x="165" y="16"/>
                    </a:lnTo>
                    <a:lnTo>
                      <a:pt x="170" y="3"/>
                    </a:lnTo>
                    <a:lnTo>
                      <a:pt x="163" y="0"/>
                    </a:lnTo>
                    <a:lnTo>
                      <a:pt x="86" y="32"/>
                    </a:lnTo>
                    <a:lnTo>
                      <a:pt x="76" y="32"/>
                    </a:lnTo>
                    <a:lnTo>
                      <a:pt x="61" y="26"/>
                    </a:lnTo>
                    <a:lnTo>
                      <a:pt x="47" y="36"/>
                    </a:lnTo>
                    <a:lnTo>
                      <a:pt x="50" y="94"/>
                    </a:lnTo>
                    <a:lnTo>
                      <a:pt x="0" y="152"/>
                    </a:lnTo>
                    <a:lnTo>
                      <a:pt x="13" y="1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65" name="Freeform 57"/>
              <p:cNvSpPr>
                <a:spLocks/>
              </p:cNvSpPr>
              <p:nvPr/>
            </p:nvSpPr>
            <p:spPr bwMode="auto">
              <a:xfrm>
                <a:off x="3619" y="1604"/>
                <a:ext cx="341" cy="609"/>
              </a:xfrm>
              <a:custGeom>
                <a:avLst/>
                <a:gdLst>
                  <a:gd name="T0" fmla="*/ 6 w 364"/>
                  <a:gd name="T1" fmla="*/ 214 h 641"/>
                  <a:gd name="T2" fmla="*/ 36 w 364"/>
                  <a:gd name="T3" fmla="*/ 147 h 641"/>
                  <a:gd name="T4" fmla="*/ 25 w 364"/>
                  <a:gd name="T5" fmla="*/ 123 h 641"/>
                  <a:gd name="T6" fmla="*/ 75 w 364"/>
                  <a:gd name="T7" fmla="*/ 83 h 641"/>
                  <a:gd name="T8" fmla="*/ 85 w 364"/>
                  <a:gd name="T9" fmla="*/ 54 h 641"/>
                  <a:gd name="T10" fmla="*/ 49 w 364"/>
                  <a:gd name="T11" fmla="*/ 10 h 641"/>
                  <a:gd name="T12" fmla="*/ 244 w 364"/>
                  <a:gd name="T13" fmla="*/ 0 h 641"/>
                  <a:gd name="T14" fmla="*/ 249 w 364"/>
                  <a:gd name="T15" fmla="*/ 29 h 641"/>
                  <a:gd name="T16" fmla="*/ 268 w 364"/>
                  <a:gd name="T17" fmla="*/ 68 h 641"/>
                  <a:gd name="T18" fmla="*/ 284 w 364"/>
                  <a:gd name="T19" fmla="*/ 267 h 641"/>
                  <a:gd name="T20" fmla="*/ 283 w 364"/>
                  <a:gd name="T21" fmla="*/ 310 h 641"/>
                  <a:gd name="T22" fmla="*/ 290 w 364"/>
                  <a:gd name="T23" fmla="*/ 334 h 641"/>
                  <a:gd name="T24" fmla="*/ 281 w 364"/>
                  <a:gd name="T25" fmla="*/ 378 h 641"/>
                  <a:gd name="T26" fmla="*/ 266 w 364"/>
                  <a:gd name="T27" fmla="*/ 399 h 641"/>
                  <a:gd name="T28" fmla="*/ 256 w 364"/>
                  <a:gd name="T29" fmla="*/ 429 h 641"/>
                  <a:gd name="T30" fmla="*/ 267 w 364"/>
                  <a:gd name="T31" fmla="*/ 442 h 641"/>
                  <a:gd name="T32" fmla="*/ 258 w 364"/>
                  <a:gd name="T33" fmla="*/ 459 h 641"/>
                  <a:gd name="T34" fmla="*/ 263 w 364"/>
                  <a:gd name="T35" fmla="*/ 466 h 641"/>
                  <a:gd name="T36" fmla="*/ 238 w 364"/>
                  <a:gd name="T37" fmla="*/ 476 h 641"/>
                  <a:gd name="T38" fmla="*/ 234 w 364"/>
                  <a:gd name="T39" fmla="*/ 509 h 641"/>
                  <a:gd name="T40" fmla="*/ 200 w 364"/>
                  <a:gd name="T41" fmla="*/ 498 h 641"/>
                  <a:gd name="T42" fmla="*/ 183 w 364"/>
                  <a:gd name="T43" fmla="*/ 523 h 641"/>
                  <a:gd name="T44" fmla="*/ 173 w 364"/>
                  <a:gd name="T45" fmla="*/ 520 h 641"/>
                  <a:gd name="T46" fmla="*/ 162 w 364"/>
                  <a:gd name="T47" fmla="*/ 498 h 641"/>
                  <a:gd name="T48" fmla="*/ 144 w 364"/>
                  <a:gd name="T49" fmla="*/ 447 h 641"/>
                  <a:gd name="T50" fmla="*/ 100 w 364"/>
                  <a:gd name="T51" fmla="*/ 421 h 641"/>
                  <a:gd name="T52" fmla="*/ 90 w 364"/>
                  <a:gd name="T53" fmla="*/ 394 h 641"/>
                  <a:gd name="T54" fmla="*/ 105 w 364"/>
                  <a:gd name="T55" fmla="*/ 352 h 641"/>
                  <a:gd name="T56" fmla="*/ 93 w 364"/>
                  <a:gd name="T57" fmla="*/ 346 h 641"/>
                  <a:gd name="T58" fmla="*/ 65 w 364"/>
                  <a:gd name="T59" fmla="*/ 346 h 641"/>
                  <a:gd name="T60" fmla="*/ 58 w 364"/>
                  <a:gd name="T61" fmla="*/ 319 h 641"/>
                  <a:gd name="T62" fmla="*/ 9 w 364"/>
                  <a:gd name="T63" fmla="*/ 270 h 641"/>
                  <a:gd name="T64" fmla="*/ 0 w 364"/>
                  <a:gd name="T65" fmla="*/ 229 h 641"/>
                  <a:gd name="T66" fmla="*/ 6 w 364"/>
                  <a:gd name="T67" fmla="*/ 214 h 641"/>
                  <a:gd name="T68" fmla="*/ 6 w 364"/>
                  <a:gd name="T69" fmla="*/ 214 h 64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64"/>
                  <a:gd name="T106" fmla="*/ 0 h 641"/>
                  <a:gd name="T107" fmla="*/ 364 w 364"/>
                  <a:gd name="T108" fmla="*/ 641 h 641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64" h="641">
                    <a:moveTo>
                      <a:pt x="6" y="262"/>
                    </a:moveTo>
                    <a:lnTo>
                      <a:pt x="44" y="181"/>
                    </a:lnTo>
                    <a:lnTo>
                      <a:pt x="32" y="150"/>
                    </a:lnTo>
                    <a:lnTo>
                      <a:pt x="94" y="102"/>
                    </a:lnTo>
                    <a:lnTo>
                      <a:pt x="107" y="66"/>
                    </a:lnTo>
                    <a:lnTo>
                      <a:pt x="61" y="14"/>
                    </a:lnTo>
                    <a:lnTo>
                      <a:pt x="306" y="0"/>
                    </a:lnTo>
                    <a:lnTo>
                      <a:pt x="311" y="37"/>
                    </a:lnTo>
                    <a:lnTo>
                      <a:pt x="337" y="84"/>
                    </a:lnTo>
                    <a:lnTo>
                      <a:pt x="358" y="328"/>
                    </a:lnTo>
                    <a:lnTo>
                      <a:pt x="353" y="380"/>
                    </a:lnTo>
                    <a:lnTo>
                      <a:pt x="364" y="409"/>
                    </a:lnTo>
                    <a:lnTo>
                      <a:pt x="351" y="464"/>
                    </a:lnTo>
                    <a:lnTo>
                      <a:pt x="332" y="489"/>
                    </a:lnTo>
                    <a:lnTo>
                      <a:pt x="322" y="527"/>
                    </a:lnTo>
                    <a:lnTo>
                      <a:pt x="333" y="542"/>
                    </a:lnTo>
                    <a:lnTo>
                      <a:pt x="324" y="563"/>
                    </a:lnTo>
                    <a:lnTo>
                      <a:pt x="329" y="573"/>
                    </a:lnTo>
                    <a:lnTo>
                      <a:pt x="299" y="584"/>
                    </a:lnTo>
                    <a:lnTo>
                      <a:pt x="293" y="625"/>
                    </a:lnTo>
                    <a:lnTo>
                      <a:pt x="251" y="612"/>
                    </a:lnTo>
                    <a:lnTo>
                      <a:pt x="230" y="641"/>
                    </a:lnTo>
                    <a:lnTo>
                      <a:pt x="217" y="638"/>
                    </a:lnTo>
                    <a:lnTo>
                      <a:pt x="202" y="612"/>
                    </a:lnTo>
                    <a:lnTo>
                      <a:pt x="180" y="549"/>
                    </a:lnTo>
                    <a:lnTo>
                      <a:pt x="125" y="516"/>
                    </a:lnTo>
                    <a:lnTo>
                      <a:pt x="113" y="484"/>
                    </a:lnTo>
                    <a:lnTo>
                      <a:pt x="131" y="434"/>
                    </a:lnTo>
                    <a:lnTo>
                      <a:pt x="116" y="424"/>
                    </a:lnTo>
                    <a:lnTo>
                      <a:pt x="81" y="424"/>
                    </a:lnTo>
                    <a:lnTo>
                      <a:pt x="73" y="393"/>
                    </a:lnTo>
                    <a:lnTo>
                      <a:pt x="13" y="332"/>
                    </a:lnTo>
                    <a:lnTo>
                      <a:pt x="0" y="281"/>
                    </a:lnTo>
                    <a:lnTo>
                      <a:pt x="6" y="26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66" name="Freeform 58"/>
              <p:cNvSpPr>
                <a:spLocks/>
              </p:cNvSpPr>
              <p:nvPr/>
            </p:nvSpPr>
            <p:spPr bwMode="auto">
              <a:xfrm>
                <a:off x="3924" y="1659"/>
                <a:ext cx="272" cy="458"/>
              </a:xfrm>
              <a:custGeom>
                <a:avLst/>
                <a:gdLst>
                  <a:gd name="T0" fmla="*/ 9 w 288"/>
                  <a:gd name="T1" fmla="*/ 395 h 481"/>
                  <a:gd name="T2" fmla="*/ 14 w 288"/>
                  <a:gd name="T3" fmla="*/ 386 h 481"/>
                  <a:gd name="T4" fmla="*/ 59 w 288"/>
                  <a:gd name="T5" fmla="*/ 383 h 481"/>
                  <a:gd name="T6" fmla="*/ 95 w 288"/>
                  <a:gd name="T7" fmla="*/ 369 h 481"/>
                  <a:gd name="T8" fmla="*/ 131 w 288"/>
                  <a:gd name="T9" fmla="*/ 348 h 481"/>
                  <a:gd name="T10" fmla="*/ 161 w 288"/>
                  <a:gd name="T11" fmla="*/ 347 h 481"/>
                  <a:gd name="T12" fmla="*/ 196 w 288"/>
                  <a:gd name="T13" fmla="*/ 289 h 481"/>
                  <a:gd name="T14" fmla="*/ 207 w 288"/>
                  <a:gd name="T15" fmla="*/ 293 h 481"/>
                  <a:gd name="T16" fmla="*/ 233 w 288"/>
                  <a:gd name="T17" fmla="*/ 273 h 481"/>
                  <a:gd name="T18" fmla="*/ 226 w 288"/>
                  <a:gd name="T19" fmla="*/ 258 h 481"/>
                  <a:gd name="T20" fmla="*/ 228 w 288"/>
                  <a:gd name="T21" fmla="*/ 249 h 481"/>
                  <a:gd name="T22" fmla="*/ 203 w 288"/>
                  <a:gd name="T23" fmla="*/ 7 h 481"/>
                  <a:gd name="T24" fmla="*/ 200 w 288"/>
                  <a:gd name="T25" fmla="*/ 0 h 481"/>
                  <a:gd name="T26" fmla="*/ 61 w 288"/>
                  <a:gd name="T27" fmla="*/ 15 h 481"/>
                  <a:gd name="T28" fmla="*/ 36 w 288"/>
                  <a:gd name="T29" fmla="*/ 29 h 481"/>
                  <a:gd name="T30" fmla="*/ 11 w 288"/>
                  <a:gd name="T31" fmla="*/ 22 h 481"/>
                  <a:gd name="T32" fmla="*/ 28 w 288"/>
                  <a:gd name="T33" fmla="*/ 222 h 481"/>
                  <a:gd name="T34" fmla="*/ 25 w 288"/>
                  <a:gd name="T35" fmla="*/ 265 h 481"/>
                  <a:gd name="T36" fmla="*/ 34 w 288"/>
                  <a:gd name="T37" fmla="*/ 289 h 481"/>
                  <a:gd name="T38" fmla="*/ 24 w 288"/>
                  <a:gd name="T39" fmla="*/ 333 h 481"/>
                  <a:gd name="T40" fmla="*/ 9 w 288"/>
                  <a:gd name="T41" fmla="*/ 353 h 481"/>
                  <a:gd name="T42" fmla="*/ 0 w 288"/>
                  <a:gd name="T43" fmla="*/ 387 h 481"/>
                  <a:gd name="T44" fmla="*/ 9 w 288"/>
                  <a:gd name="T45" fmla="*/ 395 h 481"/>
                  <a:gd name="T46" fmla="*/ 9 w 288"/>
                  <a:gd name="T47" fmla="*/ 395 h 48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88"/>
                  <a:gd name="T73" fmla="*/ 0 h 481"/>
                  <a:gd name="T74" fmla="*/ 288 w 288"/>
                  <a:gd name="T75" fmla="*/ 481 h 481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88" h="481">
                    <a:moveTo>
                      <a:pt x="10" y="481"/>
                    </a:moveTo>
                    <a:lnTo>
                      <a:pt x="18" y="468"/>
                    </a:lnTo>
                    <a:lnTo>
                      <a:pt x="73" y="465"/>
                    </a:lnTo>
                    <a:lnTo>
                      <a:pt x="118" y="450"/>
                    </a:lnTo>
                    <a:lnTo>
                      <a:pt x="162" y="423"/>
                    </a:lnTo>
                    <a:lnTo>
                      <a:pt x="199" y="421"/>
                    </a:lnTo>
                    <a:lnTo>
                      <a:pt x="243" y="351"/>
                    </a:lnTo>
                    <a:lnTo>
                      <a:pt x="256" y="356"/>
                    </a:lnTo>
                    <a:lnTo>
                      <a:pt x="288" y="332"/>
                    </a:lnTo>
                    <a:lnTo>
                      <a:pt x="280" y="314"/>
                    </a:lnTo>
                    <a:lnTo>
                      <a:pt x="283" y="303"/>
                    </a:lnTo>
                    <a:lnTo>
                      <a:pt x="251" y="7"/>
                    </a:lnTo>
                    <a:lnTo>
                      <a:pt x="248" y="0"/>
                    </a:lnTo>
                    <a:lnTo>
                      <a:pt x="76" y="19"/>
                    </a:lnTo>
                    <a:lnTo>
                      <a:pt x="44" y="36"/>
                    </a:lnTo>
                    <a:lnTo>
                      <a:pt x="15" y="26"/>
                    </a:lnTo>
                    <a:lnTo>
                      <a:pt x="36" y="270"/>
                    </a:lnTo>
                    <a:lnTo>
                      <a:pt x="31" y="322"/>
                    </a:lnTo>
                    <a:lnTo>
                      <a:pt x="42" y="351"/>
                    </a:lnTo>
                    <a:lnTo>
                      <a:pt x="29" y="406"/>
                    </a:lnTo>
                    <a:lnTo>
                      <a:pt x="10" y="431"/>
                    </a:lnTo>
                    <a:lnTo>
                      <a:pt x="0" y="469"/>
                    </a:lnTo>
                    <a:lnTo>
                      <a:pt x="10" y="48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67" name="Freeform 59"/>
              <p:cNvSpPr>
                <a:spLocks/>
              </p:cNvSpPr>
              <p:nvPr/>
            </p:nvSpPr>
            <p:spPr bwMode="auto">
              <a:xfrm>
                <a:off x="3821" y="1948"/>
                <a:ext cx="638" cy="319"/>
              </a:xfrm>
              <a:custGeom>
                <a:avLst/>
                <a:gdLst>
                  <a:gd name="T0" fmla="*/ 4 w 675"/>
                  <a:gd name="T1" fmla="*/ 259 h 336"/>
                  <a:gd name="T2" fmla="*/ 17 w 675"/>
                  <a:gd name="T3" fmla="*/ 258 h 336"/>
                  <a:gd name="T4" fmla="*/ 22 w 675"/>
                  <a:gd name="T5" fmla="*/ 228 h 336"/>
                  <a:gd name="T6" fmla="*/ 12 w 675"/>
                  <a:gd name="T7" fmla="*/ 228 h 336"/>
                  <a:gd name="T8" fmla="*/ 29 w 675"/>
                  <a:gd name="T9" fmla="*/ 204 h 336"/>
                  <a:gd name="T10" fmla="*/ 63 w 675"/>
                  <a:gd name="T11" fmla="*/ 215 h 336"/>
                  <a:gd name="T12" fmla="*/ 68 w 675"/>
                  <a:gd name="T13" fmla="*/ 181 h 336"/>
                  <a:gd name="T14" fmla="*/ 92 w 675"/>
                  <a:gd name="T15" fmla="*/ 172 h 336"/>
                  <a:gd name="T16" fmla="*/ 88 w 675"/>
                  <a:gd name="T17" fmla="*/ 164 h 336"/>
                  <a:gd name="T18" fmla="*/ 100 w 675"/>
                  <a:gd name="T19" fmla="*/ 134 h 336"/>
                  <a:gd name="T20" fmla="*/ 145 w 675"/>
                  <a:gd name="T21" fmla="*/ 132 h 336"/>
                  <a:gd name="T22" fmla="*/ 181 w 675"/>
                  <a:gd name="T23" fmla="*/ 120 h 336"/>
                  <a:gd name="T24" fmla="*/ 204 w 675"/>
                  <a:gd name="T25" fmla="*/ 104 h 336"/>
                  <a:gd name="T26" fmla="*/ 216 w 675"/>
                  <a:gd name="T27" fmla="*/ 98 h 336"/>
                  <a:gd name="T28" fmla="*/ 245 w 675"/>
                  <a:gd name="T29" fmla="*/ 96 h 336"/>
                  <a:gd name="T30" fmla="*/ 281 w 675"/>
                  <a:gd name="T31" fmla="*/ 40 h 336"/>
                  <a:gd name="T32" fmla="*/ 290 w 675"/>
                  <a:gd name="T33" fmla="*/ 43 h 336"/>
                  <a:gd name="T34" fmla="*/ 316 w 675"/>
                  <a:gd name="T35" fmla="*/ 25 h 336"/>
                  <a:gd name="T36" fmla="*/ 310 w 675"/>
                  <a:gd name="T37" fmla="*/ 9 h 336"/>
                  <a:gd name="T38" fmla="*/ 313 w 675"/>
                  <a:gd name="T39" fmla="*/ 0 h 336"/>
                  <a:gd name="T40" fmla="*/ 336 w 675"/>
                  <a:gd name="T41" fmla="*/ 0 h 336"/>
                  <a:gd name="T42" fmla="*/ 351 w 675"/>
                  <a:gd name="T43" fmla="*/ 6 h 336"/>
                  <a:gd name="T44" fmla="*/ 398 w 675"/>
                  <a:gd name="T45" fmla="*/ 32 h 336"/>
                  <a:gd name="T46" fmla="*/ 431 w 675"/>
                  <a:gd name="T47" fmla="*/ 31 h 336"/>
                  <a:gd name="T48" fmla="*/ 447 w 675"/>
                  <a:gd name="T49" fmla="*/ 22 h 336"/>
                  <a:gd name="T50" fmla="*/ 483 w 675"/>
                  <a:gd name="T51" fmla="*/ 45 h 336"/>
                  <a:gd name="T52" fmla="*/ 496 w 675"/>
                  <a:gd name="T53" fmla="*/ 89 h 336"/>
                  <a:gd name="T54" fmla="*/ 539 w 675"/>
                  <a:gd name="T55" fmla="*/ 121 h 336"/>
                  <a:gd name="T56" fmla="*/ 517 w 675"/>
                  <a:gd name="T57" fmla="*/ 144 h 336"/>
                  <a:gd name="T58" fmla="*/ 481 w 675"/>
                  <a:gd name="T59" fmla="*/ 181 h 336"/>
                  <a:gd name="T60" fmla="*/ 481 w 675"/>
                  <a:gd name="T61" fmla="*/ 189 h 336"/>
                  <a:gd name="T62" fmla="*/ 428 w 675"/>
                  <a:gd name="T63" fmla="*/ 223 h 336"/>
                  <a:gd name="T64" fmla="*/ 130 w 675"/>
                  <a:gd name="T65" fmla="*/ 251 h 336"/>
                  <a:gd name="T66" fmla="*/ 98 w 675"/>
                  <a:gd name="T67" fmla="*/ 249 h 336"/>
                  <a:gd name="T68" fmla="*/ 99 w 675"/>
                  <a:gd name="T69" fmla="*/ 265 h 336"/>
                  <a:gd name="T70" fmla="*/ 0 w 675"/>
                  <a:gd name="T71" fmla="*/ 273 h 336"/>
                  <a:gd name="T72" fmla="*/ 4 w 675"/>
                  <a:gd name="T73" fmla="*/ 259 h 336"/>
                  <a:gd name="T74" fmla="*/ 4 w 675"/>
                  <a:gd name="T75" fmla="*/ 259 h 3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675"/>
                  <a:gd name="T115" fmla="*/ 0 h 336"/>
                  <a:gd name="T116" fmla="*/ 675 w 675"/>
                  <a:gd name="T117" fmla="*/ 336 h 3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675" h="336">
                    <a:moveTo>
                      <a:pt x="4" y="319"/>
                    </a:moveTo>
                    <a:lnTo>
                      <a:pt x="21" y="317"/>
                    </a:lnTo>
                    <a:lnTo>
                      <a:pt x="26" y="281"/>
                    </a:lnTo>
                    <a:lnTo>
                      <a:pt x="16" y="280"/>
                    </a:lnTo>
                    <a:lnTo>
                      <a:pt x="37" y="251"/>
                    </a:lnTo>
                    <a:lnTo>
                      <a:pt x="79" y="264"/>
                    </a:lnTo>
                    <a:lnTo>
                      <a:pt x="85" y="223"/>
                    </a:lnTo>
                    <a:lnTo>
                      <a:pt x="115" y="212"/>
                    </a:lnTo>
                    <a:lnTo>
                      <a:pt x="110" y="202"/>
                    </a:lnTo>
                    <a:lnTo>
                      <a:pt x="126" y="165"/>
                    </a:lnTo>
                    <a:lnTo>
                      <a:pt x="181" y="162"/>
                    </a:lnTo>
                    <a:lnTo>
                      <a:pt x="226" y="147"/>
                    </a:lnTo>
                    <a:lnTo>
                      <a:pt x="255" y="128"/>
                    </a:lnTo>
                    <a:lnTo>
                      <a:pt x="270" y="120"/>
                    </a:lnTo>
                    <a:lnTo>
                      <a:pt x="307" y="118"/>
                    </a:lnTo>
                    <a:lnTo>
                      <a:pt x="351" y="48"/>
                    </a:lnTo>
                    <a:lnTo>
                      <a:pt x="364" y="53"/>
                    </a:lnTo>
                    <a:lnTo>
                      <a:pt x="396" y="29"/>
                    </a:lnTo>
                    <a:lnTo>
                      <a:pt x="388" y="11"/>
                    </a:lnTo>
                    <a:lnTo>
                      <a:pt x="391" y="0"/>
                    </a:lnTo>
                    <a:lnTo>
                      <a:pt x="421" y="0"/>
                    </a:lnTo>
                    <a:lnTo>
                      <a:pt x="440" y="6"/>
                    </a:lnTo>
                    <a:lnTo>
                      <a:pt x="498" y="40"/>
                    </a:lnTo>
                    <a:lnTo>
                      <a:pt x="540" y="39"/>
                    </a:lnTo>
                    <a:lnTo>
                      <a:pt x="560" y="26"/>
                    </a:lnTo>
                    <a:lnTo>
                      <a:pt x="605" y="55"/>
                    </a:lnTo>
                    <a:lnTo>
                      <a:pt x="621" y="110"/>
                    </a:lnTo>
                    <a:lnTo>
                      <a:pt x="675" y="149"/>
                    </a:lnTo>
                    <a:lnTo>
                      <a:pt x="649" y="178"/>
                    </a:lnTo>
                    <a:lnTo>
                      <a:pt x="602" y="223"/>
                    </a:lnTo>
                    <a:lnTo>
                      <a:pt x="602" y="233"/>
                    </a:lnTo>
                    <a:lnTo>
                      <a:pt x="536" y="275"/>
                    </a:lnTo>
                    <a:lnTo>
                      <a:pt x="163" y="309"/>
                    </a:lnTo>
                    <a:lnTo>
                      <a:pt x="123" y="307"/>
                    </a:lnTo>
                    <a:lnTo>
                      <a:pt x="124" y="327"/>
                    </a:lnTo>
                    <a:lnTo>
                      <a:pt x="0" y="336"/>
                    </a:lnTo>
                    <a:lnTo>
                      <a:pt x="4" y="3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68" name="Freeform 60"/>
              <p:cNvSpPr>
                <a:spLocks/>
              </p:cNvSpPr>
              <p:nvPr/>
            </p:nvSpPr>
            <p:spPr bwMode="auto">
              <a:xfrm>
                <a:off x="3753" y="2186"/>
                <a:ext cx="752" cy="249"/>
              </a:xfrm>
              <a:custGeom>
                <a:avLst/>
                <a:gdLst>
                  <a:gd name="T0" fmla="*/ 10 w 793"/>
                  <a:gd name="T1" fmla="*/ 175 h 262"/>
                  <a:gd name="T2" fmla="*/ 9 w 793"/>
                  <a:gd name="T3" fmla="*/ 173 h 262"/>
                  <a:gd name="T4" fmla="*/ 25 w 793"/>
                  <a:gd name="T5" fmla="*/ 158 h 262"/>
                  <a:gd name="T6" fmla="*/ 42 w 793"/>
                  <a:gd name="T7" fmla="*/ 125 h 262"/>
                  <a:gd name="T8" fmla="*/ 38 w 793"/>
                  <a:gd name="T9" fmla="*/ 118 h 262"/>
                  <a:gd name="T10" fmla="*/ 46 w 793"/>
                  <a:gd name="T11" fmla="*/ 101 h 262"/>
                  <a:gd name="T12" fmla="*/ 46 w 793"/>
                  <a:gd name="T13" fmla="*/ 83 h 262"/>
                  <a:gd name="T14" fmla="*/ 58 w 793"/>
                  <a:gd name="T15" fmla="*/ 69 h 262"/>
                  <a:gd name="T16" fmla="*/ 157 w 793"/>
                  <a:gd name="T17" fmla="*/ 62 h 262"/>
                  <a:gd name="T18" fmla="*/ 157 w 793"/>
                  <a:gd name="T19" fmla="*/ 46 h 262"/>
                  <a:gd name="T20" fmla="*/ 189 w 793"/>
                  <a:gd name="T21" fmla="*/ 47 h 262"/>
                  <a:gd name="T22" fmla="*/ 487 w 793"/>
                  <a:gd name="T23" fmla="*/ 20 h 262"/>
                  <a:gd name="T24" fmla="*/ 635 w 793"/>
                  <a:gd name="T25" fmla="*/ 0 h 262"/>
                  <a:gd name="T26" fmla="*/ 609 w 793"/>
                  <a:gd name="T27" fmla="*/ 51 h 262"/>
                  <a:gd name="T28" fmla="*/ 568 w 793"/>
                  <a:gd name="T29" fmla="*/ 61 h 262"/>
                  <a:gd name="T30" fmla="*/ 549 w 793"/>
                  <a:gd name="T31" fmla="*/ 86 h 262"/>
                  <a:gd name="T32" fmla="*/ 477 w 793"/>
                  <a:gd name="T33" fmla="*/ 129 h 262"/>
                  <a:gd name="T34" fmla="*/ 473 w 793"/>
                  <a:gd name="T35" fmla="*/ 145 h 262"/>
                  <a:gd name="T36" fmla="*/ 454 w 793"/>
                  <a:gd name="T37" fmla="*/ 155 h 262"/>
                  <a:gd name="T38" fmla="*/ 454 w 793"/>
                  <a:gd name="T39" fmla="*/ 175 h 262"/>
                  <a:gd name="T40" fmla="*/ 356 w 793"/>
                  <a:gd name="T41" fmla="*/ 186 h 262"/>
                  <a:gd name="T42" fmla="*/ 159 w 793"/>
                  <a:gd name="T43" fmla="*/ 205 h 262"/>
                  <a:gd name="T44" fmla="*/ 0 w 793"/>
                  <a:gd name="T45" fmla="*/ 214 h 262"/>
                  <a:gd name="T46" fmla="*/ 10 w 793"/>
                  <a:gd name="T47" fmla="*/ 175 h 262"/>
                  <a:gd name="T48" fmla="*/ 10 w 793"/>
                  <a:gd name="T49" fmla="*/ 175 h 26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793"/>
                  <a:gd name="T76" fmla="*/ 0 h 262"/>
                  <a:gd name="T77" fmla="*/ 793 w 793"/>
                  <a:gd name="T78" fmla="*/ 262 h 26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793" h="262">
                    <a:moveTo>
                      <a:pt x="14" y="215"/>
                    </a:moveTo>
                    <a:lnTo>
                      <a:pt x="9" y="212"/>
                    </a:lnTo>
                    <a:lnTo>
                      <a:pt x="32" y="194"/>
                    </a:lnTo>
                    <a:lnTo>
                      <a:pt x="53" y="153"/>
                    </a:lnTo>
                    <a:lnTo>
                      <a:pt x="47" y="144"/>
                    </a:lnTo>
                    <a:lnTo>
                      <a:pt x="58" y="124"/>
                    </a:lnTo>
                    <a:lnTo>
                      <a:pt x="58" y="102"/>
                    </a:lnTo>
                    <a:lnTo>
                      <a:pt x="73" y="85"/>
                    </a:lnTo>
                    <a:lnTo>
                      <a:pt x="197" y="76"/>
                    </a:lnTo>
                    <a:lnTo>
                      <a:pt x="196" y="56"/>
                    </a:lnTo>
                    <a:lnTo>
                      <a:pt x="236" y="58"/>
                    </a:lnTo>
                    <a:lnTo>
                      <a:pt x="609" y="24"/>
                    </a:lnTo>
                    <a:lnTo>
                      <a:pt x="793" y="0"/>
                    </a:lnTo>
                    <a:lnTo>
                      <a:pt x="761" y="63"/>
                    </a:lnTo>
                    <a:lnTo>
                      <a:pt x="709" y="74"/>
                    </a:lnTo>
                    <a:lnTo>
                      <a:pt x="686" y="105"/>
                    </a:lnTo>
                    <a:lnTo>
                      <a:pt x="596" y="158"/>
                    </a:lnTo>
                    <a:lnTo>
                      <a:pt x="591" y="178"/>
                    </a:lnTo>
                    <a:lnTo>
                      <a:pt x="568" y="189"/>
                    </a:lnTo>
                    <a:lnTo>
                      <a:pt x="568" y="215"/>
                    </a:lnTo>
                    <a:lnTo>
                      <a:pt x="445" y="228"/>
                    </a:lnTo>
                    <a:lnTo>
                      <a:pt x="199" y="251"/>
                    </a:lnTo>
                    <a:lnTo>
                      <a:pt x="0" y="262"/>
                    </a:lnTo>
                    <a:lnTo>
                      <a:pt x="14" y="2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69" name="Freeform 61"/>
              <p:cNvSpPr>
                <a:spLocks/>
              </p:cNvSpPr>
              <p:nvPr/>
            </p:nvSpPr>
            <p:spPr bwMode="auto">
              <a:xfrm>
                <a:off x="3649" y="2425"/>
                <a:ext cx="311" cy="529"/>
              </a:xfrm>
              <a:custGeom>
                <a:avLst/>
                <a:gdLst>
                  <a:gd name="T0" fmla="*/ 19 w 331"/>
                  <a:gd name="T1" fmla="*/ 318 h 556"/>
                  <a:gd name="T2" fmla="*/ 43 w 331"/>
                  <a:gd name="T3" fmla="*/ 282 h 556"/>
                  <a:gd name="T4" fmla="*/ 36 w 331"/>
                  <a:gd name="T5" fmla="*/ 273 h 556"/>
                  <a:gd name="T6" fmla="*/ 26 w 331"/>
                  <a:gd name="T7" fmla="*/ 200 h 556"/>
                  <a:gd name="T8" fmla="*/ 22 w 331"/>
                  <a:gd name="T9" fmla="*/ 149 h 556"/>
                  <a:gd name="T10" fmla="*/ 40 w 331"/>
                  <a:gd name="T11" fmla="*/ 93 h 556"/>
                  <a:gd name="T12" fmla="*/ 69 w 331"/>
                  <a:gd name="T13" fmla="*/ 54 h 556"/>
                  <a:gd name="T14" fmla="*/ 66 w 331"/>
                  <a:gd name="T15" fmla="*/ 44 h 556"/>
                  <a:gd name="T16" fmla="*/ 87 w 331"/>
                  <a:gd name="T17" fmla="*/ 10 h 556"/>
                  <a:gd name="T18" fmla="*/ 246 w 331"/>
                  <a:gd name="T19" fmla="*/ 0 h 556"/>
                  <a:gd name="T20" fmla="*/ 255 w 331"/>
                  <a:gd name="T21" fmla="*/ 9 h 556"/>
                  <a:gd name="T22" fmla="*/ 246 w 331"/>
                  <a:gd name="T23" fmla="*/ 292 h 556"/>
                  <a:gd name="T24" fmla="*/ 265 w 331"/>
                  <a:gd name="T25" fmla="*/ 428 h 556"/>
                  <a:gd name="T26" fmla="*/ 256 w 331"/>
                  <a:gd name="T27" fmla="*/ 435 h 556"/>
                  <a:gd name="T28" fmla="*/ 223 w 331"/>
                  <a:gd name="T29" fmla="*/ 427 h 556"/>
                  <a:gd name="T30" fmla="*/ 173 w 331"/>
                  <a:gd name="T31" fmla="*/ 456 h 556"/>
                  <a:gd name="T32" fmla="*/ 147 w 331"/>
                  <a:gd name="T33" fmla="*/ 413 h 556"/>
                  <a:gd name="T34" fmla="*/ 150 w 331"/>
                  <a:gd name="T35" fmla="*/ 381 h 556"/>
                  <a:gd name="T36" fmla="*/ 0 w 331"/>
                  <a:gd name="T37" fmla="*/ 386 h 556"/>
                  <a:gd name="T38" fmla="*/ 19 w 331"/>
                  <a:gd name="T39" fmla="*/ 318 h 556"/>
                  <a:gd name="T40" fmla="*/ 19 w 331"/>
                  <a:gd name="T41" fmla="*/ 318 h 55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31"/>
                  <a:gd name="T64" fmla="*/ 0 h 556"/>
                  <a:gd name="T65" fmla="*/ 331 w 331"/>
                  <a:gd name="T66" fmla="*/ 556 h 55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31" h="556">
                    <a:moveTo>
                      <a:pt x="23" y="388"/>
                    </a:moveTo>
                    <a:lnTo>
                      <a:pt x="55" y="344"/>
                    </a:lnTo>
                    <a:lnTo>
                      <a:pt x="44" y="333"/>
                    </a:lnTo>
                    <a:lnTo>
                      <a:pt x="33" y="244"/>
                    </a:lnTo>
                    <a:lnTo>
                      <a:pt x="26" y="182"/>
                    </a:lnTo>
                    <a:lnTo>
                      <a:pt x="50" y="114"/>
                    </a:lnTo>
                    <a:lnTo>
                      <a:pt x="86" y="66"/>
                    </a:lnTo>
                    <a:lnTo>
                      <a:pt x="83" y="53"/>
                    </a:lnTo>
                    <a:lnTo>
                      <a:pt x="109" y="11"/>
                    </a:lnTo>
                    <a:lnTo>
                      <a:pt x="308" y="0"/>
                    </a:lnTo>
                    <a:lnTo>
                      <a:pt x="318" y="9"/>
                    </a:lnTo>
                    <a:lnTo>
                      <a:pt x="308" y="356"/>
                    </a:lnTo>
                    <a:lnTo>
                      <a:pt x="331" y="522"/>
                    </a:lnTo>
                    <a:lnTo>
                      <a:pt x="322" y="530"/>
                    </a:lnTo>
                    <a:lnTo>
                      <a:pt x="279" y="521"/>
                    </a:lnTo>
                    <a:lnTo>
                      <a:pt x="216" y="556"/>
                    </a:lnTo>
                    <a:lnTo>
                      <a:pt x="183" y="503"/>
                    </a:lnTo>
                    <a:lnTo>
                      <a:pt x="188" y="464"/>
                    </a:lnTo>
                    <a:lnTo>
                      <a:pt x="0" y="472"/>
                    </a:lnTo>
                    <a:lnTo>
                      <a:pt x="23" y="38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70" name="Freeform 62"/>
              <p:cNvSpPr>
                <a:spLocks/>
              </p:cNvSpPr>
              <p:nvPr/>
            </p:nvSpPr>
            <p:spPr bwMode="auto">
              <a:xfrm>
                <a:off x="3940" y="2402"/>
                <a:ext cx="335" cy="535"/>
              </a:xfrm>
              <a:custGeom>
                <a:avLst/>
                <a:gdLst>
                  <a:gd name="T0" fmla="*/ 9 w 354"/>
                  <a:gd name="T1" fmla="*/ 28 h 563"/>
                  <a:gd name="T2" fmla="*/ 0 w 354"/>
                  <a:gd name="T3" fmla="*/ 313 h 563"/>
                  <a:gd name="T4" fmla="*/ 19 w 354"/>
                  <a:gd name="T5" fmla="*/ 451 h 563"/>
                  <a:gd name="T6" fmla="*/ 38 w 354"/>
                  <a:gd name="T7" fmla="*/ 458 h 563"/>
                  <a:gd name="T8" fmla="*/ 55 w 354"/>
                  <a:gd name="T9" fmla="*/ 445 h 563"/>
                  <a:gd name="T10" fmla="*/ 66 w 354"/>
                  <a:gd name="T11" fmla="*/ 458 h 563"/>
                  <a:gd name="T12" fmla="*/ 49 w 354"/>
                  <a:gd name="T13" fmla="*/ 465 h 563"/>
                  <a:gd name="T14" fmla="*/ 90 w 354"/>
                  <a:gd name="T15" fmla="*/ 456 h 563"/>
                  <a:gd name="T16" fmla="*/ 97 w 354"/>
                  <a:gd name="T17" fmla="*/ 442 h 563"/>
                  <a:gd name="T18" fmla="*/ 92 w 354"/>
                  <a:gd name="T19" fmla="*/ 436 h 563"/>
                  <a:gd name="T20" fmla="*/ 95 w 354"/>
                  <a:gd name="T21" fmla="*/ 423 h 563"/>
                  <a:gd name="T22" fmla="*/ 75 w 354"/>
                  <a:gd name="T23" fmla="*/ 404 h 563"/>
                  <a:gd name="T24" fmla="*/ 76 w 354"/>
                  <a:gd name="T25" fmla="*/ 389 h 563"/>
                  <a:gd name="T26" fmla="*/ 284 w 354"/>
                  <a:gd name="T27" fmla="*/ 370 h 563"/>
                  <a:gd name="T28" fmla="*/ 266 w 354"/>
                  <a:gd name="T29" fmla="*/ 299 h 563"/>
                  <a:gd name="T30" fmla="*/ 276 w 354"/>
                  <a:gd name="T31" fmla="*/ 254 h 563"/>
                  <a:gd name="T32" fmla="*/ 250 w 354"/>
                  <a:gd name="T33" fmla="*/ 197 h 563"/>
                  <a:gd name="T34" fmla="*/ 197 w 354"/>
                  <a:gd name="T35" fmla="*/ 0 h 563"/>
                  <a:gd name="T36" fmla="*/ 0 w 354"/>
                  <a:gd name="T37" fmla="*/ 19 h 563"/>
                  <a:gd name="T38" fmla="*/ 9 w 354"/>
                  <a:gd name="T39" fmla="*/ 28 h 563"/>
                  <a:gd name="T40" fmla="*/ 9 w 354"/>
                  <a:gd name="T41" fmla="*/ 28 h 56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54"/>
                  <a:gd name="T64" fmla="*/ 0 h 563"/>
                  <a:gd name="T65" fmla="*/ 354 w 354"/>
                  <a:gd name="T66" fmla="*/ 563 h 56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54" h="563">
                    <a:moveTo>
                      <a:pt x="10" y="32"/>
                    </a:moveTo>
                    <a:lnTo>
                      <a:pt x="0" y="379"/>
                    </a:lnTo>
                    <a:lnTo>
                      <a:pt x="23" y="545"/>
                    </a:lnTo>
                    <a:lnTo>
                      <a:pt x="47" y="552"/>
                    </a:lnTo>
                    <a:lnTo>
                      <a:pt x="68" y="539"/>
                    </a:lnTo>
                    <a:lnTo>
                      <a:pt x="82" y="552"/>
                    </a:lnTo>
                    <a:lnTo>
                      <a:pt x="61" y="563"/>
                    </a:lnTo>
                    <a:lnTo>
                      <a:pt x="112" y="550"/>
                    </a:lnTo>
                    <a:lnTo>
                      <a:pt x="121" y="534"/>
                    </a:lnTo>
                    <a:lnTo>
                      <a:pt x="115" y="526"/>
                    </a:lnTo>
                    <a:lnTo>
                      <a:pt x="118" y="511"/>
                    </a:lnTo>
                    <a:lnTo>
                      <a:pt x="94" y="490"/>
                    </a:lnTo>
                    <a:lnTo>
                      <a:pt x="95" y="471"/>
                    </a:lnTo>
                    <a:lnTo>
                      <a:pt x="354" y="448"/>
                    </a:lnTo>
                    <a:lnTo>
                      <a:pt x="332" y="361"/>
                    </a:lnTo>
                    <a:lnTo>
                      <a:pt x="346" y="307"/>
                    </a:lnTo>
                    <a:lnTo>
                      <a:pt x="312" y="238"/>
                    </a:lnTo>
                    <a:lnTo>
                      <a:pt x="246" y="0"/>
                    </a:lnTo>
                    <a:lnTo>
                      <a:pt x="0" y="23"/>
                    </a:lnTo>
                    <a:lnTo>
                      <a:pt x="10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71" name="Freeform 63"/>
              <p:cNvSpPr>
                <a:spLocks/>
              </p:cNvSpPr>
              <p:nvPr/>
            </p:nvSpPr>
            <p:spPr bwMode="auto">
              <a:xfrm>
                <a:off x="4173" y="2376"/>
                <a:ext cx="473" cy="485"/>
              </a:xfrm>
              <a:custGeom>
                <a:avLst/>
                <a:gdLst>
                  <a:gd name="T0" fmla="*/ 53 w 500"/>
                  <a:gd name="T1" fmla="*/ 218 h 512"/>
                  <a:gd name="T2" fmla="*/ 80 w 500"/>
                  <a:gd name="T3" fmla="*/ 274 h 512"/>
                  <a:gd name="T4" fmla="*/ 69 w 500"/>
                  <a:gd name="T5" fmla="*/ 319 h 512"/>
                  <a:gd name="T6" fmla="*/ 86 w 500"/>
                  <a:gd name="T7" fmla="*/ 390 h 512"/>
                  <a:gd name="T8" fmla="*/ 101 w 500"/>
                  <a:gd name="T9" fmla="*/ 415 h 512"/>
                  <a:gd name="T10" fmla="*/ 317 w 500"/>
                  <a:gd name="T11" fmla="*/ 401 h 512"/>
                  <a:gd name="T12" fmla="*/ 320 w 500"/>
                  <a:gd name="T13" fmla="*/ 417 h 512"/>
                  <a:gd name="T14" fmla="*/ 332 w 500"/>
                  <a:gd name="T15" fmla="*/ 419 h 512"/>
                  <a:gd name="T16" fmla="*/ 326 w 500"/>
                  <a:gd name="T17" fmla="*/ 384 h 512"/>
                  <a:gd name="T18" fmla="*/ 336 w 500"/>
                  <a:gd name="T19" fmla="*/ 376 h 512"/>
                  <a:gd name="T20" fmla="*/ 367 w 500"/>
                  <a:gd name="T21" fmla="*/ 380 h 512"/>
                  <a:gd name="T22" fmla="*/ 373 w 500"/>
                  <a:gd name="T23" fmla="*/ 358 h 512"/>
                  <a:gd name="T24" fmla="*/ 369 w 500"/>
                  <a:gd name="T25" fmla="*/ 324 h 512"/>
                  <a:gd name="T26" fmla="*/ 381 w 500"/>
                  <a:gd name="T27" fmla="*/ 314 h 512"/>
                  <a:gd name="T28" fmla="*/ 400 w 500"/>
                  <a:gd name="T29" fmla="*/ 250 h 512"/>
                  <a:gd name="T30" fmla="*/ 386 w 500"/>
                  <a:gd name="T31" fmla="*/ 248 h 512"/>
                  <a:gd name="T32" fmla="*/ 335 w 500"/>
                  <a:gd name="T33" fmla="*/ 166 h 512"/>
                  <a:gd name="T34" fmla="*/ 223 w 500"/>
                  <a:gd name="T35" fmla="*/ 62 h 512"/>
                  <a:gd name="T36" fmla="*/ 174 w 500"/>
                  <a:gd name="T37" fmla="*/ 30 h 512"/>
                  <a:gd name="T38" fmla="*/ 189 w 500"/>
                  <a:gd name="T39" fmla="*/ 0 h 512"/>
                  <a:gd name="T40" fmla="*/ 98 w 500"/>
                  <a:gd name="T41" fmla="*/ 11 h 512"/>
                  <a:gd name="T42" fmla="*/ 0 w 500"/>
                  <a:gd name="T43" fmla="*/ 24 h 512"/>
                  <a:gd name="T44" fmla="*/ 53 w 500"/>
                  <a:gd name="T45" fmla="*/ 218 h 512"/>
                  <a:gd name="T46" fmla="*/ 53 w 500"/>
                  <a:gd name="T47" fmla="*/ 218 h 512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500"/>
                  <a:gd name="T73" fmla="*/ 0 h 512"/>
                  <a:gd name="T74" fmla="*/ 500 w 500"/>
                  <a:gd name="T75" fmla="*/ 512 h 512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500" h="512">
                    <a:moveTo>
                      <a:pt x="66" y="266"/>
                    </a:moveTo>
                    <a:lnTo>
                      <a:pt x="100" y="335"/>
                    </a:lnTo>
                    <a:lnTo>
                      <a:pt x="86" y="389"/>
                    </a:lnTo>
                    <a:lnTo>
                      <a:pt x="108" y="476"/>
                    </a:lnTo>
                    <a:lnTo>
                      <a:pt x="126" y="507"/>
                    </a:lnTo>
                    <a:lnTo>
                      <a:pt x="395" y="491"/>
                    </a:lnTo>
                    <a:lnTo>
                      <a:pt x="398" y="510"/>
                    </a:lnTo>
                    <a:lnTo>
                      <a:pt x="414" y="512"/>
                    </a:lnTo>
                    <a:lnTo>
                      <a:pt x="408" y="470"/>
                    </a:lnTo>
                    <a:lnTo>
                      <a:pt x="419" y="458"/>
                    </a:lnTo>
                    <a:lnTo>
                      <a:pt x="458" y="465"/>
                    </a:lnTo>
                    <a:lnTo>
                      <a:pt x="465" y="436"/>
                    </a:lnTo>
                    <a:lnTo>
                      <a:pt x="460" y="395"/>
                    </a:lnTo>
                    <a:lnTo>
                      <a:pt x="476" y="384"/>
                    </a:lnTo>
                    <a:lnTo>
                      <a:pt x="500" y="306"/>
                    </a:lnTo>
                    <a:lnTo>
                      <a:pt x="482" y="303"/>
                    </a:lnTo>
                    <a:lnTo>
                      <a:pt x="418" y="203"/>
                    </a:lnTo>
                    <a:lnTo>
                      <a:pt x="278" y="76"/>
                    </a:lnTo>
                    <a:lnTo>
                      <a:pt x="217" y="38"/>
                    </a:lnTo>
                    <a:lnTo>
                      <a:pt x="236" y="0"/>
                    </a:lnTo>
                    <a:lnTo>
                      <a:pt x="123" y="15"/>
                    </a:lnTo>
                    <a:lnTo>
                      <a:pt x="0" y="28"/>
                    </a:lnTo>
                    <a:lnTo>
                      <a:pt x="66" y="2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72" name="Freeform 64"/>
              <p:cNvSpPr>
                <a:spLocks/>
              </p:cNvSpPr>
              <p:nvPr/>
            </p:nvSpPr>
            <p:spPr bwMode="auto">
              <a:xfrm>
                <a:off x="4029" y="2811"/>
                <a:ext cx="797" cy="594"/>
              </a:xfrm>
              <a:custGeom>
                <a:avLst/>
                <a:gdLst>
                  <a:gd name="T0" fmla="*/ 0 w 845"/>
                  <a:gd name="T1" fmla="*/ 49 h 622"/>
                  <a:gd name="T2" fmla="*/ 20 w 845"/>
                  <a:gd name="T3" fmla="*/ 67 h 622"/>
                  <a:gd name="T4" fmla="*/ 17 w 845"/>
                  <a:gd name="T5" fmla="*/ 80 h 622"/>
                  <a:gd name="T6" fmla="*/ 23 w 845"/>
                  <a:gd name="T7" fmla="*/ 86 h 622"/>
                  <a:gd name="T8" fmla="*/ 14 w 845"/>
                  <a:gd name="T9" fmla="*/ 99 h 622"/>
                  <a:gd name="T10" fmla="*/ 93 w 845"/>
                  <a:gd name="T11" fmla="*/ 71 h 622"/>
                  <a:gd name="T12" fmla="*/ 194 w 845"/>
                  <a:gd name="T13" fmla="*/ 136 h 622"/>
                  <a:gd name="T14" fmla="*/ 276 w 845"/>
                  <a:gd name="T15" fmla="*/ 91 h 622"/>
                  <a:gd name="T16" fmla="*/ 324 w 845"/>
                  <a:gd name="T17" fmla="*/ 102 h 622"/>
                  <a:gd name="T18" fmla="*/ 386 w 845"/>
                  <a:gd name="T19" fmla="*/ 164 h 622"/>
                  <a:gd name="T20" fmla="*/ 406 w 845"/>
                  <a:gd name="T21" fmla="*/ 164 h 622"/>
                  <a:gd name="T22" fmla="*/ 427 w 845"/>
                  <a:gd name="T23" fmla="*/ 206 h 622"/>
                  <a:gd name="T24" fmla="*/ 422 w 845"/>
                  <a:gd name="T25" fmla="*/ 288 h 622"/>
                  <a:gd name="T26" fmla="*/ 435 w 845"/>
                  <a:gd name="T27" fmla="*/ 297 h 622"/>
                  <a:gd name="T28" fmla="*/ 439 w 845"/>
                  <a:gd name="T29" fmla="*/ 283 h 622"/>
                  <a:gd name="T30" fmla="*/ 458 w 845"/>
                  <a:gd name="T31" fmla="*/ 283 h 622"/>
                  <a:gd name="T32" fmla="*/ 439 w 845"/>
                  <a:gd name="T33" fmla="*/ 321 h 622"/>
                  <a:gd name="T34" fmla="*/ 490 w 845"/>
                  <a:gd name="T35" fmla="*/ 376 h 622"/>
                  <a:gd name="T36" fmla="*/ 498 w 845"/>
                  <a:gd name="T37" fmla="*/ 359 h 622"/>
                  <a:gd name="T38" fmla="*/ 502 w 845"/>
                  <a:gd name="T39" fmla="*/ 399 h 622"/>
                  <a:gd name="T40" fmla="*/ 519 w 845"/>
                  <a:gd name="T41" fmla="*/ 405 h 622"/>
                  <a:gd name="T42" fmla="*/ 536 w 845"/>
                  <a:gd name="T43" fmla="*/ 452 h 622"/>
                  <a:gd name="T44" fmla="*/ 553 w 845"/>
                  <a:gd name="T45" fmla="*/ 452 h 622"/>
                  <a:gd name="T46" fmla="*/ 595 w 845"/>
                  <a:gd name="T47" fmla="*/ 494 h 622"/>
                  <a:gd name="T48" fmla="*/ 616 w 845"/>
                  <a:gd name="T49" fmla="*/ 497 h 622"/>
                  <a:gd name="T50" fmla="*/ 616 w 845"/>
                  <a:gd name="T51" fmla="*/ 503 h 622"/>
                  <a:gd name="T52" fmla="*/ 599 w 845"/>
                  <a:gd name="T53" fmla="*/ 514 h 622"/>
                  <a:gd name="T54" fmla="*/ 635 w 845"/>
                  <a:gd name="T55" fmla="*/ 510 h 622"/>
                  <a:gd name="T56" fmla="*/ 657 w 845"/>
                  <a:gd name="T57" fmla="*/ 499 h 622"/>
                  <a:gd name="T58" fmla="*/ 669 w 845"/>
                  <a:gd name="T59" fmla="*/ 440 h 622"/>
                  <a:gd name="T60" fmla="*/ 676 w 845"/>
                  <a:gd name="T61" fmla="*/ 442 h 622"/>
                  <a:gd name="T62" fmla="*/ 669 w 845"/>
                  <a:gd name="T63" fmla="*/ 360 h 622"/>
                  <a:gd name="T64" fmla="*/ 661 w 845"/>
                  <a:gd name="T65" fmla="*/ 337 h 622"/>
                  <a:gd name="T66" fmla="*/ 588 w 845"/>
                  <a:gd name="T67" fmla="*/ 215 h 622"/>
                  <a:gd name="T68" fmla="*/ 532 w 845"/>
                  <a:gd name="T69" fmla="*/ 102 h 622"/>
                  <a:gd name="T70" fmla="*/ 497 w 845"/>
                  <a:gd name="T71" fmla="*/ 10 h 622"/>
                  <a:gd name="T72" fmla="*/ 488 w 845"/>
                  <a:gd name="T73" fmla="*/ 7 h 622"/>
                  <a:gd name="T74" fmla="*/ 457 w 845"/>
                  <a:gd name="T75" fmla="*/ 0 h 622"/>
                  <a:gd name="T76" fmla="*/ 448 w 845"/>
                  <a:gd name="T77" fmla="*/ 10 h 622"/>
                  <a:gd name="T78" fmla="*/ 452 w 845"/>
                  <a:gd name="T79" fmla="*/ 45 h 622"/>
                  <a:gd name="T80" fmla="*/ 440 w 845"/>
                  <a:gd name="T81" fmla="*/ 44 h 622"/>
                  <a:gd name="T82" fmla="*/ 437 w 845"/>
                  <a:gd name="T83" fmla="*/ 28 h 622"/>
                  <a:gd name="T84" fmla="*/ 222 w 845"/>
                  <a:gd name="T85" fmla="*/ 41 h 622"/>
                  <a:gd name="T86" fmla="*/ 208 w 845"/>
                  <a:gd name="T87" fmla="*/ 14 h 622"/>
                  <a:gd name="T88" fmla="*/ 1 w 845"/>
                  <a:gd name="T89" fmla="*/ 33 h 622"/>
                  <a:gd name="T90" fmla="*/ 0 w 845"/>
                  <a:gd name="T91" fmla="*/ 49 h 622"/>
                  <a:gd name="T92" fmla="*/ 0 w 845"/>
                  <a:gd name="T93" fmla="*/ 49 h 62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845"/>
                  <a:gd name="T142" fmla="*/ 0 h 622"/>
                  <a:gd name="T143" fmla="*/ 845 w 845"/>
                  <a:gd name="T144" fmla="*/ 622 h 622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845" h="622">
                    <a:moveTo>
                      <a:pt x="0" y="60"/>
                    </a:moveTo>
                    <a:lnTo>
                      <a:pt x="24" y="81"/>
                    </a:lnTo>
                    <a:lnTo>
                      <a:pt x="21" y="96"/>
                    </a:lnTo>
                    <a:lnTo>
                      <a:pt x="27" y="104"/>
                    </a:lnTo>
                    <a:lnTo>
                      <a:pt x="18" y="120"/>
                    </a:lnTo>
                    <a:lnTo>
                      <a:pt x="116" y="86"/>
                    </a:lnTo>
                    <a:lnTo>
                      <a:pt x="243" y="165"/>
                    </a:lnTo>
                    <a:lnTo>
                      <a:pt x="346" y="110"/>
                    </a:lnTo>
                    <a:lnTo>
                      <a:pt x="406" y="123"/>
                    </a:lnTo>
                    <a:lnTo>
                      <a:pt x="482" y="198"/>
                    </a:lnTo>
                    <a:lnTo>
                      <a:pt x="508" y="198"/>
                    </a:lnTo>
                    <a:lnTo>
                      <a:pt x="534" y="250"/>
                    </a:lnTo>
                    <a:lnTo>
                      <a:pt x="528" y="348"/>
                    </a:lnTo>
                    <a:lnTo>
                      <a:pt x="545" y="360"/>
                    </a:lnTo>
                    <a:lnTo>
                      <a:pt x="549" y="342"/>
                    </a:lnTo>
                    <a:lnTo>
                      <a:pt x="573" y="342"/>
                    </a:lnTo>
                    <a:lnTo>
                      <a:pt x="549" y="389"/>
                    </a:lnTo>
                    <a:lnTo>
                      <a:pt x="613" y="454"/>
                    </a:lnTo>
                    <a:lnTo>
                      <a:pt x="623" y="434"/>
                    </a:lnTo>
                    <a:lnTo>
                      <a:pt x="628" y="481"/>
                    </a:lnTo>
                    <a:lnTo>
                      <a:pt x="649" y="491"/>
                    </a:lnTo>
                    <a:lnTo>
                      <a:pt x="672" y="546"/>
                    </a:lnTo>
                    <a:lnTo>
                      <a:pt x="693" y="546"/>
                    </a:lnTo>
                    <a:lnTo>
                      <a:pt x="743" y="598"/>
                    </a:lnTo>
                    <a:lnTo>
                      <a:pt x="770" y="601"/>
                    </a:lnTo>
                    <a:lnTo>
                      <a:pt x="770" y="609"/>
                    </a:lnTo>
                    <a:lnTo>
                      <a:pt x="751" y="622"/>
                    </a:lnTo>
                    <a:lnTo>
                      <a:pt x="795" y="617"/>
                    </a:lnTo>
                    <a:lnTo>
                      <a:pt x="822" y="604"/>
                    </a:lnTo>
                    <a:lnTo>
                      <a:pt x="837" y="533"/>
                    </a:lnTo>
                    <a:lnTo>
                      <a:pt x="845" y="536"/>
                    </a:lnTo>
                    <a:lnTo>
                      <a:pt x="837" y="436"/>
                    </a:lnTo>
                    <a:lnTo>
                      <a:pt x="827" y="407"/>
                    </a:lnTo>
                    <a:lnTo>
                      <a:pt x="736" y="261"/>
                    </a:lnTo>
                    <a:lnTo>
                      <a:pt x="665" y="123"/>
                    </a:lnTo>
                    <a:lnTo>
                      <a:pt x="622" y="10"/>
                    </a:lnTo>
                    <a:lnTo>
                      <a:pt x="610" y="7"/>
                    </a:lnTo>
                    <a:lnTo>
                      <a:pt x="571" y="0"/>
                    </a:lnTo>
                    <a:lnTo>
                      <a:pt x="560" y="12"/>
                    </a:lnTo>
                    <a:lnTo>
                      <a:pt x="566" y="54"/>
                    </a:lnTo>
                    <a:lnTo>
                      <a:pt x="550" y="52"/>
                    </a:lnTo>
                    <a:lnTo>
                      <a:pt x="547" y="33"/>
                    </a:lnTo>
                    <a:lnTo>
                      <a:pt x="278" y="49"/>
                    </a:lnTo>
                    <a:lnTo>
                      <a:pt x="260" y="18"/>
                    </a:lnTo>
                    <a:lnTo>
                      <a:pt x="1" y="41"/>
                    </a:lnTo>
                    <a:lnTo>
                      <a:pt x="0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73" name="Freeform 65"/>
              <p:cNvSpPr>
                <a:spLocks/>
              </p:cNvSpPr>
              <p:nvPr/>
            </p:nvSpPr>
            <p:spPr bwMode="auto">
              <a:xfrm>
                <a:off x="4161" y="1592"/>
                <a:ext cx="368" cy="408"/>
              </a:xfrm>
              <a:custGeom>
                <a:avLst/>
                <a:gdLst>
                  <a:gd name="T0" fmla="*/ 0 w 390"/>
                  <a:gd name="T1" fmla="*/ 64 h 429"/>
                  <a:gd name="T2" fmla="*/ 25 w 390"/>
                  <a:gd name="T3" fmla="*/ 306 h 429"/>
                  <a:gd name="T4" fmla="*/ 64 w 390"/>
                  <a:gd name="T5" fmla="*/ 310 h 429"/>
                  <a:gd name="T6" fmla="*/ 110 w 390"/>
                  <a:gd name="T7" fmla="*/ 340 h 429"/>
                  <a:gd name="T8" fmla="*/ 143 w 390"/>
                  <a:gd name="T9" fmla="*/ 339 h 429"/>
                  <a:gd name="T10" fmla="*/ 159 w 390"/>
                  <a:gd name="T11" fmla="*/ 326 h 429"/>
                  <a:gd name="T12" fmla="*/ 195 w 390"/>
                  <a:gd name="T13" fmla="*/ 351 h 429"/>
                  <a:gd name="T14" fmla="*/ 217 w 390"/>
                  <a:gd name="T15" fmla="*/ 329 h 429"/>
                  <a:gd name="T16" fmla="*/ 222 w 390"/>
                  <a:gd name="T17" fmla="*/ 292 h 429"/>
                  <a:gd name="T18" fmla="*/ 238 w 390"/>
                  <a:gd name="T19" fmla="*/ 300 h 429"/>
                  <a:gd name="T20" fmla="*/ 244 w 390"/>
                  <a:gd name="T21" fmla="*/ 268 h 429"/>
                  <a:gd name="T22" fmla="*/ 296 w 390"/>
                  <a:gd name="T23" fmla="*/ 223 h 429"/>
                  <a:gd name="T24" fmla="*/ 306 w 390"/>
                  <a:gd name="T25" fmla="*/ 146 h 429"/>
                  <a:gd name="T26" fmla="*/ 299 w 390"/>
                  <a:gd name="T27" fmla="*/ 129 h 429"/>
                  <a:gd name="T28" fmla="*/ 309 w 390"/>
                  <a:gd name="T29" fmla="*/ 122 h 429"/>
                  <a:gd name="T30" fmla="*/ 291 w 390"/>
                  <a:gd name="T31" fmla="*/ 0 h 429"/>
                  <a:gd name="T32" fmla="*/ 238 w 390"/>
                  <a:gd name="T33" fmla="*/ 28 h 429"/>
                  <a:gd name="T34" fmla="*/ 211 w 390"/>
                  <a:gd name="T35" fmla="*/ 57 h 429"/>
                  <a:gd name="T36" fmla="*/ 191 w 390"/>
                  <a:gd name="T37" fmla="*/ 59 h 429"/>
                  <a:gd name="T38" fmla="*/ 161 w 390"/>
                  <a:gd name="T39" fmla="*/ 74 h 429"/>
                  <a:gd name="T40" fmla="*/ 93 w 390"/>
                  <a:gd name="T41" fmla="*/ 49 h 429"/>
                  <a:gd name="T42" fmla="*/ 0 w 390"/>
                  <a:gd name="T43" fmla="*/ 64 h 429"/>
                  <a:gd name="T44" fmla="*/ 0 w 390"/>
                  <a:gd name="T45" fmla="*/ 64 h 42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390"/>
                  <a:gd name="T70" fmla="*/ 0 h 429"/>
                  <a:gd name="T71" fmla="*/ 390 w 390"/>
                  <a:gd name="T72" fmla="*/ 429 h 42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390" h="429">
                    <a:moveTo>
                      <a:pt x="0" y="78"/>
                    </a:moveTo>
                    <a:lnTo>
                      <a:pt x="32" y="374"/>
                    </a:lnTo>
                    <a:lnTo>
                      <a:pt x="81" y="380"/>
                    </a:lnTo>
                    <a:lnTo>
                      <a:pt x="139" y="414"/>
                    </a:lnTo>
                    <a:lnTo>
                      <a:pt x="181" y="413"/>
                    </a:lnTo>
                    <a:lnTo>
                      <a:pt x="201" y="400"/>
                    </a:lnTo>
                    <a:lnTo>
                      <a:pt x="246" y="429"/>
                    </a:lnTo>
                    <a:lnTo>
                      <a:pt x="275" y="403"/>
                    </a:lnTo>
                    <a:lnTo>
                      <a:pt x="280" y="358"/>
                    </a:lnTo>
                    <a:lnTo>
                      <a:pt x="300" y="366"/>
                    </a:lnTo>
                    <a:lnTo>
                      <a:pt x="308" y="328"/>
                    </a:lnTo>
                    <a:lnTo>
                      <a:pt x="374" y="272"/>
                    </a:lnTo>
                    <a:lnTo>
                      <a:pt x="385" y="178"/>
                    </a:lnTo>
                    <a:lnTo>
                      <a:pt x="377" y="158"/>
                    </a:lnTo>
                    <a:lnTo>
                      <a:pt x="390" y="149"/>
                    </a:lnTo>
                    <a:lnTo>
                      <a:pt x="366" y="0"/>
                    </a:lnTo>
                    <a:lnTo>
                      <a:pt x="300" y="34"/>
                    </a:lnTo>
                    <a:lnTo>
                      <a:pt x="266" y="69"/>
                    </a:lnTo>
                    <a:lnTo>
                      <a:pt x="241" y="71"/>
                    </a:lnTo>
                    <a:lnTo>
                      <a:pt x="204" y="90"/>
                    </a:lnTo>
                    <a:lnTo>
                      <a:pt x="118" y="60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74" name="Freeform 66"/>
              <p:cNvSpPr>
                <a:spLocks/>
              </p:cNvSpPr>
              <p:nvPr/>
            </p:nvSpPr>
            <p:spPr bwMode="auto">
              <a:xfrm>
                <a:off x="4393" y="1733"/>
                <a:ext cx="396" cy="384"/>
              </a:xfrm>
              <a:custGeom>
                <a:avLst/>
                <a:gdLst>
                  <a:gd name="T0" fmla="*/ 0 w 418"/>
                  <a:gd name="T1" fmla="*/ 231 h 403"/>
                  <a:gd name="T2" fmla="*/ 12 w 418"/>
                  <a:gd name="T3" fmla="*/ 276 h 403"/>
                  <a:gd name="T4" fmla="*/ 57 w 418"/>
                  <a:gd name="T5" fmla="*/ 308 h 403"/>
                  <a:gd name="T6" fmla="*/ 77 w 418"/>
                  <a:gd name="T7" fmla="*/ 333 h 403"/>
                  <a:gd name="T8" fmla="*/ 141 w 418"/>
                  <a:gd name="T9" fmla="*/ 306 h 403"/>
                  <a:gd name="T10" fmla="*/ 170 w 418"/>
                  <a:gd name="T11" fmla="*/ 302 h 403"/>
                  <a:gd name="T12" fmla="*/ 186 w 418"/>
                  <a:gd name="T13" fmla="*/ 283 h 403"/>
                  <a:gd name="T14" fmla="*/ 210 w 418"/>
                  <a:gd name="T15" fmla="*/ 183 h 403"/>
                  <a:gd name="T16" fmla="*/ 237 w 418"/>
                  <a:gd name="T17" fmla="*/ 194 h 403"/>
                  <a:gd name="T18" fmla="*/ 290 w 418"/>
                  <a:gd name="T19" fmla="*/ 85 h 403"/>
                  <a:gd name="T20" fmla="*/ 331 w 418"/>
                  <a:gd name="T21" fmla="*/ 109 h 403"/>
                  <a:gd name="T22" fmla="*/ 336 w 418"/>
                  <a:gd name="T23" fmla="*/ 89 h 403"/>
                  <a:gd name="T24" fmla="*/ 308 w 418"/>
                  <a:gd name="T25" fmla="*/ 67 h 403"/>
                  <a:gd name="T26" fmla="*/ 285 w 418"/>
                  <a:gd name="T27" fmla="*/ 69 h 403"/>
                  <a:gd name="T28" fmla="*/ 279 w 418"/>
                  <a:gd name="T29" fmla="*/ 81 h 403"/>
                  <a:gd name="T30" fmla="*/ 237 w 418"/>
                  <a:gd name="T31" fmla="*/ 93 h 403"/>
                  <a:gd name="T32" fmla="*/ 211 w 418"/>
                  <a:gd name="T33" fmla="*/ 123 h 403"/>
                  <a:gd name="T34" fmla="*/ 202 w 418"/>
                  <a:gd name="T35" fmla="*/ 74 h 403"/>
                  <a:gd name="T36" fmla="*/ 130 w 418"/>
                  <a:gd name="T37" fmla="*/ 88 h 403"/>
                  <a:gd name="T38" fmla="*/ 116 w 418"/>
                  <a:gd name="T39" fmla="*/ 0 h 403"/>
                  <a:gd name="T40" fmla="*/ 105 w 418"/>
                  <a:gd name="T41" fmla="*/ 9 h 403"/>
                  <a:gd name="T42" fmla="*/ 112 w 418"/>
                  <a:gd name="T43" fmla="*/ 25 h 403"/>
                  <a:gd name="T44" fmla="*/ 103 w 418"/>
                  <a:gd name="T45" fmla="*/ 101 h 403"/>
                  <a:gd name="T46" fmla="*/ 50 w 418"/>
                  <a:gd name="T47" fmla="*/ 148 h 403"/>
                  <a:gd name="T48" fmla="*/ 43 w 418"/>
                  <a:gd name="T49" fmla="*/ 179 h 403"/>
                  <a:gd name="T50" fmla="*/ 27 w 418"/>
                  <a:gd name="T51" fmla="*/ 172 h 403"/>
                  <a:gd name="T52" fmla="*/ 24 w 418"/>
                  <a:gd name="T53" fmla="*/ 210 h 403"/>
                  <a:gd name="T54" fmla="*/ 0 w 418"/>
                  <a:gd name="T55" fmla="*/ 231 h 403"/>
                  <a:gd name="T56" fmla="*/ 0 w 418"/>
                  <a:gd name="T57" fmla="*/ 231 h 403"/>
                  <a:gd name="T58" fmla="*/ 0 w 418"/>
                  <a:gd name="T59" fmla="*/ 231 h 403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418"/>
                  <a:gd name="T91" fmla="*/ 0 h 403"/>
                  <a:gd name="T92" fmla="*/ 418 w 418"/>
                  <a:gd name="T93" fmla="*/ 403 h 403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418" h="403">
                    <a:moveTo>
                      <a:pt x="0" y="280"/>
                    </a:moveTo>
                    <a:lnTo>
                      <a:pt x="16" y="335"/>
                    </a:lnTo>
                    <a:lnTo>
                      <a:pt x="70" y="374"/>
                    </a:lnTo>
                    <a:lnTo>
                      <a:pt x="96" y="403"/>
                    </a:lnTo>
                    <a:lnTo>
                      <a:pt x="175" y="372"/>
                    </a:lnTo>
                    <a:lnTo>
                      <a:pt x="211" y="366"/>
                    </a:lnTo>
                    <a:lnTo>
                      <a:pt x="230" y="343"/>
                    </a:lnTo>
                    <a:lnTo>
                      <a:pt x="261" y="222"/>
                    </a:lnTo>
                    <a:lnTo>
                      <a:pt x="295" y="236"/>
                    </a:lnTo>
                    <a:lnTo>
                      <a:pt x="360" y="103"/>
                    </a:lnTo>
                    <a:lnTo>
                      <a:pt x="410" y="132"/>
                    </a:lnTo>
                    <a:lnTo>
                      <a:pt x="418" y="108"/>
                    </a:lnTo>
                    <a:lnTo>
                      <a:pt x="382" y="81"/>
                    </a:lnTo>
                    <a:lnTo>
                      <a:pt x="355" y="84"/>
                    </a:lnTo>
                    <a:lnTo>
                      <a:pt x="345" y="98"/>
                    </a:lnTo>
                    <a:lnTo>
                      <a:pt x="295" y="113"/>
                    </a:lnTo>
                    <a:lnTo>
                      <a:pt x="262" y="149"/>
                    </a:lnTo>
                    <a:lnTo>
                      <a:pt x="251" y="90"/>
                    </a:lnTo>
                    <a:lnTo>
                      <a:pt x="162" y="107"/>
                    </a:lnTo>
                    <a:lnTo>
                      <a:pt x="144" y="0"/>
                    </a:lnTo>
                    <a:lnTo>
                      <a:pt x="131" y="9"/>
                    </a:lnTo>
                    <a:lnTo>
                      <a:pt x="139" y="29"/>
                    </a:lnTo>
                    <a:lnTo>
                      <a:pt x="128" y="123"/>
                    </a:lnTo>
                    <a:lnTo>
                      <a:pt x="62" y="179"/>
                    </a:lnTo>
                    <a:lnTo>
                      <a:pt x="54" y="217"/>
                    </a:lnTo>
                    <a:lnTo>
                      <a:pt x="34" y="209"/>
                    </a:lnTo>
                    <a:lnTo>
                      <a:pt x="29" y="254"/>
                    </a:lnTo>
                    <a:lnTo>
                      <a:pt x="0" y="28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75" name="Freeform 67"/>
              <p:cNvSpPr>
                <a:spLocks/>
              </p:cNvSpPr>
              <p:nvPr/>
            </p:nvSpPr>
            <p:spPr bwMode="auto">
              <a:xfrm>
                <a:off x="4630" y="1763"/>
                <a:ext cx="398" cy="193"/>
              </a:xfrm>
              <a:custGeom>
                <a:avLst/>
                <a:gdLst>
                  <a:gd name="T0" fmla="*/ 0 w 424"/>
                  <a:gd name="T1" fmla="*/ 48 h 203"/>
                  <a:gd name="T2" fmla="*/ 8 w 424"/>
                  <a:gd name="T3" fmla="*/ 96 h 203"/>
                  <a:gd name="T4" fmla="*/ 36 w 424"/>
                  <a:gd name="T5" fmla="*/ 67 h 203"/>
                  <a:gd name="T6" fmla="*/ 75 w 424"/>
                  <a:gd name="T7" fmla="*/ 55 h 203"/>
                  <a:gd name="T8" fmla="*/ 82 w 424"/>
                  <a:gd name="T9" fmla="*/ 44 h 203"/>
                  <a:gd name="T10" fmla="*/ 104 w 424"/>
                  <a:gd name="T11" fmla="*/ 42 h 203"/>
                  <a:gd name="T12" fmla="*/ 133 w 424"/>
                  <a:gd name="T13" fmla="*/ 63 h 203"/>
                  <a:gd name="T14" fmla="*/ 151 w 424"/>
                  <a:gd name="T15" fmla="*/ 68 h 203"/>
                  <a:gd name="T16" fmla="*/ 187 w 424"/>
                  <a:gd name="T17" fmla="*/ 103 h 203"/>
                  <a:gd name="T18" fmla="*/ 175 w 424"/>
                  <a:gd name="T19" fmla="*/ 135 h 203"/>
                  <a:gd name="T20" fmla="*/ 180 w 424"/>
                  <a:gd name="T21" fmla="*/ 148 h 203"/>
                  <a:gd name="T22" fmla="*/ 195 w 424"/>
                  <a:gd name="T23" fmla="*/ 142 h 203"/>
                  <a:gd name="T24" fmla="*/ 209 w 424"/>
                  <a:gd name="T25" fmla="*/ 142 h 203"/>
                  <a:gd name="T26" fmla="*/ 216 w 424"/>
                  <a:gd name="T27" fmla="*/ 152 h 203"/>
                  <a:gd name="T28" fmla="*/ 233 w 424"/>
                  <a:gd name="T29" fmla="*/ 152 h 203"/>
                  <a:gd name="T30" fmla="*/ 241 w 424"/>
                  <a:gd name="T31" fmla="*/ 148 h 203"/>
                  <a:gd name="T32" fmla="*/ 228 w 424"/>
                  <a:gd name="T33" fmla="*/ 120 h 203"/>
                  <a:gd name="T34" fmla="*/ 228 w 424"/>
                  <a:gd name="T35" fmla="*/ 67 h 203"/>
                  <a:gd name="T36" fmla="*/ 213 w 424"/>
                  <a:gd name="T37" fmla="*/ 59 h 203"/>
                  <a:gd name="T38" fmla="*/ 241 w 424"/>
                  <a:gd name="T39" fmla="*/ 34 h 203"/>
                  <a:gd name="T40" fmla="*/ 242 w 424"/>
                  <a:gd name="T41" fmla="*/ 20 h 203"/>
                  <a:gd name="T42" fmla="*/ 258 w 424"/>
                  <a:gd name="T43" fmla="*/ 21 h 203"/>
                  <a:gd name="T44" fmla="*/ 238 w 424"/>
                  <a:gd name="T45" fmla="*/ 54 h 203"/>
                  <a:gd name="T46" fmla="*/ 248 w 424"/>
                  <a:gd name="T47" fmla="*/ 92 h 203"/>
                  <a:gd name="T48" fmla="*/ 255 w 424"/>
                  <a:gd name="T49" fmla="*/ 104 h 203"/>
                  <a:gd name="T50" fmla="*/ 260 w 424"/>
                  <a:gd name="T51" fmla="*/ 109 h 203"/>
                  <a:gd name="T52" fmla="*/ 245 w 424"/>
                  <a:gd name="T53" fmla="*/ 107 h 203"/>
                  <a:gd name="T54" fmla="*/ 251 w 424"/>
                  <a:gd name="T55" fmla="*/ 131 h 203"/>
                  <a:gd name="T56" fmla="*/ 277 w 424"/>
                  <a:gd name="T57" fmla="*/ 148 h 203"/>
                  <a:gd name="T58" fmla="*/ 286 w 424"/>
                  <a:gd name="T59" fmla="*/ 152 h 203"/>
                  <a:gd name="T60" fmla="*/ 292 w 424"/>
                  <a:gd name="T61" fmla="*/ 152 h 203"/>
                  <a:gd name="T62" fmla="*/ 289 w 424"/>
                  <a:gd name="T63" fmla="*/ 165 h 203"/>
                  <a:gd name="T64" fmla="*/ 322 w 424"/>
                  <a:gd name="T65" fmla="*/ 148 h 203"/>
                  <a:gd name="T66" fmla="*/ 329 w 424"/>
                  <a:gd name="T67" fmla="*/ 128 h 203"/>
                  <a:gd name="T68" fmla="*/ 336 w 424"/>
                  <a:gd name="T69" fmla="*/ 106 h 203"/>
                  <a:gd name="T70" fmla="*/ 289 w 424"/>
                  <a:gd name="T71" fmla="*/ 114 h 203"/>
                  <a:gd name="T72" fmla="*/ 259 w 424"/>
                  <a:gd name="T73" fmla="*/ 0 h 203"/>
                  <a:gd name="T74" fmla="*/ 0 w 424"/>
                  <a:gd name="T75" fmla="*/ 48 h 203"/>
                  <a:gd name="T76" fmla="*/ 0 w 424"/>
                  <a:gd name="T77" fmla="*/ 48 h 203"/>
                  <a:gd name="T78" fmla="*/ 0 w 424"/>
                  <a:gd name="T79" fmla="*/ 48 h 20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24"/>
                  <a:gd name="T121" fmla="*/ 0 h 203"/>
                  <a:gd name="T122" fmla="*/ 424 w 424"/>
                  <a:gd name="T123" fmla="*/ 203 h 203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24" h="203">
                    <a:moveTo>
                      <a:pt x="0" y="59"/>
                    </a:moveTo>
                    <a:lnTo>
                      <a:pt x="11" y="118"/>
                    </a:lnTo>
                    <a:lnTo>
                      <a:pt x="44" y="82"/>
                    </a:lnTo>
                    <a:lnTo>
                      <a:pt x="94" y="67"/>
                    </a:lnTo>
                    <a:lnTo>
                      <a:pt x="104" y="53"/>
                    </a:lnTo>
                    <a:lnTo>
                      <a:pt x="131" y="50"/>
                    </a:lnTo>
                    <a:lnTo>
                      <a:pt x="167" y="77"/>
                    </a:lnTo>
                    <a:lnTo>
                      <a:pt x="191" y="84"/>
                    </a:lnTo>
                    <a:lnTo>
                      <a:pt x="236" y="126"/>
                    </a:lnTo>
                    <a:lnTo>
                      <a:pt x="220" y="165"/>
                    </a:lnTo>
                    <a:lnTo>
                      <a:pt x="227" y="182"/>
                    </a:lnTo>
                    <a:lnTo>
                      <a:pt x="246" y="174"/>
                    </a:lnTo>
                    <a:lnTo>
                      <a:pt x="264" y="174"/>
                    </a:lnTo>
                    <a:lnTo>
                      <a:pt x="274" y="186"/>
                    </a:lnTo>
                    <a:lnTo>
                      <a:pt x="295" y="186"/>
                    </a:lnTo>
                    <a:lnTo>
                      <a:pt x="303" y="182"/>
                    </a:lnTo>
                    <a:lnTo>
                      <a:pt x="288" y="147"/>
                    </a:lnTo>
                    <a:lnTo>
                      <a:pt x="287" y="82"/>
                    </a:lnTo>
                    <a:lnTo>
                      <a:pt x="269" y="72"/>
                    </a:lnTo>
                    <a:lnTo>
                      <a:pt x="303" y="42"/>
                    </a:lnTo>
                    <a:lnTo>
                      <a:pt x="304" y="24"/>
                    </a:lnTo>
                    <a:lnTo>
                      <a:pt x="324" y="25"/>
                    </a:lnTo>
                    <a:lnTo>
                      <a:pt x="300" y="66"/>
                    </a:lnTo>
                    <a:lnTo>
                      <a:pt x="314" y="113"/>
                    </a:lnTo>
                    <a:lnTo>
                      <a:pt x="321" y="127"/>
                    </a:lnTo>
                    <a:lnTo>
                      <a:pt x="330" y="134"/>
                    </a:lnTo>
                    <a:lnTo>
                      <a:pt x="311" y="132"/>
                    </a:lnTo>
                    <a:lnTo>
                      <a:pt x="317" y="161"/>
                    </a:lnTo>
                    <a:lnTo>
                      <a:pt x="351" y="182"/>
                    </a:lnTo>
                    <a:lnTo>
                      <a:pt x="360" y="186"/>
                    </a:lnTo>
                    <a:lnTo>
                      <a:pt x="369" y="186"/>
                    </a:lnTo>
                    <a:lnTo>
                      <a:pt x="364" y="203"/>
                    </a:lnTo>
                    <a:lnTo>
                      <a:pt x="406" y="182"/>
                    </a:lnTo>
                    <a:lnTo>
                      <a:pt x="415" y="157"/>
                    </a:lnTo>
                    <a:lnTo>
                      <a:pt x="424" y="129"/>
                    </a:lnTo>
                    <a:lnTo>
                      <a:pt x="364" y="140"/>
                    </a:lnTo>
                    <a:lnTo>
                      <a:pt x="326" y="0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76" name="Freeform 68"/>
              <p:cNvSpPr>
                <a:spLocks/>
              </p:cNvSpPr>
              <p:nvPr/>
            </p:nvSpPr>
            <p:spPr bwMode="auto">
              <a:xfrm>
                <a:off x="4328" y="1831"/>
                <a:ext cx="682" cy="376"/>
              </a:xfrm>
              <a:custGeom>
                <a:avLst/>
                <a:gdLst>
                  <a:gd name="T0" fmla="*/ 53 w 718"/>
                  <a:gd name="T1" fmla="*/ 292 h 397"/>
                  <a:gd name="T2" fmla="*/ 53 w 718"/>
                  <a:gd name="T3" fmla="*/ 283 h 397"/>
                  <a:gd name="T4" fmla="*/ 91 w 718"/>
                  <a:gd name="T5" fmla="*/ 247 h 397"/>
                  <a:gd name="T6" fmla="*/ 111 w 718"/>
                  <a:gd name="T7" fmla="*/ 223 h 397"/>
                  <a:gd name="T8" fmla="*/ 132 w 718"/>
                  <a:gd name="T9" fmla="*/ 247 h 397"/>
                  <a:gd name="T10" fmla="*/ 195 w 718"/>
                  <a:gd name="T11" fmla="*/ 221 h 397"/>
                  <a:gd name="T12" fmla="*/ 224 w 718"/>
                  <a:gd name="T13" fmla="*/ 216 h 397"/>
                  <a:gd name="T14" fmla="*/ 239 w 718"/>
                  <a:gd name="T15" fmla="*/ 198 h 397"/>
                  <a:gd name="T16" fmla="*/ 264 w 718"/>
                  <a:gd name="T17" fmla="*/ 98 h 397"/>
                  <a:gd name="T18" fmla="*/ 290 w 718"/>
                  <a:gd name="T19" fmla="*/ 109 h 397"/>
                  <a:gd name="T20" fmla="*/ 343 w 718"/>
                  <a:gd name="T21" fmla="*/ 0 h 397"/>
                  <a:gd name="T22" fmla="*/ 383 w 718"/>
                  <a:gd name="T23" fmla="*/ 25 h 397"/>
                  <a:gd name="T24" fmla="*/ 390 w 718"/>
                  <a:gd name="T25" fmla="*/ 5 h 397"/>
                  <a:gd name="T26" fmla="*/ 409 w 718"/>
                  <a:gd name="T27" fmla="*/ 10 h 397"/>
                  <a:gd name="T28" fmla="*/ 444 w 718"/>
                  <a:gd name="T29" fmla="*/ 45 h 397"/>
                  <a:gd name="T30" fmla="*/ 432 w 718"/>
                  <a:gd name="T31" fmla="*/ 77 h 397"/>
                  <a:gd name="T32" fmla="*/ 437 w 718"/>
                  <a:gd name="T33" fmla="*/ 90 h 397"/>
                  <a:gd name="T34" fmla="*/ 453 w 718"/>
                  <a:gd name="T35" fmla="*/ 84 h 397"/>
                  <a:gd name="T36" fmla="*/ 464 w 718"/>
                  <a:gd name="T37" fmla="*/ 99 h 397"/>
                  <a:gd name="T38" fmla="*/ 520 w 718"/>
                  <a:gd name="T39" fmla="*/ 117 h 397"/>
                  <a:gd name="T40" fmla="*/ 469 w 718"/>
                  <a:gd name="T41" fmla="*/ 115 h 397"/>
                  <a:gd name="T42" fmla="*/ 522 w 718"/>
                  <a:gd name="T43" fmla="*/ 163 h 397"/>
                  <a:gd name="T44" fmla="*/ 488 w 718"/>
                  <a:gd name="T45" fmla="*/ 159 h 397"/>
                  <a:gd name="T46" fmla="*/ 557 w 718"/>
                  <a:gd name="T47" fmla="*/ 204 h 397"/>
                  <a:gd name="T48" fmla="*/ 574 w 718"/>
                  <a:gd name="T49" fmla="*/ 234 h 397"/>
                  <a:gd name="T50" fmla="*/ 564 w 718"/>
                  <a:gd name="T51" fmla="*/ 230 h 397"/>
                  <a:gd name="T52" fmla="*/ 561 w 718"/>
                  <a:gd name="T53" fmla="*/ 238 h 397"/>
                  <a:gd name="T54" fmla="*/ 334 w 718"/>
                  <a:gd name="T55" fmla="*/ 282 h 397"/>
                  <a:gd name="T56" fmla="*/ 148 w 718"/>
                  <a:gd name="T57" fmla="*/ 307 h 397"/>
                  <a:gd name="T58" fmla="*/ 0 w 718"/>
                  <a:gd name="T59" fmla="*/ 327 h 397"/>
                  <a:gd name="T60" fmla="*/ 53 w 718"/>
                  <a:gd name="T61" fmla="*/ 292 h 397"/>
                  <a:gd name="T62" fmla="*/ 53 w 718"/>
                  <a:gd name="T63" fmla="*/ 292 h 39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718"/>
                  <a:gd name="T97" fmla="*/ 0 h 397"/>
                  <a:gd name="T98" fmla="*/ 718 w 718"/>
                  <a:gd name="T99" fmla="*/ 397 h 397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718" h="397">
                    <a:moveTo>
                      <a:pt x="66" y="355"/>
                    </a:moveTo>
                    <a:lnTo>
                      <a:pt x="66" y="345"/>
                    </a:lnTo>
                    <a:lnTo>
                      <a:pt x="113" y="300"/>
                    </a:lnTo>
                    <a:lnTo>
                      <a:pt x="139" y="271"/>
                    </a:lnTo>
                    <a:lnTo>
                      <a:pt x="165" y="300"/>
                    </a:lnTo>
                    <a:lnTo>
                      <a:pt x="244" y="269"/>
                    </a:lnTo>
                    <a:lnTo>
                      <a:pt x="280" y="263"/>
                    </a:lnTo>
                    <a:lnTo>
                      <a:pt x="299" y="240"/>
                    </a:lnTo>
                    <a:lnTo>
                      <a:pt x="330" y="119"/>
                    </a:lnTo>
                    <a:lnTo>
                      <a:pt x="364" y="133"/>
                    </a:lnTo>
                    <a:lnTo>
                      <a:pt x="429" y="0"/>
                    </a:lnTo>
                    <a:lnTo>
                      <a:pt x="479" y="29"/>
                    </a:lnTo>
                    <a:lnTo>
                      <a:pt x="487" y="5"/>
                    </a:lnTo>
                    <a:lnTo>
                      <a:pt x="511" y="12"/>
                    </a:lnTo>
                    <a:lnTo>
                      <a:pt x="556" y="54"/>
                    </a:lnTo>
                    <a:lnTo>
                      <a:pt x="540" y="93"/>
                    </a:lnTo>
                    <a:lnTo>
                      <a:pt x="547" y="110"/>
                    </a:lnTo>
                    <a:lnTo>
                      <a:pt x="566" y="102"/>
                    </a:lnTo>
                    <a:lnTo>
                      <a:pt x="581" y="120"/>
                    </a:lnTo>
                    <a:lnTo>
                      <a:pt x="650" y="143"/>
                    </a:lnTo>
                    <a:lnTo>
                      <a:pt x="586" y="140"/>
                    </a:lnTo>
                    <a:lnTo>
                      <a:pt x="654" y="199"/>
                    </a:lnTo>
                    <a:lnTo>
                      <a:pt x="610" y="193"/>
                    </a:lnTo>
                    <a:lnTo>
                      <a:pt x="697" y="248"/>
                    </a:lnTo>
                    <a:lnTo>
                      <a:pt x="718" y="285"/>
                    </a:lnTo>
                    <a:lnTo>
                      <a:pt x="704" y="280"/>
                    </a:lnTo>
                    <a:lnTo>
                      <a:pt x="701" y="290"/>
                    </a:lnTo>
                    <a:lnTo>
                      <a:pt x="417" y="343"/>
                    </a:lnTo>
                    <a:lnTo>
                      <a:pt x="184" y="373"/>
                    </a:lnTo>
                    <a:lnTo>
                      <a:pt x="0" y="397"/>
                    </a:lnTo>
                    <a:lnTo>
                      <a:pt x="66" y="3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77" name="Freeform 69"/>
              <p:cNvSpPr>
                <a:spLocks/>
              </p:cNvSpPr>
              <p:nvPr/>
            </p:nvSpPr>
            <p:spPr bwMode="auto">
              <a:xfrm>
                <a:off x="4979" y="1935"/>
                <a:ext cx="38" cy="94"/>
              </a:xfrm>
              <a:custGeom>
                <a:avLst/>
                <a:gdLst>
                  <a:gd name="T0" fmla="*/ 0 w 38"/>
                  <a:gd name="T1" fmla="*/ 83 h 99"/>
                  <a:gd name="T2" fmla="*/ 9 w 38"/>
                  <a:gd name="T3" fmla="*/ 60 h 99"/>
                  <a:gd name="T4" fmla="*/ 19 w 38"/>
                  <a:gd name="T5" fmla="*/ 47 h 99"/>
                  <a:gd name="T6" fmla="*/ 27 w 38"/>
                  <a:gd name="T7" fmla="*/ 0 h 99"/>
                  <a:gd name="T8" fmla="*/ 10 w 38"/>
                  <a:gd name="T9" fmla="*/ 12 h 99"/>
                  <a:gd name="T10" fmla="*/ 0 w 38"/>
                  <a:gd name="T11" fmla="*/ 55 h 99"/>
                  <a:gd name="T12" fmla="*/ 0 w 38"/>
                  <a:gd name="T13" fmla="*/ 83 h 99"/>
                  <a:gd name="T14" fmla="*/ 0 w 38"/>
                  <a:gd name="T15" fmla="*/ 83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8"/>
                  <a:gd name="T25" fmla="*/ 0 h 99"/>
                  <a:gd name="T26" fmla="*/ 38 w 38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8" h="99">
                    <a:moveTo>
                      <a:pt x="0" y="99"/>
                    </a:moveTo>
                    <a:lnTo>
                      <a:pt x="13" y="72"/>
                    </a:lnTo>
                    <a:lnTo>
                      <a:pt x="27" y="55"/>
                    </a:lnTo>
                    <a:lnTo>
                      <a:pt x="38" y="0"/>
                    </a:lnTo>
                    <a:lnTo>
                      <a:pt x="14" y="13"/>
                    </a:lnTo>
                    <a:lnTo>
                      <a:pt x="0" y="65"/>
                    </a:lnTo>
                    <a:lnTo>
                      <a:pt x="0" y="9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78" name="Freeform 70"/>
              <p:cNvSpPr>
                <a:spLocks/>
              </p:cNvSpPr>
              <p:nvPr/>
            </p:nvSpPr>
            <p:spPr bwMode="auto">
              <a:xfrm>
                <a:off x="4289" y="2107"/>
                <a:ext cx="750" cy="330"/>
              </a:xfrm>
              <a:custGeom>
                <a:avLst/>
                <a:gdLst>
                  <a:gd name="T0" fmla="*/ 0 w 793"/>
                  <a:gd name="T1" fmla="*/ 243 h 346"/>
                  <a:gd name="T2" fmla="*/ 91 w 793"/>
                  <a:gd name="T3" fmla="*/ 231 h 346"/>
                  <a:gd name="T4" fmla="*/ 145 w 793"/>
                  <a:gd name="T5" fmla="*/ 205 h 346"/>
                  <a:gd name="T6" fmla="*/ 246 w 793"/>
                  <a:gd name="T7" fmla="*/ 194 h 346"/>
                  <a:gd name="T8" fmla="*/ 288 w 793"/>
                  <a:gd name="T9" fmla="*/ 221 h 346"/>
                  <a:gd name="T10" fmla="*/ 354 w 793"/>
                  <a:gd name="T11" fmla="*/ 212 h 346"/>
                  <a:gd name="T12" fmla="*/ 454 w 793"/>
                  <a:gd name="T13" fmla="*/ 283 h 346"/>
                  <a:gd name="T14" fmla="*/ 492 w 793"/>
                  <a:gd name="T15" fmla="*/ 274 h 346"/>
                  <a:gd name="T16" fmla="*/ 549 w 793"/>
                  <a:gd name="T17" fmla="*/ 192 h 346"/>
                  <a:gd name="T18" fmla="*/ 594 w 793"/>
                  <a:gd name="T19" fmla="*/ 175 h 346"/>
                  <a:gd name="T20" fmla="*/ 606 w 793"/>
                  <a:gd name="T21" fmla="*/ 151 h 346"/>
                  <a:gd name="T22" fmla="*/ 558 w 793"/>
                  <a:gd name="T23" fmla="*/ 158 h 346"/>
                  <a:gd name="T24" fmla="*/ 546 w 793"/>
                  <a:gd name="T25" fmla="*/ 143 h 346"/>
                  <a:gd name="T26" fmla="*/ 575 w 793"/>
                  <a:gd name="T27" fmla="*/ 135 h 346"/>
                  <a:gd name="T28" fmla="*/ 573 w 793"/>
                  <a:gd name="T29" fmla="*/ 125 h 346"/>
                  <a:gd name="T30" fmla="*/ 541 w 793"/>
                  <a:gd name="T31" fmla="*/ 113 h 346"/>
                  <a:gd name="T32" fmla="*/ 584 w 793"/>
                  <a:gd name="T33" fmla="*/ 96 h 346"/>
                  <a:gd name="T34" fmla="*/ 583 w 793"/>
                  <a:gd name="T35" fmla="*/ 114 h 346"/>
                  <a:gd name="T36" fmla="*/ 609 w 793"/>
                  <a:gd name="T37" fmla="*/ 114 h 346"/>
                  <a:gd name="T38" fmla="*/ 624 w 793"/>
                  <a:gd name="T39" fmla="*/ 83 h 346"/>
                  <a:gd name="T40" fmla="*/ 635 w 793"/>
                  <a:gd name="T41" fmla="*/ 82 h 346"/>
                  <a:gd name="T42" fmla="*/ 628 w 793"/>
                  <a:gd name="T43" fmla="*/ 58 h 346"/>
                  <a:gd name="T44" fmla="*/ 609 w 793"/>
                  <a:gd name="T45" fmla="*/ 82 h 346"/>
                  <a:gd name="T46" fmla="*/ 589 w 793"/>
                  <a:gd name="T47" fmla="*/ 26 h 346"/>
                  <a:gd name="T48" fmla="*/ 602 w 793"/>
                  <a:gd name="T49" fmla="*/ 24 h 346"/>
                  <a:gd name="T50" fmla="*/ 620 w 793"/>
                  <a:gd name="T51" fmla="*/ 39 h 346"/>
                  <a:gd name="T52" fmla="*/ 607 w 793"/>
                  <a:gd name="T53" fmla="*/ 11 h 346"/>
                  <a:gd name="T54" fmla="*/ 594 w 793"/>
                  <a:gd name="T55" fmla="*/ 0 h 346"/>
                  <a:gd name="T56" fmla="*/ 367 w 793"/>
                  <a:gd name="T57" fmla="*/ 44 h 346"/>
                  <a:gd name="T58" fmla="*/ 180 w 793"/>
                  <a:gd name="T59" fmla="*/ 68 h 346"/>
                  <a:gd name="T60" fmla="*/ 155 w 793"/>
                  <a:gd name="T61" fmla="*/ 120 h 346"/>
                  <a:gd name="T62" fmla="*/ 113 w 793"/>
                  <a:gd name="T63" fmla="*/ 128 h 346"/>
                  <a:gd name="T64" fmla="*/ 95 w 793"/>
                  <a:gd name="T65" fmla="*/ 154 h 346"/>
                  <a:gd name="T66" fmla="*/ 23 w 793"/>
                  <a:gd name="T67" fmla="*/ 197 h 346"/>
                  <a:gd name="T68" fmla="*/ 19 w 793"/>
                  <a:gd name="T69" fmla="*/ 213 h 346"/>
                  <a:gd name="T70" fmla="*/ 0 w 793"/>
                  <a:gd name="T71" fmla="*/ 223 h 346"/>
                  <a:gd name="T72" fmla="*/ 0 w 793"/>
                  <a:gd name="T73" fmla="*/ 243 h 346"/>
                  <a:gd name="T74" fmla="*/ 0 w 793"/>
                  <a:gd name="T75" fmla="*/ 243 h 34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793"/>
                  <a:gd name="T115" fmla="*/ 0 h 346"/>
                  <a:gd name="T116" fmla="*/ 793 w 793"/>
                  <a:gd name="T117" fmla="*/ 346 h 34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793" h="346">
                    <a:moveTo>
                      <a:pt x="0" y="298"/>
                    </a:moveTo>
                    <a:lnTo>
                      <a:pt x="113" y="283"/>
                    </a:lnTo>
                    <a:lnTo>
                      <a:pt x="181" y="251"/>
                    </a:lnTo>
                    <a:lnTo>
                      <a:pt x="308" y="238"/>
                    </a:lnTo>
                    <a:lnTo>
                      <a:pt x="359" y="270"/>
                    </a:lnTo>
                    <a:lnTo>
                      <a:pt x="442" y="259"/>
                    </a:lnTo>
                    <a:lnTo>
                      <a:pt x="567" y="346"/>
                    </a:lnTo>
                    <a:lnTo>
                      <a:pt x="615" y="335"/>
                    </a:lnTo>
                    <a:lnTo>
                      <a:pt x="685" y="235"/>
                    </a:lnTo>
                    <a:lnTo>
                      <a:pt x="742" y="214"/>
                    </a:lnTo>
                    <a:lnTo>
                      <a:pt x="758" y="185"/>
                    </a:lnTo>
                    <a:lnTo>
                      <a:pt x="698" y="194"/>
                    </a:lnTo>
                    <a:lnTo>
                      <a:pt x="682" y="175"/>
                    </a:lnTo>
                    <a:lnTo>
                      <a:pt x="719" y="165"/>
                    </a:lnTo>
                    <a:lnTo>
                      <a:pt x="717" y="152"/>
                    </a:lnTo>
                    <a:lnTo>
                      <a:pt x="677" y="138"/>
                    </a:lnTo>
                    <a:lnTo>
                      <a:pt x="730" y="118"/>
                    </a:lnTo>
                    <a:lnTo>
                      <a:pt x="727" y="139"/>
                    </a:lnTo>
                    <a:lnTo>
                      <a:pt x="761" y="139"/>
                    </a:lnTo>
                    <a:lnTo>
                      <a:pt x="780" y="102"/>
                    </a:lnTo>
                    <a:lnTo>
                      <a:pt x="793" y="100"/>
                    </a:lnTo>
                    <a:lnTo>
                      <a:pt x="785" y="70"/>
                    </a:lnTo>
                    <a:lnTo>
                      <a:pt x="761" y="100"/>
                    </a:lnTo>
                    <a:lnTo>
                      <a:pt x="737" y="31"/>
                    </a:lnTo>
                    <a:lnTo>
                      <a:pt x="753" y="28"/>
                    </a:lnTo>
                    <a:lnTo>
                      <a:pt x="776" y="47"/>
                    </a:lnTo>
                    <a:lnTo>
                      <a:pt x="759" y="15"/>
                    </a:lnTo>
                    <a:lnTo>
                      <a:pt x="742" y="0"/>
                    </a:lnTo>
                    <a:lnTo>
                      <a:pt x="458" y="53"/>
                    </a:lnTo>
                    <a:lnTo>
                      <a:pt x="225" y="83"/>
                    </a:lnTo>
                    <a:lnTo>
                      <a:pt x="193" y="146"/>
                    </a:lnTo>
                    <a:lnTo>
                      <a:pt x="141" y="157"/>
                    </a:lnTo>
                    <a:lnTo>
                      <a:pt x="118" y="188"/>
                    </a:lnTo>
                    <a:lnTo>
                      <a:pt x="28" y="241"/>
                    </a:lnTo>
                    <a:lnTo>
                      <a:pt x="23" y="261"/>
                    </a:lnTo>
                    <a:lnTo>
                      <a:pt x="0" y="272"/>
                    </a:lnTo>
                    <a:lnTo>
                      <a:pt x="0" y="29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79" name="Freeform 71"/>
              <p:cNvSpPr>
                <a:spLocks/>
              </p:cNvSpPr>
              <p:nvPr/>
            </p:nvSpPr>
            <p:spPr bwMode="auto">
              <a:xfrm>
                <a:off x="4379" y="2333"/>
                <a:ext cx="448" cy="333"/>
              </a:xfrm>
              <a:custGeom>
                <a:avLst/>
                <a:gdLst>
                  <a:gd name="T0" fmla="*/ 15 w 473"/>
                  <a:gd name="T1" fmla="*/ 37 h 351"/>
                  <a:gd name="T2" fmla="*/ 69 w 473"/>
                  <a:gd name="T3" fmla="*/ 10 h 351"/>
                  <a:gd name="T4" fmla="*/ 171 w 473"/>
                  <a:gd name="T5" fmla="*/ 0 h 351"/>
                  <a:gd name="T6" fmla="*/ 211 w 473"/>
                  <a:gd name="T7" fmla="*/ 27 h 351"/>
                  <a:gd name="T8" fmla="*/ 278 w 473"/>
                  <a:gd name="T9" fmla="*/ 17 h 351"/>
                  <a:gd name="T10" fmla="*/ 377 w 473"/>
                  <a:gd name="T11" fmla="*/ 88 h 351"/>
                  <a:gd name="T12" fmla="*/ 333 w 473"/>
                  <a:gd name="T13" fmla="*/ 144 h 351"/>
                  <a:gd name="T14" fmla="*/ 335 w 473"/>
                  <a:gd name="T15" fmla="*/ 167 h 351"/>
                  <a:gd name="T16" fmla="*/ 259 w 473"/>
                  <a:gd name="T17" fmla="*/ 238 h 351"/>
                  <a:gd name="T18" fmla="*/ 249 w 473"/>
                  <a:gd name="T19" fmla="*/ 240 h 351"/>
                  <a:gd name="T20" fmla="*/ 241 w 473"/>
                  <a:gd name="T21" fmla="*/ 262 h 351"/>
                  <a:gd name="T22" fmla="*/ 225 w 473"/>
                  <a:gd name="T23" fmla="*/ 249 h 351"/>
                  <a:gd name="T24" fmla="*/ 239 w 473"/>
                  <a:gd name="T25" fmla="*/ 268 h 351"/>
                  <a:gd name="T26" fmla="*/ 225 w 473"/>
                  <a:gd name="T27" fmla="*/ 288 h 351"/>
                  <a:gd name="T28" fmla="*/ 211 w 473"/>
                  <a:gd name="T29" fmla="*/ 285 h 351"/>
                  <a:gd name="T30" fmla="*/ 161 w 473"/>
                  <a:gd name="T31" fmla="*/ 204 h 351"/>
                  <a:gd name="T32" fmla="*/ 49 w 473"/>
                  <a:gd name="T33" fmla="*/ 99 h 351"/>
                  <a:gd name="T34" fmla="*/ 0 w 473"/>
                  <a:gd name="T35" fmla="*/ 68 h 351"/>
                  <a:gd name="T36" fmla="*/ 15 w 473"/>
                  <a:gd name="T37" fmla="*/ 37 h 351"/>
                  <a:gd name="T38" fmla="*/ 15 w 473"/>
                  <a:gd name="T39" fmla="*/ 37 h 35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473"/>
                  <a:gd name="T61" fmla="*/ 0 h 351"/>
                  <a:gd name="T62" fmla="*/ 473 w 473"/>
                  <a:gd name="T63" fmla="*/ 351 h 35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473" h="351">
                    <a:moveTo>
                      <a:pt x="19" y="45"/>
                    </a:moveTo>
                    <a:lnTo>
                      <a:pt x="87" y="13"/>
                    </a:lnTo>
                    <a:lnTo>
                      <a:pt x="214" y="0"/>
                    </a:lnTo>
                    <a:lnTo>
                      <a:pt x="265" y="32"/>
                    </a:lnTo>
                    <a:lnTo>
                      <a:pt x="348" y="21"/>
                    </a:lnTo>
                    <a:lnTo>
                      <a:pt x="473" y="108"/>
                    </a:lnTo>
                    <a:lnTo>
                      <a:pt x="418" y="175"/>
                    </a:lnTo>
                    <a:lnTo>
                      <a:pt x="421" y="204"/>
                    </a:lnTo>
                    <a:lnTo>
                      <a:pt x="325" y="290"/>
                    </a:lnTo>
                    <a:lnTo>
                      <a:pt x="311" y="293"/>
                    </a:lnTo>
                    <a:lnTo>
                      <a:pt x="303" y="319"/>
                    </a:lnTo>
                    <a:lnTo>
                      <a:pt x="283" y="304"/>
                    </a:lnTo>
                    <a:lnTo>
                      <a:pt x="301" y="327"/>
                    </a:lnTo>
                    <a:lnTo>
                      <a:pt x="283" y="351"/>
                    </a:lnTo>
                    <a:lnTo>
                      <a:pt x="265" y="348"/>
                    </a:lnTo>
                    <a:lnTo>
                      <a:pt x="201" y="248"/>
                    </a:lnTo>
                    <a:lnTo>
                      <a:pt x="61" y="121"/>
                    </a:lnTo>
                    <a:lnTo>
                      <a:pt x="0" y="83"/>
                    </a:lnTo>
                    <a:lnTo>
                      <a:pt x="19" y="45"/>
                    </a:lnTo>
                    <a:close/>
                  </a:path>
                </a:pathLst>
              </a:custGeom>
              <a:solidFill>
                <a:schemeClr val="accent4">
                  <a:lumMod val="10000"/>
                </a:scheme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80" name="Freeform 72"/>
              <p:cNvSpPr>
                <a:spLocks/>
              </p:cNvSpPr>
              <p:nvPr/>
            </p:nvSpPr>
            <p:spPr bwMode="auto">
              <a:xfrm>
                <a:off x="4939" y="1748"/>
                <a:ext cx="89" cy="145"/>
              </a:xfrm>
              <a:custGeom>
                <a:avLst/>
                <a:gdLst>
                  <a:gd name="T0" fmla="*/ 0 w 98"/>
                  <a:gd name="T1" fmla="*/ 11 h 155"/>
                  <a:gd name="T2" fmla="*/ 8 w 98"/>
                  <a:gd name="T3" fmla="*/ 0 h 155"/>
                  <a:gd name="T4" fmla="*/ 24 w 98"/>
                  <a:gd name="T5" fmla="*/ 0 h 155"/>
                  <a:gd name="T6" fmla="*/ 20 w 98"/>
                  <a:gd name="T7" fmla="*/ 11 h 155"/>
                  <a:gd name="T8" fmla="*/ 17 w 98"/>
                  <a:gd name="T9" fmla="*/ 17 h 155"/>
                  <a:gd name="T10" fmla="*/ 20 w 98"/>
                  <a:gd name="T11" fmla="*/ 32 h 155"/>
                  <a:gd name="T12" fmla="*/ 37 w 98"/>
                  <a:gd name="T13" fmla="*/ 52 h 155"/>
                  <a:gd name="T14" fmla="*/ 39 w 98"/>
                  <a:gd name="T15" fmla="*/ 68 h 155"/>
                  <a:gd name="T16" fmla="*/ 55 w 98"/>
                  <a:gd name="T17" fmla="*/ 87 h 155"/>
                  <a:gd name="T18" fmla="*/ 68 w 98"/>
                  <a:gd name="T19" fmla="*/ 90 h 155"/>
                  <a:gd name="T20" fmla="*/ 72 w 98"/>
                  <a:gd name="T21" fmla="*/ 102 h 155"/>
                  <a:gd name="T22" fmla="*/ 62 w 98"/>
                  <a:gd name="T23" fmla="*/ 111 h 155"/>
                  <a:gd name="T24" fmla="*/ 72 w 98"/>
                  <a:gd name="T25" fmla="*/ 111 h 155"/>
                  <a:gd name="T26" fmla="*/ 76 w 98"/>
                  <a:gd name="T27" fmla="*/ 119 h 155"/>
                  <a:gd name="T28" fmla="*/ 30 w 98"/>
                  <a:gd name="T29" fmla="*/ 129 h 155"/>
                  <a:gd name="T30" fmla="*/ 0 w 98"/>
                  <a:gd name="T31" fmla="*/ 11 h 155"/>
                  <a:gd name="T32" fmla="*/ 0 w 98"/>
                  <a:gd name="T33" fmla="*/ 11 h 15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98"/>
                  <a:gd name="T52" fmla="*/ 0 h 155"/>
                  <a:gd name="T53" fmla="*/ 98 w 98"/>
                  <a:gd name="T54" fmla="*/ 155 h 15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98" h="155">
                    <a:moveTo>
                      <a:pt x="0" y="15"/>
                    </a:moveTo>
                    <a:lnTo>
                      <a:pt x="12" y="0"/>
                    </a:lnTo>
                    <a:lnTo>
                      <a:pt x="32" y="0"/>
                    </a:lnTo>
                    <a:lnTo>
                      <a:pt x="25" y="15"/>
                    </a:lnTo>
                    <a:lnTo>
                      <a:pt x="21" y="21"/>
                    </a:lnTo>
                    <a:lnTo>
                      <a:pt x="24" y="39"/>
                    </a:lnTo>
                    <a:lnTo>
                      <a:pt x="48" y="63"/>
                    </a:lnTo>
                    <a:lnTo>
                      <a:pt x="51" y="81"/>
                    </a:lnTo>
                    <a:lnTo>
                      <a:pt x="71" y="104"/>
                    </a:lnTo>
                    <a:lnTo>
                      <a:pt x="87" y="108"/>
                    </a:lnTo>
                    <a:lnTo>
                      <a:pt x="93" y="123"/>
                    </a:lnTo>
                    <a:lnTo>
                      <a:pt x="80" y="134"/>
                    </a:lnTo>
                    <a:lnTo>
                      <a:pt x="93" y="133"/>
                    </a:lnTo>
                    <a:lnTo>
                      <a:pt x="98" y="144"/>
                    </a:lnTo>
                    <a:lnTo>
                      <a:pt x="38" y="155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81" name="Freeform 73"/>
              <p:cNvSpPr>
                <a:spLocks/>
              </p:cNvSpPr>
              <p:nvPr/>
            </p:nvSpPr>
            <p:spPr bwMode="auto">
              <a:xfrm>
                <a:off x="4507" y="1512"/>
                <a:ext cx="510" cy="323"/>
              </a:xfrm>
              <a:custGeom>
                <a:avLst/>
                <a:gdLst>
                  <a:gd name="T0" fmla="*/ 34 w 539"/>
                  <a:gd name="T1" fmla="*/ 279 h 339"/>
                  <a:gd name="T2" fmla="*/ 104 w 539"/>
                  <a:gd name="T3" fmla="*/ 266 h 339"/>
                  <a:gd name="T4" fmla="*/ 364 w 539"/>
                  <a:gd name="T5" fmla="*/ 217 h 339"/>
                  <a:gd name="T6" fmla="*/ 373 w 539"/>
                  <a:gd name="T7" fmla="*/ 204 h 339"/>
                  <a:gd name="T8" fmla="*/ 389 w 539"/>
                  <a:gd name="T9" fmla="*/ 204 h 339"/>
                  <a:gd name="T10" fmla="*/ 406 w 539"/>
                  <a:gd name="T11" fmla="*/ 192 h 339"/>
                  <a:gd name="T12" fmla="*/ 429 w 539"/>
                  <a:gd name="T13" fmla="*/ 161 h 339"/>
                  <a:gd name="T14" fmla="*/ 387 w 539"/>
                  <a:gd name="T15" fmla="*/ 125 h 339"/>
                  <a:gd name="T16" fmla="*/ 386 w 539"/>
                  <a:gd name="T17" fmla="*/ 94 h 339"/>
                  <a:gd name="T18" fmla="*/ 406 w 539"/>
                  <a:gd name="T19" fmla="*/ 48 h 339"/>
                  <a:gd name="T20" fmla="*/ 377 w 539"/>
                  <a:gd name="T21" fmla="*/ 31 h 339"/>
                  <a:gd name="T22" fmla="*/ 346 w 539"/>
                  <a:gd name="T23" fmla="*/ 0 h 339"/>
                  <a:gd name="T24" fmla="*/ 60 w 539"/>
                  <a:gd name="T25" fmla="*/ 55 h 339"/>
                  <a:gd name="T26" fmla="*/ 46 w 539"/>
                  <a:gd name="T27" fmla="*/ 31 h 339"/>
                  <a:gd name="T28" fmla="*/ 0 w 539"/>
                  <a:gd name="T29" fmla="*/ 68 h 339"/>
                  <a:gd name="T30" fmla="*/ 34 w 539"/>
                  <a:gd name="T31" fmla="*/ 279 h 339"/>
                  <a:gd name="T32" fmla="*/ 34 w 539"/>
                  <a:gd name="T33" fmla="*/ 279 h 33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539"/>
                  <a:gd name="T52" fmla="*/ 0 h 339"/>
                  <a:gd name="T53" fmla="*/ 539 w 539"/>
                  <a:gd name="T54" fmla="*/ 339 h 33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539" h="339">
                    <a:moveTo>
                      <a:pt x="42" y="339"/>
                    </a:moveTo>
                    <a:lnTo>
                      <a:pt x="131" y="322"/>
                    </a:lnTo>
                    <a:lnTo>
                      <a:pt x="457" y="263"/>
                    </a:lnTo>
                    <a:lnTo>
                      <a:pt x="469" y="248"/>
                    </a:lnTo>
                    <a:lnTo>
                      <a:pt x="489" y="248"/>
                    </a:lnTo>
                    <a:lnTo>
                      <a:pt x="510" y="233"/>
                    </a:lnTo>
                    <a:lnTo>
                      <a:pt x="539" y="195"/>
                    </a:lnTo>
                    <a:lnTo>
                      <a:pt x="487" y="152"/>
                    </a:lnTo>
                    <a:lnTo>
                      <a:pt x="486" y="114"/>
                    </a:lnTo>
                    <a:lnTo>
                      <a:pt x="510" y="59"/>
                    </a:lnTo>
                    <a:lnTo>
                      <a:pt x="474" y="39"/>
                    </a:lnTo>
                    <a:lnTo>
                      <a:pt x="435" y="0"/>
                    </a:lnTo>
                    <a:lnTo>
                      <a:pt x="76" y="67"/>
                    </a:lnTo>
                    <a:lnTo>
                      <a:pt x="58" y="39"/>
                    </a:lnTo>
                    <a:lnTo>
                      <a:pt x="0" y="83"/>
                    </a:lnTo>
                    <a:lnTo>
                      <a:pt x="42" y="33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82" name="Freeform 74"/>
              <p:cNvSpPr>
                <a:spLocks/>
              </p:cNvSpPr>
              <p:nvPr/>
            </p:nvSpPr>
            <p:spPr bwMode="auto">
              <a:xfrm>
                <a:off x="4962" y="1568"/>
                <a:ext cx="112" cy="263"/>
              </a:xfrm>
              <a:custGeom>
                <a:avLst/>
                <a:gdLst>
                  <a:gd name="T0" fmla="*/ 7 w 117"/>
                  <a:gd name="T1" fmla="*/ 156 h 276"/>
                  <a:gd name="T2" fmla="*/ 24 w 117"/>
                  <a:gd name="T3" fmla="*/ 144 h 276"/>
                  <a:gd name="T4" fmla="*/ 46 w 117"/>
                  <a:gd name="T5" fmla="*/ 112 h 276"/>
                  <a:gd name="T6" fmla="*/ 5 w 117"/>
                  <a:gd name="T7" fmla="*/ 77 h 276"/>
                  <a:gd name="T8" fmla="*/ 4 w 117"/>
                  <a:gd name="T9" fmla="*/ 46 h 276"/>
                  <a:gd name="T10" fmla="*/ 24 w 117"/>
                  <a:gd name="T11" fmla="*/ 0 h 276"/>
                  <a:gd name="T12" fmla="*/ 87 w 117"/>
                  <a:gd name="T13" fmla="*/ 21 h 276"/>
                  <a:gd name="T14" fmla="*/ 87 w 117"/>
                  <a:gd name="T15" fmla="*/ 30 h 276"/>
                  <a:gd name="T16" fmla="*/ 80 w 117"/>
                  <a:gd name="T17" fmla="*/ 56 h 276"/>
                  <a:gd name="T18" fmla="*/ 74 w 117"/>
                  <a:gd name="T19" fmla="*/ 62 h 276"/>
                  <a:gd name="T20" fmla="*/ 71 w 117"/>
                  <a:gd name="T21" fmla="*/ 74 h 276"/>
                  <a:gd name="T22" fmla="*/ 79 w 117"/>
                  <a:gd name="T23" fmla="*/ 79 h 276"/>
                  <a:gd name="T24" fmla="*/ 95 w 117"/>
                  <a:gd name="T25" fmla="*/ 74 h 276"/>
                  <a:gd name="T26" fmla="*/ 95 w 117"/>
                  <a:gd name="T27" fmla="*/ 113 h 276"/>
                  <a:gd name="T28" fmla="*/ 95 w 117"/>
                  <a:gd name="T29" fmla="*/ 137 h 276"/>
                  <a:gd name="T30" fmla="*/ 95 w 117"/>
                  <a:gd name="T31" fmla="*/ 150 h 276"/>
                  <a:gd name="T32" fmla="*/ 90 w 117"/>
                  <a:gd name="T33" fmla="*/ 163 h 276"/>
                  <a:gd name="T34" fmla="*/ 83 w 117"/>
                  <a:gd name="T35" fmla="*/ 163 h 276"/>
                  <a:gd name="T36" fmla="*/ 86 w 117"/>
                  <a:gd name="T37" fmla="*/ 174 h 276"/>
                  <a:gd name="T38" fmla="*/ 62 w 117"/>
                  <a:gd name="T39" fmla="*/ 228 h 276"/>
                  <a:gd name="T40" fmla="*/ 56 w 117"/>
                  <a:gd name="T41" fmla="*/ 228 h 276"/>
                  <a:gd name="T42" fmla="*/ 55 w 117"/>
                  <a:gd name="T43" fmla="*/ 208 h 276"/>
                  <a:gd name="T44" fmla="*/ 38 w 117"/>
                  <a:gd name="T45" fmla="*/ 208 h 276"/>
                  <a:gd name="T46" fmla="*/ 5 w 117"/>
                  <a:gd name="T47" fmla="*/ 186 h 276"/>
                  <a:gd name="T48" fmla="*/ 0 w 117"/>
                  <a:gd name="T49" fmla="*/ 168 h 276"/>
                  <a:gd name="T50" fmla="*/ 7 w 117"/>
                  <a:gd name="T51" fmla="*/ 156 h 276"/>
                  <a:gd name="T52" fmla="*/ 7 w 117"/>
                  <a:gd name="T53" fmla="*/ 156 h 27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117"/>
                  <a:gd name="T82" fmla="*/ 0 h 276"/>
                  <a:gd name="T83" fmla="*/ 117 w 117"/>
                  <a:gd name="T84" fmla="*/ 276 h 27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117" h="276">
                    <a:moveTo>
                      <a:pt x="7" y="189"/>
                    </a:moveTo>
                    <a:lnTo>
                      <a:pt x="28" y="174"/>
                    </a:lnTo>
                    <a:lnTo>
                      <a:pt x="57" y="136"/>
                    </a:lnTo>
                    <a:lnTo>
                      <a:pt x="5" y="93"/>
                    </a:lnTo>
                    <a:lnTo>
                      <a:pt x="4" y="55"/>
                    </a:lnTo>
                    <a:lnTo>
                      <a:pt x="28" y="0"/>
                    </a:lnTo>
                    <a:lnTo>
                      <a:pt x="107" y="25"/>
                    </a:lnTo>
                    <a:lnTo>
                      <a:pt x="107" y="37"/>
                    </a:lnTo>
                    <a:lnTo>
                      <a:pt x="99" y="68"/>
                    </a:lnTo>
                    <a:lnTo>
                      <a:pt x="91" y="74"/>
                    </a:lnTo>
                    <a:lnTo>
                      <a:pt x="88" y="90"/>
                    </a:lnTo>
                    <a:lnTo>
                      <a:pt x="98" y="95"/>
                    </a:lnTo>
                    <a:lnTo>
                      <a:pt x="117" y="90"/>
                    </a:lnTo>
                    <a:lnTo>
                      <a:pt x="117" y="137"/>
                    </a:lnTo>
                    <a:lnTo>
                      <a:pt x="117" y="166"/>
                    </a:lnTo>
                    <a:lnTo>
                      <a:pt x="117" y="182"/>
                    </a:lnTo>
                    <a:lnTo>
                      <a:pt x="111" y="197"/>
                    </a:lnTo>
                    <a:lnTo>
                      <a:pt x="102" y="197"/>
                    </a:lnTo>
                    <a:lnTo>
                      <a:pt x="106" y="212"/>
                    </a:lnTo>
                    <a:lnTo>
                      <a:pt x="77" y="276"/>
                    </a:lnTo>
                    <a:lnTo>
                      <a:pt x="68" y="276"/>
                    </a:lnTo>
                    <a:lnTo>
                      <a:pt x="67" y="252"/>
                    </a:lnTo>
                    <a:lnTo>
                      <a:pt x="46" y="252"/>
                    </a:lnTo>
                    <a:lnTo>
                      <a:pt x="5" y="226"/>
                    </a:lnTo>
                    <a:lnTo>
                      <a:pt x="0" y="204"/>
                    </a:lnTo>
                    <a:lnTo>
                      <a:pt x="7" y="1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83" name="Freeform 75"/>
              <p:cNvSpPr>
                <a:spLocks/>
              </p:cNvSpPr>
              <p:nvPr/>
            </p:nvSpPr>
            <p:spPr bwMode="auto">
              <a:xfrm>
                <a:off x="4562" y="1157"/>
                <a:ext cx="524" cy="457"/>
              </a:xfrm>
              <a:custGeom>
                <a:avLst/>
                <a:gdLst>
                  <a:gd name="T0" fmla="*/ 14 w 552"/>
                  <a:gd name="T1" fmla="*/ 359 h 481"/>
                  <a:gd name="T2" fmla="*/ 299 w 552"/>
                  <a:gd name="T3" fmla="*/ 304 h 481"/>
                  <a:gd name="T4" fmla="*/ 330 w 552"/>
                  <a:gd name="T5" fmla="*/ 335 h 481"/>
                  <a:gd name="T6" fmla="*/ 359 w 552"/>
                  <a:gd name="T7" fmla="*/ 352 h 481"/>
                  <a:gd name="T8" fmla="*/ 421 w 552"/>
                  <a:gd name="T9" fmla="*/ 372 h 481"/>
                  <a:gd name="T10" fmla="*/ 427 w 552"/>
                  <a:gd name="T11" fmla="*/ 391 h 481"/>
                  <a:gd name="T12" fmla="*/ 437 w 552"/>
                  <a:gd name="T13" fmla="*/ 369 h 481"/>
                  <a:gd name="T14" fmla="*/ 438 w 552"/>
                  <a:gd name="T15" fmla="*/ 334 h 481"/>
                  <a:gd name="T16" fmla="*/ 427 w 552"/>
                  <a:gd name="T17" fmla="*/ 272 h 481"/>
                  <a:gd name="T18" fmla="*/ 426 w 552"/>
                  <a:gd name="T19" fmla="*/ 206 h 481"/>
                  <a:gd name="T20" fmla="*/ 396 w 552"/>
                  <a:gd name="T21" fmla="*/ 110 h 481"/>
                  <a:gd name="T22" fmla="*/ 390 w 552"/>
                  <a:gd name="T23" fmla="*/ 67 h 481"/>
                  <a:gd name="T24" fmla="*/ 372 w 552"/>
                  <a:gd name="T25" fmla="*/ 0 h 481"/>
                  <a:gd name="T26" fmla="*/ 278 w 552"/>
                  <a:gd name="T27" fmla="*/ 22 h 481"/>
                  <a:gd name="T28" fmla="*/ 228 w 552"/>
                  <a:gd name="T29" fmla="*/ 78 h 481"/>
                  <a:gd name="T30" fmla="*/ 226 w 552"/>
                  <a:gd name="T31" fmla="*/ 93 h 481"/>
                  <a:gd name="T32" fmla="*/ 195 w 552"/>
                  <a:gd name="T33" fmla="*/ 125 h 481"/>
                  <a:gd name="T34" fmla="*/ 203 w 552"/>
                  <a:gd name="T35" fmla="*/ 138 h 481"/>
                  <a:gd name="T36" fmla="*/ 209 w 552"/>
                  <a:gd name="T37" fmla="*/ 146 h 481"/>
                  <a:gd name="T38" fmla="*/ 205 w 552"/>
                  <a:gd name="T39" fmla="*/ 149 h 481"/>
                  <a:gd name="T40" fmla="*/ 214 w 552"/>
                  <a:gd name="T41" fmla="*/ 162 h 481"/>
                  <a:gd name="T42" fmla="*/ 215 w 552"/>
                  <a:gd name="T43" fmla="*/ 174 h 481"/>
                  <a:gd name="T44" fmla="*/ 187 w 552"/>
                  <a:gd name="T45" fmla="*/ 200 h 481"/>
                  <a:gd name="T46" fmla="*/ 144 w 552"/>
                  <a:gd name="T47" fmla="*/ 215 h 481"/>
                  <a:gd name="T48" fmla="*/ 135 w 552"/>
                  <a:gd name="T49" fmla="*/ 221 h 481"/>
                  <a:gd name="T50" fmla="*/ 118 w 552"/>
                  <a:gd name="T51" fmla="*/ 215 h 481"/>
                  <a:gd name="T52" fmla="*/ 71 w 552"/>
                  <a:gd name="T53" fmla="*/ 220 h 481"/>
                  <a:gd name="T54" fmla="*/ 36 w 552"/>
                  <a:gd name="T55" fmla="*/ 236 h 481"/>
                  <a:gd name="T56" fmla="*/ 36 w 552"/>
                  <a:gd name="T57" fmla="*/ 253 h 481"/>
                  <a:gd name="T58" fmla="*/ 42 w 552"/>
                  <a:gd name="T59" fmla="*/ 266 h 481"/>
                  <a:gd name="T60" fmla="*/ 48 w 552"/>
                  <a:gd name="T61" fmla="*/ 264 h 481"/>
                  <a:gd name="T62" fmla="*/ 53 w 552"/>
                  <a:gd name="T63" fmla="*/ 280 h 481"/>
                  <a:gd name="T64" fmla="*/ 43 w 552"/>
                  <a:gd name="T65" fmla="*/ 286 h 481"/>
                  <a:gd name="T66" fmla="*/ 39 w 552"/>
                  <a:gd name="T67" fmla="*/ 300 h 481"/>
                  <a:gd name="T68" fmla="*/ 0 w 552"/>
                  <a:gd name="T69" fmla="*/ 335 h 481"/>
                  <a:gd name="T70" fmla="*/ 14 w 552"/>
                  <a:gd name="T71" fmla="*/ 359 h 481"/>
                  <a:gd name="T72" fmla="*/ 14 w 552"/>
                  <a:gd name="T73" fmla="*/ 359 h 48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552"/>
                  <a:gd name="T112" fmla="*/ 0 h 481"/>
                  <a:gd name="T113" fmla="*/ 552 w 552"/>
                  <a:gd name="T114" fmla="*/ 481 h 481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552" h="481">
                    <a:moveTo>
                      <a:pt x="18" y="441"/>
                    </a:moveTo>
                    <a:lnTo>
                      <a:pt x="377" y="374"/>
                    </a:lnTo>
                    <a:lnTo>
                      <a:pt x="416" y="413"/>
                    </a:lnTo>
                    <a:lnTo>
                      <a:pt x="452" y="433"/>
                    </a:lnTo>
                    <a:lnTo>
                      <a:pt x="531" y="458"/>
                    </a:lnTo>
                    <a:lnTo>
                      <a:pt x="538" y="481"/>
                    </a:lnTo>
                    <a:lnTo>
                      <a:pt x="551" y="452"/>
                    </a:lnTo>
                    <a:lnTo>
                      <a:pt x="552" y="410"/>
                    </a:lnTo>
                    <a:lnTo>
                      <a:pt x="538" y="334"/>
                    </a:lnTo>
                    <a:lnTo>
                      <a:pt x="536" y="253"/>
                    </a:lnTo>
                    <a:lnTo>
                      <a:pt x="499" y="135"/>
                    </a:lnTo>
                    <a:lnTo>
                      <a:pt x="492" y="83"/>
                    </a:lnTo>
                    <a:lnTo>
                      <a:pt x="468" y="0"/>
                    </a:lnTo>
                    <a:lnTo>
                      <a:pt x="352" y="26"/>
                    </a:lnTo>
                    <a:lnTo>
                      <a:pt x="287" y="96"/>
                    </a:lnTo>
                    <a:lnTo>
                      <a:pt x="284" y="114"/>
                    </a:lnTo>
                    <a:lnTo>
                      <a:pt x="246" y="154"/>
                    </a:lnTo>
                    <a:lnTo>
                      <a:pt x="256" y="169"/>
                    </a:lnTo>
                    <a:lnTo>
                      <a:pt x="263" y="180"/>
                    </a:lnTo>
                    <a:lnTo>
                      <a:pt x="258" y="183"/>
                    </a:lnTo>
                    <a:lnTo>
                      <a:pt x="269" y="199"/>
                    </a:lnTo>
                    <a:lnTo>
                      <a:pt x="271" y="214"/>
                    </a:lnTo>
                    <a:lnTo>
                      <a:pt x="235" y="246"/>
                    </a:lnTo>
                    <a:lnTo>
                      <a:pt x="182" y="263"/>
                    </a:lnTo>
                    <a:lnTo>
                      <a:pt x="169" y="272"/>
                    </a:lnTo>
                    <a:lnTo>
                      <a:pt x="148" y="264"/>
                    </a:lnTo>
                    <a:lnTo>
                      <a:pt x="89" y="271"/>
                    </a:lnTo>
                    <a:lnTo>
                      <a:pt x="44" y="289"/>
                    </a:lnTo>
                    <a:lnTo>
                      <a:pt x="44" y="310"/>
                    </a:lnTo>
                    <a:lnTo>
                      <a:pt x="54" y="326"/>
                    </a:lnTo>
                    <a:lnTo>
                      <a:pt x="60" y="324"/>
                    </a:lnTo>
                    <a:lnTo>
                      <a:pt x="67" y="344"/>
                    </a:lnTo>
                    <a:lnTo>
                      <a:pt x="55" y="352"/>
                    </a:lnTo>
                    <a:lnTo>
                      <a:pt x="49" y="368"/>
                    </a:lnTo>
                    <a:lnTo>
                      <a:pt x="0" y="413"/>
                    </a:lnTo>
                    <a:lnTo>
                      <a:pt x="18" y="4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84" name="Freeform 76"/>
              <p:cNvSpPr>
                <a:spLocks/>
              </p:cNvSpPr>
              <p:nvPr/>
            </p:nvSpPr>
            <p:spPr bwMode="auto">
              <a:xfrm>
                <a:off x="5046" y="1633"/>
                <a:ext cx="14" cy="23"/>
              </a:xfrm>
              <a:custGeom>
                <a:avLst/>
                <a:gdLst>
                  <a:gd name="T0" fmla="*/ 0 w 16"/>
                  <a:gd name="T1" fmla="*/ 22 h 22"/>
                  <a:gd name="T2" fmla="*/ 3 w 16"/>
                  <a:gd name="T3" fmla="*/ 6 h 22"/>
                  <a:gd name="T4" fmla="*/ 8 w 16"/>
                  <a:gd name="T5" fmla="*/ 0 h 22"/>
                  <a:gd name="T6" fmla="*/ 12 w 16"/>
                  <a:gd name="T7" fmla="*/ 4 h 22"/>
                  <a:gd name="T8" fmla="*/ 0 w 16"/>
                  <a:gd name="T9" fmla="*/ 22 h 22"/>
                  <a:gd name="T10" fmla="*/ 0 w 16"/>
                  <a:gd name="T11" fmla="*/ 22 h 22"/>
                  <a:gd name="T12" fmla="*/ 0 w 16"/>
                  <a:gd name="T13" fmla="*/ 22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"/>
                  <a:gd name="T22" fmla="*/ 0 h 22"/>
                  <a:gd name="T23" fmla="*/ 16 w 16"/>
                  <a:gd name="T24" fmla="*/ 22 h 2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" h="22">
                    <a:moveTo>
                      <a:pt x="0" y="22"/>
                    </a:moveTo>
                    <a:lnTo>
                      <a:pt x="3" y="6"/>
                    </a:lnTo>
                    <a:lnTo>
                      <a:pt x="11" y="0"/>
                    </a:lnTo>
                    <a:lnTo>
                      <a:pt x="16" y="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85" name="Freeform 77"/>
              <p:cNvSpPr>
                <a:spLocks/>
              </p:cNvSpPr>
              <p:nvPr/>
            </p:nvSpPr>
            <p:spPr bwMode="auto">
              <a:xfrm>
                <a:off x="5063" y="1547"/>
                <a:ext cx="162" cy="94"/>
              </a:xfrm>
              <a:custGeom>
                <a:avLst/>
                <a:gdLst>
                  <a:gd name="T0" fmla="*/ 9 w 171"/>
                  <a:gd name="T1" fmla="*/ 81 h 99"/>
                  <a:gd name="T2" fmla="*/ 57 w 171"/>
                  <a:gd name="T3" fmla="*/ 53 h 99"/>
                  <a:gd name="T4" fmla="*/ 89 w 171"/>
                  <a:gd name="T5" fmla="*/ 37 h 99"/>
                  <a:gd name="T6" fmla="*/ 56 w 171"/>
                  <a:gd name="T7" fmla="*/ 62 h 99"/>
                  <a:gd name="T8" fmla="*/ 58 w 171"/>
                  <a:gd name="T9" fmla="*/ 63 h 99"/>
                  <a:gd name="T10" fmla="*/ 109 w 171"/>
                  <a:gd name="T11" fmla="*/ 27 h 99"/>
                  <a:gd name="T12" fmla="*/ 135 w 171"/>
                  <a:gd name="T13" fmla="*/ 5 h 99"/>
                  <a:gd name="T14" fmla="*/ 132 w 171"/>
                  <a:gd name="T15" fmla="*/ 0 h 99"/>
                  <a:gd name="T16" fmla="*/ 109 w 171"/>
                  <a:gd name="T17" fmla="*/ 12 h 99"/>
                  <a:gd name="T18" fmla="*/ 107 w 171"/>
                  <a:gd name="T19" fmla="*/ 10 h 99"/>
                  <a:gd name="T20" fmla="*/ 95 w 171"/>
                  <a:gd name="T21" fmla="*/ 27 h 99"/>
                  <a:gd name="T22" fmla="*/ 88 w 171"/>
                  <a:gd name="T23" fmla="*/ 27 h 99"/>
                  <a:gd name="T24" fmla="*/ 105 w 171"/>
                  <a:gd name="T25" fmla="*/ 0 h 99"/>
                  <a:gd name="T26" fmla="*/ 88 w 171"/>
                  <a:gd name="T27" fmla="*/ 20 h 99"/>
                  <a:gd name="T28" fmla="*/ 26 w 171"/>
                  <a:gd name="T29" fmla="*/ 43 h 99"/>
                  <a:gd name="T30" fmla="*/ 15 w 171"/>
                  <a:gd name="T31" fmla="*/ 58 h 99"/>
                  <a:gd name="T32" fmla="*/ 6 w 171"/>
                  <a:gd name="T33" fmla="*/ 60 h 99"/>
                  <a:gd name="T34" fmla="*/ 0 w 171"/>
                  <a:gd name="T35" fmla="*/ 73 h 99"/>
                  <a:gd name="T36" fmla="*/ 9 w 171"/>
                  <a:gd name="T37" fmla="*/ 81 h 99"/>
                  <a:gd name="T38" fmla="*/ 9 w 171"/>
                  <a:gd name="T39" fmla="*/ 81 h 9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71"/>
                  <a:gd name="T61" fmla="*/ 0 h 99"/>
                  <a:gd name="T62" fmla="*/ 171 w 171"/>
                  <a:gd name="T63" fmla="*/ 99 h 9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71" h="99">
                    <a:moveTo>
                      <a:pt x="13" y="99"/>
                    </a:moveTo>
                    <a:lnTo>
                      <a:pt x="73" y="65"/>
                    </a:lnTo>
                    <a:lnTo>
                      <a:pt x="113" y="45"/>
                    </a:lnTo>
                    <a:lnTo>
                      <a:pt x="71" y="76"/>
                    </a:lnTo>
                    <a:lnTo>
                      <a:pt x="74" y="78"/>
                    </a:lnTo>
                    <a:lnTo>
                      <a:pt x="139" y="34"/>
                    </a:lnTo>
                    <a:lnTo>
                      <a:pt x="171" y="5"/>
                    </a:lnTo>
                    <a:lnTo>
                      <a:pt x="168" y="0"/>
                    </a:lnTo>
                    <a:lnTo>
                      <a:pt x="139" y="16"/>
                    </a:lnTo>
                    <a:lnTo>
                      <a:pt x="136" y="14"/>
                    </a:lnTo>
                    <a:lnTo>
                      <a:pt x="121" y="34"/>
                    </a:lnTo>
                    <a:lnTo>
                      <a:pt x="111" y="34"/>
                    </a:lnTo>
                    <a:lnTo>
                      <a:pt x="134" y="0"/>
                    </a:lnTo>
                    <a:lnTo>
                      <a:pt x="111" y="24"/>
                    </a:lnTo>
                    <a:lnTo>
                      <a:pt x="34" y="52"/>
                    </a:lnTo>
                    <a:lnTo>
                      <a:pt x="19" y="71"/>
                    </a:lnTo>
                    <a:lnTo>
                      <a:pt x="6" y="74"/>
                    </a:lnTo>
                    <a:lnTo>
                      <a:pt x="0" y="89"/>
                    </a:lnTo>
                    <a:lnTo>
                      <a:pt x="13" y="9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86" name="Freeform 78"/>
              <p:cNvSpPr>
                <a:spLocks/>
              </p:cNvSpPr>
              <p:nvPr/>
            </p:nvSpPr>
            <p:spPr bwMode="auto">
              <a:xfrm>
                <a:off x="5070" y="1445"/>
                <a:ext cx="152" cy="143"/>
              </a:xfrm>
              <a:custGeom>
                <a:avLst/>
                <a:gdLst>
                  <a:gd name="T0" fmla="*/ 10 w 160"/>
                  <a:gd name="T1" fmla="*/ 86 h 149"/>
                  <a:gd name="T2" fmla="*/ 10 w 160"/>
                  <a:gd name="T3" fmla="*/ 119 h 149"/>
                  <a:gd name="T4" fmla="*/ 22 w 160"/>
                  <a:gd name="T5" fmla="*/ 117 h 149"/>
                  <a:gd name="T6" fmla="*/ 45 w 160"/>
                  <a:gd name="T7" fmla="*/ 98 h 149"/>
                  <a:gd name="T8" fmla="*/ 54 w 160"/>
                  <a:gd name="T9" fmla="*/ 83 h 149"/>
                  <a:gd name="T10" fmla="*/ 60 w 160"/>
                  <a:gd name="T11" fmla="*/ 86 h 149"/>
                  <a:gd name="T12" fmla="*/ 94 w 160"/>
                  <a:gd name="T13" fmla="*/ 77 h 149"/>
                  <a:gd name="T14" fmla="*/ 94 w 160"/>
                  <a:gd name="T15" fmla="*/ 71 h 149"/>
                  <a:gd name="T16" fmla="*/ 100 w 160"/>
                  <a:gd name="T17" fmla="*/ 74 h 149"/>
                  <a:gd name="T18" fmla="*/ 106 w 160"/>
                  <a:gd name="T19" fmla="*/ 69 h 149"/>
                  <a:gd name="T20" fmla="*/ 116 w 160"/>
                  <a:gd name="T21" fmla="*/ 67 h 149"/>
                  <a:gd name="T22" fmla="*/ 130 w 160"/>
                  <a:gd name="T23" fmla="*/ 61 h 149"/>
                  <a:gd name="T24" fmla="*/ 118 w 160"/>
                  <a:gd name="T25" fmla="*/ 0 h 149"/>
                  <a:gd name="T26" fmla="*/ 0 w 160"/>
                  <a:gd name="T27" fmla="*/ 25 h 149"/>
                  <a:gd name="T28" fmla="*/ 10 w 160"/>
                  <a:gd name="T29" fmla="*/ 86 h 149"/>
                  <a:gd name="T30" fmla="*/ 10 w 160"/>
                  <a:gd name="T31" fmla="*/ 86 h 149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60"/>
                  <a:gd name="T49" fmla="*/ 0 h 149"/>
                  <a:gd name="T50" fmla="*/ 160 w 160"/>
                  <a:gd name="T51" fmla="*/ 149 h 149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60" h="149">
                    <a:moveTo>
                      <a:pt x="14" y="107"/>
                    </a:moveTo>
                    <a:lnTo>
                      <a:pt x="13" y="149"/>
                    </a:lnTo>
                    <a:lnTo>
                      <a:pt x="26" y="146"/>
                    </a:lnTo>
                    <a:lnTo>
                      <a:pt x="56" y="123"/>
                    </a:lnTo>
                    <a:lnTo>
                      <a:pt x="66" y="104"/>
                    </a:lnTo>
                    <a:lnTo>
                      <a:pt x="73" y="107"/>
                    </a:lnTo>
                    <a:lnTo>
                      <a:pt x="115" y="96"/>
                    </a:lnTo>
                    <a:lnTo>
                      <a:pt x="115" y="89"/>
                    </a:lnTo>
                    <a:lnTo>
                      <a:pt x="123" y="92"/>
                    </a:lnTo>
                    <a:lnTo>
                      <a:pt x="131" y="86"/>
                    </a:lnTo>
                    <a:lnTo>
                      <a:pt x="142" y="84"/>
                    </a:lnTo>
                    <a:lnTo>
                      <a:pt x="160" y="76"/>
                    </a:lnTo>
                    <a:lnTo>
                      <a:pt x="144" y="0"/>
                    </a:lnTo>
                    <a:lnTo>
                      <a:pt x="0" y="31"/>
                    </a:lnTo>
                    <a:lnTo>
                      <a:pt x="14" y="10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87" name="Freeform 79"/>
              <p:cNvSpPr>
                <a:spLocks/>
              </p:cNvSpPr>
              <p:nvPr/>
            </p:nvSpPr>
            <p:spPr bwMode="auto">
              <a:xfrm>
                <a:off x="5205" y="1437"/>
                <a:ext cx="69" cy="80"/>
              </a:xfrm>
              <a:custGeom>
                <a:avLst/>
                <a:gdLst>
                  <a:gd name="T0" fmla="*/ 12 w 71"/>
                  <a:gd name="T1" fmla="*/ 69 h 84"/>
                  <a:gd name="T2" fmla="*/ 37 w 71"/>
                  <a:gd name="T3" fmla="*/ 61 h 84"/>
                  <a:gd name="T4" fmla="*/ 39 w 71"/>
                  <a:gd name="T5" fmla="*/ 31 h 84"/>
                  <a:gd name="T6" fmla="*/ 47 w 71"/>
                  <a:gd name="T7" fmla="*/ 39 h 84"/>
                  <a:gd name="T8" fmla="*/ 49 w 71"/>
                  <a:gd name="T9" fmla="*/ 51 h 84"/>
                  <a:gd name="T10" fmla="*/ 53 w 71"/>
                  <a:gd name="T11" fmla="*/ 50 h 84"/>
                  <a:gd name="T12" fmla="*/ 59 w 71"/>
                  <a:gd name="T13" fmla="*/ 39 h 84"/>
                  <a:gd name="T14" fmla="*/ 53 w 71"/>
                  <a:gd name="T15" fmla="*/ 25 h 84"/>
                  <a:gd name="T16" fmla="*/ 39 w 71"/>
                  <a:gd name="T17" fmla="*/ 22 h 84"/>
                  <a:gd name="T18" fmla="*/ 31 w 71"/>
                  <a:gd name="T19" fmla="*/ 3 h 84"/>
                  <a:gd name="T20" fmla="*/ 22 w 71"/>
                  <a:gd name="T21" fmla="*/ 0 h 84"/>
                  <a:gd name="T22" fmla="*/ 0 w 71"/>
                  <a:gd name="T23" fmla="*/ 8 h 84"/>
                  <a:gd name="T24" fmla="*/ 12 w 71"/>
                  <a:gd name="T25" fmla="*/ 69 h 84"/>
                  <a:gd name="T26" fmla="*/ 12 w 71"/>
                  <a:gd name="T27" fmla="*/ 69 h 8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71"/>
                  <a:gd name="T43" fmla="*/ 0 h 84"/>
                  <a:gd name="T44" fmla="*/ 71 w 71"/>
                  <a:gd name="T45" fmla="*/ 84 h 8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71" h="84">
                    <a:moveTo>
                      <a:pt x="16" y="84"/>
                    </a:moveTo>
                    <a:lnTo>
                      <a:pt x="45" y="73"/>
                    </a:lnTo>
                    <a:lnTo>
                      <a:pt x="47" y="39"/>
                    </a:lnTo>
                    <a:lnTo>
                      <a:pt x="55" y="47"/>
                    </a:lnTo>
                    <a:lnTo>
                      <a:pt x="57" y="63"/>
                    </a:lnTo>
                    <a:lnTo>
                      <a:pt x="63" y="61"/>
                    </a:lnTo>
                    <a:lnTo>
                      <a:pt x="71" y="47"/>
                    </a:lnTo>
                    <a:lnTo>
                      <a:pt x="63" y="29"/>
                    </a:lnTo>
                    <a:lnTo>
                      <a:pt x="47" y="26"/>
                    </a:lnTo>
                    <a:lnTo>
                      <a:pt x="35" y="3"/>
                    </a:lnTo>
                    <a:lnTo>
                      <a:pt x="26" y="0"/>
                    </a:lnTo>
                    <a:lnTo>
                      <a:pt x="0" y="8"/>
                    </a:lnTo>
                    <a:lnTo>
                      <a:pt x="16" y="8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88" name="Freeform 80"/>
              <p:cNvSpPr>
                <a:spLocks/>
              </p:cNvSpPr>
              <p:nvPr/>
            </p:nvSpPr>
            <p:spPr bwMode="auto">
              <a:xfrm>
                <a:off x="5068" y="1337"/>
                <a:ext cx="296" cy="145"/>
              </a:xfrm>
              <a:custGeom>
                <a:avLst/>
                <a:gdLst>
                  <a:gd name="T0" fmla="*/ 2 w 311"/>
                  <a:gd name="T1" fmla="*/ 119 h 152"/>
                  <a:gd name="T2" fmla="*/ 116 w 311"/>
                  <a:gd name="T3" fmla="*/ 93 h 152"/>
                  <a:gd name="T4" fmla="*/ 138 w 311"/>
                  <a:gd name="T5" fmla="*/ 87 h 152"/>
                  <a:gd name="T6" fmla="*/ 145 w 311"/>
                  <a:gd name="T7" fmla="*/ 89 h 152"/>
                  <a:gd name="T8" fmla="*/ 154 w 311"/>
                  <a:gd name="T9" fmla="*/ 109 h 152"/>
                  <a:gd name="T10" fmla="*/ 167 w 311"/>
                  <a:gd name="T11" fmla="*/ 111 h 152"/>
                  <a:gd name="T12" fmla="*/ 173 w 311"/>
                  <a:gd name="T13" fmla="*/ 126 h 152"/>
                  <a:gd name="T14" fmla="*/ 182 w 311"/>
                  <a:gd name="T15" fmla="*/ 126 h 152"/>
                  <a:gd name="T16" fmla="*/ 192 w 311"/>
                  <a:gd name="T17" fmla="*/ 113 h 152"/>
                  <a:gd name="T18" fmla="*/ 194 w 311"/>
                  <a:gd name="T19" fmla="*/ 100 h 152"/>
                  <a:gd name="T20" fmla="*/ 204 w 311"/>
                  <a:gd name="T21" fmla="*/ 117 h 152"/>
                  <a:gd name="T22" fmla="*/ 249 w 311"/>
                  <a:gd name="T23" fmla="*/ 102 h 152"/>
                  <a:gd name="T24" fmla="*/ 247 w 311"/>
                  <a:gd name="T25" fmla="*/ 85 h 152"/>
                  <a:gd name="T26" fmla="*/ 234 w 311"/>
                  <a:gd name="T27" fmla="*/ 62 h 152"/>
                  <a:gd name="T28" fmla="*/ 226 w 311"/>
                  <a:gd name="T29" fmla="*/ 59 h 152"/>
                  <a:gd name="T30" fmla="*/ 220 w 311"/>
                  <a:gd name="T31" fmla="*/ 59 h 152"/>
                  <a:gd name="T32" fmla="*/ 221 w 311"/>
                  <a:gd name="T33" fmla="*/ 64 h 152"/>
                  <a:gd name="T34" fmla="*/ 232 w 311"/>
                  <a:gd name="T35" fmla="*/ 66 h 152"/>
                  <a:gd name="T36" fmla="*/ 236 w 311"/>
                  <a:gd name="T37" fmla="*/ 87 h 152"/>
                  <a:gd name="T38" fmla="*/ 217 w 311"/>
                  <a:gd name="T39" fmla="*/ 95 h 152"/>
                  <a:gd name="T40" fmla="*/ 192 w 311"/>
                  <a:gd name="T41" fmla="*/ 78 h 152"/>
                  <a:gd name="T42" fmla="*/ 182 w 311"/>
                  <a:gd name="T43" fmla="*/ 59 h 152"/>
                  <a:gd name="T44" fmla="*/ 171 w 311"/>
                  <a:gd name="T45" fmla="*/ 52 h 152"/>
                  <a:gd name="T46" fmla="*/ 169 w 311"/>
                  <a:gd name="T47" fmla="*/ 59 h 152"/>
                  <a:gd name="T48" fmla="*/ 159 w 311"/>
                  <a:gd name="T49" fmla="*/ 48 h 152"/>
                  <a:gd name="T50" fmla="*/ 168 w 311"/>
                  <a:gd name="T51" fmla="*/ 34 h 152"/>
                  <a:gd name="T52" fmla="*/ 176 w 311"/>
                  <a:gd name="T53" fmla="*/ 22 h 152"/>
                  <a:gd name="T54" fmla="*/ 161 w 311"/>
                  <a:gd name="T55" fmla="*/ 0 h 152"/>
                  <a:gd name="T56" fmla="*/ 138 w 311"/>
                  <a:gd name="T57" fmla="*/ 17 h 152"/>
                  <a:gd name="T58" fmla="*/ 55 w 311"/>
                  <a:gd name="T59" fmla="*/ 40 h 152"/>
                  <a:gd name="T60" fmla="*/ 0 w 311"/>
                  <a:gd name="T61" fmla="*/ 52 h 152"/>
                  <a:gd name="T62" fmla="*/ 2 w 311"/>
                  <a:gd name="T63" fmla="*/ 119 h 152"/>
                  <a:gd name="T64" fmla="*/ 2 w 311"/>
                  <a:gd name="T65" fmla="*/ 119 h 15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11"/>
                  <a:gd name="T100" fmla="*/ 0 h 152"/>
                  <a:gd name="T101" fmla="*/ 311 w 311"/>
                  <a:gd name="T102" fmla="*/ 152 h 15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11" h="152">
                    <a:moveTo>
                      <a:pt x="2" y="144"/>
                    </a:moveTo>
                    <a:lnTo>
                      <a:pt x="146" y="113"/>
                    </a:lnTo>
                    <a:lnTo>
                      <a:pt x="172" y="105"/>
                    </a:lnTo>
                    <a:lnTo>
                      <a:pt x="181" y="108"/>
                    </a:lnTo>
                    <a:lnTo>
                      <a:pt x="193" y="131"/>
                    </a:lnTo>
                    <a:lnTo>
                      <a:pt x="209" y="134"/>
                    </a:lnTo>
                    <a:lnTo>
                      <a:pt x="217" y="152"/>
                    </a:lnTo>
                    <a:lnTo>
                      <a:pt x="228" y="152"/>
                    </a:lnTo>
                    <a:lnTo>
                      <a:pt x="240" y="136"/>
                    </a:lnTo>
                    <a:lnTo>
                      <a:pt x="243" y="121"/>
                    </a:lnTo>
                    <a:lnTo>
                      <a:pt x="256" y="141"/>
                    </a:lnTo>
                    <a:lnTo>
                      <a:pt x="311" y="123"/>
                    </a:lnTo>
                    <a:lnTo>
                      <a:pt x="309" y="102"/>
                    </a:lnTo>
                    <a:lnTo>
                      <a:pt x="293" y="74"/>
                    </a:lnTo>
                    <a:lnTo>
                      <a:pt x="283" y="71"/>
                    </a:lnTo>
                    <a:lnTo>
                      <a:pt x="275" y="71"/>
                    </a:lnTo>
                    <a:lnTo>
                      <a:pt x="277" y="77"/>
                    </a:lnTo>
                    <a:lnTo>
                      <a:pt x="290" y="79"/>
                    </a:lnTo>
                    <a:lnTo>
                      <a:pt x="295" y="105"/>
                    </a:lnTo>
                    <a:lnTo>
                      <a:pt x="272" y="115"/>
                    </a:lnTo>
                    <a:lnTo>
                      <a:pt x="240" y="94"/>
                    </a:lnTo>
                    <a:lnTo>
                      <a:pt x="228" y="71"/>
                    </a:lnTo>
                    <a:lnTo>
                      <a:pt x="214" y="63"/>
                    </a:lnTo>
                    <a:lnTo>
                      <a:pt x="212" y="71"/>
                    </a:lnTo>
                    <a:lnTo>
                      <a:pt x="199" y="58"/>
                    </a:lnTo>
                    <a:lnTo>
                      <a:pt x="211" y="42"/>
                    </a:lnTo>
                    <a:lnTo>
                      <a:pt x="220" y="26"/>
                    </a:lnTo>
                    <a:lnTo>
                      <a:pt x="201" y="0"/>
                    </a:lnTo>
                    <a:lnTo>
                      <a:pt x="172" y="21"/>
                    </a:lnTo>
                    <a:lnTo>
                      <a:pt x="68" y="48"/>
                    </a:lnTo>
                    <a:lnTo>
                      <a:pt x="0" y="63"/>
                    </a:lnTo>
                    <a:lnTo>
                      <a:pt x="2" y="1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89" name="Freeform 81"/>
              <p:cNvSpPr>
                <a:spLocks/>
              </p:cNvSpPr>
              <p:nvPr/>
            </p:nvSpPr>
            <p:spPr bwMode="auto">
              <a:xfrm>
                <a:off x="5304" y="1480"/>
                <a:ext cx="26" cy="19"/>
              </a:xfrm>
              <a:custGeom>
                <a:avLst/>
                <a:gdLst>
                  <a:gd name="T0" fmla="*/ 0 w 28"/>
                  <a:gd name="T1" fmla="*/ 14 h 21"/>
                  <a:gd name="T2" fmla="*/ 8 w 28"/>
                  <a:gd name="T3" fmla="*/ 0 h 21"/>
                  <a:gd name="T4" fmla="*/ 20 w 28"/>
                  <a:gd name="T5" fmla="*/ 5 h 21"/>
                  <a:gd name="T6" fmla="*/ 0 w 28"/>
                  <a:gd name="T7" fmla="*/ 14 h 21"/>
                  <a:gd name="T8" fmla="*/ 0 w 28"/>
                  <a:gd name="T9" fmla="*/ 14 h 21"/>
                  <a:gd name="T10" fmla="*/ 0 w 28"/>
                  <a:gd name="T11" fmla="*/ 14 h 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"/>
                  <a:gd name="T19" fmla="*/ 0 h 21"/>
                  <a:gd name="T20" fmla="*/ 28 w 28"/>
                  <a:gd name="T21" fmla="*/ 21 h 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" h="21">
                    <a:moveTo>
                      <a:pt x="0" y="21"/>
                    </a:moveTo>
                    <a:lnTo>
                      <a:pt x="12" y="0"/>
                    </a:lnTo>
                    <a:lnTo>
                      <a:pt x="28" y="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90" name="Freeform 82"/>
              <p:cNvSpPr>
                <a:spLocks/>
              </p:cNvSpPr>
              <p:nvPr/>
            </p:nvSpPr>
            <p:spPr bwMode="auto">
              <a:xfrm>
                <a:off x="5353" y="1476"/>
                <a:ext cx="24" cy="16"/>
              </a:xfrm>
              <a:custGeom>
                <a:avLst/>
                <a:gdLst>
                  <a:gd name="T0" fmla="*/ 0 w 23"/>
                  <a:gd name="T1" fmla="*/ 13 h 17"/>
                  <a:gd name="T2" fmla="*/ 11 w 23"/>
                  <a:gd name="T3" fmla="*/ 0 h 17"/>
                  <a:gd name="T4" fmla="*/ 19 w 23"/>
                  <a:gd name="T5" fmla="*/ 8 h 17"/>
                  <a:gd name="T6" fmla="*/ 0 w 23"/>
                  <a:gd name="T7" fmla="*/ 13 h 17"/>
                  <a:gd name="T8" fmla="*/ 0 w 23"/>
                  <a:gd name="T9" fmla="*/ 13 h 17"/>
                  <a:gd name="T10" fmla="*/ 0 w 23"/>
                  <a:gd name="T11" fmla="*/ 13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"/>
                  <a:gd name="T19" fmla="*/ 0 h 17"/>
                  <a:gd name="T20" fmla="*/ 23 w 23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" h="17">
                    <a:moveTo>
                      <a:pt x="0" y="17"/>
                    </a:moveTo>
                    <a:lnTo>
                      <a:pt x="13" y="0"/>
                    </a:lnTo>
                    <a:lnTo>
                      <a:pt x="23" y="12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91" name="Freeform 83"/>
              <p:cNvSpPr>
                <a:spLocks/>
              </p:cNvSpPr>
              <p:nvPr/>
            </p:nvSpPr>
            <p:spPr bwMode="auto">
              <a:xfrm>
                <a:off x="5003" y="1124"/>
                <a:ext cx="144" cy="273"/>
              </a:xfrm>
              <a:custGeom>
                <a:avLst/>
                <a:gdLst>
                  <a:gd name="T0" fmla="*/ 20 w 151"/>
                  <a:gd name="T1" fmla="*/ 95 h 288"/>
                  <a:gd name="T2" fmla="*/ 25 w 151"/>
                  <a:gd name="T3" fmla="*/ 137 h 288"/>
                  <a:gd name="T4" fmla="*/ 55 w 151"/>
                  <a:gd name="T5" fmla="*/ 233 h 288"/>
                  <a:gd name="T6" fmla="*/ 110 w 151"/>
                  <a:gd name="T7" fmla="*/ 221 h 288"/>
                  <a:gd name="T8" fmla="*/ 105 w 151"/>
                  <a:gd name="T9" fmla="*/ 85 h 288"/>
                  <a:gd name="T10" fmla="*/ 118 w 151"/>
                  <a:gd name="T11" fmla="*/ 58 h 288"/>
                  <a:gd name="T12" fmla="*/ 121 w 151"/>
                  <a:gd name="T13" fmla="*/ 0 h 288"/>
                  <a:gd name="T14" fmla="*/ 0 w 151"/>
                  <a:gd name="T15" fmla="*/ 27 h 288"/>
                  <a:gd name="T16" fmla="*/ 20 w 151"/>
                  <a:gd name="T17" fmla="*/ 95 h 288"/>
                  <a:gd name="T18" fmla="*/ 20 w 151"/>
                  <a:gd name="T19" fmla="*/ 95 h 28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1"/>
                  <a:gd name="T31" fmla="*/ 0 h 288"/>
                  <a:gd name="T32" fmla="*/ 151 w 151"/>
                  <a:gd name="T33" fmla="*/ 288 h 28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1" h="288">
                    <a:moveTo>
                      <a:pt x="24" y="118"/>
                    </a:moveTo>
                    <a:lnTo>
                      <a:pt x="31" y="170"/>
                    </a:lnTo>
                    <a:lnTo>
                      <a:pt x="68" y="288"/>
                    </a:lnTo>
                    <a:lnTo>
                      <a:pt x="136" y="273"/>
                    </a:lnTo>
                    <a:lnTo>
                      <a:pt x="131" y="105"/>
                    </a:lnTo>
                    <a:lnTo>
                      <a:pt x="147" y="71"/>
                    </a:lnTo>
                    <a:lnTo>
                      <a:pt x="151" y="0"/>
                    </a:lnTo>
                    <a:lnTo>
                      <a:pt x="0" y="35"/>
                    </a:lnTo>
                    <a:lnTo>
                      <a:pt x="24" y="1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92" name="Freeform 84"/>
              <p:cNvSpPr>
                <a:spLocks/>
              </p:cNvSpPr>
              <p:nvPr/>
            </p:nvSpPr>
            <p:spPr bwMode="auto">
              <a:xfrm>
                <a:off x="5128" y="1084"/>
                <a:ext cx="132" cy="299"/>
              </a:xfrm>
              <a:custGeom>
                <a:avLst/>
                <a:gdLst>
                  <a:gd name="T0" fmla="*/ 0 w 140"/>
                  <a:gd name="T1" fmla="*/ 120 h 315"/>
                  <a:gd name="T2" fmla="*/ 12 w 140"/>
                  <a:gd name="T3" fmla="*/ 92 h 315"/>
                  <a:gd name="T4" fmla="*/ 16 w 140"/>
                  <a:gd name="T5" fmla="*/ 34 h 315"/>
                  <a:gd name="T6" fmla="*/ 14 w 140"/>
                  <a:gd name="T7" fmla="*/ 10 h 315"/>
                  <a:gd name="T8" fmla="*/ 37 w 140"/>
                  <a:gd name="T9" fmla="*/ 0 h 315"/>
                  <a:gd name="T10" fmla="*/ 86 w 140"/>
                  <a:gd name="T11" fmla="*/ 160 h 315"/>
                  <a:gd name="T12" fmla="*/ 110 w 140"/>
                  <a:gd name="T13" fmla="*/ 194 h 315"/>
                  <a:gd name="T14" fmla="*/ 109 w 140"/>
                  <a:gd name="T15" fmla="*/ 216 h 315"/>
                  <a:gd name="T16" fmla="*/ 86 w 140"/>
                  <a:gd name="T17" fmla="*/ 234 h 315"/>
                  <a:gd name="T18" fmla="*/ 5 w 140"/>
                  <a:gd name="T19" fmla="*/ 256 h 315"/>
                  <a:gd name="T20" fmla="*/ 0 w 140"/>
                  <a:gd name="T21" fmla="*/ 120 h 315"/>
                  <a:gd name="T22" fmla="*/ 0 w 140"/>
                  <a:gd name="T23" fmla="*/ 120 h 31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40"/>
                  <a:gd name="T37" fmla="*/ 0 h 315"/>
                  <a:gd name="T38" fmla="*/ 140 w 140"/>
                  <a:gd name="T39" fmla="*/ 315 h 31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40" h="315">
                    <a:moveTo>
                      <a:pt x="0" y="147"/>
                    </a:moveTo>
                    <a:lnTo>
                      <a:pt x="16" y="113"/>
                    </a:lnTo>
                    <a:lnTo>
                      <a:pt x="20" y="42"/>
                    </a:lnTo>
                    <a:lnTo>
                      <a:pt x="18" y="14"/>
                    </a:lnTo>
                    <a:lnTo>
                      <a:pt x="46" y="0"/>
                    </a:lnTo>
                    <a:lnTo>
                      <a:pt x="109" y="197"/>
                    </a:lnTo>
                    <a:lnTo>
                      <a:pt x="140" y="239"/>
                    </a:lnTo>
                    <a:lnTo>
                      <a:pt x="138" y="267"/>
                    </a:lnTo>
                    <a:lnTo>
                      <a:pt x="109" y="288"/>
                    </a:lnTo>
                    <a:lnTo>
                      <a:pt x="5" y="315"/>
                    </a:lnTo>
                    <a:lnTo>
                      <a:pt x="0" y="1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93" name="Freeform 85"/>
              <p:cNvSpPr>
                <a:spLocks/>
              </p:cNvSpPr>
              <p:nvPr/>
            </p:nvSpPr>
            <p:spPr bwMode="auto">
              <a:xfrm>
                <a:off x="5171" y="816"/>
                <a:ext cx="322" cy="495"/>
              </a:xfrm>
              <a:custGeom>
                <a:avLst/>
                <a:gdLst>
                  <a:gd name="T0" fmla="*/ 0 w 340"/>
                  <a:gd name="T1" fmla="*/ 231 h 521"/>
                  <a:gd name="T2" fmla="*/ 15 w 340"/>
                  <a:gd name="T3" fmla="*/ 232 h 521"/>
                  <a:gd name="T4" fmla="*/ 17 w 340"/>
                  <a:gd name="T5" fmla="*/ 205 h 521"/>
                  <a:gd name="T6" fmla="*/ 37 w 340"/>
                  <a:gd name="T7" fmla="*/ 166 h 521"/>
                  <a:gd name="T8" fmla="*/ 27 w 340"/>
                  <a:gd name="T9" fmla="*/ 138 h 521"/>
                  <a:gd name="T10" fmla="*/ 66 w 340"/>
                  <a:gd name="T11" fmla="*/ 5 h 521"/>
                  <a:gd name="T12" fmla="*/ 74 w 340"/>
                  <a:gd name="T13" fmla="*/ 5 h 521"/>
                  <a:gd name="T14" fmla="*/ 78 w 340"/>
                  <a:gd name="T15" fmla="*/ 22 h 521"/>
                  <a:gd name="T16" fmla="*/ 116 w 340"/>
                  <a:gd name="T17" fmla="*/ 8 h 521"/>
                  <a:gd name="T18" fmla="*/ 118 w 340"/>
                  <a:gd name="T19" fmla="*/ 0 h 521"/>
                  <a:gd name="T20" fmla="*/ 150 w 340"/>
                  <a:gd name="T21" fmla="*/ 8 h 521"/>
                  <a:gd name="T22" fmla="*/ 201 w 340"/>
                  <a:gd name="T23" fmla="*/ 140 h 521"/>
                  <a:gd name="T24" fmla="*/ 224 w 340"/>
                  <a:gd name="T25" fmla="*/ 142 h 521"/>
                  <a:gd name="T26" fmla="*/ 265 w 340"/>
                  <a:gd name="T27" fmla="*/ 190 h 521"/>
                  <a:gd name="T28" fmla="*/ 260 w 340"/>
                  <a:gd name="T29" fmla="*/ 199 h 521"/>
                  <a:gd name="T30" fmla="*/ 274 w 340"/>
                  <a:gd name="T31" fmla="*/ 199 h 521"/>
                  <a:gd name="T32" fmla="*/ 264 w 340"/>
                  <a:gd name="T33" fmla="*/ 224 h 521"/>
                  <a:gd name="T34" fmla="*/ 243 w 340"/>
                  <a:gd name="T35" fmla="*/ 238 h 521"/>
                  <a:gd name="T36" fmla="*/ 219 w 340"/>
                  <a:gd name="T37" fmla="*/ 251 h 521"/>
                  <a:gd name="T38" fmla="*/ 216 w 340"/>
                  <a:gd name="T39" fmla="*/ 267 h 521"/>
                  <a:gd name="T40" fmla="*/ 205 w 340"/>
                  <a:gd name="T41" fmla="*/ 253 h 521"/>
                  <a:gd name="T42" fmla="*/ 182 w 340"/>
                  <a:gd name="T43" fmla="*/ 270 h 521"/>
                  <a:gd name="T44" fmla="*/ 173 w 340"/>
                  <a:gd name="T45" fmla="*/ 270 h 521"/>
                  <a:gd name="T46" fmla="*/ 164 w 340"/>
                  <a:gd name="T47" fmla="*/ 260 h 521"/>
                  <a:gd name="T48" fmla="*/ 159 w 340"/>
                  <a:gd name="T49" fmla="*/ 311 h 521"/>
                  <a:gd name="T50" fmla="*/ 139 w 340"/>
                  <a:gd name="T51" fmla="*/ 319 h 521"/>
                  <a:gd name="T52" fmla="*/ 130 w 340"/>
                  <a:gd name="T53" fmla="*/ 339 h 521"/>
                  <a:gd name="T54" fmla="*/ 118 w 340"/>
                  <a:gd name="T55" fmla="*/ 339 h 521"/>
                  <a:gd name="T56" fmla="*/ 91 w 340"/>
                  <a:gd name="T57" fmla="*/ 368 h 521"/>
                  <a:gd name="T58" fmla="*/ 89 w 340"/>
                  <a:gd name="T59" fmla="*/ 392 h 521"/>
                  <a:gd name="T60" fmla="*/ 83 w 340"/>
                  <a:gd name="T61" fmla="*/ 403 h 521"/>
                  <a:gd name="T62" fmla="*/ 76 w 340"/>
                  <a:gd name="T63" fmla="*/ 427 h 521"/>
                  <a:gd name="T64" fmla="*/ 51 w 340"/>
                  <a:gd name="T65" fmla="*/ 393 h 521"/>
                  <a:gd name="T66" fmla="*/ 0 w 340"/>
                  <a:gd name="T67" fmla="*/ 231 h 521"/>
                  <a:gd name="T68" fmla="*/ 0 w 340"/>
                  <a:gd name="T69" fmla="*/ 231 h 52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40"/>
                  <a:gd name="T106" fmla="*/ 0 h 521"/>
                  <a:gd name="T107" fmla="*/ 340 w 340"/>
                  <a:gd name="T108" fmla="*/ 521 h 521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40" h="521">
                    <a:moveTo>
                      <a:pt x="0" y="282"/>
                    </a:moveTo>
                    <a:lnTo>
                      <a:pt x="19" y="283"/>
                    </a:lnTo>
                    <a:lnTo>
                      <a:pt x="21" y="249"/>
                    </a:lnTo>
                    <a:lnTo>
                      <a:pt x="45" y="202"/>
                    </a:lnTo>
                    <a:lnTo>
                      <a:pt x="34" y="168"/>
                    </a:lnTo>
                    <a:lnTo>
                      <a:pt x="82" y="5"/>
                    </a:lnTo>
                    <a:lnTo>
                      <a:pt x="92" y="5"/>
                    </a:lnTo>
                    <a:lnTo>
                      <a:pt x="97" y="26"/>
                    </a:lnTo>
                    <a:lnTo>
                      <a:pt x="145" y="8"/>
                    </a:lnTo>
                    <a:lnTo>
                      <a:pt x="147" y="0"/>
                    </a:lnTo>
                    <a:lnTo>
                      <a:pt x="186" y="8"/>
                    </a:lnTo>
                    <a:lnTo>
                      <a:pt x="249" y="170"/>
                    </a:lnTo>
                    <a:lnTo>
                      <a:pt x="278" y="172"/>
                    </a:lnTo>
                    <a:lnTo>
                      <a:pt x="330" y="232"/>
                    </a:lnTo>
                    <a:lnTo>
                      <a:pt x="323" y="243"/>
                    </a:lnTo>
                    <a:lnTo>
                      <a:pt x="340" y="243"/>
                    </a:lnTo>
                    <a:lnTo>
                      <a:pt x="328" y="272"/>
                    </a:lnTo>
                    <a:lnTo>
                      <a:pt x="302" y="290"/>
                    </a:lnTo>
                    <a:lnTo>
                      <a:pt x="272" y="306"/>
                    </a:lnTo>
                    <a:lnTo>
                      <a:pt x="268" y="325"/>
                    </a:lnTo>
                    <a:lnTo>
                      <a:pt x="254" y="308"/>
                    </a:lnTo>
                    <a:lnTo>
                      <a:pt x="226" y="329"/>
                    </a:lnTo>
                    <a:lnTo>
                      <a:pt x="215" y="329"/>
                    </a:lnTo>
                    <a:lnTo>
                      <a:pt x="204" y="316"/>
                    </a:lnTo>
                    <a:lnTo>
                      <a:pt x="197" y="379"/>
                    </a:lnTo>
                    <a:lnTo>
                      <a:pt x="173" y="389"/>
                    </a:lnTo>
                    <a:lnTo>
                      <a:pt x="162" y="413"/>
                    </a:lnTo>
                    <a:lnTo>
                      <a:pt x="147" y="413"/>
                    </a:lnTo>
                    <a:lnTo>
                      <a:pt x="113" y="448"/>
                    </a:lnTo>
                    <a:lnTo>
                      <a:pt x="111" y="478"/>
                    </a:lnTo>
                    <a:lnTo>
                      <a:pt x="103" y="489"/>
                    </a:lnTo>
                    <a:lnTo>
                      <a:pt x="94" y="521"/>
                    </a:lnTo>
                    <a:lnTo>
                      <a:pt x="63" y="479"/>
                    </a:lnTo>
                    <a:lnTo>
                      <a:pt x="0" y="2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94" name="Freeform 86"/>
              <p:cNvSpPr>
                <a:spLocks/>
              </p:cNvSpPr>
              <p:nvPr/>
            </p:nvSpPr>
            <p:spPr bwMode="auto">
              <a:xfrm>
                <a:off x="1095" y="624"/>
                <a:ext cx="588" cy="419"/>
              </a:xfrm>
              <a:custGeom>
                <a:avLst/>
                <a:gdLst>
                  <a:gd name="T0" fmla="*/ 19 w 622"/>
                  <a:gd name="T1" fmla="*/ 78 h 441"/>
                  <a:gd name="T2" fmla="*/ 11 w 622"/>
                  <a:gd name="T3" fmla="*/ 177 h 441"/>
                  <a:gd name="T4" fmla="*/ 24 w 622"/>
                  <a:gd name="T5" fmla="*/ 177 h 441"/>
                  <a:gd name="T6" fmla="*/ 17 w 622"/>
                  <a:gd name="T7" fmla="*/ 198 h 441"/>
                  <a:gd name="T8" fmla="*/ 9 w 622"/>
                  <a:gd name="T9" fmla="*/ 187 h 441"/>
                  <a:gd name="T10" fmla="*/ 0 w 622"/>
                  <a:gd name="T11" fmla="*/ 211 h 441"/>
                  <a:gd name="T12" fmla="*/ 36 w 622"/>
                  <a:gd name="T13" fmla="*/ 232 h 441"/>
                  <a:gd name="T14" fmla="*/ 37 w 622"/>
                  <a:gd name="T15" fmla="*/ 240 h 441"/>
                  <a:gd name="T16" fmla="*/ 45 w 622"/>
                  <a:gd name="T17" fmla="*/ 242 h 441"/>
                  <a:gd name="T18" fmla="*/ 90 w 622"/>
                  <a:gd name="T19" fmla="*/ 315 h 441"/>
                  <a:gd name="T20" fmla="*/ 141 w 622"/>
                  <a:gd name="T21" fmla="*/ 312 h 441"/>
                  <a:gd name="T22" fmla="*/ 179 w 622"/>
                  <a:gd name="T23" fmla="*/ 329 h 441"/>
                  <a:gd name="T24" fmla="*/ 197 w 622"/>
                  <a:gd name="T25" fmla="*/ 326 h 441"/>
                  <a:gd name="T26" fmla="*/ 311 w 622"/>
                  <a:gd name="T27" fmla="*/ 329 h 441"/>
                  <a:gd name="T28" fmla="*/ 441 w 622"/>
                  <a:gd name="T29" fmla="*/ 359 h 441"/>
                  <a:gd name="T30" fmla="*/ 442 w 622"/>
                  <a:gd name="T31" fmla="*/ 318 h 441"/>
                  <a:gd name="T32" fmla="*/ 497 w 622"/>
                  <a:gd name="T33" fmla="*/ 90 h 441"/>
                  <a:gd name="T34" fmla="*/ 153 w 622"/>
                  <a:gd name="T35" fmla="*/ 0 h 441"/>
                  <a:gd name="T36" fmla="*/ 155 w 622"/>
                  <a:gd name="T37" fmla="*/ 67 h 441"/>
                  <a:gd name="T38" fmla="*/ 139 w 622"/>
                  <a:gd name="T39" fmla="*/ 123 h 441"/>
                  <a:gd name="T40" fmla="*/ 136 w 622"/>
                  <a:gd name="T41" fmla="*/ 153 h 441"/>
                  <a:gd name="T42" fmla="*/ 100 w 622"/>
                  <a:gd name="T43" fmla="*/ 162 h 441"/>
                  <a:gd name="T44" fmla="*/ 97 w 622"/>
                  <a:gd name="T45" fmla="*/ 148 h 441"/>
                  <a:gd name="T46" fmla="*/ 127 w 622"/>
                  <a:gd name="T47" fmla="*/ 129 h 441"/>
                  <a:gd name="T48" fmla="*/ 124 w 622"/>
                  <a:gd name="T49" fmla="*/ 115 h 441"/>
                  <a:gd name="T50" fmla="*/ 98 w 622"/>
                  <a:gd name="T51" fmla="*/ 118 h 441"/>
                  <a:gd name="T52" fmla="*/ 117 w 622"/>
                  <a:gd name="T53" fmla="*/ 100 h 441"/>
                  <a:gd name="T54" fmla="*/ 131 w 622"/>
                  <a:gd name="T55" fmla="*/ 89 h 441"/>
                  <a:gd name="T56" fmla="*/ 22 w 622"/>
                  <a:gd name="T57" fmla="*/ 17 h 441"/>
                  <a:gd name="T58" fmla="*/ 11 w 622"/>
                  <a:gd name="T59" fmla="*/ 38 h 441"/>
                  <a:gd name="T60" fmla="*/ 19 w 622"/>
                  <a:gd name="T61" fmla="*/ 78 h 441"/>
                  <a:gd name="T62" fmla="*/ 19 w 622"/>
                  <a:gd name="T63" fmla="*/ 78 h 441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622"/>
                  <a:gd name="T97" fmla="*/ 0 h 441"/>
                  <a:gd name="T98" fmla="*/ 622 w 622"/>
                  <a:gd name="T99" fmla="*/ 441 h 441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622" h="441">
                    <a:moveTo>
                      <a:pt x="23" y="96"/>
                    </a:moveTo>
                    <a:lnTo>
                      <a:pt x="15" y="217"/>
                    </a:lnTo>
                    <a:lnTo>
                      <a:pt x="29" y="217"/>
                    </a:lnTo>
                    <a:lnTo>
                      <a:pt x="21" y="243"/>
                    </a:lnTo>
                    <a:lnTo>
                      <a:pt x="10" y="229"/>
                    </a:lnTo>
                    <a:lnTo>
                      <a:pt x="0" y="259"/>
                    </a:lnTo>
                    <a:lnTo>
                      <a:pt x="44" y="284"/>
                    </a:lnTo>
                    <a:lnTo>
                      <a:pt x="45" y="295"/>
                    </a:lnTo>
                    <a:lnTo>
                      <a:pt x="57" y="297"/>
                    </a:lnTo>
                    <a:lnTo>
                      <a:pt x="113" y="386"/>
                    </a:lnTo>
                    <a:lnTo>
                      <a:pt x="177" y="382"/>
                    </a:lnTo>
                    <a:lnTo>
                      <a:pt x="224" y="403"/>
                    </a:lnTo>
                    <a:lnTo>
                      <a:pt x="246" y="400"/>
                    </a:lnTo>
                    <a:lnTo>
                      <a:pt x="389" y="403"/>
                    </a:lnTo>
                    <a:lnTo>
                      <a:pt x="551" y="441"/>
                    </a:lnTo>
                    <a:lnTo>
                      <a:pt x="554" y="392"/>
                    </a:lnTo>
                    <a:lnTo>
                      <a:pt x="622" y="110"/>
                    </a:lnTo>
                    <a:lnTo>
                      <a:pt x="191" y="0"/>
                    </a:lnTo>
                    <a:lnTo>
                      <a:pt x="194" y="83"/>
                    </a:lnTo>
                    <a:lnTo>
                      <a:pt x="173" y="151"/>
                    </a:lnTo>
                    <a:lnTo>
                      <a:pt x="170" y="187"/>
                    </a:lnTo>
                    <a:lnTo>
                      <a:pt x="125" y="199"/>
                    </a:lnTo>
                    <a:lnTo>
                      <a:pt x="122" y="182"/>
                    </a:lnTo>
                    <a:lnTo>
                      <a:pt x="159" y="159"/>
                    </a:lnTo>
                    <a:lnTo>
                      <a:pt x="156" y="141"/>
                    </a:lnTo>
                    <a:lnTo>
                      <a:pt x="123" y="144"/>
                    </a:lnTo>
                    <a:lnTo>
                      <a:pt x="147" y="123"/>
                    </a:lnTo>
                    <a:lnTo>
                      <a:pt x="165" y="109"/>
                    </a:lnTo>
                    <a:lnTo>
                      <a:pt x="26" y="21"/>
                    </a:lnTo>
                    <a:lnTo>
                      <a:pt x="15" y="46"/>
                    </a:lnTo>
                    <a:lnTo>
                      <a:pt x="23" y="96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95" name="Freeform 87"/>
              <p:cNvSpPr>
                <a:spLocks/>
              </p:cNvSpPr>
              <p:nvPr/>
            </p:nvSpPr>
            <p:spPr bwMode="auto">
              <a:xfrm>
                <a:off x="1638" y="1514"/>
                <a:ext cx="498" cy="610"/>
              </a:xfrm>
              <a:custGeom>
                <a:avLst/>
                <a:gdLst>
                  <a:gd name="T0" fmla="*/ 93 w 526"/>
                  <a:gd name="T1" fmla="*/ 0 h 641"/>
                  <a:gd name="T2" fmla="*/ 295 w 526"/>
                  <a:gd name="T3" fmla="*/ 39 h 641"/>
                  <a:gd name="T4" fmla="*/ 280 w 526"/>
                  <a:gd name="T5" fmla="*/ 130 h 641"/>
                  <a:gd name="T6" fmla="*/ 422 w 526"/>
                  <a:gd name="T7" fmla="*/ 152 h 641"/>
                  <a:gd name="T8" fmla="*/ 368 w 526"/>
                  <a:gd name="T9" fmla="*/ 525 h 641"/>
                  <a:gd name="T10" fmla="*/ 0 w 526"/>
                  <a:gd name="T11" fmla="*/ 463 h 641"/>
                  <a:gd name="T12" fmla="*/ 93 w 526"/>
                  <a:gd name="T13" fmla="*/ 0 h 641"/>
                  <a:gd name="T14" fmla="*/ 93 w 526"/>
                  <a:gd name="T15" fmla="*/ 0 h 64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26"/>
                  <a:gd name="T25" fmla="*/ 0 h 641"/>
                  <a:gd name="T26" fmla="*/ 526 w 526"/>
                  <a:gd name="T27" fmla="*/ 641 h 64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26" h="641">
                    <a:moveTo>
                      <a:pt x="115" y="0"/>
                    </a:moveTo>
                    <a:lnTo>
                      <a:pt x="369" y="47"/>
                    </a:lnTo>
                    <a:lnTo>
                      <a:pt x="350" y="159"/>
                    </a:lnTo>
                    <a:lnTo>
                      <a:pt x="526" y="186"/>
                    </a:lnTo>
                    <a:lnTo>
                      <a:pt x="458" y="641"/>
                    </a:lnTo>
                    <a:lnTo>
                      <a:pt x="0" y="565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96" name="Freeform 88"/>
              <p:cNvSpPr>
                <a:spLocks/>
              </p:cNvSpPr>
              <p:nvPr/>
            </p:nvSpPr>
            <p:spPr bwMode="auto">
              <a:xfrm>
                <a:off x="941" y="880"/>
                <a:ext cx="701" cy="584"/>
              </a:xfrm>
              <a:custGeom>
                <a:avLst/>
                <a:gdLst>
                  <a:gd name="T0" fmla="*/ 0 w 741"/>
                  <a:gd name="T1" fmla="*/ 376 h 614"/>
                  <a:gd name="T2" fmla="*/ 25 w 741"/>
                  <a:gd name="T3" fmla="*/ 248 h 614"/>
                  <a:gd name="T4" fmla="*/ 55 w 741"/>
                  <a:gd name="T5" fmla="*/ 210 h 614"/>
                  <a:gd name="T6" fmla="*/ 128 w 741"/>
                  <a:gd name="T7" fmla="*/ 0 h 614"/>
                  <a:gd name="T8" fmla="*/ 165 w 741"/>
                  <a:gd name="T9" fmla="*/ 10 h 614"/>
                  <a:gd name="T10" fmla="*/ 165 w 741"/>
                  <a:gd name="T11" fmla="*/ 20 h 614"/>
                  <a:gd name="T12" fmla="*/ 175 w 741"/>
                  <a:gd name="T13" fmla="*/ 22 h 614"/>
                  <a:gd name="T14" fmla="*/ 220 w 741"/>
                  <a:gd name="T15" fmla="*/ 94 h 614"/>
                  <a:gd name="T16" fmla="*/ 270 w 741"/>
                  <a:gd name="T17" fmla="*/ 92 h 614"/>
                  <a:gd name="T18" fmla="*/ 309 w 741"/>
                  <a:gd name="T19" fmla="*/ 109 h 614"/>
                  <a:gd name="T20" fmla="*/ 326 w 741"/>
                  <a:gd name="T21" fmla="*/ 107 h 614"/>
                  <a:gd name="T22" fmla="*/ 439 w 741"/>
                  <a:gd name="T23" fmla="*/ 109 h 614"/>
                  <a:gd name="T24" fmla="*/ 569 w 741"/>
                  <a:gd name="T25" fmla="*/ 139 h 614"/>
                  <a:gd name="T26" fmla="*/ 574 w 741"/>
                  <a:gd name="T27" fmla="*/ 157 h 614"/>
                  <a:gd name="T28" fmla="*/ 589 w 741"/>
                  <a:gd name="T29" fmla="*/ 179 h 614"/>
                  <a:gd name="T30" fmla="*/ 546 w 741"/>
                  <a:gd name="T31" fmla="*/ 246 h 614"/>
                  <a:gd name="T32" fmla="*/ 520 w 741"/>
                  <a:gd name="T33" fmla="*/ 272 h 614"/>
                  <a:gd name="T34" fmla="*/ 515 w 741"/>
                  <a:gd name="T35" fmla="*/ 290 h 614"/>
                  <a:gd name="T36" fmla="*/ 531 w 741"/>
                  <a:gd name="T37" fmla="*/ 309 h 614"/>
                  <a:gd name="T38" fmla="*/ 512 w 741"/>
                  <a:gd name="T39" fmla="*/ 351 h 614"/>
                  <a:gd name="T40" fmla="*/ 477 w 741"/>
                  <a:gd name="T41" fmla="*/ 502 h 614"/>
                  <a:gd name="T42" fmla="*/ 279 w 741"/>
                  <a:gd name="T43" fmla="*/ 454 h 614"/>
                  <a:gd name="T44" fmla="*/ 0 w 741"/>
                  <a:gd name="T45" fmla="*/ 376 h 614"/>
                  <a:gd name="T46" fmla="*/ 0 w 741"/>
                  <a:gd name="T47" fmla="*/ 376 h 614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741"/>
                  <a:gd name="T73" fmla="*/ 0 h 614"/>
                  <a:gd name="T74" fmla="*/ 741 w 741"/>
                  <a:gd name="T75" fmla="*/ 614 h 614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741" h="614">
                    <a:moveTo>
                      <a:pt x="0" y="458"/>
                    </a:moveTo>
                    <a:lnTo>
                      <a:pt x="32" y="303"/>
                    </a:lnTo>
                    <a:lnTo>
                      <a:pt x="69" y="257"/>
                    </a:lnTo>
                    <a:lnTo>
                      <a:pt x="160" y="0"/>
                    </a:lnTo>
                    <a:lnTo>
                      <a:pt x="207" y="13"/>
                    </a:lnTo>
                    <a:lnTo>
                      <a:pt x="208" y="24"/>
                    </a:lnTo>
                    <a:lnTo>
                      <a:pt x="220" y="26"/>
                    </a:lnTo>
                    <a:lnTo>
                      <a:pt x="276" y="115"/>
                    </a:lnTo>
                    <a:lnTo>
                      <a:pt x="340" y="113"/>
                    </a:lnTo>
                    <a:lnTo>
                      <a:pt x="387" y="134"/>
                    </a:lnTo>
                    <a:lnTo>
                      <a:pt x="409" y="130"/>
                    </a:lnTo>
                    <a:lnTo>
                      <a:pt x="552" y="134"/>
                    </a:lnTo>
                    <a:lnTo>
                      <a:pt x="714" y="170"/>
                    </a:lnTo>
                    <a:lnTo>
                      <a:pt x="722" y="191"/>
                    </a:lnTo>
                    <a:lnTo>
                      <a:pt x="741" y="219"/>
                    </a:lnTo>
                    <a:lnTo>
                      <a:pt x="686" y="301"/>
                    </a:lnTo>
                    <a:lnTo>
                      <a:pt x="652" y="332"/>
                    </a:lnTo>
                    <a:lnTo>
                      <a:pt x="647" y="355"/>
                    </a:lnTo>
                    <a:lnTo>
                      <a:pt x="667" y="379"/>
                    </a:lnTo>
                    <a:lnTo>
                      <a:pt x="644" y="429"/>
                    </a:lnTo>
                    <a:lnTo>
                      <a:pt x="599" y="614"/>
                    </a:lnTo>
                    <a:lnTo>
                      <a:pt x="349" y="554"/>
                    </a:lnTo>
                    <a:lnTo>
                      <a:pt x="0" y="458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97" name="Freeform 89"/>
              <p:cNvSpPr>
                <a:spLocks/>
              </p:cNvSpPr>
              <p:nvPr/>
            </p:nvSpPr>
            <p:spPr bwMode="auto">
              <a:xfrm>
                <a:off x="874" y="1317"/>
                <a:ext cx="697" cy="1171"/>
              </a:xfrm>
              <a:custGeom>
                <a:avLst/>
                <a:gdLst>
                  <a:gd name="T0" fmla="*/ 20 w 737"/>
                  <a:gd name="T1" fmla="*/ 204 h 1229"/>
                  <a:gd name="T2" fmla="*/ 3 w 737"/>
                  <a:gd name="T3" fmla="*/ 283 h 1229"/>
                  <a:gd name="T4" fmla="*/ 59 w 737"/>
                  <a:gd name="T5" fmla="*/ 409 h 1229"/>
                  <a:gd name="T6" fmla="*/ 70 w 737"/>
                  <a:gd name="T7" fmla="*/ 399 h 1229"/>
                  <a:gd name="T8" fmla="*/ 88 w 737"/>
                  <a:gd name="T9" fmla="*/ 454 h 1229"/>
                  <a:gd name="T10" fmla="*/ 59 w 737"/>
                  <a:gd name="T11" fmla="*/ 416 h 1229"/>
                  <a:gd name="T12" fmla="*/ 53 w 737"/>
                  <a:gd name="T13" fmla="*/ 475 h 1229"/>
                  <a:gd name="T14" fmla="*/ 86 w 737"/>
                  <a:gd name="T15" fmla="*/ 510 h 1229"/>
                  <a:gd name="T16" fmla="*/ 63 w 737"/>
                  <a:gd name="T17" fmla="*/ 559 h 1229"/>
                  <a:gd name="T18" fmla="*/ 125 w 737"/>
                  <a:gd name="T19" fmla="*/ 694 h 1229"/>
                  <a:gd name="T20" fmla="*/ 111 w 737"/>
                  <a:gd name="T21" fmla="*/ 743 h 1229"/>
                  <a:gd name="T22" fmla="*/ 193 w 737"/>
                  <a:gd name="T23" fmla="*/ 780 h 1229"/>
                  <a:gd name="T24" fmla="*/ 222 w 737"/>
                  <a:gd name="T25" fmla="*/ 820 h 1229"/>
                  <a:gd name="T26" fmla="*/ 257 w 737"/>
                  <a:gd name="T27" fmla="*/ 833 h 1229"/>
                  <a:gd name="T28" fmla="*/ 257 w 737"/>
                  <a:gd name="T29" fmla="*/ 857 h 1229"/>
                  <a:gd name="T30" fmla="*/ 280 w 737"/>
                  <a:gd name="T31" fmla="*/ 863 h 1229"/>
                  <a:gd name="T32" fmla="*/ 328 w 737"/>
                  <a:gd name="T33" fmla="*/ 940 h 1229"/>
                  <a:gd name="T34" fmla="*/ 328 w 737"/>
                  <a:gd name="T35" fmla="*/ 994 h 1229"/>
                  <a:gd name="T36" fmla="*/ 537 w 737"/>
                  <a:gd name="T37" fmla="*/ 1006 h 1229"/>
                  <a:gd name="T38" fmla="*/ 524 w 737"/>
                  <a:gd name="T39" fmla="*/ 984 h 1229"/>
                  <a:gd name="T40" fmla="*/ 531 w 737"/>
                  <a:gd name="T41" fmla="*/ 951 h 1229"/>
                  <a:gd name="T42" fmla="*/ 566 w 737"/>
                  <a:gd name="T43" fmla="*/ 897 h 1229"/>
                  <a:gd name="T44" fmla="*/ 589 w 737"/>
                  <a:gd name="T45" fmla="*/ 880 h 1229"/>
                  <a:gd name="T46" fmla="*/ 575 w 737"/>
                  <a:gd name="T47" fmla="*/ 862 h 1229"/>
                  <a:gd name="T48" fmla="*/ 567 w 737"/>
                  <a:gd name="T49" fmla="*/ 808 h 1229"/>
                  <a:gd name="T50" fmla="*/ 264 w 737"/>
                  <a:gd name="T51" fmla="*/ 345 h 1229"/>
                  <a:gd name="T52" fmla="*/ 336 w 737"/>
                  <a:gd name="T53" fmla="*/ 79 h 1229"/>
                  <a:gd name="T54" fmla="*/ 56 w 737"/>
                  <a:gd name="T55" fmla="*/ 0 h 1229"/>
                  <a:gd name="T56" fmla="*/ 48 w 737"/>
                  <a:gd name="T57" fmla="*/ 16 h 1229"/>
                  <a:gd name="T58" fmla="*/ 0 w 737"/>
                  <a:gd name="T59" fmla="*/ 134 h 1229"/>
                  <a:gd name="T60" fmla="*/ 20 w 737"/>
                  <a:gd name="T61" fmla="*/ 204 h 1229"/>
                  <a:gd name="T62" fmla="*/ 20 w 737"/>
                  <a:gd name="T63" fmla="*/ 204 h 1229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737"/>
                  <a:gd name="T97" fmla="*/ 0 h 1229"/>
                  <a:gd name="T98" fmla="*/ 737 w 737"/>
                  <a:gd name="T99" fmla="*/ 1229 h 1229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737" h="1229">
                    <a:moveTo>
                      <a:pt x="24" y="249"/>
                    </a:moveTo>
                    <a:lnTo>
                      <a:pt x="3" y="345"/>
                    </a:lnTo>
                    <a:lnTo>
                      <a:pt x="74" y="499"/>
                    </a:lnTo>
                    <a:lnTo>
                      <a:pt x="87" y="489"/>
                    </a:lnTo>
                    <a:lnTo>
                      <a:pt x="110" y="554"/>
                    </a:lnTo>
                    <a:lnTo>
                      <a:pt x="74" y="508"/>
                    </a:lnTo>
                    <a:lnTo>
                      <a:pt x="66" y="580"/>
                    </a:lnTo>
                    <a:lnTo>
                      <a:pt x="107" y="623"/>
                    </a:lnTo>
                    <a:lnTo>
                      <a:pt x="79" y="683"/>
                    </a:lnTo>
                    <a:lnTo>
                      <a:pt x="157" y="847"/>
                    </a:lnTo>
                    <a:lnTo>
                      <a:pt x="139" y="907"/>
                    </a:lnTo>
                    <a:lnTo>
                      <a:pt x="241" y="953"/>
                    </a:lnTo>
                    <a:lnTo>
                      <a:pt x="278" y="1002"/>
                    </a:lnTo>
                    <a:lnTo>
                      <a:pt x="322" y="1018"/>
                    </a:lnTo>
                    <a:lnTo>
                      <a:pt x="322" y="1047"/>
                    </a:lnTo>
                    <a:lnTo>
                      <a:pt x="350" y="1054"/>
                    </a:lnTo>
                    <a:lnTo>
                      <a:pt x="410" y="1148"/>
                    </a:lnTo>
                    <a:lnTo>
                      <a:pt x="410" y="1214"/>
                    </a:lnTo>
                    <a:lnTo>
                      <a:pt x="672" y="1229"/>
                    </a:lnTo>
                    <a:lnTo>
                      <a:pt x="656" y="1203"/>
                    </a:lnTo>
                    <a:lnTo>
                      <a:pt x="664" y="1162"/>
                    </a:lnTo>
                    <a:lnTo>
                      <a:pt x="706" y="1096"/>
                    </a:lnTo>
                    <a:lnTo>
                      <a:pt x="737" y="1076"/>
                    </a:lnTo>
                    <a:lnTo>
                      <a:pt x="719" y="1052"/>
                    </a:lnTo>
                    <a:lnTo>
                      <a:pt x="708" y="987"/>
                    </a:lnTo>
                    <a:lnTo>
                      <a:pt x="330" y="423"/>
                    </a:lnTo>
                    <a:lnTo>
                      <a:pt x="419" y="96"/>
                    </a:lnTo>
                    <a:lnTo>
                      <a:pt x="70" y="0"/>
                    </a:lnTo>
                    <a:lnTo>
                      <a:pt x="60" y="20"/>
                    </a:lnTo>
                    <a:lnTo>
                      <a:pt x="0" y="164"/>
                    </a:lnTo>
                    <a:lnTo>
                      <a:pt x="24" y="249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98" name="Freeform 90"/>
              <p:cNvSpPr>
                <a:spLocks/>
              </p:cNvSpPr>
              <p:nvPr/>
            </p:nvSpPr>
            <p:spPr bwMode="auto">
              <a:xfrm>
                <a:off x="1186" y="1407"/>
                <a:ext cx="561" cy="848"/>
              </a:xfrm>
              <a:custGeom>
                <a:avLst/>
                <a:gdLst>
                  <a:gd name="T0" fmla="*/ 0 w 593"/>
                  <a:gd name="T1" fmla="*/ 268 h 891"/>
                  <a:gd name="T2" fmla="*/ 304 w 593"/>
                  <a:gd name="T3" fmla="*/ 731 h 891"/>
                  <a:gd name="T4" fmla="*/ 312 w 593"/>
                  <a:gd name="T5" fmla="*/ 632 h 891"/>
                  <a:gd name="T6" fmla="*/ 330 w 593"/>
                  <a:gd name="T7" fmla="*/ 627 h 891"/>
                  <a:gd name="T8" fmla="*/ 358 w 593"/>
                  <a:gd name="T9" fmla="*/ 644 h 891"/>
                  <a:gd name="T10" fmla="*/ 383 w 593"/>
                  <a:gd name="T11" fmla="*/ 556 h 891"/>
                  <a:gd name="T12" fmla="*/ 475 w 593"/>
                  <a:gd name="T13" fmla="*/ 93 h 891"/>
                  <a:gd name="T14" fmla="*/ 272 w 593"/>
                  <a:gd name="T15" fmla="*/ 49 h 891"/>
                  <a:gd name="T16" fmla="*/ 71 w 593"/>
                  <a:gd name="T17" fmla="*/ 0 h 891"/>
                  <a:gd name="T18" fmla="*/ 0 w 593"/>
                  <a:gd name="T19" fmla="*/ 268 h 891"/>
                  <a:gd name="T20" fmla="*/ 0 w 593"/>
                  <a:gd name="T21" fmla="*/ 268 h 89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93"/>
                  <a:gd name="T34" fmla="*/ 0 h 891"/>
                  <a:gd name="T35" fmla="*/ 593 w 593"/>
                  <a:gd name="T36" fmla="*/ 891 h 89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93" h="891">
                    <a:moveTo>
                      <a:pt x="0" y="327"/>
                    </a:moveTo>
                    <a:lnTo>
                      <a:pt x="378" y="891"/>
                    </a:lnTo>
                    <a:lnTo>
                      <a:pt x="390" y="770"/>
                    </a:lnTo>
                    <a:lnTo>
                      <a:pt x="412" y="764"/>
                    </a:lnTo>
                    <a:lnTo>
                      <a:pt x="447" y="785"/>
                    </a:lnTo>
                    <a:lnTo>
                      <a:pt x="478" y="678"/>
                    </a:lnTo>
                    <a:lnTo>
                      <a:pt x="593" y="113"/>
                    </a:lnTo>
                    <a:lnTo>
                      <a:pt x="339" y="60"/>
                    </a:lnTo>
                    <a:lnTo>
                      <a:pt x="89" y="0"/>
                    </a:lnTo>
                    <a:lnTo>
                      <a:pt x="0" y="327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99" name="Freeform 91"/>
              <p:cNvSpPr>
                <a:spLocks/>
              </p:cNvSpPr>
              <p:nvPr/>
            </p:nvSpPr>
            <p:spPr bwMode="auto">
              <a:xfrm>
                <a:off x="1507" y="728"/>
                <a:ext cx="526" cy="831"/>
              </a:xfrm>
              <a:custGeom>
                <a:avLst/>
                <a:gdLst>
                  <a:gd name="T0" fmla="*/ 0 w 557"/>
                  <a:gd name="T1" fmla="*/ 633 h 874"/>
                  <a:gd name="T2" fmla="*/ 36 w 557"/>
                  <a:gd name="T3" fmla="*/ 481 h 874"/>
                  <a:gd name="T4" fmla="*/ 54 w 557"/>
                  <a:gd name="T5" fmla="*/ 440 h 874"/>
                  <a:gd name="T6" fmla="*/ 38 w 557"/>
                  <a:gd name="T7" fmla="*/ 421 h 874"/>
                  <a:gd name="T8" fmla="*/ 42 w 557"/>
                  <a:gd name="T9" fmla="*/ 402 h 874"/>
                  <a:gd name="T10" fmla="*/ 69 w 557"/>
                  <a:gd name="T11" fmla="*/ 377 h 874"/>
                  <a:gd name="T12" fmla="*/ 113 w 557"/>
                  <a:gd name="T13" fmla="*/ 309 h 874"/>
                  <a:gd name="T14" fmla="*/ 98 w 557"/>
                  <a:gd name="T15" fmla="*/ 287 h 874"/>
                  <a:gd name="T16" fmla="*/ 92 w 557"/>
                  <a:gd name="T17" fmla="*/ 270 h 874"/>
                  <a:gd name="T18" fmla="*/ 93 w 557"/>
                  <a:gd name="T19" fmla="*/ 231 h 874"/>
                  <a:gd name="T20" fmla="*/ 148 w 557"/>
                  <a:gd name="T21" fmla="*/ 0 h 874"/>
                  <a:gd name="T22" fmla="*/ 206 w 557"/>
                  <a:gd name="T23" fmla="*/ 12 h 874"/>
                  <a:gd name="T24" fmla="*/ 186 w 557"/>
                  <a:gd name="T25" fmla="*/ 103 h 874"/>
                  <a:gd name="T26" fmla="*/ 200 w 557"/>
                  <a:gd name="T27" fmla="*/ 135 h 874"/>
                  <a:gd name="T28" fmla="*/ 200 w 557"/>
                  <a:gd name="T29" fmla="*/ 155 h 874"/>
                  <a:gd name="T30" fmla="*/ 194 w 557"/>
                  <a:gd name="T31" fmla="*/ 158 h 874"/>
                  <a:gd name="T32" fmla="*/ 216 w 557"/>
                  <a:gd name="T33" fmla="*/ 180 h 874"/>
                  <a:gd name="T34" fmla="*/ 239 w 557"/>
                  <a:gd name="T35" fmla="*/ 238 h 874"/>
                  <a:gd name="T36" fmla="*/ 248 w 557"/>
                  <a:gd name="T37" fmla="*/ 289 h 874"/>
                  <a:gd name="T38" fmla="*/ 249 w 557"/>
                  <a:gd name="T39" fmla="*/ 318 h 874"/>
                  <a:gd name="T40" fmla="*/ 234 w 557"/>
                  <a:gd name="T41" fmla="*/ 343 h 874"/>
                  <a:gd name="T42" fmla="*/ 246 w 557"/>
                  <a:gd name="T43" fmla="*/ 357 h 874"/>
                  <a:gd name="T44" fmla="*/ 278 w 557"/>
                  <a:gd name="T45" fmla="*/ 339 h 874"/>
                  <a:gd name="T46" fmla="*/ 297 w 557"/>
                  <a:gd name="T47" fmla="*/ 430 h 874"/>
                  <a:gd name="T48" fmla="*/ 311 w 557"/>
                  <a:gd name="T49" fmla="*/ 435 h 874"/>
                  <a:gd name="T50" fmla="*/ 314 w 557"/>
                  <a:gd name="T51" fmla="*/ 462 h 874"/>
                  <a:gd name="T52" fmla="*/ 354 w 557"/>
                  <a:gd name="T53" fmla="*/ 473 h 874"/>
                  <a:gd name="T54" fmla="*/ 416 w 557"/>
                  <a:gd name="T55" fmla="*/ 473 h 874"/>
                  <a:gd name="T56" fmla="*/ 443 w 557"/>
                  <a:gd name="T57" fmla="*/ 484 h 874"/>
                  <a:gd name="T58" fmla="*/ 406 w 557"/>
                  <a:gd name="T59" fmla="*/ 714 h 874"/>
                  <a:gd name="T60" fmla="*/ 202 w 557"/>
                  <a:gd name="T61" fmla="*/ 675 h 874"/>
                  <a:gd name="T62" fmla="*/ 0 w 557"/>
                  <a:gd name="T63" fmla="*/ 633 h 874"/>
                  <a:gd name="T64" fmla="*/ 0 w 557"/>
                  <a:gd name="T65" fmla="*/ 633 h 87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557"/>
                  <a:gd name="T100" fmla="*/ 0 h 874"/>
                  <a:gd name="T101" fmla="*/ 557 w 557"/>
                  <a:gd name="T102" fmla="*/ 874 h 87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557" h="874">
                    <a:moveTo>
                      <a:pt x="0" y="774"/>
                    </a:moveTo>
                    <a:lnTo>
                      <a:pt x="45" y="589"/>
                    </a:lnTo>
                    <a:lnTo>
                      <a:pt x="68" y="539"/>
                    </a:lnTo>
                    <a:lnTo>
                      <a:pt x="48" y="515"/>
                    </a:lnTo>
                    <a:lnTo>
                      <a:pt x="53" y="492"/>
                    </a:lnTo>
                    <a:lnTo>
                      <a:pt x="87" y="461"/>
                    </a:lnTo>
                    <a:lnTo>
                      <a:pt x="142" y="379"/>
                    </a:lnTo>
                    <a:lnTo>
                      <a:pt x="123" y="351"/>
                    </a:lnTo>
                    <a:lnTo>
                      <a:pt x="115" y="330"/>
                    </a:lnTo>
                    <a:lnTo>
                      <a:pt x="118" y="283"/>
                    </a:lnTo>
                    <a:lnTo>
                      <a:pt x="186" y="0"/>
                    </a:lnTo>
                    <a:lnTo>
                      <a:pt x="259" y="16"/>
                    </a:lnTo>
                    <a:lnTo>
                      <a:pt x="234" y="126"/>
                    </a:lnTo>
                    <a:lnTo>
                      <a:pt x="251" y="165"/>
                    </a:lnTo>
                    <a:lnTo>
                      <a:pt x="252" y="189"/>
                    </a:lnTo>
                    <a:lnTo>
                      <a:pt x="244" y="194"/>
                    </a:lnTo>
                    <a:lnTo>
                      <a:pt x="272" y="220"/>
                    </a:lnTo>
                    <a:lnTo>
                      <a:pt x="301" y="291"/>
                    </a:lnTo>
                    <a:lnTo>
                      <a:pt x="311" y="354"/>
                    </a:lnTo>
                    <a:lnTo>
                      <a:pt x="315" y="388"/>
                    </a:lnTo>
                    <a:lnTo>
                      <a:pt x="294" y="421"/>
                    </a:lnTo>
                    <a:lnTo>
                      <a:pt x="309" y="435"/>
                    </a:lnTo>
                    <a:lnTo>
                      <a:pt x="348" y="414"/>
                    </a:lnTo>
                    <a:lnTo>
                      <a:pt x="374" y="526"/>
                    </a:lnTo>
                    <a:lnTo>
                      <a:pt x="391" y="532"/>
                    </a:lnTo>
                    <a:lnTo>
                      <a:pt x="395" y="565"/>
                    </a:lnTo>
                    <a:lnTo>
                      <a:pt x="445" y="578"/>
                    </a:lnTo>
                    <a:lnTo>
                      <a:pt x="524" y="578"/>
                    </a:lnTo>
                    <a:lnTo>
                      <a:pt x="557" y="592"/>
                    </a:lnTo>
                    <a:lnTo>
                      <a:pt x="510" y="874"/>
                    </a:lnTo>
                    <a:lnTo>
                      <a:pt x="254" y="827"/>
                    </a:lnTo>
                    <a:lnTo>
                      <a:pt x="0" y="774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00" name="Freeform 92"/>
              <p:cNvSpPr>
                <a:spLocks/>
              </p:cNvSpPr>
              <p:nvPr/>
            </p:nvSpPr>
            <p:spPr bwMode="auto">
              <a:xfrm>
                <a:off x="1728" y="743"/>
                <a:ext cx="899" cy="561"/>
              </a:xfrm>
              <a:custGeom>
                <a:avLst/>
                <a:gdLst>
                  <a:gd name="T0" fmla="*/ 13 w 952"/>
                  <a:gd name="T1" fmla="*/ 123 h 589"/>
                  <a:gd name="T2" fmla="*/ 14 w 952"/>
                  <a:gd name="T3" fmla="*/ 143 h 589"/>
                  <a:gd name="T4" fmla="*/ 9 w 952"/>
                  <a:gd name="T5" fmla="*/ 147 h 589"/>
                  <a:gd name="T6" fmla="*/ 30 w 952"/>
                  <a:gd name="T7" fmla="*/ 168 h 589"/>
                  <a:gd name="T8" fmla="*/ 54 w 952"/>
                  <a:gd name="T9" fmla="*/ 227 h 589"/>
                  <a:gd name="T10" fmla="*/ 61 w 952"/>
                  <a:gd name="T11" fmla="*/ 278 h 589"/>
                  <a:gd name="T12" fmla="*/ 65 w 952"/>
                  <a:gd name="T13" fmla="*/ 306 h 589"/>
                  <a:gd name="T14" fmla="*/ 48 w 952"/>
                  <a:gd name="T15" fmla="*/ 334 h 589"/>
                  <a:gd name="T16" fmla="*/ 60 w 952"/>
                  <a:gd name="T17" fmla="*/ 345 h 589"/>
                  <a:gd name="T18" fmla="*/ 91 w 952"/>
                  <a:gd name="T19" fmla="*/ 328 h 589"/>
                  <a:gd name="T20" fmla="*/ 112 w 952"/>
                  <a:gd name="T21" fmla="*/ 420 h 589"/>
                  <a:gd name="T22" fmla="*/ 125 w 952"/>
                  <a:gd name="T23" fmla="*/ 425 h 589"/>
                  <a:gd name="T24" fmla="*/ 129 w 952"/>
                  <a:gd name="T25" fmla="*/ 451 h 589"/>
                  <a:gd name="T26" fmla="*/ 139 w 952"/>
                  <a:gd name="T27" fmla="*/ 464 h 589"/>
                  <a:gd name="T28" fmla="*/ 168 w 952"/>
                  <a:gd name="T29" fmla="*/ 463 h 589"/>
                  <a:gd name="T30" fmla="*/ 232 w 952"/>
                  <a:gd name="T31" fmla="*/ 463 h 589"/>
                  <a:gd name="T32" fmla="*/ 257 w 952"/>
                  <a:gd name="T33" fmla="*/ 474 h 589"/>
                  <a:gd name="T34" fmla="*/ 266 w 952"/>
                  <a:gd name="T35" fmla="*/ 427 h 589"/>
                  <a:gd name="T36" fmla="*/ 472 w 952"/>
                  <a:gd name="T37" fmla="*/ 459 h 589"/>
                  <a:gd name="T38" fmla="*/ 727 w 952"/>
                  <a:gd name="T39" fmla="*/ 485 h 589"/>
                  <a:gd name="T40" fmla="*/ 735 w 952"/>
                  <a:gd name="T41" fmla="*/ 396 h 589"/>
                  <a:gd name="T42" fmla="*/ 761 w 952"/>
                  <a:gd name="T43" fmla="*/ 113 h 589"/>
                  <a:gd name="T44" fmla="*/ 424 w 952"/>
                  <a:gd name="T45" fmla="*/ 73 h 589"/>
                  <a:gd name="T46" fmla="*/ 255 w 952"/>
                  <a:gd name="T47" fmla="*/ 47 h 589"/>
                  <a:gd name="T48" fmla="*/ 21 w 952"/>
                  <a:gd name="T49" fmla="*/ 0 h 589"/>
                  <a:gd name="T50" fmla="*/ 0 w 952"/>
                  <a:gd name="T51" fmla="*/ 90 h 589"/>
                  <a:gd name="T52" fmla="*/ 13 w 952"/>
                  <a:gd name="T53" fmla="*/ 123 h 589"/>
                  <a:gd name="T54" fmla="*/ 13 w 952"/>
                  <a:gd name="T55" fmla="*/ 123 h 589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952"/>
                  <a:gd name="T85" fmla="*/ 0 h 589"/>
                  <a:gd name="T86" fmla="*/ 952 w 952"/>
                  <a:gd name="T87" fmla="*/ 589 h 589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952" h="589">
                    <a:moveTo>
                      <a:pt x="17" y="149"/>
                    </a:moveTo>
                    <a:lnTo>
                      <a:pt x="18" y="173"/>
                    </a:lnTo>
                    <a:lnTo>
                      <a:pt x="10" y="178"/>
                    </a:lnTo>
                    <a:lnTo>
                      <a:pt x="38" y="204"/>
                    </a:lnTo>
                    <a:lnTo>
                      <a:pt x="67" y="275"/>
                    </a:lnTo>
                    <a:lnTo>
                      <a:pt x="77" y="338"/>
                    </a:lnTo>
                    <a:lnTo>
                      <a:pt x="81" y="372"/>
                    </a:lnTo>
                    <a:lnTo>
                      <a:pt x="60" y="405"/>
                    </a:lnTo>
                    <a:lnTo>
                      <a:pt x="75" y="419"/>
                    </a:lnTo>
                    <a:lnTo>
                      <a:pt x="114" y="398"/>
                    </a:lnTo>
                    <a:lnTo>
                      <a:pt x="140" y="510"/>
                    </a:lnTo>
                    <a:lnTo>
                      <a:pt x="157" y="516"/>
                    </a:lnTo>
                    <a:lnTo>
                      <a:pt x="161" y="549"/>
                    </a:lnTo>
                    <a:lnTo>
                      <a:pt x="175" y="563"/>
                    </a:lnTo>
                    <a:lnTo>
                      <a:pt x="211" y="562"/>
                    </a:lnTo>
                    <a:lnTo>
                      <a:pt x="290" y="562"/>
                    </a:lnTo>
                    <a:lnTo>
                      <a:pt x="323" y="576"/>
                    </a:lnTo>
                    <a:lnTo>
                      <a:pt x="332" y="518"/>
                    </a:lnTo>
                    <a:lnTo>
                      <a:pt x="591" y="557"/>
                    </a:lnTo>
                    <a:lnTo>
                      <a:pt x="910" y="589"/>
                    </a:lnTo>
                    <a:lnTo>
                      <a:pt x="920" y="482"/>
                    </a:lnTo>
                    <a:lnTo>
                      <a:pt x="952" y="138"/>
                    </a:lnTo>
                    <a:lnTo>
                      <a:pt x="530" y="89"/>
                    </a:lnTo>
                    <a:lnTo>
                      <a:pt x="321" y="57"/>
                    </a:lnTo>
                    <a:lnTo>
                      <a:pt x="25" y="0"/>
                    </a:lnTo>
                    <a:lnTo>
                      <a:pt x="0" y="110"/>
                    </a:lnTo>
                    <a:lnTo>
                      <a:pt x="17" y="149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01" name="Freeform 93"/>
              <p:cNvSpPr>
                <a:spLocks/>
              </p:cNvSpPr>
              <p:nvPr/>
            </p:nvSpPr>
            <p:spPr bwMode="auto">
              <a:xfrm>
                <a:off x="1472" y="2051"/>
                <a:ext cx="600" cy="681"/>
              </a:xfrm>
              <a:custGeom>
                <a:avLst/>
                <a:gdLst>
                  <a:gd name="T0" fmla="*/ 33 w 635"/>
                  <a:gd name="T1" fmla="*/ 373 h 715"/>
                  <a:gd name="T2" fmla="*/ 21 w 635"/>
                  <a:gd name="T3" fmla="*/ 353 h 715"/>
                  <a:gd name="T4" fmla="*/ 26 w 635"/>
                  <a:gd name="T5" fmla="*/ 319 h 715"/>
                  <a:gd name="T6" fmla="*/ 60 w 635"/>
                  <a:gd name="T7" fmla="*/ 265 h 715"/>
                  <a:gd name="T8" fmla="*/ 84 w 635"/>
                  <a:gd name="T9" fmla="*/ 249 h 715"/>
                  <a:gd name="T10" fmla="*/ 70 w 635"/>
                  <a:gd name="T11" fmla="*/ 229 h 715"/>
                  <a:gd name="T12" fmla="*/ 61 w 635"/>
                  <a:gd name="T13" fmla="*/ 175 h 715"/>
                  <a:gd name="T14" fmla="*/ 71 w 635"/>
                  <a:gd name="T15" fmla="*/ 76 h 715"/>
                  <a:gd name="T16" fmla="*/ 89 w 635"/>
                  <a:gd name="T17" fmla="*/ 70 h 715"/>
                  <a:gd name="T18" fmla="*/ 116 w 635"/>
                  <a:gd name="T19" fmla="*/ 88 h 715"/>
                  <a:gd name="T20" fmla="*/ 141 w 635"/>
                  <a:gd name="T21" fmla="*/ 0 h 715"/>
                  <a:gd name="T22" fmla="*/ 506 w 635"/>
                  <a:gd name="T23" fmla="*/ 63 h 715"/>
                  <a:gd name="T24" fmla="*/ 430 w 635"/>
                  <a:gd name="T25" fmla="*/ 589 h 715"/>
                  <a:gd name="T26" fmla="*/ 317 w 635"/>
                  <a:gd name="T27" fmla="*/ 572 h 715"/>
                  <a:gd name="T28" fmla="*/ 249 w 635"/>
                  <a:gd name="T29" fmla="*/ 553 h 715"/>
                  <a:gd name="T30" fmla="*/ 105 w 635"/>
                  <a:gd name="T31" fmla="*/ 493 h 715"/>
                  <a:gd name="T32" fmla="*/ 0 w 635"/>
                  <a:gd name="T33" fmla="*/ 404 h 715"/>
                  <a:gd name="T34" fmla="*/ 33 w 635"/>
                  <a:gd name="T35" fmla="*/ 373 h 715"/>
                  <a:gd name="T36" fmla="*/ 33 w 635"/>
                  <a:gd name="T37" fmla="*/ 373 h 71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35"/>
                  <a:gd name="T58" fmla="*/ 0 h 715"/>
                  <a:gd name="T59" fmla="*/ 635 w 635"/>
                  <a:gd name="T60" fmla="*/ 715 h 715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35" h="715">
                    <a:moveTo>
                      <a:pt x="41" y="455"/>
                    </a:moveTo>
                    <a:lnTo>
                      <a:pt x="25" y="429"/>
                    </a:lnTo>
                    <a:lnTo>
                      <a:pt x="33" y="388"/>
                    </a:lnTo>
                    <a:lnTo>
                      <a:pt x="75" y="322"/>
                    </a:lnTo>
                    <a:lnTo>
                      <a:pt x="106" y="302"/>
                    </a:lnTo>
                    <a:lnTo>
                      <a:pt x="88" y="278"/>
                    </a:lnTo>
                    <a:lnTo>
                      <a:pt x="77" y="213"/>
                    </a:lnTo>
                    <a:lnTo>
                      <a:pt x="89" y="92"/>
                    </a:lnTo>
                    <a:lnTo>
                      <a:pt x="111" y="86"/>
                    </a:lnTo>
                    <a:lnTo>
                      <a:pt x="146" y="107"/>
                    </a:lnTo>
                    <a:lnTo>
                      <a:pt x="177" y="0"/>
                    </a:lnTo>
                    <a:lnTo>
                      <a:pt x="635" y="76"/>
                    </a:lnTo>
                    <a:lnTo>
                      <a:pt x="540" y="715"/>
                    </a:lnTo>
                    <a:lnTo>
                      <a:pt x="399" y="696"/>
                    </a:lnTo>
                    <a:lnTo>
                      <a:pt x="311" y="672"/>
                    </a:lnTo>
                    <a:lnTo>
                      <a:pt x="132" y="600"/>
                    </a:lnTo>
                    <a:lnTo>
                      <a:pt x="0" y="490"/>
                    </a:lnTo>
                    <a:lnTo>
                      <a:pt x="41" y="455"/>
                    </a:lnTo>
                    <a:close/>
                  </a:path>
                </a:pathLst>
              </a:custGeom>
              <a:solidFill>
                <a:schemeClr val="bg1">
                  <a:lumMod val="40000"/>
                  <a:lumOff val="6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02" name="Freeform 94"/>
              <p:cNvSpPr>
                <a:spLocks/>
              </p:cNvSpPr>
              <p:nvPr/>
            </p:nvSpPr>
            <p:spPr bwMode="auto">
              <a:xfrm>
                <a:off x="1969" y="1235"/>
                <a:ext cx="619" cy="503"/>
              </a:xfrm>
              <a:custGeom>
                <a:avLst/>
                <a:gdLst>
                  <a:gd name="T0" fmla="*/ 0 w 655"/>
                  <a:gd name="T1" fmla="*/ 373 h 528"/>
                  <a:gd name="T2" fmla="*/ 61 w 655"/>
                  <a:gd name="T3" fmla="*/ 0 h 528"/>
                  <a:gd name="T4" fmla="*/ 268 w 655"/>
                  <a:gd name="T5" fmla="*/ 31 h 528"/>
                  <a:gd name="T6" fmla="*/ 523 w 655"/>
                  <a:gd name="T7" fmla="*/ 59 h 528"/>
                  <a:gd name="T8" fmla="*/ 505 w 655"/>
                  <a:gd name="T9" fmla="*/ 247 h 528"/>
                  <a:gd name="T10" fmla="*/ 488 w 655"/>
                  <a:gd name="T11" fmla="*/ 434 h 528"/>
                  <a:gd name="T12" fmla="*/ 140 w 655"/>
                  <a:gd name="T13" fmla="*/ 393 h 528"/>
                  <a:gd name="T14" fmla="*/ 0 w 655"/>
                  <a:gd name="T15" fmla="*/ 373 h 528"/>
                  <a:gd name="T16" fmla="*/ 0 w 655"/>
                  <a:gd name="T17" fmla="*/ 373 h 5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55"/>
                  <a:gd name="T28" fmla="*/ 0 h 528"/>
                  <a:gd name="T29" fmla="*/ 655 w 655"/>
                  <a:gd name="T30" fmla="*/ 528 h 52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55" h="528">
                    <a:moveTo>
                      <a:pt x="0" y="452"/>
                    </a:moveTo>
                    <a:lnTo>
                      <a:pt x="77" y="0"/>
                    </a:lnTo>
                    <a:lnTo>
                      <a:pt x="336" y="39"/>
                    </a:lnTo>
                    <a:lnTo>
                      <a:pt x="655" y="71"/>
                    </a:lnTo>
                    <a:lnTo>
                      <a:pt x="633" y="299"/>
                    </a:lnTo>
                    <a:lnTo>
                      <a:pt x="612" y="528"/>
                    </a:lnTo>
                    <a:lnTo>
                      <a:pt x="176" y="479"/>
                    </a:lnTo>
                    <a:lnTo>
                      <a:pt x="0" y="452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03" name="Freeform 95"/>
              <p:cNvSpPr>
                <a:spLocks/>
              </p:cNvSpPr>
              <p:nvPr/>
            </p:nvSpPr>
            <p:spPr bwMode="auto">
              <a:xfrm>
                <a:off x="2071" y="1691"/>
                <a:ext cx="638" cy="496"/>
              </a:xfrm>
              <a:custGeom>
                <a:avLst/>
                <a:gdLst>
                  <a:gd name="T0" fmla="*/ 55 w 678"/>
                  <a:gd name="T1" fmla="*/ 0 h 521"/>
                  <a:gd name="T2" fmla="*/ 402 w 678"/>
                  <a:gd name="T3" fmla="*/ 41 h 521"/>
                  <a:gd name="T4" fmla="*/ 542 w 678"/>
                  <a:gd name="T5" fmla="*/ 51 h 521"/>
                  <a:gd name="T6" fmla="*/ 536 w 678"/>
                  <a:gd name="T7" fmla="*/ 145 h 521"/>
                  <a:gd name="T8" fmla="*/ 518 w 678"/>
                  <a:gd name="T9" fmla="*/ 427 h 521"/>
                  <a:gd name="T10" fmla="*/ 446 w 678"/>
                  <a:gd name="T11" fmla="*/ 423 h 521"/>
                  <a:gd name="T12" fmla="*/ 225 w 678"/>
                  <a:gd name="T13" fmla="*/ 403 h 521"/>
                  <a:gd name="T14" fmla="*/ 0 w 678"/>
                  <a:gd name="T15" fmla="*/ 373 h 521"/>
                  <a:gd name="T16" fmla="*/ 55 w 678"/>
                  <a:gd name="T17" fmla="*/ 0 h 521"/>
                  <a:gd name="T18" fmla="*/ 55 w 678"/>
                  <a:gd name="T19" fmla="*/ 0 h 52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78"/>
                  <a:gd name="T31" fmla="*/ 0 h 521"/>
                  <a:gd name="T32" fmla="*/ 678 w 678"/>
                  <a:gd name="T33" fmla="*/ 521 h 52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78" h="521">
                    <a:moveTo>
                      <a:pt x="68" y="0"/>
                    </a:moveTo>
                    <a:lnTo>
                      <a:pt x="504" y="49"/>
                    </a:lnTo>
                    <a:lnTo>
                      <a:pt x="678" y="63"/>
                    </a:lnTo>
                    <a:lnTo>
                      <a:pt x="672" y="176"/>
                    </a:lnTo>
                    <a:lnTo>
                      <a:pt x="648" y="521"/>
                    </a:lnTo>
                    <a:lnTo>
                      <a:pt x="559" y="515"/>
                    </a:lnTo>
                    <a:lnTo>
                      <a:pt x="282" y="490"/>
                    </a:lnTo>
                    <a:lnTo>
                      <a:pt x="0" y="455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04" name="Freeform 96"/>
              <p:cNvSpPr>
                <a:spLocks/>
              </p:cNvSpPr>
              <p:nvPr/>
            </p:nvSpPr>
            <p:spPr bwMode="auto">
              <a:xfrm>
                <a:off x="1981" y="2124"/>
                <a:ext cx="619" cy="619"/>
              </a:xfrm>
              <a:custGeom>
                <a:avLst/>
                <a:gdLst>
                  <a:gd name="T0" fmla="*/ 66 w 654"/>
                  <a:gd name="T1" fmla="*/ 532 h 651"/>
                  <a:gd name="T2" fmla="*/ 72 w 654"/>
                  <a:gd name="T3" fmla="*/ 492 h 651"/>
                  <a:gd name="T4" fmla="*/ 203 w 654"/>
                  <a:gd name="T5" fmla="*/ 509 h 651"/>
                  <a:gd name="T6" fmla="*/ 198 w 654"/>
                  <a:gd name="T7" fmla="*/ 490 h 651"/>
                  <a:gd name="T8" fmla="*/ 482 w 654"/>
                  <a:gd name="T9" fmla="*/ 516 h 651"/>
                  <a:gd name="T10" fmla="*/ 525 w 654"/>
                  <a:gd name="T11" fmla="*/ 48 h 651"/>
                  <a:gd name="T12" fmla="*/ 303 w 654"/>
                  <a:gd name="T13" fmla="*/ 28 h 651"/>
                  <a:gd name="T14" fmla="*/ 76 w 654"/>
                  <a:gd name="T15" fmla="*/ 0 h 651"/>
                  <a:gd name="T16" fmla="*/ 0 w 654"/>
                  <a:gd name="T17" fmla="*/ 523 h 651"/>
                  <a:gd name="T18" fmla="*/ 66 w 654"/>
                  <a:gd name="T19" fmla="*/ 532 h 651"/>
                  <a:gd name="T20" fmla="*/ 66 w 654"/>
                  <a:gd name="T21" fmla="*/ 532 h 6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54"/>
                  <a:gd name="T34" fmla="*/ 0 h 651"/>
                  <a:gd name="T35" fmla="*/ 654 w 654"/>
                  <a:gd name="T36" fmla="*/ 651 h 65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54" h="651">
                    <a:moveTo>
                      <a:pt x="82" y="651"/>
                    </a:moveTo>
                    <a:lnTo>
                      <a:pt x="90" y="602"/>
                    </a:lnTo>
                    <a:lnTo>
                      <a:pt x="254" y="623"/>
                    </a:lnTo>
                    <a:lnTo>
                      <a:pt x="247" y="599"/>
                    </a:lnTo>
                    <a:lnTo>
                      <a:pt x="600" y="631"/>
                    </a:lnTo>
                    <a:lnTo>
                      <a:pt x="654" y="60"/>
                    </a:lnTo>
                    <a:lnTo>
                      <a:pt x="377" y="35"/>
                    </a:lnTo>
                    <a:lnTo>
                      <a:pt x="95" y="0"/>
                    </a:lnTo>
                    <a:lnTo>
                      <a:pt x="0" y="639"/>
                    </a:lnTo>
                    <a:lnTo>
                      <a:pt x="82" y="651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05" name="Freeform 97"/>
              <p:cNvSpPr>
                <a:spLocks/>
              </p:cNvSpPr>
              <p:nvPr/>
            </p:nvSpPr>
            <p:spPr bwMode="auto">
              <a:xfrm>
                <a:off x="2215" y="2239"/>
                <a:ext cx="1227" cy="1165"/>
              </a:xfrm>
              <a:custGeom>
                <a:avLst/>
                <a:gdLst>
                  <a:gd name="T0" fmla="*/ 0 w 1300"/>
                  <a:gd name="T1" fmla="*/ 393 h 1225"/>
                  <a:gd name="T2" fmla="*/ 283 w 1300"/>
                  <a:gd name="T3" fmla="*/ 417 h 1225"/>
                  <a:gd name="T4" fmla="*/ 320 w 1300"/>
                  <a:gd name="T5" fmla="*/ 0 h 1225"/>
                  <a:gd name="T6" fmla="*/ 547 w 1300"/>
                  <a:gd name="T7" fmla="*/ 12 h 1225"/>
                  <a:gd name="T8" fmla="*/ 538 w 1300"/>
                  <a:gd name="T9" fmla="*/ 193 h 1225"/>
                  <a:gd name="T10" fmla="*/ 561 w 1300"/>
                  <a:gd name="T11" fmla="*/ 212 h 1225"/>
                  <a:gd name="T12" fmla="*/ 580 w 1300"/>
                  <a:gd name="T13" fmla="*/ 212 h 1225"/>
                  <a:gd name="T14" fmla="*/ 597 w 1300"/>
                  <a:gd name="T15" fmla="*/ 229 h 1225"/>
                  <a:gd name="T16" fmla="*/ 631 w 1300"/>
                  <a:gd name="T17" fmla="*/ 237 h 1225"/>
                  <a:gd name="T18" fmla="*/ 700 w 1300"/>
                  <a:gd name="T19" fmla="*/ 268 h 1225"/>
                  <a:gd name="T20" fmla="*/ 712 w 1300"/>
                  <a:gd name="T21" fmla="*/ 254 h 1225"/>
                  <a:gd name="T22" fmla="*/ 755 w 1300"/>
                  <a:gd name="T23" fmla="*/ 281 h 1225"/>
                  <a:gd name="T24" fmla="*/ 813 w 1300"/>
                  <a:gd name="T25" fmla="*/ 279 h 1225"/>
                  <a:gd name="T26" fmla="*/ 855 w 1300"/>
                  <a:gd name="T27" fmla="*/ 268 h 1225"/>
                  <a:gd name="T28" fmla="*/ 909 w 1300"/>
                  <a:gd name="T29" fmla="*/ 257 h 1225"/>
                  <a:gd name="T30" fmla="*/ 960 w 1300"/>
                  <a:gd name="T31" fmla="*/ 285 h 1225"/>
                  <a:gd name="T32" fmla="*/ 967 w 1300"/>
                  <a:gd name="T33" fmla="*/ 293 h 1225"/>
                  <a:gd name="T34" fmla="*/ 995 w 1300"/>
                  <a:gd name="T35" fmla="*/ 293 h 1225"/>
                  <a:gd name="T36" fmla="*/ 1000 w 1300"/>
                  <a:gd name="T37" fmla="*/ 442 h 1225"/>
                  <a:gd name="T38" fmla="*/ 1039 w 1300"/>
                  <a:gd name="T39" fmla="*/ 515 h 1225"/>
                  <a:gd name="T40" fmla="*/ 1025 w 1300"/>
                  <a:gd name="T41" fmla="*/ 572 h 1225"/>
                  <a:gd name="T42" fmla="*/ 1028 w 1300"/>
                  <a:gd name="T43" fmla="*/ 619 h 1225"/>
                  <a:gd name="T44" fmla="*/ 1011 w 1300"/>
                  <a:gd name="T45" fmla="*/ 643 h 1225"/>
                  <a:gd name="T46" fmla="*/ 1016 w 1300"/>
                  <a:gd name="T47" fmla="*/ 651 h 1225"/>
                  <a:gd name="T48" fmla="*/ 974 w 1300"/>
                  <a:gd name="T49" fmla="*/ 664 h 1225"/>
                  <a:gd name="T50" fmla="*/ 941 w 1300"/>
                  <a:gd name="T51" fmla="*/ 669 h 1225"/>
                  <a:gd name="T52" fmla="*/ 946 w 1300"/>
                  <a:gd name="T53" fmla="*/ 643 h 1225"/>
                  <a:gd name="T54" fmla="*/ 928 w 1300"/>
                  <a:gd name="T55" fmla="*/ 658 h 1225"/>
                  <a:gd name="T56" fmla="*/ 929 w 1300"/>
                  <a:gd name="T57" fmla="*/ 688 h 1225"/>
                  <a:gd name="T58" fmla="*/ 907 w 1300"/>
                  <a:gd name="T59" fmla="*/ 717 h 1225"/>
                  <a:gd name="T60" fmla="*/ 783 w 1300"/>
                  <a:gd name="T61" fmla="*/ 782 h 1225"/>
                  <a:gd name="T62" fmla="*/ 745 w 1300"/>
                  <a:gd name="T63" fmla="*/ 822 h 1225"/>
                  <a:gd name="T64" fmla="*/ 710 w 1300"/>
                  <a:gd name="T65" fmla="*/ 910 h 1225"/>
                  <a:gd name="T66" fmla="*/ 738 w 1300"/>
                  <a:gd name="T67" fmla="*/ 1002 h 1225"/>
                  <a:gd name="T68" fmla="*/ 710 w 1300"/>
                  <a:gd name="T69" fmla="*/ 1002 h 1225"/>
                  <a:gd name="T70" fmla="*/ 578 w 1300"/>
                  <a:gd name="T71" fmla="*/ 955 h 1225"/>
                  <a:gd name="T72" fmla="*/ 563 w 1300"/>
                  <a:gd name="T73" fmla="*/ 914 h 1225"/>
                  <a:gd name="T74" fmla="*/ 548 w 1300"/>
                  <a:gd name="T75" fmla="*/ 897 h 1225"/>
                  <a:gd name="T76" fmla="*/ 545 w 1300"/>
                  <a:gd name="T77" fmla="*/ 844 h 1225"/>
                  <a:gd name="T78" fmla="*/ 519 w 1300"/>
                  <a:gd name="T79" fmla="*/ 826 h 1225"/>
                  <a:gd name="T80" fmla="*/ 447 w 1300"/>
                  <a:gd name="T81" fmla="*/ 686 h 1225"/>
                  <a:gd name="T82" fmla="*/ 413 w 1300"/>
                  <a:gd name="T83" fmla="*/ 659 h 1225"/>
                  <a:gd name="T84" fmla="*/ 402 w 1300"/>
                  <a:gd name="T85" fmla="*/ 637 h 1225"/>
                  <a:gd name="T86" fmla="*/ 299 w 1300"/>
                  <a:gd name="T87" fmla="*/ 631 h 1225"/>
                  <a:gd name="T88" fmla="*/ 241 w 1300"/>
                  <a:gd name="T89" fmla="*/ 697 h 1225"/>
                  <a:gd name="T90" fmla="*/ 147 w 1300"/>
                  <a:gd name="T91" fmla="*/ 628 h 1225"/>
                  <a:gd name="T92" fmla="*/ 119 w 1300"/>
                  <a:gd name="T93" fmla="*/ 534 h 1225"/>
                  <a:gd name="T94" fmla="*/ 28 w 1300"/>
                  <a:gd name="T95" fmla="*/ 445 h 1225"/>
                  <a:gd name="T96" fmla="*/ 19 w 1300"/>
                  <a:gd name="T97" fmla="*/ 416 h 1225"/>
                  <a:gd name="T98" fmla="*/ 7 w 1300"/>
                  <a:gd name="T99" fmla="*/ 412 h 1225"/>
                  <a:gd name="T100" fmla="*/ 0 w 1300"/>
                  <a:gd name="T101" fmla="*/ 393 h 1225"/>
                  <a:gd name="T102" fmla="*/ 0 w 1300"/>
                  <a:gd name="T103" fmla="*/ 393 h 1225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1300"/>
                  <a:gd name="T157" fmla="*/ 0 h 1225"/>
                  <a:gd name="T158" fmla="*/ 1300 w 1300"/>
                  <a:gd name="T159" fmla="*/ 1225 h 1225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1300" h="1225">
                    <a:moveTo>
                      <a:pt x="0" y="479"/>
                    </a:moveTo>
                    <a:lnTo>
                      <a:pt x="353" y="511"/>
                    </a:lnTo>
                    <a:lnTo>
                      <a:pt x="402" y="0"/>
                    </a:lnTo>
                    <a:lnTo>
                      <a:pt x="684" y="16"/>
                    </a:lnTo>
                    <a:lnTo>
                      <a:pt x="674" y="236"/>
                    </a:lnTo>
                    <a:lnTo>
                      <a:pt x="701" y="259"/>
                    </a:lnTo>
                    <a:lnTo>
                      <a:pt x="727" y="259"/>
                    </a:lnTo>
                    <a:lnTo>
                      <a:pt x="748" y="280"/>
                    </a:lnTo>
                    <a:lnTo>
                      <a:pt x="790" y="289"/>
                    </a:lnTo>
                    <a:lnTo>
                      <a:pt x="876" y="327"/>
                    </a:lnTo>
                    <a:lnTo>
                      <a:pt x="891" y="310"/>
                    </a:lnTo>
                    <a:lnTo>
                      <a:pt x="946" y="343"/>
                    </a:lnTo>
                    <a:lnTo>
                      <a:pt x="1019" y="341"/>
                    </a:lnTo>
                    <a:lnTo>
                      <a:pt x="1069" y="327"/>
                    </a:lnTo>
                    <a:lnTo>
                      <a:pt x="1138" y="314"/>
                    </a:lnTo>
                    <a:lnTo>
                      <a:pt x="1202" y="348"/>
                    </a:lnTo>
                    <a:lnTo>
                      <a:pt x="1211" y="359"/>
                    </a:lnTo>
                    <a:lnTo>
                      <a:pt x="1245" y="359"/>
                    </a:lnTo>
                    <a:lnTo>
                      <a:pt x="1252" y="540"/>
                    </a:lnTo>
                    <a:lnTo>
                      <a:pt x="1300" y="629"/>
                    </a:lnTo>
                    <a:lnTo>
                      <a:pt x="1283" y="699"/>
                    </a:lnTo>
                    <a:lnTo>
                      <a:pt x="1286" y="757"/>
                    </a:lnTo>
                    <a:lnTo>
                      <a:pt x="1265" y="786"/>
                    </a:lnTo>
                    <a:lnTo>
                      <a:pt x="1273" y="796"/>
                    </a:lnTo>
                    <a:lnTo>
                      <a:pt x="1219" y="812"/>
                    </a:lnTo>
                    <a:lnTo>
                      <a:pt x="1177" y="817"/>
                    </a:lnTo>
                    <a:lnTo>
                      <a:pt x="1185" y="786"/>
                    </a:lnTo>
                    <a:lnTo>
                      <a:pt x="1163" y="804"/>
                    </a:lnTo>
                    <a:lnTo>
                      <a:pt x="1164" y="840"/>
                    </a:lnTo>
                    <a:lnTo>
                      <a:pt x="1135" y="877"/>
                    </a:lnTo>
                    <a:lnTo>
                      <a:pt x="981" y="955"/>
                    </a:lnTo>
                    <a:lnTo>
                      <a:pt x="933" y="1005"/>
                    </a:lnTo>
                    <a:lnTo>
                      <a:pt x="888" y="1113"/>
                    </a:lnTo>
                    <a:lnTo>
                      <a:pt x="925" y="1225"/>
                    </a:lnTo>
                    <a:lnTo>
                      <a:pt x="889" y="1225"/>
                    </a:lnTo>
                    <a:lnTo>
                      <a:pt x="722" y="1167"/>
                    </a:lnTo>
                    <a:lnTo>
                      <a:pt x="705" y="1118"/>
                    </a:lnTo>
                    <a:lnTo>
                      <a:pt x="687" y="1097"/>
                    </a:lnTo>
                    <a:lnTo>
                      <a:pt x="682" y="1032"/>
                    </a:lnTo>
                    <a:lnTo>
                      <a:pt x="650" y="1010"/>
                    </a:lnTo>
                    <a:lnTo>
                      <a:pt x="560" y="838"/>
                    </a:lnTo>
                    <a:lnTo>
                      <a:pt x="517" y="806"/>
                    </a:lnTo>
                    <a:lnTo>
                      <a:pt x="504" y="778"/>
                    </a:lnTo>
                    <a:lnTo>
                      <a:pt x="373" y="772"/>
                    </a:lnTo>
                    <a:lnTo>
                      <a:pt x="303" y="853"/>
                    </a:lnTo>
                    <a:lnTo>
                      <a:pt x="185" y="768"/>
                    </a:lnTo>
                    <a:lnTo>
                      <a:pt x="149" y="652"/>
                    </a:lnTo>
                    <a:lnTo>
                      <a:pt x="36" y="544"/>
                    </a:lnTo>
                    <a:lnTo>
                      <a:pt x="23" y="508"/>
                    </a:lnTo>
                    <a:lnTo>
                      <a:pt x="7" y="503"/>
                    </a:lnTo>
                    <a:lnTo>
                      <a:pt x="0" y="479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06" name="Freeform 98"/>
              <p:cNvSpPr>
                <a:spLocks/>
              </p:cNvSpPr>
              <p:nvPr/>
            </p:nvSpPr>
            <p:spPr bwMode="auto">
              <a:xfrm>
                <a:off x="2598" y="875"/>
                <a:ext cx="580" cy="357"/>
              </a:xfrm>
              <a:custGeom>
                <a:avLst/>
                <a:gdLst>
                  <a:gd name="T0" fmla="*/ 25 w 612"/>
                  <a:gd name="T1" fmla="*/ 0 h 375"/>
                  <a:gd name="T2" fmla="*/ 453 w 612"/>
                  <a:gd name="T3" fmla="*/ 23 h 375"/>
                  <a:gd name="T4" fmla="*/ 455 w 612"/>
                  <a:gd name="T5" fmla="*/ 99 h 375"/>
                  <a:gd name="T6" fmla="*/ 475 w 612"/>
                  <a:gd name="T7" fmla="*/ 163 h 375"/>
                  <a:gd name="T8" fmla="*/ 478 w 612"/>
                  <a:gd name="T9" fmla="*/ 243 h 375"/>
                  <a:gd name="T10" fmla="*/ 490 w 612"/>
                  <a:gd name="T11" fmla="*/ 308 h 375"/>
                  <a:gd name="T12" fmla="*/ 232 w 612"/>
                  <a:gd name="T13" fmla="*/ 299 h 375"/>
                  <a:gd name="T14" fmla="*/ 0 w 612"/>
                  <a:gd name="T15" fmla="*/ 282 h 375"/>
                  <a:gd name="T16" fmla="*/ 25 w 612"/>
                  <a:gd name="T17" fmla="*/ 0 h 375"/>
                  <a:gd name="T18" fmla="*/ 25 w 612"/>
                  <a:gd name="T19" fmla="*/ 0 h 37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12"/>
                  <a:gd name="T31" fmla="*/ 0 h 375"/>
                  <a:gd name="T32" fmla="*/ 612 w 612"/>
                  <a:gd name="T33" fmla="*/ 375 h 37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12" h="375">
                    <a:moveTo>
                      <a:pt x="32" y="0"/>
                    </a:moveTo>
                    <a:lnTo>
                      <a:pt x="565" y="27"/>
                    </a:lnTo>
                    <a:lnTo>
                      <a:pt x="568" y="121"/>
                    </a:lnTo>
                    <a:lnTo>
                      <a:pt x="593" y="199"/>
                    </a:lnTo>
                    <a:lnTo>
                      <a:pt x="596" y="296"/>
                    </a:lnTo>
                    <a:lnTo>
                      <a:pt x="612" y="375"/>
                    </a:lnTo>
                    <a:lnTo>
                      <a:pt x="290" y="365"/>
                    </a:lnTo>
                    <a:lnTo>
                      <a:pt x="0" y="344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07" name="Freeform 99"/>
              <p:cNvSpPr>
                <a:spLocks/>
              </p:cNvSpPr>
              <p:nvPr/>
            </p:nvSpPr>
            <p:spPr bwMode="auto">
              <a:xfrm>
                <a:off x="2568" y="1202"/>
                <a:ext cx="618" cy="407"/>
              </a:xfrm>
              <a:custGeom>
                <a:avLst/>
                <a:gdLst>
                  <a:gd name="T0" fmla="*/ 25 w 654"/>
                  <a:gd name="T1" fmla="*/ 0 h 428"/>
                  <a:gd name="T2" fmla="*/ 256 w 654"/>
                  <a:gd name="T3" fmla="*/ 17 h 428"/>
                  <a:gd name="T4" fmla="*/ 513 w 654"/>
                  <a:gd name="T5" fmla="*/ 26 h 428"/>
                  <a:gd name="T6" fmla="*/ 497 w 654"/>
                  <a:gd name="T7" fmla="*/ 59 h 428"/>
                  <a:gd name="T8" fmla="*/ 522 w 654"/>
                  <a:gd name="T9" fmla="*/ 83 h 428"/>
                  <a:gd name="T10" fmla="*/ 520 w 654"/>
                  <a:gd name="T11" fmla="*/ 254 h 428"/>
                  <a:gd name="T12" fmla="*/ 510 w 654"/>
                  <a:gd name="T13" fmla="*/ 253 h 428"/>
                  <a:gd name="T14" fmla="*/ 511 w 654"/>
                  <a:gd name="T15" fmla="*/ 275 h 428"/>
                  <a:gd name="T16" fmla="*/ 519 w 654"/>
                  <a:gd name="T17" fmla="*/ 292 h 428"/>
                  <a:gd name="T18" fmla="*/ 513 w 654"/>
                  <a:gd name="T19" fmla="*/ 308 h 428"/>
                  <a:gd name="T20" fmla="*/ 519 w 654"/>
                  <a:gd name="T21" fmla="*/ 350 h 428"/>
                  <a:gd name="T22" fmla="*/ 507 w 654"/>
                  <a:gd name="T23" fmla="*/ 345 h 428"/>
                  <a:gd name="T24" fmla="*/ 495 w 654"/>
                  <a:gd name="T25" fmla="*/ 329 h 428"/>
                  <a:gd name="T26" fmla="*/ 447 w 654"/>
                  <a:gd name="T27" fmla="*/ 314 h 428"/>
                  <a:gd name="T28" fmla="*/ 403 w 654"/>
                  <a:gd name="T29" fmla="*/ 317 h 428"/>
                  <a:gd name="T30" fmla="*/ 376 w 654"/>
                  <a:gd name="T31" fmla="*/ 297 h 428"/>
                  <a:gd name="T32" fmla="*/ 0 w 654"/>
                  <a:gd name="T33" fmla="*/ 274 h 428"/>
                  <a:gd name="T34" fmla="*/ 25 w 654"/>
                  <a:gd name="T35" fmla="*/ 0 h 428"/>
                  <a:gd name="T36" fmla="*/ 25 w 654"/>
                  <a:gd name="T37" fmla="*/ 0 h 42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54"/>
                  <a:gd name="T58" fmla="*/ 0 h 428"/>
                  <a:gd name="T59" fmla="*/ 654 w 654"/>
                  <a:gd name="T60" fmla="*/ 428 h 42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54" h="428">
                    <a:moveTo>
                      <a:pt x="32" y="0"/>
                    </a:moveTo>
                    <a:lnTo>
                      <a:pt x="322" y="21"/>
                    </a:lnTo>
                    <a:lnTo>
                      <a:pt x="644" y="31"/>
                    </a:lnTo>
                    <a:lnTo>
                      <a:pt x="623" y="72"/>
                    </a:lnTo>
                    <a:lnTo>
                      <a:pt x="654" y="101"/>
                    </a:lnTo>
                    <a:lnTo>
                      <a:pt x="652" y="311"/>
                    </a:lnTo>
                    <a:lnTo>
                      <a:pt x="639" y="309"/>
                    </a:lnTo>
                    <a:lnTo>
                      <a:pt x="641" y="337"/>
                    </a:lnTo>
                    <a:lnTo>
                      <a:pt x="651" y="358"/>
                    </a:lnTo>
                    <a:lnTo>
                      <a:pt x="644" y="377"/>
                    </a:lnTo>
                    <a:lnTo>
                      <a:pt x="651" y="428"/>
                    </a:lnTo>
                    <a:lnTo>
                      <a:pt x="636" y="423"/>
                    </a:lnTo>
                    <a:lnTo>
                      <a:pt x="620" y="403"/>
                    </a:lnTo>
                    <a:lnTo>
                      <a:pt x="561" y="384"/>
                    </a:lnTo>
                    <a:lnTo>
                      <a:pt x="505" y="387"/>
                    </a:lnTo>
                    <a:lnTo>
                      <a:pt x="472" y="363"/>
                    </a:lnTo>
                    <a:lnTo>
                      <a:pt x="0" y="335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08" name="Freeform 100"/>
              <p:cNvSpPr>
                <a:spLocks/>
              </p:cNvSpPr>
              <p:nvPr/>
            </p:nvSpPr>
            <p:spPr bwMode="auto">
              <a:xfrm>
                <a:off x="2548" y="1519"/>
                <a:ext cx="725" cy="356"/>
              </a:xfrm>
              <a:custGeom>
                <a:avLst/>
                <a:gdLst>
                  <a:gd name="T0" fmla="*/ 17 w 767"/>
                  <a:gd name="T1" fmla="*/ 0 h 374"/>
                  <a:gd name="T2" fmla="*/ 393 w 767"/>
                  <a:gd name="T3" fmla="*/ 24 h 374"/>
                  <a:gd name="T4" fmla="*/ 420 w 767"/>
                  <a:gd name="T5" fmla="*/ 43 h 374"/>
                  <a:gd name="T6" fmla="*/ 465 w 767"/>
                  <a:gd name="T7" fmla="*/ 41 h 374"/>
                  <a:gd name="T8" fmla="*/ 512 w 767"/>
                  <a:gd name="T9" fmla="*/ 56 h 374"/>
                  <a:gd name="T10" fmla="*/ 525 w 767"/>
                  <a:gd name="T11" fmla="*/ 72 h 374"/>
                  <a:gd name="T12" fmla="*/ 536 w 767"/>
                  <a:gd name="T13" fmla="*/ 76 h 374"/>
                  <a:gd name="T14" fmla="*/ 557 w 767"/>
                  <a:gd name="T15" fmla="*/ 133 h 374"/>
                  <a:gd name="T16" fmla="*/ 557 w 767"/>
                  <a:gd name="T17" fmla="*/ 151 h 374"/>
                  <a:gd name="T18" fmla="*/ 571 w 767"/>
                  <a:gd name="T19" fmla="*/ 178 h 374"/>
                  <a:gd name="T20" fmla="*/ 578 w 767"/>
                  <a:gd name="T21" fmla="*/ 221 h 374"/>
                  <a:gd name="T22" fmla="*/ 574 w 767"/>
                  <a:gd name="T23" fmla="*/ 234 h 374"/>
                  <a:gd name="T24" fmla="*/ 582 w 767"/>
                  <a:gd name="T25" fmla="*/ 248 h 374"/>
                  <a:gd name="T26" fmla="*/ 612 w 767"/>
                  <a:gd name="T27" fmla="*/ 304 h 374"/>
                  <a:gd name="T28" fmla="*/ 339 w 767"/>
                  <a:gd name="T29" fmla="*/ 301 h 374"/>
                  <a:gd name="T30" fmla="*/ 134 w 767"/>
                  <a:gd name="T31" fmla="*/ 290 h 374"/>
                  <a:gd name="T32" fmla="*/ 139 w 767"/>
                  <a:gd name="T33" fmla="*/ 197 h 374"/>
                  <a:gd name="T34" fmla="*/ 0 w 767"/>
                  <a:gd name="T35" fmla="*/ 186 h 374"/>
                  <a:gd name="T36" fmla="*/ 17 w 767"/>
                  <a:gd name="T37" fmla="*/ 0 h 374"/>
                  <a:gd name="T38" fmla="*/ 17 w 767"/>
                  <a:gd name="T39" fmla="*/ 0 h 37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767"/>
                  <a:gd name="T61" fmla="*/ 0 h 374"/>
                  <a:gd name="T62" fmla="*/ 767 w 767"/>
                  <a:gd name="T63" fmla="*/ 374 h 374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767" h="374">
                    <a:moveTo>
                      <a:pt x="21" y="0"/>
                    </a:moveTo>
                    <a:lnTo>
                      <a:pt x="493" y="28"/>
                    </a:lnTo>
                    <a:lnTo>
                      <a:pt x="526" y="52"/>
                    </a:lnTo>
                    <a:lnTo>
                      <a:pt x="582" y="49"/>
                    </a:lnTo>
                    <a:lnTo>
                      <a:pt x="641" y="68"/>
                    </a:lnTo>
                    <a:lnTo>
                      <a:pt x="657" y="88"/>
                    </a:lnTo>
                    <a:lnTo>
                      <a:pt x="672" y="93"/>
                    </a:lnTo>
                    <a:lnTo>
                      <a:pt x="697" y="164"/>
                    </a:lnTo>
                    <a:lnTo>
                      <a:pt x="697" y="185"/>
                    </a:lnTo>
                    <a:lnTo>
                      <a:pt x="715" y="219"/>
                    </a:lnTo>
                    <a:lnTo>
                      <a:pt x="723" y="272"/>
                    </a:lnTo>
                    <a:lnTo>
                      <a:pt x="718" y="289"/>
                    </a:lnTo>
                    <a:lnTo>
                      <a:pt x="730" y="306"/>
                    </a:lnTo>
                    <a:lnTo>
                      <a:pt x="767" y="374"/>
                    </a:lnTo>
                    <a:lnTo>
                      <a:pt x="425" y="371"/>
                    </a:lnTo>
                    <a:lnTo>
                      <a:pt x="168" y="356"/>
                    </a:lnTo>
                    <a:lnTo>
                      <a:pt x="174" y="243"/>
                    </a:lnTo>
                    <a:lnTo>
                      <a:pt x="0" y="229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09" name="Freeform 101"/>
              <p:cNvSpPr>
                <a:spLocks/>
              </p:cNvSpPr>
              <p:nvPr/>
            </p:nvSpPr>
            <p:spPr bwMode="auto">
              <a:xfrm>
                <a:off x="2685" y="1860"/>
                <a:ext cx="652" cy="348"/>
              </a:xfrm>
              <a:custGeom>
                <a:avLst/>
                <a:gdLst>
                  <a:gd name="T0" fmla="*/ 20 w 691"/>
                  <a:gd name="T1" fmla="*/ 0 h 363"/>
                  <a:gd name="T2" fmla="*/ 224 w 691"/>
                  <a:gd name="T3" fmla="*/ 11 h 363"/>
                  <a:gd name="T4" fmla="*/ 497 w 691"/>
                  <a:gd name="T5" fmla="*/ 14 h 363"/>
                  <a:gd name="T6" fmla="*/ 512 w 691"/>
                  <a:gd name="T7" fmla="*/ 28 h 363"/>
                  <a:gd name="T8" fmla="*/ 520 w 691"/>
                  <a:gd name="T9" fmla="*/ 26 h 363"/>
                  <a:gd name="T10" fmla="*/ 529 w 691"/>
                  <a:gd name="T11" fmla="*/ 41 h 363"/>
                  <a:gd name="T12" fmla="*/ 522 w 691"/>
                  <a:gd name="T13" fmla="*/ 41 h 363"/>
                  <a:gd name="T14" fmla="*/ 512 w 691"/>
                  <a:gd name="T15" fmla="*/ 60 h 363"/>
                  <a:gd name="T16" fmla="*/ 534 w 691"/>
                  <a:gd name="T17" fmla="*/ 91 h 363"/>
                  <a:gd name="T18" fmla="*/ 551 w 691"/>
                  <a:gd name="T19" fmla="*/ 95 h 363"/>
                  <a:gd name="T20" fmla="*/ 548 w 691"/>
                  <a:gd name="T21" fmla="*/ 295 h 363"/>
                  <a:gd name="T22" fmla="*/ 315 w 691"/>
                  <a:gd name="T23" fmla="*/ 297 h 363"/>
                  <a:gd name="T24" fmla="*/ 0 w 691"/>
                  <a:gd name="T25" fmla="*/ 282 h 363"/>
                  <a:gd name="T26" fmla="*/ 20 w 691"/>
                  <a:gd name="T27" fmla="*/ 0 h 363"/>
                  <a:gd name="T28" fmla="*/ 20 w 691"/>
                  <a:gd name="T29" fmla="*/ 0 h 36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91"/>
                  <a:gd name="T46" fmla="*/ 0 h 363"/>
                  <a:gd name="T47" fmla="*/ 691 w 691"/>
                  <a:gd name="T48" fmla="*/ 363 h 363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91" h="363">
                    <a:moveTo>
                      <a:pt x="24" y="0"/>
                    </a:moveTo>
                    <a:lnTo>
                      <a:pt x="281" y="15"/>
                    </a:lnTo>
                    <a:lnTo>
                      <a:pt x="623" y="18"/>
                    </a:lnTo>
                    <a:lnTo>
                      <a:pt x="642" y="34"/>
                    </a:lnTo>
                    <a:lnTo>
                      <a:pt x="652" y="31"/>
                    </a:lnTo>
                    <a:lnTo>
                      <a:pt x="665" y="49"/>
                    </a:lnTo>
                    <a:lnTo>
                      <a:pt x="654" y="49"/>
                    </a:lnTo>
                    <a:lnTo>
                      <a:pt x="642" y="73"/>
                    </a:lnTo>
                    <a:lnTo>
                      <a:pt x="670" y="112"/>
                    </a:lnTo>
                    <a:lnTo>
                      <a:pt x="691" y="117"/>
                    </a:lnTo>
                    <a:lnTo>
                      <a:pt x="688" y="361"/>
                    </a:lnTo>
                    <a:lnTo>
                      <a:pt x="395" y="363"/>
                    </a:lnTo>
                    <a:lnTo>
                      <a:pt x="0" y="345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10" name="Freeform 102"/>
              <p:cNvSpPr>
                <a:spLocks/>
              </p:cNvSpPr>
              <p:nvPr/>
            </p:nvSpPr>
            <p:spPr bwMode="auto">
              <a:xfrm>
                <a:off x="2595" y="2183"/>
                <a:ext cx="759" cy="390"/>
              </a:xfrm>
              <a:custGeom>
                <a:avLst/>
                <a:gdLst>
                  <a:gd name="T0" fmla="*/ 5 w 803"/>
                  <a:gd name="T1" fmla="*/ 0 h 408"/>
                  <a:gd name="T2" fmla="*/ 75 w 803"/>
                  <a:gd name="T3" fmla="*/ 6 h 408"/>
                  <a:gd name="T4" fmla="*/ 390 w 803"/>
                  <a:gd name="T5" fmla="*/ 20 h 408"/>
                  <a:gd name="T6" fmla="*/ 625 w 803"/>
                  <a:gd name="T7" fmla="*/ 18 h 408"/>
                  <a:gd name="T8" fmla="*/ 627 w 803"/>
                  <a:gd name="T9" fmla="*/ 66 h 408"/>
                  <a:gd name="T10" fmla="*/ 641 w 803"/>
                  <a:gd name="T11" fmla="*/ 170 h 408"/>
                  <a:gd name="T12" fmla="*/ 639 w 803"/>
                  <a:gd name="T13" fmla="*/ 330 h 408"/>
                  <a:gd name="T14" fmla="*/ 588 w 803"/>
                  <a:gd name="T15" fmla="*/ 304 h 408"/>
                  <a:gd name="T16" fmla="*/ 531 w 803"/>
                  <a:gd name="T17" fmla="*/ 313 h 408"/>
                  <a:gd name="T18" fmla="*/ 492 w 803"/>
                  <a:gd name="T19" fmla="*/ 323 h 408"/>
                  <a:gd name="T20" fmla="*/ 434 w 803"/>
                  <a:gd name="T21" fmla="*/ 325 h 408"/>
                  <a:gd name="T22" fmla="*/ 390 w 803"/>
                  <a:gd name="T23" fmla="*/ 300 h 408"/>
                  <a:gd name="T24" fmla="*/ 378 w 803"/>
                  <a:gd name="T25" fmla="*/ 313 h 408"/>
                  <a:gd name="T26" fmla="*/ 310 w 803"/>
                  <a:gd name="T27" fmla="*/ 283 h 408"/>
                  <a:gd name="T28" fmla="*/ 276 w 803"/>
                  <a:gd name="T29" fmla="*/ 275 h 408"/>
                  <a:gd name="T30" fmla="*/ 259 w 803"/>
                  <a:gd name="T31" fmla="*/ 259 h 408"/>
                  <a:gd name="T32" fmla="*/ 238 w 803"/>
                  <a:gd name="T33" fmla="*/ 258 h 408"/>
                  <a:gd name="T34" fmla="*/ 217 w 803"/>
                  <a:gd name="T35" fmla="*/ 240 h 408"/>
                  <a:gd name="T36" fmla="*/ 225 w 803"/>
                  <a:gd name="T37" fmla="*/ 62 h 408"/>
                  <a:gd name="T38" fmla="*/ 0 w 803"/>
                  <a:gd name="T39" fmla="*/ 48 h 408"/>
                  <a:gd name="T40" fmla="*/ 5 w 803"/>
                  <a:gd name="T41" fmla="*/ 0 h 408"/>
                  <a:gd name="T42" fmla="*/ 5 w 803"/>
                  <a:gd name="T43" fmla="*/ 0 h 40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803"/>
                  <a:gd name="T67" fmla="*/ 0 h 408"/>
                  <a:gd name="T68" fmla="*/ 803 w 803"/>
                  <a:gd name="T69" fmla="*/ 408 h 40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803" h="408">
                    <a:moveTo>
                      <a:pt x="5" y="0"/>
                    </a:moveTo>
                    <a:lnTo>
                      <a:pt x="94" y="6"/>
                    </a:lnTo>
                    <a:lnTo>
                      <a:pt x="489" y="24"/>
                    </a:lnTo>
                    <a:lnTo>
                      <a:pt x="782" y="22"/>
                    </a:lnTo>
                    <a:lnTo>
                      <a:pt x="785" y="82"/>
                    </a:lnTo>
                    <a:lnTo>
                      <a:pt x="803" y="210"/>
                    </a:lnTo>
                    <a:lnTo>
                      <a:pt x="800" y="408"/>
                    </a:lnTo>
                    <a:lnTo>
                      <a:pt x="736" y="374"/>
                    </a:lnTo>
                    <a:lnTo>
                      <a:pt x="667" y="387"/>
                    </a:lnTo>
                    <a:lnTo>
                      <a:pt x="617" y="401"/>
                    </a:lnTo>
                    <a:lnTo>
                      <a:pt x="544" y="403"/>
                    </a:lnTo>
                    <a:lnTo>
                      <a:pt x="489" y="370"/>
                    </a:lnTo>
                    <a:lnTo>
                      <a:pt x="474" y="387"/>
                    </a:lnTo>
                    <a:lnTo>
                      <a:pt x="388" y="349"/>
                    </a:lnTo>
                    <a:lnTo>
                      <a:pt x="346" y="340"/>
                    </a:lnTo>
                    <a:lnTo>
                      <a:pt x="325" y="320"/>
                    </a:lnTo>
                    <a:lnTo>
                      <a:pt x="299" y="319"/>
                    </a:lnTo>
                    <a:lnTo>
                      <a:pt x="272" y="296"/>
                    </a:lnTo>
                    <a:lnTo>
                      <a:pt x="282" y="76"/>
                    </a:lnTo>
                    <a:lnTo>
                      <a:pt x="0" y="6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11" name="Freeform 103"/>
              <p:cNvSpPr>
                <a:spLocks/>
              </p:cNvSpPr>
              <p:nvPr/>
            </p:nvSpPr>
            <p:spPr bwMode="auto">
              <a:xfrm>
                <a:off x="3132" y="870"/>
                <a:ext cx="573" cy="627"/>
              </a:xfrm>
              <a:custGeom>
                <a:avLst/>
                <a:gdLst>
                  <a:gd name="T0" fmla="*/ 3 w 606"/>
                  <a:gd name="T1" fmla="*/ 103 h 659"/>
                  <a:gd name="T2" fmla="*/ 23 w 606"/>
                  <a:gd name="T3" fmla="*/ 167 h 659"/>
                  <a:gd name="T4" fmla="*/ 25 w 606"/>
                  <a:gd name="T5" fmla="*/ 245 h 659"/>
                  <a:gd name="T6" fmla="*/ 38 w 606"/>
                  <a:gd name="T7" fmla="*/ 310 h 659"/>
                  <a:gd name="T8" fmla="*/ 22 w 606"/>
                  <a:gd name="T9" fmla="*/ 344 h 659"/>
                  <a:gd name="T10" fmla="*/ 45 w 606"/>
                  <a:gd name="T11" fmla="*/ 367 h 659"/>
                  <a:gd name="T12" fmla="*/ 43 w 606"/>
                  <a:gd name="T13" fmla="*/ 540 h 659"/>
                  <a:gd name="T14" fmla="*/ 397 w 606"/>
                  <a:gd name="T15" fmla="*/ 533 h 659"/>
                  <a:gd name="T16" fmla="*/ 392 w 606"/>
                  <a:gd name="T17" fmla="*/ 499 h 659"/>
                  <a:gd name="T18" fmla="*/ 353 w 606"/>
                  <a:gd name="T19" fmla="*/ 470 h 659"/>
                  <a:gd name="T20" fmla="*/ 335 w 606"/>
                  <a:gd name="T21" fmla="*/ 448 h 659"/>
                  <a:gd name="T22" fmla="*/ 287 w 606"/>
                  <a:gd name="T23" fmla="*/ 418 h 659"/>
                  <a:gd name="T24" fmla="*/ 287 w 606"/>
                  <a:gd name="T25" fmla="*/ 368 h 659"/>
                  <a:gd name="T26" fmla="*/ 278 w 606"/>
                  <a:gd name="T27" fmla="*/ 336 h 659"/>
                  <a:gd name="T28" fmla="*/ 318 w 606"/>
                  <a:gd name="T29" fmla="*/ 289 h 659"/>
                  <a:gd name="T30" fmla="*/ 315 w 606"/>
                  <a:gd name="T31" fmla="*/ 240 h 659"/>
                  <a:gd name="T32" fmla="*/ 379 w 606"/>
                  <a:gd name="T33" fmla="*/ 191 h 659"/>
                  <a:gd name="T34" fmla="*/ 395 w 606"/>
                  <a:gd name="T35" fmla="*/ 163 h 659"/>
                  <a:gd name="T36" fmla="*/ 484 w 606"/>
                  <a:gd name="T37" fmla="*/ 115 h 659"/>
                  <a:gd name="T38" fmla="*/ 443 w 606"/>
                  <a:gd name="T39" fmla="*/ 98 h 659"/>
                  <a:gd name="T40" fmla="*/ 409 w 606"/>
                  <a:gd name="T41" fmla="*/ 103 h 659"/>
                  <a:gd name="T42" fmla="*/ 402 w 606"/>
                  <a:gd name="T43" fmla="*/ 89 h 659"/>
                  <a:gd name="T44" fmla="*/ 337 w 606"/>
                  <a:gd name="T45" fmla="*/ 88 h 659"/>
                  <a:gd name="T46" fmla="*/ 294 w 606"/>
                  <a:gd name="T47" fmla="*/ 75 h 659"/>
                  <a:gd name="T48" fmla="*/ 205 w 606"/>
                  <a:gd name="T49" fmla="*/ 66 h 659"/>
                  <a:gd name="T50" fmla="*/ 192 w 606"/>
                  <a:gd name="T51" fmla="*/ 49 h 659"/>
                  <a:gd name="T52" fmla="*/ 155 w 606"/>
                  <a:gd name="T53" fmla="*/ 34 h 659"/>
                  <a:gd name="T54" fmla="*/ 148 w 606"/>
                  <a:gd name="T55" fmla="*/ 0 h 659"/>
                  <a:gd name="T56" fmla="*/ 127 w 606"/>
                  <a:gd name="T57" fmla="*/ 0 h 659"/>
                  <a:gd name="T58" fmla="*/ 127 w 606"/>
                  <a:gd name="T59" fmla="*/ 26 h 659"/>
                  <a:gd name="T60" fmla="*/ 0 w 606"/>
                  <a:gd name="T61" fmla="*/ 26 h 659"/>
                  <a:gd name="T62" fmla="*/ 3 w 606"/>
                  <a:gd name="T63" fmla="*/ 103 h 659"/>
                  <a:gd name="T64" fmla="*/ 3 w 606"/>
                  <a:gd name="T65" fmla="*/ 103 h 65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606"/>
                  <a:gd name="T100" fmla="*/ 0 h 659"/>
                  <a:gd name="T101" fmla="*/ 606 w 606"/>
                  <a:gd name="T102" fmla="*/ 659 h 65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606" h="659">
                    <a:moveTo>
                      <a:pt x="3" y="125"/>
                    </a:moveTo>
                    <a:lnTo>
                      <a:pt x="28" y="203"/>
                    </a:lnTo>
                    <a:lnTo>
                      <a:pt x="31" y="300"/>
                    </a:lnTo>
                    <a:lnTo>
                      <a:pt x="47" y="379"/>
                    </a:lnTo>
                    <a:lnTo>
                      <a:pt x="26" y="420"/>
                    </a:lnTo>
                    <a:lnTo>
                      <a:pt x="57" y="449"/>
                    </a:lnTo>
                    <a:lnTo>
                      <a:pt x="55" y="659"/>
                    </a:lnTo>
                    <a:lnTo>
                      <a:pt x="497" y="651"/>
                    </a:lnTo>
                    <a:lnTo>
                      <a:pt x="491" y="609"/>
                    </a:lnTo>
                    <a:lnTo>
                      <a:pt x="442" y="573"/>
                    </a:lnTo>
                    <a:lnTo>
                      <a:pt x="419" y="547"/>
                    </a:lnTo>
                    <a:lnTo>
                      <a:pt x="359" y="510"/>
                    </a:lnTo>
                    <a:lnTo>
                      <a:pt x="361" y="450"/>
                    </a:lnTo>
                    <a:lnTo>
                      <a:pt x="348" y="410"/>
                    </a:lnTo>
                    <a:lnTo>
                      <a:pt x="397" y="352"/>
                    </a:lnTo>
                    <a:lnTo>
                      <a:pt x="393" y="293"/>
                    </a:lnTo>
                    <a:lnTo>
                      <a:pt x="474" y="233"/>
                    </a:lnTo>
                    <a:lnTo>
                      <a:pt x="494" y="199"/>
                    </a:lnTo>
                    <a:lnTo>
                      <a:pt x="606" y="141"/>
                    </a:lnTo>
                    <a:lnTo>
                      <a:pt x="555" y="120"/>
                    </a:lnTo>
                    <a:lnTo>
                      <a:pt x="512" y="125"/>
                    </a:lnTo>
                    <a:lnTo>
                      <a:pt x="502" y="109"/>
                    </a:lnTo>
                    <a:lnTo>
                      <a:pt x="421" y="107"/>
                    </a:lnTo>
                    <a:lnTo>
                      <a:pt x="368" y="91"/>
                    </a:lnTo>
                    <a:lnTo>
                      <a:pt x="256" y="80"/>
                    </a:lnTo>
                    <a:lnTo>
                      <a:pt x="240" y="60"/>
                    </a:lnTo>
                    <a:lnTo>
                      <a:pt x="194" y="42"/>
                    </a:lnTo>
                    <a:lnTo>
                      <a:pt x="186" y="0"/>
                    </a:lnTo>
                    <a:lnTo>
                      <a:pt x="159" y="0"/>
                    </a:lnTo>
                    <a:lnTo>
                      <a:pt x="159" y="31"/>
                    </a:lnTo>
                    <a:lnTo>
                      <a:pt x="0" y="31"/>
                    </a:lnTo>
                    <a:lnTo>
                      <a:pt x="3" y="125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12" name="Freeform 104"/>
              <p:cNvSpPr>
                <a:spLocks/>
              </p:cNvSpPr>
              <p:nvPr/>
            </p:nvSpPr>
            <p:spPr bwMode="auto">
              <a:xfrm>
                <a:off x="3172" y="1490"/>
                <a:ext cx="525" cy="341"/>
              </a:xfrm>
              <a:custGeom>
                <a:avLst/>
                <a:gdLst>
                  <a:gd name="T0" fmla="*/ 2 w 555"/>
                  <a:gd name="T1" fmla="*/ 28 h 358"/>
                  <a:gd name="T2" fmla="*/ 9 w 555"/>
                  <a:gd name="T3" fmla="*/ 46 h 358"/>
                  <a:gd name="T4" fmla="*/ 5 w 555"/>
                  <a:gd name="T5" fmla="*/ 61 h 358"/>
                  <a:gd name="T6" fmla="*/ 9 w 555"/>
                  <a:gd name="T7" fmla="*/ 103 h 358"/>
                  <a:gd name="T8" fmla="*/ 29 w 555"/>
                  <a:gd name="T9" fmla="*/ 162 h 358"/>
                  <a:gd name="T10" fmla="*/ 29 w 555"/>
                  <a:gd name="T11" fmla="*/ 179 h 358"/>
                  <a:gd name="T12" fmla="*/ 44 w 555"/>
                  <a:gd name="T13" fmla="*/ 207 h 358"/>
                  <a:gd name="T14" fmla="*/ 51 w 555"/>
                  <a:gd name="T15" fmla="*/ 251 h 358"/>
                  <a:gd name="T16" fmla="*/ 46 w 555"/>
                  <a:gd name="T17" fmla="*/ 264 h 358"/>
                  <a:gd name="T18" fmla="*/ 56 w 555"/>
                  <a:gd name="T19" fmla="*/ 278 h 358"/>
                  <a:gd name="T20" fmla="*/ 343 w 555"/>
                  <a:gd name="T21" fmla="*/ 271 h 358"/>
                  <a:gd name="T22" fmla="*/ 364 w 555"/>
                  <a:gd name="T23" fmla="*/ 295 h 358"/>
                  <a:gd name="T24" fmla="*/ 394 w 555"/>
                  <a:gd name="T25" fmla="*/ 228 h 358"/>
                  <a:gd name="T26" fmla="*/ 385 w 555"/>
                  <a:gd name="T27" fmla="*/ 202 h 358"/>
                  <a:gd name="T28" fmla="*/ 436 w 555"/>
                  <a:gd name="T29" fmla="*/ 163 h 358"/>
                  <a:gd name="T30" fmla="*/ 445 w 555"/>
                  <a:gd name="T31" fmla="*/ 133 h 358"/>
                  <a:gd name="T32" fmla="*/ 408 w 555"/>
                  <a:gd name="T33" fmla="*/ 90 h 358"/>
                  <a:gd name="T34" fmla="*/ 373 w 555"/>
                  <a:gd name="T35" fmla="*/ 47 h 358"/>
                  <a:gd name="T36" fmla="*/ 364 w 555"/>
                  <a:gd name="T37" fmla="*/ 0 h 358"/>
                  <a:gd name="T38" fmla="*/ 9 w 555"/>
                  <a:gd name="T39" fmla="*/ 8 h 358"/>
                  <a:gd name="T40" fmla="*/ 0 w 555"/>
                  <a:gd name="T41" fmla="*/ 6 h 358"/>
                  <a:gd name="T42" fmla="*/ 2 w 555"/>
                  <a:gd name="T43" fmla="*/ 28 h 358"/>
                  <a:gd name="T44" fmla="*/ 2 w 555"/>
                  <a:gd name="T45" fmla="*/ 28 h 358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555"/>
                  <a:gd name="T70" fmla="*/ 0 h 358"/>
                  <a:gd name="T71" fmla="*/ 555 w 555"/>
                  <a:gd name="T72" fmla="*/ 358 h 358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555" h="358">
                    <a:moveTo>
                      <a:pt x="2" y="34"/>
                    </a:moveTo>
                    <a:lnTo>
                      <a:pt x="12" y="55"/>
                    </a:lnTo>
                    <a:lnTo>
                      <a:pt x="5" y="74"/>
                    </a:lnTo>
                    <a:lnTo>
                      <a:pt x="12" y="125"/>
                    </a:lnTo>
                    <a:lnTo>
                      <a:pt x="37" y="196"/>
                    </a:lnTo>
                    <a:lnTo>
                      <a:pt x="37" y="217"/>
                    </a:lnTo>
                    <a:lnTo>
                      <a:pt x="55" y="251"/>
                    </a:lnTo>
                    <a:lnTo>
                      <a:pt x="63" y="304"/>
                    </a:lnTo>
                    <a:lnTo>
                      <a:pt x="58" y="321"/>
                    </a:lnTo>
                    <a:lnTo>
                      <a:pt x="70" y="338"/>
                    </a:lnTo>
                    <a:lnTo>
                      <a:pt x="429" y="330"/>
                    </a:lnTo>
                    <a:lnTo>
                      <a:pt x="455" y="358"/>
                    </a:lnTo>
                    <a:lnTo>
                      <a:pt x="492" y="277"/>
                    </a:lnTo>
                    <a:lnTo>
                      <a:pt x="481" y="246"/>
                    </a:lnTo>
                    <a:lnTo>
                      <a:pt x="544" y="197"/>
                    </a:lnTo>
                    <a:lnTo>
                      <a:pt x="555" y="162"/>
                    </a:lnTo>
                    <a:lnTo>
                      <a:pt x="510" y="110"/>
                    </a:lnTo>
                    <a:lnTo>
                      <a:pt x="465" y="57"/>
                    </a:lnTo>
                    <a:lnTo>
                      <a:pt x="455" y="0"/>
                    </a:lnTo>
                    <a:lnTo>
                      <a:pt x="13" y="8"/>
                    </a:lnTo>
                    <a:lnTo>
                      <a:pt x="0" y="6"/>
                    </a:lnTo>
                    <a:lnTo>
                      <a:pt x="2" y="34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13" name="Freeform 105"/>
              <p:cNvSpPr>
                <a:spLocks/>
              </p:cNvSpPr>
              <p:nvPr/>
            </p:nvSpPr>
            <p:spPr bwMode="auto">
              <a:xfrm>
                <a:off x="3238" y="1803"/>
                <a:ext cx="583" cy="500"/>
              </a:xfrm>
              <a:custGeom>
                <a:avLst/>
                <a:gdLst>
                  <a:gd name="T0" fmla="*/ 29 w 618"/>
                  <a:gd name="T1" fmla="*/ 63 h 525"/>
                  <a:gd name="T2" fmla="*/ 44 w 618"/>
                  <a:gd name="T3" fmla="*/ 76 h 525"/>
                  <a:gd name="T4" fmla="*/ 53 w 618"/>
                  <a:gd name="T5" fmla="*/ 73 h 525"/>
                  <a:gd name="T6" fmla="*/ 63 w 618"/>
                  <a:gd name="T7" fmla="*/ 88 h 525"/>
                  <a:gd name="T8" fmla="*/ 54 w 618"/>
                  <a:gd name="T9" fmla="*/ 88 h 525"/>
                  <a:gd name="T10" fmla="*/ 44 w 618"/>
                  <a:gd name="T11" fmla="*/ 108 h 525"/>
                  <a:gd name="T12" fmla="*/ 67 w 618"/>
                  <a:gd name="T13" fmla="*/ 140 h 525"/>
                  <a:gd name="T14" fmla="*/ 84 w 618"/>
                  <a:gd name="T15" fmla="*/ 144 h 525"/>
                  <a:gd name="T16" fmla="*/ 81 w 618"/>
                  <a:gd name="T17" fmla="*/ 345 h 525"/>
                  <a:gd name="T18" fmla="*/ 84 w 618"/>
                  <a:gd name="T19" fmla="*/ 393 h 525"/>
                  <a:gd name="T20" fmla="*/ 412 w 618"/>
                  <a:gd name="T21" fmla="*/ 384 h 525"/>
                  <a:gd name="T22" fmla="*/ 415 w 618"/>
                  <a:gd name="T23" fmla="*/ 412 h 525"/>
                  <a:gd name="T24" fmla="*/ 401 w 618"/>
                  <a:gd name="T25" fmla="*/ 431 h 525"/>
                  <a:gd name="T26" fmla="*/ 452 w 618"/>
                  <a:gd name="T27" fmla="*/ 429 h 525"/>
                  <a:gd name="T28" fmla="*/ 461 w 618"/>
                  <a:gd name="T29" fmla="*/ 412 h 525"/>
                  <a:gd name="T30" fmla="*/ 461 w 618"/>
                  <a:gd name="T31" fmla="*/ 393 h 525"/>
                  <a:gd name="T32" fmla="*/ 473 w 618"/>
                  <a:gd name="T33" fmla="*/ 381 h 525"/>
                  <a:gd name="T34" fmla="*/ 476 w 618"/>
                  <a:gd name="T35" fmla="*/ 367 h 525"/>
                  <a:gd name="T36" fmla="*/ 489 w 618"/>
                  <a:gd name="T37" fmla="*/ 366 h 525"/>
                  <a:gd name="T38" fmla="*/ 493 w 618"/>
                  <a:gd name="T39" fmla="*/ 335 h 525"/>
                  <a:gd name="T40" fmla="*/ 475 w 618"/>
                  <a:gd name="T41" fmla="*/ 332 h 525"/>
                  <a:gd name="T42" fmla="*/ 463 w 618"/>
                  <a:gd name="T43" fmla="*/ 310 h 525"/>
                  <a:gd name="T44" fmla="*/ 445 w 618"/>
                  <a:gd name="T45" fmla="*/ 258 h 525"/>
                  <a:gd name="T46" fmla="*/ 424 w 618"/>
                  <a:gd name="T47" fmla="*/ 251 h 525"/>
                  <a:gd name="T48" fmla="*/ 401 w 618"/>
                  <a:gd name="T49" fmla="*/ 232 h 525"/>
                  <a:gd name="T50" fmla="*/ 392 w 618"/>
                  <a:gd name="T51" fmla="*/ 205 h 525"/>
                  <a:gd name="T52" fmla="*/ 406 w 618"/>
                  <a:gd name="T53" fmla="*/ 164 h 525"/>
                  <a:gd name="T54" fmla="*/ 395 w 618"/>
                  <a:gd name="T55" fmla="*/ 156 h 525"/>
                  <a:gd name="T56" fmla="*/ 367 w 618"/>
                  <a:gd name="T57" fmla="*/ 156 h 525"/>
                  <a:gd name="T58" fmla="*/ 360 w 618"/>
                  <a:gd name="T59" fmla="*/ 130 h 525"/>
                  <a:gd name="T60" fmla="*/ 314 w 618"/>
                  <a:gd name="T61" fmla="*/ 80 h 525"/>
                  <a:gd name="T62" fmla="*/ 301 w 618"/>
                  <a:gd name="T63" fmla="*/ 39 h 525"/>
                  <a:gd name="T64" fmla="*/ 307 w 618"/>
                  <a:gd name="T65" fmla="*/ 24 h 525"/>
                  <a:gd name="T66" fmla="*/ 285 w 618"/>
                  <a:gd name="T67" fmla="*/ 0 h 525"/>
                  <a:gd name="T68" fmla="*/ 0 w 618"/>
                  <a:gd name="T69" fmla="*/ 8 h 525"/>
                  <a:gd name="T70" fmla="*/ 29 w 618"/>
                  <a:gd name="T71" fmla="*/ 63 h 525"/>
                  <a:gd name="T72" fmla="*/ 29 w 618"/>
                  <a:gd name="T73" fmla="*/ 63 h 525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618"/>
                  <a:gd name="T112" fmla="*/ 0 h 525"/>
                  <a:gd name="T113" fmla="*/ 618 w 618"/>
                  <a:gd name="T114" fmla="*/ 525 h 525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618" h="525">
                    <a:moveTo>
                      <a:pt x="37" y="76"/>
                    </a:moveTo>
                    <a:lnTo>
                      <a:pt x="56" y="92"/>
                    </a:lnTo>
                    <a:lnTo>
                      <a:pt x="66" y="89"/>
                    </a:lnTo>
                    <a:lnTo>
                      <a:pt x="79" y="107"/>
                    </a:lnTo>
                    <a:lnTo>
                      <a:pt x="68" y="107"/>
                    </a:lnTo>
                    <a:lnTo>
                      <a:pt x="56" y="131"/>
                    </a:lnTo>
                    <a:lnTo>
                      <a:pt x="84" y="170"/>
                    </a:lnTo>
                    <a:lnTo>
                      <a:pt x="105" y="175"/>
                    </a:lnTo>
                    <a:lnTo>
                      <a:pt x="102" y="419"/>
                    </a:lnTo>
                    <a:lnTo>
                      <a:pt x="105" y="479"/>
                    </a:lnTo>
                    <a:lnTo>
                      <a:pt x="516" y="466"/>
                    </a:lnTo>
                    <a:lnTo>
                      <a:pt x="521" y="502"/>
                    </a:lnTo>
                    <a:lnTo>
                      <a:pt x="503" y="525"/>
                    </a:lnTo>
                    <a:lnTo>
                      <a:pt x="566" y="521"/>
                    </a:lnTo>
                    <a:lnTo>
                      <a:pt x="578" y="502"/>
                    </a:lnTo>
                    <a:lnTo>
                      <a:pt x="578" y="479"/>
                    </a:lnTo>
                    <a:lnTo>
                      <a:pt x="594" y="463"/>
                    </a:lnTo>
                    <a:lnTo>
                      <a:pt x="597" y="445"/>
                    </a:lnTo>
                    <a:lnTo>
                      <a:pt x="613" y="444"/>
                    </a:lnTo>
                    <a:lnTo>
                      <a:pt x="618" y="408"/>
                    </a:lnTo>
                    <a:lnTo>
                      <a:pt x="596" y="403"/>
                    </a:lnTo>
                    <a:lnTo>
                      <a:pt x="581" y="377"/>
                    </a:lnTo>
                    <a:lnTo>
                      <a:pt x="558" y="314"/>
                    </a:lnTo>
                    <a:lnTo>
                      <a:pt x="532" y="306"/>
                    </a:lnTo>
                    <a:lnTo>
                      <a:pt x="503" y="282"/>
                    </a:lnTo>
                    <a:lnTo>
                      <a:pt x="492" y="249"/>
                    </a:lnTo>
                    <a:lnTo>
                      <a:pt x="510" y="199"/>
                    </a:lnTo>
                    <a:lnTo>
                      <a:pt x="495" y="190"/>
                    </a:lnTo>
                    <a:lnTo>
                      <a:pt x="460" y="190"/>
                    </a:lnTo>
                    <a:lnTo>
                      <a:pt x="451" y="159"/>
                    </a:lnTo>
                    <a:lnTo>
                      <a:pt x="393" y="97"/>
                    </a:lnTo>
                    <a:lnTo>
                      <a:pt x="379" y="47"/>
                    </a:lnTo>
                    <a:lnTo>
                      <a:pt x="385" y="28"/>
                    </a:lnTo>
                    <a:lnTo>
                      <a:pt x="359" y="0"/>
                    </a:lnTo>
                    <a:lnTo>
                      <a:pt x="0" y="8"/>
                    </a:lnTo>
                    <a:lnTo>
                      <a:pt x="37" y="76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14" name="Freeform 106"/>
              <p:cNvSpPr>
                <a:spLocks/>
              </p:cNvSpPr>
              <p:nvPr/>
            </p:nvSpPr>
            <p:spPr bwMode="auto">
              <a:xfrm>
                <a:off x="3337" y="2247"/>
                <a:ext cx="445" cy="389"/>
              </a:xfrm>
              <a:custGeom>
                <a:avLst/>
                <a:gdLst>
                  <a:gd name="T0" fmla="*/ 14 w 470"/>
                  <a:gd name="T1" fmla="*/ 114 h 410"/>
                  <a:gd name="T2" fmla="*/ 11 w 470"/>
                  <a:gd name="T3" fmla="*/ 275 h 410"/>
                  <a:gd name="T4" fmla="*/ 20 w 470"/>
                  <a:gd name="T5" fmla="*/ 284 h 410"/>
                  <a:gd name="T6" fmla="*/ 46 w 470"/>
                  <a:gd name="T7" fmla="*/ 284 h 410"/>
                  <a:gd name="T8" fmla="*/ 48 w 470"/>
                  <a:gd name="T9" fmla="*/ 332 h 410"/>
                  <a:gd name="T10" fmla="*/ 272 w 470"/>
                  <a:gd name="T11" fmla="*/ 329 h 410"/>
                  <a:gd name="T12" fmla="*/ 268 w 470"/>
                  <a:gd name="T13" fmla="*/ 279 h 410"/>
                  <a:gd name="T14" fmla="*/ 286 w 470"/>
                  <a:gd name="T15" fmla="*/ 225 h 410"/>
                  <a:gd name="T16" fmla="*/ 314 w 470"/>
                  <a:gd name="T17" fmla="*/ 186 h 410"/>
                  <a:gd name="T18" fmla="*/ 312 w 470"/>
                  <a:gd name="T19" fmla="*/ 176 h 410"/>
                  <a:gd name="T20" fmla="*/ 332 w 470"/>
                  <a:gd name="T21" fmla="*/ 141 h 410"/>
                  <a:gd name="T22" fmla="*/ 345 w 470"/>
                  <a:gd name="T23" fmla="*/ 102 h 410"/>
                  <a:gd name="T24" fmla="*/ 341 w 470"/>
                  <a:gd name="T25" fmla="*/ 100 h 410"/>
                  <a:gd name="T26" fmla="*/ 360 w 470"/>
                  <a:gd name="T27" fmla="*/ 86 h 410"/>
                  <a:gd name="T28" fmla="*/ 378 w 470"/>
                  <a:gd name="T29" fmla="*/ 53 h 410"/>
                  <a:gd name="T30" fmla="*/ 370 w 470"/>
                  <a:gd name="T31" fmla="*/ 44 h 410"/>
                  <a:gd name="T32" fmla="*/ 320 w 470"/>
                  <a:gd name="T33" fmla="*/ 47 h 410"/>
                  <a:gd name="T34" fmla="*/ 334 w 470"/>
                  <a:gd name="T35" fmla="*/ 28 h 410"/>
                  <a:gd name="T36" fmla="*/ 329 w 470"/>
                  <a:gd name="T37" fmla="*/ 0 h 410"/>
                  <a:gd name="T38" fmla="*/ 0 w 470"/>
                  <a:gd name="T39" fmla="*/ 9 h 410"/>
                  <a:gd name="T40" fmla="*/ 14 w 470"/>
                  <a:gd name="T41" fmla="*/ 114 h 410"/>
                  <a:gd name="T42" fmla="*/ 14 w 470"/>
                  <a:gd name="T43" fmla="*/ 114 h 41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70"/>
                  <a:gd name="T67" fmla="*/ 0 h 410"/>
                  <a:gd name="T68" fmla="*/ 470 w 470"/>
                  <a:gd name="T69" fmla="*/ 410 h 410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70" h="410">
                    <a:moveTo>
                      <a:pt x="18" y="141"/>
                    </a:moveTo>
                    <a:lnTo>
                      <a:pt x="15" y="339"/>
                    </a:lnTo>
                    <a:lnTo>
                      <a:pt x="24" y="350"/>
                    </a:lnTo>
                    <a:lnTo>
                      <a:pt x="58" y="350"/>
                    </a:lnTo>
                    <a:lnTo>
                      <a:pt x="60" y="410"/>
                    </a:lnTo>
                    <a:lnTo>
                      <a:pt x="338" y="407"/>
                    </a:lnTo>
                    <a:lnTo>
                      <a:pt x="334" y="345"/>
                    </a:lnTo>
                    <a:lnTo>
                      <a:pt x="356" y="277"/>
                    </a:lnTo>
                    <a:lnTo>
                      <a:pt x="392" y="230"/>
                    </a:lnTo>
                    <a:lnTo>
                      <a:pt x="389" y="217"/>
                    </a:lnTo>
                    <a:lnTo>
                      <a:pt x="414" y="174"/>
                    </a:lnTo>
                    <a:lnTo>
                      <a:pt x="429" y="127"/>
                    </a:lnTo>
                    <a:lnTo>
                      <a:pt x="424" y="123"/>
                    </a:lnTo>
                    <a:lnTo>
                      <a:pt x="447" y="106"/>
                    </a:lnTo>
                    <a:lnTo>
                      <a:pt x="470" y="65"/>
                    </a:lnTo>
                    <a:lnTo>
                      <a:pt x="461" y="55"/>
                    </a:lnTo>
                    <a:lnTo>
                      <a:pt x="398" y="59"/>
                    </a:lnTo>
                    <a:lnTo>
                      <a:pt x="416" y="36"/>
                    </a:lnTo>
                    <a:lnTo>
                      <a:pt x="411" y="0"/>
                    </a:lnTo>
                    <a:lnTo>
                      <a:pt x="0" y="13"/>
                    </a:lnTo>
                    <a:lnTo>
                      <a:pt x="18" y="141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15" name="Freeform 107"/>
              <p:cNvSpPr>
                <a:spLocks/>
              </p:cNvSpPr>
              <p:nvPr/>
            </p:nvSpPr>
            <p:spPr bwMode="auto">
              <a:xfrm>
                <a:off x="3395" y="2636"/>
                <a:ext cx="503" cy="428"/>
              </a:xfrm>
              <a:custGeom>
                <a:avLst/>
                <a:gdLst>
                  <a:gd name="T0" fmla="*/ 0 w 531"/>
                  <a:gd name="T1" fmla="*/ 3 h 450"/>
                  <a:gd name="T2" fmla="*/ 5 w 531"/>
                  <a:gd name="T3" fmla="*/ 102 h 450"/>
                  <a:gd name="T4" fmla="*/ 42 w 531"/>
                  <a:gd name="T5" fmla="*/ 175 h 450"/>
                  <a:gd name="T6" fmla="*/ 28 w 531"/>
                  <a:gd name="T7" fmla="*/ 231 h 450"/>
                  <a:gd name="T8" fmla="*/ 31 w 531"/>
                  <a:gd name="T9" fmla="*/ 279 h 450"/>
                  <a:gd name="T10" fmla="*/ 14 w 531"/>
                  <a:gd name="T11" fmla="*/ 303 h 450"/>
                  <a:gd name="T12" fmla="*/ 22 w 531"/>
                  <a:gd name="T13" fmla="*/ 310 h 450"/>
                  <a:gd name="T14" fmla="*/ 78 w 531"/>
                  <a:gd name="T15" fmla="*/ 305 h 450"/>
                  <a:gd name="T16" fmla="*/ 147 w 531"/>
                  <a:gd name="T17" fmla="*/ 323 h 450"/>
                  <a:gd name="T18" fmla="*/ 171 w 531"/>
                  <a:gd name="T19" fmla="*/ 305 h 450"/>
                  <a:gd name="T20" fmla="*/ 239 w 531"/>
                  <a:gd name="T21" fmla="*/ 334 h 450"/>
                  <a:gd name="T22" fmla="*/ 244 w 531"/>
                  <a:gd name="T23" fmla="*/ 349 h 450"/>
                  <a:gd name="T24" fmla="*/ 270 w 531"/>
                  <a:gd name="T25" fmla="*/ 360 h 450"/>
                  <a:gd name="T26" fmla="*/ 286 w 531"/>
                  <a:gd name="T27" fmla="*/ 346 h 450"/>
                  <a:gd name="T28" fmla="*/ 318 w 531"/>
                  <a:gd name="T29" fmla="*/ 360 h 450"/>
                  <a:gd name="T30" fmla="*/ 337 w 531"/>
                  <a:gd name="T31" fmla="*/ 349 h 450"/>
                  <a:gd name="T32" fmla="*/ 334 w 531"/>
                  <a:gd name="T33" fmla="*/ 327 h 450"/>
                  <a:gd name="T34" fmla="*/ 389 w 531"/>
                  <a:gd name="T35" fmla="*/ 346 h 450"/>
                  <a:gd name="T36" fmla="*/ 387 w 531"/>
                  <a:gd name="T37" fmla="*/ 368 h 450"/>
                  <a:gd name="T38" fmla="*/ 424 w 531"/>
                  <a:gd name="T39" fmla="*/ 342 h 450"/>
                  <a:gd name="T40" fmla="*/ 390 w 531"/>
                  <a:gd name="T41" fmla="*/ 338 h 450"/>
                  <a:gd name="T42" fmla="*/ 366 w 531"/>
                  <a:gd name="T43" fmla="*/ 309 h 450"/>
                  <a:gd name="T44" fmla="*/ 397 w 531"/>
                  <a:gd name="T45" fmla="*/ 275 h 450"/>
                  <a:gd name="T46" fmla="*/ 397 w 531"/>
                  <a:gd name="T47" fmla="*/ 255 h 450"/>
                  <a:gd name="T48" fmla="*/ 362 w 531"/>
                  <a:gd name="T49" fmla="*/ 285 h 450"/>
                  <a:gd name="T50" fmla="*/ 345 w 531"/>
                  <a:gd name="T51" fmla="*/ 275 h 450"/>
                  <a:gd name="T52" fmla="*/ 359 w 531"/>
                  <a:gd name="T53" fmla="*/ 260 h 450"/>
                  <a:gd name="T54" fmla="*/ 320 w 531"/>
                  <a:gd name="T55" fmla="*/ 271 h 450"/>
                  <a:gd name="T56" fmla="*/ 297 w 531"/>
                  <a:gd name="T57" fmla="*/ 261 h 450"/>
                  <a:gd name="T58" fmla="*/ 303 w 531"/>
                  <a:gd name="T59" fmla="*/ 243 h 450"/>
                  <a:gd name="T60" fmla="*/ 368 w 531"/>
                  <a:gd name="T61" fmla="*/ 255 h 450"/>
                  <a:gd name="T62" fmla="*/ 343 w 531"/>
                  <a:gd name="T63" fmla="*/ 212 h 450"/>
                  <a:gd name="T64" fmla="*/ 347 w 531"/>
                  <a:gd name="T65" fmla="*/ 180 h 450"/>
                  <a:gd name="T66" fmla="*/ 197 w 531"/>
                  <a:gd name="T67" fmla="*/ 186 h 450"/>
                  <a:gd name="T68" fmla="*/ 215 w 531"/>
                  <a:gd name="T69" fmla="*/ 118 h 450"/>
                  <a:gd name="T70" fmla="*/ 240 w 531"/>
                  <a:gd name="T71" fmla="*/ 84 h 450"/>
                  <a:gd name="T72" fmla="*/ 233 w 531"/>
                  <a:gd name="T73" fmla="*/ 74 h 450"/>
                  <a:gd name="T74" fmla="*/ 222 w 531"/>
                  <a:gd name="T75" fmla="*/ 0 h 450"/>
                  <a:gd name="T76" fmla="*/ 0 w 531"/>
                  <a:gd name="T77" fmla="*/ 3 h 450"/>
                  <a:gd name="T78" fmla="*/ 0 w 531"/>
                  <a:gd name="T79" fmla="*/ 3 h 450"/>
                  <a:gd name="T80" fmla="*/ 0 w 531"/>
                  <a:gd name="T81" fmla="*/ 3 h 45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531"/>
                  <a:gd name="T124" fmla="*/ 0 h 450"/>
                  <a:gd name="T125" fmla="*/ 531 w 531"/>
                  <a:gd name="T126" fmla="*/ 450 h 45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531" h="450">
                    <a:moveTo>
                      <a:pt x="0" y="3"/>
                    </a:moveTo>
                    <a:lnTo>
                      <a:pt x="5" y="124"/>
                    </a:lnTo>
                    <a:lnTo>
                      <a:pt x="53" y="213"/>
                    </a:lnTo>
                    <a:lnTo>
                      <a:pt x="36" y="283"/>
                    </a:lnTo>
                    <a:lnTo>
                      <a:pt x="39" y="341"/>
                    </a:lnTo>
                    <a:lnTo>
                      <a:pt x="18" y="370"/>
                    </a:lnTo>
                    <a:lnTo>
                      <a:pt x="26" y="380"/>
                    </a:lnTo>
                    <a:lnTo>
                      <a:pt x="97" y="372"/>
                    </a:lnTo>
                    <a:lnTo>
                      <a:pt x="184" y="395"/>
                    </a:lnTo>
                    <a:lnTo>
                      <a:pt x="214" y="372"/>
                    </a:lnTo>
                    <a:lnTo>
                      <a:pt x="299" y="408"/>
                    </a:lnTo>
                    <a:lnTo>
                      <a:pt x="306" y="427"/>
                    </a:lnTo>
                    <a:lnTo>
                      <a:pt x="338" y="442"/>
                    </a:lnTo>
                    <a:lnTo>
                      <a:pt x="356" y="424"/>
                    </a:lnTo>
                    <a:lnTo>
                      <a:pt x="397" y="440"/>
                    </a:lnTo>
                    <a:lnTo>
                      <a:pt x="422" y="427"/>
                    </a:lnTo>
                    <a:lnTo>
                      <a:pt x="418" y="401"/>
                    </a:lnTo>
                    <a:lnTo>
                      <a:pt x="487" y="424"/>
                    </a:lnTo>
                    <a:lnTo>
                      <a:pt x="484" y="450"/>
                    </a:lnTo>
                    <a:lnTo>
                      <a:pt x="531" y="417"/>
                    </a:lnTo>
                    <a:lnTo>
                      <a:pt x="489" y="412"/>
                    </a:lnTo>
                    <a:lnTo>
                      <a:pt x="458" y="378"/>
                    </a:lnTo>
                    <a:lnTo>
                      <a:pt x="497" y="336"/>
                    </a:lnTo>
                    <a:lnTo>
                      <a:pt x="497" y="312"/>
                    </a:lnTo>
                    <a:lnTo>
                      <a:pt x="453" y="348"/>
                    </a:lnTo>
                    <a:lnTo>
                      <a:pt x="432" y="336"/>
                    </a:lnTo>
                    <a:lnTo>
                      <a:pt x="450" y="317"/>
                    </a:lnTo>
                    <a:lnTo>
                      <a:pt x="401" y="331"/>
                    </a:lnTo>
                    <a:lnTo>
                      <a:pt x="371" y="319"/>
                    </a:lnTo>
                    <a:lnTo>
                      <a:pt x="379" y="297"/>
                    </a:lnTo>
                    <a:lnTo>
                      <a:pt x="461" y="312"/>
                    </a:lnTo>
                    <a:lnTo>
                      <a:pt x="429" y="259"/>
                    </a:lnTo>
                    <a:lnTo>
                      <a:pt x="434" y="220"/>
                    </a:lnTo>
                    <a:lnTo>
                      <a:pt x="246" y="228"/>
                    </a:lnTo>
                    <a:lnTo>
                      <a:pt x="269" y="144"/>
                    </a:lnTo>
                    <a:lnTo>
                      <a:pt x="301" y="102"/>
                    </a:lnTo>
                    <a:lnTo>
                      <a:pt x="291" y="90"/>
                    </a:lnTo>
                    <a:lnTo>
                      <a:pt x="278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16" name="Freeform 108"/>
              <p:cNvSpPr>
                <a:spLocks/>
              </p:cNvSpPr>
              <p:nvPr/>
            </p:nvSpPr>
            <p:spPr bwMode="auto">
              <a:xfrm>
                <a:off x="3649" y="1046"/>
                <a:ext cx="501" cy="254"/>
              </a:xfrm>
              <a:custGeom>
                <a:avLst/>
                <a:gdLst>
                  <a:gd name="T0" fmla="*/ 153 w 530"/>
                  <a:gd name="T1" fmla="*/ 143 h 264"/>
                  <a:gd name="T2" fmla="*/ 158 w 530"/>
                  <a:gd name="T3" fmla="*/ 157 h 264"/>
                  <a:gd name="T4" fmla="*/ 172 w 530"/>
                  <a:gd name="T5" fmla="*/ 161 h 264"/>
                  <a:gd name="T6" fmla="*/ 193 w 530"/>
                  <a:gd name="T7" fmla="*/ 220 h 264"/>
                  <a:gd name="T8" fmla="*/ 230 w 530"/>
                  <a:gd name="T9" fmla="*/ 139 h 264"/>
                  <a:gd name="T10" fmla="*/ 251 w 530"/>
                  <a:gd name="T11" fmla="*/ 142 h 264"/>
                  <a:gd name="T12" fmla="*/ 274 w 530"/>
                  <a:gd name="T13" fmla="*/ 130 h 264"/>
                  <a:gd name="T14" fmla="*/ 315 w 530"/>
                  <a:gd name="T15" fmla="*/ 130 h 264"/>
                  <a:gd name="T16" fmla="*/ 329 w 530"/>
                  <a:gd name="T17" fmla="*/ 111 h 264"/>
                  <a:gd name="T18" fmla="*/ 407 w 530"/>
                  <a:gd name="T19" fmla="*/ 114 h 264"/>
                  <a:gd name="T20" fmla="*/ 423 w 530"/>
                  <a:gd name="T21" fmla="*/ 102 h 264"/>
                  <a:gd name="T22" fmla="*/ 397 w 530"/>
                  <a:gd name="T23" fmla="*/ 71 h 264"/>
                  <a:gd name="T24" fmla="*/ 349 w 530"/>
                  <a:gd name="T25" fmla="*/ 72 h 264"/>
                  <a:gd name="T26" fmla="*/ 311 w 530"/>
                  <a:gd name="T27" fmla="*/ 67 h 264"/>
                  <a:gd name="T28" fmla="*/ 261 w 530"/>
                  <a:gd name="T29" fmla="*/ 67 h 264"/>
                  <a:gd name="T30" fmla="*/ 244 w 530"/>
                  <a:gd name="T31" fmla="*/ 93 h 264"/>
                  <a:gd name="T32" fmla="*/ 220 w 530"/>
                  <a:gd name="T33" fmla="*/ 78 h 264"/>
                  <a:gd name="T34" fmla="*/ 194 w 530"/>
                  <a:gd name="T35" fmla="*/ 81 h 264"/>
                  <a:gd name="T36" fmla="*/ 185 w 530"/>
                  <a:gd name="T37" fmla="*/ 53 h 264"/>
                  <a:gd name="T38" fmla="*/ 130 w 530"/>
                  <a:gd name="T39" fmla="*/ 50 h 264"/>
                  <a:gd name="T40" fmla="*/ 123 w 530"/>
                  <a:gd name="T41" fmla="*/ 40 h 264"/>
                  <a:gd name="T42" fmla="*/ 147 w 530"/>
                  <a:gd name="T43" fmla="*/ 10 h 264"/>
                  <a:gd name="T44" fmla="*/ 168 w 530"/>
                  <a:gd name="T45" fmla="*/ 10 h 264"/>
                  <a:gd name="T46" fmla="*/ 147 w 530"/>
                  <a:gd name="T47" fmla="*/ 0 h 264"/>
                  <a:gd name="T48" fmla="*/ 116 w 530"/>
                  <a:gd name="T49" fmla="*/ 10 h 264"/>
                  <a:gd name="T50" fmla="*/ 65 w 530"/>
                  <a:gd name="T51" fmla="*/ 62 h 264"/>
                  <a:gd name="T52" fmla="*/ 39 w 530"/>
                  <a:gd name="T53" fmla="*/ 67 h 264"/>
                  <a:gd name="T54" fmla="*/ 0 w 530"/>
                  <a:gd name="T55" fmla="*/ 94 h 264"/>
                  <a:gd name="T56" fmla="*/ 153 w 530"/>
                  <a:gd name="T57" fmla="*/ 143 h 264"/>
                  <a:gd name="T58" fmla="*/ 153 w 530"/>
                  <a:gd name="T59" fmla="*/ 143 h 26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530"/>
                  <a:gd name="T91" fmla="*/ 0 h 264"/>
                  <a:gd name="T92" fmla="*/ 530 w 530"/>
                  <a:gd name="T93" fmla="*/ 264 h 264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530" h="264">
                    <a:moveTo>
                      <a:pt x="191" y="173"/>
                    </a:moveTo>
                    <a:lnTo>
                      <a:pt x="198" y="189"/>
                    </a:lnTo>
                    <a:lnTo>
                      <a:pt x="216" y="194"/>
                    </a:lnTo>
                    <a:lnTo>
                      <a:pt x="242" y="264"/>
                    </a:lnTo>
                    <a:lnTo>
                      <a:pt x="288" y="168"/>
                    </a:lnTo>
                    <a:lnTo>
                      <a:pt x="313" y="171"/>
                    </a:lnTo>
                    <a:lnTo>
                      <a:pt x="344" y="157"/>
                    </a:lnTo>
                    <a:lnTo>
                      <a:pt x="394" y="157"/>
                    </a:lnTo>
                    <a:lnTo>
                      <a:pt x="412" y="134"/>
                    </a:lnTo>
                    <a:lnTo>
                      <a:pt x="510" y="137"/>
                    </a:lnTo>
                    <a:lnTo>
                      <a:pt x="530" y="123"/>
                    </a:lnTo>
                    <a:lnTo>
                      <a:pt x="497" y="86"/>
                    </a:lnTo>
                    <a:lnTo>
                      <a:pt x="437" y="87"/>
                    </a:lnTo>
                    <a:lnTo>
                      <a:pt x="389" y="81"/>
                    </a:lnTo>
                    <a:lnTo>
                      <a:pt x="327" y="81"/>
                    </a:lnTo>
                    <a:lnTo>
                      <a:pt x="306" y="112"/>
                    </a:lnTo>
                    <a:lnTo>
                      <a:pt x="276" y="94"/>
                    </a:lnTo>
                    <a:lnTo>
                      <a:pt x="243" y="97"/>
                    </a:lnTo>
                    <a:lnTo>
                      <a:pt x="232" y="65"/>
                    </a:lnTo>
                    <a:lnTo>
                      <a:pt x="162" y="60"/>
                    </a:lnTo>
                    <a:lnTo>
                      <a:pt x="154" y="48"/>
                    </a:lnTo>
                    <a:lnTo>
                      <a:pt x="185" y="14"/>
                    </a:lnTo>
                    <a:lnTo>
                      <a:pt x="211" y="13"/>
                    </a:lnTo>
                    <a:lnTo>
                      <a:pt x="185" y="0"/>
                    </a:lnTo>
                    <a:lnTo>
                      <a:pt x="146" y="10"/>
                    </a:lnTo>
                    <a:lnTo>
                      <a:pt x="81" y="74"/>
                    </a:lnTo>
                    <a:lnTo>
                      <a:pt x="49" y="81"/>
                    </a:lnTo>
                    <a:lnTo>
                      <a:pt x="0" y="113"/>
                    </a:lnTo>
                    <a:lnTo>
                      <a:pt x="191" y="173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17" name="Freeform 109"/>
              <p:cNvSpPr>
                <a:spLocks/>
              </p:cNvSpPr>
              <p:nvPr/>
            </p:nvSpPr>
            <p:spPr bwMode="auto">
              <a:xfrm>
                <a:off x="3973" y="1202"/>
                <a:ext cx="339" cy="453"/>
              </a:xfrm>
              <a:custGeom>
                <a:avLst/>
                <a:gdLst>
                  <a:gd name="T0" fmla="*/ 32 w 359"/>
                  <a:gd name="T1" fmla="*/ 325 h 476"/>
                  <a:gd name="T2" fmla="*/ 28 w 359"/>
                  <a:gd name="T3" fmla="*/ 259 h 476"/>
                  <a:gd name="T4" fmla="*/ 5 w 359"/>
                  <a:gd name="T5" fmla="*/ 212 h 476"/>
                  <a:gd name="T6" fmla="*/ 14 w 359"/>
                  <a:gd name="T7" fmla="*/ 111 h 476"/>
                  <a:gd name="T8" fmla="*/ 56 w 359"/>
                  <a:gd name="T9" fmla="*/ 60 h 476"/>
                  <a:gd name="T10" fmla="*/ 53 w 359"/>
                  <a:gd name="T11" fmla="*/ 98 h 476"/>
                  <a:gd name="T12" fmla="*/ 65 w 359"/>
                  <a:gd name="T13" fmla="*/ 90 h 476"/>
                  <a:gd name="T14" fmla="*/ 65 w 359"/>
                  <a:gd name="T15" fmla="*/ 60 h 476"/>
                  <a:gd name="T16" fmla="*/ 81 w 359"/>
                  <a:gd name="T17" fmla="*/ 41 h 476"/>
                  <a:gd name="T18" fmla="*/ 86 w 359"/>
                  <a:gd name="T19" fmla="*/ 7 h 476"/>
                  <a:gd name="T20" fmla="*/ 100 w 359"/>
                  <a:gd name="T21" fmla="*/ 0 h 476"/>
                  <a:gd name="T22" fmla="*/ 187 w 359"/>
                  <a:gd name="T23" fmla="*/ 30 h 476"/>
                  <a:gd name="T24" fmla="*/ 194 w 359"/>
                  <a:gd name="T25" fmla="*/ 56 h 476"/>
                  <a:gd name="T26" fmla="*/ 206 w 359"/>
                  <a:gd name="T27" fmla="*/ 80 h 476"/>
                  <a:gd name="T28" fmla="*/ 208 w 359"/>
                  <a:gd name="T29" fmla="*/ 122 h 476"/>
                  <a:gd name="T30" fmla="*/ 178 w 359"/>
                  <a:gd name="T31" fmla="*/ 160 h 476"/>
                  <a:gd name="T32" fmla="*/ 178 w 359"/>
                  <a:gd name="T33" fmla="*/ 187 h 476"/>
                  <a:gd name="T34" fmla="*/ 194 w 359"/>
                  <a:gd name="T35" fmla="*/ 197 h 476"/>
                  <a:gd name="T36" fmla="*/ 218 w 359"/>
                  <a:gd name="T37" fmla="*/ 159 h 476"/>
                  <a:gd name="T38" fmla="*/ 241 w 359"/>
                  <a:gd name="T39" fmla="*/ 145 h 476"/>
                  <a:gd name="T40" fmla="*/ 256 w 359"/>
                  <a:gd name="T41" fmla="*/ 152 h 476"/>
                  <a:gd name="T42" fmla="*/ 285 w 359"/>
                  <a:gd name="T43" fmla="*/ 240 h 476"/>
                  <a:gd name="T44" fmla="*/ 264 w 359"/>
                  <a:gd name="T45" fmla="*/ 276 h 476"/>
                  <a:gd name="T46" fmla="*/ 261 w 359"/>
                  <a:gd name="T47" fmla="*/ 303 h 476"/>
                  <a:gd name="T48" fmla="*/ 248 w 359"/>
                  <a:gd name="T49" fmla="*/ 311 h 476"/>
                  <a:gd name="T50" fmla="*/ 248 w 359"/>
                  <a:gd name="T51" fmla="*/ 334 h 476"/>
                  <a:gd name="T52" fmla="*/ 233 w 359"/>
                  <a:gd name="T53" fmla="*/ 365 h 476"/>
                  <a:gd name="T54" fmla="*/ 139 w 359"/>
                  <a:gd name="T55" fmla="*/ 381 h 476"/>
                  <a:gd name="T56" fmla="*/ 136 w 359"/>
                  <a:gd name="T57" fmla="*/ 375 h 476"/>
                  <a:gd name="T58" fmla="*/ 0 w 359"/>
                  <a:gd name="T59" fmla="*/ 390 h 476"/>
                  <a:gd name="T60" fmla="*/ 32 w 359"/>
                  <a:gd name="T61" fmla="*/ 325 h 476"/>
                  <a:gd name="T62" fmla="*/ 32 w 359"/>
                  <a:gd name="T63" fmla="*/ 325 h 47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359"/>
                  <a:gd name="T97" fmla="*/ 0 h 476"/>
                  <a:gd name="T98" fmla="*/ 359 w 359"/>
                  <a:gd name="T99" fmla="*/ 476 h 47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359" h="476">
                    <a:moveTo>
                      <a:pt x="40" y="395"/>
                    </a:moveTo>
                    <a:lnTo>
                      <a:pt x="36" y="316"/>
                    </a:lnTo>
                    <a:lnTo>
                      <a:pt x="5" y="258"/>
                    </a:lnTo>
                    <a:lnTo>
                      <a:pt x="18" y="136"/>
                    </a:lnTo>
                    <a:lnTo>
                      <a:pt x="70" y="73"/>
                    </a:lnTo>
                    <a:lnTo>
                      <a:pt x="66" y="120"/>
                    </a:lnTo>
                    <a:lnTo>
                      <a:pt x="82" y="110"/>
                    </a:lnTo>
                    <a:lnTo>
                      <a:pt x="82" y="72"/>
                    </a:lnTo>
                    <a:lnTo>
                      <a:pt x="102" y="49"/>
                    </a:lnTo>
                    <a:lnTo>
                      <a:pt x="108" y="7"/>
                    </a:lnTo>
                    <a:lnTo>
                      <a:pt x="126" y="0"/>
                    </a:lnTo>
                    <a:lnTo>
                      <a:pt x="235" y="38"/>
                    </a:lnTo>
                    <a:lnTo>
                      <a:pt x="244" y="68"/>
                    </a:lnTo>
                    <a:lnTo>
                      <a:pt x="259" y="97"/>
                    </a:lnTo>
                    <a:lnTo>
                      <a:pt x="262" y="149"/>
                    </a:lnTo>
                    <a:lnTo>
                      <a:pt x="225" y="195"/>
                    </a:lnTo>
                    <a:lnTo>
                      <a:pt x="223" y="229"/>
                    </a:lnTo>
                    <a:lnTo>
                      <a:pt x="244" y="240"/>
                    </a:lnTo>
                    <a:lnTo>
                      <a:pt x="274" y="193"/>
                    </a:lnTo>
                    <a:lnTo>
                      <a:pt x="303" y="177"/>
                    </a:lnTo>
                    <a:lnTo>
                      <a:pt x="322" y="186"/>
                    </a:lnTo>
                    <a:lnTo>
                      <a:pt x="359" y="292"/>
                    </a:lnTo>
                    <a:lnTo>
                      <a:pt x="333" y="337"/>
                    </a:lnTo>
                    <a:lnTo>
                      <a:pt x="327" y="369"/>
                    </a:lnTo>
                    <a:lnTo>
                      <a:pt x="312" y="379"/>
                    </a:lnTo>
                    <a:lnTo>
                      <a:pt x="312" y="408"/>
                    </a:lnTo>
                    <a:lnTo>
                      <a:pt x="293" y="447"/>
                    </a:lnTo>
                    <a:lnTo>
                      <a:pt x="175" y="463"/>
                    </a:lnTo>
                    <a:lnTo>
                      <a:pt x="172" y="457"/>
                    </a:lnTo>
                    <a:lnTo>
                      <a:pt x="0" y="476"/>
                    </a:lnTo>
                    <a:lnTo>
                      <a:pt x="40" y="39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18" name="Freeform 110"/>
              <p:cNvSpPr>
                <a:spLocks/>
              </p:cNvSpPr>
              <p:nvPr/>
            </p:nvSpPr>
            <p:spPr bwMode="auto">
              <a:xfrm>
                <a:off x="3461" y="1115"/>
                <a:ext cx="465" cy="482"/>
              </a:xfrm>
              <a:custGeom>
                <a:avLst/>
                <a:gdLst>
                  <a:gd name="T0" fmla="*/ 9 w 492"/>
                  <a:gd name="T1" fmla="*/ 159 h 503"/>
                  <a:gd name="T2" fmla="*/ 9 w 492"/>
                  <a:gd name="T3" fmla="*/ 209 h 503"/>
                  <a:gd name="T4" fmla="*/ 57 w 492"/>
                  <a:gd name="T5" fmla="*/ 240 h 503"/>
                  <a:gd name="T6" fmla="*/ 75 w 492"/>
                  <a:gd name="T7" fmla="*/ 261 h 503"/>
                  <a:gd name="T8" fmla="*/ 114 w 492"/>
                  <a:gd name="T9" fmla="*/ 291 h 503"/>
                  <a:gd name="T10" fmla="*/ 119 w 492"/>
                  <a:gd name="T11" fmla="*/ 326 h 503"/>
                  <a:gd name="T12" fmla="*/ 127 w 492"/>
                  <a:gd name="T13" fmla="*/ 372 h 503"/>
                  <a:gd name="T14" fmla="*/ 163 w 492"/>
                  <a:gd name="T15" fmla="*/ 417 h 503"/>
                  <a:gd name="T16" fmla="*/ 358 w 492"/>
                  <a:gd name="T17" fmla="*/ 407 h 503"/>
                  <a:gd name="T18" fmla="*/ 348 w 492"/>
                  <a:gd name="T19" fmla="*/ 341 h 503"/>
                  <a:gd name="T20" fmla="*/ 365 w 492"/>
                  <a:gd name="T21" fmla="*/ 243 h 503"/>
                  <a:gd name="T22" fmla="*/ 365 w 492"/>
                  <a:gd name="T23" fmla="*/ 216 h 503"/>
                  <a:gd name="T24" fmla="*/ 392 w 492"/>
                  <a:gd name="T25" fmla="*/ 139 h 503"/>
                  <a:gd name="T26" fmla="*/ 385 w 492"/>
                  <a:gd name="T27" fmla="*/ 136 h 503"/>
                  <a:gd name="T28" fmla="*/ 367 w 492"/>
                  <a:gd name="T29" fmla="*/ 180 h 503"/>
                  <a:gd name="T30" fmla="*/ 352 w 492"/>
                  <a:gd name="T31" fmla="*/ 183 h 503"/>
                  <a:gd name="T32" fmla="*/ 345 w 492"/>
                  <a:gd name="T33" fmla="*/ 202 h 503"/>
                  <a:gd name="T34" fmla="*/ 328 w 492"/>
                  <a:gd name="T35" fmla="*/ 215 h 503"/>
                  <a:gd name="T36" fmla="*/ 340 w 492"/>
                  <a:gd name="T37" fmla="*/ 174 h 503"/>
                  <a:gd name="T38" fmla="*/ 352 w 492"/>
                  <a:gd name="T39" fmla="*/ 158 h 503"/>
                  <a:gd name="T40" fmla="*/ 331 w 492"/>
                  <a:gd name="T41" fmla="*/ 100 h 503"/>
                  <a:gd name="T42" fmla="*/ 317 w 492"/>
                  <a:gd name="T43" fmla="*/ 96 h 503"/>
                  <a:gd name="T44" fmla="*/ 312 w 492"/>
                  <a:gd name="T45" fmla="*/ 83 h 503"/>
                  <a:gd name="T46" fmla="*/ 159 w 492"/>
                  <a:gd name="T47" fmla="*/ 32 h 503"/>
                  <a:gd name="T48" fmla="*/ 139 w 492"/>
                  <a:gd name="T49" fmla="*/ 25 h 503"/>
                  <a:gd name="T50" fmla="*/ 129 w 492"/>
                  <a:gd name="T51" fmla="*/ 32 h 503"/>
                  <a:gd name="T52" fmla="*/ 125 w 492"/>
                  <a:gd name="T53" fmla="*/ 30 h 503"/>
                  <a:gd name="T54" fmla="*/ 130 w 492"/>
                  <a:gd name="T55" fmla="*/ 12 h 503"/>
                  <a:gd name="T56" fmla="*/ 135 w 492"/>
                  <a:gd name="T57" fmla="*/ 3 h 503"/>
                  <a:gd name="T58" fmla="*/ 129 w 492"/>
                  <a:gd name="T59" fmla="*/ 0 h 503"/>
                  <a:gd name="T60" fmla="*/ 67 w 492"/>
                  <a:gd name="T61" fmla="*/ 28 h 503"/>
                  <a:gd name="T62" fmla="*/ 60 w 492"/>
                  <a:gd name="T63" fmla="*/ 29 h 503"/>
                  <a:gd name="T64" fmla="*/ 48 w 492"/>
                  <a:gd name="T65" fmla="*/ 22 h 503"/>
                  <a:gd name="T66" fmla="*/ 37 w 492"/>
                  <a:gd name="T67" fmla="*/ 29 h 503"/>
                  <a:gd name="T68" fmla="*/ 39 w 492"/>
                  <a:gd name="T69" fmla="*/ 78 h 503"/>
                  <a:gd name="T70" fmla="*/ 0 w 492"/>
                  <a:gd name="T71" fmla="*/ 126 h 503"/>
                  <a:gd name="T72" fmla="*/ 9 w 492"/>
                  <a:gd name="T73" fmla="*/ 159 h 503"/>
                  <a:gd name="T74" fmla="*/ 9 w 492"/>
                  <a:gd name="T75" fmla="*/ 159 h 50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92"/>
                  <a:gd name="T115" fmla="*/ 0 h 503"/>
                  <a:gd name="T116" fmla="*/ 492 w 492"/>
                  <a:gd name="T117" fmla="*/ 503 h 50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92" h="503">
                    <a:moveTo>
                      <a:pt x="13" y="192"/>
                    </a:moveTo>
                    <a:lnTo>
                      <a:pt x="11" y="252"/>
                    </a:lnTo>
                    <a:lnTo>
                      <a:pt x="71" y="289"/>
                    </a:lnTo>
                    <a:lnTo>
                      <a:pt x="94" y="315"/>
                    </a:lnTo>
                    <a:lnTo>
                      <a:pt x="143" y="351"/>
                    </a:lnTo>
                    <a:lnTo>
                      <a:pt x="149" y="393"/>
                    </a:lnTo>
                    <a:lnTo>
                      <a:pt x="159" y="450"/>
                    </a:lnTo>
                    <a:lnTo>
                      <a:pt x="204" y="503"/>
                    </a:lnTo>
                    <a:lnTo>
                      <a:pt x="449" y="489"/>
                    </a:lnTo>
                    <a:lnTo>
                      <a:pt x="436" y="411"/>
                    </a:lnTo>
                    <a:lnTo>
                      <a:pt x="457" y="293"/>
                    </a:lnTo>
                    <a:lnTo>
                      <a:pt x="457" y="260"/>
                    </a:lnTo>
                    <a:lnTo>
                      <a:pt x="492" y="168"/>
                    </a:lnTo>
                    <a:lnTo>
                      <a:pt x="483" y="165"/>
                    </a:lnTo>
                    <a:lnTo>
                      <a:pt x="460" y="218"/>
                    </a:lnTo>
                    <a:lnTo>
                      <a:pt x="441" y="221"/>
                    </a:lnTo>
                    <a:lnTo>
                      <a:pt x="432" y="244"/>
                    </a:lnTo>
                    <a:lnTo>
                      <a:pt x="411" y="259"/>
                    </a:lnTo>
                    <a:lnTo>
                      <a:pt x="426" y="210"/>
                    </a:lnTo>
                    <a:lnTo>
                      <a:pt x="441" y="191"/>
                    </a:lnTo>
                    <a:lnTo>
                      <a:pt x="415" y="121"/>
                    </a:lnTo>
                    <a:lnTo>
                      <a:pt x="397" y="116"/>
                    </a:lnTo>
                    <a:lnTo>
                      <a:pt x="390" y="100"/>
                    </a:lnTo>
                    <a:lnTo>
                      <a:pt x="199" y="40"/>
                    </a:lnTo>
                    <a:lnTo>
                      <a:pt x="175" y="29"/>
                    </a:lnTo>
                    <a:lnTo>
                      <a:pt x="162" y="40"/>
                    </a:lnTo>
                    <a:lnTo>
                      <a:pt x="157" y="37"/>
                    </a:lnTo>
                    <a:lnTo>
                      <a:pt x="164" y="16"/>
                    </a:lnTo>
                    <a:lnTo>
                      <a:pt x="169" y="3"/>
                    </a:lnTo>
                    <a:lnTo>
                      <a:pt x="162" y="0"/>
                    </a:lnTo>
                    <a:lnTo>
                      <a:pt x="84" y="32"/>
                    </a:lnTo>
                    <a:lnTo>
                      <a:pt x="76" y="34"/>
                    </a:lnTo>
                    <a:lnTo>
                      <a:pt x="60" y="26"/>
                    </a:lnTo>
                    <a:lnTo>
                      <a:pt x="45" y="35"/>
                    </a:lnTo>
                    <a:lnTo>
                      <a:pt x="49" y="94"/>
                    </a:lnTo>
                    <a:lnTo>
                      <a:pt x="0" y="152"/>
                    </a:lnTo>
                    <a:lnTo>
                      <a:pt x="13" y="192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19" name="Freeform 111"/>
              <p:cNvSpPr>
                <a:spLocks/>
              </p:cNvSpPr>
              <p:nvPr/>
            </p:nvSpPr>
            <p:spPr bwMode="auto">
              <a:xfrm>
                <a:off x="3596" y="1581"/>
                <a:ext cx="347" cy="610"/>
              </a:xfrm>
              <a:custGeom>
                <a:avLst/>
                <a:gdLst>
                  <a:gd name="T0" fmla="*/ 6 w 366"/>
                  <a:gd name="T1" fmla="*/ 215 h 640"/>
                  <a:gd name="T2" fmla="*/ 35 w 366"/>
                  <a:gd name="T3" fmla="*/ 148 h 640"/>
                  <a:gd name="T4" fmla="*/ 25 w 366"/>
                  <a:gd name="T5" fmla="*/ 123 h 640"/>
                  <a:gd name="T6" fmla="*/ 76 w 366"/>
                  <a:gd name="T7" fmla="*/ 83 h 640"/>
                  <a:gd name="T8" fmla="*/ 85 w 366"/>
                  <a:gd name="T9" fmla="*/ 54 h 640"/>
                  <a:gd name="T10" fmla="*/ 49 w 366"/>
                  <a:gd name="T11" fmla="*/ 10 h 640"/>
                  <a:gd name="T12" fmla="*/ 244 w 366"/>
                  <a:gd name="T13" fmla="*/ 0 h 640"/>
                  <a:gd name="T14" fmla="*/ 250 w 366"/>
                  <a:gd name="T15" fmla="*/ 29 h 640"/>
                  <a:gd name="T16" fmla="*/ 269 w 366"/>
                  <a:gd name="T17" fmla="*/ 69 h 640"/>
                  <a:gd name="T18" fmla="*/ 285 w 366"/>
                  <a:gd name="T19" fmla="*/ 271 h 640"/>
                  <a:gd name="T20" fmla="*/ 283 w 366"/>
                  <a:gd name="T21" fmla="*/ 311 h 640"/>
                  <a:gd name="T22" fmla="*/ 292 w 366"/>
                  <a:gd name="T23" fmla="*/ 335 h 640"/>
                  <a:gd name="T24" fmla="*/ 281 w 366"/>
                  <a:gd name="T25" fmla="*/ 382 h 640"/>
                  <a:gd name="T26" fmla="*/ 266 w 366"/>
                  <a:gd name="T27" fmla="*/ 401 h 640"/>
                  <a:gd name="T28" fmla="*/ 256 w 366"/>
                  <a:gd name="T29" fmla="*/ 434 h 640"/>
                  <a:gd name="T30" fmla="*/ 267 w 366"/>
                  <a:gd name="T31" fmla="*/ 444 h 640"/>
                  <a:gd name="T32" fmla="*/ 257 w 366"/>
                  <a:gd name="T33" fmla="*/ 462 h 640"/>
                  <a:gd name="T34" fmla="*/ 262 w 366"/>
                  <a:gd name="T35" fmla="*/ 470 h 640"/>
                  <a:gd name="T36" fmla="*/ 239 w 366"/>
                  <a:gd name="T37" fmla="*/ 479 h 640"/>
                  <a:gd name="T38" fmla="*/ 234 w 366"/>
                  <a:gd name="T39" fmla="*/ 512 h 640"/>
                  <a:gd name="T40" fmla="*/ 200 w 366"/>
                  <a:gd name="T41" fmla="*/ 501 h 640"/>
                  <a:gd name="T42" fmla="*/ 183 w 366"/>
                  <a:gd name="T43" fmla="*/ 525 h 640"/>
                  <a:gd name="T44" fmla="*/ 173 w 366"/>
                  <a:gd name="T45" fmla="*/ 522 h 640"/>
                  <a:gd name="T46" fmla="*/ 162 w 366"/>
                  <a:gd name="T47" fmla="*/ 501 h 640"/>
                  <a:gd name="T48" fmla="*/ 143 w 366"/>
                  <a:gd name="T49" fmla="*/ 449 h 640"/>
                  <a:gd name="T50" fmla="*/ 99 w 366"/>
                  <a:gd name="T51" fmla="*/ 422 h 640"/>
                  <a:gd name="T52" fmla="*/ 90 w 366"/>
                  <a:gd name="T53" fmla="*/ 397 h 640"/>
                  <a:gd name="T54" fmla="*/ 105 w 366"/>
                  <a:gd name="T55" fmla="*/ 355 h 640"/>
                  <a:gd name="T56" fmla="*/ 93 w 366"/>
                  <a:gd name="T57" fmla="*/ 346 h 640"/>
                  <a:gd name="T58" fmla="*/ 65 w 366"/>
                  <a:gd name="T59" fmla="*/ 346 h 640"/>
                  <a:gd name="T60" fmla="*/ 58 w 366"/>
                  <a:gd name="T61" fmla="*/ 323 h 640"/>
                  <a:gd name="T62" fmla="*/ 10 w 366"/>
                  <a:gd name="T63" fmla="*/ 271 h 640"/>
                  <a:gd name="T64" fmla="*/ 0 w 366"/>
                  <a:gd name="T65" fmla="*/ 230 h 640"/>
                  <a:gd name="T66" fmla="*/ 6 w 366"/>
                  <a:gd name="T67" fmla="*/ 215 h 640"/>
                  <a:gd name="T68" fmla="*/ 6 w 366"/>
                  <a:gd name="T69" fmla="*/ 215 h 64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66"/>
                  <a:gd name="T106" fmla="*/ 0 h 640"/>
                  <a:gd name="T107" fmla="*/ 366 w 366"/>
                  <a:gd name="T108" fmla="*/ 640 h 64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66" h="640">
                    <a:moveTo>
                      <a:pt x="6" y="262"/>
                    </a:moveTo>
                    <a:lnTo>
                      <a:pt x="43" y="181"/>
                    </a:lnTo>
                    <a:lnTo>
                      <a:pt x="32" y="150"/>
                    </a:lnTo>
                    <a:lnTo>
                      <a:pt x="95" y="101"/>
                    </a:lnTo>
                    <a:lnTo>
                      <a:pt x="106" y="66"/>
                    </a:lnTo>
                    <a:lnTo>
                      <a:pt x="61" y="14"/>
                    </a:lnTo>
                    <a:lnTo>
                      <a:pt x="306" y="0"/>
                    </a:lnTo>
                    <a:lnTo>
                      <a:pt x="312" y="37"/>
                    </a:lnTo>
                    <a:lnTo>
                      <a:pt x="336" y="85"/>
                    </a:lnTo>
                    <a:lnTo>
                      <a:pt x="357" y="330"/>
                    </a:lnTo>
                    <a:lnTo>
                      <a:pt x="353" y="380"/>
                    </a:lnTo>
                    <a:lnTo>
                      <a:pt x="366" y="409"/>
                    </a:lnTo>
                    <a:lnTo>
                      <a:pt x="351" y="464"/>
                    </a:lnTo>
                    <a:lnTo>
                      <a:pt x="332" y="488"/>
                    </a:lnTo>
                    <a:lnTo>
                      <a:pt x="322" y="529"/>
                    </a:lnTo>
                    <a:lnTo>
                      <a:pt x="333" y="542"/>
                    </a:lnTo>
                    <a:lnTo>
                      <a:pt x="323" y="564"/>
                    </a:lnTo>
                    <a:lnTo>
                      <a:pt x="328" y="573"/>
                    </a:lnTo>
                    <a:lnTo>
                      <a:pt x="299" y="584"/>
                    </a:lnTo>
                    <a:lnTo>
                      <a:pt x="293" y="624"/>
                    </a:lnTo>
                    <a:lnTo>
                      <a:pt x="251" y="611"/>
                    </a:lnTo>
                    <a:lnTo>
                      <a:pt x="230" y="640"/>
                    </a:lnTo>
                    <a:lnTo>
                      <a:pt x="217" y="637"/>
                    </a:lnTo>
                    <a:lnTo>
                      <a:pt x="202" y="611"/>
                    </a:lnTo>
                    <a:lnTo>
                      <a:pt x="179" y="548"/>
                    </a:lnTo>
                    <a:lnTo>
                      <a:pt x="124" y="516"/>
                    </a:lnTo>
                    <a:lnTo>
                      <a:pt x="113" y="483"/>
                    </a:lnTo>
                    <a:lnTo>
                      <a:pt x="131" y="433"/>
                    </a:lnTo>
                    <a:lnTo>
                      <a:pt x="116" y="424"/>
                    </a:lnTo>
                    <a:lnTo>
                      <a:pt x="81" y="424"/>
                    </a:lnTo>
                    <a:lnTo>
                      <a:pt x="72" y="393"/>
                    </a:lnTo>
                    <a:lnTo>
                      <a:pt x="14" y="331"/>
                    </a:lnTo>
                    <a:lnTo>
                      <a:pt x="0" y="281"/>
                    </a:lnTo>
                    <a:lnTo>
                      <a:pt x="6" y="26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20" name="Freeform 112"/>
              <p:cNvSpPr>
                <a:spLocks/>
              </p:cNvSpPr>
              <p:nvPr/>
            </p:nvSpPr>
            <p:spPr bwMode="auto">
              <a:xfrm>
                <a:off x="3901" y="1636"/>
                <a:ext cx="272" cy="458"/>
              </a:xfrm>
              <a:custGeom>
                <a:avLst/>
                <a:gdLst>
                  <a:gd name="T0" fmla="*/ 9 w 288"/>
                  <a:gd name="T1" fmla="*/ 392 h 482"/>
                  <a:gd name="T2" fmla="*/ 14 w 288"/>
                  <a:gd name="T3" fmla="*/ 382 h 482"/>
                  <a:gd name="T4" fmla="*/ 58 w 288"/>
                  <a:gd name="T5" fmla="*/ 378 h 482"/>
                  <a:gd name="T6" fmla="*/ 93 w 288"/>
                  <a:gd name="T7" fmla="*/ 368 h 482"/>
                  <a:gd name="T8" fmla="*/ 129 w 288"/>
                  <a:gd name="T9" fmla="*/ 344 h 482"/>
                  <a:gd name="T10" fmla="*/ 160 w 288"/>
                  <a:gd name="T11" fmla="*/ 343 h 482"/>
                  <a:gd name="T12" fmla="*/ 193 w 288"/>
                  <a:gd name="T13" fmla="*/ 286 h 482"/>
                  <a:gd name="T14" fmla="*/ 204 w 288"/>
                  <a:gd name="T15" fmla="*/ 290 h 482"/>
                  <a:gd name="T16" fmla="*/ 229 w 288"/>
                  <a:gd name="T17" fmla="*/ 270 h 482"/>
                  <a:gd name="T18" fmla="*/ 222 w 288"/>
                  <a:gd name="T19" fmla="*/ 256 h 482"/>
                  <a:gd name="T20" fmla="*/ 225 w 288"/>
                  <a:gd name="T21" fmla="*/ 248 h 482"/>
                  <a:gd name="T22" fmla="*/ 200 w 288"/>
                  <a:gd name="T23" fmla="*/ 6 h 482"/>
                  <a:gd name="T24" fmla="*/ 197 w 288"/>
                  <a:gd name="T25" fmla="*/ 0 h 482"/>
                  <a:gd name="T26" fmla="*/ 60 w 288"/>
                  <a:gd name="T27" fmla="*/ 15 h 482"/>
                  <a:gd name="T28" fmla="*/ 36 w 288"/>
                  <a:gd name="T29" fmla="*/ 28 h 482"/>
                  <a:gd name="T30" fmla="*/ 10 w 288"/>
                  <a:gd name="T31" fmla="*/ 23 h 482"/>
                  <a:gd name="T32" fmla="*/ 27 w 288"/>
                  <a:gd name="T33" fmla="*/ 221 h 482"/>
                  <a:gd name="T34" fmla="*/ 24 w 288"/>
                  <a:gd name="T35" fmla="*/ 263 h 482"/>
                  <a:gd name="T36" fmla="*/ 36 w 288"/>
                  <a:gd name="T37" fmla="*/ 286 h 482"/>
                  <a:gd name="T38" fmla="*/ 23 w 288"/>
                  <a:gd name="T39" fmla="*/ 332 h 482"/>
                  <a:gd name="T40" fmla="*/ 9 w 288"/>
                  <a:gd name="T41" fmla="*/ 352 h 482"/>
                  <a:gd name="T42" fmla="*/ 0 w 288"/>
                  <a:gd name="T43" fmla="*/ 385 h 482"/>
                  <a:gd name="T44" fmla="*/ 9 w 288"/>
                  <a:gd name="T45" fmla="*/ 392 h 482"/>
                  <a:gd name="T46" fmla="*/ 9 w 288"/>
                  <a:gd name="T47" fmla="*/ 392 h 482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88"/>
                  <a:gd name="T73" fmla="*/ 0 h 482"/>
                  <a:gd name="T74" fmla="*/ 288 w 288"/>
                  <a:gd name="T75" fmla="*/ 482 h 482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88" h="482">
                    <a:moveTo>
                      <a:pt x="10" y="482"/>
                    </a:moveTo>
                    <a:lnTo>
                      <a:pt x="18" y="468"/>
                    </a:lnTo>
                    <a:lnTo>
                      <a:pt x="73" y="464"/>
                    </a:lnTo>
                    <a:lnTo>
                      <a:pt x="118" y="450"/>
                    </a:lnTo>
                    <a:lnTo>
                      <a:pt x="163" y="422"/>
                    </a:lnTo>
                    <a:lnTo>
                      <a:pt x="201" y="421"/>
                    </a:lnTo>
                    <a:lnTo>
                      <a:pt x="243" y="351"/>
                    </a:lnTo>
                    <a:lnTo>
                      <a:pt x="256" y="356"/>
                    </a:lnTo>
                    <a:lnTo>
                      <a:pt x="288" y="332"/>
                    </a:lnTo>
                    <a:lnTo>
                      <a:pt x="280" y="314"/>
                    </a:lnTo>
                    <a:lnTo>
                      <a:pt x="283" y="304"/>
                    </a:lnTo>
                    <a:lnTo>
                      <a:pt x="251" y="6"/>
                    </a:lnTo>
                    <a:lnTo>
                      <a:pt x="248" y="0"/>
                    </a:lnTo>
                    <a:lnTo>
                      <a:pt x="76" y="19"/>
                    </a:lnTo>
                    <a:lnTo>
                      <a:pt x="44" y="35"/>
                    </a:lnTo>
                    <a:lnTo>
                      <a:pt x="14" y="27"/>
                    </a:lnTo>
                    <a:lnTo>
                      <a:pt x="35" y="272"/>
                    </a:lnTo>
                    <a:lnTo>
                      <a:pt x="31" y="322"/>
                    </a:lnTo>
                    <a:lnTo>
                      <a:pt x="44" y="351"/>
                    </a:lnTo>
                    <a:lnTo>
                      <a:pt x="29" y="406"/>
                    </a:lnTo>
                    <a:lnTo>
                      <a:pt x="10" y="430"/>
                    </a:lnTo>
                    <a:lnTo>
                      <a:pt x="0" y="471"/>
                    </a:lnTo>
                    <a:lnTo>
                      <a:pt x="10" y="482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21" name="Freeform 113"/>
              <p:cNvSpPr>
                <a:spLocks/>
              </p:cNvSpPr>
              <p:nvPr/>
            </p:nvSpPr>
            <p:spPr bwMode="auto">
              <a:xfrm>
                <a:off x="3800" y="1923"/>
                <a:ext cx="636" cy="321"/>
              </a:xfrm>
              <a:custGeom>
                <a:avLst/>
                <a:gdLst>
                  <a:gd name="T0" fmla="*/ 3 w 673"/>
                  <a:gd name="T1" fmla="*/ 263 h 337"/>
                  <a:gd name="T2" fmla="*/ 15 w 673"/>
                  <a:gd name="T3" fmla="*/ 262 h 337"/>
                  <a:gd name="T4" fmla="*/ 20 w 673"/>
                  <a:gd name="T5" fmla="*/ 232 h 337"/>
                  <a:gd name="T6" fmla="*/ 11 w 673"/>
                  <a:gd name="T7" fmla="*/ 231 h 337"/>
                  <a:gd name="T8" fmla="*/ 28 w 673"/>
                  <a:gd name="T9" fmla="*/ 207 h 337"/>
                  <a:gd name="T10" fmla="*/ 62 w 673"/>
                  <a:gd name="T11" fmla="*/ 217 h 337"/>
                  <a:gd name="T12" fmla="*/ 67 w 673"/>
                  <a:gd name="T13" fmla="*/ 184 h 337"/>
                  <a:gd name="T14" fmla="*/ 90 w 673"/>
                  <a:gd name="T15" fmla="*/ 175 h 337"/>
                  <a:gd name="T16" fmla="*/ 86 w 673"/>
                  <a:gd name="T17" fmla="*/ 168 h 337"/>
                  <a:gd name="T18" fmla="*/ 100 w 673"/>
                  <a:gd name="T19" fmla="*/ 136 h 337"/>
                  <a:gd name="T20" fmla="*/ 144 w 673"/>
                  <a:gd name="T21" fmla="*/ 133 h 337"/>
                  <a:gd name="T22" fmla="*/ 180 w 673"/>
                  <a:gd name="T23" fmla="*/ 122 h 337"/>
                  <a:gd name="T24" fmla="*/ 203 w 673"/>
                  <a:gd name="T25" fmla="*/ 105 h 337"/>
                  <a:gd name="T26" fmla="*/ 215 w 673"/>
                  <a:gd name="T27" fmla="*/ 99 h 337"/>
                  <a:gd name="T28" fmla="*/ 246 w 673"/>
                  <a:gd name="T29" fmla="*/ 98 h 337"/>
                  <a:gd name="T30" fmla="*/ 280 w 673"/>
                  <a:gd name="T31" fmla="*/ 41 h 337"/>
                  <a:gd name="T32" fmla="*/ 289 w 673"/>
                  <a:gd name="T33" fmla="*/ 45 h 337"/>
                  <a:gd name="T34" fmla="*/ 315 w 673"/>
                  <a:gd name="T35" fmla="*/ 26 h 337"/>
                  <a:gd name="T36" fmla="*/ 309 w 673"/>
                  <a:gd name="T37" fmla="*/ 10 h 337"/>
                  <a:gd name="T38" fmla="*/ 312 w 673"/>
                  <a:gd name="T39" fmla="*/ 2 h 337"/>
                  <a:gd name="T40" fmla="*/ 334 w 673"/>
                  <a:gd name="T41" fmla="*/ 0 h 337"/>
                  <a:gd name="T42" fmla="*/ 350 w 673"/>
                  <a:gd name="T43" fmla="*/ 7 h 337"/>
                  <a:gd name="T44" fmla="*/ 397 w 673"/>
                  <a:gd name="T45" fmla="*/ 33 h 337"/>
                  <a:gd name="T46" fmla="*/ 430 w 673"/>
                  <a:gd name="T47" fmla="*/ 31 h 337"/>
                  <a:gd name="T48" fmla="*/ 446 w 673"/>
                  <a:gd name="T49" fmla="*/ 22 h 337"/>
                  <a:gd name="T50" fmla="*/ 483 w 673"/>
                  <a:gd name="T51" fmla="*/ 46 h 337"/>
                  <a:gd name="T52" fmla="*/ 495 w 673"/>
                  <a:gd name="T53" fmla="*/ 91 h 337"/>
                  <a:gd name="T54" fmla="*/ 537 w 673"/>
                  <a:gd name="T55" fmla="*/ 123 h 337"/>
                  <a:gd name="T56" fmla="*/ 516 w 673"/>
                  <a:gd name="T57" fmla="*/ 148 h 337"/>
                  <a:gd name="T58" fmla="*/ 480 w 673"/>
                  <a:gd name="T59" fmla="*/ 184 h 337"/>
                  <a:gd name="T60" fmla="*/ 479 w 673"/>
                  <a:gd name="T61" fmla="*/ 192 h 337"/>
                  <a:gd name="T62" fmla="*/ 426 w 673"/>
                  <a:gd name="T63" fmla="*/ 228 h 337"/>
                  <a:gd name="T64" fmla="*/ 129 w 673"/>
                  <a:gd name="T65" fmla="*/ 256 h 337"/>
                  <a:gd name="T66" fmla="*/ 96 w 673"/>
                  <a:gd name="T67" fmla="*/ 253 h 337"/>
                  <a:gd name="T68" fmla="*/ 98 w 673"/>
                  <a:gd name="T69" fmla="*/ 269 h 337"/>
                  <a:gd name="T70" fmla="*/ 0 w 673"/>
                  <a:gd name="T71" fmla="*/ 277 h 337"/>
                  <a:gd name="T72" fmla="*/ 3 w 673"/>
                  <a:gd name="T73" fmla="*/ 263 h 337"/>
                  <a:gd name="T74" fmla="*/ 3 w 673"/>
                  <a:gd name="T75" fmla="*/ 263 h 33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673"/>
                  <a:gd name="T115" fmla="*/ 0 h 337"/>
                  <a:gd name="T116" fmla="*/ 673 w 673"/>
                  <a:gd name="T117" fmla="*/ 337 h 33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673" h="337">
                    <a:moveTo>
                      <a:pt x="3" y="319"/>
                    </a:moveTo>
                    <a:lnTo>
                      <a:pt x="19" y="318"/>
                    </a:lnTo>
                    <a:lnTo>
                      <a:pt x="24" y="282"/>
                    </a:lnTo>
                    <a:lnTo>
                      <a:pt x="15" y="280"/>
                    </a:lnTo>
                    <a:lnTo>
                      <a:pt x="36" y="251"/>
                    </a:lnTo>
                    <a:lnTo>
                      <a:pt x="78" y="264"/>
                    </a:lnTo>
                    <a:lnTo>
                      <a:pt x="84" y="224"/>
                    </a:lnTo>
                    <a:lnTo>
                      <a:pt x="113" y="213"/>
                    </a:lnTo>
                    <a:lnTo>
                      <a:pt x="108" y="204"/>
                    </a:lnTo>
                    <a:lnTo>
                      <a:pt x="125" y="166"/>
                    </a:lnTo>
                    <a:lnTo>
                      <a:pt x="180" y="162"/>
                    </a:lnTo>
                    <a:lnTo>
                      <a:pt x="225" y="148"/>
                    </a:lnTo>
                    <a:lnTo>
                      <a:pt x="254" y="128"/>
                    </a:lnTo>
                    <a:lnTo>
                      <a:pt x="270" y="120"/>
                    </a:lnTo>
                    <a:lnTo>
                      <a:pt x="308" y="119"/>
                    </a:lnTo>
                    <a:lnTo>
                      <a:pt x="350" y="49"/>
                    </a:lnTo>
                    <a:lnTo>
                      <a:pt x="363" y="54"/>
                    </a:lnTo>
                    <a:lnTo>
                      <a:pt x="395" y="30"/>
                    </a:lnTo>
                    <a:lnTo>
                      <a:pt x="387" y="12"/>
                    </a:lnTo>
                    <a:lnTo>
                      <a:pt x="390" y="2"/>
                    </a:lnTo>
                    <a:lnTo>
                      <a:pt x="419" y="0"/>
                    </a:lnTo>
                    <a:lnTo>
                      <a:pt x="439" y="7"/>
                    </a:lnTo>
                    <a:lnTo>
                      <a:pt x="497" y="41"/>
                    </a:lnTo>
                    <a:lnTo>
                      <a:pt x="539" y="39"/>
                    </a:lnTo>
                    <a:lnTo>
                      <a:pt x="559" y="26"/>
                    </a:lnTo>
                    <a:lnTo>
                      <a:pt x="605" y="55"/>
                    </a:lnTo>
                    <a:lnTo>
                      <a:pt x="620" y="111"/>
                    </a:lnTo>
                    <a:lnTo>
                      <a:pt x="673" y="149"/>
                    </a:lnTo>
                    <a:lnTo>
                      <a:pt x="648" y="180"/>
                    </a:lnTo>
                    <a:lnTo>
                      <a:pt x="602" y="224"/>
                    </a:lnTo>
                    <a:lnTo>
                      <a:pt x="601" y="234"/>
                    </a:lnTo>
                    <a:lnTo>
                      <a:pt x="534" y="276"/>
                    </a:lnTo>
                    <a:lnTo>
                      <a:pt x="162" y="311"/>
                    </a:lnTo>
                    <a:lnTo>
                      <a:pt x="121" y="308"/>
                    </a:lnTo>
                    <a:lnTo>
                      <a:pt x="123" y="327"/>
                    </a:lnTo>
                    <a:lnTo>
                      <a:pt x="0" y="337"/>
                    </a:lnTo>
                    <a:lnTo>
                      <a:pt x="3" y="319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22" name="Freeform 114"/>
              <p:cNvSpPr>
                <a:spLocks/>
              </p:cNvSpPr>
              <p:nvPr/>
            </p:nvSpPr>
            <p:spPr bwMode="auto">
              <a:xfrm>
                <a:off x="3729" y="2162"/>
                <a:ext cx="751" cy="251"/>
              </a:xfrm>
              <a:custGeom>
                <a:avLst/>
                <a:gdLst>
                  <a:gd name="T0" fmla="*/ 11 w 794"/>
                  <a:gd name="T1" fmla="*/ 179 h 263"/>
                  <a:gd name="T2" fmla="*/ 9 w 794"/>
                  <a:gd name="T3" fmla="*/ 176 h 263"/>
                  <a:gd name="T4" fmla="*/ 26 w 794"/>
                  <a:gd name="T5" fmla="*/ 162 h 263"/>
                  <a:gd name="T6" fmla="*/ 44 w 794"/>
                  <a:gd name="T7" fmla="*/ 128 h 263"/>
                  <a:gd name="T8" fmla="*/ 38 w 794"/>
                  <a:gd name="T9" fmla="*/ 119 h 263"/>
                  <a:gd name="T10" fmla="*/ 47 w 794"/>
                  <a:gd name="T11" fmla="*/ 104 h 263"/>
                  <a:gd name="T12" fmla="*/ 47 w 794"/>
                  <a:gd name="T13" fmla="*/ 85 h 263"/>
                  <a:gd name="T14" fmla="*/ 60 w 794"/>
                  <a:gd name="T15" fmla="*/ 71 h 263"/>
                  <a:gd name="T16" fmla="*/ 158 w 794"/>
                  <a:gd name="T17" fmla="*/ 64 h 263"/>
                  <a:gd name="T18" fmla="*/ 156 w 794"/>
                  <a:gd name="T19" fmla="*/ 48 h 263"/>
                  <a:gd name="T20" fmla="*/ 189 w 794"/>
                  <a:gd name="T21" fmla="*/ 50 h 263"/>
                  <a:gd name="T22" fmla="*/ 485 w 794"/>
                  <a:gd name="T23" fmla="*/ 21 h 263"/>
                  <a:gd name="T24" fmla="*/ 632 w 794"/>
                  <a:gd name="T25" fmla="*/ 0 h 263"/>
                  <a:gd name="T26" fmla="*/ 605 w 794"/>
                  <a:gd name="T27" fmla="*/ 52 h 263"/>
                  <a:gd name="T28" fmla="*/ 567 w 794"/>
                  <a:gd name="T29" fmla="*/ 63 h 263"/>
                  <a:gd name="T30" fmla="*/ 547 w 794"/>
                  <a:gd name="T31" fmla="*/ 89 h 263"/>
                  <a:gd name="T32" fmla="*/ 475 w 794"/>
                  <a:gd name="T33" fmla="*/ 132 h 263"/>
                  <a:gd name="T34" fmla="*/ 470 w 794"/>
                  <a:gd name="T35" fmla="*/ 148 h 263"/>
                  <a:gd name="T36" fmla="*/ 452 w 794"/>
                  <a:gd name="T37" fmla="*/ 157 h 263"/>
                  <a:gd name="T38" fmla="*/ 452 w 794"/>
                  <a:gd name="T39" fmla="*/ 179 h 263"/>
                  <a:gd name="T40" fmla="*/ 355 w 794"/>
                  <a:gd name="T41" fmla="*/ 191 h 263"/>
                  <a:gd name="T42" fmla="*/ 160 w 794"/>
                  <a:gd name="T43" fmla="*/ 209 h 263"/>
                  <a:gd name="T44" fmla="*/ 0 w 794"/>
                  <a:gd name="T45" fmla="*/ 219 h 263"/>
                  <a:gd name="T46" fmla="*/ 11 w 794"/>
                  <a:gd name="T47" fmla="*/ 179 h 263"/>
                  <a:gd name="T48" fmla="*/ 11 w 794"/>
                  <a:gd name="T49" fmla="*/ 179 h 26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794"/>
                  <a:gd name="T76" fmla="*/ 0 h 263"/>
                  <a:gd name="T77" fmla="*/ 794 w 794"/>
                  <a:gd name="T78" fmla="*/ 263 h 26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794" h="263">
                    <a:moveTo>
                      <a:pt x="15" y="216"/>
                    </a:moveTo>
                    <a:lnTo>
                      <a:pt x="10" y="212"/>
                    </a:lnTo>
                    <a:lnTo>
                      <a:pt x="33" y="195"/>
                    </a:lnTo>
                    <a:lnTo>
                      <a:pt x="56" y="154"/>
                    </a:lnTo>
                    <a:lnTo>
                      <a:pt x="47" y="144"/>
                    </a:lnTo>
                    <a:lnTo>
                      <a:pt x="59" y="125"/>
                    </a:lnTo>
                    <a:lnTo>
                      <a:pt x="59" y="102"/>
                    </a:lnTo>
                    <a:lnTo>
                      <a:pt x="75" y="86"/>
                    </a:lnTo>
                    <a:lnTo>
                      <a:pt x="198" y="76"/>
                    </a:lnTo>
                    <a:lnTo>
                      <a:pt x="196" y="57"/>
                    </a:lnTo>
                    <a:lnTo>
                      <a:pt x="237" y="60"/>
                    </a:lnTo>
                    <a:lnTo>
                      <a:pt x="609" y="25"/>
                    </a:lnTo>
                    <a:lnTo>
                      <a:pt x="794" y="0"/>
                    </a:lnTo>
                    <a:lnTo>
                      <a:pt x="761" y="63"/>
                    </a:lnTo>
                    <a:lnTo>
                      <a:pt x="711" y="75"/>
                    </a:lnTo>
                    <a:lnTo>
                      <a:pt x="687" y="107"/>
                    </a:lnTo>
                    <a:lnTo>
                      <a:pt x="596" y="159"/>
                    </a:lnTo>
                    <a:lnTo>
                      <a:pt x="591" y="178"/>
                    </a:lnTo>
                    <a:lnTo>
                      <a:pt x="569" y="190"/>
                    </a:lnTo>
                    <a:lnTo>
                      <a:pt x="569" y="216"/>
                    </a:lnTo>
                    <a:lnTo>
                      <a:pt x="446" y="230"/>
                    </a:lnTo>
                    <a:lnTo>
                      <a:pt x="200" y="251"/>
                    </a:lnTo>
                    <a:lnTo>
                      <a:pt x="0" y="263"/>
                    </a:lnTo>
                    <a:lnTo>
                      <a:pt x="15" y="216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23" name="Freeform 115"/>
              <p:cNvSpPr>
                <a:spLocks/>
              </p:cNvSpPr>
              <p:nvPr/>
            </p:nvSpPr>
            <p:spPr bwMode="auto">
              <a:xfrm>
                <a:off x="3627" y="2401"/>
                <a:ext cx="312" cy="528"/>
              </a:xfrm>
              <a:custGeom>
                <a:avLst/>
                <a:gdLst>
                  <a:gd name="T0" fmla="*/ 19 w 330"/>
                  <a:gd name="T1" fmla="*/ 319 h 557"/>
                  <a:gd name="T2" fmla="*/ 43 w 330"/>
                  <a:gd name="T3" fmla="*/ 285 h 557"/>
                  <a:gd name="T4" fmla="*/ 37 w 330"/>
                  <a:gd name="T5" fmla="*/ 275 h 557"/>
                  <a:gd name="T6" fmla="*/ 25 w 330"/>
                  <a:gd name="T7" fmla="*/ 201 h 557"/>
                  <a:gd name="T8" fmla="*/ 23 w 330"/>
                  <a:gd name="T9" fmla="*/ 150 h 557"/>
                  <a:gd name="T10" fmla="*/ 40 w 330"/>
                  <a:gd name="T11" fmla="*/ 94 h 557"/>
                  <a:gd name="T12" fmla="*/ 69 w 330"/>
                  <a:gd name="T13" fmla="*/ 56 h 557"/>
                  <a:gd name="T14" fmla="*/ 66 w 330"/>
                  <a:gd name="T15" fmla="*/ 45 h 557"/>
                  <a:gd name="T16" fmla="*/ 86 w 330"/>
                  <a:gd name="T17" fmla="*/ 10 h 557"/>
                  <a:gd name="T18" fmla="*/ 246 w 330"/>
                  <a:gd name="T19" fmla="*/ 0 h 557"/>
                  <a:gd name="T20" fmla="*/ 254 w 330"/>
                  <a:gd name="T21" fmla="*/ 10 h 557"/>
                  <a:gd name="T22" fmla="*/ 246 w 330"/>
                  <a:gd name="T23" fmla="*/ 292 h 557"/>
                  <a:gd name="T24" fmla="*/ 264 w 330"/>
                  <a:gd name="T25" fmla="*/ 429 h 557"/>
                  <a:gd name="T26" fmla="*/ 256 w 330"/>
                  <a:gd name="T27" fmla="*/ 436 h 557"/>
                  <a:gd name="T28" fmla="*/ 224 w 330"/>
                  <a:gd name="T29" fmla="*/ 427 h 557"/>
                  <a:gd name="T30" fmla="*/ 172 w 330"/>
                  <a:gd name="T31" fmla="*/ 457 h 557"/>
                  <a:gd name="T32" fmla="*/ 147 w 330"/>
                  <a:gd name="T33" fmla="*/ 414 h 557"/>
                  <a:gd name="T34" fmla="*/ 150 w 330"/>
                  <a:gd name="T35" fmla="*/ 382 h 557"/>
                  <a:gd name="T36" fmla="*/ 0 w 330"/>
                  <a:gd name="T37" fmla="*/ 387 h 557"/>
                  <a:gd name="T38" fmla="*/ 19 w 330"/>
                  <a:gd name="T39" fmla="*/ 319 h 557"/>
                  <a:gd name="T40" fmla="*/ 19 w 330"/>
                  <a:gd name="T41" fmla="*/ 319 h 55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30"/>
                  <a:gd name="T64" fmla="*/ 0 h 557"/>
                  <a:gd name="T65" fmla="*/ 330 w 330"/>
                  <a:gd name="T66" fmla="*/ 557 h 55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30" h="557">
                    <a:moveTo>
                      <a:pt x="23" y="389"/>
                    </a:moveTo>
                    <a:lnTo>
                      <a:pt x="55" y="347"/>
                    </a:lnTo>
                    <a:lnTo>
                      <a:pt x="45" y="335"/>
                    </a:lnTo>
                    <a:lnTo>
                      <a:pt x="32" y="245"/>
                    </a:lnTo>
                    <a:lnTo>
                      <a:pt x="28" y="183"/>
                    </a:lnTo>
                    <a:lnTo>
                      <a:pt x="50" y="115"/>
                    </a:lnTo>
                    <a:lnTo>
                      <a:pt x="86" y="68"/>
                    </a:lnTo>
                    <a:lnTo>
                      <a:pt x="83" y="55"/>
                    </a:lnTo>
                    <a:lnTo>
                      <a:pt x="108" y="12"/>
                    </a:lnTo>
                    <a:lnTo>
                      <a:pt x="308" y="0"/>
                    </a:lnTo>
                    <a:lnTo>
                      <a:pt x="317" y="10"/>
                    </a:lnTo>
                    <a:lnTo>
                      <a:pt x="308" y="356"/>
                    </a:lnTo>
                    <a:lnTo>
                      <a:pt x="330" y="523"/>
                    </a:lnTo>
                    <a:lnTo>
                      <a:pt x="322" y="531"/>
                    </a:lnTo>
                    <a:lnTo>
                      <a:pt x="280" y="521"/>
                    </a:lnTo>
                    <a:lnTo>
                      <a:pt x="215" y="557"/>
                    </a:lnTo>
                    <a:lnTo>
                      <a:pt x="183" y="504"/>
                    </a:lnTo>
                    <a:lnTo>
                      <a:pt x="188" y="465"/>
                    </a:lnTo>
                    <a:lnTo>
                      <a:pt x="0" y="473"/>
                    </a:lnTo>
                    <a:lnTo>
                      <a:pt x="23" y="389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24" name="Freeform 116"/>
              <p:cNvSpPr>
                <a:spLocks/>
              </p:cNvSpPr>
              <p:nvPr/>
            </p:nvSpPr>
            <p:spPr bwMode="auto">
              <a:xfrm>
                <a:off x="3918" y="2381"/>
                <a:ext cx="334" cy="534"/>
              </a:xfrm>
              <a:custGeom>
                <a:avLst/>
                <a:gdLst>
                  <a:gd name="T0" fmla="*/ 8 w 354"/>
                  <a:gd name="T1" fmla="*/ 26 h 562"/>
                  <a:gd name="T2" fmla="*/ 0 w 354"/>
                  <a:gd name="T3" fmla="*/ 307 h 562"/>
                  <a:gd name="T4" fmla="*/ 18 w 354"/>
                  <a:gd name="T5" fmla="*/ 444 h 562"/>
                  <a:gd name="T6" fmla="*/ 38 w 354"/>
                  <a:gd name="T7" fmla="*/ 449 h 562"/>
                  <a:gd name="T8" fmla="*/ 55 w 354"/>
                  <a:gd name="T9" fmla="*/ 439 h 562"/>
                  <a:gd name="T10" fmla="*/ 65 w 354"/>
                  <a:gd name="T11" fmla="*/ 449 h 562"/>
                  <a:gd name="T12" fmla="*/ 50 w 354"/>
                  <a:gd name="T13" fmla="*/ 458 h 562"/>
                  <a:gd name="T14" fmla="*/ 88 w 354"/>
                  <a:gd name="T15" fmla="*/ 448 h 562"/>
                  <a:gd name="T16" fmla="*/ 96 w 354"/>
                  <a:gd name="T17" fmla="*/ 435 h 562"/>
                  <a:gd name="T18" fmla="*/ 92 w 354"/>
                  <a:gd name="T19" fmla="*/ 428 h 562"/>
                  <a:gd name="T20" fmla="*/ 93 w 354"/>
                  <a:gd name="T21" fmla="*/ 416 h 562"/>
                  <a:gd name="T22" fmla="*/ 75 w 354"/>
                  <a:gd name="T23" fmla="*/ 399 h 562"/>
                  <a:gd name="T24" fmla="*/ 75 w 354"/>
                  <a:gd name="T25" fmla="*/ 385 h 562"/>
                  <a:gd name="T26" fmla="*/ 280 w 354"/>
                  <a:gd name="T27" fmla="*/ 367 h 562"/>
                  <a:gd name="T28" fmla="*/ 263 w 354"/>
                  <a:gd name="T29" fmla="*/ 294 h 562"/>
                  <a:gd name="T30" fmla="*/ 275 w 354"/>
                  <a:gd name="T31" fmla="*/ 250 h 562"/>
                  <a:gd name="T32" fmla="*/ 248 w 354"/>
                  <a:gd name="T33" fmla="*/ 193 h 562"/>
                  <a:gd name="T34" fmla="*/ 195 w 354"/>
                  <a:gd name="T35" fmla="*/ 0 h 562"/>
                  <a:gd name="T36" fmla="*/ 0 w 354"/>
                  <a:gd name="T37" fmla="*/ 17 h 562"/>
                  <a:gd name="T38" fmla="*/ 8 w 354"/>
                  <a:gd name="T39" fmla="*/ 26 h 562"/>
                  <a:gd name="T40" fmla="*/ 8 w 354"/>
                  <a:gd name="T41" fmla="*/ 26 h 56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54"/>
                  <a:gd name="T64" fmla="*/ 0 h 562"/>
                  <a:gd name="T65" fmla="*/ 354 w 354"/>
                  <a:gd name="T66" fmla="*/ 562 h 562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54" h="562">
                    <a:moveTo>
                      <a:pt x="9" y="31"/>
                    </a:moveTo>
                    <a:lnTo>
                      <a:pt x="0" y="377"/>
                    </a:lnTo>
                    <a:lnTo>
                      <a:pt x="22" y="544"/>
                    </a:lnTo>
                    <a:lnTo>
                      <a:pt x="47" y="551"/>
                    </a:lnTo>
                    <a:lnTo>
                      <a:pt x="69" y="538"/>
                    </a:lnTo>
                    <a:lnTo>
                      <a:pt x="82" y="551"/>
                    </a:lnTo>
                    <a:lnTo>
                      <a:pt x="63" y="562"/>
                    </a:lnTo>
                    <a:lnTo>
                      <a:pt x="111" y="549"/>
                    </a:lnTo>
                    <a:lnTo>
                      <a:pt x="121" y="534"/>
                    </a:lnTo>
                    <a:lnTo>
                      <a:pt x="115" y="525"/>
                    </a:lnTo>
                    <a:lnTo>
                      <a:pt x="118" y="510"/>
                    </a:lnTo>
                    <a:lnTo>
                      <a:pt x="95" y="489"/>
                    </a:lnTo>
                    <a:lnTo>
                      <a:pt x="95" y="471"/>
                    </a:lnTo>
                    <a:lnTo>
                      <a:pt x="354" y="449"/>
                    </a:lnTo>
                    <a:lnTo>
                      <a:pt x="333" y="360"/>
                    </a:lnTo>
                    <a:lnTo>
                      <a:pt x="346" y="306"/>
                    </a:lnTo>
                    <a:lnTo>
                      <a:pt x="314" y="237"/>
                    </a:lnTo>
                    <a:lnTo>
                      <a:pt x="246" y="0"/>
                    </a:lnTo>
                    <a:lnTo>
                      <a:pt x="0" y="21"/>
                    </a:lnTo>
                    <a:lnTo>
                      <a:pt x="9" y="31"/>
                    </a:ln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25" name="Freeform 117"/>
              <p:cNvSpPr>
                <a:spLocks/>
              </p:cNvSpPr>
              <p:nvPr/>
            </p:nvSpPr>
            <p:spPr bwMode="auto">
              <a:xfrm>
                <a:off x="4150" y="2354"/>
                <a:ext cx="473" cy="487"/>
              </a:xfrm>
              <a:custGeom>
                <a:avLst/>
                <a:gdLst>
                  <a:gd name="T0" fmla="*/ 55 w 500"/>
                  <a:gd name="T1" fmla="*/ 216 h 513"/>
                  <a:gd name="T2" fmla="*/ 80 w 500"/>
                  <a:gd name="T3" fmla="*/ 272 h 513"/>
                  <a:gd name="T4" fmla="*/ 70 w 500"/>
                  <a:gd name="T5" fmla="*/ 315 h 513"/>
                  <a:gd name="T6" fmla="*/ 86 w 500"/>
                  <a:gd name="T7" fmla="*/ 388 h 513"/>
                  <a:gd name="T8" fmla="*/ 102 w 500"/>
                  <a:gd name="T9" fmla="*/ 412 h 513"/>
                  <a:gd name="T10" fmla="*/ 317 w 500"/>
                  <a:gd name="T11" fmla="*/ 400 h 513"/>
                  <a:gd name="T12" fmla="*/ 320 w 500"/>
                  <a:gd name="T13" fmla="*/ 414 h 513"/>
                  <a:gd name="T14" fmla="*/ 332 w 500"/>
                  <a:gd name="T15" fmla="*/ 417 h 513"/>
                  <a:gd name="T16" fmla="*/ 326 w 500"/>
                  <a:gd name="T17" fmla="*/ 381 h 513"/>
                  <a:gd name="T18" fmla="*/ 336 w 500"/>
                  <a:gd name="T19" fmla="*/ 372 h 513"/>
                  <a:gd name="T20" fmla="*/ 367 w 500"/>
                  <a:gd name="T21" fmla="*/ 379 h 513"/>
                  <a:gd name="T22" fmla="*/ 372 w 500"/>
                  <a:gd name="T23" fmla="*/ 353 h 513"/>
                  <a:gd name="T24" fmla="*/ 369 w 500"/>
                  <a:gd name="T25" fmla="*/ 321 h 513"/>
                  <a:gd name="T26" fmla="*/ 381 w 500"/>
                  <a:gd name="T27" fmla="*/ 312 h 513"/>
                  <a:gd name="T28" fmla="*/ 400 w 500"/>
                  <a:gd name="T29" fmla="*/ 248 h 513"/>
                  <a:gd name="T30" fmla="*/ 388 w 500"/>
                  <a:gd name="T31" fmla="*/ 246 h 513"/>
                  <a:gd name="T32" fmla="*/ 336 w 500"/>
                  <a:gd name="T33" fmla="*/ 164 h 513"/>
                  <a:gd name="T34" fmla="*/ 223 w 500"/>
                  <a:gd name="T35" fmla="*/ 62 h 513"/>
                  <a:gd name="T36" fmla="*/ 174 w 500"/>
                  <a:gd name="T37" fmla="*/ 29 h 513"/>
                  <a:gd name="T38" fmla="*/ 190 w 500"/>
                  <a:gd name="T39" fmla="*/ 0 h 513"/>
                  <a:gd name="T40" fmla="*/ 98 w 500"/>
                  <a:gd name="T41" fmla="*/ 11 h 513"/>
                  <a:gd name="T42" fmla="*/ 0 w 500"/>
                  <a:gd name="T43" fmla="*/ 25 h 513"/>
                  <a:gd name="T44" fmla="*/ 55 w 500"/>
                  <a:gd name="T45" fmla="*/ 216 h 513"/>
                  <a:gd name="T46" fmla="*/ 55 w 500"/>
                  <a:gd name="T47" fmla="*/ 216 h 51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500"/>
                  <a:gd name="T73" fmla="*/ 0 h 513"/>
                  <a:gd name="T74" fmla="*/ 500 w 500"/>
                  <a:gd name="T75" fmla="*/ 513 h 513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500" h="513">
                    <a:moveTo>
                      <a:pt x="68" y="266"/>
                    </a:moveTo>
                    <a:lnTo>
                      <a:pt x="100" y="335"/>
                    </a:lnTo>
                    <a:lnTo>
                      <a:pt x="87" y="389"/>
                    </a:lnTo>
                    <a:lnTo>
                      <a:pt x="108" y="478"/>
                    </a:lnTo>
                    <a:lnTo>
                      <a:pt x="128" y="507"/>
                    </a:lnTo>
                    <a:lnTo>
                      <a:pt x="395" y="492"/>
                    </a:lnTo>
                    <a:lnTo>
                      <a:pt x="398" y="510"/>
                    </a:lnTo>
                    <a:lnTo>
                      <a:pt x="414" y="513"/>
                    </a:lnTo>
                    <a:lnTo>
                      <a:pt x="408" y="469"/>
                    </a:lnTo>
                    <a:lnTo>
                      <a:pt x="419" y="458"/>
                    </a:lnTo>
                    <a:lnTo>
                      <a:pt x="458" y="466"/>
                    </a:lnTo>
                    <a:lnTo>
                      <a:pt x="464" y="435"/>
                    </a:lnTo>
                    <a:lnTo>
                      <a:pt x="460" y="395"/>
                    </a:lnTo>
                    <a:lnTo>
                      <a:pt x="476" y="384"/>
                    </a:lnTo>
                    <a:lnTo>
                      <a:pt x="500" y="306"/>
                    </a:lnTo>
                    <a:lnTo>
                      <a:pt x="484" y="303"/>
                    </a:lnTo>
                    <a:lnTo>
                      <a:pt x="419" y="202"/>
                    </a:lnTo>
                    <a:lnTo>
                      <a:pt x="278" y="76"/>
                    </a:lnTo>
                    <a:lnTo>
                      <a:pt x="217" y="37"/>
                    </a:lnTo>
                    <a:lnTo>
                      <a:pt x="238" y="0"/>
                    </a:lnTo>
                    <a:lnTo>
                      <a:pt x="123" y="15"/>
                    </a:lnTo>
                    <a:lnTo>
                      <a:pt x="0" y="29"/>
                    </a:lnTo>
                    <a:lnTo>
                      <a:pt x="68" y="266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26" name="Freeform 118"/>
              <p:cNvSpPr>
                <a:spLocks/>
              </p:cNvSpPr>
              <p:nvPr/>
            </p:nvSpPr>
            <p:spPr bwMode="auto">
              <a:xfrm>
                <a:off x="4008" y="2789"/>
                <a:ext cx="798" cy="593"/>
              </a:xfrm>
              <a:custGeom>
                <a:avLst/>
                <a:gdLst>
                  <a:gd name="T0" fmla="*/ 0 w 844"/>
                  <a:gd name="T1" fmla="*/ 49 h 623"/>
                  <a:gd name="T2" fmla="*/ 19 w 844"/>
                  <a:gd name="T3" fmla="*/ 66 h 623"/>
                  <a:gd name="T4" fmla="*/ 16 w 844"/>
                  <a:gd name="T5" fmla="*/ 79 h 623"/>
                  <a:gd name="T6" fmla="*/ 22 w 844"/>
                  <a:gd name="T7" fmla="*/ 86 h 623"/>
                  <a:gd name="T8" fmla="*/ 12 w 844"/>
                  <a:gd name="T9" fmla="*/ 99 h 623"/>
                  <a:gd name="T10" fmla="*/ 92 w 844"/>
                  <a:gd name="T11" fmla="*/ 70 h 623"/>
                  <a:gd name="T12" fmla="*/ 193 w 844"/>
                  <a:gd name="T13" fmla="*/ 135 h 623"/>
                  <a:gd name="T14" fmla="*/ 275 w 844"/>
                  <a:gd name="T15" fmla="*/ 90 h 623"/>
                  <a:gd name="T16" fmla="*/ 323 w 844"/>
                  <a:gd name="T17" fmla="*/ 101 h 623"/>
                  <a:gd name="T18" fmla="*/ 385 w 844"/>
                  <a:gd name="T19" fmla="*/ 162 h 623"/>
                  <a:gd name="T20" fmla="*/ 407 w 844"/>
                  <a:gd name="T21" fmla="*/ 162 h 623"/>
                  <a:gd name="T22" fmla="*/ 426 w 844"/>
                  <a:gd name="T23" fmla="*/ 205 h 623"/>
                  <a:gd name="T24" fmla="*/ 420 w 844"/>
                  <a:gd name="T25" fmla="*/ 286 h 623"/>
                  <a:gd name="T26" fmla="*/ 435 w 844"/>
                  <a:gd name="T27" fmla="*/ 295 h 623"/>
                  <a:gd name="T28" fmla="*/ 437 w 844"/>
                  <a:gd name="T29" fmla="*/ 281 h 623"/>
                  <a:gd name="T30" fmla="*/ 458 w 844"/>
                  <a:gd name="T31" fmla="*/ 281 h 623"/>
                  <a:gd name="T32" fmla="*/ 437 w 844"/>
                  <a:gd name="T33" fmla="*/ 319 h 623"/>
                  <a:gd name="T34" fmla="*/ 489 w 844"/>
                  <a:gd name="T35" fmla="*/ 371 h 623"/>
                  <a:gd name="T36" fmla="*/ 497 w 844"/>
                  <a:gd name="T37" fmla="*/ 358 h 623"/>
                  <a:gd name="T38" fmla="*/ 501 w 844"/>
                  <a:gd name="T39" fmla="*/ 395 h 623"/>
                  <a:gd name="T40" fmla="*/ 518 w 844"/>
                  <a:gd name="T41" fmla="*/ 404 h 623"/>
                  <a:gd name="T42" fmla="*/ 535 w 844"/>
                  <a:gd name="T43" fmla="*/ 448 h 623"/>
                  <a:gd name="T44" fmla="*/ 553 w 844"/>
                  <a:gd name="T45" fmla="*/ 448 h 623"/>
                  <a:gd name="T46" fmla="*/ 594 w 844"/>
                  <a:gd name="T47" fmla="*/ 490 h 623"/>
                  <a:gd name="T48" fmla="*/ 615 w 844"/>
                  <a:gd name="T49" fmla="*/ 493 h 623"/>
                  <a:gd name="T50" fmla="*/ 615 w 844"/>
                  <a:gd name="T51" fmla="*/ 500 h 623"/>
                  <a:gd name="T52" fmla="*/ 599 w 844"/>
                  <a:gd name="T53" fmla="*/ 511 h 623"/>
                  <a:gd name="T54" fmla="*/ 633 w 844"/>
                  <a:gd name="T55" fmla="*/ 506 h 623"/>
                  <a:gd name="T56" fmla="*/ 656 w 844"/>
                  <a:gd name="T57" fmla="*/ 497 h 623"/>
                  <a:gd name="T58" fmla="*/ 668 w 844"/>
                  <a:gd name="T59" fmla="*/ 438 h 623"/>
                  <a:gd name="T60" fmla="*/ 675 w 844"/>
                  <a:gd name="T61" fmla="*/ 440 h 623"/>
                  <a:gd name="T62" fmla="*/ 668 w 844"/>
                  <a:gd name="T63" fmla="*/ 358 h 623"/>
                  <a:gd name="T64" fmla="*/ 660 w 844"/>
                  <a:gd name="T65" fmla="*/ 332 h 623"/>
                  <a:gd name="T66" fmla="*/ 587 w 844"/>
                  <a:gd name="T67" fmla="*/ 214 h 623"/>
                  <a:gd name="T68" fmla="*/ 531 w 844"/>
                  <a:gd name="T69" fmla="*/ 101 h 623"/>
                  <a:gd name="T70" fmla="*/ 495 w 844"/>
                  <a:gd name="T71" fmla="*/ 10 h 623"/>
                  <a:gd name="T72" fmla="*/ 487 w 844"/>
                  <a:gd name="T73" fmla="*/ 8 h 623"/>
                  <a:gd name="T74" fmla="*/ 456 w 844"/>
                  <a:gd name="T75" fmla="*/ 0 h 623"/>
                  <a:gd name="T76" fmla="*/ 447 w 844"/>
                  <a:gd name="T77" fmla="*/ 10 h 623"/>
                  <a:gd name="T78" fmla="*/ 451 w 844"/>
                  <a:gd name="T79" fmla="*/ 45 h 623"/>
                  <a:gd name="T80" fmla="*/ 439 w 844"/>
                  <a:gd name="T81" fmla="*/ 43 h 623"/>
                  <a:gd name="T82" fmla="*/ 436 w 844"/>
                  <a:gd name="T83" fmla="*/ 28 h 623"/>
                  <a:gd name="T84" fmla="*/ 223 w 844"/>
                  <a:gd name="T85" fmla="*/ 41 h 623"/>
                  <a:gd name="T86" fmla="*/ 207 w 844"/>
                  <a:gd name="T87" fmla="*/ 16 h 623"/>
                  <a:gd name="T88" fmla="*/ 0 w 844"/>
                  <a:gd name="T89" fmla="*/ 34 h 623"/>
                  <a:gd name="T90" fmla="*/ 0 w 844"/>
                  <a:gd name="T91" fmla="*/ 49 h 623"/>
                  <a:gd name="T92" fmla="*/ 0 w 844"/>
                  <a:gd name="T93" fmla="*/ 49 h 623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844"/>
                  <a:gd name="T142" fmla="*/ 0 h 623"/>
                  <a:gd name="T143" fmla="*/ 844 w 844"/>
                  <a:gd name="T144" fmla="*/ 623 h 623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844" h="623">
                    <a:moveTo>
                      <a:pt x="0" y="60"/>
                    </a:moveTo>
                    <a:lnTo>
                      <a:pt x="23" y="81"/>
                    </a:lnTo>
                    <a:lnTo>
                      <a:pt x="20" y="96"/>
                    </a:lnTo>
                    <a:lnTo>
                      <a:pt x="26" y="105"/>
                    </a:lnTo>
                    <a:lnTo>
                      <a:pt x="16" y="120"/>
                    </a:lnTo>
                    <a:lnTo>
                      <a:pt x="115" y="86"/>
                    </a:lnTo>
                    <a:lnTo>
                      <a:pt x="241" y="165"/>
                    </a:lnTo>
                    <a:lnTo>
                      <a:pt x="345" y="110"/>
                    </a:lnTo>
                    <a:lnTo>
                      <a:pt x="405" y="123"/>
                    </a:lnTo>
                    <a:lnTo>
                      <a:pt x="481" y="198"/>
                    </a:lnTo>
                    <a:lnTo>
                      <a:pt x="509" y="198"/>
                    </a:lnTo>
                    <a:lnTo>
                      <a:pt x="533" y="249"/>
                    </a:lnTo>
                    <a:lnTo>
                      <a:pt x="526" y="348"/>
                    </a:lnTo>
                    <a:lnTo>
                      <a:pt x="544" y="359"/>
                    </a:lnTo>
                    <a:lnTo>
                      <a:pt x="547" y="342"/>
                    </a:lnTo>
                    <a:lnTo>
                      <a:pt x="572" y="342"/>
                    </a:lnTo>
                    <a:lnTo>
                      <a:pt x="547" y="389"/>
                    </a:lnTo>
                    <a:lnTo>
                      <a:pt x="612" y="453"/>
                    </a:lnTo>
                    <a:lnTo>
                      <a:pt x="622" y="436"/>
                    </a:lnTo>
                    <a:lnTo>
                      <a:pt x="627" y="481"/>
                    </a:lnTo>
                    <a:lnTo>
                      <a:pt x="648" y="491"/>
                    </a:lnTo>
                    <a:lnTo>
                      <a:pt x="670" y="546"/>
                    </a:lnTo>
                    <a:lnTo>
                      <a:pt x="693" y="546"/>
                    </a:lnTo>
                    <a:lnTo>
                      <a:pt x="742" y="597"/>
                    </a:lnTo>
                    <a:lnTo>
                      <a:pt x="769" y="601"/>
                    </a:lnTo>
                    <a:lnTo>
                      <a:pt x="769" y="609"/>
                    </a:lnTo>
                    <a:lnTo>
                      <a:pt x="750" y="623"/>
                    </a:lnTo>
                    <a:lnTo>
                      <a:pt x="793" y="617"/>
                    </a:lnTo>
                    <a:lnTo>
                      <a:pt x="821" y="605"/>
                    </a:lnTo>
                    <a:lnTo>
                      <a:pt x="836" y="533"/>
                    </a:lnTo>
                    <a:lnTo>
                      <a:pt x="844" y="536"/>
                    </a:lnTo>
                    <a:lnTo>
                      <a:pt x="837" y="436"/>
                    </a:lnTo>
                    <a:lnTo>
                      <a:pt x="826" y="406"/>
                    </a:lnTo>
                    <a:lnTo>
                      <a:pt x="735" y="261"/>
                    </a:lnTo>
                    <a:lnTo>
                      <a:pt x="664" y="123"/>
                    </a:lnTo>
                    <a:lnTo>
                      <a:pt x="620" y="10"/>
                    </a:lnTo>
                    <a:lnTo>
                      <a:pt x="609" y="8"/>
                    </a:lnTo>
                    <a:lnTo>
                      <a:pt x="570" y="0"/>
                    </a:lnTo>
                    <a:lnTo>
                      <a:pt x="559" y="11"/>
                    </a:lnTo>
                    <a:lnTo>
                      <a:pt x="565" y="55"/>
                    </a:lnTo>
                    <a:lnTo>
                      <a:pt x="549" y="52"/>
                    </a:lnTo>
                    <a:lnTo>
                      <a:pt x="546" y="34"/>
                    </a:lnTo>
                    <a:lnTo>
                      <a:pt x="279" y="49"/>
                    </a:lnTo>
                    <a:lnTo>
                      <a:pt x="259" y="20"/>
                    </a:lnTo>
                    <a:lnTo>
                      <a:pt x="0" y="42"/>
                    </a:lnTo>
                    <a:lnTo>
                      <a:pt x="0" y="6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27" name="Freeform 119"/>
              <p:cNvSpPr>
                <a:spLocks/>
              </p:cNvSpPr>
              <p:nvPr/>
            </p:nvSpPr>
            <p:spPr bwMode="auto">
              <a:xfrm>
                <a:off x="4137" y="1568"/>
                <a:ext cx="367" cy="408"/>
              </a:xfrm>
              <a:custGeom>
                <a:avLst/>
                <a:gdLst>
                  <a:gd name="T0" fmla="*/ 0 w 390"/>
                  <a:gd name="T1" fmla="*/ 64 h 428"/>
                  <a:gd name="T2" fmla="*/ 25 w 390"/>
                  <a:gd name="T3" fmla="*/ 309 h 428"/>
                  <a:gd name="T4" fmla="*/ 65 w 390"/>
                  <a:gd name="T5" fmla="*/ 314 h 428"/>
                  <a:gd name="T6" fmla="*/ 112 w 390"/>
                  <a:gd name="T7" fmla="*/ 342 h 428"/>
                  <a:gd name="T8" fmla="*/ 145 w 390"/>
                  <a:gd name="T9" fmla="*/ 340 h 428"/>
                  <a:gd name="T10" fmla="*/ 161 w 390"/>
                  <a:gd name="T11" fmla="*/ 329 h 428"/>
                  <a:gd name="T12" fmla="*/ 198 w 390"/>
                  <a:gd name="T13" fmla="*/ 354 h 428"/>
                  <a:gd name="T14" fmla="*/ 220 w 390"/>
                  <a:gd name="T15" fmla="*/ 334 h 428"/>
                  <a:gd name="T16" fmla="*/ 225 w 390"/>
                  <a:gd name="T17" fmla="*/ 295 h 428"/>
                  <a:gd name="T18" fmla="*/ 240 w 390"/>
                  <a:gd name="T19" fmla="*/ 303 h 428"/>
                  <a:gd name="T20" fmla="*/ 247 w 390"/>
                  <a:gd name="T21" fmla="*/ 271 h 428"/>
                  <a:gd name="T22" fmla="*/ 300 w 390"/>
                  <a:gd name="T23" fmla="*/ 224 h 428"/>
                  <a:gd name="T24" fmla="*/ 308 w 390"/>
                  <a:gd name="T25" fmla="*/ 148 h 428"/>
                  <a:gd name="T26" fmla="*/ 303 w 390"/>
                  <a:gd name="T27" fmla="*/ 133 h 428"/>
                  <a:gd name="T28" fmla="*/ 312 w 390"/>
                  <a:gd name="T29" fmla="*/ 124 h 428"/>
                  <a:gd name="T30" fmla="*/ 292 w 390"/>
                  <a:gd name="T31" fmla="*/ 0 h 428"/>
                  <a:gd name="T32" fmla="*/ 240 w 390"/>
                  <a:gd name="T33" fmla="*/ 29 h 428"/>
                  <a:gd name="T34" fmla="*/ 212 w 390"/>
                  <a:gd name="T35" fmla="*/ 57 h 428"/>
                  <a:gd name="T36" fmla="*/ 193 w 390"/>
                  <a:gd name="T37" fmla="*/ 59 h 428"/>
                  <a:gd name="T38" fmla="*/ 164 w 390"/>
                  <a:gd name="T39" fmla="*/ 74 h 428"/>
                  <a:gd name="T40" fmla="*/ 95 w 390"/>
                  <a:gd name="T41" fmla="*/ 50 h 428"/>
                  <a:gd name="T42" fmla="*/ 0 w 390"/>
                  <a:gd name="T43" fmla="*/ 64 h 428"/>
                  <a:gd name="T44" fmla="*/ 0 w 390"/>
                  <a:gd name="T45" fmla="*/ 64 h 428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390"/>
                  <a:gd name="T70" fmla="*/ 0 h 428"/>
                  <a:gd name="T71" fmla="*/ 390 w 390"/>
                  <a:gd name="T72" fmla="*/ 428 h 428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390" h="428">
                    <a:moveTo>
                      <a:pt x="0" y="77"/>
                    </a:moveTo>
                    <a:lnTo>
                      <a:pt x="32" y="375"/>
                    </a:lnTo>
                    <a:lnTo>
                      <a:pt x="81" y="380"/>
                    </a:lnTo>
                    <a:lnTo>
                      <a:pt x="139" y="414"/>
                    </a:lnTo>
                    <a:lnTo>
                      <a:pt x="181" y="412"/>
                    </a:lnTo>
                    <a:lnTo>
                      <a:pt x="201" y="399"/>
                    </a:lnTo>
                    <a:lnTo>
                      <a:pt x="247" y="428"/>
                    </a:lnTo>
                    <a:lnTo>
                      <a:pt x="275" y="404"/>
                    </a:lnTo>
                    <a:lnTo>
                      <a:pt x="281" y="357"/>
                    </a:lnTo>
                    <a:lnTo>
                      <a:pt x="299" y="367"/>
                    </a:lnTo>
                    <a:lnTo>
                      <a:pt x="309" y="328"/>
                    </a:lnTo>
                    <a:lnTo>
                      <a:pt x="374" y="271"/>
                    </a:lnTo>
                    <a:lnTo>
                      <a:pt x="385" y="179"/>
                    </a:lnTo>
                    <a:lnTo>
                      <a:pt x="377" y="160"/>
                    </a:lnTo>
                    <a:lnTo>
                      <a:pt x="390" y="150"/>
                    </a:lnTo>
                    <a:lnTo>
                      <a:pt x="366" y="0"/>
                    </a:lnTo>
                    <a:lnTo>
                      <a:pt x="299" y="34"/>
                    </a:lnTo>
                    <a:lnTo>
                      <a:pt x="265" y="69"/>
                    </a:lnTo>
                    <a:lnTo>
                      <a:pt x="241" y="71"/>
                    </a:lnTo>
                    <a:lnTo>
                      <a:pt x="204" y="90"/>
                    </a:lnTo>
                    <a:lnTo>
                      <a:pt x="118" y="61"/>
                    </a:lnTo>
                    <a:lnTo>
                      <a:pt x="0" y="77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28" name="Freeform 120"/>
              <p:cNvSpPr>
                <a:spLocks/>
              </p:cNvSpPr>
              <p:nvPr/>
            </p:nvSpPr>
            <p:spPr bwMode="auto">
              <a:xfrm>
                <a:off x="4371" y="1712"/>
                <a:ext cx="392" cy="382"/>
              </a:xfrm>
              <a:custGeom>
                <a:avLst/>
                <a:gdLst>
                  <a:gd name="T0" fmla="*/ 0 w 417"/>
                  <a:gd name="T1" fmla="*/ 225 h 403"/>
                  <a:gd name="T2" fmla="*/ 11 w 417"/>
                  <a:gd name="T3" fmla="*/ 269 h 403"/>
                  <a:gd name="T4" fmla="*/ 54 w 417"/>
                  <a:gd name="T5" fmla="*/ 301 h 403"/>
                  <a:gd name="T6" fmla="*/ 75 w 417"/>
                  <a:gd name="T7" fmla="*/ 325 h 403"/>
                  <a:gd name="T8" fmla="*/ 138 w 417"/>
                  <a:gd name="T9" fmla="*/ 300 h 403"/>
                  <a:gd name="T10" fmla="*/ 166 w 417"/>
                  <a:gd name="T11" fmla="*/ 296 h 403"/>
                  <a:gd name="T12" fmla="*/ 182 w 417"/>
                  <a:gd name="T13" fmla="*/ 276 h 403"/>
                  <a:gd name="T14" fmla="*/ 207 w 417"/>
                  <a:gd name="T15" fmla="*/ 178 h 403"/>
                  <a:gd name="T16" fmla="*/ 234 w 417"/>
                  <a:gd name="T17" fmla="*/ 190 h 403"/>
                  <a:gd name="T18" fmla="*/ 284 w 417"/>
                  <a:gd name="T19" fmla="*/ 84 h 403"/>
                  <a:gd name="T20" fmla="*/ 325 w 417"/>
                  <a:gd name="T21" fmla="*/ 106 h 403"/>
                  <a:gd name="T22" fmla="*/ 332 w 417"/>
                  <a:gd name="T23" fmla="*/ 88 h 403"/>
                  <a:gd name="T24" fmla="*/ 303 w 417"/>
                  <a:gd name="T25" fmla="*/ 64 h 403"/>
                  <a:gd name="T26" fmla="*/ 283 w 417"/>
                  <a:gd name="T27" fmla="*/ 67 h 403"/>
                  <a:gd name="T28" fmla="*/ 274 w 417"/>
                  <a:gd name="T29" fmla="*/ 78 h 403"/>
                  <a:gd name="T30" fmla="*/ 234 w 417"/>
                  <a:gd name="T31" fmla="*/ 90 h 403"/>
                  <a:gd name="T32" fmla="*/ 208 w 417"/>
                  <a:gd name="T33" fmla="*/ 118 h 403"/>
                  <a:gd name="T34" fmla="*/ 200 w 417"/>
                  <a:gd name="T35" fmla="*/ 74 h 403"/>
                  <a:gd name="T36" fmla="*/ 128 w 417"/>
                  <a:gd name="T37" fmla="*/ 85 h 403"/>
                  <a:gd name="T38" fmla="*/ 114 w 417"/>
                  <a:gd name="T39" fmla="*/ 0 h 403"/>
                  <a:gd name="T40" fmla="*/ 104 w 417"/>
                  <a:gd name="T41" fmla="*/ 9 h 403"/>
                  <a:gd name="T42" fmla="*/ 110 w 417"/>
                  <a:gd name="T43" fmla="*/ 24 h 403"/>
                  <a:gd name="T44" fmla="*/ 101 w 417"/>
                  <a:gd name="T45" fmla="*/ 98 h 403"/>
                  <a:gd name="T46" fmla="*/ 50 w 417"/>
                  <a:gd name="T47" fmla="*/ 144 h 403"/>
                  <a:gd name="T48" fmla="*/ 41 w 417"/>
                  <a:gd name="T49" fmla="*/ 175 h 403"/>
                  <a:gd name="T50" fmla="*/ 26 w 417"/>
                  <a:gd name="T51" fmla="*/ 167 h 403"/>
                  <a:gd name="T52" fmla="*/ 23 w 417"/>
                  <a:gd name="T53" fmla="*/ 205 h 403"/>
                  <a:gd name="T54" fmla="*/ 0 w 417"/>
                  <a:gd name="T55" fmla="*/ 225 h 403"/>
                  <a:gd name="T56" fmla="*/ 0 w 417"/>
                  <a:gd name="T57" fmla="*/ 225 h 403"/>
                  <a:gd name="T58" fmla="*/ 0 w 417"/>
                  <a:gd name="T59" fmla="*/ 225 h 403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417"/>
                  <a:gd name="T91" fmla="*/ 0 h 403"/>
                  <a:gd name="T92" fmla="*/ 417 w 417"/>
                  <a:gd name="T93" fmla="*/ 403 h 403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417" h="403">
                    <a:moveTo>
                      <a:pt x="0" y="278"/>
                    </a:moveTo>
                    <a:lnTo>
                      <a:pt x="15" y="334"/>
                    </a:lnTo>
                    <a:lnTo>
                      <a:pt x="68" y="372"/>
                    </a:lnTo>
                    <a:lnTo>
                      <a:pt x="94" y="403"/>
                    </a:lnTo>
                    <a:lnTo>
                      <a:pt x="174" y="371"/>
                    </a:lnTo>
                    <a:lnTo>
                      <a:pt x="209" y="366"/>
                    </a:lnTo>
                    <a:lnTo>
                      <a:pt x="229" y="342"/>
                    </a:lnTo>
                    <a:lnTo>
                      <a:pt x="260" y="220"/>
                    </a:lnTo>
                    <a:lnTo>
                      <a:pt x="294" y="235"/>
                    </a:lnTo>
                    <a:lnTo>
                      <a:pt x="358" y="104"/>
                    </a:lnTo>
                    <a:lnTo>
                      <a:pt x="408" y="131"/>
                    </a:lnTo>
                    <a:lnTo>
                      <a:pt x="417" y="109"/>
                    </a:lnTo>
                    <a:lnTo>
                      <a:pt x="381" y="79"/>
                    </a:lnTo>
                    <a:lnTo>
                      <a:pt x="353" y="83"/>
                    </a:lnTo>
                    <a:lnTo>
                      <a:pt x="344" y="97"/>
                    </a:lnTo>
                    <a:lnTo>
                      <a:pt x="294" y="112"/>
                    </a:lnTo>
                    <a:lnTo>
                      <a:pt x="261" y="147"/>
                    </a:lnTo>
                    <a:lnTo>
                      <a:pt x="251" y="91"/>
                    </a:lnTo>
                    <a:lnTo>
                      <a:pt x="161" y="105"/>
                    </a:lnTo>
                    <a:lnTo>
                      <a:pt x="143" y="0"/>
                    </a:lnTo>
                    <a:lnTo>
                      <a:pt x="130" y="10"/>
                    </a:lnTo>
                    <a:lnTo>
                      <a:pt x="138" y="29"/>
                    </a:lnTo>
                    <a:lnTo>
                      <a:pt x="127" y="121"/>
                    </a:lnTo>
                    <a:lnTo>
                      <a:pt x="62" y="178"/>
                    </a:lnTo>
                    <a:lnTo>
                      <a:pt x="52" y="217"/>
                    </a:lnTo>
                    <a:lnTo>
                      <a:pt x="34" y="207"/>
                    </a:lnTo>
                    <a:lnTo>
                      <a:pt x="28" y="254"/>
                    </a:lnTo>
                    <a:lnTo>
                      <a:pt x="0" y="278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29" name="Freeform 121"/>
              <p:cNvSpPr>
                <a:spLocks/>
              </p:cNvSpPr>
              <p:nvPr/>
            </p:nvSpPr>
            <p:spPr bwMode="auto">
              <a:xfrm>
                <a:off x="4609" y="1739"/>
                <a:ext cx="400" cy="194"/>
              </a:xfrm>
              <a:custGeom>
                <a:avLst/>
                <a:gdLst>
                  <a:gd name="T0" fmla="*/ 0 w 423"/>
                  <a:gd name="T1" fmla="*/ 50 h 204"/>
                  <a:gd name="T2" fmla="*/ 9 w 423"/>
                  <a:gd name="T3" fmla="*/ 97 h 204"/>
                  <a:gd name="T4" fmla="*/ 35 w 423"/>
                  <a:gd name="T5" fmla="*/ 68 h 204"/>
                  <a:gd name="T6" fmla="*/ 74 w 423"/>
                  <a:gd name="T7" fmla="*/ 56 h 204"/>
                  <a:gd name="T8" fmla="*/ 81 w 423"/>
                  <a:gd name="T9" fmla="*/ 45 h 204"/>
                  <a:gd name="T10" fmla="*/ 104 w 423"/>
                  <a:gd name="T11" fmla="*/ 42 h 204"/>
                  <a:gd name="T12" fmla="*/ 132 w 423"/>
                  <a:gd name="T13" fmla="*/ 65 h 204"/>
                  <a:gd name="T14" fmla="*/ 152 w 423"/>
                  <a:gd name="T15" fmla="*/ 70 h 204"/>
                  <a:gd name="T16" fmla="*/ 188 w 423"/>
                  <a:gd name="T17" fmla="*/ 103 h 204"/>
                  <a:gd name="T18" fmla="*/ 175 w 423"/>
                  <a:gd name="T19" fmla="*/ 135 h 204"/>
                  <a:gd name="T20" fmla="*/ 180 w 423"/>
                  <a:gd name="T21" fmla="*/ 149 h 204"/>
                  <a:gd name="T22" fmla="*/ 196 w 423"/>
                  <a:gd name="T23" fmla="*/ 143 h 204"/>
                  <a:gd name="T24" fmla="*/ 210 w 423"/>
                  <a:gd name="T25" fmla="*/ 143 h 204"/>
                  <a:gd name="T26" fmla="*/ 217 w 423"/>
                  <a:gd name="T27" fmla="*/ 154 h 204"/>
                  <a:gd name="T28" fmla="*/ 235 w 423"/>
                  <a:gd name="T29" fmla="*/ 154 h 204"/>
                  <a:gd name="T30" fmla="*/ 241 w 423"/>
                  <a:gd name="T31" fmla="*/ 149 h 204"/>
                  <a:gd name="T32" fmla="*/ 231 w 423"/>
                  <a:gd name="T33" fmla="*/ 121 h 204"/>
                  <a:gd name="T34" fmla="*/ 228 w 423"/>
                  <a:gd name="T35" fmla="*/ 68 h 204"/>
                  <a:gd name="T36" fmla="*/ 215 w 423"/>
                  <a:gd name="T37" fmla="*/ 60 h 204"/>
                  <a:gd name="T38" fmla="*/ 241 w 423"/>
                  <a:gd name="T39" fmla="*/ 36 h 204"/>
                  <a:gd name="T40" fmla="*/ 242 w 423"/>
                  <a:gd name="T41" fmla="*/ 21 h 204"/>
                  <a:gd name="T42" fmla="*/ 258 w 423"/>
                  <a:gd name="T43" fmla="*/ 22 h 204"/>
                  <a:gd name="T44" fmla="*/ 238 w 423"/>
                  <a:gd name="T45" fmla="*/ 55 h 204"/>
                  <a:gd name="T46" fmla="*/ 251 w 423"/>
                  <a:gd name="T47" fmla="*/ 94 h 204"/>
                  <a:gd name="T48" fmla="*/ 255 w 423"/>
                  <a:gd name="T49" fmla="*/ 105 h 204"/>
                  <a:gd name="T50" fmla="*/ 263 w 423"/>
                  <a:gd name="T51" fmla="*/ 110 h 204"/>
                  <a:gd name="T52" fmla="*/ 248 w 423"/>
                  <a:gd name="T53" fmla="*/ 108 h 204"/>
                  <a:gd name="T54" fmla="*/ 253 w 423"/>
                  <a:gd name="T55" fmla="*/ 134 h 204"/>
                  <a:gd name="T56" fmla="*/ 280 w 423"/>
                  <a:gd name="T57" fmla="*/ 149 h 204"/>
                  <a:gd name="T58" fmla="*/ 287 w 423"/>
                  <a:gd name="T59" fmla="*/ 154 h 204"/>
                  <a:gd name="T60" fmla="*/ 294 w 423"/>
                  <a:gd name="T61" fmla="*/ 154 h 204"/>
                  <a:gd name="T62" fmla="*/ 289 w 423"/>
                  <a:gd name="T63" fmla="*/ 166 h 204"/>
                  <a:gd name="T64" fmla="*/ 323 w 423"/>
                  <a:gd name="T65" fmla="*/ 149 h 204"/>
                  <a:gd name="T66" fmla="*/ 331 w 423"/>
                  <a:gd name="T67" fmla="*/ 128 h 204"/>
                  <a:gd name="T68" fmla="*/ 338 w 423"/>
                  <a:gd name="T69" fmla="*/ 107 h 204"/>
                  <a:gd name="T70" fmla="*/ 289 w 423"/>
                  <a:gd name="T71" fmla="*/ 117 h 204"/>
                  <a:gd name="T72" fmla="*/ 258 w 423"/>
                  <a:gd name="T73" fmla="*/ 0 h 204"/>
                  <a:gd name="T74" fmla="*/ 0 w 423"/>
                  <a:gd name="T75" fmla="*/ 50 h 204"/>
                  <a:gd name="T76" fmla="*/ 0 w 423"/>
                  <a:gd name="T77" fmla="*/ 50 h 204"/>
                  <a:gd name="T78" fmla="*/ 0 w 423"/>
                  <a:gd name="T79" fmla="*/ 50 h 204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23"/>
                  <a:gd name="T121" fmla="*/ 0 h 204"/>
                  <a:gd name="T122" fmla="*/ 423 w 423"/>
                  <a:gd name="T123" fmla="*/ 204 h 204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23" h="204">
                    <a:moveTo>
                      <a:pt x="0" y="62"/>
                    </a:moveTo>
                    <a:lnTo>
                      <a:pt x="10" y="118"/>
                    </a:lnTo>
                    <a:lnTo>
                      <a:pt x="43" y="83"/>
                    </a:lnTo>
                    <a:lnTo>
                      <a:pt x="93" y="68"/>
                    </a:lnTo>
                    <a:lnTo>
                      <a:pt x="102" y="54"/>
                    </a:lnTo>
                    <a:lnTo>
                      <a:pt x="130" y="50"/>
                    </a:lnTo>
                    <a:lnTo>
                      <a:pt x="166" y="80"/>
                    </a:lnTo>
                    <a:lnTo>
                      <a:pt x="190" y="86"/>
                    </a:lnTo>
                    <a:lnTo>
                      <a:pt x="235" y="126"/>
                    </a:lnTo>
                    <a:lnTo>
                      <a:pt x="219" y="165"/>
                    </a:lnTo>
                    <a:lnTo>
                      <a:pt x="225" y="183"/>
                    </a:lnTo>
                    <a:lnTo>
                      <a:pt x="245" y="175"/>
                    </a:lnTo>
                    <a:lnTo>
                      <a:pt x="263" y="175"/>
                    </a:lnTo>
                    <a:lnTo>
                      <a:pt x="272" y="188"/>
                    </a:lnTo>
                    <a:lnTo>
                      <a:pt x="293" y="188"/>
                    </a:lnTo>
                    <a:lnTo>
                      <a:pt x="302" y="183"/>
                    </a:lnTo>
                    <a:lnTo>
                      <a:pt x="289" y="148"/>
                    </a:lnTo>
                    <a:lnTo>
                      <a:pt x="285" y="83"/>
                    </a:lnTo>
                    <a:lnTo>
                      <a:pt x="269" y="73"/>
                    </a:lnTo>
                    <a:lnTo>
                      <a:pt x="302" y="44"/>
                    </a:lnTo>
                    <a:lnTo>
                      <a:pt x="303" y="25"/>
                    </a:lnTo>
                    <a:lnTo>
                      <a:pt x="324" y="26"/>
                    </a:lnTo>
                    <a:lnTo>
                      <a:pt x="298" y="67"/>
                    </a:lnTo>
                    <a:lnTo>
                      <a:pt x="313" y="115"/>
                    </a:lnTo>
                    <a:lnTo>
                      <a:pt x="319" y="128"/>
                    </a:lnTo>
                    <a:lnTo>
                      <a:pt x="329" y="135"/>
                    </a:lnTo>
                    <a:lnTo>
                      <a:pt x="310" y="133"/>
                    </a:lnTo>
                    <a:lnTo>
                      <a:pt x="316" y="164"/>
                    </a:lnTo>
                    <a:lnTo>
                      <a:pt x="350" y="183"/>
                    </a:lnTo>
                    <a:lnTo>
                      <a:pt x="358" y="188"/>
                    </a:lnTo>
                    <a:lnTo>
                      <a:pt x="368" y="188"/>
                    </a:lnTo>
                    <a:lnTo>
                      <a:pt x="363" y="204"/>
                    </a:lnTo>
                    <a:lnTo>
                      <a:pt x="405" y="183"/>
                    </a:lnTo>
                    <a:lnTo>
                      <a:pt x="413" y="157"/>
                    </a:lnTo>
                    <a:lnTo>
                      <a:pt x="423" y="130"/>
                    </a:lnTo>
                    <a:lnTo>
                      <a:pt x="363" y="143"/>
                    </a:lnTo>
                    <a:lnTo>
                      <a:pt x="324" y="0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30" name="Freeform 122"/>
              <p:cNvSpPr>
                <a:spLocks/>
              </p:cNvSpPr>
              <p:nvPr/>
            </p:nvSpPr>
            <p:spPr bwMode="auto">
              <a:xfrm>
                <a:off x="4304" y="1810"/>
                <a:ext cx="681" cy="376"/>
              </a:xfrm>
              <a:custGeom>
                <a:avLst/>
                <a:gdLst>
                  <a:gd name="T0" fmla="*/ 54 w 719"/>
                  <a:gd name="T1" fmla="*/ 290 h 395"/>
                  <a:gd name="T2" fmla="*/ 55 w 719"/>
                  <a:gd name="T3" fmla="*/ 282 h 395"/>
                  <a:gd name="T4" fmla="*/ 91 w 719"/>
                  <a:gd name="T5" fmla="*/ 246 h 395"/>
                  <a:gd name="T6" fmla="*/ 111 w 719"/>
                  <a:gd name="T7" fmla="*/ 220 h 395"/>
                  <a:gd name="T8" fmla="*/ 132 w 719"/>
                  <a:gd name="T9" fmla="*/ 246 h 395"/>
                  <a:gd name="T10" fmla="*/ 196 w 719"/>
                  <a:gd name="T11" fmla="*/ 219 h 395"/>
                  <a:gd name="T12" fmla="*/ 224 w 719"/>
                  <a:gd name="T13" fmla="*/ 215 h 395"/>
                  <a:gd name="T14" fmla="*/ 240 w 719"/>
                  <a:gd name="T15" fmla="*/ 196 h 395"/>
                  <a:gd name="T16" fmla="*/ 265 w 719"/>
                  <a:gd name="T17" fmla="*/ 95 h 395"/>
                  <a:gd name="T18" fmla="*/ 291 w 719"/>
                  <a:gd name="T19" fmla="*/ 108 h 395"/>
                  <a:gd name="T20" fmla="*/ 343 w 719"/>
                  <a:gd name="T21" fmla="*/ 0 h 395"/>
                  <a:gd name="T22" fmla="*/ 383 w 719"/>
                  <a:gd name="T23" fmla="*/ 23 h 395"/>
                  <a:gd name="T24" fmla="*/ 391 w 719"/>
                  <a:gd name="T25" fmla="*/ 5 h 395"/>
                  <a:gd name="T26" fmla="*/ 410 w 719"/>
                  <a:gd name="T27" fmla="*/ 10 h 395"/>
                  <a:gd name="T28" fmla="*/ 445 w 719"/>
                  <a:gd name="T29" fmla="*/ 43 h 395"/>
                  <a:gd name="T30" fmla="*/ 433 w 719"/>
                  <a:gd name="T31" fmla="*/ 74 h 395"/>
                  <a:gd name="T32" fmla="*/ 437 w 719"/>
                  <a:gd name="T33" fmla="*/ 89 h 395"/>
                  <a:gd name="T34" fmla="*/ 453 w 719"/>
                  <a:gd name="T35" fmla="*/ 82 h 395"/>
                  <a:gd name="T36" fmla="*/ 464 w 719"/>
                  <a:gd name="T37" fmla="*/ 97 h 395"/>
                  <a:gd name="T38" fmla="*/ 521 w 719"/>
                  <a:gd name="T39" fmla="*/ 116 h 395"/>
                  <a:gd name="T40" fmla="*/ 469 w 719"/>
                  <a:gd name="T41" fmla="*/ 112 h 395"/>
                  <a:gd name="T42" fmla="*/ 523 w 719"/>
                  <a:gd name="T43" fmla="*/ 162 h 395"/>
                  <a:gd name="T44" fmla="*/ 490 w 719"/>
                  <a:gd name="T45" fmla="*/ 157 h 395"/>
                  <a:gd name="T46" fmla="*/ 558 w 719"/>
                  <a:gd name="T47" fmla="*/ 202 h 395"/>
                  <a:gd name="T48" fmla="*/ 575 w 719"/>
                  <a:gd name="T49" fmla="*/ 232 h 395"/>
                  <a:gd name="T50" fmla="*/ 565 w 719"/>
                  <a:gd name="T51" fmla="*/ 228 h 395"/>
                  <a:gd name="T52" fmla="*/ 561 w 719"/>
                  <a:gd name="T53" fmla="*/ 236 h 395"/>
                  <a:gd name="T54" fmla="*/ 336 w 719"/>
                  <a:gd name="T55" fmla="*/ 280 h 395"/>
                  <a:gd name="T56" fmla="*/ 148 w 719"/>
                  <a:gd name="T57" fmla="*/ 304 h 395"/>
                  <a:gd name="T58" fmla="*/ 0 w 719"/>
                  <a:gd name="T59" fmla="*/ 325 h 395"/>
                  <a:gd name="T60" fmla="*/ 54 w 719"/>
                  <a:gd name="T61" fmla="*/ 290 h 395"/>
                  <a:gd name="T62" fmla="*/ 54 w 719"/>
                  <a:gd name="T63" fmla="*/ 290 h 395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719"/>
                  <a:gd name="T97" fmla="*/ 0 h 395"/>
                  <a:gd name="T98" fmla="*/ 719 w 719"/>
                  <a:gd name="T99" fmla="*/ 395 h 395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719" h="395">
                    <a:moveTo>
                      <a:pt x="67" y="353"/>
                    </a:moveTo>
                    <a:lnTo>
                      <a:pt x="68" y="343"/>
                    </a:lnTo>
                    <a:lnTo>
                      <a:pt x="114" y="299"/>
                    </a:lnTo>
                    <a:lnTo>
                      <a:pt x="139" y="268"/>
                    </a:lnTo>
                    <a:lnTo>
                      <a:pt x="165" y="299"/>
                    </a:lnTo>
                    <a:lnTo>
                      <a:pt x="245" y="267"/>
                    </a:lnTo>
                    <a:lnTo>
                      <a:pt x="280" y="262"/>
                    </a:lnTo>
                    <a:lnTo>
                      <a:pt x="300" y="238"/>
                    </a:lnTo>
                    <a:lnTo>
                      <a:pt x="331" y="116"/>
                    </a:lnTo>
                    <a:lnTo>
                      <a:pt x="365" y="131"/>
                    </a:lnTo>
                    <a:lnTo>
                      <a:pt x="429" y="0"/>
                    </a:lnTo>
                    <a:lnTo>
                      <a:pt x="479" y="27"/>
                    </a:lnTo>
                    <a:lnTo>
                      <a:pt x="488" y="5"/>
                    </a:lnTo>
                    <a:lnTo>
                      <a:pt x="512" y="11"/>
                    </a:lnTo>
                    <a:lnTo>
                      <a:pt x="557" y="51"/>
                    </a:lnTo>
                    <a:lnTo>
                      <a:pt x="541" y="90"/>
                    </a:lnTo>
                    <a:lnTo>
                      <a:pt x="547" y="108"/>
                    </a:lnTo>
                    <a:lnTo>
                      <a:pt x="567" y="100"/>
                    </a:lnTo>
                    <a:lnTo>
                      <a:pt x="581" y="118"/>
                    </a:lnTo>
                    <a:lnTo>
                      <a:pt x="651" y="141"/>
                    </a:lnTo>
                    <a:lnTo>
                      <a:pt x="586" y="137"/>
                    </a:lnTo>
                    <a:lnTo>
                      <a:pt x="654" y="197"/>
                    </a:lnTo>
                    <a:lnTo>
                      <a:pt x="612" y="191"/>
                    </a:lnTo>
                    <a:lnTo>
                      <a:pt x="698" y="246"/>
                    </a:lnTo>
                    <a:lnTo>
                      <a:pt x="719" y="283"/>
                    </a:lnTo>
                    <a:lnTo>
                      <a:pt x="705" y="278"/>
                    </a:lnTo>
                    <a:lnTo>
                      <a:pt x="701" y="288"/>
                    </a:lnTo>
                    <a:lnTo>
                      <a:pt x="420" y="341"/>
                    </a:lnTo>
                    <a:lnTo>
                      <a:pt x="185" y="370"/>
                    </a:lnTo>
                    <a:lnTo>
                      <a:pt x="0" y="395"/>
                    </a:lnTo>
                    <a:lnTo>
                      <a:pt x="67" y="353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31" name="Freeform 123"/>
              <p:cNvSpPr>
                <a:spLocks/>
              </p:cNvSpPr>
              <p:nvPr/>
            </p:nvSpPr>
            <p:spPr bwMode="auto">
              <a:xfrm>
                <a:off x="4955" y="1913"/>
                <a:ext cx="37" cy="94"/>
              </a:xfrm>
              <a:custGeom>
                <a:avLst/>
                <a:gdLst>
                  <a:gd name="T0" fmla="*/ 0 w 39"/>
                  <a:gd name="T1" fmla="*/ 81 h 99"/>
                  <a:gd name="T2" fmla="*/ 9 w 39"/>
                  <a:gd name="T3" fmla="*/ 58 h 99"/>
                  <a:gd name="T4" fmla="*/ 24 w 39"/>
                  <a:gd name="T5" fmla="*/ 45 h 99"/>
                  <a:gd name="T6" fmla="*/ 31 w 39"/>
                  <a:gd name="T7" fmla="*/ 0 h 99"/>
                  <a:gd name="T8" fmla="*/ 13 w 39"/>
                  <a:gd name="T9" fmla="*/ 9 h 99"/>
                  <a:gd name="T10" fmla="*/ 0 w 39"/>
                  <a:gd name="T11" fmla="*/ 53 h 99"/>
                  <a:gd name="T12" fmla="*/ 0 w 39"/>
                  <a:gd name="T13" fmla="*/ 81 h 99"/>
                  <a:gd name="T14" fmla="*/ 0 w 39"/>
                  <a:gd name="T15" fmla="*/ 81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9"/>
                  <a:gd name="T25" fmla="*/ 0 h 99"/>
                  <a:gd name="T26" fmla="*/ 39 w 39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9" h="99">
                    <a:moveTo>
                      <a:pt x="0" y="99"/>
                    </a:moveTo>
                    <a:lnTo>
                      <a:pt x="13" y="71"/>
                    </a:lnTo>
                    <a:lnTo>
                      <a:pt x="28" y="55"/>
                    </a:lnTo>
                    <a:lnTo>
                      <a:pt x="39" y="0"/>
                    </a:lnTo>
                    <a:lnTo>
                      <a:pt x="17" y="13"/>
                    </a:lnTo>
                    <a:lnTo>
                      <a:pt x="0" y="65"/>
                    </a:lnTo>
                    <a:lnTo>
                      <a:pt x="0" y="99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32" name="Freeform 124"/>
              <p:cNvSpPr>
                <a:spLocks/>
              </p:cNvSpPr>
              <p:nvPr/>
            </p:nvSpPr>
            <p:spPr bwMode="auto">
              <a:xfrm>
                <a:off x="4267" y="2084"/>
                <a:ext cx="750" cy="330"/>
              </a:xfrm>
              <a:custGeom>
                <a:avLst/>
                <a:gdLst>
                  <a:gd name="T0" fmla="*/ 0 w 793"/>
                  <a:gd name="T1" fmla="*/ 246 h 346"/>
                  <a:gd name="T2" fmla="*/ 92 w 793"/>
                  <a:gd name="T3" fmla="*/ 235 h 346"/>
                  <a:gd name="T4" fmla="*/ 145 w 793"/>
                  <a:gd name="T5" fmla="*/ 207 h 346"/>
                  <a:gd name="T6" fmla="*/ 245 w 793"/>
                  <a:gd name="T7" fmla="*/ 197 h 346"/>
                  <a:gd name="T8" fmla="*/ 285 w 793"/>
                  <a:gd name="T9" fmla="*/ 224 h 346"/>
                  <a:gd name="T10" fmla="*/ 351 w 793"/>
                  <a:gd name="T11" fmla="*/ 215 h 346"/>
                  <a:gd name="T12" fmla="*/ 451 w 793"/>
                  <a:gd name="T13" fmla="*/ 286 h 346"/>
                  <a:gd name="T14" fmla="*/ 490 w 793"/>
                  <a:gd name="T15" fmla="*/ 278 h 346"/>
                  <a:gd name="T16" fmla="*/ 545 w 793"/>
                  <a:gd name="T17" fmla="*/ 194 h 346"/>
                  <a:gd name="T18" fmla="*/ 589 w 793"/>
                  <a:gd name="T19" fmla="*/ 176 h 346"/>
                  <a:gd name="T20" fmla="*/ 604 w 793"/>
                  <a:gd name="T21" fmla="*/ 152 h 346"/>
                  <a:gd name="T22" fmla="*/ 554 w 793"/>
                  <a:gd name="T23" fmla="*/ 162 h 346"/>
                  <a:gd name="T24" fmla="*/ 541 w 793"/>
                  <a:gd name="T25" fmla="*/ 145 h 346"/>
                  <a:gd name="T26" fmla="*/ 571 w 793"/>
                  <a:gd name="T27" fmla="*/ 136 h 346"/>
                  <a:gd name="T28" fmla="*/ 571 w 793"/>
                  <a:gd name="T29" fmla="*/ 126 h 346"/>
                  <a:gd name="T30" fmla="*/ 538 w 793"/>
                  <a:gd name="T31" fmla="*/ 113 h 346"/>
                  <a:gd name="T32" fmla="*/ 581 w 793"/>
                  <a:gd name="T33" fmla="*/ 98 h 346"/>
                  <a:gd name="T34" fmla="*/ 579 w 793"/>
                  <a:gd name="T35" fmla="*/ 115 h 346"/>
                  <a:gd name="T36" fmla="*/ 605 w 793"/>
                  <a:gd name="T37" fmla="*/ 115 h 346"/>
                  <a:gd name="T38" fmla="*/ 621 w 793"/>
                  <a:gd name="T39" fmla="*/ 85 h 346"/>
                  <a:gd name="T40" fmla="*/ 631 w 793"/>
                  <a:gd name="T41" fmla="*/ 85 h 346"/>
                  <a:gd name="T42" fmla="*/ 624 w 793"/>
                  <a:gd name="T43" fmla="*/ 57 h 346"/>
                  <a:gd name="T44" fmla="*/ 605 w 793"/>
                  <a:gd name="T45" fmla="*/ 85 h 346"/>
                  <a:gd name="T46" fmla="*/ 586 w 793"/>
                  <a:gd name="T47" fmla="*/ 27 h 346"/>
                  <a:gd name="T48" fmla="*/ 600 w 793"/>
                  <a:gd name="T49" fmla="*/ 23 h 346"/>
                  <a:gd name="T50" fmla="*/ 617 w 793"/>
                  <a:gd name="T51" fmla="*/ 39 h 346"/>
                  <a:gd name="T52" fmla="*/ 604 w 793"/>
                  <a:gd name="T53" fmla="*/ 10 h 346"/>
                  <a:gd name="T54" fmla="*/ 589 w 793"/>
                  <a:gd name="T55" fmla="*/ 0 h 346"/>
                  <a:gd name="T56" fmla="*/ 366 w 793"/>
                  <a:gd name="T57" fmla="*/ 45 h 346"/>
                  <a:gd name="T58" fmla="*/ 179 w 793"/>
                  <a:gd name="T59" fmla="*/ 68 h 346"/>
                  <a:gd name="T60" fmla="*/ 153 w 793"/>
                  <a:gd name="T61" fmla="*/ 120 h 346"/>
                  <a:gd name="T62" fmla="*/ 113 w 793"/>
                  <a:gd name="T63" fmla="*/ 130 h 346"/>
                  <a:gd name="T64" fmla="*/ 94 w 793"/>
                  <a:gd name="T65" fmla="*/ 156 h 346"/>
                  <a:gd name="T66" fmla="*/ 23 w 793"/>
                  <a:gd name="T67" fmla="*/ 199 h 346"/>
                  <a:gd name="T68" fmla="*/ 18 w 793"/>
                  <a:gd name="T69" fmla="*/ 216 h 346"/>
                  <a:gd name="T70" fmla="*/ 0 w 793"/>
                  <a:gd name="T71" fmla="*/ 225 h 346"/>
                  <a:gd name="T72" fmla="*/ 0 w 793"/>
                  <a:gd name="T73" fmla="*/ 246 h 346"/>
                  <a:gd name="T74" fmla="*/ 0 w 793"/>
                  <a:gd name="T75" fmla="*/ 246 h 34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793"/>
                  <a:gd name="T115" fmla="*/ 0 h 346"/>
                  <a:gd name="T116" fmla="*/ 793 w 793"/>
                  <a:gd name="T117" fmla="*/ 346 h 34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793" h="346">
                    <a:moveTo>
                      <a:pt x="0" y="298"/>
                    </a:moveTo>
                    <a:lnTo>
                      <a:pt x="115" y="283"/>
                    </a:lnTo>
                    <a:lnTo>
                      <a:pt x="181" y="251"/>
                    </a:lnTo>
                    <a:lnTo>
                      <a:pt x="307" y="238"/>
                    </a:lnTo>
                    <a:lnTo>
                      <a:pt x="359" y="270"/>
                    </a:lnTo>
                    <a:lnTo>
                      <a:pt x="442" y="259"/>
                    </a:lnTo>
                    <a:lnTo>
                      <a:pt x="566" y="346"/>
                    </a:lnTo>
                    <a:lnTo>
                      <a:pt x="615" y="335"/>
                    </a:lnTo>
                    <a:lnTo>
                      <a:pt x="685" y="234"/>
                    </a:lnTo>
                    <a:lnTo>
                      <a:pt x="741" y="213"/>
                    </a:lnTo>
                    <a:lnTo>
                      <a:pt x="759" y="184"/>
                    </a:lnTo>
                    <a:lnTo>
                      <a:pt x="698" y="196"/>
                    </a:lnTo>
                    <a:lnTo>
                      <a:pt x="681" y="175"/>
                    </a:lnTo>
                    <a:lnTo>
                      <a:pt x="719" y="165"/>
                    </a:lnTo>
                    <a:lnTo>
                      <a:pt x="719" y="152"/>
                    </a:lnTo>
                    <a:lnTo>
                      <a:pt x="677" y="137"/>
                    </a:lnTo>
                    <a:lnTo>
                      <a:pt x="730" y="118"/>
                    </a:lnTo>
                    <a:lnTo>
                      <a:pt x="727" y="139"/>
                    </a:lnTo>
                    <a:lnTo>
                      <a:pt x="761" y="139"/>
                    </a:lnTo>
                    <a:lnTo>
                      <a:pt x="780" y="103"/>
                    </a:lnTo>
                    <a:lnTo>
                      <a:pt x="793" y="102"/>
                    </a:lnTo>
                    <a:lnTo>
                      <a:pt x="785" y="69"/>
                    </a:lnTo>
                    <a:lnTo>
                      <a:pt x="761" y="102"/>
                    </a:lnTo>
                    <a:lnTo>
                      <a:pt x="736" y="31"/>
                    </a:lnTo>
                    <a:lnTo>
                      <a:pt x="753" y="27"/>
                    </a:lnTo>
                    <a:lnTo>
                      <a:pt x="775" y="47"/>
                    </a:lnTo>
                    <a:lnTo>
                      <a:pt x="759" y="14"/>
                    </a:lnTo>
                    <a:lnTo>
                      <a:pt x="741" y="0"/>
                    </a:lnTo>
                    <a:lnTo>
                      <a:pt x="460" y="53"/>
                    </a:lnTo>
                    <a:lnTo>
                      <a:pt x="225" y="82"/>
                    </a:lnTo>
                    <a:lnTo>
                      <a:pt x="192" y="145"/>
                    </a:lnTo>
                    <a:lnTo>
                      <a:pt x="142" y="157"/>
                    </a:lnTo>
                    <a:lnTo>
                      <a:pt x="118" y="189"/>
                    </a:lnTo>
                    <a:lnTo>
                      <a:pt x="27" y="241"/>
                    </a:lnTo>
                    <a:lnTo>
                      <a:pt x="22" y="260"/>
                    </a:lnTo>
                    <a:lnTo>
                      <a:pt x="0" y="272"/>
                    </a:lnTo>
                    <a:lnTo>
                      <a:pt x="0" y="298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33" name="Freeform 125"/>
              <p:cNvSpPr>
                <a:spLocks/>
              </p:cNvSpPr>
              <p:nvPr/>
            </p:nvSpPr>
            <p:spPr bwMode="auto">
              <a:xfrm>
                <a:off x="4355" y="2311"/>
                <a:ext cx="447" cy="334"/>
              </a:xfrm>
              <a:custGeom>
                <a:avLst/>
                <a:gdLst>
                  <a:gd name="T0" fmla="*/ 17 w 472"/>
                  <a:gd name="T1" fmla="*/ 37 h 351"/>
                  <a:gd name="T2" fmla="*/ 70 w 472"/>
                  <a:gd name="T3" fmla="*/ 10 h 351"/>
                  <a:gd name="T4" fmla="*/ 171 w 472"/>
                  <a:gd name="T5" fmla="*/ 0 h 351"/>
                  <a:gd name="T6" fmla="*/ 213 w 472"/>
                  <a:gd name="T7" fmla="*/ 27 h 351"/>
                  <a:gd name="T8" fmla="*/ 280 w 472"/>
                  <a:gd name="T9" fmla="*/ 17 h 351"/>
                  <a:gd name="T10" fmla="*/ 380 w 472"/>
                  <a:gd name="T11" fmla="*/ 88 h 351"/>
                  <a:gd name="T12" fmla="*/ 335 w 472"/>
                  <a:gd name="T13" fmla="*/ 144 h 351"/>
                  <a:gd name="T14" fmla="*/ 339 w 472"/>
                  <a:gd name="T15" fmla="*/ 167 h 351"/>
                  <a:gd name="T16" fmla="*/ 263 w 472"/>
                  <a:gd name="T17" fmla="*/ 237 h 351"/>
                  <a:gd name="T18" fmla="*/ 250 w 472"/>
                  <a:gd name="T19" fmla="*/ 240 h 351"/>
                  <a:gd name="T20" fmla="*/ 245 w 472"/>
                  <a:gd name="T21" fmla="*/ 262 h 351"/>
                  <a:gd name="T22" fmla="*/ 228 w 472"/>
                  <a:gd name="T23" fmla="*/ 249 h 351"/>
                  <a:gd name="T24" fmla="*/ 242 w 472"/>
                  <a:gd name="T25" fmla="*/ 269 h 351"/>
                  <a:gd name="T26" fmla="*/ 228 w 472"/>
                  <a:gd name="T27" fmla="*/ 288 h 351"/>
                  <a:gd name="T28" fmla="*/ 215 w 472"/>
                  <a:gd name="T29" fmla="*/ 285 h 351"/>
                  <a:gd name="T30" fmla="*/ 162 w 472"/>
                  <a:gd name="T31" fmla="*/ 203 h 351"/>
                  <a:gd name="T32" fmla="*/ 49 w 472"/>
                  <a:gd name="T33" fmla="*/ 99 h 351"/>
                  <a:gd name="T34" fmla="*/ 0 w 472"/>
                  <a:gd name="T35" fmla="*/ 67 h 351"/>
                  <a:gd name="T36" fmla="*/ 17 w 472"/>
                  <a:gd name="T37" fmla="*/ 37 h 351"/>
                  <a:gd name="T38" fmla="*/ 17 w 472"/>
                  <a:gd name="T39" fmla="*/ 37 h 35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472"/>
                  <a:gd name="T61" fmla="*/ 0 h 351"/>
                  <a:gd name="T62" fmla="*/ 472 w 472"/>
                  <a:gd name="T63" fmla="*/ 351 h 35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472" h="351">
                    <a:moveTo>
                      <a:pt x="21" y="45"/>
                    </a:moveTo>
                    <a:lnTo>
                      <a:pt x="87" y="13"/>
                    </a:lnTo>
                    <a:lnTo>
                      <a:pt x="213" y="0"/>
                    </a:lnTo>
                    <a:lnTo>
                      <a:pt x="265" y="32"/>
                    </a:lnTo>
                    <a:lnTo>
                      <a:pt x="348" y="21"/>
                    </a:lnTo>
                    <a:lnTo>
                      <a:pt x="472" y="108"/>
                    </a:lnTo>
                    <a:lnTo>
                      <a:pt x="417" y="175"/>
                    </a:lnTo>
                    <a:lnTo>
                      <a:pt x="421" y="204"/>
                    </a:lnTo>
                    <a:lnTo>
                      <a:pt x="327" y="289"/>
                    </a:lnTo>
                    <a:lnTo>
                      <a:pt x="311" y="293"/>
                    </a:lnTo>
                    <a:lnTo>
                      <a:pt x="304" y="319"/>
                    </a:lnTo>
                    <a:lnTo>
                      <a:pt x="283" y="304"/>
                    </a:lnTo>
                    <a:lnTo>
                      <a:pt x="301" y="328"/>
                    </a:lnTo>
                    <a:lnTo>
                      <a:pt x="283" y="351"/>
                    </a:lnTo>
                    <a:lnTo>
                      <a:pt x="267" y="348"/>
                    </a:lnTo>
                    <a:lnTo>
                      <a:pt x="202" y="247"/>
                    </a:lnTo>
                    <a:lnTo>
                      <a:pt x="61" y="121"/>
                    </a:lnTo>
                    <a:lnTo>
                      <a:pt x="0" y="82"/>
                    </a:lnTo>
                    <a:lnTo>
                      <a:pt x="21" y="45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34" name="Freeform 126"/>
              <p:cNvSpPr>
                <a:spLocks/>
              </p:cNvSpPr>
              <p:nvPr/>
            </p:nvSpPr>
            <p:spPr bwMode="auto">
              <a:xfrm>
                <a:off x="4916" y="1726"/>
                <a:ext cx="94" cy="151"/>
              </a:xfrm>
              <a:custGeom>
                <a:avLst/>
                <a:gdLst>
                  <a:gd name="T0" fmla="*/ 0 w 99"/>
                  <a:gd name="T1" fmla="*/ 10 h 157"/>
                  <a:gd name="T2" fmla="*/ 11 w 99"/>
                  <a:gd name="T3" fmla="*/ 0 h 157"/>
                  <a:gd name="T4" fmla="*/ 27 w 99"/>
                  <a:gd name="T5" fmla="*/ 0 h 157"/>
                  <a:gd name="T6" fmla="*/ 22 w 99"/>
                  <a:gd name="T7" fmla="*/ 12 h 157"/>
                  <a:gd name="T8" fmla="*/ 17 w 99"/>
                  <a:gd name="T9" fmla="*/ 17 h 157"/>
                  <a:gd name="T10" fmla="*/ 22 w 99"/>
                  <a:gd name="T11" fmla="*/ 31 h 157"/>
                  <a:gd name="T12" fmla="*/ 41 w 99"/>
                  <a:gd name="T13" fmla="*/ 51 h 157"/>
                  <a:gd name="T14" fmla="*/ 44 w 99"/>
                  <a:gd name="T15" fmla="*/ 66 h 157"/>
                  <a:gd name="T16" fmla="*/ 60 w 99"/>
                  <a:gd name="T17" fmla="*/ 84 h 157"/>
                  <a:gd name="T18" fmla="*/ 72 w 99"/>
                  <a:gd name="T19" fmla="*/ 87 h 157"/>
                  <a:gd name="T20" fmla="*/ 77 w 99"/>
                  <a:gd name="T21" fmla="*/ 100 h 157"/>
                  <a:gd name="T22" fmla="*/ 66 w 99"/>
                  <a:gd name="T23" fmla="*/ 109 h 157"/>
                  <a:gd name="T24" fmla="*/ 78 w 99"/>
                  <a:gd name="T25" fmla="*/ 107 h 157"/>
                  <a:gd name="T26" fmla="*/ 81 w 99"/>
                  <a:gd name="T27" fmla="*/ 117 h 157"/>
                  <a:gd name="T28" fmla="*/ 31 w 99"/>
                  <a:gd name="T29" fmla="*/ 127 h 157"/>
                  <a:gd name="T30" fmla="*/ 0 w 99"/>
                  <a:gd name="T31" fmla="*/ 10 h 157"/>
                  <a:gd name="T32" fmla="*/ 0 w 99"/>
                  <a:gd name="T33" fmla="*/ 10 h 15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99"/>
                  <a:gd name="T52" fmla="*/ 0 h 157"/>
                  <a:gd name="T53" fmla="*/ 99 w 99"/>
                  <a:gd name="T54" fmla="*/ 157 h 15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99" h="157">
                    <a:moveTo>
                      <a:pt x="0" y="14"/>
                    </a:moveTo>
                    <a:lnTo>
                      <a:pt x="15" y="0"/>
                    </a:lnTo>
                    <a:lnTo>
                      <a:pt x="33" y="0"/>
                    </a:lnTo>
                    <a:lnTo>
                      <a:pt x="26" y="16"/>
                    </a:lnTo>
                    <a:lnTo>
                      <a:pt x="21" y="21"/>
                    </a:lnTo>
                    <a:lnTo>
                      <a:pt x="26" y="39"/>
                    </a:lnTo>
                    <a:lnTo>
                      <a:pt x="49" y="63"/>
                    </a:lnTo>
                    <a:lnTo>
                      <a:pt x="54" y="82"/>
                    </a:lnTo>
                    <a:lnTo>
                      <a:pt x="73" y="103"/>
                    </a:lnTo>
                    <a:lnTo>
                      <a:pt x="88" y="108"/>
                    </a:lnTo>
                    <a:lnTo>
                      <a:pt x="94" y="123"/>
                    </a:lnTo>
                    <a:lnTo>
                      <a:pt x="81" y="134"/>
                    </a:lnTo>
                    <a:lnTo>
                      <a:pt x="96" y="132"/>
                    </a:lnTo>
                    <a:lnTo>
                      <a:pt x="99" y="144"/>
                    </a:lnTo>
                    <a:lnTo>
                      <a:pt x="39" y="157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35" name="Freeform 127"/>
              <p:cNvSpPr>
                <a:spLocks/>
              </p:cNvSpPr>
              <p:nvPr/>
            </p:nvSpPr>
            <p:spPr bwMode="auto">
              <a:xfrm>
                <a:off x="4484" y="1490"/>
                <a:ext cx="511" cy="321"/>
              </a:xfrm>
              <a:custGeom>
                <a:avLst/>
                <a:gdLst>
                  <a:gd name="T0" fmla="*/ 34 w 540"/>
                  <a:gd name="T1" fmla="*/ 275 h 338"/>
                  <a:gd name="T2" fmla="*/ 106 w 540"/>
                  <a:gd name="T3" fmla="*/ 264 h 338"/>
                  <a:gd name="T4" fmla="*/ 366 w 540"/>
                  <a:gd name="T5" fmla="*/ 213 h 338"/>
                  <a:gd name="T6" fmla="*/ 378 w 540"/>
                  <a:gd name="T7" fmla="*/ 202 h 338"/>
                  <a:gd name="T8" fmla="*/ 392 w 540"/>
                  <a:gd name="T9" fmla="*/ 202 h 338"/>
                  <a:gd name="T10" fmla="*/ 409 w 540"/>
                  <a:gd name="T11" fmla="*/ 189 h 338"/>
                  <a:gd name="T12" fmla="*/ 433 w 540"/>
                  <a:gd name="T13" fmla="*/ 158 h 338"/>
                  <a:gd name="T14" fmla="*/ 391 w 540"/>
                  <a:gd name="T15" fmla="*/ 123 h 338"/>
                  <a:gd name="T16" fmla="*/ 389 w 540"/>
                  <a:gd name="T17" fmla="*/ 92 h 338"/>
                  <a:gd name="T18" fmla="*/ 409 w 540"/>
                  <a:gd name="T19" fmla="*/ 47 h 338"/>
                  <a:gd name="T20" fmla="*/ 380 w 540"/>
                  <a:gd name="T21" fmla="*/ 32 h 338"/>
                  <a:gd name="T22" fmla="*/ 349 w 540"/>
                  <a:gd name="T23" fmla="*/ 0 h 338"/>
                  <a:gd name="T24" fmla="*/ 61 w 540"/>
                  <a:gd name="T25" fmla="*/ 54 h 338"/>
                  <a:gd name="T26" fmla="*/ 46 w 540"/>
                  <a:gd name="T27" fmla="*/ 32 h 338"/>
                  <a:gd name="T28" fmla="*/ 0 w 540"/>
                  <a:gd name="T29" fmla="*/ 67 h 338"/>
                  <a:gd name="T30" fmla="*/ 34 w 540"/>
                  <a:gd name="T31" fmla="*/ 275 h 338"/>
                  <a:gd name="T32" fmla="*/ 34 w 540"/>
                  <a:gd name="T33" fmla="*/ 275 h 33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540"/>
                  <a:gd name="T52" fmla="*/ 0 h 338"/>
                  <a:gd name="T53" fmla="*/ 540 w 540"/>
                  <a:gd name="T54" fmla="*/ 338 h 338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540" h="338">
                    <a:moveTo>
                      <a:pt x="42" y="338"/>
                    </a:moveTo>
                    <a:lnTo>
                      <a:pt x="132" y="324"/>
                    </a:lnTo>
                    <a:lnTo>
                      <a:pt x="456" y="262"/>
                    </a:lnTo>
                    <a:lnTo>
                      <a:pt x="471" y="248"/>
                    </a:lnTo>
                    <a:lnTo>
                      <a:pt x="489" y="248"/>
                    </a:lnTo>
                    <a:lnTo>
                      <a:pt x="510" y="233"/>
                    </a:lnTo>
                    <a:lnTo>
                      <a:pt x="540" y="194"/>
                    </a:lnTo>
                    <a:lnTo>
                      <a:pt x="487" y="152"/>
                    </a:lnTo>
                    <a:lnTo>
                      <a:pt x="485" y="113"/>
                    </a:lnTo>
                    <a:lnTo>
                      <a:pt x="510" y="58"/>
                    </a:lnTo>
                    <a:lnTo>
                      <a:pt x="474" y="40"/>
                    </a:lnTo>
                    <a:lnTo>
                      <a:pt x="435" y="0"/>
                    </a:lnTo>
                    <a:lnTo>
                      <a:pt x="76" y="66"/>
                    </a:lnTo>
                    <a:lnTo>
                      <a:pt x="58" y="40"/>
                    </a:lnTo>
                    <a:lnTo>
                      <a:pt x="0" y="83"/>
                    </a:lnTo>
                    <a:lnTo>
                      <a:pt x="42" y="338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36" name="Freeform 128"/>
              <p:cNvSpPr>
                <a:spLocks/>
              </p:cNvSpPr>
              <p:nvPr/>
            </p:nvSpPr>
            <p:spPr bwMode="auto">
              <a:xfrm>
                <a:off x="4941" y="1546"/>
                <a:ext cx="109" cy="263"/>
              </a:xfrm>
              <a:custGeom>
                <a:avLst/>
                <a:gdLst>
                  <a:gd name="T0" fmla="*/ 7 w 117"/>
                  <a:gd name="T1" fmla="*/ 154 h 277"/>
                  <a:gd name="T2" fmla="*/ 22 w 117"/>
                  <a:gd name="T3" fmla="*/ 142 h 277"/>
                  <a:gd name="T4" fmla="*/ 46 w 117"/>
                  <a:gd name="T5" fmla="*/ 110 h 277"/>
                  <a:gd name="T6" fmla="*/ 5 w 117"/>
                  <a:gd name="T7" fmla="*/ 77 h 277"/>
                  <a:gd name="T8" fmla="*/ 3 w 117"/>
                  <a:gd name="T9" fmla="*/ 45 h 277"/>
                  <a:gd name="T10" fmla="*/ 22 w 117"/>
                  <a:gd name="T11" fmla="*/ 0 h 277"/>
                  <a:gd name="T12" fmla="*/ 84 w 117"/>
                  <a:gd name="T13" fmla="*/ 24 h 277"/>
                  <a:gd name="T14" fmla="*/ 85 w 117"/>
                  <a:gd name="T15" fmla="*/ 30 h 277"/>
                  <a:gd name="T16" fmla="*/ 77 w 117"/>
                  <a:gd name="T17" fmla="*/ 56 h 277"/>
                  <a:gd name="T18" fmla="*/ 71 w 117"/>
                  <a:gd name="T19" fmla="*/ 61 h 277"/>
                  <a:gd name="T20" fmla="*/ 70 w 117"/>
                  <a:gd name="T21" fmla="*/ 74 h 277"/>
                  <a:gd name="T22" fmla="*/ 76 w 117"/>
                  <a:gd name="T23" fmla="*/ 78 h 277"/>
                  <a:gd name="T24" fmla="*/ 91 w 117"/>
                  <a:gd name="T25" fmla="*/ 74 h 277"/>
                  <a:gd name="T26" fmla="*/ 91 w 117"/>
                  <a:gd name="T27" fmla="*/ 112 h 277"/>
                  <a:gd name="T28" fmla="*/ 91 w 117"/>
                  <a:gd name="T29" fmla="*/ 136 h 277"/>
                  <a:gd name="T30" fmla="*/ 91 w 117"/>
                  <a:gd name="T31" fmla="*/ 149 h 277"/>
                  <a:gd name="T32" fmla="*/ 86 w 117"/>
                  <a:gd name="T33" fmla="*/ 160 h 277"/>
                  <a:gd name="T34" fmla="*/ 80 w 117"/>
                  <a:gd name="T35" fmla="*/ 161 h 277"/>
                  <a:gd name="T36" fmla="*/ 82 w 117"/>
                  <a:gd name="T37" fmla="*/ 172 h 277"/>
                  <a:gd name="T38" fmla="*/ 59 w 117"/>
                  <a:gd name="T39" fmla="*/ 225 h 277"/>
                  <a:gd name="T40" fmla="*/ 55 w 117"/>
                  <a:gd name="T41" fmla="*/ 225 h 277"/>
                  <a:gd name="T42" fmla="*/ 52 w 117"/>
                  <a:gd name="T43" fmla="*/ 205 h 277"/>
                  <a:gd name="T44" fmla="*/ 37 w 117"/>
                  <a:gd name="T45" fmla="*/ 205 h 277"/>
                  <a:gd name="T46" fmla="*/ 7 w 117"/>
                  <a:gd name="T47" fmla="*/ 185 h 277"/>
                  <a:gd name="T48" fmla="*/ 0 w 117"/>
                  <a:gd name="T49" fmla="*/ 168 h 277"/>
                  <a:gd name="T50" fmla="*/ 7 w 117"/>
                  <a:gd name="T51" fmla="*/ 154 h 277"/>
                  <a:gd name="T52" fmla="*/ 7 w 117"/>
                  <a:gd name="T53" fmla="*/ 154 h 27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117"/>
                  <a:gd name="T82" fmla="*/ 0 h 277"/>
                  <a:gd name="T83" fmla="*/ 117 w 117"/>
                  <a:gd name="T84" fmla="*/ 277 h 277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117" h="277">
                    <a:moveTo>
                      <a:pt x="7" y="190"/>
                    </a:moveTo>
                    <a:lnTo>
                      <a:pt x="28" y="175"/>
                    </a:lnTo>
                    <a:lnTo>
                      <a:pt x="58" y="136"/>
                    </a:lnTo>
                    <a:lnTo>
                      <a:pt x="5" y="94"/>
                    </a:lnTo>
                    <a:lnTo>
                      <a:pt x="3" y="55"/>
                    </a:lnTo>
                    <a:lnTo>
                      <a:pt x="28" y="0"/>
                    </a:lnTo>
                    <a:lnTo>
                      <a:pt x="107" y="28"/>
                    </a:lnTo>
                    <a:lnTo>
                      <a:pt x="109" y="38"/>
                    </a:lnTo>
                    <a:lnTo>
                      <a:pt x="99" y="68"/>
                    </a:lnTo>
                    <a:lnTo>
                      <a:pt x="91" y="75"/>
                    </a:lnTo>
                    <a:lnTo>
                      <a:pt x="89" y="91"/>
                    </a:lnTo>
                    <a:lnTo>
                      <a:pt x="97" y="96"/>
                    </a:lnTo>
                    <a:lnTo>
                      <a:pt x="117" y="91"/>
                    </a:lnTo>
                    <a:lnTo>
                      <a:pt x="117" y="138"/>
                    </a:lnTo>
                    <a:lnTo>
                      <a:pt x="117" y="167"/>
                    </a:lnTo>
                    <a:lnTo>
                      <a:pt x="117" y="183"/>
                    </a:lnTo>
                    <a:lnTo>
                      <a:pt x="110" y="198"/>
                    </a:lnTo>
                    <a:lnTo>
                      <a:pt x="102" y="199"/>
                    </a:lnTo>
                    <a:lnTo>
                      <a:pt x="105" y="212"/>
                    </a:lnTo>
                    <a:lnTo>
                      <a:pt x="76" y="277"/>
                    </a:lnTo>
                    <a:lnTo>
                      <a:pt x="70" y="277"/>
                    </a:lnTo>
                    <a:lnTo>
                      <a:pt x="67" y="253"/>
                    </a:lnTo>
                    <a:lnTo>
                      <a:pt x="47" y="253"/>
                    </a:lnTo>
                    <a:lnTo>
                      <a:pt x="7" y="227"/>
                    </a:lnTo>
                    <a:lnTo>
                      <a:pt x="0" y="206"/>
                    </a:lnTo>
                    <a:lnTo>
                      <a:pt x="7" y="19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37" name="Freeform 129"/>
              <p:cNvSpPr>
                <a:spLocks/>
              </p:cNvSpPr>
              <p:nvPr/>
            </p:nvSpPr>
            <p:spPr bwMode="auto">
              <a:xfrm>
                <a:off x="4539" y="1134"/>
                <a:ext cx="522" cy="458"/>
              </a:xfrm>
              <a:custGeom>
                <a:avLst/>
                <a:gdLst>
                  <a:gd name="T0" fmla="*/ 14 w 552"/>
                  <a:gd name="T1" fmla="*/ 362 h 481"/>
                  <a:gd name="T2" fmla="*/ 303 w 552"/>
                  <a:gd name="T3" fmla="*/ 308 h 481"/>
                  <a:gd name="T4" fmla="*/ 333 w 552"/>
                  <a:gd name="T5" fmla="*/ 340 h 481"/>
                  <a:gd name="T6" fmla="*/ 361 w 552"/>
                  <a:gd name="T7" fmla="*/ 354 h 481"/>
                  <a:gd name="T8" fmla="*/ 425 w 552"/>
                  <a:gd name="T9" fmla="*/ 378 h 481"/>
                  <a:gd name="T10" fmla="*/ 429 w 552"/>
                  <a:gd name="T11" fmla="*/ 395 h 481"/>
                  <a:gd name="T12" fmla="*/ 440 w 552"/>
                  <a:gd name="T13" fmla="*/ 370 h 481"/>
                  <a:gd name="T14" fmla="*/ 442 w 552"/>
                  <a:gd name="T15" fmla="*/ 337 h 481"/>
                  <a:gd name="T16" fmla="*/ 429 w 552"/>
                  <a:gd name="T17" fmla="*/ 275 h 481"/>
                  <a:gd name="T18" fmla="*/ 429 w 552"/>
                  <a:gd name="T19" fmla="*/ 208 h 481"/>
                  <a:gd name="T20" fmla="*/ 399 w 552"/>
                  <a:gd name="T21" fmla="*/ 110 h 481"/>
                  <a:gd name="T22" fmla="*/ 393 w 552"/>
                  <a:gd name="T23" fmla="*/ 68 h 481"/>
                  <a:gd name="T24" fmla="*/ 374 w 552"/>
                  <a:gd name="T25" fmla="*/ 0 h 481"/>
                  <a:gd name="T26" fmla="*/ 281 w 552"/>
                  <a:gd name="T27" fmla="*/ 24 h 481"/>
                  <a:gd name="T28" fmla="*/ 229 w 552"/>
                  <a:gd name="T29" fmla="*/ 79 h 481"/>
                  <a:gd name="T30" fmla="*/ 226 w 552"/>
                  <a:gd name="T31" fmla="*/ 93 h 481"/>
                  <a:gd name="T32" fmla="*/ 197 w 552"/>
                  <a:gd name="T33" fmla="*/ 127 h 481"/>
                  <a:gd name="T34" fmla="*/ 205 w 552"/>
                  <a:gd name="T35" fmla="*/ 138 h 481"/>
                  <a:gd name="T36" fmla="*/ 211 w 552"/>
                  <a:gd name="T37" fmla="*/ 148 h 481"/>
                  <a:gd name="T38" fmla="*/ 205 w 552"/>
                  <a:gd name="T39" fmla="*/ 150 h 481"/>
                  <a:gd name="T40" fmla="*/ 215 w 552"/>
                  <a:gd name="T41" fmla="*/ 163 h 481"/>
                  <a:gd name="T42" fmla="*/ 216 w 552"/>
                  <a:gd name="T43" fmla="*/ 176 h 481"/>
                  <a:gd name="T44" fmla="*/ 188 w 552"/>
                  <a:gd name="T45" fmla="*/ 204 h 481"/>
                  <a:gd name="T46" fmla="*/ 145 w 552"/>
                  <a:gd name="T47" fmla="*/ 215 h 481"/>
                  <a:gd name="T48" fmla="*/ 134 w 552"/>
                  <a:gd name="T49" fmla="*/ 224 h 481"/>
                  <a:gd name="T50" fmla="*/ 119 w 552"/>
                  <a:gd name="T51" fmla="*/ 217 h 481"/>
                  <a:gd name="T52" fmla="*/ 71 w 552"/>
                  <a:gd name="T53" fmla="*/ 222 h 481"/>
                  <a:gd name="T54" fmla="*/ 37 w 552"/>
                  <a:gd name="T55" fmla="*/ 237 h 481"/>
                  <a:gd name="T56" fmla="*/ 37 w 552"/>
                  <a:gd name="T57" fmla="*/ 256 h 481"/>
                  <a:gd name="T58" fmla="*/ 42 w 552"/>
                  <a:gd name="T59" fmla="*/ 267 h 481"/>
                  <a:gd name="T60" fmla="*/ 48 w 552"/>
                  <a:gd name="T61" fmla="*/ 267 h 481"/>
                  <a:gd name="T62" fmla="*/ 53 w 552"/>
                  <a:gd name="T63" fmla="*/ 282 h 481"/>
                  <a:gd name="T64" fmla="*/ 43 w 552"/>
                  <a:gd name="T65" fmla="*/ 290 h 481"/>
                  <a:gd name="T66" fmla="*/ 40 w 552"/>
                  <a:gd name="T67" fmla="*/ 303 h 481"/>
                  <a:gd name="T68" fmla="*/ 0 w 552"/>
                  <a:gd name="T69" fmla="*/ 340 h 481"/>
                  <a:gd name="T70" fmla="*/ 14 w 552"/>
                  <a:gd name="T71" fmla="*/ 362 h 481"/>
                  <a:gd name="T72" fmla="*/ 14 w 552"/>
                  <a:gd name="T73" fmla="*/ 362 h 48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552"/>
                  <a:gd name="T112" fmla="*/ 0 h 481"/>
                  <a:gd name="T113" fmla="*/ 552 w 552"/>
                  <a:gd name="T114" fmla="*/ 481 h 481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552" h="481">
                    <a:moveTo>
                      <a:pt x="18" y="440"/>
                    </a:moveTo>
                    <a:lnTo>
                      <a:pt x="377" y="374"/>
                    </a:lnTo>
                    <a:lnTo>
                      <a:pt x="416" y="414"/>
                    </a:lnTo>
                    <a:lnTo>
                      <a:pt x="452" y="432"/>
                    </a:lnTo>
                    <a:lnTo>
                      <a:pt x="531" y="460"/>
                    </a:lnTo>
                    <a:lnTo>
                      <a:pt x="537" y="481"/>
                    </a:lnTo>
                    <a:lnTo>
                      <a:pt x="550" y="452"/>
                    </a:lnTo>
                    <a:lnTo>
                      <a:pt x="552" y="411"/>
                    </a:lnTo>
                    <a:lnTo>
                      <a:pt x="537" y="334"/>
                    </a:lnTo>
                    <a:lnTo>
                      <a:pt x="537" y="253"/>
                    </a:lnTo>
                    <a:lnTo>
                      <a:pt x="499" y="134"/>
                    </a:lnTo>
                    <a:lnTo>
                      <a:pt x="492" y="83"/>
                    </a:lnTo>
                    <a:lnTo>
                      <a:pt x="468" y="0"/>
                    </a:lnTo>
                    <a:lnTo>
                      <a:pt x="351" y="28"/>
                    </a:lnTo>
                    <a:lnTo>
                      <a:pt x="287" y="96"/>
                    </a:lnTo>
                    <a:lnTo>
                      <a:pt x="283" y="113"/>
                    </a:lnTo>
                    <a:lnTo>
                      <a:pt x="246" y="154"/>
                    </a:lnTo>
                    <a:lnTo>
                      <a:pt x="256" y="168"/>
                    </a:lnTo>
                    <a:lnTo>
                      <a:pt x="264" y="180"/>
                    </a:lnTo>
                    <a:lnTo>
                      <a:pt x="257" y="183"/>
                    </a:lnTo>
                    <a:lnTo>
                      <a:pt x="269" y="199"/>
                    </a:lnTo>
                    <a:lnTo>
                      <a:pt x="270" y="214"/>
                    </a:lnTo>
                    <a:lnTo>
                      <a:pt x="235" y="248"/>
                    </a:lnTo>
                    <a:lnTo>
                      <a:pt x="181" y="262"/>
                    </a:lnTo>
                    <a:lnTo>
                      <a:pt x="168" y="272"/>
                    </a:lnTo>
                    <a:lnTo>
                      <a:pt x="149" y="264"/>
                    </a:lnTo>
                    <a:lnTo>
                      <a:pt x="89" y="270"/>
                    </a:lnTo>
                    <a:lnTo>
                      <a:pt x="45" y="288"/>
                    </a:lnTo>
                    <a:lnTo>
                      <a:pt x="45" y="311"/>
                    </a:lnTo>
                    <a:lnTo>
                      <a:pt x="53" y="325"/>
                    </a:lnTo>
                    <a:lnTo>
                      <a:pt x="60" y="325"/>
                    </a:lnTo>
                    <a:lnTo>
                      <a:pt x="66" y="343"/>
                    </a:lnTo>
                    <a:lnTo>
                      <a:pt x="55" y="353"/>
                    </a:lnTo>
                    <a:lnTo>
                      <a:pt x="50" y="369"/>
                    </a:lnTo>
                    <a:lnTo>
                      <a:pt x="0" y="414"/>
                    </a:lnTo>
                    <a:lnTo>
                      <a:pt x="18" y="44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38" name="Freeform 130"/>
              <p:cNvSpPr>
                <a:spLocks/>
              </p:cNvSpPr>
              <p:nvPr/>
            </p:nvSpPr>
            <p:spPr bwMode="auto">
              <a:xfrm>
                <a:off x="5024" y="1610"/>
                <a:ext cx="14" cy="20"/>
              </a:xfrm>
              <a:custGeom>
                <a:avLst/>
                <a:gdLst>
                  <a:gd name="T0" fmla="*/ 0 w 15"/>
                  <a:gd name="T1" fmla="*/ 16 h 23"/>
                  <a:gd name="T2" fmla="*/ 2 w 15"/>
                  <a:gd name="T3" fmla="*/ 5 h 23"/>
                  <a:gd name="T4" fmla="*/ 7 w 15"/>
                  <a:gd name="T5" fmla="*/ 0 h 23"/>
                  <a:gd name="T6" fmla="*/ 11 w 15"/>
                  <a:gd name="T7" fmla="*/ 5 h 23"/>
                  <a:gd name="T8" fmla="*/ 0 w 15"/>
                  <a:gd name="T9" fmla="*/ 16 h 23"/>
                  <a:gd name="T10" fmla="*/ 0 w 15"/>
                  <a:gd name="T11" fmla="*/ 16 h 23"/>
                  <a:gd name="T12" fmla="*/ 0 w 15"/>
                  <a:gd name="T13" fmla="*/ 16 h 2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"/>
                  <a:gd name="T22" fmla="*/ 0 h 23"/>
                  <a:gd name="T23" fmla="*/ 15 w 15"/>
                  <a:gd name="T24" fmla="*/ 23 h 2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" h="23">
                    <a:moveTo>
                      <a:pt x="0" y="23"/>
                    </a:moveTo>
                    <a:lnTo>
                      <a:pt x="2" y="7"/>
                    </a:lnTo>
                    <a:lnTo>
                      <a:pt x="10" y="0"/>
                    </a:lnTo>
                    <a:lnTo>
                      <a:pt x="15" y="5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A9EBD9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39" name="Freeform 131"/>
              <p:cNvSpPr>
                <a:spLocks/>
              </p:cNvSpPr>
              <p:nvPr/>
            </p:nvSpPr>
            <p:spPr bwMode="auto">
              <a:xfrm>
                <a:off x="5039" y="1524"/>
                <a:ext cx="163" cy="93"/>
              </a:xfrm>
              <a:custGeom>
                <a:avLst/>
                <a:gdLst>
                  <a:gd name="T0" fmla="*/ 9 w 172"/>
                  <a:gd name="T1" fmla="*/ 80 h 98"/>
                  <a:gd name="T2" fmla="*/ 59 w 172"/>
                  <a:gd name="T3" fmla="*/ 52 h 98"/>
                  <a:gd name="T4" fmla="*/ 93 w 172"/>
                  <a:gd name="T5" fmla="*/ 37 h 98"/>
                  <a:gd name="T6" fmla="*/ 58 w 172"/>
                  <a:gd name="T7" fmla="*/ 62 h 98"/>
                  <a:gd name="T8" fmla="*/ 60 w 172"/>
                  <a:gd name="T9" fmla="*/ 62 h 98"/>
                  <a:gd name="T10" fmla="*/ 113 w 172"/>
                  <a:gd name="T11" fmla="*/ 27 h 98"/>
                  <a:gd name="T12" fmla="*/ 138 w 172"/>
                  <a:gd name="T13" fmla="*/ 4 h 98"/>
                  <a:gd name="T14" fmla="*/ 136 w 172"/>
                  <a:gd name="T15" fmla="*/ 0 h 98"/>
                  <a:gd name="T16" fmla="*/ 113 w 172"/>
                  <a:gd name="T17" fmla="*/ 12 h 98"/>
                  <a:gd name="T18" fmla="*/ 110 w 172"/>
                  <a:gd name="T19" fmla="*/ 10 h 98"/>
                  <a:gd name="T20" fmla="*/ 99 w 172"/>
                  <a:gd name="T21" fmla="*/ 27 h 98"/>
                  <a:gd name="T22" fmla="*/ 92 w 172"/>
                  <a:gd name="T23" fmla="*/ 27 h 98"/>
                  <a:gd name="T24" fmla="*/ 109 w 172"/>
                  <a:gd name="T25" fmla="*/ 0 h 98"/>
                  <a:gd name="T26" fmla="*/ 90 w 172"/>
                  <a:gd name="T27" fmla="*/ 22 h 98"/>
                  <a:gd name="T28" fmla="*/ 27 w 172"/>
                  <a:gd name="T29" fmla="*/ 42 h 98"/>
                  <a:gd name="T30" fmla="*/ 16 w 172"/>
                  <a:gd name="T31" fmla="*/ 58 h 98"/>
                  <a:gd name="T32" fmla="*/ 8 w 172"/>
                  <a:gd name="T33" fmla="*/ 60 h 98"/>
                  <a:gd name="T34" fmla="*/ 0 w 172"/>
                  <a:gd name="T35" fmla="*/ 72 h 98"/>
                  <a:gd name="T36" fmla="*/ 9 w 172"/>
                  <a:gd name="T37" fmla="*/ 80 h 98"/>
                  <a:gd name="T38" fmla="*/ 9 w 172"/>
                  <a:gd name="T39" fmla="*/ 80 h 9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72"/>
                  <a:gd name="T61" fmla="*/ 0 h 98"/>
                  <a:gd name="T62" fmla="*/ 172 w 172"/>
                  <a:gd name="T63" fmla="*/ 98 h 9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72" h="98">
                    <a:moveTo>
                      <a:pt x="13" y="98"/>
                    </a:moveTo>
                    <a:lnTo>
                      <a:pt x="73" y="64"/>
                    </a:lnTo>
                    <a:lnTo>
                      <a:pt x="115" y="45"/>
                    </a:lnTo>
                    <a:lnTo>
                      <a:pt x="72" y="76"/>
                    </a:lnTo>
                    <a:lnTo>
                      <a:pt x="75" y="77"/>
                    </a:lnTo>
                    <a:lnTo>
                      <a:pt x="140" y="34"/>
                    </a:lnTo>
                    <a:lnTo>
                      <a:pt x="172" y="4"/>
                    </a:lnTo>
                    <a:lnTo>
                      <a:pt x="169" y="0"/>
                    </a:lnTo>
                    <a:lnTo>
                      <a:pt x="140" y="16"/>
                    </a:lnTo>
                    <a:lnTo>
                      <a:pt x="136" y="14"/>
                    </a:lnTo>
                    <a:lnTo>
                      <a:pt x="122" y="34"/>
                    </a:lnTo>
                    <a:lnTo>
                      <a:pt x="114" y="34"/>
                    </a:lnTo>
                    <a:lnTo>
                      <a:pt x="135" y="0"/>
                    </a:lnTo>
                    <a:lnTo>
                      <a:pt x="112" y="26"/>
                    </a:lnTo>
                    <a:lnTo>
                      <a:pt x="34" y="51"/>
                    </a:lnTo>
                    <a:lnTo>
                      <a:pt x="20" y="71"/>
                    </a:lnTo>
                    <a:lnTo>
                      <a:pt x="8" y="74"/>
                    </a:lnTo>
                    <a:lnTo>
                      <a:pt x="0" y="89"/>
                    </a:lnTo>
                    <a:lnTo>
                      <a:pt x="13" y="98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40" name="Freeform 132"/>
              <p:cNvSpPr>
                <a:spLocks/>
              </p:cNvSpPr>
              <p:nvPr/>
            </p:nvSpPr>
            <p:spPr bwMode="auto">
              <a:xfrm>
                <a:off x="5047" y="1422"/>
                <a:ext cx="152" cy="142"/>
              </a:xfrm>
              <a:custGeom>
                <a:avLst/>
                <a:gdLst>
                  <a:gd name="T0" fmla="*/ 11 w 161"/>
                  <a:gd name="T1" fmla="*/ 89 h 149"/>
                  <a:gd name="T2" fmla="*/ 9 w 161"/>
                  <a:gd name="T3" fmla="*/ 123 h 149"/>
                  <a:gd name="T4" fmla="*/ 22 w 161"/>
                  <a:gd name="T5" fmla="*/ 120 h 149"/>
                  <a:gd name="T6" fmla="*/ 45 w 161"/>
                  <a:gd name="T7" fmla="*/ 102 h 149"/>
                  <a:gd name="T8" fmla="*/ 53 w 161"/>
                  <a:gd name="T9" fmla="*/ 85 h 149"/>
                  <a:gd name="T10" fmla="*/ 58 w 161"/>
                  <a:gd name="T11" fmla="*/ 89 h 149"/>
                  <a:gd name="T12" fmla="*/ 92 w 161"/>
                  <a:gd name="T13" fmla="*/ 80 h 149"/>
                  <a:gd name="T14" fmla="*/ 93 w 161"/>
                  <a:gd name="T15" fmla="*/ 73 h 149"/>
                  <a:gd name="T16" fmla="*/ 98 w 161"/>
                  <a:gd name="T17" fmla="*/ 76 h 149"/>
                  <a:gd name="T18" fmla="*/ 105 w 161"/>
                  <a:gd name="T19" fmla="*/ 71 h 149"/>
                  <a:gd name="T20" fmla="*/ 115 w 161"/>
                  <a:gd name="T21" fmla="*/ 69 h 149"/>
                  <a:gd name="T22" fmla="*/ 128 w 161"/>
                  <a:gd name="T23" fmla="*/ 63 h 149"/>
                  <a:gd name="T24" fmla="*/ 115 w 161"/>
                  <a:gd name="T25" fmla="*/ 0 h 149"/>
                  <a:gd name="T26" fmla="*/ 0 w 161"/>
                  <a:gd name="T27" fmla="*/ 27 h 149"/>
                  <a:gd name="T28" fmla="*/ 11 w 161"/>
                  <a:gd name="T29" fmla="*/ 89 h 149"/>
                  <a:gd name="T30" fmla="*/ 11 w 161"/>
                  <a:gd name="T31" fmla="*/ 89 h 149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61"/>
                  <a:gd name="T49" fmla="*/ 0 h 149"/>
                  <a:gd name="T50" fmla="*/ 161 w 161"/>
                  <a:gd name="T51" fmla="*/ 149 h 149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61" h="149">
                    <a:moveTo>
                      <a:pt x="15" y="108"/>
                    </a:moveTo>
                    <a:lnTo>
                      <a:pt x="13" y="149"/>
                    </a:lnTo>
                    <a:lnTo>
                      <a:pt x="26" y="145"/>
                    </a:lnTo>
                    <a:lnTo>
                      <a:pt x="57" y="123"/>
                    </a:lnTo>
                    <a:lnTo>
                      <a:pt x="67" y="103"/>
                    </a:lnTo>
                    <a:lnTo>
                      <a:pt x="73" y="108"/>
                    </a:lnTo>
                    <a:lnTo>
                      <a:pt x="115" y="97"/>
                    </a:lnTo>
                    <a:lnTo>
                      <a:pt x="117" y="89"/>
                    </a:lnTo>
                    <a:lnTo>
                      <a:pt x="124" y="92"/>
                    </a:lnTo>
                    <a:lnTo>
                      <a:pt x="132" y="86"/>
                    </a:lnTo>
                    <a:lnTo>
                      <a:pt x="145" y="84"/>
                    </a:lnTo>
                    <a:lnTo>
                      <a:pt x="161" y="76"/>
                    </a:lnTo>
                    <a:lnTo>
                      <a:pt x="145" y="0"/>
                    </a:lnTo>
                    <a:lnTo>
                      <a:pt x="0" y="31"/>
                    </a:lnTo>
                    <a:lnTo>
                      <a:pt x="15" y="108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41" name="Freeform 133"/>
              <p:cNvSpPr>
                <a:spLocks/>
              </p:cNvSpPr>
              <p:nvPr/>
            </p:nvSpPr>
            <p:spPr bwMode="auto">
              <a:xfrm>
                <a:off x="5184" y="1415"/>
                <a:ext cx="68" cy="79"/>
              </a:xfrm>
              <a:custGeom>
                <a:avLst/>
                <a:gdLst>
                  <a:gd name="T0" fmla="*/ 12 w 72"/>
                  <a:gd name="T1" fmla="*/ 66 h 84"/>
                  <a:gd name="T2" fmla="*/ 38 w 72"/>
                  <a:gd name="T3" fmla="*/ 57 h 84"/>
                  <a:gd name="T4" fmla="*/ 38 w 72"/>
                  <a:gd name="T5" fmla="*/ 31 h 84"/>
                  <a:gd name="T6" fmla="*/ 43 w 72"/>
                  <a:gd name="T7" fmla="*/ 37 h 84"/>
                  <a:gd name="T8" fmla="*/ 44 w 72"/>
                  <a:gd name="T9" fmla="*/ 49 h 84"/>
                  <a:gd name="T10" fmla="*/ 50 w 72"/>
                  <a:gd name="T11" fmla="*/ 49 h 84"/>
                  <a:gd name="T12" fmla="*/ 57 w 72"/>
                  <a:gd name="T13" fmla="*/ 37 h 84"/>
                  <a:gd name="T14" fmla="*/ 50 w 72"/>
                  <a:gd name="T15" fmla="*/ 23 h 84"/>
                  <a:gd name="T16" fmla="*/ 38 w 72"/>
                  <a:gd name="T17" fmla="*/ 21 h 84"/>
                  <a:gd name="T18" fmla="*/ 27 w 72"/>
                  <a:gd name="T19" fmla="*/ 3 h 84"/>
                  <a:gd name="T20" fmla="*/ 21 w 72"/>
                  <a:gd name="T21" fmla="*/ 0 h 84"/>
                  <a:gd name="T22" fmla="*/ 0 w 72"/>
                  <a:gd name="T23" fmla="*/ 8 h 84"/>
                  <a:gd name="T24" fmla="*/ 12 w 72"/>
                  <a:gd name="T25" fmla="*/ 66 h 84"/>
                  <a:gd name="T26" fmla="*/ 12 w 72"/>
                  <a:gd name="T27" fmla="*/ 66 h 8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72"/>
                  <a:gd name="T43" fmla="*/ 0 h 84"/>
                  <a:gd name="T44" fmla="*/ 72 w 72"/>
                  <a:gd name="T45" fmla="*/ 84 h 8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72" h="84">
                    <a:moveTo>
                      <a:pt x="16" y="84"/>
                    </a:moveTo>
                    <a:lnTo>
                      <a:pt x="47" y="73"/>
                    </a:lnTo>
                    <a:lnTo>
                      <a:pt x="47" y="39"/>
                    </a:lnTo>
                    <a:lnTo>
                      <a:pt x="55" y="47"/>
                    </a:lnTo>
                    <a:lnTo>
                      <a:pt x="56" y="63"/>
                    </a:lnTo>
                    <a:lnTo>
                      <a:pt x="63" y="63"/>
                    </a:lnTo>
                    <a:lnTo>
                      <a:pt x="72" y="47"/>
                    </a:lnTo>
                    <a:lnTo>
                      <a:pt x="63" y="29"/>
                    </a:lnTo>
                    <a:lnTo>
                      <a:pt x="47" y="26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0" y="8"/>
                    </a:lnTo>
                    <a:lnTo>
                      <a:pt x="16" y="84"/>
                    </a:lnTo>
                    <a:close/>
                  </a:path>
                </a:pathLst>
              </a:custGeom>
              <a:solidFill>
                <a:schemeClr val="bg1">
                  <a:lumMod val="40000"/>
                  <a:lumOff val="6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42" name="Freeform 134"/>
              <p:cNvSpPr>
                <a:spLocks/>
              </p:cNvSpPr>
              <p:nvPr/>
            </p:nvSpPr>
            <p:spPr bwMode="auto">
              <a:xfrm>
                <a:off x="5047" y="1315"/>
                <a:ext cx="291" cy="145"/>
              </a:xfrm>
              <a:custGeom>
                <a:avLst/>
                <a:gdLst>
                  <a:gd name="T0" fmla="*/ 0 w 311"/>
                  <a:gd name="T1" fmla="*/ 116 h 153"/>
                  <a:gd name="T2" fmla="*/ 116 w 311"/>
                  <a:gd name="T3" fmla="*/ 91 h 153"/>
                  <a:gd name="T4" fmla="*/ 136 w 311"/>
                  <a:gd name="T5" fmla="*/ 85 h 153"/>
                  <a:gd name="T6" fmla="*/ 144 w 311"/>
                  <a:gd name="T7" fmla="*/ 87 h 153"/>
                  <a:gd name="T8" fmla="*/ 154 w 311"/>
                  <a:gd name="T9" fmla="*/ 106 h 153"/>
                  <a:gd name="T10" fmla="*/ 166 w 311"/>
                  <a:gd name="T11" fmla="*/ 108 h 153"/>
                  <a:gd name="T12" fmla="*/ 173 w 311"/>
                  <a:gd name="T13" fmla="*/ 122 h 153"/>
                  <a:gd name="T14" fmla="*/ 182 w 311"/>
                  <a:gd name="T15" fmla="*/ 123 h 153"/>
                  <a:gd name="T16" fmla="*/ 190 w 311"/>
                  <a:gd name="T17" fmla="*/ 109 h 153"/>
                  <a:gd name="T18" fmla="*/ 194 w 311"/>
                  <a:gd name="T19" fmla="*/ 98 h 153"/>
                  <a:gd name="T20" fmla="*/ 204 w 311"/>
                  <a:gd name="T21" fmla="*/ 113 h 153"/>
                  <a:gd name="T22" fmla="*/ 249 w 311"/>
                  <a:gd name="T23" fmla="*/ 100 h 153"/>
                  <a:gd name="T24" fmla="*/ 246 w 311"/>
                  <a:gd name="T25" fmla="*/ 82 h 153"/>
                  <a:gd name="T26" fmla="*/ 233 w 311"/>
                  <a:gd name="T27" fmla="*/ 60 h 153"/>
                  <a:gd name="T28" fmla="*/ 226 w 311"/>
                  <a:gd name="T29" fmla="*/ 57 h 153"/>
                  <a:gd name="T30" fmla="*/ 219 w 311"/>
                  <a:gd name="T31" fmla="*/ 58 h 153"/>
                  <a:gd name="T32" fmla="*/ 220 w 311"/>
                  <a:gd name="T33" fmla="*/ 62 h 153"/>
                  <a:gd name="T34" fmla="*/ 231 w 311"/>
                  <a:gd name="T35" fmla="*/ 63 h 153"/>
                  <a:gd name="T36" fmla="*/ 235 w 311"/>
                  <a:gd name="T37" fmla="*/ 85 h 153"/>
                  <a:gd name="T38" fmla="*/ 216 w 311"/>
                  <a:gd name="T39" fmla="*/ 92 h 153"/>
                  <a:gd name="T40" fmla="*/ 190 w 311"/>
                  <a:gd name="T41" fmla="*/ 75 h 153"/>
                  <a:gd name="T42" fmla="*/ 182 w 311"/>
                  <a:gd name="T43" fmla="*/ 57 h 153"/>
                  <a:gd name="T44" fmla="*/ 170 w 311"/>
                  <a:gd name="T45" fmla="*/ 52 h 153"/>
                  <a:gd name="T46" fmla="*/ 170 w 311"/>
                  <a:gd name="T47" fmla="*/ 57 h 153"/>
                  <a:gd name="T48" fmla="*/ 158 w 311"/>
                  <a:gd name="T49" fmla="*/ 46 h 153"/>
                  <a:gd name="T50" fmla="*/ 167 w 311"/>
                  <a:gd name="T51" fmla="*/ 34 h 153"/>
                  <a:gd name="T52" fmla="*/ 175 w 311"/>
                  <a:gd name="T53" fmla="*/ 23 h 153"/>
                  <a:gd name="T54" fmla="*/ 161 w 311"/>
                  <a:gd name="T55" fmla="*/ 0 h 153"/>
                  <a:gd name="T56" fmla="*/ 136 w 311"/>
                  <a:gd name="T57" fmla="*/ 18 h 153"/>
                  <a:gd name="T58" fmla="*/ 54 w 311"/>
                  <a:gd name="T59" fmla="*/ 39 h 153"/>
                  <a:gd name="T60" fmla="*/ 0 w 311"/>
                  <a:gd name="T61" fmla="*/ 51 h 153"/>
                  <a:gd name="T62" fmla="*/ 0 w 311"/>
                  <a:gd name="T63" fmla="*/ 116 h 153"/>
                  <a:gd name="T64" fmla="*/ 0 w 311"/>
                  <a:gd name="T65" fmla="*/ 116 h 15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11"/>
                  <a:gd name="T100" fmla="*/ 0 h 153"/>
                  <a:gd name="T101" fmla="*/ 311 w 311"/>
                  <a:gd name="T102" fmla="*/ 153 h 15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11" h="153">
                    <a:moveTo>
                      <a:pt x="0" y="144"/>
                    </a:moveTo>
                    <a:lnTo>
                      <a:pt x="145" y="113"/>
                    </a:lnTo>
                    <a:lnTo>
                      <a:pt x="170" y="105"/>
                    </a:lnTo>
                    <a:lnTo>
                      <a:pt x="180" y="108"/>
                    </a:lnTo>
                    <a:lnTo>
                      <a:pt x="192" y="131"/>
                    </a:lnTo>
                    <a:lnTo>
                      <a:pt x="208" y="134"/>
                    </a:lnTo>
                    <a:lnTo>
                      <a:pt x="217" y="152"/>
                    </a:lnTo>
                    <a:lnTo>
                      <a:pt x="227" y="153"/>
                    </a:lnTo>
                    <a:lnTo>
                      <a:pt x="238" y="135"/>
                    </a:lnTo>
                    <a:lnTo>
                      <a:pt x="243" y="121"/>
                    </a:lnTo>
                    <a:lnTo>
                      <a:pt x="255" y="140"/>
                    </a:lnTo>
                    <a:lnTo>
                      <a:pt x="311" y="123"/>
                    </a:lnTo>
                    <a:lnTo>
                      <a:pt x="308" y="101"/>
                    </a:lnTo>
                    <a:lnTo>
                      <a:pt x="292" y="74"/>
                    </a:lnTo>
                    <a:lnTo>
                      <a:pt x="284" y="71"/>
                    </a:lnTo>
                    <a:lnTo>
                      <a:pt x="274" y="72"/>
                    </a:lnTo>
                    <a:lnTo>
                      <a:pt x="276" y="77"/>
                    </a:lnTo>
                    <a:lnTo>
                      <a:pt x="289" y="79"/>
                    </a:lnTo>
                    <a:lnTo>
                      <a:pt x="294" y="105"/>
                    </a:lnTo>
                    <a:lnTo>
                      <a:pt x="271" y="114"/>
                    </a:lnTo>
                    <a:lnTo>
                      <a:pt x="238" y="93"/>
                    </a:lnTo>
                    <a:lnTo>
                      <a:pt x="227" y="71"/>
                    </a:lnTo>
                    <a:lnTo>
                      <a:pt x="213" y="64"/>
                    </a:lnTo>
                    <a:lnTo>
                      <a:pt x="213" y="71"/>
                    </a:lnTo>
                    <a:lnTo>
                      <a:pt x="198" y="58"/>
                    </a:lnTo>
                    <a:lnTo>
                      <a:pt x="209" y="42"/>
                    </a:lnTo>
                    <a:lnTo>
                      <a:pt x="219" y="27"/>
                    </a:lnTo>
                    <a:lnTo>
                      <a:pt x="201" y="0"/>
                    </a:lnTo>
                    <a:lnTo>
                      <a:pt x="170" y="22"/>
                    </a:lnTo>
                    <a:lnTo>
                      <a:pt x="67" y="48"/>
                    </a:lnTo>
                    <a:lnTo>
                      <a:pt x="0" y="63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1">
                  <a:lumMod val="40000"/>
                  <a:lumOff val="6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43" name="Freeform 135"/>
              <p:cNvSpPr>
                <a:spLocks/>
              </p:cNvSpPr>
              <p:nvPr/>
            </p:nvSpPr>
            <p:spPr bwMode="auto">
              <a:xfrm>
                <a:off x="5281" y="1455"/>
                <a:ext cx="25" cy="23"/>
              </a:xfrm>
              <a:custGeom>
                <a:avLst/>
                <a:gdLst>
                  <a:gd name="T0" fmla="*/ 0 w 29"/>
                  <a:gd name="T1" fmla="*/ 23 h 23"/>
                  <a:gd name="T2" fmla="*/ 13 w 29"/>
                  <a:gd name="T3" fmla="*/ 0 h 23"/>
                  <a:gd name="T4" fmla="*/ 25 w 29"/>
                  <a:gd name="T5" fmla="*/ 10 h 23"/>
                  <a:gd name="T6" fmla="*/ 0 w 29"/>
                  <a:gd name="T7" fmla="*/ 23 h 23"/>
                  <a:gd name="T8" fmla="*/ 0 w 29"/>
                  <a:gd name="T9" fmla="*/ 23 h 23"/>
                  <a:gd name="T10" fmla="*/ 0 w 29"/>
                  <a:gd name="T11" fmla="*/ 23 h 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"/>
                  <a:gd name="T19" fmla="*/ 0 h 23"/>
                  <a:gd name="T20" fmla="*/ 29 w 29"/>
                  <a:gd name="T21" fmla="*/ 23 h 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" h="23">
                    <a:moveTo>
                      <a:pt x="0" y="23"/>
                    </a:moveTo>
                    <a:lnTo>
                      <a:pt x="13" y="0"/>
                    </a:lnTo>
                    <a:lnTo>
                      <a:pt x="29" y="1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44" name="Freeform 136"/>
              <p:cNvSpPr>
                <a:spLocks/>
              </p:cNvSpPr>
              <p:nvPr/>
            </p:nvSpPr>
            <p:spPr bwMode="auto">
              <a:xfrm>
                <a:off x="5330" y="1451"/>
                <a:ext cx="21" cy="16"/>
              </a:xfrm>
              <a:custGeom>
                <a:avLst/>
                <a:gdLst>
                  <a:gd name="T0" fmla="*/ 0 w 23"/>
                  <a:gd name="T1" fmla="*/ 12 h 16"/>
                  <a:gd name="T2" fmla="*/ 11 w 23"/>
                  <a:gd name="T3" fmla="*/ 0 h 16"/>
                  <a:gd name="T4" fmla="*/ 19 w 23"/>
                  <a:gd name="T5" fmla="*/ 8 h 16"/>
                  <a:gd name="T6" fmla="*/ 0 w 23"/>
                  <a:gd name="T7" fmla="*/ 12 h 16"/>
                  <a:gd name="T8" fmla="*/ 0 w 23"/>
                  <a:gd name="T9" fmla="*/ 12 h 16"/>
                  <a:gd name="T10" fmla="*/ 0 w 23"/>
                  <a:gd name="T11" fmla="*/ 12 h 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"/>
                  <a:gd name="T19" fmla="*/ 0 h 16"/>
                  <a:gd name="T20" fmla="*/ 23 w 23"/>
                  <a:gd name="T21" fmla="*/ 16 h 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" h="16">
                    <a:moveTo>
                      <a:pt x="0" y="16"/>
                    </a:moveTo>
                    <a:lnTo>
                      <a:pt x="13" y="0"/>
                    </a:lnTo>
                    <a:lnTo>
                      <a:pt x="23" y="12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B8FFB8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45" name="Freeform 137"/>
              <p:cNvSpPr>
                <a:spLocks/>
              </p:cNvSpPr>
              <p:nvPr/>
            </p:nvSpPr>
            <p:spPr bwMode="auto">
              <a:xfrm>
                <a:off x="4981" y="1100"/>
                <a:ext cx="143" cy="275"/>
              </a:xfrm>
              <a:custGeom>
                <a:avLst/>
                <a:gdLst>
                  <a:gd name="T0" fmla="*/ 20 w 150"/>
                  <a:gd name="T1" fmla="*/ 98 h 288"/>
                  <a:gd name="T2" fmla="*/ 25 w 150"/>
                  <a:gd name="T3" fmla="*/ 140 h 288"/>
                  <a:gd name="T4" fmla="*/ 56 w 150"/>
                  <a:gd name="T5" fmla="*/ 240 h 288"/>
                  <a:gd name="T6" fmla="*/ 109 w 150"/>
                  <a:gd name="T7" fmla="*/ 227 h 288"/>
                  <a:gd name="T8" fmla="*/ 105 w 150"/>
                  <a:gd name="T9" fmla="*/ 87 h 288"/>
                  <a:gd name="T10" fmla="*/ 119 w 150"/>
                  <a:gd name="T11" fmla="*/ 60 h 288"/>
                  <a:gd name="T12" fmla="*/ 120 w 150"/>
                  <a:gd name="T13" fmla="*/ 0 h 288"/>
                  <a:gd name="T14" fmla="*/ 0 w 150"/>
                  <a:gd name="T15" fmla="*/ 30 h 288"/>
                  <a:gd name="T16" fmla="*/ 20 w 150"/>
                  <a:gd name="T17" fmla="*/ 98 h 288"/>
                  <a:gd name="T18" fmla="*/ 20 w 150"/>
                  <a:gd name="T19" fmla="*/ 98 h 28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50"/>
                  <a:gd name="T31" fmla="*/ 0 h 288"/>
                  <a:gd name="T32" fmla="*/ 150 w 150"/>
                  <a:gd name="T33" fmla="*/ 288 h 28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50" h="288">
                    <a:moveTo>
                      <a:pt x="24" y="118"/>
                    </a:moveTo>
                    <a:lnTo>
                      <a:pt x="31" y="169"/>
                    </a:lnTo>
                    <a:lnTo>
                      <a:pt x="69" y="288"/>
                    </a:lnTo>
                    <a:lnTo>
                      <a:pt x="136" y="273"/>
                    </a:lnTo>
                    <a:lnTo>
                      <a:pt x="131" y="105"/>
                    </a:lnTo>
                    <a:lnTo>
                      <a:pt x="149" y="72"/>
                    </a:lnTo>
                    <a:lnTo>
                      <a:pt x="150" y="0"/>
                    </a:lnTo>
                    <a:lnTo>
                      <a:pt x="0" y="35"/>
                    </a:lnTo>
                    <a:lnTo>
                      <a:pt x="24" y="118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46" name="Freeform 138"/>
              <p:cNvSpPr>
                <a:spLocks/>
              </p:cNvSpPr>
              <p:nvPr/>
            </p:nvSpPr>
            <p:spPr bwMode="auto">
              <a:xfrm>
                <a:off x="5104" y="1059"/>
                <a:ext cx="133" cy="302"/>
              </a:xfrm>
              <a:custGeom>
                <a:avLst/>
                <a:gdLst>
                  <a:gd name="T0" fmla="*/ 0 w 139"/>
                  <a:gd name="T1" fmla="*/ 123 h 316"/>
                  <a:gd name="T2" fmla="*/ 14 w 139"/>
                  <a:gd name="T3" fmla="*/ 96 h 316"/>
                  <a:gd name="T4" fmla="*/ 15 w 139"/>
                  <a:gd name="T5" fmla="*/ 35 h 316"/>
                  <a:gd name="T6" fmla="*/ 14 w 139"/>
                  <a:gd name="T7" fmla="*/ 11 h 316"/>
                  <a:gd name="T8" fmla="*/ 37 w 139"/>
                  <a:gd name="T9" fmla="*/ 0 h 316"/>
                  <a:gd name="T10" fmla="*/ 88 w 139"/>
                  <a:gd name="T11" fmla="*/ 165 h 316"/>
                  <a:gd name="T12" fmla="*/ 113 w 139"/>
                  <a:gd name="T13" fmla="*/ 200 h 316"/>
                  <a:gd name="T14" fmla="*/ 113 w 139"/>
                  <a:gd name="T15" fmla="*/ 224 h 316"/>
                  <a:gd name="T16" fmla="*/ 88 w 139"/>
                  <a:gd name="T17" fmla="*/ 242 h 316"/>
                  <a:gd name="T18" fmla="*/ 5 w 139"/>
                  <a:gd name="T19" fmla="*/ 264 h 316"/>
                  <a:gd name="T20" fmla="*/ 0 w 139"/>
                  <a:gd name="T21" fmla="*/ 123 h 316"/>
                  <a:gd name="T22" fmla="*/ 0 w 139"/>
                  <a:gd name="T23" fmla="*/ 123 h 31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9"/>
                  <a:gd name="T37" fmla="*/ 0 h 316"/>
                  <a:gd name="T38" fmla="*/ 139 w 139"/>
                  <a:gd name="T39" fmla="*/ 316 h 31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9" h="316">
                    <a:moveTo>
                      <a:pt x="0" y="148"/>
                    </a:moveTo>
                    <a:lnTo>
                      <a:pt x="18" y="115"/>
                    </a:lnTo>
                    <a:lnTo>
                      <a:pt x="19" y="43"/>
                    </a:lnTo>
                    <a:lnTo>
                      <a:pt x="18" y="15"/>
                    </a:lnTo>
                    <a:lnTo>
                      <a:pt x="45" y="0"/>
                    </a:lnTo>
                    <a:lnTo>
                      <a:pt x="108" y="198"/>
                    </a:lnTo>
                    <a:lnTo>
                      <a:pt x="139" y="240"/>
                    </a:lnTo>
                    <a:lnTo>
                      <a:pt x="139" y="268"/>
                    </a:lnTo>
                    <a:lnTo>
                      <a:pt x="108" y="290"/>
                    </a:lnTo>
                    <a:lnTo>
                      <a:pt x="5" y="316"/>
                    </a:lnTo>
                    <a:lnTo>
                      <a:pt x="0" y="148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47" name="Freeform 139"/>
              <p:cNvSpPr>
                <a:spLocks/>
              </p:cNvSpPr>
              <p:nvPr/>
            </p:nvSpPr>
            <p:spPr bwMode="auto">
              <a:xfrm>
                <a:off x="5148" y="793"/>
                <a:ext cx="321" cy="495"/>
              </a:xfrm>
              <a:custGeom>
                <a:avLst/>
                <a:gdLst>
                  <a:gd name="T0" fmla="*/ 0 w 340"/>
                  <a:gd name="T1" fmla="*/ 230 h 520"/>
                  <a:gd name="T2" fmla="*/ 16 w 340"/>
                  <a:gd name="T3" fmla="*/ 231 h 520"/>
                  <a:gd name="T4" fmla="*/ 17 w 340"/>
                  <a:gd name="T5" fmla="*/ 204 h 520"/>
                  <a:gd name="T6" fmla="*/ 37 w 340"/>
                  <a:gd name="T7" fmla="*/ 165 h 520"/>
                  <a:gd name="T8" fmla="*/ 26 w 340"/>
                  <a:gd name="T9" fmla="*/ 137 h 520"/>
                  <a:gd name="T10" fmla="*/ 66 w 340"/>
                  <a:gd name="T11" fmla="*/ 4 h 520"/>
                  <a:gd name="T12" fmla="*/ 75 w 340"/>
                  <a:gd name="T13" fmla="*/ 4 h 520"/>
                  <a:gd name="T14" fmla="*/ 77 w 340"/>
                  <a:gd name="T15" fmla="*/ 21 h 520"/>
                  <a:gd name="T16" fmla="*/ 116 w 340"/>
                  <a:gd name="T17" fmla="*/ 7 h 520"/>
                  <a:gd name="T18" fmla="*/ 118 w 340"/>
                  <a:gd name="T19" fmla="*/ 0 h 520"/>
                  <a:gd name="T20" fmla="*/ 149 w 340"/>
                  <a:gd name="T21" fmla="*/ 9 h 520"/>
                  <a:gd name="T22" fmla="*/ 199 w 340"/>
                  <a:gd name="T23" fmla="*/ 139 h 520"/>
                  <a:gd name="T24" fmla="*/ 221 w 340"/>
                  <a:gd name="T25" fmla="*/ 140 h 520"/>
                  <a:gd name="T26" fmla="*/ 263 w 340"/>
                  <a:gd name="T27" fmla="*/ 188 h 520"/>
                  <a:gd name="T28" fmla="*/ 258 w 340"/>
                  <a:gd name="T29" fmla="*/ 198 h 520"/>
                  <a:gd name="T30" fmla="*/ 270 w 340"/>
                  <a:gd name="T31" fmla="*/ 198 h 520"/>
                  <a:gd name="T32" fmla="*/ 262 w 340"/>
                  <a:gd name="T33" fmla="*/ 223 h 520"/>
                  <a:gd name="T34" fmla="*/ 241 w 340"/>
                  <a:gd name="T35" fmla="*/ 238 h 520"/>
                  <a:gd name="T36" fmla="*/ 218 w 340"/>
                  <a:gd name="T37" fmla="*/ 250 h 520"/>
                  <a:gd name="T38" fmla="*/ 215 w 340"/>
                  <a:gd name="T39" fmla="*/ 266 h 520"/>
                  <a:gd name="T40" fmla="*/ 203 w 340"/>
                  <a:gd name="T41" fmla="*/ 251 h 520"/>
                  <a:gd name="T42" fmla="*/ 182 w 340"/>
                  <a:gd name="T43" fmla="*/ 268 h 520"/>
                  <a:gd name="T44" fmla="*/ 172 w 340"/>
                  <a:gd name="T45" fmla="*/ 268 h 520"/>
                  <a:gd name="T46" fmla="*/ 162 w 340"/>
                  <a:gd name="T47" fmla="*/ 258 h 520"/>
                  <a:gd name="T48" fmla="*/ 158 w 340"/>
                  <a:gd name="T49" fmla="*/ 311 h 520"/>
                  <a:gd name="T50" fmla="*/ 138 w 340"/>
                  <a:gd name="T51" fmla="*/ 317 h 520"/>
                  <a:gd name="T52" fmla="*/ 128 w 340"/>
                  <a:gd name="T53" fmla="*/ 338 h 520"/>
                  <a:gd name="T54" fmla="*/ 118 w 340"/>
                  <a:gd name="T55" fmla="*/ 338 h 520"/>
                  <a:gd name="T56" fmla="*/ 91 w 340"/>
                  <a:gd name="T57" fmla="*/ 367 h 520"/>
                  <a:gd name="T58" fmla="*/ 89 w 340"/>
                  <a:gd name="T59" fmla="*/ 392 h 520"/>
                  <a:gd name="T60" fmla="*/ 83 w 340"/>
                  <a:gd name="T61" fmla="*/ 402 h 520"/>
                  <a:gd name="T62" fmla="*/ 75 w 340"/>
                  <a:gd name="T63" fmla="*/ 426 h 520"/>
                  <a:gd name="T64" fmla="*/ 50 w 340"/>
                  <a:gd name="T65" fmla="*/ 392 h 520"/>
                  <a:gd name="T66" fmla="*/ 0 w 340"/>
                  <a:gd name="T67" fmla="*/ 230 h 520"/>
                  <a:gd name="T68" fmla="*/ 0 w 340"/>
                  <a:gd name="T69" fmla="*/ 230 h 52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40"/>
                  <a:gd name="T106" fmla="*/ 0 h 520"/>
                  <a:gd name="T107" fmla="*/ 340 w 340"/>
                  <a:gd name="T108" fmla="*/ 520 h 52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40" h="520">
                    <a:moveTo>
                      <a:pt x="0" y="280"/>
                    </a:moveTo>
                    <a:lnTo>
                      <a:pt x="20" y="282"/>
                    </a:lnTo>
                    <a:lnTo>
                      <a:pt x="21" y="248"/>
                    </a:lnTo>
                    <a:lnTo>
                      <a:pt x="46" y="201"/>
                    </a:lnTo>
                    <a:lnTo>
                      <a:pt x="34" y="167"/>
                    </a:lnTo>
                    <a:lnTo>
                      <a:pt x="83" y="4"/>
                    </a:lnTo>
                    <a:lnTo>
                      <a:pt x="94" y="4"/>
                    </a:lnTo>
                    <a:lnTo>
                      <a:pt x="97" y="25"/>
                    </a:lnTo>
                    <a:lnTo>
                      <a:pt x="146" y="7"/>
                    </a:lnTo>
                    <a:lnTo>
                      <a:pt x="148" y="0"/>
                    </a:lnTo>
                    <a:lnTo>
                      <a:pt x="187" y="9"/>
                    </a:lnTo>
                    <a:lnTo>
                      <a:pt x="250" y="169"/>
                    </a:lnTo>
                    <a:lnTo>
                      <a:pt x="279" y="170"/>
                    </a:lnTo>
                    <a:lnTo>
                      <a:pt x="332" y="230"/>
                    </a:lnTo>
                    <a:lnTo>
                      <a:pt x="324" y="242"/>
                    </a:lnTo>
                    <a:lnTo>
                      <a:pt x="340" y="242"/>
                    </a:lnTo>
                    <a:lnTo>
                      <a:pt x="329" y="271"/>
                    </a:lnTo>
                    <a:lnTo>
                      <a:pt x="303" y="290"/>
                    </a:lnTo>
                    <a:lnTo>
                      <a:pt x="274" y="305"/>
                    </a:lnTo>
                    <a:lnTo>
                      <a:pt x="271" y="324"/>
                    </a:lnTo>
                    <a:lnTo>
                      <a:pt x="255" y="306"/>
                    </a:lnTo>
                    <a:lnTo>
                      <a:pt x="229" y="327"/>
                    </a:lnTo>
                    <a:lnTo>
                      <a:pt x="216" y="327"/>
                    </a:lnTo>
                    <a:lnTo>
                      <a:pt x="204" y="314"/>
                    </a:lnTo>
                    <a:lnTo>
                      <a:pt x="198" y="378"/>
                    </a:lnTo>
                    <a:lnTo>
                      <a:pt x="174" y="387"/>
                    </a:lnTo>
                    <a:lnTo>
                      <a:pt x="162" y="412"/>
                    </a:lnTo>
                    <a:lnTo>
                      <a:pt x="148" y="412"/>
                    </a:lnTo>
                    <a:lnTo>
                      <a:pt x="114" y="449"/>
                    </a:lnTo>
                    <a:lnTo>
                      <a:pt x="112" y="478"/>
                    </a:lnTo>
                    <a:lnTo>
                      <a:pt x="104" y="489"/>
                    </a:lnTo>
                    <a:lnTo>
                      <a:pt x="94" y="520"/>
                    </a:lnTo>
                    <a:lnTo>
                      <a:pt x="63" y="478"/>
                    </a:lnTo>
                    <a:lnTo>
                      <a:pt x="0" y="28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48" name="Text Box 140"/>
              <p:cNvSpPr txBox="1">
                <a:spLocks noChangeArrowheads="1"/>
              </p:cNvSpPr>
              <p:nvPr/>
            </p:nvSpPr>
            <p:spPr bwMode="auto">
              <a:xfrm>
                <a:off x="1652" y="2306"/>
                <a:ext cx="255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AZ</a:t>
                </a:r>
              </a:p>
            </p:txBody>
          </p:sp>
          <p:sp>
            <p:nvSpPr>
              <p:cNvPr id="149" name="Text Box 141"/>
              <p:cNvSpPr txBox="1">
                <a:spLocks noChangeArrowheads="1"/>
              </p:cNvSpPr>
              <p:nvPr/>
            </p:nvSpPr>
            <p:spPr bwMode="auto">
              <a:xfrm>
                <a:off x="1009" y="1939"/>
                <a:ext cx="266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CA</a:t>
                </a:r>
              </a:p>
            </p:txBody>
          </p:sp>
          <p:sp>
            <p:nvSpPr>
              <p:cNvPr id="150" name="Text Box 142"/>
              <p:cNvSpPr txBox="1">
                <a:spLocks noChangeArrowheads="1"/>
              </p:cNvSpPr>
              <p:nvPr/>
            </p:nvSpPr>
            <p:spPr bwMode="auto">
              <a:xfrm>
                <a:off x="1765" y="1788"/>
                <a:ext cx="259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UT</a:t>
                </a:r>
              </a:p>
            </p:txBody>
          </p:sp>
          <p:sp>
            <p:nvSpPr>
              <p:cNvPr id="151" name="Text Box 143"/>
              <p:cNvSpPr txBox="1">
                <a:spLocks noChangeArrowheads="1"/>
              </p:cNvSpPr>
              <p:nvPr/>
            </p:nvSpPr>
            <p:spPr bwMode="auto">
              <a:xfrm>
                <a:off x="5277" y="1620"/>
                <a:ext cx="259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rgbClr val="000000"/>
                    </a:solidFill>
                    <a:latin typeface="+mn-lt"/>
                  </a:rPr>
                  <a:t>CT</a:t>
                </a:r>
              </a:p>
            </p:txBody>
          </p:sp>
          <p:sp>
            <p:nvSpPr>
              <p:cNvPr id="152" name="Line 144"/>
              <p:cNvSpPr>
                <a:spLocks noChangeShapeType="1"/>
              </p:cNvSpPr>
              <p:nvPr/>
            </p:nvSpPr>
            <p:spPr bwMode="auto">
              <a:xfrm>
                <a:off x="5140" y="1461"/>
                <a:ext cx="182" cy="18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53" name="Text Box 145"/>
              <p:cNvSpPr txBox="1">
                <a:spLocks noChangeArrowheads="1"/>
              </p:cNvSpPr>
              <p:nvPr/>
            </p:nvSpPr>
            <p:spPr bwMode="auto">
              <a:xfrm>
                <a:off x="4505" y="3035"/>
                <a:ext cx="246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FL</a:t>
                </a:r>
              </a:p>
            </p:txBody>
          </p:sp>
          <p:sp>
            <p:nvSpPr>
              <p:cNvPr id="154" name="Text Box 146"/>
              <p:cNvSpPr txBox="1">
                <a:spLocks noChangeArrowheads="1"/>
              </p:cNvSpPr>
              <p:nvPr/>
            </p:nvSpPr>
            <p:spPr bwMode="auto">
              <a:xfrm>
                <a:off x="4232" y="2532"/>
                <a:ext cx="271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GA</a:t>
                </a:r>
              </a:p>
            </p:txBody>
          </p:sp>
          <p:sp>
            <p:nvSpPr>
              <p:cNvPr id="155" name="Text Box 147"/>
              <p:cNvSpPr txBox="1">
                <a:spLocks noChangeArrowheads="1"/>
              </p:cNvSpPr>
              <p:nvPr/>
            </p:nvSpPr>
            <p:spPr bwMode="auto">
              <a:xfrm>
                <a:off x="3280" y="1574"/>
                <a:ext cx="226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IA</a:t>
                </a:r>
              </a:p>
            </p:txBody>
          </p:sp>
          <p:sp>
            <p:nvSpPr>
              <p:cNvPr id="156" name="Text Box 148"/>
              <p:cNvSpPr txBox="1">
                <a:spLocks noChangeArrowheads="1"/>
              </p:cNvSpPr>
              <p:nvPr/>
            </p:nvSpPr>
            <p:spPr bwMode="auto">
              <a:xfrm>
                <a:off x="3688" y="1802"/>
                <a:ext cx="214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IL</a:t>
                </a:r>
              </a:p>
            </p:txBody>
          </p:sp>
          <p:sp>
            <p:nvSpPr>
              <p:cNvPr id="157" name="Text Box 149"/>
              <p:cNvSpPr txBox="1">
                <a:spLocks noChangeArrowheads="1"/>
              </p:cNvSpPr>
              <p:nvPr/>
            </p:nvSpPr>
            <p:spPr bwMode="auto">
              <a:xfrm>
                <a:off x="2871" y="1985"/>
                <a:ext cx="261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KS</a:t>
                </a:r>
              </a:p>
            </p:txBody>
          </p:sp>
          <p:sp>
            <p:nvSpPr>
              <p:cNvPr id="158" name="Text Box 150"/>
              <p:cNvSpPr txBox="1">
                <a:spLocks noChangeArrowheads="1"/>
              </p:cNvSpPr>
              <p:nvPr/>
            </p:nvSpPr>
            <p:spPr bwMode="auto">
              <a:xfrm>
                <a:off x="5377" y="1296"/>
                <a:ext cx="274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rgbClr val="000000"/>
                    </a:solidFill>
                    <a:latin typeface="+mn-lt"/>
                  </a:rPr>
                  <a:t>MA</a:t>
                </a:r>
              </a:p>
            </p:txBody>
          </p:sp>
          <p:sp>
            <p:nvSpPr>
              <p:cNvPr id="159" name="Line 151"/>
              <p:cNvSpPr>
                <a:spLocks noChangeShapeType="1"/>
              </p:cNvSpPr>
              <p:nvPr/>
            </p:nvSpPr>
            <p:spPr bwMode="auto">
              <a:xfrm>
                <a:off x="5232" y="1370"/>
                <a:ext cx="183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60" name="Text Box 152"/>
              <p:cNvSpPr txBox="1">
                <a:spLocks noChangeArrowheads="1"/>
              </p:cNvSpPr>
              <p:nvPr/>
            </p:nvSpPr>
            <p:spPr bwMode="auto">
              <a:xfrm>
                <a:off x="5074" y="2137"/>
                <a:ext cx="280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rgbClr val="000000"/>
                    </a:solidFill>
                    <a:latin typeface="+mn-lt"/>
                  </a:rPr>
                  <a:t>MD</a:t>
                </a:r>
              </a:p>
            </p:txBody>
          </p:sp>
          <p:sp>
            <p:nvSpPr>
              <p:cNvPr id="161" name="Line 153"/>
              <p:cNvSpPr>
                <a:spLocks noChangeShapeType="1"/>
              </p:cNvSpPr>
              <p:nvPr/>
            </p:nvSpPr>
            <p:spPr bwMode="auto">
              <a:xfrm>
                <a:off x="4983" y="1934"/>
                <a:ext cx="134" cy="22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62" name="Text Box 154"/>
              <p:cNvSpPr txBox="1">
                <a:spLocks noChangeArrowheads="1"/>
              </p:cNvSpPr>
              <p:nvPr/>
            </p:nvSpPr>
            <p:spPr bwMode="auto">
              <a:xfrm>
                <a:off x="3370" y="1985"/>
                <a:ext cx="285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MO</a:t>
                </a:r>
              </a:p>
            </p:txBody>
          </p:sp>
          <p:sp>
            <p:nvSpPr>
              <p:cNvPr id="163" name="Line 155"/>
              <p:cNvSpPr>
                <a:spLocks noChangeShapeType="1"/>
              </p:cNvSpPr>
              <p:nvPr/>
            </p:nvSpPr>
            <p:spPr bwMode="auto">
              <a:xfrm>
                <a:off x="5003" y="1689"/>
                <a:ext cx="253" cy="153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64" name="Text Box 156"/>
              <p:cNvSpPr txBox="1">
                <a:spLocks noChangeArrowheads="1"/>
              </p:cNvSpPr>
              <p:nvPr/>
            </p:nvSpPr>
            <p:spPr bwMode="auto">
              <a:xfrm>
                <a:off x="5210" y="1823"/>
                <a:ext cx="248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rgbClr val="000000"/>
                    </a:solidFill>
                    <a:latin typeface="+mn-lt"/>
                  </a:rPr>
                  <a:t>NJ</a:t>
                </a:r>
              </a:p>
            </p:txBody>
          </p:sp>
          <p:sp>
            <p:nvSpPr>
              <p:cNvPr id="165" name="Text Box 157"/>
              <p:cNvSpPr txBox="1">
                <a:spLocks noChangeArrowheads="1"/>
              </p:cNvSpPr>
              <p:nvPr/>
            </p:nvSpPr>
            <p:spPr bwMode="auto">
              <a:xfrm>
                <a:off x="4731" y="1345"/>
                <a:ext cx="266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NY</a:t>
                </a:r>
              </a:p>
            </p:txBody>
          </p:sp>
          <p:sp>
            <p:nvSpPr>
              <p:cNvPr id="166" name="Text Box 158"/>
              <p:cNvSpPr txBox="1">
                <a:spLocks noChangeArrowheads="1"/>
              </p:cNvSpPr>
              <p:nvPr/>
            </p:nvSpPr>
            <p:spPr bwMode="auto">
              <a:xfrm>
                <a:off x="1081" y="1168"/>
                <a:ext cx="277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OR</a:t>
                </a:r>
              </a:p>
            </p:txBody>
          </p:sp>
          <p:sp>
            <p:nvSpPr>
              <p:cNvPr id="167" name="Text Box 159"/>
              <p:cNvSpPr txBox="1">
                <a:spLocks noChangeArrowheads="1"/>
              </p:cNvSpPr>
              <p:nvPr/>
            </p:nvSpPr>
            <p:spPr bwMode="auto">
              <a:xfrm>
                <a:off x="4596" y="1574"/>
                <a:ext cx="261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PA</a:t>
                </a:r>
              </a:p>
            </p:txBody>
          </p:sp>
          <p:sp>
            <p:nvSpPr>
              <p:cNvPr id="168" name="Text Box 160"/>
              <p:cNvSpPr txBox="1">
                <a:spLocks noChangeArrowheads="1"/>
              </p:cNvSpPr>
              <p:nvPr/>
            </p:nvSpPr>
            <p:spPr bwMode="auto">
              <a:xfrm>
                <a:off x="4468" y="2351"/>
                <a:ext cx="265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SC</a:t>
                </a:r>
              </a:p>
            </p:txBody>
          </p:sp>
          <p:sp>
            <p:nvSpPr>
              <p:cNvPr id="169" name="Text Box 161"/>
              <p:cNvSpPr txBox="1">
                <a:spLocks noChangeArrowheads="1"/>
              </p:cNvSpPr>
              <p:nvPr/>
            </p:nvSpPr>
            <p:spPr bwMode="auto">
              <a:xfrm>
                <a:off x="3870" y="2244"/>
                <a:ext cx="259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TN</a:t>
                </a:r>
              </a:p>
            </p:txBody>
          </p:sp>
          <p:sp>
            <p:nvSpPr>
              <p:cNvPr id="170" name="Text Box 162"/>
              <p:cNvSpPr txBox="1">
                <a:spLocks noChangeArrowheads="1"/>
              </p:cNvSpPr>
              <p:nvPr/>
            </p:nvSpPr>
            <p:spPr bwMode="auto">
              <a:xfrm>
                <a:off x="2235" y="1894"/>
                <a:ext cx="276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CO</a:t>
                </a:r>
              </a:p>
            </p:txBody>
          </p:sp>
          <p:sp>
            <p:nvSpPr>
              <p:cNvPr id="171" name="Text Box 163"/>
              <p:cNvSpPr txBox="1">
                <a:spLocks noChangeArrowheads="1"/>
              </p:cNvSpPr>
              <p:nvPr/>
            </p:nvSpPr>
            <p:spPr bwMode="auto">
              <a:xfrm>
                <a:off x="1283" y="799"/>
                <a:ext cx="286" cy="1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WA</a:t>
                </a:r>
              </a:p>
            </p:txBody>
          </p:sp>
          <p:sp>
            <p:nvSpPr>
              <p:cNvPr id="172" name="Text Box 164"/>
              <p:cNvSpPr txBox="1">
                <a:spLocks noChangeArrowheads="1"/>
              </p:cNvSpPr>
              <p:nvPr/>
            </p:nvSpPr>
            <p:spPr bwMode="auto">
              <a:xfrm>
                <a:off x="3576" y="1289"/>
                <a:ext cx="253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WI</a:t>
                </a:r>
              </a:p>
            </p:txBody>
          </p:sp>
          <p:sp>
            <p:nvSpPr>
              <p:cNvPr id="173" name="Text Box 165"/>
              <p:cNvSpPr txBox="1">
                <a:spLocks noChangeArrowheads="1"/>
              </p:cNvSpPr>
              <p:nvPr/>
            </p:nvSpPr>
            <p:spPr bwMode="auto">
              <a:xfrm>
                <a:off x="4596" y="1939"/>
                <a:ext cx="261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VA</a:t>
                </a:r>
              </a:p>
            </p:txBody>
          </p:sp>
          <p:sp>
            <p:nvSpPr>
              <p:cNvPr id="174" name="Text Box 166"/>
              <p:cNvSpPr txBox="1">
                <a:spLocks noChangeArrowheads="1"/>
              </p:cNvSpPr>
              <p:nvPr/>
            </p:nvSpPr>
            <p:spPr bwMode="auto">
              <a:xfrm>
                <a:off x="5137" y="960"/>
                <a:ext cx="274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ME</a:t>
                </a:r>
              </a:p>
            </p:txBody>
          </p:sp>
          <p:sp>
            <p:nvSpPr>
              <p:cNvPr id="175" name="Text Box 167"/>
              <p:cNvSpPr txBox="1">
                <a:spLocks noChangeArrowheads="1"/>
              </p:cNvSpPr>
              <p:nvPr/>
            </p:nvSpPr>
            <p:spPr bwMode="auto">
              <a:xfrm>
                <a:off x="3213" y="1107"/>
                <a:ext cx="280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MN</a:t>
                </a:r>
              </a:p>
            </p:txBody>
          </p:sp>
          <p:sp>
            <p:nvSpPr>
              <p:cNvPr id="176" name="Text Box 168"/>
              <p:cNvSpPr txBox="1">
                <a:spLocks noChangeArrowheads="1"/>
              </p:cNvSpPr>
              <p:nvPr/>
            </p:nvSpPr>
            <p:spPr bwMode="auto">
              <a:xfrm>
                <a:off x="3975" y="1407"/>
                <a:ext cx="296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MI</a:t>
                </a:r>
              </a:p>
            </p:txBody>
          </p:sp>
          <p:sp>
            <p:nvSpPr>
              <p:cNvPr id="177" name="Text Box 169"/>
              <p:cNvSpPr txBox="1">
                <a:spLocks noChangeArrowheads="1"/>
              </p:cNvSpPr>
              <p:nvPr/>
            </p:nvSpPr>
            <p:spPr bwMode="auto">
              <a:xfrm>
                <a:off x="4587" y="2152"/>
                <a:ext cx="271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NC</a:t>
                </a:r>
              </a:p>
            </p:txBody>
          </p:sp>
          <p:sp>
            <p:nvSpPr>
              <p:cNvPr id="178" name="Text Box 170"/>
              <p:cNvSpPr txBox="1">
                <a:spLocks noChangeArrowheads="1"/>
              </p:cNvSpPr>
              <p:nvPr/>
            </p:nvSpPr>
            <p:spPr bwMode="auto">
              <a:xfrm>
                <a:off x="2780" y="2746"/>
                <a:ext cx="255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TX</a:t>
                </a:r>
              </a:p>
            </p:txBody>
          </p:sp>
          <p:sp>
            <p:nvSpPr>
              <p:cNvPr id="179" name="Text Box 171"/>
              <p:cNvSpPr txBox="1">
                <a:spLocks noChangeArrowheads="1"/>
              </p:cNvSpPr>
              <p:nvPr/>
            </p:nvSpPr>
            <p:spPr bwMode="auto">
              <a:xfrm>
                <a:off x="4031" y="1997"/>
                <a:ext cx="362" cy="13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fontAlgn="auto" hangingPunct="0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KY</a:t>
                </a:r>
              </a:p>
            </p:txBody>
          </p:sp>
          <p:sp>
            <p:nvSpPr>
              <p:cNvPr id="180" name="Text Box 172"/>
              <p:cNvSpPr txBox="1">
                <a:spLocks noChangeArrowheads="1"/>
              </p:cNvSpPr>
              <p:nvPr/>
            </p:nvSpPr>
            <p:spPr bwMode="auto">
              <a:xfrm>
                <a:off x="4347" y="1903"/>
                <a:ext cx="308" cy="13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fontAlgn="auto" hangingPunct="0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WV</a:t>
                </a:r>
              </a:p>
            </p:txBody>
          </p:sp>
          <p:sp>
            <p:nvSpPr>
              <p:cNvPr id="181" name="Line 174"/>
              <p:cNvSpPr>
                <a:spLocks noChangeShapeType="1"/>
              </p:cNvSpPr>
              <p:nvPr/>
            </p:nvSpPr>
            <p:spPr bwMode="auto">
              <a:xfrm>
                <a:off x="5210" y="1485"/>
                <a:ext cx="203" cy="4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82" name="Rectangle 175"/>
              <p:cNvSpPr>
                <a:spLocks noChangeArrowheads="1"/>
              </p:cNvSpPr>
              <p:nvPr/>
            </p:nvSpPr>
            <p:spPr bwMode="auto">
              <a:xfrm>
                <a:off x="2804" y="1652"/>
                <a:ext cx="265" cy="17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NE</a:t>
                </a:r>
              </a:p>
            </p:txBody>
          </p:sp>
          <p:sp>
            <p:nvSpPr>
              <p:cNvPr id="183" name="Text Box 177"/>
              <p:cNvSpPr txBox="1">
                <a:spLocks noChangeArrowheads="1"/>
              </p:cNvSpPr>
              <p:nvPr/>
            </p:nvSpPr>
            <p:spPr bwMode="auto">
              <a:xfrm>
                <a:off x="4802" y="946"/>
                <a:ext cx="366" cy="13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fontAlgn="auto" hangingPunct="0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rgbClr val="000000"/>
                    </a:solidFill>
                    <a:latin typeface="+mn-lt"/>
                  </a:rPr>
                  <a:t>VT</a:t>
                </a:r>
              </a:p>
            </p:txBody>
          </p:sp>
          <p:sp>
            <p:nvSpPr>
              <p:cNvPr id="184" name="Line 178"/>
              <p:cNvSpPr>
                <a:spLocks noChangeShapeType="1"/>
              </p:cNvSpPr>
              <p:nvPr/>
            </p:nvSpPr>
            <p:spPr bwMode="auto">
              <a:xfrm>
                <a:off x="4983" y="1084"/>
                <a:ext cx="82" cy="136"/>
              </a:xfrm>
              <a:prstGeom prst="line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grpSp>
            <p:nvGrpSpPr>
              <p:cNvPr id="29" name="Group 735"/>
              <p:cNvGrpSpPr>
                <a:grpSpLocks/>
              </p:cNvGrpSpPr>
              <p:nvPr/>
            </p:nvGrpSpPr>
            <p:grpSpPr bwMode="auto">
              <a:xfrm>
                <a:off x="1317" y="1161"/>
                <a:ext cx="4337" cy="1694"/>
                <a:chOff x="926" y="961"/>
                <a:chExt cx="4594" cy="1813"/>
              </a:xfrm>
            </p:grpSpPr>
            <p:sp>
              <p:nvSpPr>
                <p:cNvPr id="197" name="Text Box 357"/>
                <p:cNvSpPr txBox="1">
                  <a:spLocks noChangeArrowheads="1"/>
                </p:cNvSpPr>
                <p:nvPr/>
              </p:nvSpPr>
              <p:spPr bwMode="auto">
                <a:xfrm>
                  <a:off x="926" y="1494"/>
                  <a:ext cx="288" cy="1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950" kern="0" dirty="0">
                      <a:solidFill>
                        <a:sysClr val="windowText" lastClr="000000"/>
                      </a:solidFill>
                      <a:latin typeface="+mn-lt"/>
                    </a:rPr>
                    <a:t>NV</a:t>
                  </a:r>
                </a:p>
              </p:txBody>
            </p:sp>
            <p:sp>
              <p:nvSpPr>
                <p:cNvPr id="198" name="Text Box 358"/>
                <p:cNvSpPr txBox="1">
                  <a:spLocks noChangeArrowheads="1"/>
                </p:cNvSpPr>
                <p:nvPr/>
              </p:nvSpPr>
              <p:spPr bwMode="auto">
                <a:xfrm>
                  <a:off x="3936" y="1584"/>
                  <a:ext cx="33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950" kern="0" dirty="0">
                      <a:solidFill>
                        <a:sysClr val="windowText" lastClr="000000"/>
                      </a:solidFill>
                      <a:latin typeface="+mn-lt"/>
                    </a:rPr>
                    <a:t>OH</a:t>
                  </a:r>
                </a:p>
              </p:txBody>
            </p:sp>
            <p:sp>
              <p:nvSpPr>
                <p:cNvPr id="199" name="Text Box 359"/>
                <p:cNvSpPr txBox="1">
                  <a:spLocks noChangeArrowheads="1"/>
                </p:cNvSpPr>
                <p:nvPr/>
              </p:nvSpPr>
              <p:spPr bwMode="auto">
                <a:xfrm>
                  <a:off x="2448" y="1159"/>
                  <a:ext cx="288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950" kern="0" dirty="0">
                      <a:solidFill>
                        <a:sysClr val="windowText" lastClr="000000"/>
                      </a:solidFill>
                      <a:latin typeface="+mn-lt"/>
                    </a:rPr>
                    <a:t>SD</a:t>
                  </a:r>
                </a:p>
              </p:txBody>
            </p:sp>
            <p:sp>
              <p:nvSpPr>
                <p:cNvPr id="200" name="Text Box 543"/>
                <p:cNvSpPr txBox="1">
                  <a:spLocks noChangeArrowheads="1"/>
                </p:cNvSpPr>
                <p:nvPr/>
              </p:nvSpPr>
              <p:spPr bwMode="auto">
                <a:xfrm>
                  <a:off x="3120" y="2592"/>
                  <a:ext cx="288" cy="1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fontAlgn="auto">
                    <a:spcBef>
                      <a:spcPct val="50000"/>
                    </a:spcBef>
                    <a:spcAft>
                      <a:spcPts val="0"/>
                    </a:spcAft>
                    <a:defRPr/>
                  </a:pPr>
                  <a:endParaRPr lang="en-US" sz="950" kern="0" dirty="0">
                    <a:solidFill>
                      <a:srgbClr val="FFFFFF"/>
                    </a:solidFill>
                    <a:latin typeface="+mn-lt"/>
                  </a:endParaRPr>
                </a:p>
              </p:txBody>
            </p:sp>
            <p:sp>
              <p:nvSpPr>
                <p:cNvPr id="201" name="Text Box 547"/>
                <p:cNvSpPr txBox="1">
                  <a:spLocks noChangeArrowheads="1"/>
                </p:cNvSpPr>
                <p:nvPr/>
              </p:nvSpPr>
              <p:spPr bwMode="auto">
                <a:xfrm>
                  <a:off x="3120" y="2207"/>
                  <a:ext cx="288" cy="1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fontAlgn="auto">
                    <a:spcBef>
                      <a:spcPct val="50000"/>
                    </a:spcBef>
                    <a:spcAft>
                      <a:spcPts val="0"/>
                    </a:spcAft>
                    <a:defRPr/>
                  </a:pPr>
                  <a:r>
                    <a:rPr lang="en-US" sz="950" kern="0" dirty="0">
                      <a:solidFill>
                        <a:sysClr val="windowText" lastClr="000000"/>
                      </a:solidFill>
                      <a:latin typeface="+mn-lt"/>
                    </a:rPr>
                    <a:t>AR</a:t>
                  </a:r>
                </a:p>
              </p:txBody>
            </p:sp>
            <p:sp>
              <p:nvSpPr>
                <p:cNvPr id="202" name="Text Box 548"/>
                <p:cNvSpPr txBox="1">
                  <a:spLocks noChangeArrowheads="1"/>
                </p:cNvSpPr>
                <p:nvPr/>
              </p:nvSpPr>
              <p:spPr bwMode="auto">
                <a:xfrm>
                  <a:off x="3648" y="1584"/>
                  <a:ext cx="288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fontAlgn="auto">
                    <a:spcBef>
                      <a:spcPct val="50000"/>
                    </a:spcBef>
                    <a:spcAft>
                      <a:spcPts val="0"/>
                    </a:spcAft>
                    <a:defRPr/>
                  </a:pPr>
                  <a:r>
                    <a:rPr lang="en-US" sz="950" kern="0" dirty="0">
                      <a:solidFill>
                        <a:sysClr val="windowText" lastClr="000000"/>
                      </a:solidFill>
                      <a:latin typeface="+mn-lt"/>
                    </a:rPr>
                    <a:t> IN</a:t>
                  </a:r>
                </a:p>
              </p:txBody>
            </p:sp>
            <p:sp>
              <p:nvSpPr>
                <p:cNvPr id="203" name="Text Box 549"/>
                <p:cNvSpPr txBox="1">
                  <a:spLocks noChangeArrowheads="1"/>
                </p:cNvSpPr>
                <p:nvPr/>
              </p:nvSpPr>
              <p:spPr bwMode="auto">
                <a:xfrm>
                  <a:off x="5232" y="961"/>
                  <a:ext cx="288" cy="1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fontAlgn="auto">
                    <a:spcBef>
                      <a:spcPct val="50000"/>
                    </a:spcBef>
                    <a:spcAft>
                      <a:spcPts val="0"/>
                    </a:spcAft>
                    <a:defRPr/>
                  </a:pPr>
                  <a:r>
                    <a:rPr lang="en-US" sz="950" kern="0" dirty="0">
                      <a:solidFill>
                        <a:sysClr val="windowText" lastClr="000000"/>
                      </a:solidFill>
                      <a:latin typeface="+mn-lt"/>
                    </a:rPr>
                    <a:t>NH</a:t>
                  </a:r>
                </a:p>
              </p:txBody>
            </p:sp>
            <p:sp>
              <p:nvSpPr>
                <p:cNvPr id="204" name="Line 722"/>
                <p:cNvSpPr>
                  <a:spLocks noChangeShapeType="1"/>
                </p:cNvSpPr>
                <p:nvPr/>
              </p:nvSpPr>
              <p:spPr bwMode="auto">
                <a:xfrm flipV="1">
                  <a:off x="4992" y="1056"/>
                  <a:ext cx="288" cy="5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950" kern="0" dirty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</p:grpSp>
          <p:sp>
            <p:nvSpPr>
              <p:cNvPr id="186" name="Text Box 1757"/>
              <p:cNvSpPr txBox="1">
                <a:spLocks noChangeArrowheads="1"/>
              </p:cNvSpPr>
              <p:nvPr/>
            </p:nvSpPr>
            <p:spPr bwMode="auto">
              <a:xfrm>
                <a:off x="2016" y="960"/>
                <a:ext cx="366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MT</a:t>
                </a:r>
              </a:p>
            </p:txBody>
          </p:sp>
          <p:sp>
            <p:nvSpPr>
              <p:cNvPr id="187" name="Text Box 1758"/>
              <p:cNvSpPr txBox="1">
                <a:spLocks noChangeArrowheads="1"/>
              </p:cNvSpPr>
              <p:nvPr/>
            </p:nvSpPr>
            <p:spPr bwMode="auto">
              <a:xfrm>
                <a:off x="1632" y="1249"/>
                <a:ext cx="272" cy="1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ID</a:t>
                </a:r>
              </a:p>
            </p:txBody>
          </p:sp>
          <p:sp>
            <p:nvSpPr>
              <p:cNvPr id="188" name="Text Box 1759"/>
              <p:cNvSpPr txBox="1">
                <a:spLocks noChangeArrowheads="1"/>
              </p:cNvSpPr>
              <p:nvPr/>
            </p:nvSpPr>
            <p:spPr bwMode="auto">
              <a:xfrm>
                <a:off x="2122" y="1409"/>
                <a:ext cx="318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WY</a:t>
                </a:r>
              </a:p>
            </p:txBody>
          </p:sp>
          <p:sp>
            <p:nvSpPr>
              <p:cNvPr id="189" name="Text Box 1760"/>
              <p:cNvSpPr txBox="1">
                <a:spLocks noChangeArrowheads="1"/>
              </p:cNvSpPr>
              <p:nvPr/>
            </p:nvSpPr>
            <p:spPr bwMode="auto">
              <a:xfrm>
                <a:off x="2736" y="960"/>
                <a:ext cx="318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ND</a:t>
                </a:r>
              </a:p>
            </p:txBody>
          </p:sp>
          <p:sp>
            <p:nvSpPr>
              <p:cNvPr id="190" name="Text Box 1761"/>
              <p:cNvSpPr txBox="1">
                <a:spLocks noChangeArrowheads="1"/>
              </p:cNvSpPr>
              <p:nvPr/>
            </p:nvSpPr>
            <p:spPr bwMode="auto">
              <a:xfrm>
                <a:off x="2159" y="2351"/>
                <a:ext cx="316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NM</a:t>
                </a:r>
              </a:p>
            </p:txBody>
          </p:sp>
          <p:sp>
            <p:nvSpPr>
              <p:cNvPr id="191" name="Text Box 1762"/>
              <p:cNvSpPr txBox="1">
                <a:spLocks noChangeArrowheads="1"/>
              </p:cNvSpPr>
              <p:nvPr/>
            </p:nvSpPr>
            <p:spPr bwMode="auto">
              <a:xfrm>
                <a:off x="2941" y="2286"/>
                <a:ext cx="362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OK</a:t>
                </a:r>
              </a:p>
            </p:txBody>
          </p:sp>
          <p:sp>
            <p:nvSpPr>
              <p:cNvPr id="192" name="Text Box 1763"/>
              <p:cNvSpPr txBox="1">
                <a:spLocks noChangeArrowheads="1"/>
              </p:cNvSpPr>
              <p:nvPr/>
            </p:nvSpPr>
            <p:spPr bwMode="auto">
              <a:xfrm>
                <a:off x="3373" y="2736"/>
                <a:ext cx="318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LA</a:t>
                </a:r>
              </a:p>
            </p:txBody>
          </p:sp>
          <p:sp>
            <p:nvSpPr>
              <p:cNvPr id="193" name="Text Box 1764"/>
              <p:cNvSpPr txBox="1">
                <a:spLocks noChangeArrowheads="1"/>
              </p:cNvSpPr>
              <p:nvPr/>
            </p:nvSpPr>
            <p:spPr bwMode="auto">
              <a:xfrm>
                <a:off x="3626" y="2555"/>
                <a:ext cx="343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MS</a:t>
                </a:r>
              </a:p>
            </p:txBody>
          </p:sp>
          <p:sp>
            <p:nvSpPr>
              <p:cNvPr id="194" name="Text Box 1765"/>
              <p:cNvSpPr txBox="1">
                <a:spLocks noChangeArrowheads="1"/>
              </p:cNvSpPr>
              <p:nvPr/>
            </p:nvSpPr>
            <p:spPr bwMode="auto">
              <a:xfrm>
                <a:off x="3939" y="2579"/>
                <a:ext cx="249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AL</a:t>
                </a:r>
              </a:p>
            </p:txBody>
          </p:sp>
          <p:sp>
            <p:nvSpPr>
              <p:cNvPr id="195" name="Line 1766"/>
              <p:cNvSpPr>
                <a:spLocks noChangeShapeType="1"/>
              </p:cNvSpPr>
              <p:nvPr/>
            </p:nvSpPr>
            <p:spPr bwMode="auto">
              <a:xfrm>
                <a:off x="4983" y="1837"/>
                <a:ext cx="273" cy="18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196" name="Text Box 1767"/>
              <p:cNvSpPr txBox="1">
                <a:spLocks noChangeArrowheads="1"/>
              </p:cNvSpPr>
              <p:nvPr/>
            </p:nvSpPr>
            <p:spPr bwMode="auto">
              <a:xfrm>
                <a:off x="5210" y="1972"/>
                <a:ext cx="318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DE</a:t>
                </a:r>
              </a:p>
            </p:txBody>
          </p:sp>
        </p:grpSp>
        <p:grpSp>
          <p:nvGrpSpPr>
            <p:cNvPr id="37888" name="Group 759"/>
            <p:cNvGrpSpPr>
              <a:grpSpLocks/>
            </p:cNvGrpSpPr>
            <p:nvPr/>
          </p:nvGrpSpPr>
          <p:grpSpPr bwMode="auto">
            <a:xfrm>
              <a:off x="7407275" y="2173288"/>
              <a:ext cx="1365250" cy="4227512"/>
              <a:chOff x="2153753" y="3472975"/>
              <a:chExt cx="1475714" cy="3711012"/>
            </a:xfrm>
          </p:grpSpPr>
          <p:sp>
            <p:nvSpPr>
              <p:cNvPr id="207" name="Text Box 1833"/>
              <p:cNvSpPr txBox="1">
                <a:spLocks noChangeArrowheads="1"/>
              </p:cNvSpPr>
              <p:nvPr/>
            </p:nvSpPr>
            <p:spPr bwMode="auto">
              <a:xfrm>
                <a:off x="2172629" y="4207373"/>
                <a:ext cx="1443110" cy="63963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Partners Providing </a:t>
                </a:r>
              </a:p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Inpatient Data Only</a:t>
                </a:r>
              </a:p>
            </p:txBody>
          </p:sp>
          <p:sp>
            <p:nvSpPr>
              <p:cNvPr id="208" name="Text Box 1834"/>
              <p:cNvSpPr txBox="1">
                <a:spLocks noChangeArrowheads="1"/>
              </p:cNvSpPr>
              <p:nvPr/>
            </p:nvSpPr>
            <p:spPr bwMode="auto">
              <a:xfrm>
                <a:off x="2158901" y="4933411"/>
                <a:ext cx="1456838" cy="641031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Partners Providing </a:t>
                </a:r>
              </a:p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Inpatient &amp; Ambulatory Surgery Data</a:t>
                </a:r>
              </a:p>
            </p:txBody>
          </p:sp>
          <p:sp>
            <p:nvSpPr>
              <p:cNvPr id="209" name="Text Box 1835"/>
              <p:cNvSpPr txBox="1">
                <a:spLocks noChangeArrowheads="1"/>
              </p:cNvSpPr>
              <p:nvPr/>
            </p:nvSpPr>
            <p:spPr bwMode="auto">
              <a:xfrm>
                <a:off x="2172629" y="6392453"/>
                <a:ext cx="1456838" cy="791534"/>
              </a:xfrm>
              <a:prstGeom prst="rect">
                <a:avLst/>
              </a:prstGeom>
              <a:solidFill>
                <a:schemeClr val="tx1">
                  <a:lumMod val="5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rgbClr val="001454"/>
                    </a:solidFill>
                    <a:latin typeface="+mn-lt"/>
                  </a:rPr>
                  <a:t>Partners Providing </a:t>
                </a:r>
              </a:p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rgbClr val="001454"/>
                    </a:solidFill>
                    <a:latin typeface="+mn-lt"/>
                  </a:rPr>
                  <a:t>Inpatient, Ambulatory Surgery,</a:t>
                </a:r>
                <a:br>
                  <a:rPr lang="en-US" sz="950" kern="0" dirty="0">
                    <a:solidFill>
                      <a:srgbClr val="001454"/>
                    </a:solidFill>
                    <a:latin typeface="+mn-lt"/>
                  </a:rPr>
                </a:br>
                <a:r>
                  <a:rPr lang="en-US" sz="950" kern="0" dirty="0">
                    <a:solidFill>
                      <a:srgbClr val="001454"/>
                    </a:solidFill>
                    <a:latin typeface="+mn-lt"/>
                  </a:rPr>
                  <a:t>&amp; Emergency Department Data</a:t>
                </a:r>
              </a:p>
            </p:txBody>
          </p:sp>
          <p:sp>
            <p:nvSpPr>
              <p:cNvPr id="210" name="Text Box 1836"/>
              <p:cNvSpPr txBox="1">
                <a:spLocks noChangeArrowheads="1"/>
              </p:cNvSpPr>
              <p:nvPr/>
            </p:nvSpPr>
            <p:spPr bwMode="auto">
              <a:xfrm>
                <a:off x="2176061" y="3472975"/>
                <a:ext cx="1443110" cy="641031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Non-participating</a:t>
                </a:r>
              </a:p>
            </p:txBody>
          </p:sp>
          <p:sp>
            <p:nvSpPr>
              <p:cNvPr id="212" name="Text Box 1838"/>
              <p:cNvSpPr txBox="1">
                <a:spLocks noChangeArrowheads="1"/>
              </p:cNvSpPr>
              <p:nvPr/>
            </p:nvSpPr>
            <p:spPr bwMode="auto">
              <a:xfrm>
                <a:off x="2153753" y="5637151"/>
                <a:ext cx="1461986" cy="685625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 anchorCtr="1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950" kern="0" dirty="0">
                    <a:solidFill>
                      <a:sysClr val="windowText" lastClr="000000"/>
                    </a:solidFill>
                    <a:latin typeface="+mn-lt"/>
                  </a:rPr>
                  <a:t>Partners Providing Inpatient &amp; Emergency Department Data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50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</p:grpSp>
      </p:grpSp>
      <p:sp>
        <p:nvSpPr>
          <p:cNvPr id="37895" name="Slide Number Placeholder 216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FC95282-150B-4B88-90F7-CF216B0CBD7D}" type="slidenum">
              <a:rPr lang="en-US" smtClean="0">
                <a:latin typeface="Arial" pitchFamily="34" charset="0"/>
              </a:rPr>
              <a:pPr/>
              <a:t>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7889" name="Title 3788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rtl="0" fontAlgn="base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ea typeface="+mn-ea"/>
                <a:cs typeface="+mn-cs"/>
              </a:rPr>
              <a:t>Partnership: HCUP Database Participation By State</a:t>
            </a:r>
            <a:endParaRPr lang="en-US" dirty="0" smtClean="0">
              <a:effectLst/>
            </a:endParaRP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652463" y="1674813"/>
            <a:ext cx="5227637" cy="638175"/>
          </a:xfrm>
        </p:spPr>
        <p:txBody>
          <a:bodyPr/>
          <a:lstStyle/>
          <a:p>
            <a:pPr>
              <a:defRPr/>
            </a:pPr>
            <a:r>
              <a:rPr lang="en-US" sz="2400" dirty="0" smtClean="0"/>
              <a:t>Three state-level databases</a:t>
            </a:r>
          </a:p>
        </p:txBody>
      </p:sp>
      <p:sp>
        <p:nvSpPr>
          <p:cNvPr id="25606" name="Text Box 10"/>
          <p:cNvSpPr txBox="1">
            <a:spLocks noChangeArrowheads="1"/>
          </p:cNvSpPr>
          <p:nvPr/>
        </p:nvSpPr>
        <p:spPr bwMode="auto">
          <a:xfrm>
            <a:off x="6513513" y="2435225"/>
            <a:ext cx="38989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State Ambulatory </a:t>
            </a:r>
          </a:p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Surgery Databases </a:t>
            </a:r>
          </a:p>
          <a:p>
            <a:pPr>
              <a:defRPr/>
            </a:pP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(SASD)</a:t>
            </a:r>
          </a:p>
        </p:txBody>
      </p:sp>
      <p:grpSp>
        <p:nvGrpSpPr>
          <p:cNvPr id="3" name="Group 2" descr="State Inpatient Databases (SID)"/>
          <p:cNvGrpSpPr/>
          <p:nvPr/>
        </p:nvGrpSpPr>
        <p:grpSpPr>
          <a:xfrm>
            <a:off x="651590" y="2413516"/>
            <a:ext cx="4517310" cy="1625082"/>
            <a:chOff x="651590" y="2413516"/>
            <a:chExt cx="4517310" cy="1625082"/>
          </a:xfrm>
        </p:grpSpPr>
        <p:sp>
          <p:nvSpPr>
            <p:cNvPr id="25604" name="Text Box 10"/>
            <p:cNvSpPr txBox="1">
              <a:spLocks noChangeArrowheads="1"/>
            </p:cNvSpPr>
            <p:nvPr/>
          </p:nvSpPr>
          <p:spPr bwMode="auto">
            <a:xfrm>
              <a:off x="2406650" y="2454275"/>
              <a:ext cx="2762250" cy="1200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State Inpatient</a:t>
              </a:r>
            </a:p>
            <a:p>
              <a:pPr>
                <a:defRPr/>
              </a:pPr>
              <a:r>
                <a:rPr 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Databases </a:t>
              </a:r>
            </a:p>
            <a:p>
              <a:pPr>
                <a:defRPr/>
              </a:pPr>
              <a:r>
                <a:rPr lang="en-US" sz="32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(SID)</a:t>
              </a:r>
            </a:p>
          </p:txBody>
        </p:sp>
        <p:pic>
          <p:nvPicPr>
            <p:cNvPr id="24" name="Picture 17" descr="1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51590" y="2413516"/>
              <a:ext cx="1625082" cy="1625082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grpSp>
        <p:nvGrpSpPr>
          <p:cNvPr id="4" name="Group 3" descr="State Emergency Department Databases (SEDD)"/>
          <p:cNvGrpSpPr/>
          <p:nvPr/>
        </p:nvGrpSpPr>
        <p:grpSpPr>
          <a:xfrm>
            <a:off x="597159" y="4643535"/>
            <a:ext cx="6065579" cy="1598646"/>
            <a:chOff x="597159" y="4643535"/>
            <a:chExt cx="6065579" cy="1598646"/>
          </a:xfrm>
        </p:grpSpPr>
        <p:sp>
          <p:nvSpPr>
            <p:cNvPr id="25605" name="Text Box 10"/>
            <p:cNvSpPr txBox="1">
              <a:spLocks noChangeArrowheads="1"/>
            </p:cNvSpPr>
            <p:nvPr/>
          </p:nvSpPr>
          <p:spPr bwMode="auto">
            <a:xfrm>
              <a:off x="2762250" y="4711700"/>
              <a:ext cx="3900488" cy="1200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State Emergency </a:t>
              </a:r>
            </a:p>
            <a:p>
              <a:pPr>
                <a:defRPr/>
              </a:pPr>
              <a:r>
                <a:rPr 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Department Databases </a:t>
              </a:r>
            </a:p>
            <a:p>
              <a:pPr>
                <a:defRPr/>
              </a:pPr>
              <a:r>
                <a:rPr lang="en-US" sz="32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(SEDD)</a:t>
              </a:r>
            </a:p>
          </p:txBody>
        </p:sp>
        <p:pic>
          <p:nvPicPr>
            <p:cNvPr id="25" name="Picture 20" descr="B6K14E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97159" y="4643535"/>
              <a:ext cx="2090537" cy="159864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pic>
        <p:nvPicPr>
          <p:cNvPr id="26" name="Picture 14" descr="State Ambulatory Surgery Databases (SASD)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550227" y="2429255"/>
            <a:ext cx="1925217" cy="14616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sp>
        <p:nvSpPr>
          <p:cNvPr id="38922" name="Rectangle 41"/>
          <p:cNvSpPr txBox="1">
            <a:spLocks noChangeArrowheads="1"/>
          </p:cNvSpPr>
          <p:nvPr/>
        </p:nvSpPr>
        <p:spPr bwMode="auto">
          <a:xfrm>
            <a:off x="304800" y="6400800"/>
            <a:ext cx="5746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 eaLnBrk="0" hangingPunct="0"/>
            <a:fld id="{7FEFD46A-92B1-411E-9C9C-924C79EDB099}" type="slidenum">
              <a:rPr lang="en-US" sz="1200"/>
              <a:pPr algn="ctr" eaLnBrk="0" hangingPunct="0"/>
              <a:t>6</a:t>
            </a:fld>
            <a:endParaRPr lang="en-US" sz="120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rtl="0" fontAlgn="base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ea typeface="+mn-ea"/>
                <a:cs typeface="+mn-cs"/>
              </a:rPr>
              <a:t>HCUP Has Six Types of Databases</a:t>
            </a:r>
            <a:endParaRPr lang="en-US" dirty="0" smtClean="0">
              <a:effectLst/>
            </a:endParaRPr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652463" y="1674813"/>
            <a:ext cx="5461000" cy="655637"/>
          </a:xfrm>
        </p:spPr>
        <p:txBody>
          <a:bodyPr/>
          <a:lstStyle/>
          <a:p>
            <a:pPr>
              <a:defRPr/>
            </a:pPr>
            <a:r>
              <a:rPr lang="en-US" sz="2400" dirty="0" smtClean="0"/>
              <a:t>Three nationwide databases</a:t>
            </a:r>
          </a:p>
        </p:txBody>
      </p:sp>
      <p:sp>
        <p:nvSpPr>
          <p:cNvPr id="26627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1651000" y="0"/>
            <a:ext cx="6189663" cy="9493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HCUP Has Six Types of Databases</a:t>
            </a:r>
          </a:p>
        </p:txBody>
      </p:sp>
      <p:sp>
        <p:nvSpPr>
          <p:cNvPr id="26629" name="Text Box 10"/>
          <p:cNvSpPr txBox="1">
            <a:spLocks noChangeArrowheads="1"/>
          </p:cNvSpPr>
          <p:nvPr/>
        </p:nvSpPr>
        <p:spPr bwMode="auto">
          <a:xfrm>
            <a:off x="2244725" y="2513013"/>
            <a:ext cx="27622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Nationwide Inpatient</a:t>
            </a:r>
          </a:p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Sample</a:t>
            </a:r>
          </a:p>
          <a:p>
            <a:pPr>
              <a:defRPr/>
            </a:pP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(NIS)</a:t>
            </a:r>
          </a:p>
        </p:txBody>
      </p:sp>
      <p:pic>
        <p:nvPicPr>
          <p:cNvPr id="11" name="Picture 8" descr="Nationwide Inpatient Sample (NIS)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>
            <a:lum contrast="-20000"/>
          </a:blip>
          <a:srcRect/>
          <a:stretch>
            <a:fillRect/>
          </a:stretch>
        </p:blipFill>
        <p:spPr>
          <a:xfrm>
            <a:off x="484239" y="2512142"/>
            <a:ext cx="1730477" cy="13519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2" name="Group 1" descr="Kids' Inpatient Database (KID)"/>
          <p:cNvGrpSpPr/>
          <p:nvPr/>
        </p:nvGrpSpPr>
        <p:grpSpPr>
          <a:xfrm>
            <a:off x="5616678" y="2470150"/>
            <a:ext cx="5359297" cy="2146095"/>
            <a:chOff x="5616678" y="2470150"/>
            <a:chExt cx="5359297" cy="2146095"/>
          </a:xfrm>
        </p:grpSpPr>
        <p:sp>
          <p:nvSpPr>
            <p:cNvPr id="26630" name="Text Box 10"/>
            <p:cNvSpPr txBox="1">
              <a:spLocks noChangeArrowheads="1"/>
            </p:cNvSpPr>
            <p:nvPr/>
          </p:nvSpPr>
          <p:spPr bwMode="auto">
            <a:xfrm>
              <a:off x="7075488" y="2470150"/>
              <a:ext cx="3900487" cy="1200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Kids’ Inpatient </a:t>
              </a:r>
            </a:p>
            <a:p>
              <a:pPr>
                <a:defRPr/>
              </a:pPr>
              <a:r>
                <a:rPr 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Database </a:t>
              </a:r>
            </a:p>
            <a:p>
              <a:pPr>
                <a:defRPr/>
              </a:pPr>
              <a:r>
                <a:rPr lang="en-US" sz="32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(KID)</a:t>
              </a:r>
            </a:p>
          </p:txBody>
        </p:sp>
        <p:pic>
          <p:nvPicPr>
            <p:cNvPr id="12" name="Picture 4" descr="Newborn"/>
            <p:cNvPicPr>
              <a:picLocks noChangeAspect="1" noChangeArrowheads="1"/>
            </p:cNvPicPr>
            <p:nvPr/>
          </p:nvPicPr>
          <p:blipFill>
            <a:blip r:embed="rId4" cstate="print">
              <a:lum contrast="2000"/>
            </a:blip>
            <a:srcRect/>
            <a:stretch>
              <a:fillRect/>
            </a:stretch>
          </p:blipFill>
          <p:spPr bwMode="auto">
            <a:xfrm>
              <a:off x="5616678" y="2470354"/>
              <a:ext cx="1440339" cy="2145891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grpSp>
        <p:nvGrpSpPr>
          <p:cNvPr id="3" name="Group 2" descr="Nationwide Emergency Department Sample (NEDS)"/>
          <p:cNvGrpSpPr/>
          <p:nvPr/>
        </p:nvGrpSpPr>
        <p:grpSpPr>
          <a:xfrm>
            <a:off x="417870" y="4648200"/>
            <a:ext cx="5821005" cy="1442886"/>
            <a:chOff x="417870" y="4648200"/>
            <a:chExt cx="5821005" cy="1442886"/>
          </a:xfrm>
        </p:grpSpPr>
        <p:sp>
          <p:nvSpPr>
            <p:cNvPr id="26631" name="Text Box 10"/>
            <p:cNvSpPr txBox="1">
              <a:spLocks noChangeArrowheads="1"/>
            </p:cNvSpPr>
            <p:nvPr/>
          </p:nvSpPr>
          <p:spPr bwMode="auto">
            <a:xfrm>
              <a:off x="2338388" y="4648200"/>
              <a:ext cx="3900487" cy="1200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Nationwide Emergency</a:t>
              </a:r>
            </a:p>
            <a:p>
              <a:pPr>
                <a:defRPr/>
              </a:pPr>
              <a:r>
                <a:rPr 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Department Sample</a:t>
              </a:r>
            </a:p>
            <a:p>
              <a:pPr>
                <a:defRPr/>
              </a:pPr>
              <a:r>
                <a:rPr lang="en-US" sz="32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(NEDS)</a:t>
              </a:r>
            </a:p>
          </p:txBody>
        </p:sp>
        <p:pic>
          <p:nvPicPr>
            <p:cNvPr id="13" name="Picture 6" descr="SEDD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17870" y="4665408"/>
              <a:ext cx="1900904" cy="142567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39946" name="Rectangle 41"/>
          <p:cNvSpPr txBox="1">
            <a:spLocks noChangeArrowheads="1"/>
          </p:cNvSpPr>
          <p:nvPr/>
        </p:nvSpPr>
        <p:spPr bwMode="auto">
          <a:xfrm>
            <a:off x="304800" y="6400800"/>
            <a:ext cx="5746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 eaLnBrk="0" hangingPunct="0"/>
            <a:fld id="{56C4052F-448B-45AF-BAEB-90E5E5B45427}" type="slidenum">
              <a:rPr lang="en-US" sz="1200"/>
              <a:pPr algn="ctr" eaLnBrk="0" hangingPunct="0"/>
              <a:t>7</a:t>
            </a:fld>
            <a:endParaRPr lang="en-US" sz="1200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274638" y="6400800"/>
            <a:ext cx="574675" cy="228600"/>
          </a:xfrm>
          <a:noFill/>
        </p:spPr>
        <p:txBody>
          <a:bodyPr/>
          <a:lstStyle/>
          <a:p>
            <a:fld id="{056E6ADD-90BA-4779-9036-53AD8FEF68AB}" type="slidenum">
              <a:rPr lang="en-US" smtClean="0">
                <a:latin typeface="Arial" pitchFamily="34" charset="0"/>
              </a:rPr>
              <a:pPr/>
              <a:t>8</a:t>
            </a:fld>
            <a:endParaRPr lang="en-US" smtClean="0">
              <a:latin typeface="Arial" pitchFamily="34" charset="0"/>
            </a:endParaRPr>
          </a:p>
        </p:txBody>
      </p:sp>
      <p:pic>
        <p:nvPicPr>
          <p:cNvPr id="40964" name="Picture 20" descr="woman at desk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3925" y="4751388"/>
            <a:ext cx="2743200" cy="128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Rectangle 64"/>
          <p:cNvSpPr>
            <a:spLocks noChangeArrowheads="1"/>
          </p:cNvSpPr>
          <p:nvPr/>
        </p:nvSpPr>
        <p:spPr bwMode="auto">
          <a:xfrm>
            <a:off x="8855075" y="4752975"/>
            <a:ext cx="288925" cy="1287463"/>
          </a:xfrm>
          <a:prstGeom prst="rect">
            <a:avLst/>
          </a:prstGeom>
          <a:solidFill>
            <a:srgbClr val="CCECFF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30000"/>
              </a:spcBef>
            </a:pPr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608013" y="1557338"/>
          <a:ext cx="7537005" cy="242639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354348"/>
                <a:gridCol w="5182657"/>
              </a:tblGrid>
              <a:tr h="493554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Included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  <a:effectLst/>
                        </a:rPr>
                        <a:t> in HCUP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solidFill>
                      <a:schemeClr val="tx1">
                        <a:lumMod val="50000"/>
                      </a:schemeClr>
                    </a:solidFill>
                  </a:tcPr>
                </a:tc>
              </a:tr>
              <a:tr h="4530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/>
                          </a:solidFill>
                          <a:effectLst/>
                        </a:rPr>
                        <a:t>Inpatient</a:t>
                      </a:r>
                      <a:r>
                        <a:rPr lang="en-US" sz="1600" b="1" baseline="0" dirty="0" smtClean="0">
                          <a:solidFill>
                            <a:schemeClr val="bg2"/>
                          </a:solidFill>
                          <a:effectLst/>
                        </a:rPr>
                        <a:t> care</a:t>
                      </a:r>
                      <a:endParaRPr lang="en-US" sz="1600" b="1" dirty="0" smtClean="0">
                        <a:solidFill>
                          <a:schemeClr val="bg2"/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State Inpatient Databases (SID)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Nationwide</a:t>
                      </a:r>
                      <a:r>
                        <a:rPr lang="en-US" sz="1600" b="1" baseline="0" dirty="0" smtClean="0"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 Inpatient Sample (NIS)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baseline="0" dirty="0" smtClean="0"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Kids’ Inpatient Database (KID)</a:t>
                      </a:r>
                      <a:endParaRPr lang="en-US" sz="1600" b="1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effectLst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89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/>
                          </a:solidFill>
                          <a:effectLst/>
                        </a:rPr>
                        <a:t>Emergency Department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State</a:t>
                      </a:r>
                      <a:r>
                        <a:rPr lang="en-US" sz="1600" b="1" baseline="0" dirty="0" smtClean="0"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 Emergency Department Databases (SEDD)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baseline="0" dirty="0" smtClean="0"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Nationwide Emergency Department Sample (NEDS)</a:t>
                      </a:r>
                      <a:endParaRPr lang="en-US" sz="1600" b="1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effectLst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307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2"/>
                          </a:solidFill>
                          <a:effectLst/>
                        </a:rPr>
                        <a:t>Ambulatory Surgery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20000"/>
                        </a:lnSpc>
                        <a:spcBef>
                          <a:spcPct val="30000"/>
                        </a:spcBef>
                        <a:buClr>
                          <a:schemeClr val="tx2"/>
                        </a:buClr>
                        <a:buSzPct val="95000"/>
                        <a:defRPr/>
                      </a:pPr>
                      <a:r>
                        <a:rPr lang="en-US" sz="1600" b="1" dirty="0" smtClean="0"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State Ambulatory Surgery</a:t>
                      </a:r>
                      <a:r>
                        <a:rPr lang="en-US" sz="1600" b="1" baseline="0" dirty="0" smtClean="0"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 Databases (SASD)</a:t>
                      </a:r>
                      <a:endParaRPr lang="en-US" sz="1600" b="1" dirty="0" smtClean="0">
                        <a:solidFill>
                          <a:schemeClr val="bg1">
                            <a:lumMod val="60000"/>
                            <a:lumOff val="40000"/>
                          </a:schemeClr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631825" y="4518025"/>
          <a:ext cx="3638774" cy="1550917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638774"/>
              </a:tblGrid>
              <a:tr h="451605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Not Included</a:t>
                      </a:r>
                      <a:r>
                        <a:rPr lang="en-US" sz="2000" b="1" baseline="0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 in HCUP</a:t>
                      </a:r>
                      <a:endParaRPr lang="en-US" sz="20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71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Physician office visits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89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Pharmacy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69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Labs/Radiology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rtl="0" fontAlgn="base"/>
            <a:r>
              <a:rPr lang="en-US" sz="2800" b="1" kern="12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ea typeface="+mn-ea"/>
                <a:cs typeface="+mn-cs"/>
              </a:rPr>
              <a:t>What Types of Care Are and Are</a:t>
            </a:r>
            <a:endParaRPr lang="en-US" dirty="0" smtClean="0">
              <a:effectLst/>
            </a:endParaRPr>
          </a:p>
          <a:p>
            <a:pPr rtl="0" fontAlgn="base"/>
            <a:r>
              <a:rPr lang="en-US" sz="2800" b="1" kern="12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ea typeface="+mn-ea"/>
                <a:cs typeface="+mn-cs"/>
              </a:rPr>
              <a:t>Not Captured by HCUP?</a:t>
            </a:r>
            <a:endParaRPr lang="en-US" dirty="0" smtClean="0">
              <a:effectLst/>
            </a:endParaRPr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C62E023-7FA6-471C-8A10-7EC25BFA3DC5}" type="slidenum">
              <a:rPr lang="en-US" smtClean="0">
                <a:latin typeface="Arial" pitchFamily="34" charset="0"/>
              </a:rPr>
              <a:pPr/>
              <a:t>9</a:t>
            </a:fld>
            <a:endParaRPr lang="en-US" smtClean="0">
              <a:latin typeface="Arial" pitchFamily="34" charset="0"/>
            </a:endParaRPr>
          </a:p>
        </p:txBody>
      </p:sp>
      <p:grpSp>
        <p:nvGrpSpPr>
          <p:cNvPr id="4" name="Group 3" descr="Where Do We Get HCUP Data?&#10;"/>
          <p:cNvGrpSpPr/>
          <p:nvPr/>
        </p:nvGrpSpPr>
        <p:grpSpPr>
          <a:xfrm>
            <a:off x="261938" y="1374775"/>
            <a:ext cx="8882062" cy="5441950"/>
            <a:chOff x="261938" y="1374775"/>
            <a:chExt cx="8882062" cy="5441950"/>
          </a:xfrm>
        </p:grpSpPr>
        <p:sp>
          <p:nvSpPr>
            <p:cNvPr id="13318" name="Text Box 5"/>
            <p:cNvSpPr txBox="1">
              <a:spLocks noChangeArrowheads="1"/>
            </p:cNvSpPr>
            <p:nvPr/>
          </p:nvSpPr>
          <p:spPr bwMode="auto">
            <a:xfrm>
              <a:off x="4105275" y="6478588"/>
              <a:ext cx="5038725" cy="33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solidFill>
                    <a:schemeClr val="tx2"/>
                  </a:solidFill>
                </a:rPr>
                <a:t>Source: American Hospital Association (AHA), 2008</a:t>
              </a:r>
            </a:p>
          </p:txBody>
        </p:sp>
        <p:sp>
          <p:nvSpPr>
            <p:cNvPr id="6153" name="Text Box 8"/>
            <p:cNvSpPr txBox="1">
              <a:spLocks noChangeArrowheads="1"/>
            </p:cNvSpPr>
            <p:nvPr/>
          </p:nvSpPr>
          <p:spPr bwMode="auto">
            <a:xfrm>
              <a:off x="1754188" y="1374775"/>
              <a:ext cx="2665412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800" b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14% </a:t>
              </a:r>
              <a:r>
                <a:rPr lang="en-US" sz="1800" b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(N=805)</a:t>
              </a: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261938" y="1858963"/>
              <a:ext cx="8496300" cy="4645025"/>
              <a:chOff x="261938" y="1858963"/>
              <a:chExt cx="8496300" cy="4645025"/>
            </a:xfrm>
          </p:grpSpPr>
          <p:graphicFrame>
            <p:nvGraphicFramePr>
              <p:cNvPr id="13314" name="Chart 10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003955308"/>
                  </p:ext>
                </p:extLst>
              </p:nvPr>
            </p:nvGraphicFramePr>
            <p:xfrm>
              <a:off x="692150" y="2138363"/>
              <a:ext cx="8066088" cy="43656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6724" name="Worksheet" r:id="rId5" imgW="8071804" imgH="4365114" progId="Excel.Sheet.8">
                      <p:embed/>
                    </p:oleObj>
                  </mc:Choice>
                  <mc:Fallback>
                    <p:oleObj name="Worksheet" r:id="rId5" imgW="8071804" imgH="4365114" progId="Excel.Sheet.8">
                      <p:embed/>
                      <p:pic>
                        <p:nvPicPr>
                          <p:cNvPr id="0" name="Chart 10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92150" y="2138363"/>
                            <a:ext cx="8066088" cy="436562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6149" name="Text Box 3"/>
              <p:cNvSpPr txBox="1">
                <a:spLocks noChangeArrowheads="1"/>
              </p:cNvSpPr>
              <p:nvPr/>
            </p:nvSpPr>
            <p:spPr bwMode="auto">
              <a:xfrm>
                <a:off x="261938" y="1858963"/>
                <a:ext cx="1725612" cy="9239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sz="18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</a:rPr>
                  <a:t>Typically not included in HCUP data  </a:t>
                </a:r>
              </a:p>
            </p:txBody>
          </p:sp>
          <p:sp>
            <p:nvSpPr>
              <p:cNvPr id="13319" name="Text Box 6"/>
              <p:cNvSpPr txBox="1">
                <a:spLocks noChangeArrowheads="1"/>
              </p:cNvSpPr>
              <p:nvPr/>
            </p:nvSpPr>
            <p:spPr bwMode="auto">
              <a:xfrm>
                <a:off x="2152650" y="4500563"/>
                <a:ext cx="3276600" cy="11699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2800" b="1"/>
                  <a:t>Included in </a:t>
                </a:r>
              </a:p>
              <a:p>
                <a:pPr algn="ctr">
                  <a:spcBef>
                    <a:spcPct val="50000"/>
                  </a:spcBef>
                </a:pPr>
                <a:r>
                  <a:rPr lang="en-US" sz="2800" b="1"/>
                  <a:t>HCUP data</a:t>
                </a:r>
              </a:p>
            </p:txBody>
          </p:sp>
          <p:sp>
            <p:nvSpPr>
              <p:cNvPr id="13320" name="Text Box 7"/>
              <p:cNvSpPr txBox="1">
                <a:spLocks noChangeArrowheads="1"/>
              </p:cNvSpPr>
              <p:nvPr/>
            </p:nvSpPr>
            <p:spPr bwMode="auto">
              <a:xfrm>
                <a:off x="3875088" y="3200400"/>
                <a:ext cx="1524000" cy="9318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2800" b="1"/>
                  <a:t>86%</a:t>
                </a:r>
              </a:p>
              <a:p>
                <a:pPr algn="ctr">
                  <a:spcBef>
                    <a:spcPct val="50000"/>
                  </a:spcBef>
                </a:pPr>
                <a:r>
                  <a:rPr lang="en-US" sz="1800" b="1"/>
                  <a:t>(N=5,010)</a:t>
                </a:r>
              </a:p>
            </p:txBody>
          </p:sp>
          <p:sp>
            <p:nvSpPr>
              <p:cNvPr id="13322" name="AutoShape 9"/>
              <p:cNvSpPr>
                <a:spLocks/>
              </p:cNvSpPr>
              <p:nvPr/>
            </p:nvSpPr>
            <p:spPr bwMode="auto">
              <a:xfrm rot="3752006">
                <a:off x="2355850" y="1362075"/>
                <a:ext cx="604838" cy="1824038"/>
              </a:xfrm>
              <a:prstGeom prst="leftBrace">
                <a:avLst>
                  <a:gd name="adj1" fmla="val 18262"/>
                  <a:gd name="adj2" fmla="val 50000"/>
                </a:avLst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ot="10800000" vert="eaVert" wrap="none" lIns="92453" tIns="46226" rIns="92453" bIns="46226" anchor="ctr"/>
              <a:lstStyle/>
              <a:p>
                <a:pPr algn="ctr">
                  <a:spcBef>
                    <a:spcPct val="30000"/>
                  </a:spcBef>
                </a:pPr>
                <a:endParaRPr lang="en-US"/>
              </a:p>
            </p:txBody>
          </p:sp>
        </p:grpSp>
      </p:grp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4492625" y="1406525"/>
            <a:ext cx="4651375" cy="984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 anchor="b"/>
          <a:lstStyle/>
          <a:p>
            <a:pPr>
              <a:lnSpc>
                <a:spcPct val="90000"/>
              </a:lnSpc>
              <a:defRPr/>
            </a:pPr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HCUP data is mostly 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from community hospitals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rtl="0" fontAlgn="base"/>
            <a:r>
              <a:rPr lang="en-US" sz="2800" b="1" kern="12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srgbClr val="000000"/>
                  </a:outerShdw>
                </a:effectLst>
                <a:latin typeface="Arial"/>
                <a:ea typeface="+mn-ea"/>
                <a:cs typeface="+mn-cs"/>
              </a:rPr>
              <a:t>Where Do We Get HCUP Data?</a:t>
            </a:r>
            <a:endParaRPr lang="en-US" dirty="0" smtClean="0">
              <a:effectLst/>
            </a:endParaRPr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HCUP AHRQ DHHS Logos 101509_LMW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master slide template onscreen 200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aster slide template onscreen 200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 template onscreen 2004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HCUP AHRQ DHHS Logos 101509_LMW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master slide template onscreen 200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aster slide template onscreen 200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 template onscreen 2004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30391</TotalTime>
  <Words>1254</Words>
  <Application>Microsoft Macintosh PowerPoint</Application>
  <PresentationFormat>On-screen Show (4:3)</PresentationFormat>
  <Paragraphs>307</Paragraphs>
  <Slides>27</Slides>
  <Notes>27</Notes>
  <HiddenSlides>0</HiddenSlides>
  <MMClips>0</MMClips>
  <ScaleCrop>false</ScaleCrop>
  <HeadingPairs>
    <vt:vector size="8" baseType="variant">
      <vt:variant>
        <vt:lpstr>Theme</vt:lpstr>
      </vt:variant>
      <vt:variant>
        <vt:i4>5</vt:i4>
      </vt:variant>
      <vt:variant>
        <vt:lpstr>Links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Custom Design</vt:lpstr>
      <vt:lpstr>HCUP AHRQ DHHS Logos 101509_LMW</vt:lpstr>
      <vt:lpstr>1_Custom Design</vt:lpstr>
      <vt:lpstr>1_HCUP AHRQ DHHS Logos 101509_LMW</vt:lpstr>
      <vt:lpstr>2_Custom Design</vt:lpstr>
      <vt:lpstr>Macintosh HD:Users:claudiamiller:Downloads:RCP Data Mining - Env Scan 2010 Report Draft 8-29-11CS edits.docx!OLE_LINK2</vt:lpstr>
      <vt:lpstr>Photo Editor Photo</vt:lpstr>
      <vt:lpstr>Worksheet</vt:lpstr>
      <vt:lpstr>Building Capacity for Supply-Side Modeling, Simulation, and Research: </vt:lpstr>
      <vt:lpstr>What is HCUP?</vt:lpstr>
      <vt:lpstr>The Foundation of HCUP Data is Hospital Billing Data</vt:lpstr>
      <vt:lpstr>The HCUP Partnership</vt:lpstr>
      <vt:lpstr>Partnership: HCUP Database Participation By State</vt:lpstr>
      <vt:lpstr>HCUP Has Six Types of Databases</vt:lpstr>
      <vt:lpstr>HCUP Has Six Types of Databases</vt:lpstr>
      <vt:lpstr>What Types of Care Are and Are Not Captured by HCUP?</vt:lpstr>
      <vt:lpstr>Where Do We Get HCUP Data?</vt:lpstr>
      <vt:lpstr>What  Are Community Hospitals?</vt:lpstr>
      <vt:lpstr>Accelerating HCUP Data  and Information</vt:lpstr>
      <vt:lpstr>Which HCUP Partners Collect Quarterly Data?</vt:lpstr>
      <vt:lpstr>HCUP Data for Timely National Projections</vt:lpstr>
      <vt:lpstr>Selected HAIs and Outcomes</vt:lpstr>
      <vt:lpstr>Five Outcomes of Interest</vt:lpstr>
      <vt:lpstr>Postoperative Sepsis  (Adult)</vt:lpstr>
      <vt:lpstr>Postoperative Sepsis  (Pediatric)</vt:lpstr>
      <vt:lpstr>Clostridium Difficile Infections (Adult)</vt:lpstr>
      <vt:lpstr>Clostridium Difficile Infections (Pediatric)</vt:lpstr>
      <vt:lpstr>HCUP Data for Timely National Projections</vt:lpstr>
      <vt:lpstr>Five Outcomes of Interest</vt:lpstr>
      <vt:lpstr>Acute Myocardial Infarction (Adult Age Group)</vt:lpstr>
      <vt:lpstr>Acute Myocardial Infarction (Gender)</vt:lpstr>
      <vt:lpstr>HCUP Data Mining</vt:lpstr>
      <vt:lpstr>Procedure Categories with Substantial Deviations Between Actual vs. Expected</vt:lpstr>
      <vt:lpstr>Questions?</vt:lpstr>
      <vt:lpstr>Healthcare Cost and Utilization Project (HCUP) </vt:lpstr>
    </vt:vector>
  </TitlesOfParts>
  <Company>Medstat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Healthcare Cost and Utilization Project (HCUP):</dc:title>
  <dc:creator>des33518</dc:creator>
  <cp:lastModifiedBy>Vanessa Graham</cp:lastModifiedBy>
  <cp:revision>1512</cp:revision>
  <dcterms:created xsi:type="dcterms:W3CDTF">2011-09-21T09:16:16Z</dcterms:created>
  <dcterms:modified xsi:type="dcterms:W3CDTF">2011-10-21T18:28:33Z</dcterms:modified>
</cp:coreProperties>
</file>