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661" r:id="rId2"/>
  </p:sldMasterIdLst>
  <p:notesMasterIdLst>
    <p:notesMasterId r:id="rId25"/>
  </p:notesMasterIdLst>
  <p:handoutMasterIdLst>
    <p:handoutMasterId r:id="rId26"/>
  </p:handoutMasterIdLst>
  <p:sldIdLst>
    <p:sldId id="429" r:id="rId3"/>
    <p:sldId id="430" r:id="rId4"/>
    <p:sldId id="431" r:id="rId5"/>
    <p:sldId id="456" r:id="rId6"/>
    <p:sldId id="455" r:id="rId7"/>
    <p:sldId id="457" r:id="rId8"/>
    <p:sldId id="438" r:id="rId9"/>
    <p:sldId id="454" r:id="rId10"/>
    <p:sldId id="449" r:id="rId11"/>
    <p:sldId id="450" r:id="rId12"/>
    <p:sldId id="458" r:id="rId13"/>
    <p:sldId id="445" r:id="rId14"/>
    <p:sldId id="459" r:id="rId15"/>
    <p:sldId id="447" r:id="rId16"/>
    <p:sldId id="448" r:id="rId17"/>
    <p:sldId id="446" r:id="rId18"/>
    <p:sldId id="460" r:id="rId19"/>
    <p:sldId id="461" r:id="rId20"/>
    <p:sldId id="462" r:id="rId21"/>
    <p:sldId id="463" r:id="rId22"/>
    <p:sldId id="436" r:id="rId23"/>
    <p:sldId id="443" r:id="rId24"/>
  </p:sldIdLst>
  <p:sldSz cx="10058400" cy="7772400"/>
  <p:notesSz cx="6858000" cy="9296400"/>
  <p:defaultTextStyle>
    <a:defPPr>
      <a:defRPr lang="en-US"/>
    </a:defPPr>
    <a:lvl1pPr algn="l" rtl="0" fontAlgn="base">
      <a:spcBef>
        <a:spcPct val="0"/>
      </a:spcBef>
      <a:spcAft>
        <a:spcPct val="0"/>
      </a:spcAft>
      <a:defRPr sz="1600" kern="1200">
        <a:solidFill>
          <a:schemeClr val="tx1"/>
        </a:solidFill>
        <a:latin typeface="Arial" pitchFamily="34" charset="0"/>
        <a:ea typeface="+mn-ea"/>
        <a:cs typeface="+mn-cs"/>
      </a:defRPr>
    </a:lvl1pPr>
    <a:lvl2pPr marL="457200" algn="l" rtl="0" fontAlgn="base">
      <a:spcBef>
        <a:spcPct val="0"/>
      </a:spcBef>
      <a:spcAft>
        <a:spcPct val="0"/>
      </a:spcAft>
      <a:defRPr sz="1600" kern="1200">
        <a:solidFill>
          <a:schemeClr val="tx1"/>
        </a:solidFill>
        <a:latin typeface="Arial" pitchFamily="34" charset="0"/>
        <a:ea typeface="+mn-ea"/>
        <a:cs typeface="+mn-cs"/>
      </a:defRPr>
    </a:lvl2pPr>
    <a:lvl3pPr marL="914400" algn="l" rtl="0" fontAlgn="base">
      <a:spcBef>
        <a:spcPct val="0"/>
      </a:spcBef>
      <a:spcAft>
        <a:spcPct val="0"/>
      </a:spcAft>
      <a:defRPr sz="1600" kern="1200">
        <a:solidFill>
          <a:schemeClr val="tx1"/>
        </a:solidFill>
        <a:latin typeface="Arial" pitchFamily="34" charset="0"/>
        <a:ea typeface="+mn-ea"/>
        <a:cs typeface="+mn-cs"/>
      </a:defRPr>
    </a:lvl3pPr>
    <a:lvl4pPr marL="1371600" algn="l" rtl="0" fontAlgn="base">
      <a:spcBef>
        <a:spcPct val="0"/>
      </a:spcBef>
      <a:spcAft>
        <a:spcPct val="0"/>
      </a:spcAft>
      <a:defRPr sz="1600" kern="1200">
        <a:solidFill>
          <a:schemeClr val="tx1"/>
        </a:solidFill>
        <a:latin typeface="Arial" pitchFamily="34" charset="0"/>
        <a:ea typeface="+mn-ea"/>
        <a:cs typeface="+mn-cs"/>
      </a:defRPr>
    </a:lvl4pPr>
    <a:lvl5pPr marL="1828800" algn="l" rtl="0" fontAlgn="base">
      <a:spcBef>
        <a:spcPct val="0"/>
      </a:spcBef>
      <a:spcAft>
        <a:spcPct val="0"/>
      </a:spcAft>
      <a:defRPr sz="1600" kern="1200">
        <a:solidFill>
          <a:schemeClr val="tx1"/>
        </a:solidFill>
        <a:latin typeface="Arial" pitchFamily="34" charset="0"/>
        <a:ea typeface="+mn-ea"/>
        <a:cs typeface="+mn-cs"/>
      </a:defRPr>
    </a:lvl5pPr>
    <a:lvl6pPr marL="2286000" algn="l" defTabSz="914400" rtl="0" eaLnBrk="1" latinLnBrk="0" hangingPunct="1">
      <a:defRPr sz="1600" kern="1200">
        <a:solidFill>
          <a:schemeClr val="tx1"/>
        </a:solidFill>
        <a:latin typeface="Arial" pitchFamily="34" charset="0"/>
        <a:ea typeface="+mn-ea"/>
        <a:cs typeface="+mn-cs"/>
      </a:defRPr>
    </a:lvl6pPr>
    <a:lvl7pPr marL="2743200" algn="l" defTabSz="914400" rtl="0" eaLnBrk="1" latinLnBrk="0" hangingPunct="1">
      <a:defRPr sz="1600" kern="1200">
        <a:solidFill>
          <a:schemeClr val="tx1"/>
        </a:solidFill>
        <a:latin typeface="Arial" pitchFamily="34" charset="0"/>
        <a:ea typeface="+mn-ea"/>
        <a:cs typeface="+mn-cs"/>
      </a:defRPr>
    </a:lvl7pPr>
    <a:lvl8pPr marL="3200400" algn="l" defTabSz="914400" rtl="0" eaLnBrk="1" latinLnBrk="0" hangingPunct="1">
      <a:defRPr sz="1600" kern="1200">
        <a:solidFill>
          <a:schemeClr val="tx1"/>
        </a:solidFill>
        <a:latin typeface="Arial" pitchFamily="34" charset="0"/>
        <a:ea typeface="+mn-ea"/>
        <a:cs typeface="+mn-cs"/>
      </a:defRPr>
    </a:lvl8pPr>
    <a:lvl9pPr marL="3657600" algn="l" defTabSz="914400" rtl="0" eaLnBrk="1" latinLnBrk="0" hangingPunct="1">
      <a:defRPr sz="16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CFFFF"/>
    <a:srgbClr val="FFFF66"/>
    <a:srgbClr val="FF5050"/>
    <a:srgbClr val="FF0000"/>
    <a:srgbClr val="99FF66"/>
    <a:srgbClr val="CC99FF"/>
    <a:srgbClr val="9966FF"/>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p:scale>
          <a:sx n="66" d="100"/>
          <a:sy n="66" d="100"/>
        </p:scale>
        <p:origin x="-1784" y="-1296"/>
      </p:cViewPr>
      <p:guideLst>
        <p:guide orient="horz" pos="2448"/>
        <p:guide pos="3168"/>
      </p:guideLst>
    </p:cSldViewPr>
  </p:slideViewPr>
  <p:outlineViewPr>
    <p:cViewPr>
      <p:scale>
        <a:sx n="33" d="100"/>
        <a:sy n="33" d="100"/>
      </p:scale>
      <p:origin x="0" y="22592"/>
    </p:cViewPr>
  </p:outlineViewPr>
  <p:notesTextViewPr>
    <p:cViewPr>
      <p:scale>
        <a:sx n="100" d="100"/>
        <a:sy n="100" d="100"/>
      </p:scale>
      <p:origin x="0" y="0"/>
    </p:cViewPr>
  </p:notesTextViewPr>
  <p:sorterViewPr>
    <p:cViewPr>
      <p:scale>
        <a:sx n="75" d="100"/>
        <a:sy n="75" d="100"/>
      </p:scale>
      <p:origin x="0" y="0"/>
    </p:cViewPr>
  </p:sorterViewPr>
  <p:notesViewPr>
    <p:cSldViewPr>
      <p:cViewPr>
        <p:scale>
          <a:sx n="100" d="100"/>
          <a:sy n="100" d="100"/>
        </p:scale>
        <p:origin x="-180" y="840"/>
      </p:cViewPr>
      <p:guideLst>
        <p:guide orient="horz" pos="2929"/>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4706" name="Rectangle 2"/>
          <p:cNvSpPr>
            <a:spLocks noGrp="1" noChangeArrowheads="1"/>
          </p:cNvSpPr>
          <p:nvPr>
            <p:ph type="hdr" sz="quarter"/>
          </p:nvPr>
        </p:nvSpPr>
        <p:spPr bwMode="auto">
          <a:xfrm>
            <a:off x="0" y="0"/>
            <a:ext cx="2984500" cy="460375"/>
          </a:xfrm>
          <a:prstGeom prst="rect">
            <a:avLst/>
          </a:prstGeom>
          <a:noFill/>
          <a:ln w="9525">
            <a:noFill/>
            <a:miter lim="800000"/>
            <a:headEnd/>
            <a:tailEnd/>
          </a:ln>
          <a:effectLst/>
        </p:spPr>
        <p:txBody>
          <a:bodyPr vert="horz" wrap="square" lIns="89545" tIns="44772" rIns="89545" bIns="44772" numCol="1" anchor="t" anchorCtr="0" compatLnSpc="1">
            <a:prstTxWarp prst="textNoShape">
              <a:avLst/>
            </a:prstTxWarp>
          </a:bodyPr>
          <a:lstStyle>
            <a:lvl1pPr algn="l" defTabSz="895350" eaLnBrk="0" hangingPunct="0">
              <a:lnSpc>
                <a:spcPct val="100000"/>
              </a:lnSpc>
              <a:defRPr sz="1200">
                <a:latin typeface="Times New Roman" pitchFamily="18" charset="0"/>
              </a:defRPr>
            </a:lvl1pPr>
          </a:lstStyle>
          <a:p>
            <a:pPr>
              <a:defRPr/>
            </a:pPr>
            <a:endParaRPr lang="en-US"/>
          </a:p>
        </p:txBody>
      </p:sp>
      <p:sp>
        <p:nvSpPr>
          <p:cNvPr id="584707" name="Rectangle 3"/>
          <p:cNvSpPr>
            <a:spLocks noGrp="1" noChangeArrowheads="1"/>
          </p:cNvSpPr>
          <p:nvPr>
            <p:ph type="dt" sz="quarter" idx="1"/>
          </p:nvPr>
        </p:nvSpPr>
        <p:spPr bwMode="auto">
          <a:xfrm>
            <a:off x="3879850" y="0"/>
            <a:ext cx="2984500" cy="460375"/>
          </a:xfrm>
          <a:prstGeom prst="rect">
            <a:avLst/>
          </a:prstGeom>
          <a:noFill/>
          <a:ln w="9525">
            <a:noFill/>
            <a:miter lim="800000"/>
            <a:headEnd/>
            <a:tailEnd/>
          </a:ln>
          <a:effectLst/>
        </p:spPr>
        <p:txBody>
          <a:bodyPr vert="horz" wrap="square" lIns="89545" tIns="44772" rIns="89545" bIns="44772" numCol="1" anchor="t" anchorCtr="0" compatLnSpc="1">
            <a:prstTxWarp prst="textNoShape">
              <a:avLst/>
            </a:prstTxWarp>
          </a:bodyPr>
          <a:lstStyle>
            <a:lvl1pPr algn="r" defTabSz="895350" eaLnBrk="0" hangingPunct="0">
              <a:lnSpc>
                <a:spcPct val="100000"/>
              </a:lnSpc>
              <a:defRPr sz="1200">
                <a:latin typeface="Times New Roman" pitchFamily="18" charset="0"/>
              </a:defRPr>
            </a:lvl1pPr>
          </a:lstStyle>
          <a:p>
            <a:pPr>
              <a:defRPr/>
            </a:pPr>
            <a:endParaRPr lang="en-US"/>
          </a:p>
        </p:txBody>
      </p:sp>
      <p:sp>
        <p:nvSpPr>
          <p:cNvPr id="584708" name="Rectangle 4"/>
          <p:cNvSpPr>
            <a:spLocks noGrp="1" noChangeArrowheads="1"/>
          </p:cNvSpPr>
          <p:nvPr>
            <p:ph type="ftr" sz="quarter" idx="2"/>
          </p:nvPr>
        </p:nvSpPr>
        <p:spPr bwMode="auto">
          <a:xfrm>
            <a:off x="0" y="8834438"/>
            <a:ext cx="2984500" cy="460375"/>
          </a:xfrm>
          <a:prstGeom prst="rect">
            <a:avLst/>
          </a:prstGeom>
          <a:noFill/>
          <a:ln w="9525">
            <a:noFill/>
            <a:miter lim="800000"/>
            <a:headEnd/>
            <a:tailEnd/>
          </a:ln>
          <a:effectLst/>
        </p:spPr>
        <p:txBody>
          <a:bodyPr vert="horz" wrap="square" lIns="89545" tIns="44772" rIns="89545" bIns="44772" numCol="1" anchor="b" anchorCtr="0" compatLnSpc="1">
            <a:prstTxWarp prst="textNoShape">
              <a:avLst/>
            </a:prstTxWarp>
          </a:bodyPr>
          <a:lstStyle>
            <a:lvl1pPr algn="l" defTabSz="895350" eaLnBrk="0" hangingPunct="0">
              <a:lnSpc>
                <a:spcPct val="100000"/>
              </a:lnSpc>
              <a:defRPr sz="1200">
                <a:latin typeface="Times New Roman" pitchFamily="18" charset="0"/>
              </a:defRPr>
            </a:lvl1pPr>
          </a:lstStyle>
          <a:p>
            <a:pPr>
              <a:defRPr/>
            </a:pPr>
            <a:endParaRPr lang="en-US"/>
          </a:p>
        </p:txBody>
      </p:sp>
      <p:sp>
        <p:nvSpPr>
          <p:cNvPr id="584709" name="Rectangle 5"/>
          <p:cNvSpPr>
            <a:spLocks noGrp="1" noChangeArrowheads="1"/>
          </p:cNvSpPr>
          <p:nvPr>
            <p:ph type="sldNum" sz="quarter" idx="3"/>
          </p:nvPr>
        </p:nvSpPr>
        <p:spPr bwMode="auto">
          <a:xfrm>
            <a:off x="3879850" y="8834438"/>
            <a:ext cx="2984500" cy="460375"/>
          </a:xfrm>
          <a:prstGeom prst="rect">
            <a:avLst/>
          </a:prstGeom>
          <a:noFill/>
          <a:ln w="9525">
            <a:noFill/>
            <a:miter lim="800000"/>
            <a:headEnd/>
            <a:tailEnd/>
          </a:ln>
          <a:effectLst/>
        </p:spPr>
        <p:txBody>
          <a:bodyPr vert="horz" wrap="square" lIns="89545" tIns="44772" rIns="89545" bIns="44772" numCol="1" anchor="b" anchorCtr="0" compatLnSpc="1">
            <a:prstTxWarp prst="textNoShape">
              <a:avLst/>
            </a:prstTxWarp>
          </a:bodyPr>
          <a:lstStyle>
            <a:lvl1pPr algn="r" defTabSz="895350" eaLnBrk="0" hangingPunct="0">
              <a:lnSpc>
                <a:spcPct val="100000"/>
              </a:lnSpc>
              <a:defRPr sz="1200">
                <a:latin typeface="Times New Roman" pitchFamily="18" charset="0"/>
              </a:defRPr>
            </a:lvl1pPr>
          </a:lstStyle>
          <a:p>
            <a:pPr>
              <a:defRPr/>
            </a:pPr>
            <a:fld id="{0629AABA-458C-4679-8078-10E58997CC63}" type="slidenum">
              <a:rPr lang="en-US"/>
              <a:pPr>
                <a:defRPr/>
              </a:pPr>
              <a:t>‹#›</a:t>
            </a:fld>
            <a:endParaRPr lang="en-US"/>
          </a:p>
        </p:txBody>
      </p:sp>
    </p:spTree>
    <p:extLst>
      <p:ext uri="{BB962C8B-B14F-4D97-AF65-F5344CB8AC3E}">
        <p14:creationId xmlns:p14="http://schemas.microsoft.com/office/powerpoint/2010/main" val="2792697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0570" tIns="45285" rIns="90570" bIns="45285" numCol="1" anchor="t" anchorCtr="0" compatLnSpc="1">
            <a:prstTxWarp prst="textNoShape">
              <a:avLst/>
            </a:prstTxWarp>
          </a:bodyPr>
          <a:lstStyle>
            <a:lvl1pPr algn="l" defTabSz="906463" eaLnBrk="0" hangingPunct="0">
              <a:lnSpc>
                <a:spcPct val="100000"/>
              </a:lnSpc>
              <a:defRPr sz="1200">
                <a:latin typeface="Times New Roman" pitchFamily="18" charset="0"/>
              </a:defRPr>
            </a:lvl1pPr>
          </a:lstStyle>
          <a:p>
            <a:pPr>
              <a:defRPr/>
            </a:pPr>
            <a:endParaRPr lang="en-US"/>
          </a:p>
        </p:txBody>
      </p:sp>
      <p:sp>
        <p:nvSpPr>
          <p:cNvPr id="129027"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90570" tIns="45285" rIns="90570" bIns="45285" numCol="1" anchor="t" anchorCtr="0" compatLnSpc="1">
            <a:prstTxWarp prst="textNoShape">
              <a:avLst/>
            </a:prstTxWarp>
          </a:bodyPr>
          <a:lstStyle>
            <a:lvl1pPr algn="r" defTabSz="906463" eaLnBrk="0" hangingPunct="0">
              <a:lnSpc>
                <a:spcPct val="100000"/>
              </a:lnSpc>
              <a:defRPr sz="1200">
                <a:latin typeface="Times New Roman" pitchFamily="18" charset="0"/>
              </a:defRPr>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79513" y="695325"/>
            <a:ext cx="4518025" cy="3490913"/>
          </a:xfrm>
          <a:prstGeom prst="rect">
            <a:avLst/>
          </a:prstGeom>
          <a:noFill/>
          <a:ln w="9525">
            <a:solidFill>
              <a:srgbClr val="000000"/>
            </a:solidFill>
            <a:miter lim="800000"/>
            <a:headEnd/>
            <a:tailEnd/>
          </a:ln>
        </p:spPr>
      </p:sp>
      <p:sp>
        <p:nvSpPr>
          <p:cNvPr id="129029" name="Rectangle 5"/>
          <p:cNvSpPr>
            <a:spLocks noGrp="1" noChangeArrowheads="1"/>
          </p:cNvSpPr>
          <p:nvPr>
            <p:ph type="body" sz="quarter" idx="3"/>
          </p:nvPr>
        </p:nvSpPr>
        <p:spPr bwMode="auto">
          <a:xfrm>
            <a:off x="914400" y="4416425"/>
            <a:ext cx="5029200" cy="4184650"/>
          </a:xfrm>
          <a:prstGeom prst="rect">
            <a:avLst/>
          </a:prstGeom>
          <a:noFill/>
          <a:ln w="9525">
            <a:noFill/>
            <a:miter lim="800000"/>
            <a:headEnd/>
            <a:tailEnd/>
          </a:ln>
          <a:effectLst/>
        </p:spPr>
        <p:txBody>
          <a:bodyPr vert="horz" wrap="square" lIns="90570" tIns="45285" rIns="90570" bIns="4528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9030"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90570" tIns="45285" rIns="90570" bIns="45285" numCol="1" anchor="b" anchorCtr="0" compatLnSpc="1">
            <a:prstTxWarp prst="textNoShape">
              <a:avLst/>
            </a:prstTxWarp>
          </a:bodyPr>
          <a:lstStyle>
            <a:lvl1pPr algn="l" defTabSz="906463" eaLnBrk="0" hangingPunct="0">
              <a:lnSpc>
                <a:spcPct val="100000"/>
              </a:lnSpc>
              <a:defRPr sz="1200">
                <a:latin typeface="Times New Roman" pitchFamily="18" charset="0"/>
              </a:defRPr>
            </a:lvl1pPr>
          </a:lstStyle>
          <a:p>
            <a:pPr>
              <a:defRPr/>
            </a:pPr>
            <a:endParaRPr lang="en-US"/>
          </a:p>
        </p:txBody>
      </p:sp>
      <p:sp>
        <p:nvSpPr>
          <p:cNvPr id="129031"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90570" tIns="45285" rIns="90570" bIns="45285" numCol="1" anchor="b" anchorCtr="0" compatLnSpc="1">
            <a:prstTxWarp prst="textNoShape">
              <a:avLst/>
            </a:prstTxWarp>
          </a:bodyPr>
          <a:lstStyle>
            <a:lvl1pPr algn="r" defTabSz="906463" eaLnBrk="0" hangingPunct="0">
              <a:lnSpc>
                <a:spcPct val="100000"/>
              </a:lnSpc>
              <a:defRPr sz="1200">
                <a:latin typeface="Times New Roman" pitchFamily="18" charset="0"/>
              </a:defRPr>
            </a:lvl1pPr>
          </a:lstStyle>
          <a:p>
            <a:pPr>
              <a:defRPr/>
            </a:pPr>
            <a:fld id="{C4FBB847-4CC8-4F2D-A20E-F885FCB39EEC}" type="slidenum">
              <a:rPr lang="en-US"/>
              <a:pPr>
                <a:defRPr/>
              </a:pPr>
              <a:t>‹#›</a:t>
            </a:fld>
            <a:endParaRPr lang="en-US"/>
          </a:p>
        </p:txBody>
      </p:sp>
    </p:spTree>
    <p:extLst>
      <p:ext uri="{BB962C8B-B14F-4D97-AF65-F5344CB8AC3E}">
        <p14:creationId xmlns:p14="http://schemas.microsoft.com/office/powerpoint/2010/main" val="5491600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07EA8F09-97C0-44DE-9F61-47CBF035AE91}" type="slidenum">
              <a:rPr lang="en-US" smtClean="0"/>
              <a:pPr/>
              <a:t>1</a:t>
            </a:fld>
            <a:endParaRPr lang="en-US"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F2F06CA3-BEDF-4E7D-B9DB-B8B9A556A011}" type="slidenum">
              <a:rPr lang="en-US" smtClean="0"/>
              <a:pPr/>
              <a:t>22</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B7F6723A-F88B-4D63-A79B-F7F2A50F82DF}" type="slidenum">
              <a:rPr lang="en-US" smtClean="0"/>
              <a:pPr/>
              <a:t>2</a:t>
            </a:fld>
            <a:endParaRPr lang="en-US" smtClean="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6F8498E6-1503-4FB8-BE07-3F089DE35C1E}" type="slidenum">
              <a:rPr lang="en-US" smtClean="0"/>
              <a:pPr/>
              <a:t>3</a:t>
            </a:fld>
            <a:endParaRPr lang="en-US" smtClean="0"/>
          </a:p>
        </p:txBody>
      </p:sp>
      <p:sp>
        <p:nvSpPr>
          <p:cNvPr id="33795" name="Rectangle 2"/>
          <p:cNvSpPr>
            <a:spLocks noGrp="1" noRot="1" noChangeAspect="1" noChangeArrowheads="1" noTextEdit="1"/>
          </p:cNvSpPr>
          <p:nvPr>
            <p:ph type="sldImg"/>
          </p:nvPr>
        </p:nvSpPr>
        <p:spPr>
          <a:ln/>
        </p:spPr>
      </p:sp>
      <p:sp>
        <p:nvSpPr>
          <p:cNvPr id="33796" name="Rectangle 4"/>
          <p:cNvSpPr>
            <a:spLocks noGrp="1" noChangeArrowheads="1"/>
          </p:cNvSpPr>
          <p:nvPr>
            <p:ph type="body" idx="1"/>
          </p:nvPr>
        </p:nvSpPr>
        <p:spPr>
          <a:noFill/>
          <a:ln/>
        </p:spPr>
        <p:txBody>
          <a:bodyPr/>
          <a:lstStyle/>
          <a:p>
            <a:pPr>
              <a:buFontTx/>
              <a:buChar char="•"/>
            </a:pPr>
            <a:r>
              <a:rPr lang="en-US" dirty="0" smtClean="0"/>
              <a:t> Culture exists at multiple levels—in the system, hospital, department or unit, on this floor</a:t>
            </a:r>
          </a:p>
          <a:p>
            <a:pPr>
              <a:buFontTx/>
              <a:buChar char="•"/>
            </a:pPr>
            <a:r>
              <a:rPr lang="en-US" dirty="0" smtClean="0"/>
              <a:t> Culture is shared. It’s not what just one person thinks, but it’s kind of what most people think and agree is the way we do things. </a:t>
            </a:r>
          </a:p>
          <a:p>
            <a:pPr>
              <a:buFontTx/>
              <a:buChar char="•"/>
            </a:pPr>
            <a:r>
              <a:rPr lang="en-US" dirty="0" smtClean="0"/>
              <a:t>Think of culture as the personality of an organization. </a:t>
            </a:r>
          </a:p>
          <a:p>
            <a:pPr>
              <a:buFontTx/>
              <a:buChar char="•"/>
            </a:pPr>
            <a:r>
              <a:rPr lang="en-US" dirty="0" smtClean="0"/>
              <a:t> Started as a concept in the nuclear power &amp; petrochemical industries where they realized that a failure in the system could have catastrophic consequences</a:t>
            </a:r>
          </a:p>
          <a:p>
            <a:pPr lvl="1">
              <a:buFontTx/>
              <a:buChar char="•"/>
            </a:pPr>
            <a:r>
              <a:rPr lang="en-US" dirty="0" smtClean="0"/>
              <a:t>Three-mile island partial nuclear core meltdown in 1979</a:t>
            </a:r>
          </a:p>
          <a:p>
            <a:pPr lvl="1">
              <a:buFontTx/>
              <a:buChar char="•"/>
            </a:pPr>
            <a:r>
              <a:rPr lang="en-US" dirty="0" smtClean="0"/>
              <a:t>Chernobyl 1986</a:t>
            </a:r>
          </a:p>
          <a:p>
            <a:pPr lvl="1">
              <a:buFontTx/>
              <a:buChar char="•"/>
            </a:pPr>
            <a:r>
              <a:rPr lang="en-US" dirty="0" smtClean="0"/>
              <a:t>Space Shuttle Columbia in 2003</a:t>
            </a:r>
          </a:p>
          <a:p>
            <a:pPr lvl="1">
              <a:buFontTx/>
              <a:buChar char="•"/>
            </a:pPr>
            <a:r>
              <a:rPr lang="en-US" dirty="0" smtClean="0"/>
              <a:t>BP Deepwater Horizon oil spill in the gulf in 2010</a:t>
            </a:r>
          </a:p>
          <a:p>
            <a:pPr>
              <a:buFontTx/>
              <a:buChar char="•"/>
            </a:pPr>
            <a:r>
              <a:rPr lang="en-US" dirty="0" smtClean="0"/>
              <a:t>Aviation industry</a:t>
            </a:r>
          </a:p>
          <a:p>
            <a:pPr>
              <a:buFontTx/>
              <a:buChar char="•"/>
            </a:pPr>
            <a:r>
              <a:rPr lang="en-US" dirty="0" smtClean="0"/>
              <a:t>They also realized that when they went back to analyze the root causes of catastrophes or events that were almost catastrophes, that the reasons were not solely technological, but were due to things like flaws in </a:t>
            </a:r>
            <a:r>
              <a:rPr lang="en-US" dirty="0" err="1" smtClean="0"/>
              <a:t>decisionmaking</a:t>
            </a:r>
            <a:r>
              <a:rPr lang="en-US" dirty="0" smtClean="0"/>
              <a:t>,  lack of clarity and clear communication, expectations balancing productivity and risk </a:t>
            </a:r>
            <a:r>
              <a:rPr lang="en-US" dirty="0" err="1" smtClean="0"/>
              <a:t>vs</a:t>
            </a:r>
            <a:r>
              <a:rPr lang="en-US" dirty="0" smtClean="0"/>
              <a:t> safety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3B78468-1539-45DB-821D-E7E7581521FF}" type="slidenum">
              <a:rPr lang="en-US" smtClean="0"/>
              <a:pPr/>
              <a:t>4</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3B78468-1539-45DB-821D-E7E7581521FF}" type="slidenum">
              <a:rPr lang="en-US" smtClean="0"/>
              <a:pPr/>
              <a:t>5</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93BCFB42-24C7-46CB-8BBD-02C680D9234D}" type="slidenum">
              <a:rPr lang="en-US" smtClean="0"/>
              <a:pPr/>
              <a:t>6</a:t>
            </a:fld>
            <a:endParaRPr lang="en-US" smtClean="0"/>
          </a:p>
        </p:txBody>
      </p:sp>
      <p:sp>
        <p:nvSpPr>
          <p:cNvPr id="37891" name="Rectangle 2"/>
          <p:cNvSpPr>
            <a:spLocks noGrp="1" noRot="1" noChangeAspect="1" noChangeArrowheads="1" noTextEdit="1"/>
          </p:cNvSpPr>
          <p:nvPr>
            <p:ph type="sldImg"/>
          </p:nvPr>
        </p:nvSpPr>
        <p:spPr>
          <a:ln/>
        </p:spPr>
      </p:sp>
      <p:sp>
        <p:nvSpPr>
          <p:cNvPr id="983044" name="Rectangle 4"/>
          <p:cNvSpPr>
            <a:spLocks noGrp="1" noChangeArrowheads="1"/>
          </p:cNvSpPr>
          <p:nvPr>
            <p:ph type="body" idx="1"/>
          </p:nvPr>
        </p:nvSpPr>
        <p:spPr/>
        <p:txBody>
          <a:bodyPr/>
          <a:lstStyle/>
          <a:p>
            <a:pPr>
              <a:defRPr/>
            </a:pPr>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3B78468-1539-45DB-821D-E7E7581521FF}" type="slidenum">
              <a:rPr lang="en-US" smtClean="0"/>
              <a:pPr/>
              <a:t>7</a:t>
            </a:fld>
            <a:endParaRPr lang="en-US" smtClean="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r>
              <a:rPr lang="en-US" i="1" dirty="0" smtClean="0"/>
              <a:t>"Taking shortcuts" means not following all the standard procedures to get work done faster.</a:t>
            </a:r>
          </a:p>
          <a:p>
            <a:endParaRPr lang="en-US" i="1" dirty="0" smtClean="0"/>
          </a:p>
          <a:p>
            <a:r>
              <a:rPr lang="en-US" i="1" dirty="0" smtClean="0"/>
              <a:t>When items</a:t>
            </a:r>
            <a:r>
              <a:rPr lang="en-US" i="1" baseline="0" dirty="0" smtClean="0"/>
              <a:t> ask about reporting errors, it is about reporting errors within the facility, not disclosure of errors to patients.</a:t>
            </a:r>
          </a:p>
          <a:p>
            <a:endParaRPr lang="en-US" i="1" baseline="0" dirty="0" smtClean="0"/>
          </a:p>
          <a:p>
            <a:r>
              <a:rPr lang="en-US" dirty="0" smtClean="0"/>
              <a:t>Things "fall between the cracks" when transferring patients from one unit to another. </a:t>
            </a:r>
            <a:r>
              <a:rPr lang="en-US" i="1" dirty="0" smtClean="0"/>
              <a:t>Information gets lost or is not communicated when transferring patients</a:t>
            </a:r>
            <a:r>
              <a:rPr lang="en-US" dirty="0" smtClean="0"/>
              <a:t>.</a:t>
            </a:r>
            <a:br>
              <a:rPr lang="en-US" dirty="0" smtClean="0"/>
            </a:br>
            <a:r>
              <a:rPr lang="en-US" dirty="0" smtClean="0"/>
              <a:t/>
            </a:r>
            <a:br>
              <a:rPr lang="en-US" dirty="0" smtClean="0"/>
            </a:b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18,000 from Singapore   5,500</a:t>
            </a:r>
            <a:r>
              <a:rPr lang="en-US" baseline="0" dirty="0" smtClean="0"/>
              <a:t> from the rest</a:t>
            </a:r>
            <a:endParaRPr lang="en-US" dirty="0"/>
          </a:p>
        </p:txBody>
      </p:sp>
      <p:sp>
        <p:nvSpPr>
          <p:cNvPr id="4" name="Slide Number Placeholder 3"/>
          <p:cNvSpPr>
            <a:spLocks noGrp="1"/>
          </p:cNvSpPr>
          <p:nvPr>
            <p:ph type="sldNum" sz="quarter" idx="10"/>
          </p:nvPr>
        </p:nvSpPr>
        <p:spPr/>
        <p:txBody>
          <a:bodyPr/>
          <a:lstStyle/>
          <a:p>
            <a:pPr>
              <a:defRPr/>
            </a:pPr>
            <a:fld id="{C4FBB847-4CC8-4F2D-A20E-F885FCB39EEC}" type="slidenum">
              <a:rPr lang="en-US" smtClean="0"/>
              <a:pPr>
                <a:defRPr/>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EA6C87C-2BAC-4158-B4CA-B987FCB7D10C}" type="slidenum">
              <a:rPr lang="en-US" smtClean="0"/>
              <a:pPr/>
              <a:t>21</a:t>
            </a:fld>
            <a:endParaRPr lang="en-US" smtClean="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238"/>
          <p:cNvSpPr>
            <a:spLocks noGrp="1" noChangeArrowheads="1"/>
          </p:cNvSpPr>
          <p:nvPr>
            <p:ph type="sldNum" sz="quarter" idx="10"/>
          </p:nvPr>
        </p:nvSpPr>
        <p:spPr>
          <a:ln/>
        </p:spPr>
        <p:txBody>
          <a:bodyPr/>
          <a:lstStyle>
            <a:lvl1pPr>
              <a:defRPr/>
            </a:lvl1pPr>
          </a:lstStyle>
          <a:p>
            <a:pPr>
              <a:defRPr/>
            </a:pPr>
            <a:fld id="{0E399A93-C5BF-4912-A771-A81A1C94568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8"/>
          <p:cNvSpPr>
            <a:spLocks noGrp="1" noChangeArrowheads="1"/>
          </p:cNvSpPr>
          <p:nvPr>
            <p:ph type="sldNum" sz="quarter" idx="10"/>
          </p:nvPr>
        </p:nvSpPr>
        <p:spPr>
          <a:ln/>
        </p:spPr>
        <p:txBody>
          <a:bodyPr/>
          <a:lstStyle>
            <a:lvl1pPr>
              <a:defRPr/>
            </a:lvl1pPr>
          </a:lstStyle>
          <a:p>
            <a:pPr>
              <a:defRPr/>
            </a:pPr>
            <a:fld id="{CC319A4D-20DF-4032-AFEB-9C500D6A296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43838" y="161925"/>
            <a:ext cx="2055812" cy="683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76400" y="161925"/>
            <a:ext cx="6015038" cy="683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8"/>
          <p:cNvSpPr>
            <a:spLocks noGrp="1" noChangeArrowheads="1"/>
          </p:cNvSpPr>
          <p:nvPr>
            <p:ph type="sldNum" sz="quarter" idx="10"/>
          </p:nvPr>
        </p:nvSpPr>
        <p:spPr>
          <a:ln/>
        </p:spPr>
        <p:txBody>
          <a:bodyPr/>
          <a:lstStyle>
            <a:lvl1pPr>
              <a:defRPr/>
            </a:lvl1pPr>
          </a:lstStyle>
          <a:p>
            <a:pPr>
              <a:defRPr/>
            </a:pPr>
            <a:fld id="{F1F2F48D-DCA2-4A59-8F2F-4D476375D3A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76400" y="161925"/>
            <a:ext cx="8223250" cy="7016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011363" y="1554163"/>
            <a:ext cx="3862387" cy="54403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26150" y="1554163"/>
            <a:ext cx="3863975" cy="54403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8"/>
          <p:cNvSpPr>
            <a:spLocks noGrp="1" noChangeArrowheads="1"/>
          </p:cNvSpPr>
          <p:nvPr>
            <p:ph type="sldNum" sz="quarter" idx="10"/>
          </p:nvPr>
        </p:nvSpPr>
        <p:spPr>
          <a:ln/>
        </p:spPr>
        <p:txBody>
          <a:bodyPr/>
          <a:lstStyle>
            <a:lvl1pPr>
              <a:defRPr/>
            </a:lvl1pPr>
          </a:lstStyle>
          <a:p>
            <a:pPr>
              <a:defRPr/>
            </a:pPr>
            <a:fld id="{5D427AED-5757-4197-B927-29289DF43DAE}"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3" y="2414588"/>
            <a:ext cx="8550275" cy="166528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508125" y="4403725"/>
            <a:ext cx="7042150" cy="19875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5" name="Footer Placeholder 4"/>
          <p:cNvSpPr>
            <a:spLocks noGrp="1"/>
          </p:cNvSpPr>
          <p:nvPr>
            <p:ph type="ftr" sz="quarter" idx="11"/>
          </p:nvPr>
        </p:nvSpPr>
        <p:spPr>
          <a:xfrm>
            <a:off x="3436938" y="7204075"/>
            <a:ext cx="3184525" cy="414338"/>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503238" y="1812925"/>
            <a:ext cx="9051925" cy="5130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5" name="Footer Placeholder 4"/>
          <p:cNvSpPr>
            <a:spLocks noGrp="1"/>
          </p:cNvSpPr>
          <p:nvPr>
            <p:ph type="ftr" sz="quarter" idx="11"/>
          </p:nvPr>
        </p:nvSpPr>
        <p:spPr>
          <a:xfrm>
            <a:off x="3436938" y="7204075"/>
            <a:ext cx="3184525" cy="414338"/>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994275"/>
            <a:ext cx="8548687" cy="1544638"/>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94063"/>
            <a:ext cx="8548687" cy="1700212"/>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5" name="Footer Placeholder 4"/>
          <p:cNvSpPr>
            <a:spLocks noGrp="1"/>
          </p:cNvSpPr>
          <p:nvPr>
            <p:ph type="ftr" sz="quarter" idx="11"/>
          </p:nvPr>
        </p:nvSpPr>
        <p:spPr>
          <a:xfrm>
            <a:off x="3436938" y="7204075"/>
            <a:ext cx="3184525" cy="414338"/>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812925"/>
            <a:ext cx="4449762"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812925"/>
            <a:ext cx="4449763" cy="51308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6" name="Footer Placeholder 5"/>
          <p:cNvSpPr>
            <a:spLocks noGrp="1"/>
          </p:cNvSpPr>
          <p:nvPr>
            <p:ph type="ftr" sz="quarter" idx="11"/>
          </p:nvPr>
        </p:nvSpPr>
        <p:spPr>
          <a:xfrm>
            <a:off x="3436938" y="7204075"/>
            <a:ext cx="3184525" cy="414338"/>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739900"/>
            <a:ext cx="4443412"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465388"/>
            <a:ext cx="4443412"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3" y="1739900"/>
            <a:ext cx="4445000" cy="725488"/>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3" y="2465388"/>
            <a:ext cx="4445000" cy="447833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8" name="Footer Placeholder 7"/>
          <p:cNvSpPr>
            <a:spLocks noGrp="1"/>
          </p:cNvSpPr>
          <p:nvPr>
            <p:ph type="ftr" sz="quarter" idx="11"/>
          </p:nvPr>
        </p:nvSpPr>
        <p:spPr>
          <a:xfrm>
            <a:off x="3436938" y="7204075"/>
            <a:ext cx="3184525" cy="414338"/>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4" name="Footer Placeholder 3"/>
          <p:cNvSpPr>
            <a:spLocks noGrp="1"/>
          </p:cNvSpPr>
          <p:nvPr>
            <p:ph type="ftr" sz="quarter" idx="11"/>
          </p:nvPr>
        </p:nvSpPr>
        <p:spPr>
          <a:xfrm>
            <a:off x="3436938" y="7204075"/>
            <a:ext cx="3184525" cy="414338"/>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3" name="Footer Placeholder 2"/>
          <p:cNvSpPr>
            <a:spLocks noGrp="1"/>
          </p:cNvSpPr>
          <p:nvPr>
            <p:ph type="ftr" sz="quarter" idx="11"/>
          </p:nvPr>
        </p:nvSpPr>
        <p:spPr>
          <a:xfrm>
            <a:off x="3436938" y="7204075"/>
            <a:ext cx="3184525" cy="414338"/>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38"/>
          <p:cNvSpPr>
            <a:spLocks noGrp="1" noChangeArrowheads="1"/>
          </p:cNvSpPr>
          <p:nvPr>
            <p:ph type="sldNum" sz="quarter" idx="10"/>
          </p:nvPr>
        </p:nvSpPr>
        <p:spPr>
          <a:ln/>
        </p:spPr>
        <p:txBody>
          <a:bodyPr/>
          <a:lstStyle>
            <a:lvl1pPr>
              <a:defRPr/>
            </a:lvl1pPr>
          </a:lstStyle>
          <a:p>
            <a:pPr>
              <a:defRPr/>
            </a:pPr>
            <a:fld id="{8B24890F-0341-470A-A2BD-1A6D3FCDB65B}"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9563"/>
            <a:ext cx="3308350" cy="1317625"/>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38" y="309563"/>
            <a:ext cx="5622925" cy="66341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627188"/>
            <a:ext cx="3308350" cy="531653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6" name="Footer Placeholder 5"/>
          <p:cNvSpPr>
            <a:spLocks noGrp="1"/>
          </p:cNvSpPr>
          <p:nvPr>
            <p:ph type="ftr" sz="quarter" idx="11"/>
          </p:nvPr>
        </p:nvSpPr>
        <p:spPr>
          <a:xfrm>
            <a:off x="3436938" y="7204075"/>
            <a:ext cx="3184525" cy="414338"/>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440363"/>
            <a:ext cx="6035675" cy="642937"/>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75" y="693738"/>
            <a:ext cx="6035675" cy="4664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71675" y="6083300"/>
            <a:ext cx="6035675" cy="91122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6" name="Footer Placeholder 5"/>
          <p:cNvSpPr>
            <a:spLocks noGrp="1"/>
          </p:cNvSpPr>
          <p:nvPr>
            <p:ph type="ftr" sz="quarter" idx="11"/>
          </p:nvPr>
        </p:nvSpPr>
        <p:spPr>
          <a:xfrm>
            <a:off x="3436938" y="7204075"/>
            <a:ext cx="3184525" cy="414338"/>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1812925"/>
            <a:ext cx="9051925" cy="51308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5" name="Footer Placeholder 4"/>
          <p:cNvSpPr>
            <a:spLocks noGrp="1"/>
          </p:cNvSpPr>
          <p:nvPr>
            <p:ph type="ftr" sz="quarter" idx="11"/>
          </p:nvPr>
        </p:nvSpPr>
        <p:spPr>
          <a:xfrm>
            <a:off x="3436938" y="7204075"/>
            <a:ext cx="3184525" cy="414338"/>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11150"/>
            <a:ext cx="2262188" cy="66325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11150"/>
            <a:ext cx="6637337" cy="66325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03238" y="7204075"/>
            <a:ext cx="2346325" cy="414338"/>
          </a:xfrm>
          <a:prstGeom prst="rect">
            <a:avLst/>
          </a:prstGeom>
        </p:spPr>
        <p:txBody>
          <a:bodyPr/>
          <a:lstStyle/>
          <a:p>
            <a:fld id="{37924115-11AE-42E0-894E-9B4F77AA0705}" type="datetimeFigureOut">
              <a:rPr lang="en-US" smtClean="0"/>
              <a:t>10/13/11</a:t>
            </a:fld>
            <a:endParaRPr lang="en-US"/>
          </a:p>
        </p:txBody>
      </p:sp>
      <p:sp>
        <p:nvSpPr>
          <p:cNvPr id="5" name="Footer Placeholder 4"/>
          <p:cNvSpPr>
            <a:spLocks noGrp="1"/>
          </p:cNvSpPr>
          <p:nvPr>
            <p:ph type="ftr" sz="quarter" idx="11"/>
          </p:nvPr>
        </p:nvSpPr>
        <p:spPr>
          <a:xfrm>
            <a:off x="3436938" y="7204075"/>
            <a:ext cx="3184525" cy="414338"/>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BECE39-8E31-4373-85F2-B5F525A64AA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994275"/>
            <a:ext cx="8548687" cy="154463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94063"/>
            <a:ext cx="8548687" cy="170021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38"/>
          <p:cNvSpPr>
            <a:spLocks noGrp="1" noChangeArrowheads="1"/>
          </p:cNvSpPr>
          <p:nvPr>
            <p:ph type="sldNum" sz="quarter" idx="10"/>
          </p:nvPr>
        </p:nvSpPr>
        <p:spPr>
          <a:ln/>
        </p:spPr>
        <p:txBody>
          <a:bodyPr/>
          <a:lstStyle>
            <a:lvl1pPr>
              <a:defRPr/>
            </a:lvl1pPr>
          </a:lstStyle>
          <a:p>
            <a:pPr>
              <a:defRPr/>
            </a:pPr>
            <a:fld id="{FE30AC09-9604-4BE1-AE43-532C1C87571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11363" y="1554163"/>
            <a:ext cx="3862387" cy="5440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026150" y="1554163"/>
            <a:ext cx="3863975" cy="54403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38"/>
          <p:cNvSpPr>
            <a:spLocks noGrp="1" noChangeArrowheads="1"/>
          </p:cNvSpPr>
          <p:nvPr>
            <p:ph type="sldNum" sz="quarter" idx="10"/>
          </p:nvPr>
        </p:nvSpPr>
        <p:spPr>
          <a:ln/>
        </p:spPr>
        <p:txBody>
          <a:bodyPr/>
          <a:lstStyle>
            <a:lvl1pPr>
              <a:defRPr/>
            </a:lvl1pPr>
          </a:lstStyle>
          <a:p>
            <a:pPr>
              <a:defRPr/>
            </a:pPr>
            <a:fld id="{B4F40D93-12CE-4D98-AA40-A0DF275DC1A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739900"/>
            <a:ext cx="4443412"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465388"/>
            <a:ext cx="4443412"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3" y="1739900"/>
            <a:ext cx="4445000"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3" y="2465388"/>
            <a:ext cx="4445000"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38"/>
          <p:cNvSpPr>
            <a:spLocks noGrp="1" noChangeArrowheads="1"/>
          </p:cNvSpPr>
          <p:nvPr>
            <p:ph type="sldNum" sz="quarter" idx="10"/>
          </p:nvPr>
        </p:nvSpPr>
        <p:spPr>
          <a:ln/>
        </p:spPr>
        <p:txBody>
          <a:bodyPr/>
          <a:lstStyle>
            <a:lvl1pPr>
              <a:defRPr/>
            </a:lvl1pPr>
          </a:lstStyle>
          <a:p>
            <a:pPr>
              <a:defRPr/>
            </a:pPr>
            <a:fld id="{E178E97F-7E4D-4E7F-86DB-21DBFCBAEA3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38"/>
          <p:cNvSpPr>
            <a:spLocks noGrp="1" noChangeArrowheads="1"/>
          </p:cNvSpPr>
          <p:nvPr>
            <p:ph type="sldNum" sz="quarter" idx="10"/>
          </p:nvPr>
        </p:nvSpPr>
        <p:spPr>
          <a:ln/>
        </p:spPr>
        <p:txBody>
          <a:bodyPr/>
          <a:lstStyle>
            <a:lvl1pPr>
              <a:defRPr/>
            </a:lvl1pPr>
          </a:lstStyle>
          <a:p>
            <a:pPr>
              <a:defRPr/>
            </a:pPr>
            <a:fld id="{C9431625-D8E6-4818-83A8-872C9EE1093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38"/>
          <p:cNvSpPr>
            <a:spLocks noGrp="1" noChangeArrowheads="1"/>
          </p:cNvSpPr>
          <p:nvPr>
            <p:ph type="sldNum" sz="quarter" idx="10"/>
          </p:nvPr>
        </p:nvSpPr>
        <p:spPr>
          <a:ln/>
        </p:spPr>
        <p:txBody>
          <a:bodyPr/>
          <a:lstStyle>
            <a:lvl1pPr>
              <a:defRPr/>
            </a:lvl1pPr>
          </a:lstStyle>
          <a:p>
            <a:pPr>
              <a:defRPr/>
            </a:pPr>
            <a:fld id="{C75D492F-9373-4186-AF69-A10840FEA33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9563"/>
            <a:ext cx="3308350" cy="1317625"/>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38" y="309563"/>
            <a:ext cx="5622925" cy="66341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627188"/>
            <a:ext cx="3308350"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8"/>
          <p:cNvSpPr>
            <a:spLocks noGrp="1" noChangeArrowheads="1"/>
          </p:cNvSpPr>
          <p:nvPr>
            <p:ph type="sldNum" sz="quarter" idx="10"/>
          </p:nvPr>
        </p:nvSpPr>
        <p:spPr>
          <a:ln/>
        </p:spPr>
        <p:txBody>
          <a:bodyPr/>
          <a:lstStyle>
            <a:lvl1pPr>
              <a:defRPr/>
            </a:lvl1pPr>
          </a:lstStyle>
          <a:p>
            <a:pPr>
              <a:defRPr/>
            </a:pPr>
            <a:fld id="{327916A2-5531-4546-A9A8-A6EB518FF1F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440363"/>
            <a:ext cx="6035675" cy="642937"/>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75" y="693738"/>
            <a:ext cx="6035675" cy="4664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1675" y="6083300"/>
            <a:ext cx="6035675" cy="911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38"/>
          <p:cNvSpPr>
            <a:spLocks noGrp="1" noChangeArrowheads="1"/>
          </p:cNvSpPr>
          <p:nvPr>
            <p:ph type="sldNum" sz="quarter" idx="10"/>
          </p:nvPr>
        </p:nvSpPr>
        <p:spPr>
          <a:ln/>
        </p:spPr>
        <p:txBody>
          <a:bodyPr/>
          <a:lstStyle>
            <a:lvl1pPr>
              <a:defRPr/>
            </a:lvl1pPr>
          </a:lstStyle>
          <a:p>
            <a:pPr>
              <a:defRPr/>
            </a:pPr>
            <a:fld id="{7DD619A3-EFBD-45C3-BD8F-7BCE37CDB38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oleObject" Target="../embeddings/oleObject1.bin"/><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Text Box 8"/>
          <p:cNvSpPr txBox="1">
            <a:spLocks noChangeArrowheads="1"/>
          </p:cNvSpPr>
          <p:nvPr/>
        </p:nvSpPr>
        <p:spPr bwMode="auto">
          <a:xfrm>
            <a:off x="6621463" y="7340600"/>
            <a:ext cx="3197225" cy="254000"/>
          </a:xfrm>
          <a:prstGeom prst="rect">
            <a:avLst/>
          </a:prstGeom>
          <a:noFill/>
          <a:ln w="9525">
            <a:noFill/>
            <a:miter lim="800000"/>
            <a:headEnd/>
            <a:tailEnd/>
          </a:ln>
          <a:effectLst/>
        </p:spPr>
        <p:txBody>
          <a:bodyPr lIns="101865" tIns="0" rIns="101865" bIns="0" anchor="b"/>
          <a:lstStyle/>
          <a:p>
            <a:pPr defTabSz="1019175" eaLnBrk="0" hangingPunct="0">
              <a:spcBef>
                <a:spcPct val="50000"/>
              </a:spcBef>
              <a:defRPr/>
            </a:pPr>
            <a:endParaRPr lang="en-US" sz="1400" b="1" i="1">
              <a:solidFill>
                <a:srgbClr val="005B4C"/>
              </a:solidFill>
              <a:latin typeface="Times New Roman" pitchFamily="18" charset="0"/>
            </a:endParaRPr>
          </a:p>
        </p:txBody>
      </p:sp>
      <p:sp>
        <p:nvSpPr>
          <p:cNvPr id="1029" name="Rectangle 2"/>
          <p:cNvSpPr>
            <a:spLocks noGrp="1" noChangeArrowheads="1"/>
          </p:cNvSpPr>
          <p:nvPr>
            <p:ph type="title"/>
          </p:nvPr>
        </p:nvSpPr>
        <p:spPr bwMode="auto">
          <a:xfrm>
            <a:off x="1676400" y="161925"/>
            <a:ext cx="8223250" cy="701675"/>
          </a:xfrm>
          <a:prstGeom prst="rect">
            <a:avLst/>
          </a:prstGeom>
          <a:noFill/>
          <a:ln w="9525">
            <a:noFill/>
            <a:miter lim="800000"/>
            <a:headEnd/>
            <a:tailEnd/>
          </a:ln>
        </p:spPr>
        <p:txBody>
          <a:bodyPr vert="horz" wrap="square" lIns="101865" tIns="0" rIns="101865" bIns="0" numCol="1" anchor="b" anchorCtr="0" compatLnSpc="1">
            <a:prstTxWarp prst="textNoShape">
              <a:avLst/>
            </a:prstTxWarp>
          </a:bodyPr>
          <a:lstStyle/>
          <a:p>
            <a:pPr lvl="0"/>
            <a:r>
              <a:rPr lang="en-US" smtClean="0"/>
              <a:t>Click to edit Master title style</a:t>
            </a:r>
          </a:p>
        </p:txBody>
      </p:sp>
      <p:sp>
        <p:nvSpPr>
          <p:cNvPr id="1045" name="Text Box 21"/>
          <p:cNvSpPr txBox="1">
            <a:spLocks noChangeArrowheads="1"/>
          </p:cNvSpPr>
          <p:nvPr/>
        </p:nvSpPr>
        <p:spPr bwMode="auto">
          <a:xfrm>
            <a:off x="9388475" y="7426325"/>
            <a:ext cx="511175" cy="136525"/>
          </a:xfrm>
          <a:prstGeom prst="rect">
            <a:avLst/>
          </a:prstGeom>
          <a:noFill/>
          <a:ln w="9525">
            <a:noFill/>
            <a:miter lim="800000"/>
            <a:headEnd/>
            <a:tailEnd/>
          </a:ln>
          <a:effectLst/>
        </p:spPr>
        <p:txBody>
          <a:bodyPr lIns="96363" tIns="0" rIns="96363" bIns="0">
            <a:spAutoFit/>
          </a:bodyPr>
          <a:lstStyle/>
          <a:p>
            <a:pPr defTabSz="963613" eaLnBrk="0" hangingPunct="0">
              <a:spcBef>
                <a:spcPct val="50000"/>
              </a:spcBef>
              <a:defRPr/>
            </a:pPr>
            <a:fld id="{91E6D1D2-3070-4473-862A-0ABD44D22711}" type="slidenum">
              <a:rPr lang="en-US" sz="900">
                <a:latin typeface="Arial" charset="0"/>
              </a:rPr>
              <a:pPr defTabSz="963613" eaLnBrk="0" hangingPunct="0">
                <a:spcBef>
                  <a:spcPct val="50000"/>
                </a:spcBef>
                <a:defRPr/>
              </a:pPr>
              <a:t>‹#›</a:t>
            </a:fld>
            <a:endParaRPr lang="en-US" sz="2600">
              <a:latin typeface="Times New Roman" pitchFamily="18" charset="0"/>
            </a:endParaRPr>
          </a:p>
        </p:txBody>
      </p:sp>
      <p:sp>
        <p:nvSpPr>
          <p:cNvPr id="1201" name="Text Box 177"/>
          <p:cNvSpPr txBox="1">
            <a:spLocks noChangeArrowheads="1"/>
          </p:cNvSpPr>
          <p:nvPr/>
        </p:nvSpPr>
        <p:spPr bwMode="auto">
          <a:xfrm>
            <a:off x="1676400" y="1214438"/>
            <a:ext cx="7981950" cy="5991225"/>
          </a:xfrm>
          <a:prstGeom prst="rect">
            <a:avLst/>
          </a:prstGeom>
          <a:noFill/>
          <a:ln w="9525">
            <a:noFill/>
            <a:miter lim="800000"/>
            <a:headEnd/>
            <a:tailEnd/>
          </a:ln>
          <a:effectLst/>
        </p:spPr>
        <p:txBody>
          <a:bodyPr lIns="96371" tIns="48186" rIns="96371" bIns="48186"/>
          <a:lstStyle/>
          <a:p>
            <a:pPr algn="ctr" defTabSz="963613" eaLnBrk="0" hangingPunct="0">
              <a:defRPr/>
            </a:pPr>
            <a:endParaRPr lang="en-US" sz="1200">
              <a:latin typeface="Arial" charset="0"/>
            </a:endParaRPr>
          </a:p>
        </p:txBody>
      </p:sp>
      <p:graphicFrame>
        <p:nvGraphicFramePr>
          <p:cNvPr id="1026" name="Object 229"/>
          <p:cNvGraphicFramePr>
            <a:graphicFrameLocks noChangeAspect="1"/>
          </p:cNvGraphicFramePr>
          <p:nvPr/>
        </p:nvGraphicFramePr>
        <p:xfrm>
          <a:off x="0" y="12700"/>
          <a:ext cx="9890125" cy="7747000"/>
        </p:xfrm>
        <a:graphic>
          <a:graphicData uri="http://schemas.openxmlformats.org/presentationml/2006/ole">
            <mc:AlternateContent xmlns:mc="http://schemas.openxmlformats.org/markup-compatibility/2006">
              <mc:Choice xmlns:v="urn:schemas-microsoft-com:vml" Requires="v">
                <p:oleObj spid="_x0000_s1028" name="Bitmap Image" r:id="rId15" imgW="6342857" imgH="4904762" progId="PBrush">
                  <p:embed/>
                </p:oleObj>
              </mc:Choice>
              <mc:Fallback>
                <p:oleObj name="Bitmap Image" r:id="rId15" imgW="6342857" imgH="4904762" progId="PBrush">
                  <p:embed/>
                  <p:pic>
                    <p:nvPicPr>
                      <p:cNvPr id="0" name="Object 22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12700"/>
                        <a:ext cx="9890125" cy="7747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54" name="Text Box 230"/>
          <p:cNvSpPr txBox="1">
            <a:spLocks noChangeArrowheads="1"/>
          </p:cNvSpPr>
          <p:nvPr/>
        </p:nvSpPr>
        <p:spPr bwMode="auto">
          <a:xfrm>
            <a:off x="9028113" y="7304088"/>
            <a:ext cx="215900" cy="290512"/>
          </a:xfrm>
          <a:prstGeom prst="rect">
            <a:avLst/>
          </a:prstGeom>
          <a:noFill/>
          <a:ln w="9525" algn="ctr">
            <a:noFill/>
            <a:miter lim="800000"/>
            <a:headEnd/>
            <a:tailEnd/>
          </a:ln>
          <a:effectLst/>
        </p:spPr>
        <p:txBody>
          <a:bodyPr wrap="none" lIns="107691" tIns="53845" rIns="107691" bIns="53845">
            <a:spAutoFit/>
          </a:bodyPr>
          <a:lstStyle/>
          <a:p>
            <a:pPr marL="360363" indent="-360363" defTabSz="963613" eaLnBrk="0" hangingPunct="0">
              <a:spcBef>
                <a:spcPct val="100000"/>
              </a:spcBef>
              <a:buClr>
                <a:srgbClr val="005B4C"/>
              </a:buClr>
              <a:buSzPct val="70000"/>
              <a:buFont typeface="Wingdings" pitchFamily="2" charset="2"/>
              <a:buNone/>
              <a:defRPr/>
            </a:pPr>
            <a:endParaRPr lang="en-US" sz="1200">
              <a:solidFill>
                <a:srgbClr val="000000"/>
              </a:solidFill>
              <a:latin typeface="Arial" charset="0"/>
            </a:endParaRPr>
          </a:p>
        </p:txBody>
      </p:sp>
      <p:sp>
        <p:nvSpPr>
          <p:cNvPr id="1255" name="Text Box 231"/>
          <p:cNvSpPr txBox="1">
            <a:spLocks noChangeArrowheads="1"/>
          </p:cNvSpPr>
          <p:nvPr/>
        </p:nvSpPr>
        <p:spPr bwMode="auto">
          <a:xfrm>
            <a:off x="9282113" y="7218363"/>
            <a:ext cx="215900" cy="290512"/>
          </a:xfrm>
          <a:prstGeom prst="rect">
            <a:avLst/>
          </a:prstGeom>
          <a:noFill/>
          <a:ln w="9525" algn="ctr">
            <a:noFill/>
            <a:miter lim="800000"/>
            <a:headEnd/>
            <a:tailEnd/>
          </a:ln>
          <a:effectLst/>
        </p:spPr>
        <p:txBody>
          <a:bodyPr wrap="none" lIns="107691" tIns="53845" rIns="107691" bIns="53845">
            <a:spAutoFit/>
          </a:bodyPr>
          <a:lstStyle/>
          <a:p>
            <a:pPr marL="360363" indent="-360363" defTabSz="963613" eaLnBrk="0" hangingPunct="0">
              <a:spcBef>
                <a:spcPct val="100000"/>
              </a:spcBef>
              <a:buClr>
                <a:srgbClr val="005B4C"/>
              </a:buClr>
              <a:buSzPct val="70000"/>
              <a:buFont typeface="Wingdings" pitchFamily="2" charset="2"/>
              <a:buNone/>
              <a:defRPr/>
            </a:pPr>
            <a:endParaRPr lang="en-US" sz="1200">
              <a:solidFill>
                <a:srgbClr val="000000"/>
              </a:solidFill>
              <a:latin typeface="Arial" charset="0"/>
            </a:endParaRPr>
          </a:p>
        </p:txBody>
      </p:sp>
      <p:sp>
        <p:nvSpPr>
          <p:cNvPr id="1034" name="Rectangle 234"/>
          <p:cNvSpPr>
            <a:spLocks noGrp="1" noChangeArrowheads="1"/>
          </p:cNvSpPr>
          <p:nvPr>
            <p:ph type="body" idx="1"/>
          </p:nvPr>
        </p:nvSpPr>
        <p:spPr bwMode="auto">
          <a:xfrm>
            <a:off x="2011363" y="1554163"/>
            <a:ext cx="7878762" cy="5440362"/>
          </a:xfrm>
          <a:prstGeom prst="rect">
            <a:avLst/>
          </a:prstGeom>
          <a:noFill/>
          <a:ln w="9525">
            <a:noFill/>
            <a:miter lim="800000"/>
            <a:headEnd/>
            <a:tailEnd/>
          </a:ln>
        </p:spPr>
        <p:txBody>
          <a:bodyPr vert="horz" wrap="square" lIns="101882" tIns="50941" rIns="101882" bIns="5094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62" name="Rectangle 238"/>
          <p:cNvSpPr>
            <a:spLocks noGrp="1" noChangeArrowheads="1"/>
          </p:cNvSpPr>
          <p:nvPr>
            <p:ph type="sldNum" sz="quarter" idx="4"/>
          </p:nvPr>
        </p:nvSpPr>
        <p:spPr bwMode="auto">
          <a:xfrm>
            <a:off x="9372600" y="7232650"/>
            <a:ext cx="533400" cy="539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defRPr sz="1200">
                <a:latin typeface="Arial" charset="0"/>
              </a:defRPr>
            </a:lvl1pPr>
          </a:lstStyle>
          <a:p>
            <a:pPr>
              <a:defRPr/>
            </a:pPr>
            <a:fld id="{0BA9436F-5E60-407B-886A-8A2B99B0EE32}" type="slidenum">
              <a:rPr lang="en-US"/>
              <a:pPr>
                <a:defRPr/>
              </a:pPr>
              <a:t>‹#›</a:t>
            </a:fld>
            <a:endParaRPr lang="en-US"/>
          </a:p>
        </p:txBody>
      </p:sp>
      <p:sp>
        <p:nvSpPr>
          <p:cNvPr id="1264" name="Line 240"/>
          <p:cNvSpPr>
            <a:spLocks noChangeShapeType="1"/>
          </p:cNvSpPr>
          <p:nvPr/>
        </p:nvSpPr>
        <p:spPr bwMode="auto">
          <a:xfrm>
            <a:off x="1844675" y="914400"/>
            <a:ext cx="8213725" cy="0"/>
          </a:xfrm>
          <a:prstGeom prst="line">
            <a:avLst/>
          </a:prstGeom>
          <a:noFill/>
          <a:ln w="38100">
            <a:solidFill>
              <a:schemeClr val="tx1"/>
            </a:solidFill>
            <a:round/>
            <a:headEnd/>
            <a:tailEnd/>
          </a:ln>
          <a:effectLst/>
        </p:spPr>
        <p:txBody>
          <a:bodyPr lIns="96653" tIns="48326" rIns="96653" bIns="48326"/>
          <a:lstStyle/>
          <a:p>
            <a:pPr algn="ctr">
              <a:lnSpc>
                <a:spcPct val="90000"/>
              </a:lnSpc>
              <a:defRPr/>
            </a:pPr>
            <a:endParaRPr lang="en-US">
              <a:latin typeface="Arial"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xmlns:p14="http://schemas.microsoft.com/office/powerpoint/2010/main" id="1" dur="indefinite" restart="never" nodeType="tmRoot"/>
      </p:par>
    </p:tnLst>
  </p:timing>
  <p:hf hdr="0" ftr="0" dt="0"/>
  <p:txStyles>
    <p:titleStyle>
      <a:lvl1pPr algn="ctr" defTabSz="1019175" rtl="0" eaLnBrk="0" fontAlgn="base" hangingPunct="0">
        <a:lnSpc>
          <a:spcPct val="90000"/>
        </a:lnSpc>
        <a:spcBef>
          <a:spcPct val="0"/>
        </a:spcBef>
        <a:spcAft>
          <a:spcPct val="0"/>
        </a:spcAft>
        <a:defRPr sz="3800" b="1" i="1">
          <a:solidFill>
            <a:schemeClr val="accent2"/>
          </a:solidFill>
          <a:latin typeface="+mj-lt"/>
          <a:ea typeface="+mj-ea"/>
          <a:cs typeface="+mj-cs"/>
        </a:defRPr>
      </a:lvl1pPr>
      <a:lvl2pPr algn="ctr" defTabSz="1019175" rtl="0" eaLnBrk="0" fontAlgn="base" hangingPunct="0">
        <a:lnSpc>
          <a:spcPct val="90000"/>
        </a:lnSpc>
        <a:spcBef>
          <a:spcPct val="0"/>
        </a:spcBef>
        <a:spcAft>
          <a:spcPct val="0"/>
        </a:spcAft>
        <a:defRPr sz="3800" b="1" i="1">
          <a:solidFill>
            <a:schemeClr val="accent2"/>
          </a:solidFill>
          <a:latin typeface="Arial" charset="0"/>
        </a:defRPr>
      </a:lvl2pPr>
      <a:lvl3pPr algn="ctr" defTabSz="1019175" rtl="0" eaLnBrk="0" fontAlgn="base" hangingPunct="0">
        <a:lnSpc>
          <a:spcPct val="90000"/>
        </a:lnSpc>
        <a:spcBef>
          <a:spcPct val="0"/>
        </a:spcBef>
        <a:spcAft>
          <a:spcPct val="0"/>
        </a:spcAft>
        <a:defRPr sz="3800" b="1" i="1">
          <a:solidFill>
            <a:schemeClr val="accent2"/>
          </a:solidFill>
          <a:latin typeface="Arial" charset="0"/>
        </a:defRPr>
      </a:lvl3pPr>
      <a:lvl4pPr algn="ctr" defTabSz="1019175" rtl="0" eaLnBrk="0" fontAlgn="base" hangingPunct="0">
        <a:lnSpc>
          <a:spcPct val="90000"/>
        </a:lnSpc>
        <a:spcBef>
          <a:spcPct val="0"/>
        </a:spcBef>
        <a:spcAft>
          <a:spcPct val="0"/>
        </a:spcAft>
        <a:defRPr sz="3800" b="1" i="1">
          <a:solidFill>
            <a:schemeClr val="accent2"/>
          </a:solidFill>
          <a:latin typeface="Arial" charset="0"/>
        </a:defRPr>
      </a:lvl4pPr>
      <a:lvl5pPr algn="ctr" defTabSz="1019175" rtl="0" eaLnBrk="0" fontAlgn="base" hangingPunct="0">
        <a:lnSpc>
          <a:spcPct val="90000"/>
        </a:lnSpc>
        <a:spcBef>
          <a:spcPct val="0"/>
        </a:spcBef>
        <a:spcAft>
          <a:spcPct val="0"/>
        </a:spcAft>
        <a:defRPr sz="3800" b="1" i="1">
          <a:solidFill>
            <a:schemeClr val="accent2"/>
          </a:solidFill>
          <a:latin typeface="Arial" charset="0"/>
        </a:defRPr>
      </a:lvl5pPr>
      <a:lvl6pPr marL="457200" algn="ctr" defTabSz="1019175" rtl="0" eaLnBrk="0" fontAlgn="base" hangingPunct="0">
        <a:lnSpc>
          <a:spcPct val="90000"/>
        </a:lnSpc>
        <a:spcBef>
          <a:spcPct val="0"/>
        </a:spcBef>
        <a:spcAft>
          <a:spcPct val="0"/>
        </a:spcAft>
        <a:defRPr sz="3800" b="1" i="1">
          <a:solidFill>
            <a:schemeClr val="accent2"/>
          </a:solidFill>
          <a:latin typeface="Arial" charset="0"/>
        </a:defRPr>
      </a:lvl6pPr>
      <a:lvl7pPr marL="914400" algn="ctr" defTabSz="1019175" rtl="0" eaLnBrk="0" fontAlgn="base" hangingPunct="0">
        <a:lnSpc>
          <a:spcPct val="90000"/>
        </a:lnSpc>
        <a:spcBef>
          <a:spcPct val="0"/>
        </a:spcBef>
        <a:spcAft>
          <a:spcPct val="0"/>
        </a:spcAft>
        <a:defRPr sz="3800" b="1" i="1">
          <a:solidFill>
            <a:schemeClr val="accent2"/>
          </a:solidFill>
          <a:latin typeface="Arial" charset="0"/>
        </a:defRPr>
      </a:lvl7pPr>
      <a:lvl8pPr marL="1371600" algn="ctr" defTabSz="1019175" rtl="0" eaLnBrk="0" fontAlgn="base" hangingPunct="0">
        <a:lnSpc>
          <a:spcPct val="90000"/>
        </a:lnSpc>
        <a:spcBef>
          <a:spcPct val="0"/>
        </a:spcBef>
        <a:spcAft>
          <a:spcPct val="0"/>
        </a:spcAft>
        <a:defRPr sz="3800" b="1" i="1">
          <a:solidFill>
            <a:schemeClr val="accent2"/>
          </a:solidFill>
          <a:latin typeface="Arial" charset="0"/>
        </a:defRPr>
      </a:lvl8pPr>
      <a:lvl9pPr marL="1828800" algn="ctr" defTabSz="1019175" rtl="0" eaLnBrk="0" fontAlgn="base" hangingPunct="0">
        <a:lnSpc>
          <a:spcPct val="90000"/>
        </a:lnSpc>
        <a:spcBef>
          <a:spcPct val="0"/>
        </a:spcBef>
        <a:spcAft>
          <a:spcPct val="0"/>
        </a:spcAft>
        <a:defRPr sz="3800" b="1" i="1">
          <a:solidFill>
            <a:schemeClr val="accent2"/>
          </a:solidFill>
          <a:latin typeface="Arial" charset="0"/>
        </a:defRPr>
      </a:lvl9pPr>
    </p:titleStyle>
    <p:bodyStyle>
      <a:lvl1pPr marL="347663" indent="-347663" algn="l" defTabSz="1019175" rtl="0" eaLnBrk="0" fontAlgn="base" hangingPunct="0">
        <a:lnSpc>
          <a:spcPct val="90000"/>
        </a:lnSpc>
        <a:spcBef>
          <a:spcPct val="50000"/>
        </a:spcBef>
        <a:spcAft>
          <a:spcPct val="0"/>
        </a:spcAft>
        <a:buClr>
          <a:schemeClr val="tx1"/>
        </a:buClr>
        <a:buSzPct val="60000"/>
        <a:buFont typeface="Wingdings" pitchFamily="2" charset="2"/>
        <a:buChar char="l"/>
        <a:defRPr sz="2400">
          <a:solidFill>
            <a:schemeClr val="tx1"/>
          </a:solidFill>
          <a:latin typeface="+mn-lt"/>
          <a:ea typeface="+mn-ea"/>
          <a:cs typeface="+mn-cs"/>
        </a:defRPr>
      </a:lvl1pPr>
      <a:lvl2pPr marL="914400" indent="-277813" algn="l" defTabSz="1019175" rtl="0" eaLnBrk="0" fontAlgn="base" hangingPunct="0">
        <a:lnSpc>
          <a:spcPct val="90000"/>
        </a:lnSpc>
        <a:spcBef>
          <a:spcPct val="50000"/>
        </a:spcBef>
        <a:spcAft>
          <a:spcPct val="0"/>
        </a:spcAft>
        <a:buClr>
          <a:schemeClr val="tx1"/>
        </a:buClr>
        <a:buSzPct val="60000"/>
        <a:buFont typeface="Wingdings" pitchFamily="2" charset="2"/>
        <a:buChar char="§"/>
        <a:defRPr sz="2000">
          <a:solidFill>
            <a:schemeClr val="tx1"/>
          </a:solidFill>
          <a:latin typeface="+mn-lt"/>
        </a:defRPr>
      </a:lvl2pPr>
      <a:lvl3pPr marL="1336675" indent="-254000" algn="l" defTabSz="1019175" rtl="0" eaLnBrk="0" fontAlgn="base" hangingPunct="0">
        <a:lnSpc>
          <a:spcPct val="90000"/>
        </a:lnSpc>
        <a:spcBef>
          <a:spcPct val="50000"/>
        </a:spcBef>
        <a:spcAft>
          <a:spcPct val="0"/>
        </a:spcAft>
        <a:buClr>
          <a:schemeClr val="tx1"/>
        </a:buClr>
        <a:buSzPct val="60000"/>
        <a:buFont typeface="Wingdings" pitchFamily="2" charset="2"/>
        <a:buChar char="Ø"/>
        <a:defRPr>
          <a:solidFill>
            <a:schemeClr val="tx1"/>
          </a:solidFill>
          <a:latin typeface="+mn-lt"/>
        </a:defRPr>
      </a:lvl3pPr>
      <a:lvl4pPr marL="1782763" indent="-254000" algn="l" defTabSz="1019175" rtl="0" eaLnBrk="0" fontAlgn="base" hangingPunct="0">
        <a:lnSpc>
          <a:spcPct val="90000"/>
        </a:lnSpc>
        <a:spcBef>
          <a:spcPct val="50000"/>
        </a:spcBef>
        <a:spcAft>
          <a:spcPct val="0"/>
        </a:spcAft>
        <a:buClr>
          <a:schemeClr val="tx1"/>
        </a:buClr>
        <a:buSzPct val="60000"/>
        <a:buChar char="–"/>
        <a:defRPr sz="1600">
          <a:solidFill>
            <a:schemeClr val="tx1"/>
          </a:solidFill>
          <a:latin typeface="+mn-lt"/>
        </a:defRPr>
      </a:lvl4pPr>
      <a:lvl5pPr marL="2292350" indent="-254000" algn="l" defTabSz="1019175" rtl="0" eaLnBrk="0" fontAlgn="base" hangingPunct="0">
        <a:lnSpc>
          <a:spcPct val="90000"/>
        </a:lnSpc>
        <a:spcBef>
          <a:spcPct val="50000"/>
        </a:spcBef>
        <a:spcAft>
          <a:spcPct val="0"/>
        </a:spcAft>
        <a:buClr>
          <a:schemeClr val="tx1"/>
        </a:buClr>
        <a:buSzPct val="60000"/>
        <a:buChar char="»"/>
        <a:defRPr sz="1400">
          <a:solidFill>
            <a:schemeClr val="tx1"/>
          </a:solidFill>
          <a:latin typeface="+mn-lt"/>
        </a:defRPr>
      </a:lvl5pPr>
      <a:lvl6pPr marL="2749550" indent="-254000" algn="l" defTabSz="1019175" rtl="0" eaLnBrk="0" fontAlgn="base" hangingPunct="0">
        <a:lnSpc>
          <a:spcPct val="90000"/>
        </a:lnSpc>
        <a:spcBef>
          <a:spcPct val="50000"/>
        </a:spcBef>
        <a:spcAft>
          <a:spcPct val="0"/>
        </a:spcAft>
        <a:buClr>
          <a:schemeClr val="tx1"/>
        </a:buClr>
        <a:buSzPct val="60000"/>
        <a:buChar char="»"/>
        <a:defRPr sz="1400">
          <a:solidFill>
            <a:schemeClr val="tx1"/>
          </a:solidFill>
          <a:latin typeface="+mn-lt"/>
        </a:defRPr>
      </a:lvl6pPr>
      <a:lvl7pPr marL="3206750" indent="-254000" algn="l" defTabSz="1019175" rtl="0" eaLnBrk="0" fontAlgn="base" hangingPunct="0">
        <a:lnSpc>
          <a:spcPct val="90000"/>
        </a:lnSpc>
        <a:spcBef>
          <a:spcPct val="50000"/>
        </a:spcBef>
        <a:spcAft>
          <a:spcPct val="0"/>
        </a:spcAft>
        <a:buClr>
          <a:schemeClr val="tx1"/>
        </a:buClr>
        <a:buSzPct val="60000"/>
        <a:buChar char="»"/>
        <a:defRPr sz="1400">
          <a:solidFill>
            <a:schemeClr val="tx1"/>
          </a:solidFill>
          <a:latin typeface="+mn-lt"/>
        </a:defRPr>
      </a:lvl7pPr>
      <a:lvl8pPr marL="3663950" indent="-254000" algn="l" defTabSz="1019175" rtl="0" eaLnBrk="0" fontAlgn="base" hangingPunct="0">
        <a:lnSpc>
          <a:spcPct val="90000"/>
        </a:lnSpc>
        <a:spcBef>
          <a:spcPct val="50000"/>
        </a:spcBef>
        <a:spcAft>
          <a:spcPct val="0"/>
        </a:spcAft>
        <a:buClr>
          <a:schemeClr val="tx1"/>
        </a:buClr>
        <a:buSzPct val="60000"/>
        <a:buChar char="»"/>
        <a:defRPr sz="1400">
          <a:solidFill>
            <a:schemeClr val="tx1"/>
          </a:solidFill>
          <a:latin typeface="+mn-lt"/>
        </a:defRPr>
      </a:lvl8pPr>
      <a:lvl9pPr marL="4121150" indent="-254000" algn="l" defTabSz="1019175" rtl="0" eaLnBrk="0" fontAlgn="base" hangingPunct="0">
        <a:lnSpc>
          <a:spcPct val="90000"/>
        </a:lnSpc>
        <a:spcBef>
          <a:spcPct val="50000"/>
        </a:spcBef>
        <a:spcAft>
          <a:spcPct val="0"/>
        </a:spcAft>
        <a:buClr>
          <a:schemeClr val="tx1"/>
        </a:buClr>
        <a:buSzPct val="6000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9448800" y="7205662"/>
            <a:ext cx="457200" cy="414338"/>
          </a:xfrm>
          <a:prstGeom prst="rect">
            <a:avLst/>
          </a:prstGeom>
        </p:spPr>
        <p:txBody>
          <a:bodyPr vert="horz" lIns="91440" tIns="45720" rIns="91440" bIns="45720" rtlCol="0" anchor="ctr"/>
          <a:lstStyle>
            <a:lvl1pPr algn="r">
              <a:defRPr sz="1200">
                <a:solidFill>
                  <a:schemeClr val="tx1">
                    <a:tint val="75000"/>
                  </a:schemeClr>
                </a:solidFill>
              </a:defRPr>
            </a:lvl1pPr>
          </a:lstStyle>
          <a:p>
            <a:fld id="{E6BECE39-8E31-4373-85F2-B5F525A64AA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4"/>
          <p:cNvSpPr>
            <a:spLocks noGrp="1"/>
          </p:cNvSpPr>
          <p:nvPr>
            <p:ph type="sldNum" sz="quarter" idx="10"/>
          </p:nvPr>
        </p:nvSpPr>
        <p:spPr>
          <a:noFill/>
        </p:spPr>
        <p:txBody>
          <a:bodyPr/>
          <a:lstStyle/>
          <a:p>
            <a:fld id="{C382740C-3165-4239-8F1B-B6ECAA96D1BA}" type="slidenum">
              <a:rPr lang="en-US" smtClean="0">
                <a:latin typeface="Arial" pitchFamily="34" charset="0"/>
              </a:rPr>
              <a:pPr/>
              <a:t>1</a:t>
            </a:fld>
            <a:endParaRPr lang="en-US" smtClean="0">
              <a:latin typeface="Arial" pitchFamily="34" charset="0"/>
            </a:endParaRPr>
          </a:p>
        </p:txBody>
      </p:sp>
      <p:sp>
        <p:nvSpPr>
          <p:cNvPr id="848900" name="Text Box 4"/>
          <p:cNvSpPr txBox="1">
            <a:spLocks noGrp="1" noChangeArrowheads="1"/>
          </p:cNvSpPr>
          <p:nvPr>
            <p:ph type="body" sz="half" idx="1"/>
          </p:nvPr>
        </p:nvSpPr>
        <p:spPr>
          <a:xfrm>
            <a:off x="1981200" y="533400"/>
            <a:ext cx="7239000" cy="6629400"/>
          </a:xfrm>
        </p:spPr>
        <p:txBody>
          <a:bodyPr lIns="101865" tIns="50932" rIns="101865" bIns="50932"/>
          <a:lstStyle/>
          <a:p>
            <a:pPr marL="0" indent="0">
              <a:lnSpc>
                <a:spcPct val="100000"/>
              </a:lnSpc>
              <a:spcBef>
                <a:spcPct val="0"/>
              </a:spcBef>
              <a:buFont typeface="Wingdings" pitchFamily="2" charset="2"/>
              <a:buNone/>
              <a:defRPr/>
            </a:pPr>
            <a:endParaRPr lang="en-US" sz="3000" b="1" dirty="0" smtClean="0">
              <a:latin typeface="Tahoma" pitchFamily="34" charset="0"/>
            </a:endParaRPr>
          </a:p>
          <a:p>
            <a:pPr marL="0" indent="0" algn="ctr">
              <a:lnSpc>
                <a:spcPct val="100000"/>
              </a:lnSpc>
              <a:spcBef>
                <a:spcPct val="0"/>
              </a:spcBef>
              <a:buFont typeface="Wingdings" pitchFamily="2" charset="2"/>
              <a:buNone/>
              <a:defRPr/>
            </a:pPr>
            <a:r>
              <a:rPr lang="en-US" sz="3200" b="1" dirty="0" smtClean="0">
                <a:solidFill>
                  <a:srgbClr val="0000FF"/>
                </a:solidFill>
                <a:effectLst>
                  <a:outerShdw blurRad="38100" dist="38100" dir="2700000" algn="tl">
                    <a:srgbClr val="C0C0C0"/>
                  </a:outerShdw>
                </a:effectLst>
                <a:latin typeface="Tahoma" pitchFamily="34" charset="0"/>
              </a:rPr>
              <a:t>The AHRQ </a:t>
            </a:r>
          </a:p>
          <a:p>
            <a:pPr marL="0" indent="0" algn="ctr">
              <a:lnSpc>
                <a:spcPct val="100000"/>
              </a:lnSpc>
              <a:spcBef>
                <a:spcPct val="0"/>
              </a:spcBef>
              <a:buFont typeface="Wingdings" pitchFamily="2" charset="2"/>
              <a:buNone/>
              <a:defRPr/>
            </a:pPr>
            <a:r>
              <a:rPr lang="en-US" sz="3200" b="1" dirty="0" smtClean="0">
                <a:solidFill>
                  <a:srgbClr val="0000FF"/>
                </a:solidFill>
                <a:effectLst>
                  <a:outerShdw blurRad="38100" dist="38100" dir="2700000" algn="tl">
                    <a:srgbClr val="C0C0C0"/>
                  </a:outerShdw>
                </a:effectLst>
                <a:latin typeface="Tahoma" pitchFamily="34" charset="0"/>
              </a:rPr>
              <a:t>Surveys on Patient Safety Culture</a:t>
            </a:r>
          </a:p>
          <a:p>
            <a:pPr marL="0" indent="0" algn="ctr">
              <a:lnSpc>
                <a:spcPct val="100000"/>
              </a:lnSpc>
              <a:spcBef>
                <a:spcPct val="0"/>
              </a:spcBef>
              <a:buFont typeface="Wingdings" pitchFamily="2" charset="2"/>
              <a:buNone/>
              <a:defRPr/>
            </a:pPr>
            <a:endParaRPr lang="en-US" sz="2800" b="1" dirty="0" smtClean="0">
              <a:solidFill>
                <a:srgbClr val="0000FF"/>
              </a:solidFill>
              <a:effectLst>
                <a:outerShdw blurRad="38100" dist="38100" dir="2700000" algn="tl">
                  <a:srgbClr val="C0C0C0"/>
                </a:outerShdw>
              </a:effectLst>
              <a:latin typeface="Tahoma" pitchFamily="34" charset="0"/>
            </a:endParaRPr>
          </a:p>
          <a:p>
            <a:pPr marL="0" indent="0" algn="ctr">
              <a:lnSpc>
                <a:spcPct val="100000"/>
              </a:lnSpc>
              <a:spcBef>
                <a:spcPct val="0"/>
              </a:spcBef>
              <a:buFont typeface="Wingdings" pitchFamily="2" charset="2"/>
              <a:buNone/>
              <a:defRPr/>
            </a:pPr>
            <a:r>
              <a:rPr lang="en-US" sz="3200" b="1" dirty="0" smtClean="0">
                <a:solidFill>
                  <a:srgbClr val="0000FF"/>
                </a:solidFill>
                <a:effectLst>
                  <a:outerShdw blurRad="38100" dist="38100" dir="2700000" algn="tl">
                    <a:srgbClr val="C0C0C0"/>
                  </a:outerShdw>
                </a:effectLst>
                <a:latin typeface="Tahoma" pitchFamily="34" charset="0"/>
              </a:rPr>
              <a:t>Setting the Standard for Patient Safety Culture Around the Globe</a:t>
            </a:r>
          </a:p>
          <a:p>
            <a:pPr marL="0" indent="0">
              <a:buFont typeface="Wingdings" pitchFamily="2" charset="2"/>
              <a:buNone/>
              <a:defRPr/>
            </a:pPr>
            <a:endParaRPr lang="en-US" sz="3200" b="1" dirty="0" smtClean="0">
              <a:effectLst>
                <a:outerShdw blurRad="38100" dist="38100" dir="2700000" algn="tl">
                  <a:srgbClr val="C0C0C0"/>
                </a:outerShdw>
              </a:effectLst>
              <a:latin typeface="Tahoma" pitchFamily="34" charset="0"/>
            </a:endParaRPr>
          </a:p>
          <a:p>
            <a:pPr marL="0" indent="0">
              <a:buFont typeface="Wingdings" pitchFamily="2" charset="2"/>
              <a:buNone/>
              <a:defRPr/>
            </a:pPr>
            <a:endParaRPr lang="en-US" sz="2200" dirty="0" smtClean="0">
              <a:latin typeface="Tahoma" pitchFamily="34" charset="0"/>
            </a:endParaRPr>
          </a:p>
          <a:p>
            <a:pPr marL="0" indent="0">
              <a:buFont typeface="Wingdings" pitchFamily="2" charset="2"/>
              <a:buNone/>
              <a:defRPr/>
            </a:pPr>
            <a:r>
              <a:rPr lang="en-US" sz="2000" dirty="0" smtClean="0">
                <a:effectLst>
                  <a:outerShdw blurRad="38100" dist="38100" dir="2700000" algn="tl">
                    <a:srgbClr val="C0C0C0"/>
                  </a:outerShdw>
                </a:effectLst>
                <a:latin typeface="Tahoma" pitchFamily="34" charset="0"/>
              </a:rPr>
              <a:t>AHRQ Annual Meeting</a:t>
            </a:r>
          </a:p>
          <a:p>
            <a:pPr marL="0" indent="0">
              <a:buFont typeface="Wingdings" pitchFamily="2" charset="2"/>
              <a:buNone/>
              <a:defRPr/>
            </a:pPr>
            <a:r>
              <a:rPr lang="en-US" sz="2000" dirty="0" smtClean="0">
                <a:effectLst>
                  <a:outerShdw blurRad="38100" dist="38100" dir="2700000" algn="tl">
                    <a:srgbClr val="C0C0C0"/>
                  </a:outerShdw>
                </a:effectLst>
                <a:latin typeface="Tahoma" pitchFamily="34" charset="0"/>
              </a:rPr>
              <a:t>September 19, 2011</a:t>
            </a:r>
          </a:p>
          <a:p>
            <a:pPr marL="0" indent="0">
              <a:buFont typeface="Wingdings" pitchFamily="2" charset="2"/>
              <a:buNone/>
              <a:defRPr/>
            </a:pPr>
            <a:endParaRPr lang="en-US" sz="2000" dirty="0" smtClean="0">
              <a:effectLst>
                <a:outerShdw blurRad="38100" dist="38100" dir="2700000" algn="tl">
                  <a:srgbClr val="C0C0C0"/>
                </a:outerShdw>
              </a:effectLst>
              <a:latin typeface="Tahoma" pitchFamily="34" charset="0"/>
            </a:endParaRPr>
          </a:p>
          <a:p>
            <a:pPr marL="0" indent="0">
              <a:lnSpc>
                <a:spcPct val="100000"/>
              </a:lnSpc>
              <a:spcBef>
                <a:spcPts val="0"/>
              </a:spcBef>
              <a:buFont typeface="Wingdings" pitchFamily="2" charset="2"/>
              <a:buNone/>
              <a:defRPr/>
            </a:pPr>
            <a:r>
              <a:rPr lang="en-US" sz="2000" dirty="0" smtClean="0">
                <a:effectLst>
                  <a:outerShdw blurRad="38100" dist="38100" dir="2700000" algn="tl">
                    <a:srgbClr val="C0C0C0"/>
                  </a:outerShdw>
                </a:effectLst>
                <a:latin typeface="Tahoma" pitchFamily="34" charset="0"/>
              </a:rPr>
              <a:t>Joann Sorra, </a:t>
            </a:r>
            <a:r>
              <a:rPr lang="en-US" sz="2000" dirty="0" err="1" smtClean="0">
                <a:effectLst>
                  <a:outerShdw blurRad="38100" dist="38100" dir="2700000" algn="tl">
                    <a:srgbClr val="C0C0C0"/>
                  </a:outerShdw>
                </a:effectLst>
                <a:latin typeface="Tahoma" pitchFamily="34" charset="0"/>
              </a:rPr>
              <a:t>Ph.D</a:t>
            </a:r>
            <a:endParaRPr lang="en-US" sz="2000" dirty="0" smtClean="0">
              <a:effectLst>
                <a:outerShdw blurRad="38100" dist="38100" dir="2700000" algn="tl">
                  <a:srgbClr val="C0C0C0"/>
                </a:outerShdw>
              </a:effectLst>
              <a:latin typeface="Tahoma" pitchFamily="34" charset="0"/>
            </a:endParaRPr>
          </a:p>
          <a:p>
            <a:pPr marL="0" indent="0">
              <a:lnSpc>
                <a:spcPct val="100000"/>
              </a:lnSpc>
              <a:spcBef>
                <a:spcPts val="0"/>
              </a:spcBef>
              <a:buFont typeface="Wingdings" pitchFamily="2" charset="2"/>
              <a:buNone/>
              <a:defRPr/>
            </a:pPr>
            <a:r>
              <a:rPr lang="en-US" sz="2000" dirty="0" smtClean="0">
                <a:effectLst>
                  <a:outerShdw blurRad="38100" dist="38100" dir="2700000" algn="tl">
                    <a:srgbClr val="C0C0C0"/>
                  </a:outerShdw>
                </a:effectLst>
                <a:latin typeface="Tahoma" pitchFamily="34" charset="0"/>
              </a:rPr>
              <a:t>Senior Study Director</a:t>
            </a:r>
          </a:p>
          <a:p>
            <a:pPr marL="0" indent="0">
              <a:lnSpc>
                <a:spcPct val="100000"/>
              </a:lnSpc>
              <a:spcBef>
                <a:spcPts val="0"/>
              </a:spcBef>
              <a:buFont typeface="Wingdings" pitchFamily="2" charset="2"/>
              <a:buNone/>
              <a:defRPr/>
            </a:pPr>
            <a:r>
              <a:rPr lang="en-US" sz="2000" dirty="0" smtClean="0">
                <a:effectLst>
                  <a:outerShdw blurRad="38100" dist="38100" dir="2700000" algn="tl">
                    <a:srgbClr val="C0C0C0"/>
                  </a:outerShdw>
                </a:effectLst>
                <a:latin typeface="Tahoma" pitchFamily="34" charset="0"/>
              </a:rPr>
              <a:t>Westat</a:t>
            </a:r>
          </a:p>
          <a:p>
            <a:pPr marL="0" indent="0">
              <a:lnSpc>
                <a:spcPct val="100000"/>
              </a:lnSpc>
              <a:spcBef>
                <a:spcPts val="0"/>
              </a:spcBef>
              <a:buFont typeface="Wingdings" pitchFamily="2" charset="2"/>
              <a:buNone/>
              <a:defRPr/>
            </a:pPr>
            <a:r>
              <a:rPr lang="en-US" sz="2000" dirty="0" smtClean="0">
                <a:effectLst>
                  <a:outerShdw blurRad="38100" dist="38100" dir="2700000" algn="tl">
                    <a:srgbClr val="C0C0C0"/>
                  </a:outerShdw>
                </a:effectLst>
                <a:latin typeface="Tahoma" pitchFamily="34" charset="0"/>
              </a:rPr>
              <a:t>joannsorra@westat.com</a:t>
            </a:r>
          </a:p>
        </p:txBody>
      </p:sp>
      <p:pic>
        <p:nvPicPr>
          <p:cNvPr id="5" name="Picture 4" descr="stethescope and globe"/>
          <p:cNvPicPr>
            <a:picLocks noChangeAspect="1"/>
          </p:cNvPicPr>
          <p:nvPr/>
        </p:nvPicPr>
        <p:blipFill>
          <a:blip r:embed="rId3" cstate="print"/>
          <a:stretch>
            <a:fillRect/>
          </a:stretch>
        </p:blipFill>
        <p:spPr>
          <a:xfrm>
            <a:off x="5562600" y="4343400"/>
            <a:ext cx="3914775" cy="259611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22 Languages</a:t>
            </a:r>
            <a:endParaRPr lang="en-US" sz="3600"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10</a:t>
            </a:fld>
            <a:endParaRPr lang="en-US"/>
          </a:p>
        </p:txBody>
      </p:sp>
      <p:pic>
        <p:nvPicPr>
          <p:cNvPr id="77826" name="Picture 2" descr="22 Languages"/>
          <p:cNvPicPr>
            <a:picLocks noChangeAspect="1" noChangeArrowheads="1"/>
          </p:cNvPicPr>
          <p:nvPr/>
        </p:nvPicPr>
        <p:blipFill>
          <a:blip r:embed="rId2" cstate="print"/>
          <a:srcRect r="45026" b="19928"/>
          <a:stretch>
            <a:fillRect/>
          </a:stretch>
        </p:blipFill>
        <p:spPr bwMode="auto">
          <a:xfrm>
            <a:off x="1981200" y="1524000"/>
            <a:ext cx="7635875" cy="3195409"/>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International Initiatives</a:t>
            </a:r>
            <a:endParaRPr lang="en-US" sz="3600" dirty="0"/>
          </a:p>
        </p:txBody>
      </p:sp>
      <p:sp>
        <p:nvSpPr>
          <p:cNvPr id="3" name="Content Placeholder 2"/>
          <p:cNvSpPr>
            <a:spLocks noGrp="1"/>
          </p:cNvSpPr>
          <p:nvPr>
            <p:ph idx="1"/>
          </p:nvPr>
        </p:nvSpPr>
        <p:spPr>
          <a:xfrm>
            <a:off x="2011363" y="1219200"/>
            <a:ext cx="7878762" cy="5775325"/>
          </a:xfrm>
        </p:spPr>
        <p:txBody>
          <a:bodyPr/>
          <a:lstStyle/>
          <a:p>
            <a:pPr marL="228600" indent="-228600" defTabSz="571500">
              <a:lnSpc>
                <a:spcPct val="100000"/>
              </a:lnSpc>
              <a:spcBef>
                <a:spcPct val="0"/>
              </a:spcBef>
              <a:spcAft>
                <a:spcPct val="50000"/>
              </a:spcAft>
              <a:buSzPct val="50000"/>
              <a:tabLst>
                <a:tab pos="457200" algn="l"/>
              </a:tabLst>
            </a:pPr>
            <a:r>
              <a:rPr lang="en-US" sz="3200" dirty="0" smtClean="0"/>
              <a:t>The European Network for Patient Safety (</a:t>
            </a:r>
            <a:r>
              <a:rPr lang="en-US" sz="3200" dirty="0" err="1" smtClean="0"/>
              <a:t>EUNetPaS</a:t>
            </a:r>
            <a:r>
              <a:rPr lang="en-US" sz="3200" dirty="0" smtClean="0"/>
              <a:t>)</a:t>
            </a:r>
            <a:endParaRPr lang="en-US" u="sng" dirty="0" smtClean="0"/>
          </a:p>
          <a:p>
            <a:pPr marL="228600" indent="-228600" defTabSz="571500">
              <a:lnSpc>
                <a:spcPct val="100000"/>
              </a:lnSpc>
              <a:spcBef>
                <a:spcPct val="0"/>
              </a:spcBef>
              <a:spcAft>
                <a:spcPct val="50000"/>
              </a:spcAft>
              <a:buSzPct val="50000"/>
              <a:tabLst>
                <a:tab pos="457200" algn="l"/>
              </a:tabLst>
            </a:pPr>
            <a:r>
              <a:rPr lang="en-US" sz="3200" dirty="0" smtClean="0"/>
              <a:t>World Health Organization (WHO)     High 5s Patient Safety Initiative</a:t>
            </a:r>
          </a:p>
          <a:p>
            <a:pPr marL="228600" indent="-228600" defTabSz="571500">
              <a:lnSpc>
                <a:spcPct val="100000"/>
              </a:lnSpc>
              <a:spcBef>
                <a:spcPct val="0"/>
              </a:spcBef>
              <a:spcAft>
                <a:spcPct val="50000"/>
              </a:spcAft>
              <a:buSzPct val="50000"/>
              <a:tabLst>
                <a:tab pos="457200" algn="l"/>
              </a:tabLst>
            </a:pPr>
            <a:r>
              <a:rPr lang="en-US" sz="3200" dirty="0" smtClean="0"/>
              <a:t>Other regional </a:t>
            </a:r>
            <a:r>
              <a:rPr lang="en-US" sz="3200" dirty="0" err="1" smtClean="0"/>
              <a:t>collaboratives</a:t>
            </a:r>
            <a:r>
              <a:rPr lang="en-US" dirty="0" smtClean="0"/>
              <a:t/>
            </a:r>
            <a:br>
              <a:rPr lang="en-US" dirty="0" smtClean="0"/>
            </a:br>
            <a:r>
              <a:rPr lang="en-US" dirty="0" smtClean="0"/>
              <a:t/>
            </a:r>
            <a:br>
              <a:rPr lang="en-US" dirty="0" smtClean="0"/>
            </a:br>
            <a:endParaRPr lang="en-US" altLang="zh-TW" dirty="0" smtClean="0">
              <a:ea typeface="新細明體" charset="-120"/>
            </a:endParaRPr>
          </a:p>
          <a:p>
            <a:pPr marL="228600" indent="-228600" defTabSz="571500">
              <a:lnSpc>
                <a:spcPct val="100000"/>
              </a:lnSpc>
              <a:spcBef>
                <a:spcPct val="0"/>
              </a:spcBef>
              <a:spcAft>
                <a:spcPct val="50000"/>
              </a:spcAft>
              <a:buSzPct val="50000"/>
              <a:tabLst>
                <a:tab pos="457200" algn="l"/>
              </a:tabLst>
            </a:pPr>
            <a:endParaRPr lang="en-US" altLang="zh-TW" dirty="0" smtClean="0">
              <a:ea typeface="新細明體" charset="-120"/>
            </a:endParaRPr>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err="1" smtClean="0"/>
              <a:t>EUNetPaS</a:t>
            </a:r>
            <a:endParaRPr lang="en-US" sz="3600" dirty="0"/>
          </a:p>
        </p:txBody>
      </p:sp>
      <p:sp>
        <p:nvSpPr>
          <p:cNvPr id="3" name="Content Placeholder 2"/>
          <p:cNvSpPr>
            <a:spLocks noGrp="1"/>
          </p:cNvSpPr>
          <p:nvPr>
            <p:ph idx="1"/>
          </p:nvPr>
        </p:nvSpPr>
        <p:spPr>
          <a:xfrm>
            <a:off x="1981200" y="1295400"/>
            <a:ext cx="7878762" cy="6477000"/>
          </a:xfrm>
        </p:spPr>
        <p:txBody>
          <a:bodyPr/>
          <a:lstStyle/>
          <a:p>
            <a:r>
              <a:rPr lang="en-US" sz="2800" dirty="0" smtClean="0"/>
              <a:t>78% of EU citizens consider medical errors to be an important issue in their country</a:t>
            </a:r>
          </a:p>
          <a:p>
            <a:endParaRPr lang="en-US" sz="2800" dirty="0" smtClean="0">
              <a:ea typeface="新細明體" charset="-120"/>
            </a:endParaRPr>
          </a:p>
          <a:p>
            <a:r>
              <a:rPr lang="en-US" sz="2800" dirty="0" smtClean="0"/>
              <a:t>Officially launched in 2008 in Utrecht, Netherlands</a:t>
            </a:r>
          </a:p>
          <a:p>
            <a:endParaRPr lang="en-US" sz="2800" dirty="0" smtClean="0"/>
          </a:p>
          <a:p>
            <a:r>
              <a:rPr lang="en-US" sz="2800" dirty="0" smtClean="0"/>
              <a:t>Aims to establish an umbrella network of all 27 EU Member States to encourage collaboration in patient safety</a:t>
            </a:r>
            <a:r>
              <a:rPr lang="en-US" dirty="0" smtClean="0"/>
              <a:t/>
            </a:r>
            <a:br>
              <a:rPr lang="en-US" dirty="0" smtClean="0"/>
            </a:br>
            <a:r>
              <a:rPr lang="en-US" dirty="0" smtClean="0"/>
              <a:t/>
            </a:r>
            <a:br>
              <a:rPr lang="en-US" dirty="0" smtClean="0"/>
            </a:br>
            <a:endParaRPr lang="en-US" dirty="0" smtClean="0"/>
          </a:p>
          <a:p>
            <a:pPr marL="228600" indent="-228600" defTabSz="571500">
              <a:lnSpc>
                <a:spcPct val="100000"/>
              </a:lnSpc>
              <a:spcBef>
                <a:spcPct val="0"/>
              </a:spcBef>
              <a:spcAft>
                <a:spcPct val="50000"/>
              </a:spcAft>
              <a:buSzPct val="50000"/>
              <a:tabLst>
                <a:tab pos="457200" algn="l"/>
              </a:tabLst>
            </a:pPr>
            <a:endParaRPr lang="en-US" altLang="zh-TW" dirty="0" smtClean="0">
              <a:ea typeface="新細明體" charset="-120"/>
            </a:endParaRPr>
          </a:p>
          <a:p>
            <a:pPr marL="228600" indent="-228600" defTabSz="571500">
              <a:lnSpc>
                <a:spcPct val="100000"/>
              </a:lnSpc>
              <a:spcBef>
                <a:spcPct val="0"/>
              </a:spcBef>
              <a:spcAft>
                <a:spcPct val="50000"/>
              </a:spcAft>
              <a:buSzPct val="50000"/>
              <a:tabLst>
                <a:tab pos="457200" algn="l"/>
              </a:tabLst>
            </a:pPr>
            <a:endParaRPr lang="en-US" altLang="zh-TW" dirty="0" smtClean="0">
              <a:ea typeface="新細明體" charset="-120"/>
            </a:endParaRPr>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12</a:t>
            </a:fld>
            <a:endParaRPr lang="en-US"/>
          </a:p>
        </p:txBody>
      </p:sp>
      <p:pic>
        <p:nvPicPr>
          <p:cNvPr id="5" name="Picture 4" descr="EUNetPaS logo"/>
          <p:cNvPicPr>
            <a:picLocks noChangeAspect="1"/>
          </p:cNvPicPr>
          <p:nvPr/>
        </p:nvPicPr>
        <p:blipFill>
          <a:blip r:embed="rId2" cstate="print"/>
          <a:srcRect t="18421" b="28947"/>
          <a:stretch>
            <a:fillRect/>
          </a:stretch>
        </p:blipFill>
        <p:spPr>
          <a:xfrm>
            <a:off x="1828800" y="0"/>
            <a:ext cx="2491740" cy="914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            </a:t>
            </a:r>
            <a:r>
              <a:rPr lang="en-US" sz="3600" dirty="0" err="1" smtClean="0"/>
              <a:t>EUNetPaS</a:t>
            </a:r>
            <a:r>
              <a:rPr lang="en-US" sz="3600" dirty="0" smtClean="0"/>
              <a:t> Goals</a:t>
            </a:r>
            <a:endParaRPr lang="en-US" sz="3600" dirty="0"/>
          </a:p>
        </p:txBody>
      </p:sp>
      <p:sp>
        <p:nvSpPr>
          <p:cNvPr id="3" name="Content Placeholder 2"/>
          <p:cNvSpPr>
            <a:spLocks noGrp="1"/>
          </p:cNvSpPr>
          <p:nvPr>
            <p:ph idx="1"/>
          </p:nvPr>
        </p:nvSpPr>
        <p:spPr>
          <a:xfrm>
            <a:off x="2011363" y="1295400"/>
            <a:ext cx="7878762" cy="5699125"/>
          </a:xfrm>
        </p:spPr>
        <p:txBody>
          <a:bodyPr/>
          <a:lstStyle/>
          <a:p>
            <a:pPr marL="457200" indent="-457200">
              <a:buSzPct val="100000"/>
              <a:buFont typeface="+mj-lt"/>
              <a:buAutoNum type="arabicParenR"/>
            </a:pPr>
            <a:r>
              <a:rPr lang="en-US" sz="2800" dirty="0" smtClean="0"/>
              <a:t>Establish common principles at the EU level </a:t>
            </a:r>
          </a:p>
          <a:p>
            <a:pPr marL="1023937" lvl="1" indent="-457200">
              <a:buSzPct val="100000"/>
            </a:pPr>
            <a:r>
              <a:rPr lang="en-US" sz="2400" dirty="0" smtClean="0"/>
              <a:t>Integrating knowledge, experiences and expertise from Member States</a:t>
            </a:r>
          </a:p>
          <a:p>
            <a:pPr marL="1023937" lvl="1" indent="-457200">
              <a:buSzPct val="100000"/>
              <a:buNone/>
            </a:pPr>
            <a:endParaRPr lang="en-US" sz="2400" dirty="0" smtClean="0"/>
          </a:p>
          <a:p>
            <a:pPr marL="457200" indent="-457200">
              <a:buSzPct val="100000"/>
              <a:buFont typeface="+mj-lt"/>
              <a:buAutoNum type="arabicParenR"/>
            </a:pPr>
            <a:r>
              <a:rPr lang="en-US" sz="2800" dirty="0" smtClean="0"/>
              <a:t>Facilitate the development of patient safety programs in Member States</a:t>
            </a:r>
          </a:p>
          <a:p>
            <a:pPr marL="457200" indent="-457200">
              <a:buSzPct val="100000"/>
              <a:buFont typeface="+mj-lt"/>
              <a:buAutoNum type="arabicParenR"/>
            </a:pPr>
            <a:endParaRPr lang="en-US" sz="2800" dirty="0" smtClean="0"/>
          </a:p>
          <a:p>
            <a:pPr marL="457200" indent="-457200">
              <a:buSzPct val="100000"/>
              <a:buFont typeface="+mj-lt"/>
              <a:buAutoNum type="arabicParenR"/>
            </a:pPr>
            <a:r>
              <a:rPr lang="en-US" sz="2800" dirty="0" smtClean="0"/>
              <a:t>Support countries less advanced in patient safety</a:t>
            </a:r>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13</a:t>
            </a:fld>
            <a:endParaRPr lang="en-US"/>
          </a:p>
        </p:txBody>
      </p:sp>
      <p:pic>
        <p:nvPicPr>
          <p:cNvPr id="5" name="Picture 4" descr="EUNetPaS logo"/>
          <p:cNvPicPr>
            <a:picLocks noChangeAspect="1"/>
          </p:cNvPicPr>
          <p:nvPr/>
        </p:nvPicPr>
        <p:blipFill>
          <a:blip r:embed="rId2" cstate="print"/>
          <a:srcRect t="18421" b="28947"/>
          <a:stretch>
            <a:fillRect/>
          </a:stretch>
        </p:blipFill>
        <p:spPr>
          <a:xfrm>
            <a:off x="1828800" y="0"/>
            <a:ext cx="2491740" cy="914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              Key Topic Areas</a:t>
            </a:r>
            <a:endParaRPr lang="en-US" sz="3600" dirty="0"/>
          </a:p>
        </p:txBody>
      </p:sp>
      <p:sp>
        <p:nvSpPr>
          <p:cNvPr id="3" name="Content Placeholder 2"/>
          <p:cNvSpPr>
            <a:spLocks noGrp="1"/>
          </p:cNvSpPr>
          <p:nvPr>
            <p:ph idx="1"/>
          </p:nvPr>
        </p:nvSpPr>
        <p:spPr>
          <a:xfrm>
            <a:off x="2011363" y="1295400"/>
            <a:ext cx="7878762" cy="5699125"/>
          </a:xfrm>
        </p:spPr>
        <p:txBody>
          <a:bodyPr/>
          <a:lstStyle/>
          <a:p>
            <a:r>
              <a:rPr lang="en-US" sz="2800" dirty="0" smtClean="0"/>
              <a:t>Promoting a culture of patient safety</a:t>
            </a:r>
          </a:p>
          <a:p>
            <a:r>
              <a:rPr lang="en-US" sz="2800" dirty="0" smtClean="0"/>
              <a:t>Structuring education and training in patient safety in Member States </a:t>
            </a:r>
          </a:p>
          <a:p>
            <a:r>
              <a:rPr lang="en-US" sz="2800" dirty="0" smtClean="0"/>
              <a:t>Proposing a core European curricula for patient safety in higher education</a:t>
            </a:r>
          </a:p>
          <a:p>
            <a:r>
              <a:rPr lang="en-US" sz="2800" dirty="0" smtClean="0"/>
              <a:t>Implementing reporting and learning systems</a:t>
            </a:r>
          </a:p>
          <a:p>
            <a:r>
              <a:rPr lang="en-US" sz="2800" dirty="0" smtClean="0"/>
              <a:t>Piloting the implementation of medication safety programs in hospitals</a:t>
            </a:r>
          </a:p>
          <a:p>
            <a:pPr marL="457200" indent="-457200">
              <a:buSzPct val="100000"/>
              <a:buFont typeface="+mj-lt"/>
              <a:buAutoNum type="arabicParen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14</a:t>
            </a:fld>
            <a:endParaRPr lang="en-US"/>
          </a:p>
        </p:txBody>
      </p:sp>
      <p:pic>
        <p:nvPicPr>
          <p:cNvPr id="5" name="Picture 4" descr="EUNetPaS logo"/>
          <p:cNvPicPr>
            <a:picLocks noChangeAspect="1"/>
          </p:cNvPicPr>
          <p:nvPr/>
        </p:nvPicPr>
        <p:blipFill>
          <a:blip r:embed="rId2" cstate="print"/>
          <a:srcRect t="18421" b="28947"/>
          <a:stretch>
            <a:fillRect/>
          </a:stretch>
        </p:blipFill>
        <p:spPr>
          <a:xfrm>
            <a:off x="1828800" y="0"/>
            <a:ext cx="2491740" cy="914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1"/>
            <a:ext cx="8382000" cy="863600"/>
          </a:xfrm>
        </p:spPr>
        <p:txBody>
          <a:bodyPr/>
          <a:lstStyle/>
          <a:p>
            <a:r>
              <a:rPr lang="en-US" sz="3600" dirty="0" smtClean="0"/>
              <a:t>                     </a:t>
            </a:r>
            <a:r>
              <a:rPr lang="en-US" sz="3200" dirty="0" smtClean="0"/>
              <a:t>AHRQ Survey Endorsement</a:t>
            </a:r>
            <a:endParaRPr lang="en-US" sz="3200" dirty="0"/>
          </a:p>
        </p:txBody>
      </p:sp>
      <p:sp>
        <p:nvSpPr>
          <p:cNvPr id="3" name="Content Placeholder 2"/>
          <p:cNvSpPr>
            <a:spLocks noGrp="1"/>
          </p:cNvSpPr>
          <p:nvPr>
            <p:ph idx="1"/>
          </p:nvPr>
        </p:nvSpPr>
        <p:spPr>
          <a:xfrm>
            <a:off x="1905000" y="1295400"/>
            <a:ext cx="7878762" cy="5440362"/>
          </a:xfrm>
        </p:spPr>
        <p:txBody>
          <a:bodyPr/>
          <a:lstStyle/>
          <a:p>
            <a:r>
              <a:rPr lang="en-US" sz="2800" dirty="0" err="1" smtClean="0"/>
              <a:t>EUNetPaS</a:t>
            </a:r>
            <a:r>
              <a:rPr lang="en-US" sz="2800" dirty="0" smtClean="0"/>
              <a:t> published a two-volume report in 2010 reviewing patient safety culture instruments</a:t>
            </a:r>
          </a:p>
          <a:p>
            <a:pPr>
              <a:buNone/>
            </a:pPr>
            <a:endParaRPr lang="en-US" sz="2800" dirty="0" smtClean="0"/>
          </a:p>
          <a:p>
            <a:r>
              <a:rPr lang="en-US" sz="2800" dirty="0" smtClean="0"/>
              <a:t>             AHRQ Hospital SOPS—One of only 3 	      patient safety culture instruments 	    	      officially recommended after an 		      extensive review of available tools</a:t>
            </a:r>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15</a:t>
            </a:fld>
            <a:endParaRPr lang="en-US"/>
          </a:p>
        </p:txBody>
      </p:sp>
      <p:pic>
        <p:nvPicPr>
          <p:cNvPr id="5" name="Picture 4" descr="EUNetPaS logo"/>
          <p:cNvPicPr>
            <a:picLocks noChangeAspect="1"/>
          </p:cNvPicPr>
          <p:nvPr/>
        </p:nvPicPr>
        <p:blipFill>
          <a:blip r:embed="rId2" cstate="print"/>
          <a:srcRect t="18421" b="28947"/>
          <a:stretch>
            <a:fillRect/>
          </a:stretch>
        </p:blipFill>
        <p:spPr>
          <a:xfrm>
            <a:off x="1828800" y="0"/>
            <a:ext cx="2491740" cy="914400"/>
          </a:xfrm>
          <a:prstGeom prst="rect">
            <a:avLst/>
          </a:prstGeom>
        </p:spPr>
      </p:pic>
      <p:pic>
        <p:nvPicPr>
          <p:cNvPr id="6" name="Picture 5" descr="check box"/>
          <p:cNvPicPr>
            <a:picLocks noChangeAspect="1"/>
          </p:cNvPicPr>
          <p:nvPr/>
        </p:nvPicPr>
        <p:blipFill>
          <a:blip r:embed="rId3" cstate="print"/>
          <a:stretch>
            <a:fillRect/>
          </a:stretch>
        </p:blipFill>
        <p:spPr>
          <a:xfrm>
            <a:off x="1981200" y="3276600"/>
            <a:ext cx="1552381" cy="151428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WHO High 5s</a:t>
            </a:r>
            <a:endParaRPr lang="en-US" sz="3600" dirty="0"/>
          </a:p>
        </p:txBody>
      </p:sp>
      <p:sp>
        <p:nvSpPr>
          <p:cNvPr id="3" name="Content Placeholder 2"/>
          <p:cNvSpPr>
            <a:spLocks noGrp="1"/>
          </p:cNvSpPr>
          <p:nvPr>
            <p:ph idx="1"/>
          </p:nvPr>
        </p:nvSpPr>
        <p:spPr>
          <a:xfrm>
            <a:off x="2011363" y="1143000"/>
            <a:ext cx="7878762" cy="5851525"/>
          </a:xfrm>
        </p:spPr>
        <p:txBody>
          <a:bodyPr/>
          <a:lstStyle/>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Launched in 2006 to </a:t>
            </a:r>
            <a:r>
              <a:rPr lang="en-US" sz="2800" dirty="0" smtClean="0"/>
              <a:t>reduce the frequency of 5 challenging patient safety problems in 5 countries over 5 years</a:t>
            </a:r>
          </a:p>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Focus has been on 3 initiatives</a:t>
            </a:r>
          </a:p>
          <a:p>
            <a:pPr marL="795337" lvl="1" indent="-228600" defTabSz="571500">
              <a:lnSpc>
                <a:spcPct val="100000"/>
              </a:lnSpc>
              <a:spcBef>
                <a:spcPct val="0"/>
              </a:spcBef>
              <a:spcAft>
                <a:spcPct val="50000"/>
              </a:spcAft>
              <a:buSzPct val="50000"/>
              <a:tabLst>
                <a:tab pos="457200" algn="l"/>
              </a:tabLst>
            </a:pPr>
            <a:r>
              <a:rPr lang="en-US" altLang="zh-TW" sz="2400" dirty="0" smtClean="0">
                <a:ea typeface="新細明體" charset="-120"/>
              </a:rPr>
              <a:t>Medication reconciliation at transitions in care</a:t>
            </a:r>
          </a:p>
          <a:p>
            <a:pPr marL="795337" lvl="1" indent="-228600" defTabSz="571500">
              <a:lnSpc>
                <a:spcPct val="100000"/>
              </a:lnSpc>
              <a:spcBef>
                <a:spcPct val="0"/>
              </a:spcBef>
              <a:spcAft>
                <a:spcPct val="50000"/>
              </a:spcAft>
              <a:buSzPct val="50000"/>
              <a:tabLst>
                <a:tab pos="457200" algn="l"/>
              </a:tabLst>
            </a:pPr>
            <a:r>
              <a:rPr lang="en-US" altLang="zh-TW" sz="2400" dirty="0" smtClean="0">
                <a:ea typeface="新細明體" charset="-120"/>
              </a:rPr>
              <a:t>Performing correct site surgery</a:t>
            </a:r>
          </a:p>
          <a:p>
            <a:pPr marL="795337" lvl="1" indent="-228600" defTabSz="571500">
              <a:lnSpc>
                <a:spcPct val="100000"/>
              </a:lnSpc>
              <a:spcBef>
                <a:spcPct val="0"/>
              </a:spcBef>
              <a:spcAft>
                <a:spcPct val="50000"/>
              </a:spcAft>
              <a:buSzPct val="50000"/>
              <a:tabLst>
                <a:tab pos="457200" algn="l"/>
              </a:tabLst>
            </a:pPr>
            <a:r>
              <a:rPr lang="en-US" altLang="zh-TW" sz="2400" dirty="0" smtClean="0">
                <a:ea typeface="新細明體" charset="-120"/>
              </a:rPr>
              <a:t>Managing concentrated </a:t>
            </a:r>
            <a:r>
              <a:rPr lang="en-US" altLang="zh-TW" sz="2400" dirty="0" err="1" smtClean="0">
                <a:ea typeface="新細明體" charset="-120"/>
              </a:rPr>
              <a:t>injectable</a:t>
            </a:r>
            <a:r>
              <a:rPr lang="en-US" altLang="zh-TW" sz="2400" dirty="0" smtClean="0">
                <a:ea typeface="新細明體" charset="-120"/>
              </a:rPr>
              <a:t> medicines</a:t>
            </a:r>
          </a:p>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Seven countries</a:t>
            </a:r>
          </a:p>
          <a:p>
            <a:pPr marL="795337" lvl="1" indent="-228600" defTabSz="571500">
              <a:lnSpc>
                <a:spcPct val="100000"/>
              </a:lnSpc>
              <a:spcBef>
                <a:spcPct val="0"/>
              </a:spcBef>
              <a:spcAft>
                <a:spcPct val="50000"/>
              </a:spcAft>
              <a:buSzPct val="50000"/>
              <a:tabLst>
                <a:tab pos="457200" algn="l"/>
              </a:tabLst>
            </a:pPr>
            <a:r>
              <a:rPr lang="en-US" altLang="zh-TW" sz="2400" dirty="0" smtClean="0">
                <a:ea typeface="新細明體" charset="-120"/>
              </a:rPr>
              <a:t>UK, France, Netherlands, Germany, Singapore , Australia &amp; Canada</a:t>
            </a:r>
          </a:p>
          <a:p>
            <a:pPr marL="795337" lvl="1" indent="-228600" defTabSz="571500">
              <a:lnSpc>
                <a:spcPct val="100000"/>
              </a:lnSpc>
              <a:spcBef>
                <a:spcPct val="0"/>
              </a:spcBef>
              <a:spcAft>
                <a:spcPct val="50000"/>
              </a:spcAft>
              <a:buSzPct val="50000"/>
              <a:tabLst>
                <a:tab pos="457200" algn="l"/>
              </a:tabLst>
            </a:pPr>
            <a:endParaRPr lang="en-US" altLang="zh-TW" dirty="0" smtClean="0">
              <a:ea typeface="新細明體" charset="-120"/>
            </a:endParaRPr>
          </a:p>
          <a:p>
            <a:pPr marL="228600" indent="-228600" defTabSz="571500">
              <a:lnSpc>
                <a:spcPct val="100000"/>
              </a:lnSpc>
              <a:spcBef>
                <a:spcPct val="0"/>
              </a:spcBef>
              <a:buSzPct val="75000"/>
              <a:buNone/>
              <a:tabLst>
                <a:tab pos="457200" algn="l"/>
              </a:tabLst>
            </a:pPr>
            <a:endParaRPr lang="en-US" altLang="zh-TW" sz="1600" u="sng" dirty="0" smtClean="0">
              <a:ea typeface="新細明體" charset="-120"/>
            </a:endParaRPr>
          </a:p>
          <a:p>
            <a:pPr marL="228600" indent="-228600" defTabSz="571500">
              <a:lnSpc>
                <a:spcPct val="100000"/>
              </a:lnSpc>
              <a:spcBef>
                <a:spcPct val="0"/>
              </a:spcBef>
              <a:buSzPct val="75000"/>
              <a:buNone/>
              <a:tabLst>
                <a:tab pos="457200" algn="l"/>
              </a:tabLst>
            </a:pPr>
            <a:endParaRPr lang="en-US" altLang="zh-TW" sz="1600" u="sng" dirty="0" smtClean="0">
              <a:ea typeface="新細明體" charset="-120"/>
            </a:endParaRPr>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16</a:t>
            </a:fld>
            <a:endParaRPr lang="en-US"/>
          </a:p>
        </p:txBody>
      </p:sp>
      <p:pic>
        <p:nvPicPr>
          <p:cNvPr id="5" name="Picture 4" descr="High 5s"/>
          <p:cNvPicPr>
            <a:picLocks noChangeAspect="1"/>
          </p:cNvPicPr>
          <p:nvPr/>
        </p:nvPicPr>
        <p:blipFill>
          <a:blip r:embed="rId2" cstate="print"/>
          <a:stretch>
            <a:fillRect/>
          </a:stretch>
        </p:blipFill>
        <p:spPr>
          <a:xfrm>
            <a:off x="1828800" y="1"/>
            <a:ext cx="1066799" cy="106679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High 5s &amp; HSOPS</a:t>
            </a:r>
            <a:endParaRPr lang="en-US" sz="3600" dirty="0"/>
          </a:p>
        </p:txBody>
      </p:sp>
      <p:sp>
        <p:nvSpPr>
          <p:cNvPr id="3" name="Content Placeholder 2"/>
          <p:cNvSpPr>
            <a:spLocks noGrp="1"/>
          </p:cNvSpPr>
          <p:nvPr>
            <p:ph idx="1"/>
          </p:nvPr>
        </p:nvSpPr>
        <p:spPr>
          <a:xfrm>
            <a:off x="2011363" y="1143000"/>
            <a:ext cx="7878762" cy="5851525"/>
          </a:xfrm>
        </p:spPr>
        <p:txBody>
          <a:bodyPr/>
          <a:lstStyle/>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Administered the HSOPS in 2009 and 2010</a:t>
            </a:r>
          </a:p>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23,520 respondents from 59 hospitals in 6 countries</a:t>
            </a:r>
          </a:p>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Produced feedback reports </a:t>
            </a:r>
          </a:p>
          <a:p>
            <a:pPr marL="795337" lvl="1" indent="-228600" defTabSz="571500">
              <a:lnSpc>
                <a:spcPct val="100000"/>
              </a:lnSpc>
              <a:spcBef>
                <a:spcPct val="0"/>
              </a:spcBef>
              <a:spcAft>
                <a:spcPct val="50000"/>
              </a:spcAft>
              <a:buSzPct val="50000"/>
              <a:tabLst>
                <a:tab pos="457200" algn="l"/>
              </a:tabLst>
            </a:pPr>
            <a:r>
              <a:rPr lang="en-US" altLang="zh-TW" sz="2400" dirty="0" smtClean="0">
                <a:ea typeface="新細明體" charset="-120"/>
              </a:rPr>
              <a:t>For participating hospitals, countries, and an international comparative report</a:t>
            </a:r>
          </a:p>
          <a:p>
            <a:pPr marL="228600" indent="-228600" defTabSz="571500">
              <a:lnSpc>
                <a:spcPct val="100000"/>
              </a:lnSpc>
              <a:spcBef>
                <a:spcPct val="0"/>
              </a:spcBef>
              <a:spcAft>
                <a:spcPct val="50000"/>
              </a:spcAft>
              <a:buSzPct val="50000"/>
              <a:tabLst>
                <a:tab pos="457200" algn="l"/>
              </a:tabLst>
            </a:pPr>
            <a:r>
              <a:rPr lang="en-US" altLang="zh-TW" sz="2800" dirty="0" smtClean="0">
                <a:ea typeface="新細明體" charset="-120"/>
              </a:rPr>
              <a:t>Hope to examine relationships between patient safety culture and implementation of the High 5s patient safety initiatives</a:t>
            </a:r>
          </a:p>
          <a:p>
            <a:pPr marL="228600" indent="-228600" defTabSz="571500">
              <a:lnSpc>
                <a:spcPct val="100000"/>
              </a:lnSpc>
              <a:spcBef>
                <a:spcPct val="0"/>
              </a:spcBef>
              <a:buSzPct val="75000"/>
              <a:buNone/>
              <a:tabLst>
                <a:tab pos="457200" algn="l"/>
              </a:tabLst>
            </a:pPr>
            <a:endParaRPr lang="en-US" altLang="zh-TW" sz="1600" u="sng" dirty="0" smtClean="0">
              <a:ea typeface="新細明體" charset="-120"/>
            </a:endParaRPr>
          </a:p>
          <a:p>
            <a:pPr marL="228600" indent="-228600" defTabSz="571500">
              <a:lnSpc>
                <a:spcPct val="100000"/>
              </a:lnSpc>
              <a:spcBef>
                <a:spcPct val="0"/>
              </a:spcBef>
              <a:buSzPct val="75000"/>
              <a:buNone/>
              <a:tabLst>
                <a:tab pos="457200" algn="l"/>
              </a:tabLst>
            </a:pPr>
            <a:endParaRPr lang="en-US" altLang="zh-TW" sz="1600" u="sng" dirty="0" smtClean="0">
              <a:ea typeface="新細明體" charset="-120"/>
            </a:endParaRPr>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17</a:t>
            </a:fld>
            <a:endParaRPr lang="en-US"/>
          </a:p>
        </p:txBody>
      </p:sp>
      <p:pic>
        <p:nvPicPr>
          <p:cNvPr id="5" name="Picture 4" descr="High%20fivesturquoise_no%20WHO%20copy.jpg"/>
          <p:cNvPicPr>
            <a:picLocks noChangeAspect="1"/>
          </p:cNvPicPr>
          <p:nvPr/>
        </p:nvPicPr>
        <p:blipFill>
          <a:blip r:embed="rId3" cstate="print"/>
          <a:stretch>
            <a:fillRect/>
          </a:stretch>
        </p:blipFill>
        <p:spPr>
          <a:xfrm>
            <a:off x="1828800" y="1"/>
            <a:ext cx="1066799" cy="106679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Other Regional </a:t>
            </a:r>
            <a:r>
              <a:rPr lang="en-US" sz="3600" dirty="0" err="1" smtClean="0"/>
              <a:t>Collaboratives</a:t>
            </a:r>
            <a:endParaRPr lang="en-US" sz="3600" dirty="0"/>
          </a:p>
        </p:txBody>
      </p:sp>
      <p:sp>
        <p:nvSpPr>
          <p:cNvPr id="3" name="Content Placeholder 2"/>
          <p:cNvSpPr>
            <a:spLocks noGrp="1"/>
          </p:cNvSpPr>
          <p:nvPr>
            <p:ph idx="1"/>
          </p:nvPr>
        </p:nvSpPr>
        <p:spPr>
          <a:xfrm>
            <a:off x="2011363" y="1219200"/>
            <a:ext cx="7878762" cy="5775325"/>
          </a:xfrm>
        </p:spPr>
        <p:txBody>
          <a:bodyPr/>
          <a:lstStyle/>
          <a:p>
            <a:r>
              <a:rPr lang="en-US" dirty="0" smtClean="0"/>
              <a:t>Middle East Regional Network For Patient Safety Culture &amp; Human Factors</a:t>
            </a:r>
          </a:p>
          <a:p>
            <a:pPr lvl="1"/>
            <a:r>
              <a:rPr lang="en-US" dirty="0" smtClean="0"/>
              <a:t>Egypt, Jordan, Kuwait, Libya, Qatar, Saudi Arabia, United Arab Emirates </a:t>
            </a:r>
          </a:p>
          <a:p>
            <a:pPr lvl="1"/>
            <a:r>
              <a:rPr lang="en-US" dirty="0" smtClean="0"/>
              <a:t>Over 20 researchers and representatives from hospitals and health systems </a:t>
            </a:r>
          </a:p>
          <a:p>
            <a:pPr lvl="1"/>
            <a:r>
              <a:rPr lang="en-US" dirty="0" smtClean="0"/>
              <a:t>Goals:  Obtain WHO &amp; AHRQ support; hold regional meetings;  establish a patient safety culture database for comparative purposes; adopt standard Arabic translations of the AHRQ SOPS surveys</a:t>
            </a:r>
          </a:p>
          <a:p>
            <a:pPr lvl="0"/>
            <a:r>
              <a:rPr lang="en-US" dirty="0" err="1" smtClean="0"/>
              <a:t>PaSCAL</a:t>
            </a:r>
            <a:r>
              <a:rPr lang="en-US" dirty="0" smtClean="0"/>
              <a:t>—Patient Safety Culture Alliance in Italy</a:t>
            </a:r>
          </a:p>
          <a:p>
            <a:pPr lvl="1"/>
            <a:r>
              <a:rPr lang="en-US" dirty="0" smtClean="0"/>
              <a:t>Organized by the European Institute of Oncology        (</a:t>
            </a:r>
            <a:r>
              <a:rPr lang="en-US" dirty="0" err="1" smtClean="0"/>
              <a:t>Instituto</a:t>
            </a:r>
            <a:r>
              <a:rPr lang="en-US" dirty="0" smtClean="0"/>
              <a:t> </a:t>
            </a:r>
            <a:r>
              <a:rPr lang="en-US" dirty="0" err="1" smtClean="0"/>
              <a:t>Europeo</a:t>
            </a:r>
            <a:r>
              <a:rPr lang="en-US" dirty="0" smtClean="0"/>
              <a:t> </a:t>
            </a:r>
            <a:r>
              <a:rPr lang="en-US" dirty="0" err="1" smtClean="0"/>
              <a:t>di</a:t>
            </a:r>
            <a:r>
              <a:rPr lang="en-US" dirty="0" smtClean="0"/>
              <a:t> </a:t>
            </a:r>
            <a:r>
              <a:rPr lang="en-US" dirty="0" err="1" smtClean="0"/>
              <a:t>Oncologia</a:t>
            </a:r>
            <a:r>
              <a:rPr lang="en-US" dirty="0" smtClean="0"/>
              <a:t>--IEO)</a:t>
            </a:r>
          </a:p>
          <a:p>
            <a:pPr lvl="1"/>
            <a:r>
              <a:rPr lang="en-US" dirty="0" smtClean="0"/>
              <a:t>23 participating hospitals</a:t>
            </a:r>
          </a:p>
          <a:p>
            <a:pPr lvl="1"/>
            <a:r>
              <a:rPr lang="en-US" dirty="0" smtClean="0"/>
              <a:t>Held a Quality Week conference in November 2010</a:t>
            </a:r>
          </a:p>
          <a:p>
            <a:pPr lvl="1"/>
            <a:endParaRPr lang="en-US" sz="3600" dirty="0" smtClean="0"/>
          </a:p>
          <a:p>
            <a:pPr lvl="1">
              <a:buNone/>
            </a:pPr>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18</a:t>
            </a:fld>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150" y="161925"/>
            <a:ext cx="8223250" cy="701675"/>
          </a:xfrm>
        </p:spPr>
        <p:txBody>
          <a:bodyPr/>
          <a:lstStyle/>
          <a:p>
            <a:r>
              <a:rPr lang="en-US" sz="3600" dirty="0" smtClean="0"/>
              <a:t>International Comparisons</a:t>
            </a:r>
            <a:endParaRPr lang="en-US" sz="3600" dirty="0"/>
          </a:p>
        </p:txBody>
      </p:sp>
      <p:sp>
        <p:nvSpPr>
          <p:cNvPr id="3" name="Content Placeholder 2"/>
          <p:cNvSpPr>
            <a:spLocks noGrp="1"/>
          </p:cNvSpPr>
          <p:nvPr>
            <p:ph idx="1"/>
          </p:nvPr>
        </p:nvSpPr>
        <p:spPr>
          <a:xfrm>
            <a:off x="2011363" y="1447800"/>
            <a:ext cx="7878762" cy="5546725"/>
          </a:xfrm>
        </p:spPr>
        <p:txBody>
          <a:bodyPr/>
          <a:lstStyle/>
          <a:p>
            <a:pPr algn="ctr">
              <a:buNone/>
            </a:pPr>
            <a:r>
              <a:rPr lang="en-US" sz="3600" b="1" dirty="0" smtClean="0">
                <a:solidFill>
                  <a:srgbClr val="002060"/>
                </a:solidFill>
                <a:effectLst>
                  <a:outerShdw blurRad="38100" dist="38100" dir="2700000" algn="tl">
                    <a:srgbClr val="000000">
                      <a:alpha val="43137"/>
                    </a:srgbClr>
                  </a:outerShdw>
                </a:effectLst>
              </a:rPr>
              <a:t>The general finding:</a:t>
            </a:r>
          </a:p>
          <a:p>
            <a:pPr lvl="1"/>
            <a:r>
              <a:rPr lang="en-US" sz="2800" b="1" i="1" dirty="0" smtClean="0"/>
              <a:t>The U.S. typically scores higher on most dimensions</a:t>
            </a:r>
          </a:p>
          <a:p>
            <a:pPr lvl="1"/>
            <a:r>
              <a:rPr lang="en-US" sz="2800" b="1" i="1" dirty="0" smtClean="0"/>
              <a:t>Notable exceptions where other countries have much higher scores than the U.S.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19</a:t>
            </a:fld>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p:spPr>
        <p:txBody>
          <a:bodyPr/>
          <a:lstStyle/>
          <a:p>
            <a:fld id="{6DAA3F00-C811-4244-8043-5897B87E1C8B}" type="slidenum">
              <a:rPr lang="en-US" smtClean="0">
                <a:latin typeface="Arial" pitchFamily="34" charset="0"/>
              </a:rPr>
              <a:pPr/>
              <a:t>2</a:t>
            </a:fld>
            <a:endParaRPr lang="en-US" smtClean="0">
              <a:latin typeface="Arial" pitchFamily="34" charset="0"/>
            </a:endParaRPr>
          </a:p>
        </p:txBody>
      </p:sp>
      <p:sp>
        <p:nvSpPr>
          <p:cNvPr id="3075" name="Rectangle 2"/>
          <p:cNvSpPr>
            <a:spLocks noGrp="1" noChangeArrowheads="1"/>
          </p:cNvSpPr>
          <p:nvPr>
            <p:ph type="title"/>
          </p:nvPr>
        </p:nvSpPr>
        <p:spPr>
          <a:xfrm>
            <a:off x="1676400" y="228600"/>
            <a:ext cx="8223250" cy="609600"/>
          </a:xfrm>
        </p:spPr>
        <p:txBody>
          <a:bodyPr/>
          <a:lstStyle/>
          <a:p>
            <a:r>
              <a:rPr lang="en-US" sz="3600" dirty="0" smtClean="0"/>
              <a:t>Objectives</a:t>
            </a:r>
          </a:p>
        </p:txBody>
      </p:sp>
      <p:sp>
        <p:nvSpPr>
          <p:cNvPr id="3076" name="Rectangle 3"/>
          <p:cNvSpPr>
            <a:spLocks noGrp="1" noChangeArrowheads="1"/>
          </p:cNvSpPr>
          <p:nvPr>
            <p:ph type="body" idx="1"/>
          </p:nvPr>
        </p:nvSpPr>
        <p:spPr>
          <a:xfrm>
            <a:off x="1905000" y="1219200"/>
            <a:ext cx="7880350" cy="5114925"/>
          </a:xfrm>
        </p:spPr>
        <p:txBody>
          <a:bodyPr/>
          <a:lstStyle/>
          <a:p>
            <a:r>
              <a:rPr lang="en-US" sz="3200" dirty="0" smtClean="0"/>
              <a:t>Define patient safety culture</a:t>
            </a:r>
          </a:p>
          <a:p>
            <a:r>
              <a:rPr lang="en-US" sz="3200" dirty="0" smtClean="0"/>
              <a:t>Discuss reasons to assess patient safety culture</a:t>
            </a:r>
          </a:p>
          <a:p>
            <a:r>
              <a:rPr lang="en-US" sz="3200" dirty="0" smtClean="0"/>
              <a:t>Discuss international use of the AHRQ Surveys on Patient Safety Culture</a:t>
            </a:r>
          </a:p>
        </p:txBody>
      </p:sp>
      <p:pic>
        <p:nvPicPr>
          <p:cNvPr id="6" name="Picture 3" descr="stock-hospital-staff.jpg"/>
          <p:cNvPicPr>
            <a:picLocks noChangeAspect="1"/>
          </p:cNvPicPr>
          <p:nvPr/>
        </p:nvPicPr>
        <p:blipFill>
          <a:blip r:embed="rId3" cstate="print"/>
          <a:srcRect/>
          <a:stretch>
            <a:fillRect/>
          </a:stretch>
        </p:blipFill>
        <p:spPr bwMode="auto">
          <a:xfrm>
            <a:off x="3962400" y="4419600"/>
            <a:ext cx="3405188" cy="1835150"/>
          </a:xfrm>
          <a:prstGeom prst="rect">
            <a:avLst/>
          </a:prstGeom>
          <a:blipFill dpi="0" rotWithShape="1">
            <a:blip r:embed="rId4" cstate="print">
              <a:alphaModFix amt="3000"/>
            </a:blip>
            <a:srcRect/>
            <a:tile tx="0" ty="0" sx="100000" sy="100000" flip="none" algn="tl"/>
          </a:blip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150" y="161925"/>
            <a:ext cx="8223250" cy="701675"/>
          </a:xfrm>
        </p:spPr>
        <p:txBody>
          <a:bodyPr/>
          <a:lstStyle/>
          <a:p>
            <a:r>
              <a:rPr lang="en-US" sz="3200" dirty="0" smtClean="0"/>
              <a:t>Challenges of International Comparisons</a:t>
            </a:r>
            <a:endParaRPr lang="en-US" sz="3200" dirty="0"/>
          </a:p>
        </p:txBody>
      </p:sp>
      <p:sp>
        <p:nvSpPr>
          <p:cNvPr id="3" name="Content Placeholder 2"/>
          <p:cNvSpPr>
            <a:spLocks noGrp="1"/>
          </p:cNvSpPr>
          <p:nvPr>
            <p:ph idx="1"/>
          </p:nvPr>
        </p:nvSpPr>
        <p:spPr>
          <a:xfrm>
            <a:off x="2011363" y="1295400"/>
            <a:ext cx="7878762" cy="5699125"/>
          </a:xfrm>
        </p:spPr>
        <p:txBody>
          <a:bodyPr/>
          <a:lstStyle/>
          <a:p>
            <a:r>
              <a:rPr lang="en-US" sz="2800" dirty="0" smtClean="0"/>
              <a:t>Quality and comparability of translations</a:t>
            </a:r>
          </a:p>
          <a:p>
            <a:r>
              <a:rPr lang="en-US" sz="2800" dirty="0" smtClean="0"/>
              <a:t>Translations have shown variable psychometric properties (factor structure &amp; reliability)</a:t>
            </a:r>
          </a:p>
          <a:p>
            <a:r>
              <a:rPr lang="en-US" sz="2800" dirty="0" smtClean="0"/>
              <a:t>Differences in the structure and delivery of healthcare</a:t>
            </a:r>
          </a:p>
          <a:p>
            <a:r>
              <a:rPr lang="en-US" sz="2800" dirty="0" smtClean="0"/>
              <a:t>Cultural influences on how respondents interpret and answer survey questions</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20</a:t>
            </a:fld>
            <a:endParaRPr 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sz="3600" dirty="0" smtClean="0"/>
              <a:t>AHRQ SOPS: Setting the Standard</a:t>
            </a:r>
          </a:p>
        </p:txBody>
      </p:sp>
      <p:sp>
        <p:nvSpPr>
          <p:cNvPr id="11268" name="Text Box 3"/>
          <p:cNvSpPr>
            <a:spLocks noGrp="1" noChangeArrowheads="1"/>
          </p:cNvSpPr>
          <p:nvPr>
            <p:ph idx="1"/>
          </p:nvPr>
        </p:nvSpPr>
        <p:spPr>
          <a:noFill/>
        </p:spPr>
        <p:txBody>
          <a:bodyPr lIns="0" tIns="50932" rIns="0" bIns="50932"/>
          <a:lstStyle/>
          <a:p>
            <a:pPr marL="228600" indent="-228600" defTabSz="571500">
              <a:spcBef>
                <a:spcPct val="30000"/>
              </a:spcBef>
              <a:buFont typeface="Arial" pitchFamily="34" charset="0"/>
              <a:buChar char="•"/>
              <a:tabLst>
                <a:tab pos="342900" algn="l"/>
              </a:tabLst>
            </a:pPr>
            <a:r>
              <a:rPr lang="en-US" dirty="0"/>
              <a:t>2011 Hospital SOPS Comparative Database Report  </a:t>
            </a:r>
          </a:p>
          <a:p>
            <a:pPr marL="685800" lvl="1" indent="-228600" defTabSz="571500">
              <a:spcBef>
                <a:spcPct val="30000"/>
              </a:spcBef>
              <a:buFont typeface="Arial" pitchFamily="34" charset="0"/>
              <a:buChar char="•"/>
              <a:tabLst>
                <a:tab pos="342900" algn="l"/>
              </a:tabLst>
            </a:pPr>
            <a:r>
              <a:rPr lang="en-US" sz="2400" dirty="0"/>
              <a:t>1,032 hospitals and 472,397 staff</a:t>
            </a:r>
          </a:p>
          <a:p>
            <a:pPr marL="228600" indent="-228600" defTabSz="571500">
              <a:spcBef>
                <a:spcPct val="30000"/>
              </a:spcBef>
              <a:buFont typeface="Arial" pitchFamily="34" charset="0"/>
              <a:buChar char="•"/>
              <a:tabLst>
                <a:tab pos="342900" algn="l"/>
              </a:tabLst>
            </a:pPr>
            <a:r>
              <a:rPr lang="en-US" dirty="0"/>
              <a:t>Largest non-proprietary, free in the public domain, patient safety culture database in the world</a:t>
            </a:r>
          </a:p>
          <a:p>
            <a:pPr marL="228600" indent="-228600" defTabSz="571500">
              <a:spcBef>
                <a:spcPct val="30000"/>
              </a:spcBef>
              <a:buFont typeface="Arial" pitchFamily="34" charset="0"/>
              <a:buChar char="•"/>
              <a:tabLst>
                <a:tab pos="342900" algn="l"/>
              </a:tabLst>
            </a:pPr>
            <a:r>
              <a:rPr lang="en-US" dirty="0"/>
              <a:t>The Nursing Home and Medical Office SOPS surveys are likely to follow</a:t>
            </a:r>
          </a:p>
          <a:p>
            <a:pPr marL="685800" lvl="1" indent="-228600" defTabSz="571500">
              <a:spcBef>
                <a:spcPct val="30000"/>
              </a:spcBef>
              <a:buFont typeface="Arial" pitchFamily="34" charset="0"/>
              <a:buChar char="•"/>
              <a:tabLst>
                <a:tab pos="342900" algn="l"/>
              </a:tabLst>
            </a:pPr>
            <a:r>
              <a:rPr lang="en-US" dirty="0"/>
              <a:t>NH SOPS Database report released August 2012</a:t>
            </a:r>
          </a:p>
          <a:p>
            <a:pPr marL="685800" lvl="1" indent="-228600" defTabSz="571500">
              <a:spcBef>
                <a:spcPct val="30000"/>
              </a:spcBef>
              <a:buFont typeface="Arial" pitchFamily="34" charset="0"/>
              <a:buChar char="•"/>
              <a:tabLst>
                <a:tab pos="342900" algn="l"/>
              </a:tabLst>
            </a:pPr>
            <a:r>
              <a:rPr lang="en-US" dirty="0"/>
              <a:t>MO SOPS Database open for data submission through       Oct ober15—Report available Spring 2012</a:t>
            </a:r>
            <a:endParaRPr lang="en-US" dirty="0"/>
          </a:p>
        </p:txBody>
      </p:sp>
      <p:sp>
        <p:nvSpPr>
          <p:cNvPr id="11266" name="Slide Number Placeholder 3"/>
          <p:cNvSpPr>
            <a:spLocks noGrp="1"/>
          </p:cNvSpPr>
          <p:nvPr>
            <p:ph type="sldNum" sz="quarter" idx="10"/>
          </p:nvPr>
        </p:nvSpPr>
        <p:spPr>
          <a:noFill/>
        </p:spPr>
        <p:txBody>
          <a:bodyPr/>
          <a:lstStyle/>
          <a:p>
            <a:fld id="{92BFD8F0-06D8-4DFD-AC22-742D115884F4}" type="slidenum">
              <a:rPr lang="en-US" smtClean="0">
                <a:latin typeface="Arial" pitchFamily="34" charset="0"/>
              </a:rPr>
              <a:pPr/>
              <a:t>21</a:t>
            </a:fld>
            <a:endParaRPr lang="en-US" smtClean="0">
              <a:latin typeface="Arial" pitchFamily="34" charset="0"/>
            </a:endParaRPr>
          </a:p>
        </p:txBody>
      </p:sp>
      <p:pic>
        <p:nvPicPr>
          <p:cNvPr id="6" name="Picture 5" descr="hands holding earth"/>
          <p:cNvPicPr>
            <a:picLocks noChangeAspect="1"/>
          </p:cNvPicPr>
          <p:nvPr/>
        </p:nvPicPr>
        <p:blipFill>
          <a:blip r:embed="rId3" cstate="print"/>
          <a:stretch>
            <a:fillRect/>
          </a:stretch>
        </p:blipFill>
        <p:spPr>
          <a:xfrm>
            <a:off x="4800600" y="4953000"/>
            <a:ext cx="2209800" cy="2209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0"/>
          </p:nvPr>
        </p:nvSpPr>
        <p:spPr>
          <a:noFill/>
        </p:spPr>
        <p:txBody>
          <a:bodyPr/>
          <a:lstStyle/>
          <a:p>
            <a:fld id="{4270D81A-E3F4-4636-8DC5-4FB8324A1359}" type="slidenum">
              <a:rPr lang="en-US" smtClean="0">
                <a:latin typeface="Arial" pitchFamily="34" charset="0"/>
              </a:rPr>
              <a:pPr/>
              <a:t>22</a:t>
            </a:fld>
            <a:endParaRPr lang="en-US" smtClean="0">
              <a:latin typeface="Arial" pitchFamily="34" charset="0"/>
            </a:endParaRPr>
          </a:p>
        </p:txBody>
      </p:sp>
      <p:sp>
        <p:nvSpPr>
          <p:cNvPr id="29699" name="Text Box 3"/>
          <p:cNvSpPr>
            <a:spLocks noGrp="1" noChangeArrowheads="1"/>
          </p:cNvSpPr>
          <p:nvPr>
            <p:ph type="body" idx="1"/>
          </p:nvPr>
        </p:nvSpPr>
        <p:spPr>
          <a:xfrm>
            <a:off x="1981200" y="4114800"/>
            <a:ext cx="7720013" cy="2333625"/>
          </a:xfrm>
          <a:noFill/>
        </p:spPr>
        <p:txBody>
          <a:bodyPr lIns="0" tIns="50932" rIns="0" bIns="50932"/>
          <a:lstStyle/>
          <a:p>
            <a:pPr marL="254000" indent="-254000" algn="ctr">
              <a:lnSpc>
                <a:spcPct val="100000"/>
              </a:lnSpc>
              <a:spcBef>
                <a:spcPct val="0"/>
              </a:spcBef>
              <a:buSzPct val="50000"/>
              <a:buFont typeface="Wingdings" pitchFamily="2" charset="2"/>
              <a:buNone/>
            </a:pPr>
            <a:endParaRPr lang="en-US" sz="3200" dirty="0" smtClean="0"/>
          </a:p>
          <a:p>
            <a:pPr marL="254000" indent="-254000" algn="ctr">
              <a:lnSpc>
                <a:spcPct val="100000"/>
              </a:lnSpc>
              <a:spcBef>
                <a:spcPct val="0"/>
              </a:spcBef>
              <a:buSzPct val="50000"/>
              <a:buFont typeface="Wingdings" pitchFamily="2" charset="2"/>
              <a:buNone/>
            </a:pPr>
            <a:r>
              <a:rPr lang="en-US" sz="3200" dirty="0" smtClean="0"/>
              <a:t>Email:  </a:t>
            </a:r>
            <a:r>
              <a:rPr lang="en-US" sz="3200" u="sng" dirty="0" smtClean="0"/>
              <a:t>safetyculturesurveys@ahrq.hhs.gov</a:t>
            </a:r>
          </a:p>
          <a:p>
            <a:pPr marL="254000" indent="-254000" algn="ctr">
              <a:lnSpc>
                <a:spcPct val="100000"/>
              </a:lnSpc>
              <a:spcBef>
                <a:spcPct val="0"/>
              </a:spcBef>
              <a:buSzPct val="50000"/>
              <a:buFont typeface="Wingdings" pitchFamily="2" charset="2"/>
              <a:buNone/>
            </a:pPr>
            <a:r>
              <a:rPr lang="en-US" sz="3200" u="sng" dirty="0" smtClean="0"/>
              <a:t>joannsorra@westat.com</a:t>
            </a:r>
          </a:p>
          <a:p>
            <a:pPr marL="254000" indent="-254000" algn="ctr">
              <a:lnSpc>
                <a:spcPct val="100000"/>
              </a:lnSpc>
              <a:spcBef>
                <a:spcPct val="0"/>
              </a:spcBef>
              <a:buSzPct val="50000"/>
              <a:buFont typeface="Wingdings" pitchFamily="2" charset="2"/>
              <a:buNone/>
            </a:pPr>
            <a:r>
              <a:rPr lang="en-US" sz="3200" dirty="0" smtClean="0"/>
              <a:t>    </a:t>
            </a:r>
          </a:p>
          <a:p>
            <a:pPr marL="254000" indent="-254000" algn="ctr">
              <a:lnSpc>
                <a:spcPct val="100000"/>
              </a:lnSpc>
              <a:spcBef>
                <a:spcPct val="0"/>
              </a:spcBef>
              <a:buSzPct val="50000"/>
              <a:buFont typeface="Wingdings" pitchFamily="2" charset="2"/>
              <a:buNone/>
            </a:pPr>
            <a:endParaRPr lang="en-US" sz="3200" dirty="0" smtClean="0"/>
          </a:p>
          <a:p>
            <a:pPr marL="254000" indent="-254000" algn="ctr">
              <a:lnSpc>
                <a:spcPct val="100000"/>
              </a:lnSpc>
              <a:spcBef>
                <a:spcPct val="0"/>
              </a:spcBef>
              <a:buSzPct val="50000"/>
              <a:buFont typeface="Wingdings" pitchFamily="2" charset="2"/>
              <a:buNone/>
            </a:pPr>
            <a:endParaRPr lang="en-US" sz="3200" dirty="0" smtClean="0"/>
          </a:p>
        </p:txBody>
      </p:sp>
      <p:pic>
        <p:nvPicPr>
          <p:cNvPr id="29700" name="Picture 4" descr="thank-you sticky note"/>
          <p:cNvPicPr>
            <a:picLocks noChangeAspect="1"/>
          </p:cNvPicPr>
          <p:nvPr/>
        </p:nvPicPr>
        <p:blipFill>
          <a:blip r:embed="rId3" cstate="print"/>
          <a:srcRect l="17059" t="8824" r="14706" b="3922"/>
          <a:stretch>
            <a:fillRect/>
          </a:stretch>
        </p:blipFill>
        <p:spPr bwMode="auto">
          <a:xfrm>
            <a:off x="4325938" y="990600"/>
            <a:ext cx="2684462" cy="27463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Slide Number Placeholder 3"/>
          <p:cNvSpPr>
            <a:spLocks noGrp="1"/>
          </p:cNvSpPr>
          <p:nvPr>
            <p:ph type="sldNum" sz="quarter" idx="10"/>
          </p:nvPr>
        </p:nvSpPr>
        <p:spPr>
          <a:noFill/>
        </p:spPr>
        <p:txBody>
          <a:bodyPr/>
          <a:lstStyle/>
          <a:p>
            <a:fld id="{004AE631-890F-40AB-95E1-4D442B594E6D}" type="slidenum">
              <a:rPr lang="en-US" smtClean="0">
                <a:latin typeface="Arial" pitchFamily="34" charset="0"/>
              </a:rPr>
              <a:pPr/>
              <a:t>3</a:t>
            </a:fld>
            <a:endParaRPr lang="en-US" smtClean="0">
              <a:latin typeface="Arial" pitchFamily="34" charset="0"/>
            </a:endParaRPr>
          </a:p>
        </p:txBody>
      </p:sp>
      <p:sp>
        <p:nvSpPr>
          <p:cNvPr id="4103" name="Rectangle 8"/>
          <p:cNvSpPr>
            <a:spLocks noGrp="1" noChangeArrowheads="1"/>
          </p:cNvSpPr>
          <p:nvPr>
            <p:ph type="title"/>
          </p:nvPr>
        </p:nvSpPr>
        <p:spPr>
          <a:xfrm>
            <a:off x="1835150" y="228600"/>
            <a:ext cx="8223250" cy="609600"/>
          </a:xfrm>
        </p:spPr>
        <p:txBody>
          <a:bodyPr/>
          <a:lstStyle/>
          <a:p>
            <a:r>
              <a:rPr lang="en-US" sz="3600" dirty="0" smtClean="0"/>
              <a:t>What is Patient Safety Culture?</a:t>
            </a:r>
          </a:p>
        </p:txBody>
      </p:sp>
      <p:sp>
        <p:nvSpPr>
          <p:cNvPr id="4104" name="Rectangle 9"/>
          <p:cNvSpPr>
            <a:spLocks noChangeArrowheads="1"/>
          </p:cNvSpPr>
          <p:nvPr/>
        </p:nvSpPr>
        <p:spPr bwMode="auto">
          <a:xfrm>
            <a:off x="2286000" y="1066800"/>
            <a:ext cx="7315200" cy="590550"/>
          </a:xfrm>
          <a:prstGeom prst="rect">
            <a:avLst/>
          </a:prstGeom>
          <a:noFill/>
          <a:ln w="9525" algn="ctr">
            <a:noFill/>
            <a:miter lim="800000"/>
            <a:headEnd/>
            <a:tailEnd/>
          </a:ln>
        </p:spPr>
        <p:txBody>
          <a:bodyPr lIns="96653" tIns="48326" rIns="96653" bIns="48326">
            <a:spAutoFit/>
          </a:bodyPr>
          <a:lstStyle/>
          <a:p>
            <a:pPr marL="323850" indent="-323850" defTabSz="865188" eaLnBrk="0" hangingPunct="0">
              <a:buClr>
                <a:schemeClr val="tx1"/>
              </a:buClr>
              <a:buSzPct val="50000"/>
              <a:buFont typeface="Wingdings" pitchFamily="2" charset="2"/>
              <a:buNone/>
            </a:pPr>
            <a:r>
              <a:rPr lang="en-US" sz="3200" dirty="0">
                <a:latin typeface="Comic Sans MS" pitchFamily="66" charset="0"/>
              </a:rPr>
              <a:t>“The way we do things around here”</a:t>
            </a:r>
          </a:p>
        </p:txBody>
      </p:sp>
      <p:grpSp>
        <p:nvGrpSpPr>
          <p:cNvPr id="2" name="Group 1" descr="Patient Safety Culture diagram"/>
          <p:cNvGrpSpPr/>
          <p:nvPr/>
        </p:nvGrpSpPr>
        <p:grpSpPr>
          <a:xfrm>
            <a:off x="1905000" y="1828800"/>
            <a:ext cx="7924800" cy="5257800"/>
            <a:chOff x="1905000" y="1828800"/>
            <a:chExt cx="7924800" cy="5257800"/>
          </a:xfrm>
        </p:grpSpPr>
        <p:sp>
          <p:nvSpPr>
            <p:cNvPr id="4101" name="Text Box 5"/>
            <p:cNvSpPr txBox="1">
              <a:spLocks noChangeArrowheads="1"/>
            </p:cNvSpPr>
            <p:nvPr/>
          </p:nvSpPr>
          <p:spPr bwMode="auto">
            <a:xfrm>
              <a:off x="5867400" y="3429000"/>
              <a:ext cx="2963863" cy="528638"/>
            </a:xfrm>
            <a:prstGeom prst="rect">
              <a:avLst/>
            </a:prstGeom>
            <a:solidFill>
              <a:srgbClr val="FFFF99"/>
            </a:solidFill>
            <a:ln w="9525" algn="ctr">
              <a:solidFill>
                <a:schemeClr val="tx1"/>
              </a:solidFill>
              <a:miter lim="800000"/>
              <a:headEnd/>
              <a:tailEnd/>
            </a:ln>
          </p:spPr>
          <p:txBody>
            <a:bodyPr wrap="none" lIns="96653" tIns="48326" rIns="96653" bIns="48326">
              <a:spAutoFit/>
            </a:bodyPr>
            <a:lstStyle/>
            <a:p>
              <a:pPr marL="323850" indent="-323850" defTabSz="865188" eaLnBrk="0" hangingPunct="0">
                <a:spcBef>
                  <a:spcPct val="100000"/>
                </a:spcBef>
                <a:buClr>
                  <a:srgbClr val="005B4C"/>
                </a:buClr>
                <a:buSzPct val="70000"/>
                <a:buFont typeface="Wingdings" pitchFamily="2" charset="2"/>
                <a:buNone/>
              </a:pPr>
              <a:r>
                <a:rPr lang="en-US" sz="2800" dirty="0">
                  <a:latin typeface="Verdana" pitchFamily="34" charset="0"/>
                </a:rPr>
                <a:t>Shared by staff</a:t>
              </a:r>
            </a:p>
          </p:txBody>
        </p:sp>
        <p:grpSp>
          <p:nvGrpSpPr>
            <p:cNvPr id="18" name="Group 17"/>
            <p:cNvGrpSpPr/>
            <p:nvPr/>
          </p:nvGrpSpPr>
          <p:grpSpPr>
            <a:xfrm>
              <a:off x="4800600" y="1905000"/>
              <a:ext cx="5029200" cy="1143000"/>
              <a:chOff x="5029200" y="3505200"/>
              <a:chExt cx="5029200" cy="1143000"/>
            </a:xfrm>
          </p:grpSpPr>
          <p:sp>
            <p:nvSpPr>
              <p:cNvPr id="10" name="Oval 9"/>
              <p:cNvSpPr/>
              <p:nvPr/>
            </p:nvSpPr>
            <p:spPr bwMode="auto">
              <a:xfrm>
                <a:off x="5029200" y="3505200"/>
                <a:ext cx="5029200" cy="1143000"/>
              </a:xfrm>
              <a:prstGeom prst="ellipse">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wrap="none" anchor="ctr"/>
              <a:lstStyle/>
              <a:p>
                <a:pPr>
                  <a:defRPr/>
                </a:pPr>
                <a:endParaRPr lang="en-US">
                  <a:latin typeface="Arial" charset="0"/>
                </a:endParaRPr>
              </a:p>
            </p:txBody>
          </p:sp>
          <p:sp>
            <p:nvSpPr>
              <p:cNvPr id="975879" name="Text Box 7"/>
              <p:cNvSpPr txBox="1">
                <a:spLocks noChangeArrowheads="1"/>
              </p:cNvSpPr>
              <p:nvPr/>
            </p:nvSpPr>
            <p:spPr bwMode="auto">
              <a:xfrm>
                <a:off x="5334000" y="3810000"/>
                <a:ext cx="4419600" cy="528483"/>
              </a:xfrm>
              <a:prstGeom prst="rect">
                <a:avLst/>
              </a:prstGeom>
              <a:solidFill>
                <a:schemeClr val="accent1">
                  <a:lumMod val="20000"/>
                  <a:lumOff val="80000"/>
                </a:schemeClr>
              </a:solidFill>
              <a:ln w="9525" algn="ctr">
                <a:noFill/>
                <a:miter lim="800000"/>
                <a:headEnd/>
                <a:tailEnd/>
              </a:ln>
              <a:effectLst/>
            </p:spPr>
            <p:txBody>
              <a:bodyPr wrap="square" lIns="96653" tIns="48326" rIns="96653" bIns="48326">
                <a:spAutoFit/>
              </a:bodyPr>
              <a:lstStyle/>
              <a:p>
                <a:pPr marL="323850" indent="-323850" defTabSz="865188" eaLnBrk="0" hangingPunct="0">
                  <a:spcBef>
                    <a:spcPct val="100000"/>
                  </a:spcBef>
                  <a:buClr>
                    <a:srgbClr val="005B4C"/>
                  </a:buClr>
                  <a:buSzPct val="70000"/>
                  <a:buFont typeface="Wingdings" pitchFamily="2" charset="2"/>
                  <a:buNone/>
                  <a:defRPr/>
                </a:pPr>
                <a:r>
                  <a:rPr lang="en-US" sz="2800" dirty="0">
                    <a:latin typeface="Verdana" pitchFamily="34" charset="0"/>
                  </a:rPr>
                  <a:t>Beliefs, values &amp; norms</a:t>
                </a:r>
              </a:p>
            </p:txBody>
          </p:sp>
        </p:grpSp>
        <p:sp>
          <p:nvSpPr>
            <p:cNvPr id="9" name="Up-Down Arrow 8"/>
            <p:cNvSpPr/>
            <p:nvPr/>
          </p:nvSpPr>
          <p:spPr bwMode="auto">
            <a:xfrm>
              <a:off x="1905000" y="1828800"/>
              <a:ext cx="3352800" cy="4724400"/>
            </a:xfrm>
            <a:prstGeom prst="upDown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Exists at</a:t>
              </a:r>
            </a:p>
            <a:p>
              <a:pPr marL="0" marR="0" indent="0" algn="ctr" defTabSz="914400" rtl="0" eaLnBrk="1" fontAlgn="base" latinLnBrk="0" hangingPunct="1">
                <a:lnSpc>
                  <a:spcPct val="90000"/>
                </a:lnSpc>
                <a:spcBef>
                  <a:spcPct val="0"/>
                </a:spcBef>
                <a:spcAft>
                  <a:spcPct val="0"/>
                </a:spcAft>
                <a:buClrTx/>
                <a:buSzTx/>
                <a:buFontTx/>
                <a:buNone/>
                <a:tabLst/>
              </a:pPr>
              <a:r>
                <a:rPr lang="en-US" sz="2800" dirty="0" smtClean="0">
                  <a:latin typeface="Arial" charset="0"/>
                </a:rPr>
                <a:t>multiple</a:t>
              </a:r>
            </a:p>
            <a:p>
              <a:pPr marL="0" marR="0" indent="0" algn="ctr" defTabSz="914400" rtl="0" eaLnBrk="1" fontAlgn="base" latinLnBrk="0" hangingPunct="1">
                <a:lnSpc>
                  <a:spcPct val="90000"/>
                </a:lnSpc>
                <a:spcBef>
                  <a:spcPct val="0"/>
                </a:spcBef>
                <a:spcAft>
                  <a:spcPct val="0"/>
                </a:spcAft>
                <a:buClrTx/>
                <a:buSzTx/>
                <a:buFontTx/>
                <a:buNone/>
                <a:tabLst/>
              </a:pPr>
              <a:r>
                <a:rPr lang="en-US" sz="2800" dirty="0" smtClean="0">
                  <a:latin typeface="Arial" charset="0"/>
                </a:rPr>
                <a:t>l</a:t>
              </a:r>
              <a:r>
                <a:rPr kumimoji="0" lang="en-US" sz="2800" b="0" i="0" u="none" strike="noStrike" cap="none" normalizeH="0" baseline="0" dirty="0" smtClean="0">
                  <a:ln>
                    <a:noFill/>
                  </a:ln>
                  <a:solidFill>
                    <a:schemeClr val="tx1"/>
                  </a:solidFill>
                  <a:effectLst/>
                  <a:latin typeface="Arial" charset="0"/>
                </a:rPr>
                <a:t>evels:</a:t>
              </a:r>
            </a:p>
            <a:p>
              <a:pPr marL="0" marR="0" indent="0" algn="ctr" defTabSz="914400" rtl="0" eaLnBrk="1" fontAlgn="base" latinLnBrk="0" hangingPunct="1">
                <a:lnSpc>
                  <a:spcPct val="90000"/>
                </a:lnSpc>
                <a:spcBef>
                  <a:spcPct val="0"/>
                </a:spcBef>
                <a:spcAft>
                  <a:spcPct val="0"/>
                </a:spcAft>
                <a:buClrTx/>
                <a:buSzTx/>
                <a:buFontTx/>
                <a:buNone/>
                <a:tabLst/>
              </a:pPr>
              <a:endParaRPr lang="en-US" dirty="0" smtClean="0">
                <a:latin typeface="Arial" charset="0"/>
              </a:endParaRPr>
            </a:p>
            <a:p>
              <a:pPr marL="0" marR="0" indent="0" algn="ctr" defTabSz="914400" rtl="0" eaLnBrk="1" fontAlgn="base" latinLnBrk="0" hangingPunct="1">
                <a:lnSpc>
                  <a:spcPct val="90000"/>
                </a:lnSpc>
                <a:spcBef>
                  <a:spcPct val="0"/>
                </a:spcBef>
                <a:spcAft>
                  <a:spcPct val="0"/>
                </a:spcAft>
                <a:buClrTx/>
                <a:buSzTx/>
                <a:buFontTx/>
                <a:buNone/>
                <a:tabLst/>
              </a:pPr>
              <a:r>
                <a:rPr lang="en-US" sz="2000" dirty="0" smtClean="0">
                  <a:latin typeface="Arial" charset="0"/>
                </a:rPr>
                <a:t>System</a:t>
              </a:r>
            </a:p>
            <a:p>
              <a:pPr marL="0" marR="0" indent="0" algn="ctr" defTabSz="914400" rtl="0" eaLnBrk="1" fontAlgn="base" latinLnBrk="0" hangingPunct="1">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p>
              <a:pPr marL="0" marR="0" indent="0" algn="ctr" defTabSz="914400" rtl="0" eaLnBrk="1" fontAlgn="base" latinLnBrk="0" hangingPunct="1">
                <a:lnSpc>
                  <a:spcPct val="90000"/>
                </a:lnSpc>
                <a:spcBef>
                  <a:spcPct val="0"/>
                </a:spcBef>
                <a:spcAft>
                  <a:spcPct val="0"/>
                </a:spcAft>
                <a:buClrTx/>
                <a:buSzTx/>
                <a:buFontTx/>
                <a:buNone/>
                <a:tabLst/>
              </a:pPr>
              <a:r>
                <a:rPr lang="en-US" sz="2000" dirty="0" smtClean="0">
                  <a:latin typeface="Arial" charset="0"/>
                </a:rPr>
                <a:t>Organization</a:t>
              </a:r>
            </a:p>
            <a:p>
              <a:pPr marL="0" marR="0" indent="0" algn="ctr" defTabSz="914400" rtl="0" eaLnBrk="1" fontAlgn="base" latinLnBrk="0" hangingPunct="1">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p>
              <a:pPr marL="0" marR="0" indent="0" algn="ctr" defTabSz="914400" rtl="0" eaLnBrk="1" fontAlgn="base" latinLnBrk="0" hangingPunct="1">
                <a:lnSpc>
                  <a:spcPct val="90000"/>
                </a:lnSpc>
                <a:spcBef>
                  <a:spcPct val="0"/>
                </a:spcBef>
                <a:spcAft>
                  <a:spcPct val="0"/>
                </a:spcAft>
                <a:buClrTx/>
                <a:buSzTx/>
                <a:buFontTx/>
                <a:buNone/>
                <a:tabLst/>
              </a:pPr>
              <a:r>
                <a:rPr lang="en-US" sz="2000" dirty="0" smtClean="0">
                  <a:latin typeface="Arial" charset="0"/>
                </a:rPr>
                <a:t>Department</a:t>
              </a:r>
            </a:p>
            <a:p>
              <a:pPr marL="0" marR="0" indent="0" algn="ctr" defTabSz="914400" rtl="0" eaLnBrk="1" fontAlgn="base" latinLnBrk="0" hangingPunct="1">
                <a:lnSpc>
                  <a:spcPct val="9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charset="0"/>
              </a:endParaRPr>
            </a:p>
            <a:p>
              <a:pPr marL="0" marR="0" indent="0" algn="ctr" defTabSz="914400" rtl="0" eaLnBrk="1" fontAlgn="base" latinLnBrk="0" hangingPunct="1">
                <a:lnSpc>
                  <a:spcPct val="90000"/>
                </a:lnSpc>
                <a:spcBef>
                  <a:spcPct val="0"/>
                </a:spcBef>
                <a:spcAft>
                  <a:spcPct val="0"/>
                </a:spcAft>
                <a:buClrTx/>
                <a:buSzTx/>
                <a:buFontTx/>
                <a:buNone/>
                <a:tabLst/>
              </a:pPr>
              <a:r>
                <a:rPr lang="en-US" sz="2000" dirty="0" smtClean="0">
                  <a:latin typeface="Arial" charset="0"/>
                </a:rPr>
                <a:t>Unit</a:t>
              </a:r>
              <a:endParaRPr kumimoji="0" lang="en-US" sz="2000" b="0" i="0" u="none" strike="noStrike" cap="none" normalizeH="0" baseline="0" dirty="0" smtClean="0">
                <a:ln>
                  <a:noFill/>
                </a:ln>
                <a:solidFill>
                  <a:schemeClr val="tx1"/>
                </a:solidFill>
                <a:effectLst/>
                <a:latin typeface="Arial" charset="0"/>
              </a:endParaRPr>
            </a:p>
          </p:txBody>
        </p:sp>
        <p:sp>
          <p:nvSpPr>
            <p:cNvPr id="17" name="7-Point Star 16"/>
            <p:cNvSpPr/>
            <p:nvPr/>
          </p:nvSpPr>
          <p:spPr bwMode="auto">
            <a:xfrm>
              <a:off x="5257800" y="4191000"/>
              <a:ext cx="4191000" cy="2895600"/>
            </a:xfrm>
            <a:prstGeom prst="star7">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charset="0"/>
              </a:endParaRPr>
            </a:p>
            <a:p>
              <a:pPr marL="0" marR="0" indent="0" algn="ctr" defTabSz="914400" rtl="0" eaLnBrk="1" fontAlgn="base" latinLnBrk="0" hangingPunct="1">
                <a:lnSpc>
                  <a:spcPct val="9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What is</a:t>
              </a:r>
            </a:p>
            <a:p>
              <a:pPr marL="0" marR="0" indent="0" algn="ctr" defTabSz="914400" rtl="0" eaLnBrk="1" fontAlgn="base" latinLnBrk="0" hangingPunct="1">
                <a:lnSpc>
                  <a:spcPct val="90000"/>
                </a:lnSpc>
                <a:spcBef>
                  <a:spcPct val="0"/>
                </a:spcBef>
                <a:spcAft>
                  <a:spcPct val="0"/>
                </a:spcAft>
                <a:buClrTx/>
                <a:buSzTx/>
                <a:buFontTx/>
                <a:buNone/>
                <a:tabLst/>
              </a:pPr>
              <a:endParaRPr lang="en-US" dirty="0" smtClean="0">
                <a:latin typeface="Arial" charset="0"/>
              </a:endParaRPr>
            </a:p>
            <a:p>
              <a:pPr marL="0" marR="0" indent="0" algn="ctr" defTabSz="914400" rtl="0" eaLnBrk="1" fontAlgn="base" latinLnBrk="0" hangingPunct="1">
                <a:lnSpc>
                  <a:spcPct val="9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solidFill>
                    <a:schemeClr val="tx1"/>
                  </a:solidFill>
                  <a:effectLst/>
                  <a:latin typeface="Arial" charset="0"/>
                </a:rPr>
                <a:t> Rewarded</a:t>
              </a:r>
            </a:p>
            <a:p>
              <a:pPr marL="0" marR="0" indent="0" algn="ctr" defTabSz="914400" rtl="0" eaLnBrk="1" fontAlgn="base" latinLnBrk="0" hangingPunct="1">
                <a:lnSpc>
                  <a:spcPct val="90000"/>
                </a:lnSpc>
                <a:spcBef>
                  <a:spcPct val="0"/>
                </a:spcBef>
                <a:spcAft>
                  <a:spcPct val="0"/>
                </a:spcAft>
                <a:buClrTx/>
                <a:buSzTx/>
                <a:buFont typeface="Arial" pitchFamily="34" charset="0"/>
                <a:buChar char="•"/>
                <a:tabLst/>
              </a:pPr>
              <a:r>
                <a:rPr lang="en-US" sz="2800" dirty="0" smtClean="0">
                  <a:latin typeface="Arial" charset="0"/>
                </a:rPr>
                <a:t> Supported</a:t>
              </a:r>
            </a:p>
            <a:p>
              <a:pPr marL="0" marR="0" indent="0" algn="ctr" defTabSz="914400" rtl="0" eaLnBrk="1" fontAlgn="base" latinLnBrk="0" hangingPunct="1">
                <a:lnSpc>
                  <a:spcPct val="90000"/>
                </a:lnSpc>
                <a:spcBef>
                  <a:spcPct val="0"/>
                </a:spcBef>
                <a:spcAft>
                  <a:spcPct val="0"/>
                </a:spcAft>
                <a:buClrTx/>
                <a:buSzTx/>
                <a:buFont typeface="Arial" pitchFamily="34" charset="0"/>
                <a:buChar char="•"/>
                <a:tabLst/>
              </a:pPr>
              <a:r>
                <a:rPr kumimoji="0" lang="en-US" sz="2800" b="0" i="0" u="none" strike="noStrike" cap="none" normalizeH="0" dirty="0" smtClean="0">
                  <a:ln>
                    <a:noFill/>
                  </a:ln>
                  <a:solidFill>
                    <a:schemeClr val="tx1"/>
                  </a:solidFill>
                  <a:effectLst/>
                  <a:latin typeface="Arial" charset="0"/>
                </a:rPr>
                <a:t> Expected</a:t>
              </a:r>
              <a:endParaRPr kumimoji="0" lang="en-US" sz="2800" b="0" i="0" u="none" strike="noStrike" cap="none" normalizeH="0" baseline="0" dirty="0" smtClean="0">
                <a:ln>
                  <a:noFill/>
                </a:ln>
                <a:solidFill>
                  <a:schemeClr val="tx1"/>
                </a:solidFill>
                <a:effectLst/>
                <a:latin typeface="Arial" charset="0"/>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fld id="{D9C5534B-7435-4BF9-96A1-373A62C44991}" type="slidenum">
              <a:rPr lang="en-US" smtClean="0">
                <a:latin typeface="Arial" pitchFamily="34" charset="0"/>
              </a:rPr>
              <a:pPr/>
              <a:t>4</a:t>
            </a:fld>
            <a:endParaRPr lang="en-US" smtClean="0">
              <a:latin typeface="Arial" pitchFamily="34" charset="0"/>
            </a:endParaRPr>
          </a:p>
        </p:txBody>
      </p:sp>
      <p:sp>
        <p:nvSpPr>
          <p:cNvPr id="9219" name="Rectangle 2"/>
          <p:cNvSpPr>
            <a:spLocks noGrp="1" noChangeArrowheads="1"/>
          </p:cNvSpPr>
          <p:nvPr>
            <p:ph type="title"/>
          </p:nvPr>
        </p:nvSpPr>
        <p:spPr>
          <a:xfrm>
            <a:off x="1676400" y="76200"/>
            <a:ext cx="8223250" cy="752475"/>
          </a:xfrm>
        </p:spPr>
        <p:txBody>
          <a:bodyPr/>
          <a:lstStyle/>
          <a:p>
            <a:r>
              <a:rPr lang="en-US" sz="3600" dirty="0" smtClean="0"/>
              <a:t>AHRQ SOPS Surveys</a:t>
            </a:r>
          </a:p>
        </p:txBody>
      </p:sp>
      <p:sp>
        <p:nvSpPr>
          <p:cNvPr id="8196" name="Text Box 3"/>
          <p:cNvSpPr>
            <a:spLocks noGrp="1" noChangeArrowheads="1"/>
          </p:cNvSpPr>
          <p:nvPr>
            <p:ph type="body" idx="1"/>
          </p:nvPr>
        </p:nvSpPr>
        <p:spPr>
          <a:xfrm>
            <a:off x="1981200" y="1143000"/>
            <a:ext cx="7796213" cy="6096000"/>
          </a:xfrm>
        </p:spPr>
        <p:txBody>
          <a:bodyPr lIns="0" tIns="50932" rIns="0" bIns="50932"/>
          <a:lstStyle/>
          <a:p>
            <a:pPr marL="254000" lvl="2">
              <a:lnSpc>
                <a:spcPct val="100000"/>
              </a:lnSpc>
              <a:spcBef>
                <a:spcPct val="0"/>
              </a:spcBef>
              <a:spcAft>
                <a:spcPts val="600"/>
              </a:spcAft>
              <a:buSzPct val="50000"/>
              <a:buFont typeface="Wingdings" pitchFamily="2" charset="2"/>
              <a:buChar char="l"/>
              <a:defRPr/>
            </a:pPr>
            <a:r>
              <a:rPr lang="en-US" sz="3200" dirty="0" smtClean="0"/>
              <a:t>Assess provider &amp; staff opinions about patient safety culture in</a:t>
            </a:r>
          </a:p>
          <a:p>
            <a:pPr marL="254000" lvl="2">
              <a:lnSpc>
                <a:spcPct val="100000"/>
              </a:lnSpc>
              <a:spcBef>
                <a:spcPct val="0"/>
              </a:spcBef>
              <a:spcAft>
                <a:spcPts val="600"/>
              </a:spcAft>
              <a:buSzPct val="50000"/>
              <a:buNone/>
              <a:defRPr/>
            </a:pPr>
            <a:endParaRPr lang="en-US" sz="3200" dirty="0" smtClean="0"/>
          </a:p>
          <a:p>
            <a:pPr marL="700088" lvl="3">
              <a:lnSpc>
                <a:spcPct val="100000"/>
              </a:lnSpc>
              <a:spcBef>
                <a:spcPct val="0"/>
              </a:spcBef>
              <a:spcAft>
                <a:spcPts val="600"/>
              </a:spcAft>
              <a:buSzPct val="50000"/>
              <a:buFont typeface="Wingdings" pitchFamily="2" charset="2"/>
              <a:buChar char="l"/>
              <a:defRPr/>
            </a:pPr>
            <a:r>
              <a:rPr lang="en-US" sz="2800" dirty="0" smtClean="0"/>
              <a:t>Hospitals  (2004)</a:t>
            </a:r>
          </a:p>
          <a:p>
            <a:pPr marL="700088" lvl="3">
              <a:lnSpc>
                <a:spcPct val="100000"/>
              </a:lnSpc>
              <a:spcBef>
                <a:spcPct val="0"/>
              </a:spcBef>
              <a:spcAft>
                <a:spcPts val="600"/>
              </a:spcAft>
              <a:buSzPct val="50000"/>
              <a:buFont typeface="Wingdings" pitchFamily="2" charset="2"/>
              <a:buChar char="l"/>
              <a:defRPr/>
            </a:pPr>
            <a:r>
              <a:rPr lang="en-US" sz="2800" dirty="0" smtClean="0"/>
              <a:t>Nursing homes  (2008)</a:t>
            </a:r>
          </a:p>
          <a:p>
            <a:pPr marL="700088" lvl="3">
              <a:lnSpc>
                <a:spcPct val="100000"/>
              </a:lnSpc>
              <a:spcBef>
                <a:spcPct val="0"/>
              </a:spcBef>
              <a:spcAft>
                <a:spcPts val="600"/>
              </a:spcAft>
              <a:buSzPct val="50000"/>
              <a:buFont typeface="Wingdings" pitchFamily="2" charset="2"/>
              <a:buChar char="l"/>
              <a:defRPr/>
            </a:pPr>
            <a:r>
              <a:rPr lang="en-US" sz="2800" dirty="0" smtClean="0"/>
              <a:t>Medical offices   (2009)</a:t>
            </a:r>
          </a:p>
          <a:p>
            <a:pPr marL="700088" lvl="3">
              <a:lnSpc>
                <a:spcPct val="100000"/>
              </a:lnSpc>
              <a:spcBef>
                <a:spcPct val="0"/>
              </a:spcBef>
              <a:spcAft>
                <a:spcPts val="600"/>
              </a:spcAft>
              <a:buSzPct val="50000"/>
              <a:buFont typeface="Wingdings" pitchFamily="2" charset="2"/>
              <a:buChar char="l"/>
              <a:defRPr/>
            </a:pPr>
            <a:r>
              <a:rPr lang="en-US" sz="2800" dirty="0" smtClean="0"/>
              <a:t>Retail pharmacies (Expected Summer 2012)</a:t>
            </a:r>
          </a:p>
          <a:p>
            <a:pPr marL="254000" lvl="2">
              <a:lnSpc>
                <a:spcPct val="100000"/>
              </a:lnSpc>
              <a:spcBef>
                <a:spcPct val="0"/>
              </a:spcBef>
              <a:spcAft>
                <a:spcPts val="600"/>
              </a:spcAft>
              <a:buSzPct val="50000"/>
              <a:buFont typeface="Wingdings" pitchFamily="2" charset="2"/>
              <a:buChar char="l"/>
              <a:defRPr/>
            </a:pPr>
            <a:endParaRPr lang="en-US" sz="1000" dirty="0" smtClean="0"/>
          </a:p>
          <a:p>
            <a:pPr marL="254000" indent="-254000">
              <a:lnSpc>
                <a:spcPct val="100000"/>
              </a:lnSpc>
              <a:spcBef>
                <a:spcPct val="0"/>
              </a:spcBef>
              <a:spcAft>
                <a:spcPts val="600"/>
              </a:spcAft>
              <a:buSzPct val="50000"/>
              <a:defRPr/>
            </a:pPr>
            <a:endParaRPr lang="en-US" dirty="0" smtClean="0"/>
          </a:p>
          <a:p>
            <a:pPr marL="973138" lvl="2" indent="-117475">
              <a:lnSpc>
                <a:spcPct val="100000"/>
              </a:lnSpc>
              <a:spcBef>
                <a:spcPct val="0"/>
              </a:spcBef>
              <a:spcAft>
                <a:spcPts val="600"/>
              </a:spcAft>
              <a:buSzPct val="50000"/>
              <a:buFont typeface="Wingdings" pitchFamily="2" charset="2"/>
              <a:buNone/>
              <a:defRPr/>
            </a:pPr>
            <a:endParaRPr lang="en-US" sz="2000" dirty="0" smtClean="0">
              <a:solidFill>
                <a:srgbClr val="0000FF"/>
              </a:solidFill>
            </a:endParaRPr>
          </a:p>
          <a:p>
            <a:pPr marL="290513" indent="-290513">
              <a:lnSpc>
                <a:spcPct val="100000"/>
              </a:lnSpc>
              <a:spcBef>
                <a:spcPct val="0"/>
              </a:spcBef>
              <a:spcAft>
                <a:spcPts val="600"/>
              </a:spcAft>
              <a:buSzPct val="50000"/>
              <a:defRPr/>
            </a:pPr>
            <a:endParaRPr lang="en-US" dirty="0" smtClean="0"/>
          </a:p>
          <a:p>
            <a:pPr marL="254000" indent="-254000">
              <a:lnSpc>
                <a:spcPct val="100000"/>
              </a:lnSpc>
              <a:spcBef>
                <a:spcPct val="0"/>
              </a:spcBef>
              <a:buSzPct val="50000"/>
              <a:buFont typeface="Wingdings" pitchFamily="2" charset="2"/>
              <a:buNone/>
              <a:defRPr/>
            </a:pPr>
            <a:endParaRPr lang="en-US" dirty="0" smtClean="0"/>
          </a:p>
          <a:p>
            <a:pPr marL="254000" indent="-254000">
              <a:lnSpc>
                <a:spcPct val="100000"/>
              </a:lnSpc>
              <a:spcBef>
                <a:spcPct val="0"/>
              </a:spcBef>
              <a:buSzPct val="50000"/>
              <a:buFont typeface="Wingdings" pitchFamily="2" charset="2"/>
              <a:buNone/>
              <a:defRPr/>
            </a:pPr>
            <a:r>
              <a:rPr lang="en-US" dirty="0" smtClean="0"/>
              <a:t>	 	</a:t>
            </a:r>
          </a:p>
          <a:p>
            <a:pPr marL="254000" indent="-254000">
              <a:lnSpc>
                <a:spcPct val="100000"/>
              </a:lnSpc>
              <a:spcBef>
                <a:spcPct val="0"/>
              </a:spcBef>
              <a:buSzPct val="50000"/>
              <a:buFont typeface="Wingdings" pitchFamily="2" charset="2"/>
              <a:buNone/>
              <a:defRPr/>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fld id="{D9C5534B-7435-4BF9-96A1-373A62C44991}" type="slidenum">
              <a:rPr lang="en-US" smtClean="0">
                <a:latin typeface="Arial" pitchFamily="34" charset="0"/>
              </a:rPr>
              <a:pPr/>
              <a:t>5</a:t>
            </a:fld>
            <a:endParaRPr lang="en-US" smtClean="0">
              <a:latin typeface="Arial" pitchFamily="34" charset="0"/>
            </a:endParaRPr>
          </a:p>
        </p:txBody>
      </p:sp>
      <p:sp>
        <p:nvSpPr>
          <p:cNvPr id="9219" name="Rectangle 2"/>
          <p:cNvSpPr>
            <a:spLocks noGrp="1" noChangeArrowheads="1"/>
          </p:cNvSpPr>
          <p:nvPr>
            <p:ph type="title"/>
          </p:nvPr>
        </p:nvSpPr>
        <p:spPr>
          <a:xfrm>
            <a:off x="1676400" y="76200"/>
            <a:ext cx="8223250" cy="752475"/>
          </a:xfrm>
        </p:spPr>
        <p:txBody>
          <a:bodyPr/>
          <a:lstStyle/>
          <a:p>
            <a:r>
              <a:rPr lang="en-US" sz="3600" dirty="0" smtClean="0"/>
              <a:t>Dimensions Assessed</a:t>
            </a:r>
          </a:p>
        </p:txBody>
      </p:sp>
      <p:sp>
        <p:nvSpPr>
          <p:cNvPr id="8196" name="Text Box 3"/>
          <p:cNvSpPr>
            <a:spLocks noGrp="1" noChangeArrowheads="1"/>
          </p:cNvSpPr>
          <p:nvPr>
            <p:ph type="body" idx="1"/>
          </p:nvPr>
        </p:nvSpPr>
        <p:spPr>
          <a:xfrm>
            <a:off x="1981200" y="990600"/>
            <a:ext cx="7796213" cy="6172200"/>
          </a:xfrm>
        </p:spPr>
        <p:txBody>
          <a:bodyPr lIns="0" tIns="50932" rIns="0" bIns="50932"/>
          <a:lstStyle/>
          <a:p>
            <a:pPr marL="254000" lvl="2">
              <a:lnSpc>
                <a:spcPct val="100000"/>
              </a:lnSpc>
              <a:spcBef>
                <a:spcPct val="0"/>
              </a:spcBef>
              <a:spcAft>
                <a:spcPts val="600"/>
              </a:spcAft>
              <a:buSzPct val="50000"/>
              <a:buFont typeface="Wingdings" pitchFamily="2" charset="2"/>
              <a:buChar char="l"/>
              <a:defRPr/>
            </a:pPr>
            <a:endParaRPr lang="en-US" sz="1000" dirty="0" smtClean="0"/>
          </a:p>
          <a:p>
            <a:pPr marL="700088" lvl="3">
              <a:lnSpc>
                <a:spcPct val="100000"/>
              </a:lnSpc>
              <a:spcBef>
                <a:spcPct val="0"/>
              </a:spcBef>
              <a:spcAft>
                <a:spcPts val="600"/>
              </a:spcAft>
              <a:buSzPct val="50000"/>
              <a:buFont typeface="Wingdings" pitchFamily="2" charset="2"/>
              <a:buChar char="l"/>
              <a:defRPr/>
            </a:pPr>
            <a:r>
              <a:rPr lang="en-US" sz="3200" dirty="0" smtClean="0"/>
              <a:t>Teamwork</a:t>
            </a:r>
          </a:p>
          <a:p>
            <a:pPr marL="700088" lvl="3">
              <a:lnSpc>
                <a:spcPct val="100000"/>
              </a:lnSpc>
              <a:spcBef>
                <a:spcPct val="0"/>
              </a:spcBef>
              <a:spcAft>
                <a:spcPts val="600"/>
              </a:spcAft>
              <a:buSzPct val="50000"/>
              <a:buFont typeface="Wingdings" pitchFamily="2" charset="2"/>
              <a:buChar char="l"/>
              <a:defRPr/>
            </a:pPr>
            <a:r>
              <a:rPr lang="en-US" sz="3200" dirty="0" smtClean="0"/>
              <a:t>Staffing</a:t>
            </a:r>
          </a:p>
          <a:p>
            <a:pPr marL="700088" lvl="3">
              <a:lnSpc>
                <a:spcPct val="100000"/>
              </a:lnSpc>
              <a:spcBef>
                <a:spcPct val="0"/>
              </a:spcBef>
              <a:spcAft>
                <a:spcPts val="600"/>
              </a:spcAft>
              <a:buSzPct val="50000"/>
              <a:buFont typeface="Wingdings" pitchFamily="2" charset="2"/>
              <a:buChar char="l"/>
              <a:defRPr/>
            </a:pPr>
            <a:r>
              <a:rPr lang="en-US" sz="3200" dirty="0" smtClean="0"/>
              <a:t>Training</a:t>
            </a:r>
          </a:p>
          <a:p>
            <a:pPr marL="700088" lvl="3">
              <a:lnSpc>
                <a:spcPct val="100000"/>
              </a:lnSpc>
              <a:spcBef>
                <a:spcPct val="0"/>
              </a:spcBef>
              <a:spcAft>
                <a:spcPts val="600"/>
              </a:spcAft>
              <a:buSzPct val="50000"/>
              <a:buFont typeface="Wingdings" pitchFamily="2" charset="2"/>
              <a:buChar char="l"/>
              <a:defRPr/>
            </a:pPr>
            <a:r>
              <a:rPr lang="en-US" sz="3200" dirty="0" smtClean="0"/>
              <a:t>Handoffs</a:t>
            </a:r>
          </a:p>
          <a:p>
            <a:pPr marL="700088" lvl="3">
              <a:lnSpc>
                <a:spcPct val="100000"/>
              </a:lnSpc>
              <a:spcBef>
                <a:spcPct val="0"/>
              </a:spcBef>
              <a:spcAft>
                <a:spcPts val="600"/>
              </a:spcAft>
              <a:buSzPct val="50000"/>
              <a:buFont typeface="Wingdings" pitchFamily="2" charset="2"/>
              <a:buChar char="l"/>
              <a:defRPr/>
            </a:pPr>
            <a:r>
              <a:rPr lang="en-US" sz="3200" dirty="0" smtClean="0"/>
              <a:t>Communication</a:t>
            </a:r>
          </a:p>
          <a:p>
            <a:pPr marL="700088" lvl="3">
              <a:lnSpc>
                <a:spcPct val="100000"/>
              </a:lnSpc>
              <a:spcBef>
                <a:spcPct val="0"/>
              </a:spcBef>
              <a:spcAft>
                <a:spcPts val="600"/>
              </a:spcAft>
              <a:buSzPct val="50000"/>
              <a:buFont typeface="Wingdings" pitchFamily="2" charset="2"/>
              <a:buChar char="l"/>
              <a:defRPr/>
            </a:pPr>
            <a:r>
              <a:rPr lang="en-US" sz="3200" dirty="0" smtClean="0"/>
              <a:t>Organizational learning</a:t>
            </a:r>
          </a:p>
          <a:p>
            <a:pPr marL="700088" lvl="3">
              <a:lnSpc>
                <a:spcPct val="100000"/>
              </a:lnSpc>
              <a:spcBef>
                <a:spcPct val="0"/>
              </a:spcBef>
              <a:spcAft>
                <a:spcPts val="600"/>
              </a:spcAft>
              <a:buSzPct val="50000"/>
              <a:buFont typeface="Wingdings" pitchFamily="2" charset="2"/>
              <a:buChar char="l"/>
              <a:defRPr/>
            </a:pPr>
            <a:r>
              <a:rPr lang="en-US" sz="3200" dirty="0" smtClean="0"/>
              <a:t>Management support for patient safety</a:t>
            </a:r>
          </a:p>
          <a:p>
            <a:pPr marL="700088" lvl="3">
              <a:lnSpc>
                <a:spcPct val="100000"/>
              </a:lnSpc>
              <a:spcBef>
                <a:spcPct val="0"/>
              </a:spcBef>
              <a:spcAft>
                <a:spcPts val="600"/>
              </a:spcAft>
              <a:buSzPct val="50000"/>
              <a:buFont typeface="Wingdings" pitchFamily="2" charset="2"/>
              <a:buChar char="l"/>
              <a:defRPr/>
            </a:pPr>
            <a:r>
              <a:rPr lang="en-US" sz="3200" dirty="0" err="1" smtClean="0"/>
              <a:t>Nonpunitive</a:t>
            </a:r>
            <a:r>
              <a:rPr lang="en-US" sz="3200" dirty="0" smtClean="0"/>
              <a:t> response to mistakes</a:t>
            </a:r>
          </a:p>
          <a:p>
            <a:pPr marL="700088" lvl="3">
              <a:lnSpc>
                <a:spcPct val="100000"/>
              </a:lnSpc>
              <a:spcBef>
                <a:spcPct val="0"/>
              </a:spcBef>
              <a:spcAft>
                <a:spcPts val="600"/>
              </a:spcAft>
              <a:buSzPct val="50000"/>
              <a:buFont typeface="Wingdings" pitchFamily="2" charset="2"/>
              <a:buChar char="l"/>
              <a:defRPr/>
            </a:pPr>
            <a:r>
              <a:rPr lang="en-US" sz="3200" dirty="0" smtClean="0"/>
              <a:t>Overall perceptions of patient safety</a:t>
            </a:r>
          </a:p>
          <a:p>
            <a:pPr marL="254000" indent="-254000">
              <a:lnSpc>
                <a:spcPct val="100000"/>
              </a:lnSpc>
              <a:spcBef>
                <a:spcPct val="0"/>
              </a:spcBef>
              <a:spcAft>
                <a:spcPts val="600"/>
              </a:spcAft>
              <a:buSzPct val="50000"/>
              <a:defRPr/>
            </a:pPr>
            <a:endParaRPr lang="en-US" dirty="0" smtClean="0"/>
          </a:p>
          <a:p>
            <a:pPr marL="973138" lvl="2" indent="-117475">
              <a:lnSpc>
                <a:spcPct val="100000"/>
              </a:lnSpc>
              <a:spcBef>
                <a:spcPct val="0"/>
              </a:spcBef>
              <a:spcAft>
                <a:spcPts val="600"/>
              </a:spcAft>
              <a:buSzPct val="50000"/>
              <a:buFont typeface="Wingdings" pitchFamily="2" charset="2"/>
              <a:buNone/>
              <a:defRPr/>
            </a:pPr>
            <a:endParaRPr lang="en-US" sz="2000" dirty="0" smtClean="0">
              <a:solidFill>
                <a:srgbClr val="0000FF"/>
              </a:solidFill>
            </a:endParaRPr>
          </a:p>
          <a:p>
            <a:pPr marL="290513" indent="-290513">
              <a:lnSpc>
                <a:spcPct val="100000"/>
              </a:lnSpc>
              <a:spcBef>
                <a:spcPct val="0"/>
              </a:spcBef>
              <a:spcAft>
                <a:spcPts val="600"/>
              </a:spcAft>
              <a:buSzPct val="50000"/>
              <a:defRPr/>
            </a:pPr>
            <a:endParaRPr lang="en-US" dirty="0" smtClean="0"/>
          </a:p>
          <a:p>
            <a:pPr marL="254000" indent="-254000">
              <a:lnSpc>
                <a:spcPct val="100000"/>
              </a:lnSpc>
              <a:spcBef>
                <a:spcPct val="0"/>
              </a:spcBef>
              <a:buSzPct val="50000"/>
              <a:buFont typeface="Wingdings" pitchFamily="2" charset="2"/>
              <a:buNone/>
              <a:defRPr/>
            </a:pPr>
            <a:endParaRPr lang="en-US" dirty="0" smtClean="0"/>
          </a:p>
          <a:p>
            <a:pPr marL="254000" indent="-254000">
              <a:lnSpc>
                <a:spcPct val="100000"/>
              </a:lnSpc>
              <a:spcBef>
                <a:spcPct val="0"/>
              </a:spcBef>
              <a:buSzPct val="50000"/>
              <a:buFont typeface="Wingdings" pitchFamily="2" charset="2"/>
              <a:buNone/>
              <a:defRPr/>
            </a:pPr>
            <a:r>
              <a:rPr lang="en-US" dirty="0" smtClean="0"/>
              <a:t>	 	</a:t>
            </a:r>
          </a:p>
          <a:p>
            <a:pPr marL="254000" indent="-254000">
              <a:lnSpc>
                <a:spcPct val="100000"/>
              </a:lnSpc>
              <a:spcBef>
                <a:spcPct val="0"/>
              </a:spcBef>
              <a:buSzPct val="50000"/>
              <a:buFont typeface="Wingdings" pitchFamily="2" charset="2"/>
              <a:buNone/>
              <a:defRPr/>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p:spPr>
        <p:txBody>
          <a:bodyPr/>
          <a:lstStyle/>
          <a:p>
            <a:fld id="{C21323BA-C6E8-4E0B-9D48-1CE78DAB63A7}" type="slidenum">
              <a:rPr lang="en-US" smtClean="0">
                <a:latin typeface="Arial" pitchFamily="34" charset="0"/>
              </a:rPr>
              <a:pPr/>
              <a:t>6</a:t>
            </a:fld>
            <a:endParaRPr lang="en-US" smtClean="0">
              <a:latin typeface="Arial" pitchFamily="34" charset="0"/>
            </a:endParaRPr>
          </a:p>
        </p:txBody>
      </p:sp>
      <p:sp>
        <p:nvSpPr>
          <p:cNvPr id="8195" name="Rectangle 2"/>
          <p:cNvSpPr>
            <a:spLocks noGrp="1" noChangeArrowheads="1"/>
          </p:cNvSpPr>
          <p:nvPr>
            <p:ph type="title"/>
          </p:nvPr>
        </p:nvSpPr>
        <p:spPr>
          <a:xfrm>
            <a:off x="1752600" y="152400"/>
            <a:ext cx="8382000" cy="676275"/>
          </a:xfrm>
        </p:spPr>
        <p:txBody>
          <a:bodyPr/>
          <a:lstStyle/>
          <a:p>
            <a:r>
              <a:rPr lang="en-US" sz="3600" dirty="0" smtClean="0"/>
              <a:t>Why Assess Patient Safety Culture? </a:t>
            </a:r>
          </a:p>
        </p:txBody>
      </p:sp>
      <p:sp>
        <p:nvSpPr>
          <p:cNvPr id="7172" name="Text Box 3"/>
          <p:cNvSpPr>
            <a:spLocks noGrp="1" noChangeArrowheads="1"/>
          </p:cNvSpPr>
          <p:nvPr>
            <p:ph type="body" idx="1"/>
          </p:nvPr>
        </p:nvSpPr>
        <p:spPr>
          <a:xfrm>
            <a:off x="1981200" y="1143000"/>
            <a:ext cx="7848600" cy="5973763"/>
          </a:xfrm>
        </p:spPr>
        <p:txBody>
          <a:bodyPr lIns="0" tIns="50932" rIns="0" bIns="50932"/>
          <a:lstStyle/>
          <a:p>
            <a:pPr marL="914400" indent="-449263" defTabSz="798513">
              <a:lnSpc>
                <a:spcPct val="100000"/>
              </a:lnSpc>
              <a:spcBef>
                <a:spcPct val="0"/>
              </a:spcBef>
              <a:defRPr/>
            </a:pPr>
            <a:r>
              <a:rPr lang="en-US" sz="2600" dirty="0" smtClean="0"/>
              <a:t>Raise staff awareness</a:t>
            </a:r>
          </a:p>
          <a:p>
            <a:pPr marL="914400" indent="-449263" defTabSz="798513">
              <a:lnSpc>
                <a:spcPct val="100000"/>
              </a:lnSpc>
              <a:spcBef>
                <a:spcPct val="0"/>
              </a:spcBef>
              <a:buNone/>
              <a:defRPr/>
            </a:pPr>
            <a:endParaRPr lang="en-US" sz="2600" dirty="0" smtClean="0"/>
          </a:p>
          <a:p>
            <a:pPr marL="973138" indent="-566738" defTabSz="798513">
              <a:lnSpc>
                <a:spcPct val="100000"/>
              </a:lnSpc>
              <a:spcBef>
                <a:spcPct val="0"/>
              </a:spcBef>
              <a:defRPr/>
            </a:pPr>
            <a:r>
              <a:rPr lang="en-US" sz="2600" dirty="0" smtClean="0"/>
              <a:t>Diagnose  &amp; assess the status of patient safety culture</a:t>
            </a:r>
          </a:p>
          <a:p>
            <a:pPr marL="973138" indent="-566738" defTabSz="798513">
              <a:lnSpc>
                <a:spcPct val="100000"/>
              </a:lnSpc>
              <a:spcBef>
                <a:spcPct val="0"/>
              </a:spcBef>
              <a:buNone/>
              <a:defRPr/>
            </a:pPr>
            <a:endParaRPr lang="en-US" sz="2600" dirty="0" smtClean="0"/>
          </a:p>
          <a:p>
            <a:pPr marL="973138" indent="-566738" defTabSz="798513">
              <a:lnSpc>
                <a:spcPct val="100000"/>
              </a:lnSpc>
              <a:spcBef>
                <a:spcPct val="0"/>
              </a:spcBef>
              <a:defRPr/>
            </a:pPr>
            <a:r>
              <a:rPr lang="en-US" sz="2600" dirty="0" smtClean="0"/>
              <a:t>Identify strengths &amp; areas for improvement</a:t>
            </a:r>
          </a:p>
          <a:p>
            <a:pPr marL="973138" indent="-566738" defTabSz="798513">
              <a:lnSpc>
                <a:spcPct val="100000"/>
              </a:lnSpc>
              <a:spcBef>
                <a:spcPct val="0"/>
              </a:spcBef>
              <a:buNone/>
              <a:defRPr/>
            </a:pPr>
            <a:endParaRPr lang="en-US" sz="2600" dirty="0" smtClean="0"/>
          </a:p>
          <a:p>
            <a:pPr marL="973138" indent="-566738" defTabSz="798513">
              <a:lnSpc>
                <a:spcPct val="100000"/>
              </a:lnSpc>
              <a:spcBef>
                <a:spcPct val="0"/>
              </a:spcBef>
              <a:defRPr/>
            </a:pPr>
            <a:r>
              <a:rPr lang="en-US" sz="2600" dirty="0" smtClean="0"/>
              <a:t>Evaluate the impact of patient safety initiatives</a:t>
            </a:r>
          </a:p>
          <a:p>
            <a:pPr marL="973138" indent="-566738" defTabSz="798513">
              <a:lnSpc>
                <a:spcPct val="100000"/>
              </a:lnSpc>
              <a:spcBef>
                <a:spcPct val="0"/>
              </a:spcBef>
              <a:defRPr/>
            </a:pPr>
            <a:endParaRPr lang="en-US" sz="2600" dirty="0" smtClean="0"/>
          </a:p>
          <a:p>
            <a:pPr marL="973138" indent="-566738" defTabSz="798513">
              <a:lnSpc>
                <a:spcPct val="100000"/>
              </a:lnSpc>
              <a:spcBef>
                <a:spcPct val="0"/>
              </a:spcBef>
              <a:defRPr/>
            </a:pPr>
            <a:r>
              <a:rPr lang="en-US" sz="2600" dirty="0" smtClean="0"/>
              <a:t>Examine trends &amp; track change over time</a:t>
            </a:r>
          </a:p>
          <a:p>
            <a:pPr marL="973138" indent="-566738" defTabSz="798513">
              <a:lnSpc>
                <a:spcPct val="100000"/>
              </a:lnSpc>
              <a:spcBef>
                <a:spcPct val="0"/>
              </a:spcBef>
              <a:buFont typeface="Wingdings" pitchFamily="2" charset="2"/>
              <a:buNone/>
              <a:defRPr/>
            </a:pPr>
            <a:endParaRPr lang="en-US" sz="2600" dirty="0" smtClean="0"/>
          </a:p>
          <a:p>
            <a:pPr marL="973138" indent="-566738" defTabSz="798513">
              <a:lnSpc>
                <a:spcPct val="100000"/>
              </a:lnSpc>
              <a:spcBef>
                <a:spcPct val="0"/>
              </a:spcBef>
              <a:defRPr/>
            </a:pPr>
            <a:r>
              <a:rPr lang="en-US" sz="2600" dirty="0" smtClean="0"/>
              <a:t>Satisfy directives or regulatory requirements</a:t>
            </a:r>
          </a:p>
          <a:p>
            <a:pPr marL="973138" indent="-566738" defTabSz="798513">
              <a:lnSpc>
                <a:spcPct val="100000"/>
              </a:lnSpc>
              <a:spcBef>
                <a:spcPct val="0"/>
              </a:spcBef>
              <a:buFont typeface="Wingdings" pitchFamily="2" charset="2"/>
              <a:buNone/>
              <a:defRPr/>
            </a:pPr>
            <a:endParaRPr lang="en-US" sz="2600" dirty="0" smtClean="0"/>
          </a:p>
          <a:p>
            <a:pPr marL="973138" indent="-566738" defTabSz="798513">
              <a:lnSpc>
                <a:spcPct val="100000"/>
              </a:lnSpc>
              <a:spcBef>
                <a:spcPct val="0"/>
              </a:spcBef>
              <a:defRPr/>
            </a:pPr>
            <a:r>
              <a:rPr lang="en-US" sz="2600" dirty="0" smtClean="0"/>
              <a:t>Compare with other organizations</a:t>
            </a:r>
          </a:p>
        </p:txBody>
      </p:sp>
      <p:pic>
        <p:nvPicPr>
          <p:cNvPr id="8197" name="Picture 2" descr="C:\Documents and Settings\Sorra_j\Local Settings\Temporary Internet Files\Content.IE5\NPY5M76D\MC900442139[1].png"/>
          <p:cNvPicPr>
            <a:picLocks noChangeAspect="1" noChangeArrowheads="1"/>
          </p:cNvPicPr>
          <p:nvPr/>
        </p:nvPicPr>
        <p:blipFill>
          <a:blip r:embed="rId3" cstate="print"/>
          <a:srcRect/>
          <a:stretch>
            <a:fillRect/>
          </a:stretch>
        </p:blipFill>
        <p:spPr bwMode="auto">
          <a:xfrm>
            <a:off x="2133600" y="1131888"/>
            <a:ext cx="533400" cy="544512"/>
          </a:xfrm>
          <a:prstGeom prst="rect">
            <a:avLst/>
          </a:prstGeom>
          <a:noFill/>
          <a:ln w="9525">
            <a:noFill/>
            <a:miter lim="800000"/>
            <a:headEnd/>
            <a:tailEnd/>
          </a:ln>
        </p:spPr>
      </p:pic>
      <p:pic>
        <p:nvPicPr>
          <p:cNvPr id="8198" name="Picture 2" descr="C:\Documents and Settings\Sorra_j\Local Settings\Temporary Internet Files\Content.IE5\NPY5M76D\MC900442139[1].png"/>
          <p:cNvPicPr>
            <a:picLocks noChangeAspect="1" noChangeArrowheads="1"/>
          </p:cNvPicPr>
          <p:nvPr/>
        </p:nvPicPr>
        <p:blipFill>
          <a:blip r:embed="rId4" cstate="print"/>
          <a:srcRect/>
          <a:stretch>
            <a:fillRect/>
          </a:stretch>
        </p:blipFill>
        <p:spPr bwMode="auto">
          <a:xfrm>
            <a:off x="2133600" y="1981200"/>
            <a:ext cx="522288" cy="533400"/>
          </a:xfrm>
          <a:prstGeom prst="rect">
            <a:avLst/>
          </a:prstGeom>
          <a:noFill/>
          <a:ln w="9525">
            <a:noFill/>
            <a:miter lim="800000"/>
            <a:headEnd/>
            <a:tailEnd/>
          </a:ln>
        </p:spPr>
      </p:pic>
      <p:pic>
        <p:nvPicPr>
          <p:cNvPr id="8199" name="Picture 2" descr="C:\Documents and Settings\Sorra_j\Local Settings\Temporary Internet Files\Content.IE5\NPY5M76D\MC900442139[1].png"/>
          <p:cNvPicPr>
            <a:picLocks noChangeAspect="1" noChangeArrowheads="1"/>
          </p:cNvPicPr>
          <p:nvPr/>
        </p:nvPicPr>
        <p:blipFill>
          <a:blip r:embed="rId3" cstate="print"/>
          <a:srcRect/>
          <a:stretch>
            <a:fillRect/>
          </a:stretch>
        </p:blipFill>
        <p:spPr bwMode="auto">
          <a:xfrm>
            <a:off x="2133600" y="3048000"/>
            <a:ext cx="533400" cy="544512"/>
          </a:xfrm>
          <a:prstGeom prst="rect">
            <a:avLst/>
          </a:prstGeom>
          <a:noFill/>
          <a:ln w="9525">
            <a:noFill/>
            <a:miter lim="800000"/>
            <a:headEnd/>
            <a:tailEnd/>
          </a:ln>
        </p:spPr>
      </p:pic>
      <p:pic>
        <p:nvPicPr>
          <p:cNvPr id="8200" name="Picture 2" descr="C:\Documents and Settings\Sorra_j\Local Settings\Temporary Internet Files\Content.IE5\NPY5M76D\MC900442139[1].png"/>
          <p:cNvPicPr>
            <a:picLocks noChangeAspect="1" noChangeArrowheads="1"/>
          </p:cNvPicPr>
          <p:nvPr/>
        </p:nvPicPr>
        <p:blipFill>
          <a:blip r:embed="rId3" cstate="print"/>
          <a:srcRect/>
          <a:stretch>
            <a:fillRect/>
          </a:stretch>
        </p:blipFill>
        <p:spPr bwMode="auto">
          <a:xfrm>
            <a:off x="2133600" y="3886200"/>
            <a:ext cx="533400" cy="544512"/>
          </a:xfrm>
          <a:prstGeom prst="rect">
            <a:avLst/>
          </a:prstGeom>
          <a:noFill/>
          <a:ln w="9525">
            <a:noFill/>
            <a:miter lim="800000"/>
            <a:headEnd/>
            <a:tailEnd/>
          </a:ln>
        </p:spPr>
      </p:pic>
      <p:pic>
        <p:nvPicPr>
          <p:cNvPr id="8201" name="Picture 2" descr="C:\Documents and Settings\Sorra_j\Local Settings\Temporary Internet Files\Content.IE5\NPY5M76D\MC900442139[1].png"/>
          <p:cNvPicPr>
            <a:picLocks noChangeAspect="1" noChangeArrowheads="1"/>
          </p:cNvPicPr>
          <p:nvPr/>
        </p:nvPicPr>
        <p:blipFill>
          <a:blip r:embed="rId3" cstate="print"/>
          <a:srcRect/>
          <a:stretch>
            <a:fillRect/>
          </a:stretch>
        </p:blipFill>
        <p:spPr bwMode="auto">
          <a:xfrm>
            <a:off x="2133600" y="4713288"/>
            <a:ext cx="533400" cy="544512"/>
          </a:xfrm>
          <a:prstGeom prst="rect">
            <a:avLst/>
          </a:prstGeom>
          <a:noFill/>
          <a:ln w="9525">
            <a:noFill/>
            <a:miter lim="800000"/>
            <a:headEnd/>
            <a:tailEnd/>
          </a:ln>
        </p:spPr>
      </p:pic>
      <p:pic>
        <p:nvPicPr>
          <p:cNvPr id="8202" name="Picture 2" descr="C:\Documents and Settings\Sorra_j\Local Settings\Temporary Internet Files\Content.IE5\NPY5M76D\MC900442139[1].png"/>
          <p:cNvPicPr>
            <a:picLocks noChangeAspect="1" noChangeArrowheads="1"/>
          </p:cNvPicPr>
          <p:nvPr/>
        </p:nvPicPr>
        <p:blipFill>
          <a:blip r:embed="rId3" cstate="print"/>
          <a:srcRect/>
          <a:stretch>
            <a:fillRect/>
          </a:stretch>
        </p:blipFill>
        <p:spPr bwMode="auto">
          <a:xfrm>
            <a:off x="2133600" y="5486400"/>
            <a:ext cx="533400" cy="544512"/>
          </a:xfrm>
          <a:prstGeom prst="rect">
            <a:avLst/>
          </a:prstGeom>
          <a:noFill/>
          <a:ln w="9525">
            <a:noFill/>
            <a:miter lim="800000"/>
            <a:headEnd/>
            <a:tailEnd/>
          </a:ln>
        </p:spPr>
      </p:pic>
      <p:pic>
        <p:nvPicPr>
          <p:cNvPr id="8203" name="Picture 2" descr="C:\Documents and Settings\Sorra_j\Local Settings\Temporary Internet Files\Content.IE5\NPY5M76D\MC900442139[1].png"/>
          <p:cNvPicPr>
            <a:picLocks noChangeAspect="1" noChangeArrowheads="1"/>
          </p:cNvPicPr>
          <p:nvPr/>
        </p:nvPicPr>
        <p:blipFill>
          <a:blip r:embed="rId3" cstate="print"/>
          <a:srcRect/>
          <a:stretch>
            <a:fillRect/>
          </a:stretch>
        </p:blipFill>
        <p:spPr bwMode="auto">
          <a:xfrm>
            <a:off x="2133600" y="6248400"/>
            <a:ext cx="533400" cy="54451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p:spPr>
        <p:txBody>
          <a:bodyPr/>
          <a:lstStyle/>
          <a:p>
            <a:fld id="{D9C5534B-7435-4BF9-96A1-373A62C44991}" type="slidenum">
              <a:rPr lang="en-US" smtClean="0">
                <a:latin typeface="Arial" pitchFamily="34" charset="0"/>
              </a:rPr>
              <a:pPr/>
              <a:t>7</a:t>
            </a:fld>
            <a:endParaRPr lang="en-US" smtClean="0">
              <a:latin typeface="Arial" pitchFamily="34" charset="0"/>
            </a:endParaRPr>
          </a:p>
        </p:txBody>
      </p:sp>
      <p:sp>
        <p:nvSpPr>
          <p:cNvPr id="9219" name="Rectangle 2"/>
          <p:cNvSpPr>
            <a:spLocks noGrp="1" noChangeArrowheads="1"/>
          </p:cNvSpPr>
          <p:nvPr>
            <p:ph type="title"/>
          </p:nvPr>
        </p:nvSpPr>
        <p:spPr>
          <a:xfrm>
            <a:off x="1676400" y="161925"/>
            <a:ext cx="8223250" cy="752475"/>
          </a:xfrm>
        </p:spPr>
        <p:txBody>
          <a:bodyPr/>
          <a:lstStyle/>
          <a:p>
            <a:pPr lvl="3"/>
            <a:r>
              <a:rPr lang="en-US" sz="3600" dirty="0" smtClean="0"/>
              <a:t>Free Toolkit Materials</a:t>
            </a:r>
            <a:endParaRPr lang="en-US" sz="3200" dirty="0" smtClean="0"/>
          </a:p>
        </p:txBody>
      </p:sp>
      <p:sp>
        <p:nvSpPr>
          <p:cNvPr id="8196" name="Text Box 3"/>
          <p:cNvSpPr>
            <a:spLocks noGrp="1" noChangeArrowheads="1"/>
          </p:cNvSpPr>
          <p:nvPr>
            <p:ph type="body" idx="1"/>
          </p:nvPr>
        </p:nvSpPr>
        <p:spPr>
          <a:xfrm>
            <a:off x="1981200" y="1066800"/>
            <a:ext cx="7796213" cy="6400800"/>
          </a:xfrm>
        </p:spPr>
        <p:txBody>
          <a:bodyPr lIns="0" tIns="50932" rIns="0" bIns="50932"/>
          <a:lstStyle/>
          <a:p>
            <a:pPr marL="254000" indent="-254000">
              <a:lnSpc>
                <a:spcPct val="100000"/>
              </a:lnSpc>
              <a:spcBef>
                <a:spcPct val="0"/>
              </a:spcBef>
              <a:spcAft>
                <a:spcPts val="600"/>
              </a:spcAft>
              <a:buSzPct val="50000"/>
              <a:defRPr/>
            </a:pPr>
            <a:r>
              <a:rPr lang="en-US" sz="2800" dirty="0" smtClean="0"/>
              <a:t>User’s guide</a:t>
            </a:r>
          </a:p>
          <a:p>
            <a:pPr marL="254000" indent="-254000">
              <a:lnSpc>
                <a:spcPct val="100000"/>
              </a:lnSpc>
              <a:spcBef>
                <a:spcPct val="0"/>
              </a:spcBef>
              <a:spcAft>
                <a:spcPts val="600"/>
              </a:spcAft>
              <a:buSzPct val="50000"/>
              <a:defRPr/>
            </a:pPr>
            <a:r>
              <a:rPr lang="en-US" sz="2800" dirty="0" smtClean="0"/>
              <a:t>Survey feedback report PPT template</a:t>
            </a:r>
          </a:p>
          <a:p>
            <a:pPr marL="254000" indent="-254000">
              <a:lnSpc>
                <a:spcPct val="100000"/>
              </a:lnSpc>
              <a:spcBef>
                <a:spcPct val="0"/>
              </a:spcBef>
              <a:spcAft>
                <a:spcPts val="600"/>
              </a:spcAft>
              <a:buSzPct val="50000"/>
              <a:defRPr/>
            </a:pPr>
            <a:r>
              <a:rPr lang="en-US" sz="2800" dirty="0" smtClean="0"/>
              <a:t>Resource list of patient safety initiatives</a:t>
            </a:r>
          </a:p>
          <a:p>
            <a:pPr marL="254000" indent="-254000">
              <a:lnSpc>
                <a:spcPct val="100000"/>
              </a:lnSpc>
              <a:spcBef>
                <a:spcPct val="0"/>
              </a:spcBef>
              <a:spcAft>
                <a:spcPts val="600"/>
              </a:spcAft>
              <a:buSzPct val="50000"/>
              <a:defRPr/>
            </a:pPr>
            <a:r>
              <a:rPr lang="en-US" sz="2800" dirty="0" smtClean="0"/>
              <a:t>Reference list (</a:t>
            </a:r>
            <a:r>
              <a:rPr lang="en-US" dirty="0" smtClean="0"/>
              <a:t>coming soon—includes international publications</a:t>
            </a:r>
            <a:r>
              <a:rPr lang="en-US" sz="2800" dirty="0" smtClean="0"/>
              <a:t>)</a:t>
            </a:r>
          </a:p>
          <a:p>
            <a:pPr marL="254000" indent="-254000">
              <a:lnSpc>
                <a:spcPct val="100000"/>
              </a:lnSpc>
              <a:spcBef>
                <a:spcPct val="0"/>
              </a:spcBef>
              <a:spcAft>
                <a:spcPts val="600"/>
              </a:spcAft>
              <a:buSzPct val="50000"/>
              <a:defRPr/>
            </a:pPr>
            <a:r>
              <a:rPr lang="en-US" sz="2800" dirty="0" smtClean="0"/>
              <a:t>Data entry &amp; analysis tool</a:t>
            </a:r>
          </a:p>
          <a:p>
            <a:pPr marL="254000" indent="-254000">
              <a:lnSpc>
                <a:spcPct val="100000"/>
              </a:lnSpc>
              <a:spcBef>
                <a:spcPct val="0"/>
              </a:spcBef>
              <a:spcAft>
                <a:spcPts val="600"/>
              </a:spcAft>
              <a:buSzPct val="50000"/>
              <a:defRPr/>
            </a:pPr>
            <a:r>
              <a:rPr lang="en-US" sz="2800" dirty="0" smtClean="0"/>
              <a:t>Comparative database reports</a:t>
            </a:r>
          </a:p>
          <a:p>
            <a:pPr marL="254000" indent="-254000">
              <a:lnSpc>
                <a:spcPct val="100000"/>
              </a:lnSpc>
              <a:spcBef>
                <a:spcPct val="0"/>
              </a:spcBef>
              <a:spcAft>
                <a:spcPts val="600"/>
              </a:spcAft>
              <a:buSzPct val="50000"/>
              <a:defRPr/>
            </a:pPr>
            <a:r>
              <a:rPr lang="en-US" sz="2800" dirty="0" smtClean="0"/>
              <a:t>Research data sets (for de-identifiable data)</a:t>
            </a:r>
          </a:p>
          <a:p>
            <a:pPr marL="254000" indent="-254000">
              <a:lnSpc>
                <a:spcPct val="100000"/>
              </a:lnSpc>
              <a:spcBef>
                <a:spcPct val="0"/>
              </a:spcBef>
              <a:spcAft>
                <a:spcPts val="600"/>
              </a:spcAft>
              <a:buSzPct val="50000"/>
              <a:defRPr/>
            </a:pPr>
            <a:r>
              <a:rPr lang="en-US" sz="2800" dirty="0" smtClean="0"/>
              <a:t>Translation guidelines</a:t>
            </a:r>
          </a:p>
          <a:p>
            <a:pPr marL="254000" indent="-254000">
              <a:lnSpc>
                <a:spcPct val="100000"/>
              </a:lnSpc>
              <a:spcBef>
                <a:spcPct val="0"/>
              </a:spcBef>
              <a:spcAft>
                <a:spcPts val="600"/>
              </a:spcAft>
              <a:buSzPct val="50000"/>
              <a:defRPr/>
            </a:pPr>
            <a:r>
              <a:rPr lang="en-US" sz="2800" dirty="0" smtClean="0"/>
              <a:t>International users contact the User Network </a:t>
            </a:r>
          </a:p>
          <a:p>
            <a:pPr marL="820737" lvl="1" indent="-254000">
              <a:lnSpc>
                <a:spcPct val="100000"/>
              </a:lnSpc>
              <a:spcBef>
                <a:spcPct val="0"/>
              </a:spcBef>
              <a:spcAft>
                <a:spcPts val="600"/>
              </a:spcAft>
              <a:buSzPct val="50000"/>
              <a:defRPr/>
            </a:pPr>
            <a:r>
              <a:rPr lang="en-US" sz="2400" dirty="0" smtClean="0"/>
              <a:t>To connect with other international users </a:t>
            </a:r>
          </a:p>
          <a:p>
            <a:pPr marL="820737" lvl="1" indent="-254000">
              <a:lnSpc>
                <a:spcPct val="100000"/>
              </a:lnSpc>
              <a:spcBef>
                <a:spcPct val="0"/>
              </a:spcBef>
              <a:spcAft>
                <a:spcPts val="600"/>
              </a:spcAft>
              <a:buSzPct val="50000"/>
              <a:defRPr/>
            </a:pPr>
            <a:r>
              <a:rPr lang="en-US" sz="2400" dirty="0" smtClean="0"/>
              <a:t>Obtain information about existing translations</a:t>
            </a:r>
          </a:p>
          <a:p>
            <a:pPr marL="254000" indent="-254000" algn="ctr">
              <a:lnSpc>
                <a:spcPct val="100000"/>
              </a:lnSpc>
              <a:spcBef>
                <a:spcPct val="0"/>
              </a:spcBef>
              <a:spcAft>
                <a:spcPts val="600"/>
              </a:spcAft>
              <a:buSzPct val="50000"/>
              <a:buNone/>
              <a:defRPr/>
            </a:pPr>
            <a:endParaRPr lang="en-US" sz="1000" u="sng" dirty="0" smtClean="0">
              <a:solidFill>
                <a:srgbClr val="0000FF"/>
              </a:solidFill>
            </a:endParaRPr>
          </a:p>
          <a:p>
            <a:pPr marL="254000" indent="-254000" algn="ctr">
              <a:lnSpc>
                <a:spcPct val="100000"/>
              </a:lnSpc>
              <a:spcBef>
                <a:spcPct val="0"/>
              </a:spcBef>
              <a:spcAft>
                <a:spcPts val="600"/>
              </a:spcAft>
              <a:buSzPct val="50000"/>
              <a:buNone/>
              <a:defRPr/>
            </a:pPr>
            <a:r>
              <a:rPr lang="en-US" u="sng" dirty="0" smtClean="0">
                <a:solidFill>
                  <a:srgbClr val="0000FF"/>
                </a:solidFill>
              </a:rPr>
              <a:t>www.ahrq.gov/qual/patientsafetyculture</a:t>
            </a:r>
            <a:r>
              <a:rPr lang="en-US" dirty="0" smtClean="0">
                <a:solidFill>
                  <a:srgbClr val="0000FF"/>
                </a:solidFill>
              </a:rPr>
              <a:t> </a:t>
            </a:r>
            <a:endParaRPr lang="en-US" dirty="0" smtClean="0"/>
          </a:p>
          <a:p>
            <a:pPr marL="973138" lvl="2" indent="-117475">
              <a:lnSpc>
                <a:spcPct val="100000"/>
              </a:lnSpc>
              <a:spcBef>
                <a:spcPct val="0"/>
              </a:spcBef>
              <a:spcAft>
                <a:spcPts val="600"/>
              </a:spcAft>
              <a:buSzPct val="50000"/>
              <a:buFont typeface="Wingdings" pitchFamily="2" charset="2"/>
              <a:buNone/>
              <a:defRPr/>
            </a:pPr>
            <a:endParaRPr lang="en-US" sz="2000" dirty="0" smtClean="0">
              <a:solidFill>
                <a:srgbClr val="0000FF"/>
              </a:solidFill>
            </a:endParaRPr>
          </a:p>
          <a:p>
            <a:pPr marL="290513" indent="-290513">
              <a:lnSpc>
                <a:spcPct val="100000"/>
              </a:lnSpc>
              <a:spcBef>
                <a:spcPct val="0"/>
              </a:spcBef>
              <a:spcAft>
                <a:spcPts val="600"/>
              </a:spcAft>
              <a:buSzPct val="50000"/>
              <a:defRPr/>
            </a:pPr>
            <a:endParaRPr lang="en-US" dirty="0" smtClean="0"/>
          </a:p>
          <a:p>
            <a:pPr marL="254000" indent="-254000">
              <a:lnSpc>
                <a:spcPct val="100000"/>
              </a:lnSpc>
              <a:spcBef>
                <a:spcPct val="0"/>
              </a:spcBef>
              <a:buSzPct val="50000"/>
              <a:buFont typeface="Wingdings" pitchFamily="2" charset="2"/>
              <a:buNone/>
              <a:defRPr/>
            </a:pPr>
            <a:endParaRPr lang="en-US" dirty="0" smtClean="0"/>
          </a:p>
          <a:p>
            <a:pPr marL="254000" indent="-254000">
              <a:lnSpc>
                <a:spcPct val="100000"/>
              </a:lnSpc>
              <a:spcBef>
                <a:spcPct val="0"/>
              </a:spcBef>
              <a:buSzPct val="50000"/>
              <a:buFont typeface="Wingdings" pitchFamily="2" charset="2"/>
              <a:buNone/>
              <a:defRPr/>
            </a:pPr>
            <a:r>
              <a:rPr lang="en-US" dirty="0" smtClean="0"/>
              <a:t>	 	</a:t>
            </a:r>
          </a:p>
          <a:p>
            <a:pPr marL="254000" indent="-254000">
              <a:lnSpc>
                <a:spcPct val="100000"/>
              </a:lnSpc>
              <a:spcBef>
                <a:spcPct val="0"/>
              </a:spcBef>
              <a:buSzPct val="50000"/>
              <a:buFont typeface="Wingdings" pitchFamily="2" charset="2"/>
              <a:buNone/>
              <a:defRPr/>
            </a:pP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41 Countries</a:t>
            </a:r>
            <a:endParaRPr lang="en-US" dirty="0"/>
          </a:p>
        </p:txBody>
      </p:sp>
      <p:sp>
        <p:nvSpPr>
          <p:cNvPr id="3" name="Subtitle 2"/>
          <p:cNvSpPr>
            <a:spLocks noGrp="1"/>
          </p:cNvSpPr>
          <p:nvPr>
            <p:ph type="subTitle" idx="1"/>
          </p:nvPr>
        </p:nvSpPr>
        <p:spPr/>
        <p:txBody>
          <a:bodyPr/>
          <a:lstStyle/>
          <a:p>
            <a:endParaRPr lang="en-US"/>
          </a:p>
        </p:txBody>
      </p:sp>
      <p:pic>
        <p:nvPicPr>
          <p:cNvPr id="4" name="Content Placeholder 3" descr="World map"/>
          <p:cNvPicPr>
            <a:picLocks noChangeAspect="1"/>
          </p:cNvPicPr>
          <p:nvPr/>
        </p:nvPicPr>
        <p:blipFill>
          <a:blip r:embed="rId2" cstate="print"/>
          <a:stretch>
            <a:fillRect/>
          </a:stretch>
        </p:blipFill>
        <p:spPr>
          <a:xfrm>
            <a:off x="0" y="1447800"/>
            <a:ext cx="10058400" cy="5181599"/>
          </a:xfrm>
          <a:prstGeom prst="rect">
            <a:avLst/>
          </a:prstGeom>
        </p:spPr>
      </p:pic>
      <p:sp>
        <p:nvSpPr>
          <p:cNvPr id="6" name="Title 1"/>
          <p:cNvSpPr txBox="1">
            <a:spLocks/>
          </p:cNvSpPr>
          <p:nvPr/>
        </p:nvSpPr>
        <p:spPr>
          <a:xfrm>
            <a:off x="914400" y="533400"/>
            <a:ext cx="8223250" cy="701675"/>
          </a:xfrm>
          <a:prstGeom prst="rect">
            <a:avLst/>
          </a:prstGeom>
        </p:spPr>
        <p:txBody>
          <a:bodyPr/>
          <a:lstStyle/>
          <a:p>
            <a:pPr marL="0" marR="0" lvl="0" indent="0" algn="ctr" defTabSz="1019175" eaLnBrk="0" latinLnBrk="0" hangingPunct="0">
              <a:lnSpc>
                <a:spcPct val="90000"/>
              </a:lnSpc>
              <a:buClrTx/>
              <a:buSzTx/>
              <a:buFontTx/>
              <a:buNone/>
              <a:tabLst/>
              <a:defRPr/>
            </a:pPr>
            <a:r>
              <a:rPr lang="en-US" sz="4400" b="1" i="1" dirty="0" smtClean="0">
                <a:solidFill>
                  <a:srgbClr val="0000FF"/>
                </a:solidFill>
                <a:latin typeface="+mj-lt"/>
                <a:ea typeface="+mj-ea"/>
                <a:cs typeface="+mj-cs"/>
              </a:rPr>
              <a:t>41 Countries</a:t>
            </a:r>
            <a:endParaRPr lang="en-US" sz="4400" b="1" i="1" dirty="0">
              <a:solidFill>
                <a:srgbClr val="0000FF"/>
              </a:solidFill>
              <a:latin typeface="+mj-lt"/>
              <a:ea typeface="+mj-ea"/>
              <a:cs typeface="+mj-cs"/>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41 Countries</a:t>
            </a:r>
            <a:endParaRPr lang="en-US" sz="3600" dirty="0"/>
          </a:p>
        </p:txBody>
      </p:sp>
      <p:sp>
        <p:nvSpPr>
          <p:cNvPr id="4" name="Slide Number Placeholder 3"/>
          <p:cNvSpPr>
            <a:spLocks noGrp="1"/>
          </p:cNvSpPr>
          <p:nvPr>
            <p:ph type="sldNum" sz="quarter" idx="10"/>
          </p:nvPr>
        </p:nvSpPr>
        <p:spPr/>
        <p:txBody>
          <a:bodyPr/>
          <a:lstStyle/>
          <a:p>
            <a:pPr>
              <a:defRPr/>
            </a:pPr>
            <a:fld id="{8B24890F-0341-470A-A2BD-1A6D3FCDB65B}" type="slidenum">
              <a:rPr lang="en-US" smtClean="0"/>
              <a:pPr>
                <a:defRPr/>
              </a:pPr>
              <a:t>9</a:t>
            </a:fld>
            <a:endParaRPr lang="en-US"/>
          </a:p>
        </p:txBody>
      </p:sp>
      <p:pic>
        <p:nvPicPr>
          <p:cNvPr id="2050" name="Picture 2" descr="41 Countries"/>
          <p:cNvPicPr>
            <a:picLocks noChangeAspect="1" noChangeArrowheads="1"/>
          </p:cNvPicPr>
          <p:nvPr/>
        </p:nvPicPr>
        <p:blipFill>
          <a:blip r:embed="rId2" cstate="print"/>
          <a:srcRect t="-330" r="36321" b="18437"/>
          <a:stretch>
            <a:fillRect/>
          </a:stretch>
        </p:blipFill>
        <p:spPr bwMode="auto">
          <a:xfrm>
            <a:off x="1981199" y="1219200"/>
            <a:ext cx="7930023" cy="48006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0"/>
          </a:spcBef>
          <a:spcAft>
            <a:spcPct val="0"/>
          </a:spcAft>
          <a:buClrTx/>
          <a:buSzTx/>
          <a:buFontTx/>
          <a:buNone/>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 Template 3-11-11</Template>
  <TotalTime>17410</TotalTime>
  <Words>1085</Words>
  <Application>Microsoft Macintosh PowerPoint</Application>
  <PresentationFormat>Custom</PresentationFormat>
  <Paragraphs>228</Paragraphs>
  <Slides>22</Slides>
  <Notes>10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22</vt:i4>
      </vt:variant>
    </vt:vector>
  </HeadingPairs>
  <TitlesOfParts>
    <vt:vector size="25" baseType="lpstr">
      <vt:lpstr>Default Design</vt:lpstr>
      <vt:lpstr>Custom Design</vt:lpstr>
      <vt:lpstr>Bitmap Image</vt:lpstr>
      <vt:lpstr>PowerPoint Presentation</vt:lpstr>
      <vt:lpstr>Objectives</vt:lpstr>
      <vt:lpstr>What is Patient Safety Culture?</vt:lpstr>
      <vt:lpstr>AHRQ SOPS Surveys</vt:lpstr>
      <vt:lpstr>Dimensions Assessed</vt:lpstr>
      <vt:lpstr>Why Assess Patient Safety Culture? </vt:lpstr>
      <vt:lpstr>Free Toolkit Materials</vt:lpstr>
      <vt:lpstr>41 Countries</vt:lpstr>
      <vt:lpstr>41 Countries</vt:lpstr>
      <vt:lpstr>22 Languages</vt:lpstr>
      <vt:lpstr>International Initiatives</vt:lpstr>
      <vt:lpstr>EUNetPaS</vt:lpstr>
      <vt:lpstr>            EUNetPaS Goals</vt:lpstr>
      <vt:lpstr>              Key Topic Areas</vt:lpstr>
      <vt:lpstr>                     AHRQ Survey Endorsement</vt:lpstr>
      <vt:lpstr>WHO High 5s</vt:lpstr>
      <vt:lpstr>High 5s &amp; HSOPS</vt:lpstr>
      <vt:lpstr>Other Regional Collaboratives</vt:lpstr>
      <vt:lpstr>International Comparisons</vt:lpstr>
      <vt:lpstr>Challenges of International Comparisons</vt:lpstr>
      <vt:lpstr>AHRQ SOPS: Setting the Standard</vt:lpstr>
      <vt:lpstr>PowerPoint Presentation</vt:lpstr>
    </vt:vector>
  </TitlesOfParts>
  <Company>Westat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SORRA_J</dc:creator>
  <cp:lastModifiedBy>Vanessa Graham</cp:lastModifiedBy>
  <cp:revision>772</cp:revision>
  <cp:lastPrinted>2002-08-15T18:44:16Z</cp:lastPrinted>
  <dcterms:created xsi:type="dcterms:W3CDTF">2002-06-13T15:30:42Z</dcterms:created>
  <dcterms:modified xsi:type="dcterms:W3CDTF">2011-10-13T21:13:56Z</dcterms:modified>
</cp:coreProperties>
</file>