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vml" ContentType="application/vnd.openxmlformats-officedocument.vmlDrawi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379" r:id="rId3"/>
    <p:sldId id="386" r:id="rId4"/>
    <p:sldId id="380" r:id="rId5"/>
    <p:sldId id="370" r:id="rId6"/>
    <p:sldId id="371" r:id="rId7"/>
    <p:sldId id="381" r:id="rId8"/>
    <p:sldId id="372" r:id="rId9"/>
    <p:sldId id="369" r:id="rId10"/>
    <p:sldId id="373" r:id="rId11"/>
    <p:sldId id="385" r:id="rId12"/>
    <p:sldId id="382" r:id="rId13"/>
    <p:sldId id="384" r:id="rId14"/>
    <p:sldId id="358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66"/>
    <a:srgbClr val="A3A3A3"/>
    <a:srgbClr val="FFD88B"/>
    <a:srgbClr val="008000"/>
    <a:srgbClr val="E29C10"/>
    <a:srgbClr val="0000E6"/>
    <a:srgbClr val="FFD2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>
        <p:scale>
          <a:sx n="66" d="100"/>
          <a:sy n="66" d="100"/>
        </p:scale>
        <p:origin x="-1976" y="-14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576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7FF289F4-69A0-5146-B1FE-BF87DE1E2FE6}" type="datetimeFigureOut">
              <a:rPr lang="en-US"/>
              <a:pPr/>
              <a:t>10/18/11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EB5F4CCD-B266-3F46-A921-F88F29EEEC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3294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07528F2-4EC0-3A42-A12D-63EB71F9DC7F}" type="slidenum">
              <a:rPr lang="en-US">
                <a:latin typeface="Calibri" charset="0"/>
              </a:rPr>
              <a:pPr eaLnBrk="1" hangingPunct="1"/>
              <a:t>1</a:t>
            </a:fld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Calibri" charset="0"/>
              </a:rPr>
              <a:t>So that we now have a 5-year (more or less) plan for development – but one that remains flexible and open to input.  These are some of the future enhancements we have heard are key: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Calibri" charset="0"/>
              </a:rPr>
              <a:t>So that we now have a 5-year (more or less) plan for development – but one that remains flexible and open to input.  These are some of the future enhancements we have heard are key: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Calibri" charset="0"/>
              </a:rPr>
              <a:t>So that we now have a 5-year (more or less) plan for development – but one that remains flexible and open to input.  These are some of the future enhancements we have heard are key: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FF636E5-2BFD-4344-9A16-F5128082C0BC}" type="slidenum">
              <a:rPr lang="en-US">
                <a:latin typeface="Calibri" charset="0"/>
              </a:rPr>
              <a:pPr eaLnBrk="1" hangingPunct="1"/>
              <a:t>14</a:t>
            </a:fld>
            <a:endParaRPr lang="en-US">
              <a:latin typeface="Calibri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Calibri" charset="0"/>
              </a:rPr>
              <a:t>So that we now have a 5-year (more or less) plan for development – but one that remains flexible and open to input.  These are some of the future enhancements we have heard are key: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Calibri" charset="0"/>
              </a:rPr>
              <a:t>So that we now have a 5-year (more or less) plan for development – but one that remains flexible and open to input.  These are some of the future enhancements we have heard are key: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Calibri" charset="0"/>
              </a:rPr>
              <a:t>So that we now have a 5-year (more or less) plan for development – but one that remains flexible and open to input.  These are some of the future enhancements we have heard are key: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Calibri" charset="0"/>
              </a:rPr>
              <a:t>So that we now have a 5-year (more or less) plan for development – but one that remains flexible and open to input.  These are some of the future enhancements we have heard are key: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Calibri" charset="0"/>
              </a:rPr>
              <a:t>So that we now have a 5-year (more or less) plan for development – but one that remains flexible and open to input.  These are some of the future enhancements we have heard are key: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Calibri" charset="0"/>
              </a:rPr>
              <a:t>So that we now have a 5-year (more or less) plan for development – but one that remains flexible and open to input.  These are some of the future enhancements we have heard are key: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Calibri" charset="0"/>
              </a:rPr>
              <a:t>So that we now have a 5-year (more or less) plan for development – but one that remains flexible and open to input.  These are some of the future enhancements we have heard are key: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Calibri" charset="0"/>
              </a:rPr>
              <a:t>So that we now have a 5-year (more or less) plan for development – but one that remains flexible and open to input.  These are some of the future enhancements we have heard are key: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25908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" name="Group 16"/>
          <p:cNvGrpSpPr>
            <a:grpSpLocks/>
          </p:cNvGrpSpPr>
          <p:nvPr/>
        </p:nvGrpSpPr>
        <p:grpSpPr bwMode="auto">
          <a:xfrm>
            <a:off x="574675" y="246063"/>
            <a:ext cx="8059738" cy="2268537"/>
            <a:chOff x="362" y="155"/>
            <a:chExt cx="5077" cy="1429"/>
          </a:xfrm>
        </p:grpSpPr>
        <p:sp>
          <p:nvSpPr>
            <p:cNvPr id="9" name="Rectangle 17"/>
            <p:cNvSpPr>
              <a:spLocks noChangeArrowheads="1"/>
            </p:cNvSpPr>
            <p:nvPr userDrawn="1"/>
          </p:nvSpPr>
          <p:spPr bwMode="auto">
            <a:xfrm>
              <a:off x="362" y="201"/>
              <a:ext cx="5075" cy="1292"/>
            </a:xfrm>
            <a:prstGeom prst="rect">
              <a:avLst/>
            </a:prstGeom>
            <a:gradFill rotWithShape="1">
              <a:gsLst>
                <a:gs pos="0">
                  <a:srgbClr val="002F76"/>
                </a:gs>
                <a:gs pos="100000">
                  <a:srgbClr val="0066FF"/>
                </a:gs>
              </a:gsLst>
              <a:lin ang="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0" name="Object 18"/>
            <p:cNvGraphicFramePr>
              <a:graphicFrameLocks noChangeAspect="1"/>
            </p:cNvGraphicFramePr>
            <p:nvPr/>
          </p:nvGraphicFramePr>
          <p:xfrm>
            <a:off x="420" y="155"/>
            <a:ext cx="1483" cy="14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301" name="Photo Editor Photo" r:id="rId3" imgW="3362794" imgH="3296110" progId="MSPhotoEd.3">
                    <p:embed/>
                  </p:oleObj>
                </mc:Choice>
                <mc:Fallback>
                  <p:oleObj name="Photo Editor Photo" r:id="rId3" imgW="3362794" imgH="3296110" progId="MSPhotoEd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0" y="155"/>
                          <a:ext cx="1483" cy="142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Text Box 10"/>
            <p:cNvSpPr txBox="1">
              <a:spLocks noChangeArrowheads="1"/>
            </p:cNvSpPr>
            <p:nvPr userDrawn="1"/>
          </p:nvSpPr>
          <p:spPr bwMode="auto">
            <a:xfrm>
              <a:off x="1913" y="980"/>
              <a:ext cx="3526" cy="43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lnSpc>
                  <a:spcPct val="110000"/>
                </a:lnSpc>
              </a:pPr>
              <a:r>
                <a:rPr lang="en-US" b="1" i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Agency for Healthcare Research and Quality</a:t>
              </a:r>
            </a:p>
            <a:p>
              <a:pPr>
                <a:lnSpc>
                  <a:spcPct val="110000"/>
                </a:lnSpc>
              </a:pPr>
              <a:r>
                <a:rPr lang="en-US" i="1">
                  <a:solidFill>
                    <a:srgbClr val="99CC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Advancing Excellence in Health Care</a:t>
              </a:r>
              <a:r>
                <a:rPr lang="en-US" i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r>
                <a:rPr lang="en-US" i="1"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</a:rPr>
                <a:t>• </a:t>
              </a:r>
              <a:r>
                <a:rPr lang="en-US">
                  <a:solidFill>
                    <a:srgbClr val="99CC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</a:rPr>
                <a:t>www.ahrq.gov</a:t>
              </a:r>
            </a:p>
          </p:txBody>
        </p:sp>
        <p:sp>
          <p:nvSpPr>
            <p:cNvPr id="12" name="Line 11"/>
            <p:cNvSpPr>
              <a:spLocks noChangeShapeType="1"/>
            </p:cNvSpPr>
            <p:nvPr userDrawn="1"/>
          </p:nvSpPr>
          <p:spPr bwMode="auto">
            <a:xfrm>
              <a:off x="1913" y="201"/>
              <a:ext cx="0" cy="12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2"/>
            <p:cNvSpPr>
              <a:spLocks noChangeShapeType="1"/>
            </p:cNvSpPr>
            <p:nvPr userDrawn="1"/>
          </p:nvSpPr>
          <p:spPr bwMode="auto">
            <a:xfrm>
              <a:off x="1916" y="1196"/>
              <a:ext cx="352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14" name="Object 22"/>
          <p:cNvGraphicFramePr>
            <a:graphicFrameLocks noChangeAspect="1"/>
          </p:cNvGraphicFramePr>
          <p:nvPr/>
        </p:nvGraphicFramePr>
        <p:xfrm>
          <a:off x="2914650" y="142875"/>
          <a:ext cx="3333750" cy="183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2" name="Photo Editor Photo" r:id="rId5" imgW="4076190" imgH="2247619" progId="MSPhotoEd.3">
                  <p:embed/>
                </p:oleObj>
              </mc:Choice>
              <mc:Fallback>
                <p:oleObj name="Photo Editor Photo" r:id="rId5" imgW="4076190" imgH="2247619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4650" y="142875"/>
                        <a:ext cx="3333750" cy="1838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7908925" y="5827713"/>
            <a:ext cx="184150" cy="366712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en-US" smtClean="0">
              <a:ea typeface="+mn-ea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03599326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3CD293-6FC2-FF47-A9BE-27CBCA5DA3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58473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457200"/>
            <a:ext cx="1997075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843588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73107-5A43-B04E-8EE7-79EDDD9789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460681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738" y="457200"/>
            <a:ext cx="6088062" cy="768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76400"/>
            <a:ext cx="7993063" cy="2895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3C0CD4-5CD5-5B44-BDE8-8ACAB71CB40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376874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D62589-7EDD-8340-8C9A-DFB665B701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25110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AB06FF-D26B-1742-BAB7-256ACE8697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529141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07EE8A-0D28-0E45-B542-F6FA244284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062585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4082F8-E339-4141-B511-0A6E9A3492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339752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AA6E01-287A-074E-A30A-0B02DEBEC4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95373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AB93E9-FF0E-9346-8E89-97FBB2A9E3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403072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CAFC7F-EDE0-804F-81F9-CF1CAE22C8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324297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AD0885-D6E4-1B4C-BEB8-0EE0C161BA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857379"/>
      </p:ext>
    </p:extLst>
  </p:cSld>
  <p:clrMapOvr>
    <a:masterClrMapping/>
  </p:clrMapOvr>
  <p:transition xmlns:p14="http://schemas.microsoft.com/office/powerpoint/2010/main" spd="med" advClick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55738" y="457200"/>
            <a:ext cx="6088062" cy="768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04800" y="6400800"/>
            <a:ext cx="5746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200"/>
            </a:lvl1pPr>
          </a:lstStyle>
          <a:p>
            <a:fld id="{0AE2C7B7-C826-9149-903F-ADB81F139C93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1029" name="Group 5"/>
          <p:cNvGrpSpPr>
            <a:grpSpLocks/>
          </p:cNvGrpSpPr>
          <p:nvPr/>
        </p:nvGrpSpPr>
        <p:grpSpPr bwMode="auto">
          <a:xfrm>
            <a:off x="0" y="1277938"/>
            <a:ext cx="9144000" cy="74612"/>
            <a:chOff x="0" y="840"/>
            <a:chExt cx="5660" cy="12"/>
          </a:xfrm>
        </p:grpSpPr>
        <p:sp>
          <p:nvSpPr>
            <p:cNvPr id="1035" name="Line 6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6" name="Line 7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030" name="Picture 8" descr="HCUP Logo_l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63500"/>
            <a:ext cx="1295400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1" name="Group 9"/>
          <p:cNvGrpSpPr>
            <a:grpSpLocks/>
          </p:cNvGrpSpPr>
          <p:nvPr/>
        </p:nvGrpSpPr>
        <p:grpSpPr bwMode="auto">
          <a:xfrm>
            <a:off x="152400" y="76200"/>
            <a:ext cx="1219200" cy="1154113"/>
            <a:chOff x="96" y="96"/>
            <a:chExt cx="678" cy="533"/>
          </a:xfrm>
        </p:grpSpPr>
        <p:pic>
          <p:nvPicPr>
            <p:cNvPr id="1032" name="Picture 10" descr="AHRQ Logo lg"/>
            <p:cNvPicPr>
              <a:picLocks noChangeAspect="1" noChangeArrowheads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96"/>
              <a:ext cx="624" cy="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1"/>
            <p:cNvSpPr txBox="1">
              <a:spLocks noChangeArrowheads="1"/>
            </p:cNvSpPr>
            <p:nvPr userDrawn="1"/>
          </p:nvSpPr>
          <p:spPr bwMode="auto">
            <a:xfrm>
              <a:off x="96" y="384"/>
              <a:ext cx="678" cy="24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lnSpc>
                  <a:spcPct val="80000"/>
                </a:lnSpc>
              </a:pPr>
              <a:r>
                <a:rPr lang="en-US" sz="1200" b="1" i="1">
                  <a:solidFill>
                    <a:srgbClr val="66CC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Advancing Excellence in Health Care</a:t>
              </a:r>
            </a:p>
          </p:txBody>
        </p:sp>
        <p:sp>
          <p:nvSpPr>
            <p:cNvPr id="1034" name="Line 12"/>
            <p:cNvSpPr>
              <a:spLocks noChangeShapeType="1"/>
            </p:cNvSpPr>
            <p:nvPr userDrawn="1"/>
          </p:nvSpPr>
          <p:spPr bwMode="auto">
            <a:xfrm>
              <a:off x="144" y="384"/>
              <a:ext cx="61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62" r:id="rId1"/>
    <p:sldLayoutId id="2147484051" r:id="rId2"/>
    <p:sldLayoutId id="2147484052" r:id="rId3"/>
    <p:sldLayoutId id="2147484053" r:id="rId4"/>
    <p:sldLayoutId id="2147484054" r:id="rId5"/>
    <p:sldLayoutId id="2147484055" r:id="rId6"/>
    <p:sldLayoutId id="2147484056" r:id="rId7"/>
    <p:sldLayoutId id="2147484057" r:id="rId8"/>
    <p:sldLayoutId id="2147484058" r:id="rId9"/>
    <p:sldLayoutId id="2147484059" r:id="rId10"/>
    <p:sldLayoutId id="2147484060" r:id="rId11"/>
    <p:sldLayoutId id="2147484061" r:id="rId12"/>
  </p:sldLayoutIdLst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0"/>
        <a:buChar char="n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  <a:cs typeface="+mn-cs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0"/>
        <a:buChar char="n"/>
        <a:defRPr sz="2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charset="0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5pPr>
      <a:lvl6pPr marL="2582863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http://www.monahrq.ahrq.gov/" TargetMode="External"/><Relationship Id="rId5" Type="http://schemas.openxmlformats.org/officeDocument/2006/relationships/hyperlink" Target="mailto:monahrq@ahrq.gov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anne.elixhauser@ahrq.hhs.gov" TargetMode="External"/><Relationship Id="rId4" Type="http://schemas.openxmlformats.org/officeDocument/2006/relationships/hyperlink" Target="mailto:carol.sniegoski@ahrq.hhs.gov" TargetMode="External"/><Relationship Id="rId5" Type="http://schemas.openxmlformats.org/officeDocument/2006/relationships/hyperlink" Target="http://monahrq.ahrq.gov" TargetMode="External"/><Relationship Id="rId6" Type="http://schemas.openxmlformats.org/officeDocument/2006/relationships/hyperlink" Target="mailto:monahrq@ahrq.gov" TargetMode="External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5" descr="MONAHRQ lo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127250"/>
            <a:ext cx="4419600" cy="153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228600" y="2714625"/>
            <a:ext cx="4343400" cy="144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48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charset="0"/>
              </a:rPr>
              <a:t>Future of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5257800"/>
            <a:ext cx="7789863" cy="914400"/>
          </a:xfrm>
        </p:spPr>
        <p:txBody>
          <a:bodyPr anchor="t"/>
          <a:lstStyle/>
          <a:p>
            <a:pPr>
              <a:spcBef>
                <a:spcPct val="30000"/>
              </a:spcBef>
              <a:defRPr/>
            </a:pPr>
            <a:r>
              <a:rPr lang="en-US" sz="2400" b="1" i="1" kern="12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srgbClr val="000000"/>
                  </a:outerShdw>
                </a:effectLst>
                <a:latin typeface="Arial"/>
                <a:ea typeface="ＭＳ Ｐゴシック"/>
                <a:cs typeface="+mn-cs"/>
              </a:rPr>
              <a:t>Carol </a:t>
            </a:r>
            <a:r>
              <a:rPr lang="en-US" sz="2400" b="1" i="1" kern="1200" dirty="0" err="1" smtClean="0">
                <a:solidFill>
                  <a:srgbClr val="FFFF00"/>
                </a:solidFill>
                <a:effectLst>
                  <a:outerShdw blurRad="38100" dist="38100" dir="2700000" algn="tl" rotWithShape="0">
                    <a:srgbClr val="000000"/>
                  </a:outerShdw>
                </a:effectLst>
                <a:latin typeface="Arial"/>
                <a:ea typeface="ＭＳ Ｐゴシック"/>
                <a:cs typeface="+mn-cs"/>
              </a:rPr>
              <a:t>Sniegoski</a:t>
            </a:r>
            <a:r>
              <a:rPr lang="en-US" sz="2400" b="1" i="1" kern="12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srgbClr val="000000"/>
                  </a:outerShdw>
                </a:effectLst>
                <a:latin typeface="Arial"/>
                <a:ea typeface="ＭＳ Ｐゴシック"/>
                <a:cs typeface="+mn-cs"/>
              </a:rPr>
              <a:t>, AHRQ</a:t>
            </a:r>
            <a:br>
              <a:rPr lang="en-US" sz="2400" b="1" i="1" kern="1200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srgbClr val="000000"/>
                  </a:outerShdw>
                </a:effectLst>
                <a:latin typeface="Arial"/>
                <a:ea typeface="ＭＳ Ｐゴシック"/>
                <a:cs typeface="+mn-cs"/>
              </a:rPr>
            </a:br>
            <a:r>
              <a:rPr lang="en-US" sz="1600" dirty="0"/>
              <a:t>Visit our Website at  </a:t>
            </a:r>
            <a:r>
              <a:rPr lang="en-US" sz="1600" dirty="0" smtClean="0">
                <a:solidFill>
                  <a:srgbClr val="EEA512"/>
                </a:solidFill>
                <a:hlinkClick r:id="rId4"/>
              </a:rPr>
              <a:t>http://www.monahrq.ahrq.gov</a:t>
            </a:r>
            <a:r>
              <a:rPr lang="en-US" sz="1600" dirty="0">
                <a:solidFill>
                  <a:srgbClr val="EEA512"/>
                </a:solidFill>
              </a:rPr>
              <a:t/>
            </a:r>
            <a:br>
              <a:rPr lang="en-US" sz="1600" dirty="0">
                <a:solidFill>
                  <a:srgbClr val="EEA512"/>
                </a:solidFill>
              </a:rPr>
            </a:br>
            <a:r>
              <a:rPr lang="en-US" sz="1600" dirty="0"/>
              <a:t>For technical assistance or to join the MONAHRQ mailing list, email </a:t>
            </a:r>
            <a:r>
              <a:rPr lang="en-US" sz="1600" dirty="0">
                <a:hlinkClick r:id="rId5"/>
              </a:rPr>
              <a:t>monahrq@ahrq.gov</a:t>
            </a:r>
            <a:r>
              <a:rPr lang="en-US" sz="1600" dirty="0"/>
              <a:t/>
            </a:r>
            <a:br>
              <a:rPr lang="en-US" sz="1600" dirty="0"/>
            </a:br>
            <a:endParaRPr lang="en-US" sz="1600" dirty="0" smtClean="0">
              <a:effectLst/>
            </a:endParaRPr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effectLst/>
                <a:latin typeface="Arial" charset="0"/>
              </a:rPr>
              <a:t>The Future …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to shape MONAHRQ</a:t>
            </a:r>
            <a:r>
              <a:rPr lang="ja-JP" altLang="en-US" dirty="0"/>
              <a:t>’</a:t>
            </a:r>
            <a:r>
              <a:rPr lang="en-US" dirty="0"/>
              <a:t>s future? </a:t>
            </a:r>
          </a:p>
          <a:p>
            <a:pPr lvl="1"/>
            <a:r>
              <a:rPr lang="en-US" dirty="0"/>
              <a:t>AHRQ</a:t>
            </a:r>
            <a:r>
              <a:rPr lang="ja-JP" altLang="en-US" dirty="0"/>
              <a:t>’</a:t>
            </a:r>
            <a:r>
              <a:rPr lang="en-US" dirty="0"/>
              <a:t>s Building the Science of Public Reporting initiative</a:t>
            </a:r>
          </a:p>
          <a:p>
            <a:pPr lvl="1"/>
            <a:r>
              <a:rPr lang="en-US" dirty="0"/>
              <a:t>Alignment with NQF</a:t>
            </a:r>
          </a:p>
          <a:p>
            <a:pPr lvl="1"/>
            <a:r>
              <a:rPr lang="en-US" dirty="0"/>
              <a:t>New MONAHRQ users </a:t>
            </a:r>
            <a:r>
              <a:rPr lang="en-US" dirty="0" smtClean="0"/>
              <a:t>group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effectLst/>
                <a:latin typeface="Arial" charset="0"/>
              </a:rPr>
              <a:t>The Future …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AHRQ</a:t>
            </a:r>
            <a:r>
              <a:rPr lang="ja-JP" altLang="en-US" dirty="0"/>
              <a:t>’</a:t>
            </a:r>
            <a:r>
              <a:rPr lang="en-US" dirty="0"/>
              <a:t>s Building the Science of Public Reporting initiative</a:t>
            </a:r>
          </a:p>
          <a:p>
            <a:pPr marL="928688" lvl="2" indent="-465138"/>
            <a:r>
              <a:rPr lang="en-US" sz="2000" dirty="0"/>
              <a:t>Research program to expand the evidence base for effective reporting</a:t>
            </a:r>
          </a:p>
          <a:p>
            <a:pPr marL="928688" lvl="2" indent="-465138"/>
            <a:r>
              <a:rPr lang="en-US" sz="2000" dirty="0"/>
              <a:t>Coordination with other HHS reporting efforts</a:t>
            </a:r>
          </a:p>
          <a:p>
            <a:pPr marL="928688" lvl="2" indent="-465138"/>
            <a:r>
              <a:rPr lang="en-US" sz="2000" dirty="0"/>
              <a:t>Advisory group of public reporting </a:t>
            </a:r>
            <a:r>
              <a:rPr lang="en-US" sz="2000" dirty="0" smtClean="0"/>
              <a:t>stakeholders</a:t>
            </a:r>
            <a:endParaRPr lang="en-US" sz="2000" dirty="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effectLst/>
                <a:latin typeface="Arial" charset="0"/>
              </a:rPr>
              <a:t>The Future …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Alignment with NQF</a:t>
            </a:r>
          </a:p>
          <a:p>
            <a:pPr marL="928688" lvl="2" indent="-465138"/>
            <a:r>
              <a:rPr lang="en-US" sz="2000" dirty="0"/>
              <a:t>Continue collaboration with Diane </a:t>
            </a:r>
            <a:r>
              <a:rPr lang="en-US" sz="2000" dirty="0" err="1"/>
              <a:t>Stollenwerk</a:t>
            </a:r>
            <a:r>
              <a:rPr lang="en-US" sz="2000" dirty="0"/>
              <a:t> </a:t>
            </a:r>
          </a:p>
          <a:p>
            <a:pPr marL="928688" lvl="2" indent="-465138"/>
            <a:r>
              <a:rPr lang="en-US" sz="2000" dirty="0"/>
              <a:t>(2010 stakeholder interviews and </a:t>
            </a:r>
            <a:r>
              <a:rPr lang="en-US" sz="2000" i="1" dirty="0"/>
              <a:t>MONAHRQ Design Improvement</a:t>
            </a:r>
            <a:r>
              <a:rPr lang="en-US" sz="2000" dirty="0"/>
              <a:t> report)</a:t>
            </a:r>
          </a:p>
          <a:p>
            <a:pPr marL="928688" lvl="2" indent="-465138"/>
            <a:r>
              <a:rPr lang="en-US" sz="2000" dirty="0"/>
              <a:t>Obtain strategic planning input for future MONAHRQ </a:t>
            </a:r>
            <a:r>
              <a:rPr lang="en-US" sz="2000" dirty="0" smtClean="0"/>
              <a:t>developments</a:t>
            </a:r>
            <a:endParaRPr lang="en-US" sz="2000" dirty="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effectLst/>
                <a:latin typeface="Arial" charset="0"/>
              </a:rPr>
              <a:t>The Future …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MONAHRQ users group</a:t>
            </a:r>
          </a:p>
          <a:p>
            <a:pPr marL="928688" lvl="2" indent="-465138"/>
            <a:r>
              <a:rPr lang="en-US" sz="2000" dirty="0"/>
              <a:t>Continue last year</a:t>
            </a:r>
            <a:r>
              <a:rPr lang="ja-JP" altLang="en-US" sz="2000" dirty="0"/>
              <a:t>’</a:t>
            </a:r>
            <a:r>
              <a:rPr lang="en-US" sz="2000" dirty="0"/>
              <a:t>s Learning Network activities</a:t>
            </a:r>
          </a:p>
          <a:p>
            <a:pPr marL="928688" lvl="2" indent="-465138"/>
            <a:r>
              <a:rPr lang="en-US" sz="2000" dirty="0"/>
              <a:t>Engage MONAHRQ power users</a:t>
            </a:r>
          </a:p>
          <a:p>
            <a:pPr marL="928688" lvl="2" indent="-465138"/>
            <a:r>
              <a:rPr lang="en-US" sz="2000" dirty="0"/>
              <a:t>Obtain user input about new MONAHRQ features and </a:t>
            </a:r>
            <a:r>
              <a:rPr lang="en-US" sz="2000" dirty="0" smtClean="0"/>
              <a:t>directions</a:t>
            </a:r>
            <a:endParaRPr lang="en-US" sz="2000" dirty="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i="0" dirty="0" smtClean="0">
                <a:solidFill>
                  <a:srgbClr val="FFFF66"/>
                </a:solidFill>
                <a:latin typeface="Arial" charset="0"/>
              </a:rPr>
              <a:t>Questions?</a:t>
            </a:r>
            <a:endParaRPr lang="en-US" sz="4000" i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993063" cy="3200400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b="1" dirty="0" smtClean="0"/>
              <a:t>Email Us</a:t>
            </a:r>
          </a:p>
          <a:p>
            <a:pPr marL="0" indent="0" algn="ctr">
              <a:buNone/>
            </a:pPr>
            <a:r>
              <a:rPr lang="en-US" sz="1900" b="1" i="1" dirty="0">
                <a:hlinkClick r:id="rId3"/>
              </a:rPr>
              <a:t>anne.elixhauser@ahrq.hhs.gov</a:t>
            </a:r>
            <a:r>
              <a:rPr lang="en-US" sz="1900" b="1" dirty="0"/>
              <a:t> or </a:t>
            </a:r>
            <a:r>
              <a:rPr lang="en-US" sz="1900" b="1" i="1" dirty="0">
                <a:hlinkClick r:id="rId4"/>
              </a:rPr>
              <a:t>carol.sniegoski@ahrq.hhs.gov</a:t>
            </a:r>
            <a:r>
              <a:rPr lang="en-US" sz="1900" b="1" dirty="0"/>
              <a:t/>
            </a:r>
            <a:br>
              <a:rPr lang="en-US" sz="1900" b="1" dirty="0"/>
            </a:br>
            <a:endParaRPr lang="en-US" sz="1900" b="1" dirty="0" smtClean="0"/>
          </a:p>
          <a:p>
            <a:pPr marL="0" indent="0" algn="ctr">
              <a:buNone/>
            </a:pPr>
            <a:r>
              <a:rPr lang="en-US" sz="2200" b="1" dirty="0" smtClean="0"/>
              <a:t>For </a:t>
            </a:r>
            <a:r>
              <a:rPr lang="en-US" sz="2200" b="1" dirty="0"/>
              <a:t>technical assistance or to join the MONAHRQ mailing list</a:t>
            </a:r>
            <a:r>
              <a:rPr lang="en-US" sz="2200" b="1" dirty="0" smtClean="0"/>
              <a:t>: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FFFF66"/>
                </a:solidFill>
              </a:rPr>
              <a:t>Visit </a:t>
            </a:r>
            <a:r>
              <a:rPr lang="en-US" b="1" dirty="0" smtClean="0">
                <a:solidFill>
                  <a:srgbClr val="FFFF66"/>
                </a:solidFill>
                <a:hlinkClick r:id="rId5"/>
              </a:rPr>
              <a:t>http://</a:t>
            </a:r>
            <a:r>
              <a:rPr lang="en-US" b="1" i="1" dirty="0" err="1" smtClean="0">
                <a:solidFill>
                  <a:srgbClr val="FFFF66"/>
                </a:solidFill>
                <a:hlinkClick r:id="rId5"/>
              </a:rPr>
              <a:t>monahrq.ahrq.gov</a:t>
            </a:r>
            <a:endParaRPr lang="en-US" b="1" i="1" dirty="0" smtClean="0">
              <a:solidFill>
                <a:srgbClr val="FFFF66"/>
              </a:solidFill>
            </a:endParaRPr>
          </a:p>
          <a:p>
            <a:pPr marL="0" indent="0" algn="ctr">
              <a:buNone/>
            </a:pPr>
            <a:endParaRPr lang="en-US" sz="2200" b="1" dirty="0"/>
          </a:p>
          <a:p>
            <a:pPr marL="0" indent="0" algn="ctr">
              <a:buNone/>
            </a:pPr>
            <a:r>
              <a:rPr lang="en-US" sz="2200" b="1" dirty="0"/>
              <a:t>For more information or to explore a live MONAHRQ demo site:</a:t>
            </a:r>
            <a:r>
              <a:rPr lang="en-US" sz="2200" b="1" dirty="0">
                <a:solidFill>
                  <a:srgbClr val="FFFF66"/>
                </a:solidFill>
              </a:rPr>
              <a:t/>
            </a:r>
            <a:br>
              <a:rPr lang="en-US" sz="2200" b="1" dirty="0">
                <a:solidFill>
                  <a:srgbClr val="FFFF66"/>
                </a:solidFill>
              </a:rPr>
            </a:br>
            <a:r>
              <a:rPr lang="en-US" b="1" dirty="0">
                <a:solidFill>
                  <a:srgbClr val="FFFF66"/>
                </a:solidFill>
              </a:rPr>
              <a:t>Email </a:t>
            </a:r>
            <a:r>
              <a:rPr lang="en-US" b="1" i="1" dirty="0" err="1">
                <a:solidFill>
                  <a:srgbClr val="FFFF66"/>
                </a:solidFill>
                <a:hlinkClick r:id="rId6"/>
              </a:rPr>
              <a:t>monahrq@ahrq.gov</a:t>
            </a:r>
            <a:endParaRPr lang="en-US" b="1" i="1" dirty="0">
              <a:solidFill>
                <a:srgbClr val="FFFF66"/>
              </a:solidFill>
            </a:endParaRPr>
          </a:p>
          <a:p>
            <a:pPr marL="0" indent="0" algn="ctr">
              <a:buNone/>
            </a:pPr>
            <a:endParaRPr lang="en-US" b="1" dirty="0">
              <a:solidFill>
                <a:srgbClr val="FFFF66"/>
              </a:solidFill>
            </a:endParaRPr>
          </a:p>
          <a:p>
            <a:pPr marL="0" indent="0" algn="ctr">
              <a:buNone/>
            </a:pPr>
            <a:endParaRPr lang="en-US" b="1" i="1" dirty="0">
              <a:solidFill>
                <a:srgbClr val="FFFF66"/>
              </a:solidFill>
            </a:endParaRPr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3113088" y="4953000"/>
            <a:ext cx="6107112" cy="990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20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Input Your Data. </a:t>
            </a:r>
            <a:br>
              <a:rPr lang="en-US" sz="20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2000" b="1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Output Your Website.</a:t>
            </a:r>
          </a:p>
        </p:txBody>
      </p:sp>
      <p:pic>
        <p:nvPicPr>
          <p:cNvPr id="16391" name="Picture 5" descr="MONAHRQ logo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425" y="4826000"/>
            <a:ext cx="4549775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55738" y="442913"/>
            <a:ext cx="6088062" cy="768350"/>
          </a:xfrm>
          <a:ln w="9525"/>
        </p:spPr>
        <p:txBody>
          <a:bodyPr/>
          <a:lstStyle/>
          <a:p>
            <a:r>
              <a:rPr lang="en-US" dirty="0">
                <a:latin typeface="Arial" charset="0"/>
              </a:rPr>
              <a:t>MONAHRQ Releases</a:t>
            </a:r>
          </a:p>
        </p:txBody>
      </p:sp>
      <p:grpSp>
        <p:nvGrpSpPr>
          <p:cNvPr id="2" name="Group 1" descr="MONAHRQ Releases"/>
          <p:cNvGrpSpPr/>
          <p:nvPr/>
        </p:nvGrpSpPr>
        <p:grpSpPr>
          <a:xfrm>
            <a:off x="2209800" y="1444625"/>
            <a:ext cx="4967288" cy="5092700"/>
            <a:chOff x="2209800" y="1444625"/>
            <a:chExt cx="4967288" cy="5092700"/>
          </a:xfrm>
        </p:grpSpPr>
        <p:sp>
          <p:nvSpPr>
            <p:cNvPr id="7172" name="Rectangle 9"/>
            <p:cNvSpPr>
              <a:spLocks noChangeArrowheads="1"/>
            </p:cNvSpPr>
            <p:nvPr/>
          </p:nvSpPr>
          <p:spPr bwMode="auto">
            <a:xfrm>
              <a:off x="3802063" y="2035175"/>
              <a:ext cx="42862" cy="5476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bg1">
                    <a:lumMod val="20000"/>
                    <a:lumOff val="80000"/>
                  </a:schemeClr>
                </a:solidFill>
                <a:ea typeface="+mn-ea"/>
              </a:endParaRPr>
            </a:p>
          </p:txBody>
        </p:sp>
        <p:grpSp>
          <p:nvGrpSpPr>
            <p:cNvPr id="4100" name="Group 29"/>
            <p:cNvGrpSpPr>
              <a:grpSpLocks/>
            </p:cNvGrpSpPr>
            <p:nvPr/>
          </p:nvGrpSpPr>
          <p:grpSpPr bwMode="auto">
            <a:xfrm>
              <a:off x="2236788" y="1697038"/>
              <a:ext cx="4681537" cy="519112"/>
              <a:chOff x="1033" y="1362"/>
              <a:chExt cx="2949" cy="327"/>
            </a:xfrm>
          </p:grpSpPr>
          <p:sp>
            <p:nvSpPr>
              <p:cNvPr id="193539" name="Text Box 3"/>
              <p:cNvSpPr txBox="1">
                <a:spLocks noChangeArrowheads="1"/>
              </p:cNvSpPr>
              <p:nvPr/>
            </p:nvSpPr>
            <p:spPr bwMode="auto">
              <a:xfrm>
                <a:off x="1033" y="1424"/>
                <a:ext cx="837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2000" b="1">
                    <a:solidFill>
                      <a:srgbClr val="CCCC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JUN 2010</a:t>
                </a:r>
              </a:p>
            </p:txBody>
          </p:sp>
          <p:sp>
            <p:nvSpPr>
              <p:cNvPr id="7195" name="AutoShape 5"/>
              <p:cNvSpPr>
                <a:spLocks noChangeArrowheads="1"/>
              </p:cNvSpPr>
              <p:nvPr/>
            </p:nvSpPr>
            <p:spPr bwMode="auto">
              <a:xfrm rot="5400000">
                <a:off x="1827" y="1501"/>
                <a:ext cx="196" cy="96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solidFill>
                    <a:schemeClr val="bg1">
                      <a:lumMod val="20000"/>
                      <a:lumOff val="80000"/>
                    </a:schemeClr>
                  </a:solidFill>
                  <a:ea typeface="+mn-ea"/>
                </a:endParaRPr>
              </a:p>
            </p:txBody>
          </p:sp>
          <p:sp>
            <p:nvSpPr>
              <p:cNvPr id="193546" name="Text Box 10"/>
              <p:cNvSpPr txBox="1">
                <a:spLocks noChangeArrowheads="1"/>
              </p:cNvSpPr>
              <p:nvPr/>
            </p:nvSpPr>
            <p:spPr bwMode="auto">
              <a:xfrm>
                <a:off x="2070" y="1362"/>
                <a:ext cx="1912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2000" b="1">
                    <a:solidFill>
                      <a:srgbClr val="CCCC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MONAHRQ </a:t>
                </a:r>
                <a:r>
                  <a:rPr lang="en-US" sz="2800" b="1" i="1">
                    <a:solidFill>
                      <a:srgbClr val="CCCC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1.0</a:t>
                </a:r>
                <a:r>
                  <a:rPr lang="en-US" sz="2000" b="1">
                    <a:solidFill>
                      <a:srgbClr val="CCCC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 release</a:t>
                </a:r>
              </a:p>
            </p:txBody>
          </p:sp>
        </p:grpSp>
        <p:grpSp>
          <p:nvGrpSpPr>
            <p:cNvPr id="4101" name="Group 30"/>
            <p:cNvGrpSpPr>
              <a:grpSpLocks/>
            </p:cNvGrpSpPr>
            <p:nvPr/>
          </p:nvGrpSpPr>
          <p:grpSpPr bwMode="auto">
            <a:xfrm>
              <a:off x="2211388" y="3409950"/>
              <a:ext cx="4848225" cy="519113"/>
              <a:chOff x="999" y="3283"/>
              <a:chExt cx="3054" cy="327"/>
            </a:xfrm>
          </p:grpSpPr>
          <p:sp>
            <p:nvSpPr>
              <p:cNvPr id="4122" name="AutoShape 7"/>
              <p:cNvSpPr>
                <a:spLocks noChangeArrowheads="1"/>
              </p:cNvSpPr>
              <p:nvPr/>
            </p:nvSpPr>
            <p:spPr bwMode="auto">
              <a:xfrm rot="5400000">
                <a:off x="1818" y="3419"/>
                <a:ext cx="196" cy="96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3544" name="Text Box 8"/>
              <p:cNvSpPr txBox="1">
                <a:spLocks noChangeArrowheads="1"/>
              </p:cNvSpPr>
              <p:nvPr/>
            </p:nvSpPr>
            <p:spPr bwMode="auto">
              <a:xfrm>
                <a:off x="999" y="3343"/>
                <a:ext cx="853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2000" b="1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OCT 2011</a:t>
                </a:r>
              </a:p>
            </p:txBody>
          </p:sp>
          <p:sp>
            <p:nvSpPr>
              <p:cNvPr id="193548" name="Text Box 12"/>
              <p:cNvSpPr txBox="1">
                <a:spLocks noChangeArrowheads="1"/>
              </p:cNvSpPr>
              <p:nvPr/>
            </p:nvSpPr>
            <p:spPr bwMode="auto">
              <a:xfrm>
                <a:off x="2061" y="3283"/>
                <a:ext cx="1992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2000" b="1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MONAHRQ </a:t>
                </a:r>
                <a:r>
                  <a:rPr lang="en-US" sz="2800" b="1" i="1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3.0 </a:t>
                </a:r>
                <a:r>
                  <a:rPr lang="en-US" sz="2000" b="1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release*</a:t>
                </a:r>
              </a:p>
            </p:txBody>
          </p:sp>
        </p:grpSp>
        <p:sp>
          <p:nvSpPr>
            <p:cNvPr id="4102" name="Text Box 13"/>
            <p:cNvSpPr txBox="1">
              <a:spLocks noChangeArrowheads="1"/>
            </p:cNvSpPr>
            <p:nvPr/>
          </p:nvSpPr>
          <p:spPr bwMode="auto">
            <a:xfrm>
              <a:off x="3343275" y="6262688"/>
              <a:ext cx="927100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/>
                <a:t>* Projected</a:t>
              </a:r>
            </a:p>
          </p:txBody>
        </p:sp>
        <p:sp>
          <p:nvSpPr>
            <p:cNvPr id="4103" name="Rectangle 14"/>
            <p:cNvSpPr>
              <a:spLocks noChangeArrowheads="1"/>
            </p:cNvSpPr>
            <p:nvPr/>
          </p:nvSpPr>
          <p:spPr bwMode="auto">
            <a:xfrm>
              <a:off x="3802063" y="1444625"/>
              <a:ext cx="42862" cy="5476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4" name="Rectangle 15"/>
            <p:cNvSpPr>
              <a:spLocks noChangeArrowheads="1"/>
            </p:cNvSpPr>
            <p:nvPr/>
          </p:nvSpPr>
          <p:spPr bwMode="auto">
            <a:xfrm>
              <a:off x="3802063" y="3233738"/>
              <a:ext cx="42862" cy="54768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9" name="Rectangle 16"/>
            <p:cNvSpPr>
              <a:spLocks noChangeArrowheads="1"/>
            </p:cNvSpPr>
            <p:nvPr/>
          </p:nvSpPr>
          <p:spPr bwMode="auto">
            <a:xfrm>
              <a:off x="3802063" y="2627313"/>
              <a:ext cx="42862" cy="54768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bg1">
                    <a:lumMod val="20000"/>
                    <a:lumOff val="80000"/>
                  </a:schemeClr>
                </a:solidFill>
                <a:ea typeface="+mn-ea"/>
              </a:endParaRPr>
            </a:p>
          </p:txBody>
        </p:sp>
        <p:sp>
          <p:nvSpPr>
            <p:cNvPr id="4106" name="Rectangle 17"/>
            <p:cNvSpPr>
              <a:spLocks noChangeArrowheads="1"/>
            </p:cNvSpPr>
            <p:nvPr/>
          </p:nvSpPr>
          <p:spPr bwMode="auto">
            <a:xfrm>
              <a:off x="3802063" y="4462463"/>
              <a:ext cx="42862" cy="54768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7" name="Rectangle 18"/>
            <p:cNvSpPr>
              <a:spLocks noChangeArrowheads="1"/>
            </p:cNvSpPr>
            <p:nvPr/>
          </p:nvSpPr>
          <p:spPr bwMode="auto">
            <a:xfrm>
              <a:off x="3802063" y="3846513"/>
              <a:ext cx="42862" cy="54768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557" name="Text Box 21"/>
            <p:cNvSpPr txBox="1">
              <a:spLocks noChangeArrowheads="1"/>
            </p:cNvSpPr>
            <p:nvPr/>
          </p:nvSpPr>
          <p:spPr bwMode="auto">
            <a:xfrm>
              <a:off x="2209800" y="2293938"/>
              <a:ext cx="1370013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b="1" dirty="0">
                  <a:solidFill>
                    <a:srgbClr val="CCCC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NOV 2010</a:t>
              </a:r>
            </a:p>
          </p:txBody>
        </p:sp>
        <p:sp>
          <p:nvSpPr>
            <p:cNvPr id="193558" name="Text Box 22"/>
            <p:cNvSpPr txBox="1">
              <a:spLocks noChangeArrowheads="1"/>
            </p:cNvSpPr>
            <p:nvPr/>
          </p:nvSpPr>
          <p:spPr bwMode="auto">
            <a:xfrm>
              <a:off x="3897313" y="2297113"/>
              <a:ext cx="2919412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b="1" dirty="0">
                  <a:solidFill>
                    <a:srgbClr val="CCCC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MONAHRQ </a:t>
              </a:r>
              <a:r>
                <a:rPr lang="en-US" sz="2000" b="1" i="1" dirty="0">
                  <a:solidFill>
                    <a:srgbClr val="CCCC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1.1</a:t>
              </a:r>
              <a:r>
                <a:rPr lang="en-US" sz="2000" b="1" dirty="0">
                  <a:solidFill>
                    <a:srgbClr val="CCCC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release</a:t>
              </a:r>
            </a:p>
          </p:txBody>
        </p:sp>
        <p:sp>
          <p:nvSpPr>
            <p:cNvPr id="7186" name="AutoShape 23"/>
            <p:cNvSpPr>
              <a:spLocks noChangeArrowheads="1"/>
            </p:cNvSpPr>
            <p:nvPr/>
          </p:nvSpPr>
          <p:spPr bwMode="auto">
            <a:xfrm rot="5400000">
              <a:off x="3511550" y="2416175"/>
              <a:ext cx="311150" cy="1524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bg1">
                    <a:lumMod val="20000"/>
                    <a:lumOff val="80000"/>
                  </a:schemeClr>
                </a:solidFill>
                <a:ea typeface="+mn-ea"/>
              </a:endParaRPr>
            </a:p>
          </p:txBody>
        </p:sp>
        <p:sp>
          <p:nvSpPr>
            <p:cNvPr id="193560" name="Text Box 24"/>
            <p:cNvSpPr txBox="1">
              <a:spLocks noChangeArrowheads="1"/>
            </p:cNvSpPr>
            <p:nvPr/>
          </p:nvSpPr>
          <p:spPr bwMode="auto">
            <a:xfrm>
              <a:off x="2251075" y="3022600"/>
              <a:ext cx="1292225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b="1">
                  <a:solidFill>
                    <a:srgbClr val="CCCC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JUL 2011</a:t>
              </a:r>
            </a:p>
          </p:txBody>
        </p:sp>
        <p:sp>
          <p:nvSpPr>
            <p:cNvPr id="193562" name="Text Box 26"/>
            <p:cNvSpPr txBox="1">
              <a:spLocks noChangeArrowheads="1"/>
            </p:cNvSpPr>
            <p:nvPr/>
          </p:nvSpPr>
          <p:spPr bwMode="auto">
            <a:xfrm>
              <a:off x="3897313" y="2924175"/>
              <a:ext cx="3162300" cy="52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b="1">
                  <a:solidFill>
                    <a:srgbClr val="CCCC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MONAHRQ </a:t>
              </a:r>
              <a:r>
                <a:rPr lang="en-US" sz="2800" b="1" i="1">
                  <a:solidFill>
                    <a:srgbClr val="CCCC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2.0</a:t>
              </a:r>
              <a:r>
                <a:rPr lang="en-US" sz="2000" b="1">
                  <a:solidFill>
                    <a:srgbClr val="CCCC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release</a:t>
              </a:r>
            </a:p>
          </p:txBody>
        </p:sp>
        <p:sp>
          <p:nvSpPr>
            <p:cNvPr id="7190" name="AutoShape 28"/>
            <p:cNvSpPr>
              <a:spLocks noChangeArrowheads="1"/>
            </p:cNvSpPr>
            <p:nvPr/>
          </p:nvSpPr>
          <p:spPr bwMode="auto">
            <a:xfrm rot="5400000">
              <a:off x="3511550" y="3159125"/>
              <a:ext cx="311150" cy="1524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bg1">
                    <a:lumMod val="20000"/>
                    <a:lumOff val="80000"/>
                  </a:schemeClr>
                </a:solidFill>
                <a:ea typeface="+mn-ea"/>
              </a:endParaRPr>
            </a:p>
          </p:txBody>
        </p:sp>
        <p:grpSp>
          <p:nvGrpSpPr>
            <p:cNvPr id="4114" name="Group 30"/>
            <p:cNvGrpSpPr>
              <a:grpSpLocks/>
            </p:cNvGrpSpPr>
            <p:nvPr/>
          </p:nvGrpSpPr>
          <p:grpSpPr bwMode="auto">
            <a:xfrm>
              <a:off x="2209800" y="4443413"/>
              <a:ext cx="4967288" cy="523875"/>
              <a:chOff x="1033" y="3017"/>
              <a:chExt cx="3129" cy="330"/>
            </a:xfrm>
          </p:grpSpPr>
          <p:sp>
            <p:nvSpPr>
              <p:cNvPr id="4119" name="AutoShape 7"/>
              <p:cNvSpPr>
                <a:spLocks noChangeArrowheads="1"/>
              </p:cNvSpPr>
              <p:nvPr/>
            </p:nvSpPr>
            <p:spPr bwMode="auto">
              <a:xfrm rot="5400000">
                <a:off x="1847" y="3154"/>
                <a:ext cx="196" cy="96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Text Box 8"/>
              <p:cNvSpPr txBox="1">
                <a:spLocks noChangeArrowheads="1"/>
              </p:cNvSpPr>
              <p:nvPr/>
            </p:nvSpPr>
            <p:spPr bwMode="auto">
              <a:xfrm>
                <a:off x="1033" y="3077"/>
                <a:ext cx="841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2000" b="1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SEP 2012</a:t>
                </a:r>
              </a:p>
            </p:txBody>
          </p:sp>
          <p:sp>
            <p:nvSpPr>
              <p:cNvPr id="29" name="Text Box 12"/>
              <p:cNvSpPr txBox="1">
                <a:spLocks noChangeArrowheads="1"/>
              </p:cNvSpPr>
              <p:nvPr/>
            </p:nvSpPr>
            <p:spPr bwMode="auto">
              <a:xfrm>
                <a:off x="2089" y="3017"/>
                <a:ext cx="2073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2000" b="1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MONAHRQ </a:t>
                </a:r>
                <a:r>
                  <a:rPr lang="en-US" sz="2800" b="1" i="1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4.0 </a:t>
                </a:r>
                <a:r>
                  <a:rPr lang="en-US" sz="2000" b="1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release*</a:t>
                </a:r>
              </a:p>
            </p:txBody>
          </p:sp>
        </p:grpSp>
        <p:grpSp>
          <p:nvGrpSpPr>
            <p:cNvPr id="4115" name="Group 30"/>
            <p:cNvGrpSpPr>
              <a:grpSpLocks/>
            </p:cNvGrpSpPr>
            <p:nvPr/>
          </p:nvGrpSpPr>
          <p:grpSpPr bwMode="auto">
            <a:xfrm>
              <a:off x="2254250" y="3976688"/>
              <a:ext cx="4665663" cy="414337"/>
              <a:chOff x="1026" y="3188"/>
              <a:chExt cx="2939" cy="261"/>
            </a:xfrm>
          </p:grpSpPr>
          <p:sp>
            <p:nvSpPr>
              <p:cNvPr id="4116" name="AutoShape 7"/>
              <p:cNvSpPr>
                <a:spLocks noChangeArrowheads="1"/>
              </p:cNvSpPr>
              <p:nvPr/>
            </p:nvSpPr>
            <p:spPr bwMode="auto">
              <a:xfrm rot="5400000">
                <a:off x="1818" y="3264"/>
                <a:ext cx="196" cy="96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Text Box 8"/>
              <p:cNvSpPr txBox="1">
                <a:spLocks noChangeArrowheads="1"/>
              </p:cNvSpPr>
              <p:nvPr/>
            </p:nvSpPr>
            <p:spPr bwMode="auto">
              <a:xfrm>
                <a:off x="1026" y="3188"/>
                <a:ext cx="817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2000" b="1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??? 2012</a:t>
                </a:r>
              </a:p>
            </p:txBody>
          </p:sp>
          <p:sp>
            <p:nvSpPr>
              <p:cNvPr id="34" name="Text Box 12"/>
              <p:cNvSpPr txBox="1">
                <a:spLocks noChangeArrowheads="1"/>
              </p:cNvSpPr>
              <p:nvPr/>
            </p:nvSpPr>
            <p:spPr bwMode="auto">
              <a:xfrm>
                <a:off x="2063" y="3197"/>
                <a:ext cx="1902" cy="2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2000" b="1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MONAHRQ </a:t>
                </a:r>
                <a:r>
                  <a:rPr lang="en-US" sz="2000" b="1" i="1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3.1 </a:t>
                </a:r>
                <a:r>
                  <a:rPr lang="en-US" sz="2000" b="1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release*</a:t>
                </a: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effectLst/>
                <a:latin typeface="Arial" charset="0"/>
              </a:rPr>
              <a:t>MONAHRQ 3.0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Changes for version 3.0</a:t>
            </a:r>
          </a:p>
          <a:p>
            <a:pPr lvl="1"/>
            <a:r>
              <a:rPr lang="en-US" dirty="0"/>
              <a:t>More data and measures</a:t>
            </a:r>
          </a:p>
          <a:p>
            <a:pPr lvl="1"/>
            <a:r>
              <a:rPr lang="en-US" dirty="0"/>
              <a:t>More flexibility and </a:t>
            </a:r>
            <a:r>
              <a:rPr lang="en-US" dirty="0" smtClean="0"/>
              <a:t>usability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effectLst/>
                <a:latin typeface="Arial" charset="0"/>
              </a:rPr>
              <a:t>MONAHRQ 3.0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More data and measures </a:t>
            </a:r>
          </a:p>
          <a:p>
            <a:pPr marL="806450" lvl="2" indent="-342900"/>
            <a:r>
              <a:rPr lang="en-US" dirty="0"/>
              <a:t>Hospital Compare outpatient measures</a:t>
            </a:r>
          </a:p>
          <a:p>
            <a:pPr lvl="2"/>
            <a:r>
              <a:rPr lang="en-US" sz="1800" dirty="0"/>
              <a:t>Outpatient imaging</a:t>
            </a:r>
          </a:p>
          <a:p>
            <a:pPr lvl="2"/>
            <a:r>
              <a:rPr lang="en-US" sz="1800" dirty="0"/>
              <a:t>Outpatient surgical</a:t>
            </a:r>
          </a:p>
          <a:p>
            <a:pPr marL="928688" lvl="2" indent="-465138"/>
            <a:r>
              <a:rPr lang="en-US" sz="2000" dirty="0"/>
              <a:t>Composite measures from the AHRQ </a:t>
            </a:r>
            <a:r>
              <a:rPr lang="en-US" sz="2000" dirty="0" err="1" smtClean="0"/>
              <a:t>Qis</a:t>
            </a:r>
            <a:endParaRPr lang="en-US" sz="2000" dirty="0" smtClean="0"/>
          </a:p>
          <a:p>
            <a:pPr marL="928688" lvl="2" indent="-465138"/>
            <a:r>
              <a:rPr lang="en-US" sz="2000" dirty="0"/>
              <a:t>New </a:t>
            </a:r>
            <a:r>
              <a:rPr lang="ja-JP" altLang="en-US" sz="2000" dirty="0"/>
              <a:t>“</a:t>
            </a:r>
            <a:r>
              <a:rPr lang="en-US" sz="2000" dirty="0"/>
              <a:t>Nursing Sensitive</a:t>
            </a:r>
            <a:r>
              <a:rPr lang="ja-JP" altLang="en-US" sz="2000" dirty="0"/>
              <a:t>”</a:t>
            </a:r>
            <a:r>
              <a:rPr lang="en-US" sz="2000" dirty="0"/>
              <a:t> health </a:t>
            </a:r>
            <a:r>
              <a:rPr lang="en-US" sz="2000" dirty="0" smtClean="0"/>
              <a:t>topic</a:t>
            </a:r>
            <a:endParaRPr lang="en-US" sz="2000" dirty="0"/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effectLst/>
                <a:latin typeface="Arial" charset="0"/>
              </a:rPr>
              <a:t>MONAHRQ 3.0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More flexibility and </a:t>
            </a:r>
            <a:r>
              <a:rPr lang="en-US" dirty="0" smtClean="0"/>
              <a:t>usability</a:t>
            </a:r>
          </a:p>
          <a:p>
            <a:pPr marL="928688" lvl="2" indent="-465138"/>
            <a:r>
              <a:rPr lang="en-US" sz="2000" dirty="0"/>
              <a:t>Save and reuse your website customization </a:t>
            </a:r>
            <a:r>
              <a:rPr lang="en-US" sz="2000" dirty="0" smtClean="0"/>
              <a:t>settings</a:t>
            </a:r>
          </a:p>
          <a:p>
            <a:pPr marL="928688" lvl="2" indent="-465138"/>
            <a:r>
              <a:rPr lang="en-US" sz="2000" dirty="0"/>
              <a:t>Save and reuse your hospital </a:t>
            </a:r>
            <a:r>
              <a:rPr lang="en-US" sz="2000" dirty="0" smtClean="0"/>
              <a:t>data</a:t>
            </a:r>
          </a:p>
          <a:p>
            <a:pPr marL="928688" lvl="2" indent="-465138"/>
            <a:r>
              <a:rPr lang="en-US" sz="2000" dirty="0"/>
              <a:t>Choose to use our APR-DRG assignments or your </a:t>
            </a:r>
            <a:r>
              <a:rPr lang="en-US" sz="2000" dirty="0" smtClean="0"/>
              <a:t>own</a:t>
            </a:r>
            <a:endParaRPr lang="en-US" sz="2000" dirty="0"/>
          </a:p>
          <a:p>
            <a:pPr marL="928688" lvl="2" indent="-465138"/>
            <a:endParaRPr lang="en-US" sz="20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172" name="Rectangle 3"/>
          <p:cNvSpPr txBox="1">
            <a:spLocks noChangeArrowheads="1"/>
          </p:cNvSpPr>
          <p:nvPr/>
        </p:nvSpPr>
        <p:spPr bwMode="auto">
          <a:xfrm>
            <a:off x="1241425" y="3962400"/>
            <a:ext cx="639286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976313" indent="-396875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1">
              <a:lnSpc>
                <a:spcPct val="90000"/>
              </a:lnSpc>
              <a:spcBef>
                <a:spcPct val="30000"/>
              </a:spcBef>
              <a:buClr>
                <a:schemeClr val="tx2"/>
              </a:buClr>
              <a:buSzPct val="95000"/>
              <a:buFontTx/>
              <a:buChar char="–"/>
            </a:pPr>
            <a:endParaRPr lang="en-US" sz="22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effectLst/>
                <a:latin typeface="Arial" charset="0"/>
              </a:rPr>
              <a:t>MONAHRQ 4.0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Changes for version 4.0</a:t>
            </a:r>
          </a:p>
          <a:p>
            <a:pPr lvl="1"/>
            <a:r>
              <a:rPr lang="en-US" dirty="0"/>
              <a:t>Architecture changes</a:t>
            </a:r>
          </a:p>
          <a:p>
            <a:pPr lvl="1"/>
            <a:r>
              <a:rPr lang="en-US" dirty="0"/>
              <a:t>More data analysis and reporting features</a:t>
            </a:r>
          </a:p>
          <a:p>
            <a:pPr lvl="1"/>
            <a:r>
              <a:rPr lang="en-US" dirty="0"/>
              <a:t>More data and </a:t>
            </a:r>
            <a:r>
              <a:rPr lang="en-US" dirty="0" smtClean="0"/>
              <a:t>measures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effectLst/>
                <a:latin typeface="Arial" charset="0"/>
              </a:rPr>
              <a:t>MONAHRQ 4.0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Architecture </a:t>
            </a:r>
            <a:r>
              <a:rPr lang="en-US" dirty="0" smtClean="0"/>
              <a:t>changes: Separate </a:t>
            </a:r>
            <a:r>
              <a:rPr lang="en-US" dirty="0"/>
              <a:t>AHRQ QI software from </a:t>
            </a:r>
            <a:r>
              <a:rPr lang="en-US" dirty="0" smtClean="0"/>
              <a:t>MONAHRQ</a:t>
            </a:r>
          </a:p>
          <a:p>
            <a:pPr marL="928688" lvl="2" indent="-465138"/>
            <a:r>
              <a:rPr lang="en-US" sz="2000" dirty="0"/>
              <a:t>You calculate the AHRQ QIs separately, then MONAHRQ loads the </a:t>
            </a:r>
            <a:r>
              <a:rPr lang="en-US" sz="2000" dirty="0" smtClean="0"/>
              <a:t>results</a:t>
            </a:r>
          </a:p>
          <a:p>
            <a:pPr marL="928688" lvl="2" indent="-465138"/>
            <a:r>
              <a:rPr lang="en-US" sz="2000" dirty="0"/>
              <a:t>More </a:t>
            </a:r>
            <a:r>
              <a:rPr lang="en-US" sz="2000" dirty="0" smtClean="0"/>
              <a:t>flexibility</a:t>
            </a:r>
          </a:p>
          <a:p>
            <a:pPr lvl="2"/>
            <a:r>
              <a:rPr lang="en-US" sz="1800" dirty="0"/>
              <a:t>Use whatever QI software version you choose</a:t>
            </a:r>
          </a:p>
          <a:p>
            <a:pPr lvl="2"/>
            <a:r>
              <a:rPr lang="en-US" sz="1800" dirty="0"/>
              <a:t>No waiting for a new MONAHRQ release to use the latest QI </a:t>
            </a:r>
            <a:r>
              <a:rPr lang="en-US" sz="1800" dirty="0" smtClean="0"/>
              <a:t>software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effectLst/>
                <a:latin typeface="Arial" charset="0"/>
              </a:rPr>
              <a:t>MONAHRQ 4.0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More data analysis and reporting features</a:t>
            </a:r>
          </a:p>
          <a:p>
            <a:pPr marL="928688" lvl="2" indent="-465138"/>
            <a:r>
              <a:rPr lang="en-US" sz="2000" dirty="0"/>
              <a:t>Hospital (or county) summaries</a:t>
            </a:r>
          </a:p>
          <a:p>
            <a:pPr marL="928688" lvl="2" indent="-465138"/>
            <a:r>
              <a:rPr lang="en-US" sz="2000" dirty="0"/>
              <a:t>More benchmarking options</a:t>
            </a:r>
          </a:p>
          <a:p>
            <a:pPr marL="928688" lvl="2" indent="-465138"/>
            <a:r>
              <a:rPr lang="en-US" sz="2000" dirty="0"/>
              <a:t>Better handling of time:  trends, rolling years, etc.</a:t>
            </a:r>
          </a:p>
          <a:p>
            <a:pPr marL="928688" lvl="2" indent="-465138"/>
            <a:r>
              <a:rPr lang="en-US" sz="2000" dirty="0"/>
              <a:t>Reporting at geographic levels other than county</a:t>
            </a:r>
          </a:p>
          <a:p>
            <a:pPr marL="928688" lvl="2" indent="-465138"/>
            <a:r>
              <a:rPr lang="en-US" sz="2000" dirty="0"/>
              <a:t>Domain-specific MONAHRQ:  plans, pediatrics …</a:t>
            </a:r>
          </a:p>
          <a:p>
            <a:pPr marL="928688" lvl="2" indent="-465138"/>
            <a:r>
              <a:rPr lang="en-US" sz="2000" dirty="0"/>
              <a:t>More customization options</a:t>
            </a:r>
          </a:p>
          <a:p>
            <a:pPr marL="928688" lvl="2" indent="-465138"/>
            <a:r>
              <a:rPr lang="en-US" sz="2000" i="1" dirty="0"/>
              <a:t>Etc</a:t>
            </a:r>
            <a:r>
              <a:rPr lang="en-US" sz="2000" dirty="0"/>
              <a:t>. </a:t>
            </a:r>
            <a:r>
              <a:rPr lang="en-US" sz="2000" dirty="0" smtClean="0"/>
              <a:t>…</a:t>
            </a:r>
            <a:endParaRPr lang="en-US" sz="2000" dirty="0"/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effectLst/>
                <a:latin typeface="Arial" charset="0"/>
              </a:rPr>
              <a:t>MONAHRQ 4.0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More data and measures</a:t>
            </a:r>
          </a:p>
          <a:p>
            <a:pPr marL="928688" lvl="2" indent="-465138"/>
            <a:r>
              <a:rPr lang="en-US" sz="1800" dirty="0"/>
              <a:t>Clinical measures for </a:t>
            </a:r>
            <a:r>
              <a:rPr lang="en-US" sz="2000" dirty="0">
                <a:latin typeface="Arial Narrow" charset="0"/>
              </a:rPr>
              <a:t>Accountable Care Organizations </a:t>
            </a:r>
            <a:r>
              <a:rPr lang="en-US" sz="1800" dirty="0"/>
              <a:t>(ACOs)</a:t>
            </a:r>
          </a:p>
          <a:p>
            <a:pPr marL="928688" lvl="2" indent="-465138"/>
            <a:r>
              <a:rPr lang="en-US" sz="1800" dirty="0"/>
              <a:t>Clinical measures for </a:t>
            </a:r>
            <a:r>
              <a:rPr lang="en-US" sz="2000" dirty="0">
                <a:latin typeface="Arial Narrow" charset="0"/>
              </a:rPr>
              <a:t>Electronic Health Record </a:t>
            </a:r>
            <a:r>
              <a:rPr lang="en-US" sz="1800" dirty="0"/>
              <a:t>(EHR) meaningful use</a:t>
            </a:r>
          </a:p>
          <a:p>
            <a:pPr marL="928688" lvl="2" indent="-465138"/>
            <a:r>
              <a:rPr lang="en-US" sz="1800" dirty="0"/>
              <a:t>Your own custom measures, calculated by you and loaded into MONAHRQ</a:t>
            </a:r>
          </a:p>
          <a:p>
            <a:pPr marL="928688" lvl="2" indent="-465138"/>
            <a:r>
              <a:rPr lang="en-US" sz="1800" dirty="0"/>
              <a:t>Measures for plans or </a:t>
            </a:r>
            <a:r>
              <a:rPr lang="en-US" sz="2000" dirty="0">
                <a:latin typeface="Arial Narrow" charset="0"/>
              </a:rPr>
              <a:t>Health Insurance Exchanges </a:t>
            </a:r>
            <a:r>
              <a:rPr lang="en-US" sz="1800" dirty="0"/>
              <a:t>(HIEs)</a:t>
            </a:r>
          </a:p>
          <a:p>
            <a:pPr marL="928688" lvl="2" indent="-465138"/>
            <a:r>
              <a:rPr lang="en-US" sz="1800" dirty="0"/>
              <a:t>All-payer all-claims data</a:t>
            </a:r>
          </a:p>
          <a:p>
            <a:pPr marL="928688" lvl="2" indent="-465138"/>
            <a:r>
              <a:rPr lang="en-US" sz="1800" dirty="0"/>
              <a:t>Other Compare measures (Physician Compare, Nursing Home Compare, Home Health Compare …)</a:t>
            </a:r>
          </a:p>
          <a:p>
            <a:pPr marL="928688" lvl="2" indent="-465138"/>
            <a:r>
              <a:rPr lang="en-US" sz="1800" i="1" dirty="0"/>
              <a:t>Etc</a:t>
            </a:r>
            <a:r>
              <a:rPr lang="en-US" sz="1800" dirty="0"/>
              <a:t>. … </a:t>
            </a:r>
          </a:p>
        </p:txBody>
      </p:sp>
    </p:spTree>
  </p:cSld>
  <p:clrMapOvr>
    <a:masterClrMapping/>
  </p:clrMapOvr>
  <p:transition xmlns:p14="http://schemas.microsoft.com/office/powerpoint/2010/main" spd="med" advClick="0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slide template onscreen 2004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master slide template onscreen 200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ster slide template onscreen 200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 template onscreen 2004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 template onscreen 200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4353</TotalTime>
  <Words>884</Words>
  <Application>Microsoft Macintosh PowerPoint</Application>
  <PresentationFormat>On-screen Show (4:3)</PresentationFormat>
  <Paragraphs>105</Paragraphs>
  <Slides>14</Slides>
  <Notes>13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Wingdings</vt:lpstr>
      <vt:lpstr>Monotype Sorts</vt:lpstr>
      <vt:lpstr>Calibri</vt:lpstr>
      <vt:lpstr>Arial Narrow</vt:lpstr>
      <vt:lpstr>master slide template onscreen 2004</vt:lpstr>
      <vt:lpstr>Microsoft Photo Editor 3.0 Photo</vt:lpstr>
      <vt:lpstr>Carol Sniegoski, AHRQ Visit our Website at  http://www.monahrq.ahrq.gov For technical assistance or to join the MONAHRQ mailing list, email monahrq@ahrq.gov  </vt:lpstr>
      <vt:lpstr>MONAHRQ Releases</vt:lpstr>
      <vt:lpstr>MONAHRQ 3.0</vt:lpstr>
      <vt:lpstr>MONAHRQ 3.0</vt:lpstr>
      <vt:lpstr>MONAHRQ 3.0</vt:lpstr>
      <vt:lpstr>MONAHRQ 4.0</vt:lpstr>
      <vt:lpstr>MONAHRQ 4.0</vt:lpstr>
      <vt:lpstr>MONAHRQ 4.0</vt:lpstr>
      <vt:lpstr>MONAHRQ 4.0</vt:lpstr>
      <vt:lpstr>The Future …</vt:lpstr>
      <vt:lpstr>The Future …</vt:lpstr>
      <vt:lpstr>The Future …</vt:lpstr>
      <vt:lpstr>The Future …</vt:lpstr>
      <vt:lpstr>Questions?</vt:lpstr>
    </vt:vector>
  </TitlesOfParts>
  <Company>Thomson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A Web-Based Tool for Quality and Utilization Reporting</dc:title>
  <dc:creator>Amanda</dc:creator>
  <cp:lastModifiedBy>Vanessa Graham</cp:lastModifiedBy>
  <cp:revision>262</cp:revision>
  <dcterms:created xsi:type="dcterms:W3CDTF">2011-02-15T23:45:33Z</dcterms:created>
  <dcterms:modified xsi:type="dcterms:W3CDTF">2011-10-18T18:43:55Z</dcterms:modified>
</cp:coreProperties>
</file>