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embeddings/oleObject1.bin" ContentType="application/vnd.openxmlformats-officedocument.oleObject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9.xml" ContentType="application/vnd.openxmlformats-officedocument.presentationml.notesSl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notesSlides/notesSlide10.xml" ContentType="application/vnd.openxmlformats-officedocument.presentationml.notesSl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notesSlides/notesSlide11.xml" ContentType="application/vnd.openxmlformats-officedocument.presentationml.notesSl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theme/themeOverride6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75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6" r:id="rId7"/>
    <p:sldId id="267" r:id="rId8"/>
    <p:sldId id="268" r:id="rId9"/>
    <p:sldId id="270" r:id="rId10"/>
    <p:sldId id="274" r:id="rId11"/>
    <p:sldId id="279" r:id="rId12"/>
    <p:sldId id="280" r:id="rId13"/>
    <p:sldId id="275" r:id="rId14"/>
    <p:sldId id="276" r:id="rId15"/>
    <p:sldId id="278" r:id="rId16"/>
    <p:sldId id="281" r:id="rId1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3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3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3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3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23C"/>
    <a:srgbClr val="E9C814"/>
    <a:srgbClr val="B28619"/>
    <a:srgbClr val="FFD838"/>
    <a:srgbClr val="FFD2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 autoAdjust="0"/>
    <p:restoredTop sz="86410" autoAdjust="0"/>
  </p:normalViewPr>
  <p:slideViewPr>
    <p:cSldViewPr>
      <p:cViewPr varScale="1">
        <p:scale>
          <a:sx n="130" d="100"/>
          <a:sy n="130" d="100"/>
        </p:scale>
        <p:origin x="-128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16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2" d="100"/>
          <a:sy n="72" d="100"/>
        </p:scale>
        <p:origin x="-1920" y="-12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9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oleObject" Target="file:///\\somadfs1\somsad\QualityHealth\HOME\wsmith4\Research\Comp%20Effect\VCC%20Program%20Summary%20by%20Enrollment.FY03_FY05.200506.for%20AHRQ%20pre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oleObject" Target="file:///\\somadfs1\somsad\QualityHealth\HOME\wsmith4\Research\Comp%20Effect\VCC%20Program%20Summary%20by%20Enrollment.FY03_FY05.200506.for%20AHRQ%20pre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3.xml"/><Relationship Id="rId2" Type="http://schemas.openxmlformats.org/officeDocument/2006/relationships/oleObject" Target="file:///\\somadfs1\somsad\QualityHealth\HOME\wsmith4\Research\Comp%20Effect\VCC%20Program%20Summary%20by%20Enrollment.FY03_FY05.200506.for%20AHRQ%20pres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4.xml"/><Relationship Id="rId2" Type="http://schemas.openxmlformats.org/officeDocument/2006/relationships/oleObject" Target="file:///\\somadfs1\somsad\QualityHealth\HOME\wsmith4\Research\Comp%20Effect\VCC%20Program%20Summary%20by%20Enrollment.FY03_FY05.200506.for%20AHRQ%20pres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5.xml"/><Relationship Id="rId2" Type="http://schemas.openxmlformats.org/officeDocument/2006/relationships/oleObject" Target="file:///\\somadfs1\somsad\QualityHealth\HOME\wsmith4\Research\Comp%20Effect\VCC%20Program%20Summary%20by%20Enrollment.FY03_FY05.200506.for%20AHRQ%20pres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6.xml"/><Relationship Id="rId2" Type="http://schemas.openxmlformats.org/officeDocument/2006/relationships/oleObject" Target="file:///\\somadfs1\somsad\QualityHealth\HOME\wsmith4\Research\Comp%20Effect\VCC%20Program%20Summary%20by%20Enrollment.FY03_FY05.200506.for%20AHRQ%20pre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lineChart>
        <c:grouping val="standard"/>
        <c:varyColors val="0"/>
        <c:ser>
          <c:idx val="1"/>
          <c:order val="0"/>
          <c:tx>
            <c:strRef>
              <c:f>'Overall Summforgrphs'!$A$32</c:f>
              <c:strCache>
                <c:ptCount val="1"/>
                <c:pt idx="0">
                  <c:v>Inpt </c:v>
                </c:pt>
              </c:strCache>
            </c:strRef>
          </c:tx>
          <c:spPr>
            <a:ln w="44450">
              <a:solidFill>
                <a:srgbClr val="FFC000"/>
              </a:solidFill>
            </a:ln>
          </c:spPr>
          <c:marker>
            <c:symbol val="none"/>
          </c:marker>
          <c:dLbls>
            <c:txPr>
              <a:bodyPr/>
              <a:lstStyle/>
              <a:p>
                <a:pPr>
                  <a:defRPr sz="1600"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'Overall Summforgrphs'!$B$1:$D$1</c:f>
              <c:strCache>
                <c:ptCount val="3"/>
                <c:pt idx="0">
                  <c:v>FY03</c:v>
                </c:pt>
                <c:pt idx="1">
                  <c:v>FY04</c:v>
                </c:pt>
                <c:pt idx="2">
                  <c:v>FY05</c:v>
                </c:pt>
              </c:strCache>
            </c:strRef>
          </c:cat>
          <c:val>
            <c:numRef>
              <c:f>'Overall Summforgrphs'!$B$32:$D$32</c:f>
              <c:numCache>
                <c:formatCode>"$"#,##0.00</c:formatCode>
                <c:ptCount val="3"/>
                <c:pt idx="0">
                  <c:v>266.672780541442</c:v>
                </c:pt>
                <c:pt idx="1">
                  <c:v>253.6988122180836</c:v>
                </c:pt>
                <c:pt idx="2">
                  <c:v>272.6764047069429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'Overall Summforgrphs'!$A$90</c:f>
              <c:strCache>
                <c:ptCount val="1"/>
                <c:pt idx="0">
                  <c:v>All EDs*</c:v>
                </c:pt>
              </c:strCache>
            </c:strRef>
          </c:tx>
          <c:spPr>
            <a:ln w="44450">
              <a:solidFill>
                <a:srgbClr val="00B050"/>
              </a:solidFill>
            </a:ln>
          </c:spPr>
          <c:marker>
            <c:symbol val="none"/>
          </c:marker>
          <c:dLbls>
            <c:txPr>
              <a:bodyPr/>
              <a:lstStyle/>
              <a:p>
                <a:pPr>
                  <a:defRPr sz="1600"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'Overall Summforgrphs'!$B$1:$D$1</c:f>
              <c:strCache>
                <c:ptCount val="3"/>
                <c:pt idx="0">
                  <c:v>FY03</c:v>
                </c:pt>
                <c:pt idx="1">
                  <c:v>FY04</c:v>
                </c:pt>
                <c:pt idx="2">
                  <c:v>FY05</c:v>
                </c:pt>
              </c:strCache>
            </c:strRef>
          </c:cat>
          <c:val>
            <c:numRef>
              <c:f>'Overall Summforgrphs'!$B$90:$D$90</c:f>
              <c:numCache>
                <c:formatCode>"$"#,##0.00</c:formatCode>
                <c:ptCount val="3"/>
                <c:pt idx="0">
                  <c:v>24.29330930275863</c:v>
                </c:pt>
                <c:pt idx="1">
                  <c:v>22.38284046081067</c:v>
                </c:pt>
                <c:pt idx="2">
                  <c:v>29.02523930830065</c:v>
                </c:pt>
              </c:numCache>
            </c:numRef>
          </c:val>
          <c:smooth val="0"/>
        </c:ser>
        <c:ser>
          <c:idx val="3"/>
          <c:order val="2"/>
          <c:tx>
            <c:strRef>
              <c:f>'Overall Summforgrphs'!$A$143</c:f>
              <c:strCache>
                <c:ptCount val="1"/>
                <c:pt idx="0">
                  <c:v>Outpt </c:v>
                </c:pt>
              </c:strCache>
            </c:strRef>
          </c:tx>
          <c:spPr>
            <a:ln w="44450">
              <a:solidFill>
                <a:srgbClr val="BBE0E3">
                  <a:lumMod val="50000"/>
                </a:srgbClr>
              </a:solidFill>
            </a:ln>
          </c:spPr>
          <c:marker>
            <c:symbol val="none"/>
          </c:marker>
          <c:dLbls>
            <c:txPr>
              <a:bodyPr/>
              <a:lstStyle/>
              <a:p>
                <a:pPr>
                  <a:defRPr sz="1600"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'Overall Summforgrphs'!$B$1:$D$1</c:f>
              <c:strCache>
                <c:ptCount val="3"/>
                <c:pt idx="0">
                  <c:v>FY03</c:v>
                </c:pt>
                <c:pt idx="1">
                  <c:v>FY04</c:v>
                </c:pt>
                <c:pt idx="2">
                  <c:v>FY05</c:v>
                </c:pt>
              </c:strCache>
            </c:strRef>
          </c:cat>
          <c:val>
            <c:numRef>
              <c:f>'Overall Summforgrphs'!$B$143:$D$143</c:f>
              <c:numCache>
                <c:formatCode>"$"#,##0.00</c:formatCode>
                <c:ptCount val="3"/>
                <c:pt idx="0">
                  <c:v>152.4414137249163</c:v>
                </c:pt>
                <c:pt idx="1">
                  <c:v>151.4287163468341</c:v>
                </c:pt>
                <c:pt idx="2">
                  <c:v>148.5353718020516</c:v>
                </c:pt>
              </c:numCache>
            </c:numRef>
          </c:val>
          <c:smooth val="0"/>
        </c:ser>
        <c:ser>
          <c:idx val="4"/>
          <c:order val="3"/>
          <c:tx>
            <c:strRef>
              <c:f>'Overall Summforgrphs'!$A$204</c:f>
              <c:strCache>
                <c:ptCount val="1"/>
                <c:pt idx="0">
                  <c:v>Pharmacy </c:v>
                </c:pt>
              </c:strCache>
            </c:strRef>
          </c:tx>
          <c:spPr>
            <a:ln w="44450">
              <a:solidFill>
                <a:srgbClr val="FFFF00"/>
              </a:solidFill>
            </a:ln>
          </c:spPr>
          <c:marker>
            <c:symbol val="none"/>
          </c:marker>
          <c:dLbls>
            <c:txPr>
              <a:bodyPr/>
              <a:lstStyle/>
              <a:p>
                <a:pPr>
                  <a:defRPr sz="1600"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'Overall Summforgrphs'!$B$1:$D$1</c:f>
              <c:strCache>
                <c:ptCount val="3"/>
                <c:pt idx="0">
                  <c:v>FY03</c:v>
                </c:pt>
                <c:pt idx="1">
                  <c:v>FY04</c:v>
                </c:pt>
                <c:pt idx="2">
                  <c:v>FY05</c:v>
                </c:pt>
              </c:strCache>
            </c:strRef>
          </c:cat>
          <c:val>
            <c:numRef>
              <c:f>'Overall Summforgrphs'!$B$204:$D$204</c:f>
              <c:numCache>
                <c:formatCode>"$"#,##0.00</c:formatCode>
                <c:ptCount val="3"/>
                <c:pt idx="0">
                  <c:v>29.00133817491775</c:v>
                </c:pt>
                <c:pt idx="1">
                  <c:v>30.56051668316907</c:v>
                </c:pt>
                <c:pt idx="2">
                  <c:v>34.51128498449683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08625464"/>
        <c:axId val="708640392"/>
      </c:lineChart>
      <c:catAx>
        <c:axId val="708625464"/>
        <c:scaling>
          <c:orientation val="minMax"/>
        </c:scaling>
        <c:delete val="0"/>
        <c:axPos val="b"/>
        <c:title>
          <c:layout/>
          <c:overlay val="0"/>
        </c:title>
        <c:majorTickMark val="out"/>
        <c:minorTickMark val="none"/>
        <c:tickLblPos val="nextTo"/>
        <c:txPr>
          <a:bodyPr/>
          <a:lstStyle/>
          <a:p>
            <a:pPr>
              <a:defRPr sz="1600">
                <a:solidFill>
                  <a:schemeClr val="bg1"/>
                </a:solidFill>
              </a:defRPr>
            </a:pPr>
            <a:endParaRPr lang="en-US"/>
          </a:p>
        </c:txPr>
        <c:crossAx val="708640392"/>
        <c:crosses val="autoZero"/>
        <c:auto val="1"/>
        <c:lblAlgn val="ctr"/>
        <c:lblOffset val="100"/>
        <c:noMultiLvlLbl val="0"/>
      </c:catAx>
      <c:valAx>
        <c:axId val="708640392"/>
        <c:scaling>
          <c:orientation val="minMax"/>
          <c:min val="10.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2000">
                    <a:solidFill>
                      <a:schemeClr val="bg1"/>
                    </a:solidFill>
                  </a:defRPr>
                </a:pPr>
                <a:r>
                  <a:rPr lang="en-US" sz="2000" dirty="0" smtClean="0">
                    <a:solidFill>
                      <a:schemeClr val="bg1"/>
                    </a:solidFill>
                  </a:rPr>
                  <a:t> PMPM </a:t>
                </a:r>
                <a:r>
                  <a:rPr lang="en-US" sz="2000" dirty="0">
                    <a:solidFill>
                      <a:schemeClr val="bg1"/>
                    </a:solidFill>
                  </a:rPr>
                  <a:t>Cost</a:t>
                </a:r>
              </a:p>
            </c:rich>
          </c:tx>
          <c:layout/>
          <c:overlay val="0"/>
        </c:title>
        <c:numFmt formatCode="&quot;$&quot;#,##0.00" sourceLinked="1"/>
        <c:majorTickMark val="out"/>
        <c:minorTickMark val="none"/>
        <c:tickLblPos val="nextTo"/>
        <c:txPr>
          <a:bodyPr/>
          <a:lstStyle/>
          <a:p>
            <a:pPr>
              <a:defRPr sz="1800">
                <a:solidFill>
                  <a:schemeClr val="bg1"/>
                </a:solidFill>
              </a:defRPr>
            </a:pPr>
            <a:endParaRPr lang="en-US"/>
          </a:p>
        </c:txPr>
        <c:crossAx val="708625464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800">
              <a:solidFill>
                <a:schemeClr val="bg1"/>
              </a:solidFill>
            </a:defRPr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24237258532508"/>
          <c:y val="0.0360328571895944"/>
          <c:w val="0.452677343701098"/>
          <c:h val="0.85320027851091"/>
        </c:manualLayout>
      </c:layout>
      <c:lineChart>
        <c:grouping val="standard"/>
        <c:varyColors val="0"/>
        <c:ser>
          <c:idx val="0"/>
          <c:order val="0"/>
          <c:tx>
            <c:strRef>
              <c:f>DetSummRollout!$A$11</c:f>
              <c:strCache>
                <c:ptCount val="1"/>
                <c:pt idx="0">
                  <c:v>% Using Pri Care</c:v>
                </c:pt>
              </c:strCache>
            </c:strRef>
          </c:tx>
          <c:spPr>
            <a:ln w="44450">
              <a:solidFill>
                <a:srgbClr val="00B050"/>
              </a:solidFill>
            </a:ln>
          </c:spPr>
          <c:marker>
            <c:symbol val="none"/>
          </c:marker>
          <c:dLbls>
            <c:txPr>
              <a:bodyPr/>
              <a:lstStyle/>
              <a:p>
                <a:pPr>
                  <a:defRPr sz="1400"/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DetSummRollout!$B$1:$D$1</c:f>
              <c:strCache>
                <c:ptCount val="3"/>
                <c:pt idx="0">
                  <c:v>FY03</c:v>
                </c:pt>
                <c:pt idx="1">
                  <c:v>FY04</c:v>
                </c:pt>
                <c:pt idx="2">
                  <c:v>FY05</c:v>
                </c:pt>
              </c:strCache>
            </c:strRef>
          </c:cat>
          <c:val>
            <c:numRef>
              <c:f>DetSummRollout!$B$11:$D$11</c:f>
              <c:numCache>
                <c:formatCode>#,##0.0</c:formatCode>
                <c:ptCount val="3"/>
                <c:pt idx="0">
                  <c:v>36.66325486182191</c:v>
                </c:pt>
                <c:pt idx="1">
                  <c:v>40.97549049569092</c:v>
                </c:pt>
                <c:pt idx="2">
                  <c:v>44.67712832850351</c:v>
                </c:pt>
              </c:numCache>
            </c:numRef>
          </c:val>
          <c:smooth val="0"/>
        </c:ser>
        <c:ser>
          <c:idx val="4"/>
          <c:order val="1"/>
          <c:tx>
            <c:strRef>
              <c:f>DetSummRollout!$A$59</c:f>
              <c:strCache>
                <c:ptCount val="1"/>
                <c:pt idx="0">
                  <c:v>% Using Spec Care</c:v>
                </c:pt>
              </c:strCache>
            </c:strRef>
          </c:tx>
          <c:spPr>
            <a:ln w="44450">
              <a:solidFill>
                <a:srgbClr val="FFC000"/>
              </a:solidFill>
            </a:ln>
          </c:spPr>
          <c:marker>
            <c:symbol val="none"/>
          </c:marker>
          <c:dLbls>
            <c:dLbl>
              <c:idx val="1"/>
              <c:layout>
                <c:manualLayout>
                  <c:x val="0.00480814856245192"/>
                  <c:y val="-0.0187793392519058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0176298780623237"/>
                  <c:y val="0.0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/>
                </a:pPr>
                <a:endParaRPr lang="en-US"/>
              </a:p>
            </c:txPr>
            <c:dLblPos val="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DetSummRollout!$B$1:$D$1</c:f>
              <c:strCache>
                <c:ptCount val="3"/>
                <c:pt idx="0">
                  <c:v>FY03</c:v>
                </c:pt>
                <c:pt idx="1">
                  <c:v>FY04</c:v>
                </c:pt>
                <c:pt idx="2">
                  <c:v>FY05</c:v>
                </c:pt>
              </c:strCache>
            </c:strRef>
          </c:cat>
          <c:val>
            <c:numRef>
              <c:f>DetSummRollout!$B$59:$D$59</c:f>
              <c:numCache>
                <c:formatCode>#,##0.0</c:formatCode>
                <c:ptCount val="3"/>
                <c:pt idx="0">
                  <c:v>43.65063118389619</c:v>
                </c:pt>
                <c:pt idx="1">
                  <c:v>39.52081168632724</c:v>
                </c:pt>
                <c:pt idx="2">
                  <c:v>37.63464377494662</c:v>
                </c:pt>
              </c:numCache>
            </c:numRef>
          </c:val>
          <c:smooth val="0"/>
        </c:ser>
        <c:ser>
          <c:idx val="5"/>
          <c:order val="2"/>
          <c:tx>
            <c:strRef>
              <c:f>DetSummRollout!$A$137</c:f>
              <c:strCache>
                <c:ptCount val="1"/>
                <c:pt idx="0">
                  <c:v>% w/ all other visits</c:v>
                </c:pt>
              </c:strCache>
            </c:strRef>
          </c:tx>
          <c:spPr>
            <a:ln w="44450">
              <a:solidFill>
                <a:srgbClr val="00B0F0"/>
              </a:solidFill>
            </a:ln>
          </c:spPr>
          <c:marker>
            <c:symbol val="none"/>
          </c:marker>
          <c:dLbls>
            <c:dLbl>
              <c:idx val="0"/>
              <c:layout>
                <c:manualLayout>
                  <c:x val="-0.00641086474993589"/>
                  <c:y val="0.0140845044389294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/>
                </a:pPr>
                <a:endParaRPr lang="en-US"/>
              </a:p>
            </c:txPr>
            <c:dLblPos val="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DetSummRollout!$B$1:$D$1</c:f>
              <c:strCache>
                <c:ptCount val="3"/>
                <c:pt idx="0">
                  <c:v>FY03</c:v>
                </c:pt>
                <c:pt idx="1">
                  <c:v>FY04</c:v>
                </c:pt>
                <c:pt idx="2">
                  <c:v>FY05</c:v>
                </c:pt>
              </c:strCache>
            </c:strRef>
          </c:cat>
          <c:val>
            <c:numRef>
              <c:f>DetSummRollout!$B$137:$D$137</c:f>
              <c:numCache>
                <c:formatCode>#,##0.0</c:formatCode>
                <c:ptCount val="3"/>
                <c:pt idx="0">
                  <c:v>35.18253155919481</c:v>
                </c:pt>
                <c:pt idx="1">
                  <c:v>36.41586700079448</c:v>
                </c:pt>
                <c:pt idx="2">
                  <c:v>39.16015091038334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08149400"/>
        <c:axId val="708144232"/>
      </c:lineChart>
      <c:catAx>
        <c:axId val="70814940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708144232"/>
        <c:crosses val="autoZero"/>
        <c:auto val="1"/>
        <c:lblAlgn val="ctr"/>
        <c:lblOffset val="100"/>
        <c:noMultiLvlLbl val="0"/>
      </c:catAx>
      <c:valAx>
        <c:axId val="708144232"/>
        <c:scaling>
          <c:orientation val="minMax"/>
          <c:min val="25.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2000"/>
                </a:pPr>
                <a:r>
                  <a:rPr lang="en-US" sz="2000" dirty="0" smtClean="0"/>
                  <a:t>%</a:t>
                </a:r>
                <a:endParaRPr lang="en-US" sz="2000" dirty="0"/>
              </a:p>
            </c:rich>
          </c:tx>
          <c:layout/>
          <c:overlay val="0"/>
        </c:title>
        <c:numFmt formatCode="#,##0.0" sourceLinked="1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70814940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58653089935851"/>
          <c:y val="0.177339437111487"/>
          <c:w val="0.403852803516586"/>
          <c:h val="0.645320940941011"/>
        </c:manualLayout>
      </c:layout>
      <c:overlay val="0"/>
      <c:txPr>
        <a:bodyPr/>
        <a:lstStyle/>
        <a:p>
          <a:pPr>
            <a:defRPr sz="18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>
          <a:solidFill>
            <a:schemeClr val="bg1"/>
          </a:solidFill>
        </a:defRPr>
      </a:pPr>
      <a:endParaRPr lang="en-US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24237258532508"/>
          <c:y val="0.0360328571895944"/>
          <c:w val="0.452677343701098"/>
          <c:h val="0.85320027851091"/>
        </c:manualLayout>
      </c:layout>
      <c:lineChart>
        <c:grouping val="standard"/>
        <c:varyColors val="0"/>
        <c:ser>
          <c:idx val="1"/>
          <c:order val="0"/>
          <c:tx>
            <c:strRef>
              <c:f>DetSummRollout!$A$21</c:f>
              <c:strCache>
                <c:ptCount val="1"/>
                <c:pt idx="0">
                  <c:v>% Using VCU Pri Care Univ</c:v>
                </c:pt>
              </c:strCache>
            </c:strRef>
          </c:tx>
          <c:spPr>
            <a:ln w="44450">
              <a:solidFill>
                <a:srgbClr val="FFC000"/>
              </a:solidFill>
            </a:ln>
          </c:spPr>
          <c:marker>
            <c:symbol val="none"/>
          </c:marker>
          <c:dLbls>
            <c:txPr>
              <a:bodyPr/>
              <a:lstStyle/>
              <a:p>
                <a:pPr>
                  <a:defRPr sz="1200"/>
                </a:pPr>
                <a:endParaRPr lang="en-US"/>
              </a:p>
            </c:txPr>
            <c:dLblPos val="l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DetSummRollout!$B$1:$D$1</c:f>
              <c:strCache>
                <c:ptCount val="3"/>
                <c:pt idx="0">
                  <c:v>FY03</c:v>
                </c:pt>
                <c:pt idx="1">
                  <c:v>FY04</c:v>
                </c:pt>
                <c:pt idx="2">
                  <c:v>FY05</c:v>
                </c:pt>
              </c:strCache>
            </c:strRef>
          </c:cat>
          <c:val>
            <c:numRef>
              <c:f>DetSummRollout!$B$21:$D$21</c:f>
              <c:numCache>
                <c:formatCode>#,##0.0</c:formatCode>
                <c:ptCount val="3"/>
                <c:pt idx="0">
                  <c:v>15.48277038553395</c:v>
                </c:pt>
                <c:pt idx="1">
                  <c:v>7.016686021636819</c:v>
                </c:pt>
                <c:pt idx="2">
                  <c:v>1.022472524468262</c:v>
                </c:pt>
              </c:numCache>
            </c:numRef>
          </c:val>
          <c:smooth val="0"/>
        </c:ser>
        <c:ser>
          <c:idx val="3"/>
          <c:order val="1"/>
          <c:tx>
            <c:strRef>
              <c:f>DetSummRollout!$A$47</c:f>
              <c:strCache>
                <c:ptCount val="1"/>
                <c:pt idx="0">
                  <c:v>% Using Comm Pri Care</c:v>
                </c:pt>
              </c:strCache>
            </c:strRef>
          </c:tx>
          <c:spPr>
            <a:ln w="44450">
              <a:solidFill>
                <a:srgbClr val="FF0000"/>
              </a:solidFill>
            </a:ln>
          </c:spPr>
          <c:marker>
            <c:symbol val="none"/>
          </c:marker>
          <c:dLbls>
            <c:dLbl>
              <c:idx val="2"/>
              <c:layout>
                <c:manualLayout>
                  <c:x val="0.0"/>
                  <c:y val="0.0305164262843469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/>
                </a:pPr>
                <a:endParaRPr lang="en-US"/>
              </a:p>
            </c:txPr>
            <c:dLblPos val="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DetSummRollout!$B$1:$D$1</c:f>
              <c:strCache>
                <c:ptCount val="3"/>
                <c:pt idx="0">
                  <c:v>FY03</c:v>
                </c:pt>
                <c:pt idx="1">
                  <c:v>FY04</c:v>
                </c:pt>
                <c:pt idx="2">
                  <c:v>FY05</c:v>
                </c:pt>
              </c:strCache>
            </c:strRef>
          </c:cat>
          <c:val>
            <c:numRef>
              <c:f>DetSummRollout!$B$47:$D$47</c:f>
              <c:numCache>
                <c:formatCode>#,##0.0</c:formatCode>
                <c:ptCount val="3"/>
                <c:pt idx="0">
                  <c:v>16.21972023200273</c:v>
                </c:pt>
                <c:pt idx="1">
                  <c:v>31.47118146812543</c:v>
                </c:pt>
                <c:pt idx="2">
                  <c:v>37.0988025589152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08703880"/>
        <c:axId val="708285416"/>
      </c:lineChart>
      <c:catAx>
        <c:axId val="70870388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708285416"/>
        <c:crosses val="autoZero"/>
        <c:auto val="1"/>
        <c:lblAlgn val="ctr"/>
        <c:lblOffset val="100"/>
        <c:noMultiLvlLbl val="0"/>
      </c:catAx>
      <c:valAx>
        <c:axId val="70828541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2000"/>
                </a:pPr>
                <a:r>
                  <a:rPr lang="en-US" sz="2000" dirty="0" smtClean="0"/>
                  <a:t>%</a:t>
                </a:r>
                <a:endParaRPr lang="en-US" sz="2000" dirty="0"/>
              </a:p>
            </c:rich>
          </c:tx>
          <c:layout/>
          <c:overlay val="0"/>
        </c:title>
        <c:numFmt formatCode="#,##0.0" sourceLinked="1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70870388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58653089935851"/>
          <c:y val="0.177339437111487"/>
          <c:w val="0.403852803516586"/>
          <c:h val="0.645320940941011"/>
        </c:manualLayout>
      </c:layout>
      <c:overlay val="0"/>
      <c:txPr>
        <a:bodyPr/>
        <a:lstStyle/>
        <a:p>
          <a:pPr>
            <a:defRPr sz="18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>
          <a:solidFill>
            <a:schemeClr val="bg1"/>
          </a:solidFill>
        </a:defRPr>
      </a:pPr>
      <a:endParaRPr lang="en-US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30478453523313"/>
          <c:y val="0.137822813046075"/>
          <c:w val="0.509757083773157"/>
          <c:h val="0.759147128764007"/>
        </c:manualLayout>
      </c:layout>
      <c:barChart>
        <c:barDir val="col"/>
        <c:grouping val="stacked"/>
        <c:varyColors val="0"/>
        <c:ser>
          <c:idx val="2"/>
          <c:order val="0"/>
          <c:tx>
            <c:strRef>
              <c:f>DetSummRollout!$A$63</c:f>
              <c:strCache>
                <c:ptCount val="1"/>
                <c:pt idx="0">
                  <c:v>Spec Care PMPM</c:v>
                </c:pt>
              </c:strCache>
            </c:strRef>
          </c:tx>
          <c:spPr>
            <a:solidFill>
              <a:srgbClr val="FFFFFF">
                <a:lumMod val="85000"/>
              </a:srgbClr>
            </a:solidFill>
            <a:ln>
              <a:noFill/>
            </a:ln>
          </c:spPr>
          <c:invertIfNegative val="0"/>
          <c:dLbls>
            <c:dLbl>
              <c:idx val="0"/>
              <c:layout>
                <c:manualLayout>
                  <c:x val="0.0767297612203994"/>
                  <c:y val="-0.010060059346428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09142300054607"/>
                  <c:y val="-0.0020120118692857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0783625718966314"/>
                  <c:y val="-0.0040240237385715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DetSummRollout!$B$1:$D$1</c:f>
              <c:strCache>
                <c:ptCount val="3"/>
                <c:pt idx="0">
                  <c:v>FY03</c:v>
                </c:pt>
                <c:pt idx="1">
                  <c:v>FY04</c:v>
                </c:pt>
                <c:pt idx="2">
                  <c:v>FY05</c:v>
                </c:pt>
              </c:strCache>
            </c:strRef>
          </c:cat>
          <c:val>
            <c:numRef>
              <c:f>DetSummRollout!$B$63:$D$63</c:f>
              <c:numCache>
                <c:formatCode>"$"#,##0.00</c:formatCode>
                <c:ptCount val="3"/>
                <c:pt idx="0">
                  <c:v>21.92500589680153</c:v>
                </c:pt>
                <c:pt idx="1">
                  <c:v>20.00521358857088</c:v>
                </c:pt>
                <c:pt idx="2">
                  <c:v>20.69203268634493</c:v>
                </c:pt>
              </c:numCache>
            </c:numRef>
          </c:val>
        </c:ser>
        <c:ser>
          <c:idx val="1"/>
          <c:order val="1"/>
          <c:tx>
            <c:strRef>
              <c:f>DetSummRollout!$A$53</c:f>
              <c:strCache>
                <c:ptCount val="1"/>
                <c:pt idx="0">
                  <c:v>Comm Pri Care PMPM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Lbls>
            <c:dLbl>
              <c:idx val="0"/>
              <c:layout>
                <c:manualLayout>
                  <c:x val="0.0783625718966314"/>
                  <c:y val="-0.0060360356078572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0750974647342718"/>
                  <c:y val="0.0020120118692857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081627679058991"/>
                  <c:y val="-0.012072071215714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DetSummRollout!$B$1:$D$1</c:f>
              <c:strCache>
                <c:ptCount val="3"/>
                <c:pt idx="0">
                  <c:v>FY03</c:v>
                </c:pt>
                <c:pt idx="1">
                  <c:v>FY04</c:v>
                </c:pt>
                <c:pt idx="2">
                  <c:v>FY05</c:v>
                </c:pt>
              </c:strCache>
            </c:strRef>
          </c:cat>
          <c:val>
            <c:numRef>
              <c:f>DetSummRollout!$B$53:$D$53</c:f>
              <c:numCache>
                <c:formatCode>"$"#,##0.00</c:formatCode>
                <c:ptCount val="3"/>
                <c:pt idx="0">
                  <c:v>4.669736461741729</c:v>
                </c:pt>
                <c:pt idx="1">
                  <c:v>7.998181196661795</c:v>
                </c:pt>
                <c:pt idx="2">
                  <c:v>8.999029995492478</c:v>
                </c:pt>
              </c:numCache>
            </c:numRef>
          </c:val>
        </c:ser>
        <c:ser>
          <c:idx val="0"/>
          <c:order val="2"/>
          <c:tx>
            <c:strRef>
              <c:f>DetSummRollout!$A$25</c:f>
              <c:strCache>
                <c:ptCount val="1"/>
                <c:pt idx="0">
                  <c:v>Univ Pri Care PMPM</c:v>
                </c:pt>
              </c:strCache>
            </c:strRef>
          </c:tx>
          <c:spPr>
            <a:solidFill>
              <a:srgbClr val="00B0F0"/>
            </a:solidFill>
          </c:spPr>
          <c:invertIfNegative val="0"/>
          <c:dLbls>
            <c:dLbl>
              <c:idx val="0"/>
              <c:layout>
                <c:manualLayout>
                  <c:x val="0.0865250827074784"/>
                  <c:y val="-0.0020120118692857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0750974647342718"/>
                  <c:y val="-0.010060059346428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081627679058991"/>
                  <c:y val="-0.010060059346428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DetSummRollout!$B$1:$D$1</c:f>
              <c:strCache>
                <c:ptCount val="3"/>
                <c:pt idx="0">
                  <c:v>FY03</c:v>
                </c:pt>
                <c:pt idx="1">
                  <c:v>FY04</c:v>
                </c:pt>
                <c:pt idx="2">
                  <c:v>FY05</c:v>
                </c:pt>
              </c:strCache>
            </c:strRef>
          </c:cat>
          <c:val>
            <c:numRef>
              <c:f>DetSummRollout!$B$25:$D$25</c:f>
              <c:numCache>
                <c:formatCode>"$"#,##0.00</c:formatCode>
                <c:ptCount val="3"/>
                <c:pt idx="0">
                  <c:v>15.55250432284324</c:v>
                </c:pt>
                <c:pt idx="1">
                  <c:v>4.970055479591997</c:v>
                </c:pt>
                <c:pt idx="2">
                  <c:v>0.337379150674079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08080504"/>
        <c:axId val="729902552"/>
      </c:barChart>
      <c:catAx>
        <c:axId val="708080504"/>
        <c:scaling>
          <c:orientation val="minMax"/>
        </c:scaling>
        <c:delete val="0"/>
        <c:axPos val="b"/>
        <c:majorTickMark val="out"/>
        <c:minorTickMark val="none"/>
        <c:tickLblPos val="nextTo"/>
        <c:crossAx val="729902552"/>
        <c:crosses val="autoZero"/>
        <c:auto val="1"/>
        <c:lblAlgn val="ctr"/>
        <c:lblOffset val="100"/>
        <c:noMultiLvlLbl val="0"/>
      </c:catAx>
      <c:valAx>
        <c:axId val="729902552"/>
        <c:scaling>
          <c:orientation val="minMax"/>
        </c:scaling>
        <c:delete val="0"/>
        <c:axPos val="l"/>
        <c:majorGridlines/>
        <c:numFmt formatCode="&quot;$&quot;#,##0.00" sourceLinked="1"/>
        <c:majorTickMark val="out"/>
        <c:minorTickMark val="none"/>
        <c:tickLblPos val="nextTo"/>
        <c:crossAx val="70808050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95144271459467"/>
          <c:y val="0.297821006988177"/>
          <c:w val="0.295060407053455"/>
          <c:h val="0.404357986023647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2000">
          <a:solidFill>
            <a:schemeClr val="bg1"/>
          </a:solidFill>
        </a:defRPr>
      </a:pPr>
      <a:endParaRPr lang="en-US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'Overall Summforgrphs'!$A$90</c:f>
              <c:strCache>
                <c:ptCount val="1"/>
                <c:pt idx="0">
                  <c:v>All EDs*</c:v>
                </c:pt>
              </c:strCache>
            </c:strRef>
          </c:tx>
          <c:spPr>
            <a:ln w="44450">
              <a:solidFill>
                <a:srgbClr val="FF0000"/>
              </a:solidFill>
            </a:ln>
          </c:spPr>
          <c:marker>
            <c:symbol val="none"/>
          </c:marker>
          <c:cat>
            <c:strRef>
              <c:f>'Overall Summforgrphs'!$B$1:$D$1</c:f>
              <c:strCache>
                <c:ptCount val="3"/>
                <c:pt idx="0">
                  <c:v>FY03</c:v>
                </c:pt>
                <c:pt idx="1">
                  <c:v>FY04</c:v>
                </c:pt>
                <c:pt idx="2">
                  <c:v>FY05</c:v>
                </c:pt>
              </c:strCache>
            </c:strRef>
          </c:cat>
          <c:val>
            <c:numRef>
              <c:f>'Overall Summforgrphs'!$B$90:$D$90</c:f>
              <c:numCache>
                <c:formatCode>"$"#,##0.00</c:formatCode>
                <c:ptCount val="3"/>
                <c:pt idx="0">
                  <c:v>24.29330930275863</c:v>
                </c:pt>
                <c:pt idx="1">
                  <c:v>22.3828404608107</c:v>
                </c:pt>
                <c:pt idx="2">
                  <c:v>29.02523930830062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'Overall Summforgrphs'!$A$108</c:f>
              <c:strCache>
                <c:ptCount val="1"/>
                <c:pt idx="0">
                  <c:v>VCU ED</c:v>
                </c:pt>
              </c:strCache>
            </c:strRef>
          </c:tx>
          <c:spPr>
            <a:ln w="44450">
              <a:solidFill>
                <a:srgbClr val="FFC000"/>
              </a:solidFill>
            </a:ln>
          </c:spPr>
          <c:marker>
            <c:symbol val="none"/>
          </c:marker>
          <c:cat>
            <c:strRef>
              <c:f>'Overall Summforgrphs'!$B$1:$D$1</c:f>
              <c:strCache>
                <c:ptCount val="3"/>
                <c:pt idx="0">
                  <c:v>FY03</c:v>
                </c:pt>
                <c:pt idx="1">
                  <c:v>FY04</c:v>
                </c:pt>
                <c:pt idx="2">
                  <c:v>FY05</c:v>
                </c:pt>
              </c:strCache>
            </c:strRef>
          </c:cat>
          <c:val>
            <c:numRef>
              <c:f>'Overall Summforgrphs'!$B$108:$D$108</c:f>
              <c:numCache>
                <c:formatCode>"$"#,##0.00</c:formatCode>
                <c:ptCount val="3"/>
                <c:pt idx="0">
                  <c:v>24.29330930275863</c:v>
                </c:pt>
                <c:pt idx="1">
                  <c:v>21.64684992220284</c:v>
                </c:pt>
                <c:pt idx="2">
                  <c:v>26.43766606111103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'Overall Summforgrphs'!$A$126</c:f>
              <c:strCache>
                <c:ptCount val="1"/>
                <c:pt idx="0">
                  <c:v>RCH ED</c:v>
                </c:pt>
              </c:strCache>
            </c:strRef>
          </c:tx>
          <c:spPr>
            <a:ln w="44450">
              <a:solidFill>
                <a:srgbClr val="00B050"/>
              </a:solidFill>
            </a:ln>
          </c:spPr>
          <c:marker>
            <c:symbol val="none"/>
          </c:marker>
          <c:cat>
            <c:strRef>
              <c:f>'Overall Summforgrphs'!$B$1:$D$1</c:f>
              <c:strCache>
                <c:ptCount val="3"/>
                <c:pt idx="0">
                  <c:v>FY03</c:v>
                </c:pt>
                <c:pt idx="1">
                  <c:v>FY04</c:v>
                </c:pt>
                <c:pt idx="2">
                  <c:v>FY05</c:v>
                </c:pt>
              </c:strCache>
            </c:strRef>
          </c:cat>
          <c:val>
            <c:numRef>
              <c:f>'Overall Summforgrphs'!$B$126:$D$126</c:f>
              <c:numCache>
                <c:formatCode>"$"#,##0.00</c:formatCode>
                <c:ptCount val="3"/>
                <c:pt idx="1">
                  <c:v>0.735990538607825</c:v>
                </c:pt>
                <c:pt idx="2">
                  <c:v>2.58757324718964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29998872"/>
        <c:axId val="708525960"/>
      </c:lineChart>
      <c:catAx>
        <c:axId val="72999887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2000">
                <a:solidFill>
                  <a:schemeClr val="bg1"/>
                </a:solidFill>
              </a:defRPr>
            </a:pPr>
            <a:endParaRPr lang="en-US"/>
          </a:p>
        </c:txPr>
        <c:crossAx val="708525960"/>
        <c:crosses val="autoZero"/>
        <c:auto val="1"/>
        <c:lblAlgn val="ctr"/>
        <c:lblOffset val="100"/>
        <c:noMultiLvlLbl val="0"/>
      </c:catAx>
      <c:valAx>
        <c:axId val="70852596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2400">
                    <a:solidFill>
                      <a:schemeClr val="bg1"/>
                    </a:solidFill>
                  </a:defRPr>
                </a:pPr>
                <a:r>
                  <a:rPr lang="en-US" sz="2400">
                    <a:solidFill>
                      <a:schemeClr val="bg1"/>
                    </a:solidFill>
                  </a:rPr>
                  <a:t>PMPM</a:t>
                </a:r>
              </a:p>
            </c:rich>
          </c:tx>
          <c:layout/>
          <c:overlay val="0"/>
        </c:title>
        <c:numFmt formatCode="&quot;$&quot;#,##0.00" sourceLinked="1"/>
        <c:majorTickMark val="out"/>
        <c:minorTickMark val="none"/>
        <c:tickLblPos val="nextTo"/>
        <c:txPr>
          <a:bodyPr/>
          <a:lstStyle/>
          <a:p>
            <a:pPr>
              <a:defRPr sz="2400">
                <a:solidFill>
                  <a:schemeClr val="bg1"/>
                </a:solidFill>
              </a:defRPr>
            </a:pPr>
            <a:endParaRPr lang="en-US"/>
          </a:p>
        </c:txPr>
        <c:crossAx val="72999887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8227914240738"/>
          <c:y val="0.394363198243372"/>
          <c:w val="0.208962687898371"/>
          <c:h val="0.211273603513258"/>
        </c:manualLayout>
      </c:layout>
      <c:overlay val="0"/>
      <c:txPr>
        <a:bodyPr/>
        <a:lstStyle/>
        <a:p>
          <a:pPr>
            <a:defRPr sz="2400">
              <a:solidFill>
                <a:schemeClr val="bg1"/>
              </a:solidFill>
            </a:defRPr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'Hadley comparison'!$E$11</c:f>
              <c:strCache>
                <c:ptCount val="1"/>
                <c:pt idx="0">
                  <c:v>Hadley 2008 Adult Per month spending actual</c:v>
                </c:pt>
              </c:strCache>
            </c:strRef>
          </c:tx>
          <c:spPr>
            <a:solidFill>
              <a:srgbClr val="808080">
                <a:lumMod val="40000"/>
                <a:lumOff val="60000"/>
              </a:srgbClr>
            </a:solidFill>
          </c:spPr>
          <c:invertIfNegative val="0"/>
          <c:val>
            <c:numRef>
              <c:f>'Hadley comparison'!$E$20</c:f>
              <c:numCache>
                <c:formatCode>_("$"* #,##0_);_("$"* \(#,##0\);_("$"* "-"??_);_(@_)</c:formatCode>
                <c:ptCount val="1"/>
                <c:pt idx="0">
                  <c:v>216.25</c:v>
                </c:pt>
              </c:numCache>
            </c:numRef>
          </c:val>
        </c:ser>
        <c:ser>
          <c:idx val="1"/>
          <c:order val="1"/>
          <c:tx>
            <c:strRef>
              <c:f>'Hadley comparison'!$G$11</c:f>
              <c:strCache>
                <c:ptCount val="1"/>
                <c:pt idx="0">
                  <c:v>Hadley 2008 Adult Per month spending simulated if fully insured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val>
            <c:numRef>
              <c:f>'Hadley comparison'!$G$20</c:f>
              <c:numCache>
                <c:formatCode>_("$"* #,##0_);_("$"* \(#,##0\);_("$"* "-"??_);_(@_)</c:formatCode>
                <c:ptCount val="1"/>
                <c:pt idx="0">
                  <c:v>378.5833333333333</c:v>
                </c:pt>
              </c:numCache>
            </c:numRef>
          </c:val>
        </c:ser>
        <c:ser>
          <c:idx val="2"/>
          <c:order val="2"/>
          <c:tx>
            <c:strRef>
              <c:f>'Hadley comparison'!$H$11</c:f>
              <c:strCache>
                <c:ptCount val="1"/>
                <c:pt idx="0">
                  <c:v>2005 VCC PMPM</c:v>
                </c:pt>
              </c:strCache>
            </c:strRef>
          </c:tx>
          <c:spPr>
            <a:solidFill>
              <a:srgbClr val="00B0F0"/>
            </a:solidFill>
          </c:spPr>
          <c:invertIfNegative val="0"/>
          <c:val>
            <c:numRef>
              <c:f>'Hadley comparison'!$H$20</c:f>
              <c:numCache>
                <c:formatCode>"$"#,##0_);[Red]\("$"#,##0\)</c:formatCode>
                <c:ptCount val="1"/>
                <c:pt idx="0">
                  <c:v>497.1387393287892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08097912"/>
        <c:axId val="708103368"/>
      </c:barChart>
      <c:catAx>
        <c:axId val="70809791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Group</a:t>
                </a:r>
              </a:p>
            </c:rich>
          </c:tx>
          <c:layout/>
          <c:overlay val="0"/>
        </c:title>
        <c:majorTickMark val="none"/>
        <c:minorTickMark val="none"/>
        <c:tickLblPos val="none"/>
        <c:crossAx val="708103368"/>
        <c:crosses val="autoZero"/>
        <c:auto val="1"/>
        <c:lblAlgn val="ctr"/>
        <c:lblOffset val="100"/>
        <c:noMultiLvlLbl val="0"/>
      </c:catAx>
      <c:valAx>
        <c:axId val="708103368"/>
        <c:scaling>
          <c:orientation val="minMax"/>
        </c:scaling>
        <c:delete val="0"/>
        <c:axPos val="l"/>
        <c:majorGridlines/>
        <c:numFmt formatCode="_(&quot;$&quot;* #,##0_);_(&quot;$&quot;* \(#,##0\);_(&quot;$&quot;* &quot;-&quot;??_);_(@_)" sourceLinked="1"/>
        <c:majorTickMark val="out"/>
        <c:minorTickMark val="none"/>
        <c:tickLblPos val="nextTo"/>
        <c:crossAx val="70809791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2000">
          <a:solidFill>
            <a:schemeClr val="bg1"/>
          </a:solidFill>
        </a:defRPr>
      </a:pPr>
      <a:endParaRPr lang="en-US"/>
    </a:p>
  </c:txPr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60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BD17329-F6FD-3947-83E2-55D48960881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1463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2E7EA478-9255-514A-96F4-70D3A4781CAF}" type="slidenum">
              <a:rPr lang="en-US" sz="1200"/>
              <a:pPr/>
              <a:t>1</a:t>
            </a:fld>
            <a:endParaRPr lang="en-US" sz="1200"/>
          </a:p>
        </p:txBody>
      </p:sp>
      <p:sp>
        <p:nvSpPr>
          <p:cNvPr id="2048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ea typeface="ＭＳ Ｐゴシック" charset="0"/>
              </a:rPr>
              <a:t>Uptake percentages by community primary care mirrored dropoff percentages by VCU primary care.  </a:t>
            </a:r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9D29FD3-89BE-4D4C-8806-F3EA0A00D9AE}" type="slidenum">
              <a:rPr lang="en-US" sz="1200"/>
              <a:pPr/>
              <a:t>11</a:t>
            </a:fld>
            <a:endParaRPr lang="en-US" sz="120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ea typeface="ＭＳ Ｐゴシック" charset="0"/>
              </a:rPr>
              <a:t>Community primary care PMPM rose, but was more than offset by decreases in university primary care PMPM, while specialty care PMPM remained flat. This led to a decrease in PMPM for these segments combined. </a:t>
            </a:r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2EC5D92D-B615-C141-83AB-371103E0D0C7}" type="slidenum">
              <a:rPr lang="en-US" sz="1200"/>
              <a:pPr/>
              <a:t>12</a:t>
            </a:fld>
            <a:endParaRPr 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0A07DDCD-BA5B-4540-8CDE-E1B2D33B16BC}" type="slidenum">
              <a:rPr lang="en-US" sz="1200"/>
              <a:pPr/>
              <a:t>2</a:t>
            </a:fld>
            <a:endParaRPr lang="en-US" sz="1200"/>
          </a:p>
        </p:txBody>
      </p:sp>
      <p:sp>
        <p:nvSpPr>
          <p:cNvPr id="2150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ED358E76-2CCF-D04A-A1AA-760A269DD0B6}" type="slidenum">
              <a:rPr lang="en-US" sz="1200"/>
              <a:pPr/>
              <a:t>3</a:t>
            </a:fld>
            <a:endParaRPr lang="en-US" sz="1200"/>
          </a:p>
        </p:txBody>
      </p:sp>
      <p:sp>
        <p:nvSpPr>
          <p:cNvPr id="2253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0FD3683-C314-A749-A15D-EF6480E5D6FB}" type="slidenum">
              <a:rPr lang="en-US" sz="1200"/>
              <a:pPr/>
              <a:t>4</a:t>
            </a:fld>
            <a:endParaRPr lang="en-US" sz="1200"/>
          </a:p>
        </p:txBody>
      </p:sp>
      <p:sp>
        <p:nvSpPr>
          <p:cNvPr id="2355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0D90D3C7-CED6-CF42-B47C-D140FF696528}" type="slidenum">
              <a:rPr lang="en-US" sz="1200"/>
              <a:pPr/>
              <a:t>5</a:t>
            </a:fld>
            <a:endParaRPr lang="en-US" sz="1200"/>
          </a:p>
        </p:txBody>
      </p:sp>
      <p:sp>
        <p:nvSpPr>
          <p:cNvPr id="2457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5D371530-8AA5-6D4A-B059-A65FBB4634B6}" type="slidenum">
              <a:rPr lang="en-US" sz="1200"/>
              <a:pPr/>
              <a:t>6</a:t>
            </a:fld>
            <a:endParaRPr lang="en-US" sz="1200"/>
          </a:p>
        </p:txBody>
      </p:sp>
      <p:sp>
        <p:nvSpPr>
          <p:cNvPr id="2560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ea typeface="ＭＳ Ｐゴシック" charset="0"/>
              </a:rPr>
              <a:t>There was a a 25% increase overall in VCC enrollment from FY 2003-2005.  Simultaneously, community practitioner member months increased 28%. However, PMPM only increased by 4%.</a:t>
            </a:r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803571D4-2307-524C-B0BE-1110803DF82A}" type="slidenum">
              <a:rPr lang="en-US" sz="1200"/>
              <a:pPr/>
              <a:t>8</a:t>
            </a:fld>
            <a:endParaRPr lang="en-US" sz="12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ea typeface="ＭＳ Ｐゴシック" charset="0"/>
              </a:rPr>
              <a:t>Per member per month costs rose slightly for pharmacy and ED, but were flat for inpatient and outpatient services.</a:t>
            </a:r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A6AF0BBA-967C-1B40-BAD7-D462AC7B5EE9}" type="slidenum">
              <a:rPr lang="en-US" sz="1200"/>
              <a:pPr/>
              <a:t>9</a:t>
            </a:fld>
            <a:endParaRPr lang="en-US" sz="12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ea typeface="ＭＳ Ｐゴシック" charset="0"/>
              </a:rPr>
              <a:t>Overall, the percentages of VCC pts seeking primary care slightly increased, but so did the percentage w all other visits. Specialty care utilization percentages dropped slightly. </a:t>
            </a:r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ADA07A67-2872-AF40-BE3B-44C3DF0D7A40}" type="slidenum">
              <a:rPr lang="en-US" sz="1200"/>
              <a:pPr/>
              <a:t>10</a:t>
            </a:fld>
            <a:endParaRPr 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2707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102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13D66EE2-1EC2-2C49-BF2A-50F5C1E0BDC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7314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AEEBB1F-03F7-364D-BFF3-7AFC45064A9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7676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00800" y="0"/>
            <a:ext cx="21336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2484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51FAAE-F506-6E4F-9D65-E775C16FB9E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4441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62000" y="1219200"/>
            <a:ext cx="3810000" cy="4876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724400" y="1219200"/>
            <a:ext cx="3810000" cy="4876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3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EA4B61-055B-FE45-8F32-D1147ADE386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726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DC63E06-FB7D-F34E-BE39-F167E1ADCDB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1804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D9A3CC-6116-9442-B4D7-CC7BE89740E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340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219200"/>
            <a:ext cx="38100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219200"/>
            <a:ext cx="38100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3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6695C1-E98E-4C44-9E20-CE2E8828C4A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5375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03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A954AA-5D70-224B-A994-A81107CF0E6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006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CDBA32C-687E-C443-98DA-38D9382765F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3996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3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24FEE7-E632-0344-9C67-C9CD95C73E3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2095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3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12F7653-C720-D94B-B261-BCF63188645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250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3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FC229B-F5C9-3545-9C51-242E8ABF856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216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eg"/><Relationship Id="rId1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026" descr="VCU medcenter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6551" b="-16551"/>
          <a:stretch>
            <a:fillRect/>
          </a:stretch>
        </p:blipFill>
        <p:spPr bwMode="auto">
          <a:xfrm>
            <a:off x="7312025" y="5316538"/>
            <a:ext cx="1590675" cy="1389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Rectangle 1027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2" name="Rectangle 1028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219200"/>
            <a:ext cx="77724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1685" name="Rectangle 102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686" name="Rectangle 103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687" name="Rectangle 103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latin typeface="Futura" charset="0"/>
                <a:ea typeface="Osaka" charset="0"/>
                <a:cs typeface="Osaka" charset="0"/>
              </a:defRPr>
            </a:lvl1pPr>
          </a:lstStyle>
          <a:p>
            <a:fld id="{19003E36-405B-D34A-97F0-2E48AD6F5394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4458" name="Picture 10" descr="VCUMC_LogotypeCW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3625" y="6553200"/>
            <a:ext cx="1425575" cy="219075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689" name="Line 1033"/>
          <p:cNvSpPr>
            <a:spLocks noChangeShapeType="1"/>
          </p:cNvSpPr>
          <p:nvPr/>
        </p:nvSpPr>
        <p:spPr bwMode="auto">
          <a:xfrm>
            <a:off x="0" y="2438400"/>
            <a:ext cx="685800" cy="0"/>
          </a:xfrm>
          <a:prstGeom prst="line">
            <a:avLst/>
          </a:prstGeom>
          <a:noFill/>
          <a:ln w="76200">
            <a:solidFill>
              <a:srgbClr val="FFE23C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pitchFamily="48" charset="-128"/>
              <a:cs typeface="+mn-cs"/>
            </a:endParaRPr>
          </a:p>
        </p:txBody>
      </p:sp>
      <p:sp>
        <p:nvSpPr>
          <p:cNvPr id="71690" name="Line 1034"/>
          <p:cNvSpPr>
            <a:spLocks noChangeShapeType="1"/>
          </p:cNvSpPr>
          <p:nvPr/>
        </p:nvSpPr>
        <p:spPr bwMode="auto">
          <a:xfrm>
            <a:off x="0" y="2590800"/>
            <a:ext cx="685800" cy="0"/>
          </a:xfrm>
          <a:prstGeom prst="line">
            <a:avLst/>
          </a:prstGeom>
          <a:noFill/>
          <a:ln w="76200">
            <a:solidFill>
              <a:srgbClr val="FFE23C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pitchFamily="48" charset="-128"/>
              <a:cs typeface="+mn-cs"/>
            </a:endParaRPr>
          </a:p>
        </p:txBody>
      </p:sp>
      <p:sp>
        <p:nvSpPr>
          <p:cNvPr id="71691" name="Line 1035"/>
          <p:cNvSpPr>
            <a:spLocks noChangeShapeType="1"/>
          </p:cNvSpPr>
          <p:nvPr/>
        </p:nvSpPr>
        <p:spPr bwMode="auto">
          <a:xfrm>
            <a:off x="0" y="2743200"/>
            <a:ext cx="685800" cy="0"/>
          </a:xfrm>
          <a:prstGeom prst="line">
            <a:avLst/>
          </a:prstGeom>
          <a:noFill/>
          <a:ln w="76200">
            <a:solidFill>
              <a:srgbClr val="FFE23C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pitchFamily="48" charset="-128"/>
              <a:cs typeface="+mn-cs"/>
            </a:endParaRPr>
          </a:p>
        </p:txBody>
      </p:sp>
      <p:sp>
        <p:nvSpPr>
          <p:cNvPr id="71692" name="Line 1036"/>
          <p:cNvSpPr>
            <a:spLocks noChangeShapeType="1"/>
          </p:cNvSpPr>
          <p:nvPr/>
        </p:nvSpPr>
        <p:spPr bwMode="auto">
          <a:xfrm>
            <a:off x="0" y="2895600"/>
            <a:ext cx="685800" cy="0"/>
          </a:xfrm>
          <a:prstGeom prst="line">
            <a:avLst/>
          </a:prstGeom>
          <a:noFill/>
          <a:ln w="76200">
            <a:solidFill>
              <a:srgbClr val="FFE23C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pitchFamily="48" charset="-128"/>
              <a:cs typeface="+mn-cs"/>
            </a:endParaRPr>
          </a:p>
        </p:txBody>
      </p:sp>
      <p:sp>
        <p:nvSpPr>
          <p:cNvPr id="71693" name="Line 1037"/>
          <p:cNvSpPr>
            <a:spLocks noChangeShapeType="1"/>
          </p:cNvSpPr>
          <p:nvPr/>
        </p:nvSpPr>
        <p:spPr bwMode="auto">
          <a:xfrm>
            <a:off x="0" y="3048000"/>
            <a:ext cx="685800" cy="0"/>
          </a:xfrm>
          <a:prstGeom prst="line">
            <a:avLst/>
          </a:prstGeom>
          <a:noFill/>
          <a:ln w="76200">
            <a:solidFill>
              <a:srgbClr val="FFE23C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pitchFamily="48" charset="-128"/>
              <a:cs typeface="+mn-cs"/>
            </a:endParaRPr>
          </a:p>
        </p:txBody>
      </p:sp>
      <p:sp>
        <p:nvSpPr>
          <p:cNvPr id="71694" name="Line 1038"/>
          <p:cNvSpPr>
            <a:spLocks noChangeShapeType="1"/>
          </p:cNvSpPr>
          <p:nvPr/>
        </p:nvSpPr>
        <p:spPr bwMode="auto">
          <a:xfrm>
            <a:off x="0" y="2286000"/>
            <a:ext cx="685800" cy="0"/>
          </a:xfrm>
          <a:prstGeom prst="line">
            <a:avLst/>
          </a:prstGeom>
          <a:noFill/>
          <a:ln w="76200">
            <a:solidFill>
              <a:srgbClr val="FFE23C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pitchFamily="48" charset="-128"/>
              <a:cs typeface="+mn-cs"/>
            </a:endParaRPr>
          </a:p>
        </p:txBody>
      </p:sp>
      <p:sp>
        <p:nvSpPr>
          <p:cNvPr id="71695" name="Line 1039"/>
          <p:cNvSpPr>
            <a:spLocks noChangeShapeType="1"/>
          </p:cNvSpPr>
          <p:nvPr/>
        </p:nvSpPr>
        <p:spPr bwMode="auto">
          <a:xfrm>
            <a:off x="0" y="2133600"/>
            <a:ext cx="685800" cy="0"/>
          </a:xfrm>
          <a:prstGeom prst="line">
            <a:avLst/>
          </a:prstGeom>
          <a:noFill/>
          <a:ln w="76200">
            <a:solidFill>
              <a:srgbClr val="FFE23C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pitchFamily="48" charset="-128"/>
              <a:cs typeface="+mn-cs"/>
            </a:endParaRPr>
          </a:p>
        </p:txBody>
      </p:sp>
      <p:sp>
        <p:nvSpPr>
          <p:cNvPr id="71696" name="Line 1040"/>
          <p:cNvSpPr>
            <a:spLocks noChangeShapeType="1"/>
          </p:cNvSpPr>
          <p:nvPr/>
        </p:nvSpPr>
        <p:spPr bwMode="auto">
          <a:xfrm>
            <a:off x="0" y="1981200"/>
            <a:ext cx="685800" cy="0"/>
          </a:xfrm>
          <a:prstGeom prst="line">
            <a:avLst/>
          </a:prstGeom>
          <a:noFill/>
          <a:ln w="76200">
            <a:solidFill>
              <a:srgbClr val="FFE23C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pitchFamily="48" charset="-128"/>
              <a:cs typeface="+mn-cs"/>
            </a:endParaRPr>
          </a:p>
        </p:txBody>
      </p:sp>
      <p:sp>
        <p:nvSpPr>
          <p:cNvPr id="71697" name="Line 1041"/>
          <p:cNvSpPr>
            <a:spLocks noChangeShapeType="1"/>
          </p:cNvSpPr>
          <p:nvPr/>
        </p:nvSpPr>
        <p:spPr bwMode="auto">
          <a:xfrm>
            <a:off x="0" y="3200400"/>
            <a:ext cx="685800" cy="0"/>
          </a:xfrm>
          <a:prstGeom prst="line">
            <a:avLst/>
          </a:prstGeom>
          <a:noFill/>
          <a:ln w="76200">
            <a:solidFill>
              <a:srgbClr val="FFE23C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pitchFamily="48" charset="-128"/>
              <a:cs typeface="+mn-cs"/>
            </a:endParaRPr>
          </a:p>
        </p:txBody>
      </p:sp>
      <p:sp>
        <p:nvSpPr>
          <p:cNvPr id="71698" name="Line 1042"/>
          <p:cNvSpPr>
            <a:spLocks noChangeShapeType="1"/>
          </p:cNvSpPr>
          <p:nvPr/>
        </p:nvSpPr>
        <p:spPr bwMode="auto">
          <a:xfrm>
            <a:off x="0" y="3352800"/>
            <a:ext cx="685800" cy="0"/>
          </a:xfrm>
          <a:prstGeom prst="line">
            <a:avLst/>
          </a:prstGeom>
          <a:noFill/>
          <a:ln w="76200">
            <a:solidFill>
              <a:srgbClr val="FFE23C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pitchFamily="48" charset="-128"/>
              <a:cs typeface="+mn-cs"/>
            </a:endParaRPr>
          </a:p>
        </p:txBody>
      </p:sp>
      <p:sp>
        <p:nvSpPr>
          <p:cNvPr id="71699" name="Line 1043"/>
          <p:cNvSpPr>
            <a:spLocks noChangeShapeType="1"/>
          </p:cNvSpPr>
          <p:nvPr/>
        </p:nvSpPr>
        <p:spPr bwMode="auto">
          <a:xfrm>
            <a:off x="0" y="3505200"/>
            <a:ext cx="685800" cy="0"/>
          </a:xfrm>
          <a:prstGeom prst="line">
            <a:avLst/>
          </a:prstGeom>
          <a:noFill/>
          <a:ln w="76200">
            <a:solidFill>
              <a:srgbClr val="FFE23C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pitchFamily="48" charset="-128"/>
              <a:cs typeface="+mn-cs"/>
            </a:endParaRPr>
          </a:p>
        </p:txBody>
      </p:sp>
      <p:sp>
        <p:nvSpPr>
          <p:cNvPr id="71700" name="Line 1044"/>
          <p:cNvSpPr>
            <a:spLocks noChangeShapeType="1"/>
          </p:cNvSpPr>
          <p:nvPr/>
        </p:nvSpPr>
        <p:spPr bwMode="auto">
          <a:xfrm>
            <a:off x="0" y="3657600"/>
            <a:ext cx="685800" cy="0"/>
          </a:xfrm>
          <a:prstGeom prst="line">
            <a:avLst/>
          </a:prstGeom>
          <a:noFill/>
          <a:ln w="76200">
            <a:solidFill>
              <a:srgbClr val="FFE23C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pitchFamily="48" charset="-128"/>
              <a:cs typeface="+mn-cs"/>
            </a:endParaRPr>
          </a:p>
        </p:txBody>
      </p:sp>
      <p:sp>
        <p:nvSpPr>
          <p:cNvPr id="71701" name="Line 1045"/>
          <p:cNvSpPr>
            <a:spLocks noChangeShapeType="1"/>
          </p:cNvSpPr>
          <p:nvPr/>
        </p:nvSpPr>
        <p:spPr bwMode="auto">
          <a:xfrm>
            <a:off x="0" y="3810000"/>
            <a:ext cx="685800" cy="0"/>
          </a:xfrm>
          <a:prstGeom prst="line">
            <a:avLst/>
          </a:prstGeom>
          <a:noFill/>
          <a:ln w="76200">
            <a:solidFill>
              <a:srgbClr val="FFE23C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pitchFamily="48" charset="-128"/>
              <a:cs typeface="+mn-cs"/>
            </a:endParaRPr>
          </a:p>
        </p:txBody>
      </p:sp>
      <p:sp>
        <p:nvSpPr>
          <p:cNvPr id="71702" name="Line 1046"/>
          <p:cNvSpPr>
            <a:spLocks noChangeShapeType="1"/>
          </p:cNvSpPr>
          <p:nvPr/>
        </p:nvSpPr>
        <p:spPr bwMode="auto">
          <a:xfrm>
            <a:off x="0" y="3962400"/>
            <a:ext cx="685800" cy="0"/>
          </a:xfrm>
          <a:prstGeom prst="line">
            <a:avLst/>
          </a:prstGeom>
          <a:noFill/>
          <a:ln w="76200">
            <a:solidFill>
              <a:srgbClr val="FFE23C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pitchFamily="48" charset="-128"/>
              <a:cs typeface="+mn-cs"/>
            </a:endParaRPr>
          </a:p>
        </p:txBody>
      </p:sp>
      <p:sp>
        <p:nvSpPr>
          <p:cNvPr id="71703" name="Line 1047"/>
          <p:cNvSpPr>
            <a:spLocks noChangeShapeType="1"/>
          </p:cNvSpPr>
          <p:nvPr/>
        </p:nvSpPr>
        <p:spPr bwMode="auto">
          <a:xfrm>
            <a:off x="0" y="4114800"/>
            <a:ext cx="685800" cy="0"/>
          </a:xfrm>
          <a:prstGeom prst="line">
            <a:avLst/>
          </a:prstGeom>
          <a:noFill/>
          <a:ln w="76200">
            <a:solidFill>
              <a:srgbClr val="FFE23C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pitchFamily="48" charset="-128"/>
              <a:cs typeface="+mn-cs"/>
            </a:endParaRPr>
          </a:p>
        </p:txBody>
      </p:sp>
      <p:sp>
        <p:nvSpPr>
          <p:cNvPr id="71704" name="Line 1048"/>
          <p:cNvSpPr>
            <a:spLocks noChangeShapeType="1"/>
          </p:cNvSpPr>
          <p:nvPr/>
        </p:nvSpPr>
        <p:spPr bwMode="auto">
          <a:xfrm>
            <a:off x="0" y="4267200"/>
            <a:ext cx="685800" cy="0"/>
          </a:xfrm>
          <a:prstGeom prst="line">
            <a:avLst/>
          </a:prstGeom>
          <a:noFill/>
          <a:ln w="76200">
            <a:solidFill>
              <a:srgbClr val="FFE23C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pitchFamily="48" charset="-128"/>
              <a:cs typeface="+mn-cs"/>
            </a:endParaRPr>
          </a:p>
        </p:txBody>
      </p:sp>
      <p:sp>
        <p:nvSpPr>
          <p:cNvPr id="71705" name="Line 1049"/>
          <p:cNvSpPr>
            <a:spLocks noChangeShapeType="1"/>
          </p:cNvSpPr>
          <p:nvPr/>
        </p:nvSpPr>
        <p:spPr bwMode="auto">
          <a:xfrm>
            <a:off x="0" y="4419600"/>
            <a:ext cx="685800" cy="0"/>
          </a:xfrm>
          <a:prstGeom prst="line">
            <a:avLst/>
          </a:prstGeom>
          <a:noFill/>
          <a:ln w="76200">
            <a:solidFill>
              <a:srgbClr val="FFE23C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pitchFamily="48" charset="-128"/>
              <a:cs typeface="+mn-cs"/>
            </a:endParaRPr>
          </a:p>
        </p:txBody>
      </p:sp>
      <p:sp>
        <p:nvSpPr>
          <p:cNvPr id="71706" name="Line 1050"/>
          <p:cNvSpPr>
            <a:spLocks noChangeShapeType="1"/>
          </p:cNvSpPr>
          <p:nvPr/>
        </p:nvSpPr>
        <p:spPr bwMode="auto">
          <a:xfrm>
            <a:off x="0" y="4572000"/>
            <a:ext cx="685800" cy="0"/>
          </a:xfrm>
          <a:prstGeom prst="line">
            <a:avLst/>
          </a:prstGeom>
          <a:noFill/>
          <a:ln w="76200">
            <a:solidFill>
              <a:srgbClr val="FFE23C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pitchFamily="48" charset="-128"/>
              <a:cs typeface="+mn-cs"/>
            </a:endParaRPr>
          </a:p>
        </p:txBody>
      </p:sp>
      <p:sp>
        <p:nvSpPr>
          <p:cNvPr id="71707" name="Line 1051"/>
          <p:cNvSpPr>
            <a:spLocks noChangeShapeType="1"/>
          </p:cNvSpPr>
          <p:nvPr/>
        </p:nvSpPr>
        <p:spPr bwMode="auto">
          <a:xfrm>
            <a:off x="0" y="4724400"/>
            <a:ext cx="685800" cy="0"/>
          </a:xfrm>
          <a:prstGeom prst="line">
            <a:avLst/>
          </a:prstGeom>
          <a:noFill/>
          <a:ln w="76200">
            <a:solidFill>
              <a:srgbClr val="FFE23C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pitchFamily="48" charset="-128"/>
              <a:cs typeface="+mn-cs"/>
            </a:endParaRPr>
          </a:p>
        </p:txBody>
      </p:sp>
      <p:sp>
        <p:nvSpPr>
          <p:cNvPr id="71708" name="Line 1052"/>
          <p:cNvSpPr>
            <a:spLocks noChangeShapeType="1"/>
          </p:cNvSpPr>
          <p:nvPr/>
        </p:nvSpPr>
        <p:spPr bwMode="auto">
          <a:xfrm>
            <a:off x="0" y="4876800"/>
            <a:ext cx="685800" cy="0"/>
          </a:xfrm>
          <a:prstGeom prst="line">
            <a:avLst/>
          </a:prstGeom>
          <a:noFill/>
          <a:ln w="76200">
            <a:solidFill>
              <a:srgbClr val="FFE23C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pitchFamily="48" charset="-128"/>
              <a:cs typeface="+mn-cs"/>
            </a:endParaRPr>
          </a:p>
        </p:txBody>
      </p:sp>
      <p:sp>
        <p:nvSpPr>
          <p:cNvPr id="71709" name="Line 1053"/>
          <p:cNvSpPr>
            <a:spLocks noChangeShapeType="1"/>
          </p:cNvSpPr>
          <p:nvPr/>
        </p:nvSpPr>
        <p:spPr bwMode="auto">
          <a:xfrm>
            <a:off x="0" y="5029200"/>
            <a:ext cx="685800" cy="0"/>
          </a:xfrm>
          <a:prstGeom prst="line">
            <a:avLst/>
          </a:prstGeom>
          <a:noFill/>
          <a:ln w="76200">
            <a:solidFill>
              <a:srgbClr val="FFE23C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pitchFamily="48" charset="-128"/>
              <a:cs typeface="+mn-cs"/>
            </a:endParaRPr>
          </a:p>
        </p:txBody>
      </p:sp>
      <p:sp>
        <p:nvSpPr>
          <p:cNvPr id="71710" name="Line 1054"/>
          <p:cNvSpPr>
            <a:spLocks noChangeShapeType="1"/>
          </p:cNvSpPr>
          <p:nvPr/>
        </p:nvSpPr>
        <p:spPr bwMode="auto">
          <a:xfrm>
            <a:off x="0" y="5181600"/>
            <a:ext cx="685800" cy="0"/>
          </a:xfrm>
          <a:prstGeom prst="line">
            <a:avLst/>
          </a:prstGeom>
          <a:noFill/>
          <a:ln w="76200">
            <a:solidFill>
              <a:srgbClr val="FFE23C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pitchFamily="48" charset="-128"/>
              <a:cs typeface="+mn-cs"/>
            </a:endParaRPr>
          </a:p>
        </p:txBody>
      </p:sp>
      <p:sp>
        <p:nvSpPr>
          <p:cNvPr id="71711" name="Line 1055"/>
          <p:cNvSpPr>
            <a:spLocks noChangeShapeType="1"/>
          </p:cNvSpPr>
          <p:nvPr/>
        </p:nvSpPr>
        <p:spPr bwMode="auto">
          <a:xfrm>
            <a:off x="0" y="5334000"/>
            <a:ext cx="685800" cy="0"/>
          </a:xfrm>
          <a:prstGeom prst="line">
            <a:avLst/>
          </a:prstGeom>
          <a:noFill/>
          <a:ln w="76200">
            <a:solidFill>
              <a:srgbClr val="FFE23C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pitchFamily="48" charset="-128"/>
              <a:cs typeface="+mn-cs"/>
            </a:endParaRPr>
          </a:p>
        </p:txBody>
      </p:sp>
      <p:sp>
        <p:nvSpPr>
          <p:cNvPr id="71712" name="Line 1056"/>
          <p:cNvSpPr>
            <a:spLocks noChangeShapeType="1"/>
          </p:cNvSpPr>
          <p:nvPr/>
        </p:nvSpPr>
        <p:spPr bwMode="auto">
          <a:xfrm>
            <a:off x="0" y="5486400"/>
            <a:ext cx="685800" cy="0"/>
          </a:xfrm>
          <a:prstGeom prst="line">
            <a:avLst/>
          </a:prstGeom>
          <a:noFill/>
          <a:ln w="76200">
            <a:solidFill>
              <a:srgbClr val="FFE23C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pitchFamily="48" charset="-128"/>
              <a:cs typeface="+mn-cs"/>
            </a:endParaRPr>
          </a:p>
        </p:txBody>
      </p:sp>
      <p:sp>
        <p:nvSpPr>
          <p:cNvPr id="71713" name="Line 1057"/>
          <p:cNvSpPr>
            <a:spLocks noChangeShapeType="1"/>
          </p:cNvSpPr>
          <p:nvPr/>
        </p:nvSpPr>
        <p:spPr bwMode="auto">
          <a:xfrm>
            <a:off x="0" y="5638800"/>
            <a:ext cx="685800" cy="0"/>
          </a:xfrm>
          <a:prstGeom prst="line">
            <a:avLst/>
          </a:prstGeom>
          <a:noFill/>
          <a:ln w="76200">
            <a:solidFill>
              <a:srgbClr val="FFE23C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pitchFamily="48" charset="-128"/>
              <a:cs typeface="+mn-cs"/>
            </a:endParaRPr>
          </a:p>
        </p:txBody>
      </p:sp>
      <p:sp>
        <p:nvSpPr>
          <p:cNvPr id="71714" name="Line 1058"/>
          <p:cNvSpPr>
            <a:spLocks noChangeShapeType="1"/>
          </p:cNvSpPr>
          <p:nvPr/>
        </p:nvSpPr>
        <p:spPr bwMode="auto">
          <a:xfrm>
            <a:off x="0" y="5791200"/>
            <a:ext cx="685800" cy="0"/>
          </a:xfrm>
          <a:prstGeom prst="line">
            <a:avLst/>
          </a:prstGeom>
          <a:noFill/>
          <a:ln w="76200">
            <a:solidFill>
              <a:srgbClr val="FFE23C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pitchFamily="48" charset="-128"/>
              <a:cs typeface="+mn-cs"/>
            </a:endParaRPr>
          </a:p>
        </p:txBody>
      </p:sp>
      <p:sp>
        <p:nvSpPr>
          <p:cNvPr id="71715" name="Line 1059"/>
          <p:cNvSpPr>
            <a:spLocks noChangeShapeType="1"/>
          </p:cNvSpPr>
          <p:nvPr/>
        </p:nvSpPr>
        <p:spPr bwMode="auto">
          <a:xfrm>
            <a:off x="0" y="5943600"/>
            <a:ext cx="685800" cy="0"/>
          </a:xfrm>
          <a:prstGeom prst="line">
            <a:avLst/>
          </a:prstGeom>
          <a:noFill/>
          <a:ln w="76200">
            <a:solidFill>
              <a:srgbClr val="FFE23C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pitchFamily="48" charset="-128"/>
              <a:cs typeface="+mn-cs"/>
            </a:endParaRPr>
          </a:p>
        </p:txBody>
      </p:sp>
      <p:sp>
        <p:nvSpPr>
          <p:cNvPr id="71716" name="Line 1060"/>
          <p:cNvSpPr>
            <a:spLocks noChangeShapeType="1"/>
          </p:cNvSpPr>
          <p:nvPr/>
        </p:nvSpPr>
        <p:spPr bwMode="auto">
          <a:xfrm>
            <a:off x="0" y="6096000"/>
            <a:ext cx="685800" cy="0"/>
          </a:xfrm>
          <a:prstGeom prst="line">
            <a:avLst/>
          </a:prstGeom>
          <a:noFill/>
          <a:ln w="76200">
            <a:solidFill>
              <a:srgbClr val="FFE23C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pitchFamily="48" charset="-128"/>
              <a:cs typeface="+mn-cs"/>
            </a:endParaRPr>
          </a:p>
        </p:txBody>
      </p:sp>
      <p:sp>
        <p:nvSpPr>
          <p:cNvPr id="71717" name="Line 1061"/>
          <p:cNvSpPr>
            <a:spLocks noChangeShapeType="1"/>
          </p:cNvSpPr>
          <p:nvPr/>
        </p:nvSpPr>
        <p:spPr bwMode="auto">
          <a:xfrm>
            <a:off x="0" y="1828800"/>
            <a:ext cx="685800" cy="0"/>
          </a:xfrm>
          <a:prstGeom prst="line">
            <a:avLst/>
          </a:prstGeom>
          <a:noFill/>
          <a:ln w="76200">
            <a:solidFill>
              <a:srgbClr val="FFE23C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pitchFamily="48" charset="-128"/>
              <a:cs typeface="+mn-cs"/>
            </a:endParaRPr>
          </a:p>
        </p:txBody>
      </p:sp>
      <p:sp>
        <p:nvSpPr>
          <p:cNvPr id="71718" name="Line 1062"/>
          <p:cNvSpPr>
            <a:spLocks noChangeShapeType="1"/>
          </p:cNvSpPr>
          <p:nvPr/>
        </p:nvSpPr>
        <p:spPr bwMode="auto">
          <a:xfrm>
            <a:off x="0" y="1676400"/>
            <a:ext cx="685800" cy="0"/>
          </a:xfrm>
          <a:prstGeom prst="line">
            <a:avLst/>
          </a:prstGeom>
          <a:noFill/>
          <a:ln w="76200">
            <a:solidFill>
              <a:srgbClr val="FFE23C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pitchFamily="48" charset="-128"/>
              <a:cs typeface="+mn-cs"/>
            </a:endParaRPr>
          </a:p>
        </p:txBody>
      </p:sp>
      <p:sp>
        <p:nvSpPr>
          <p:cNvPr id="71719" name="Line 1063"/>
          <p:cNvSpPr>
            <a:spLocks noChangeShapeType="1"/>
          </p:cNvSpPr>
          <p:nvPr/>
        </p:nvSpPr>
        <p:spPr bwMode="auto">
          <a:xfrm>
            <a:off x="0" y="1524000"/>
            <a:ext cx="685800" cy="0"/>
          </a:xfrm>
          <a:prstGeom prst="line">
            <a:avLst/>
          </a:prstGeom>
          <a:noFill/>
          <a:ln w="76200">
            <a:solidFill>
              <a:srgbClr val="FFE23C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pitchFamily="48" charset="-128"/>
              <a:cs typeface="+mn-cs"/>
            </a:endParaRPr>
          </a:p>
        </p:txBody>
      </p:sp>
      <p:sp>
        <p:nvSpPr>
          <p:cNvPr id="71720" name="Line 1064"/>
          <p:cNvSpPr>
            <a:spLocks noChangeShapeType="1"/>
          </p:cNvSpPr>
          <p:nvPr/>
        </p:nvSpPr>
        <p:spPr bwMode="auto">
          <a:xfrm>
            <a:off x="0" y="1371600"/>
            <a:ext cx="685800" cy="0"/>
          </a:xfrm>
          <a:prstGeom prst="line">
            <a:avLst/>
          </a:prstGeom>
          <a:noFill/>
          <a:ln w="76200">
            <a:solidFill>
              <a:srgbClr val="FFE23C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pitchFamily="48" charset="-128"/>
              <a:cs typeface="+mn-cs"/>
            </a:endParaRPr>
          </a:p>
        </p:txBody>
      </p:sp>
      <p:sp>
        <p:nvSpPr>
          <p:cNvPr id="71721" name="Line 1065"/>
          <p:cNvSpPr>
            <a:spLocks noChangeShapeType="1"/>
          </p:cNvSpPr>
          <p:nvPr/>
        </p:nvSpPr>
        <p:spPr bwMode="auto">
          <a:xfrm>
            <a:off x="0" y="1219200"/>
            <a:ext cx="685800" cy="0"/>
          </a:xfrm>
          <a:prstGeom prst="line">
            <a:avLst/>
          </a:prstGeom>
          <a:noFill/>
          <a:ln w="76200">
            <a:solidFill>
              <a:srgbClr val="FFE23C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pitchFamily="48" charset="-128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  <p:sldLayoutId id="2147483777" r:id="rId12"/>
  </p:sldLayoutIdLs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4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FFE23C"/>
          </a:solidFill>
          <a:latin typeface="+mj-lt"/>
          <a:ea typeface="+mj-ea"/>
          <a:cs typeface="Osaka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FFE23C"/>
          </a:solidFill>
          <a:latin typeface="Futura" pitchFamily="48" charset="0"/>
          <a:ea typeface="Osaka" pitchFamily="48" charset="-128"/>
          <a:cs typeface="Osaka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FFE23C"/>
          </a:solidFill>
          <a:latin typeface="Futura" pitchFamily="48" charset="0"/>
          <a:ea typeface="Osaka" pitchFamily="48" charset="-128"/>
          <a:cs typeface="Osaka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FFE23C"/>
          </a:solidFill>
          <a:latin typeface="Futura" pitchFamily="48" charset="0"/>
          <a:ea typeface="Osaka" pitchFamily="48" charset="-128"/>
          <a:cs typeface="Osaka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FFE23C"/>
          </a:solidFill>
          <a:latin typeface="Futura" pitchFamily="48" charset="0"/>
          <a:ea typeface="Osaka" pitchFamily="48" charset="-128"/>
          <a:cs typeface="Osaka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rgbClr val="FFE23C"/>
          </a:solidFill>
          <a:latin typeface="Futura" pitchFamily="48" charset="0"/>
          <a:ea typeface="Osaka" pitchFamily="48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rgbClr val="FFE23C"/>
          </a:solidFill>
          <a:latin typeface="Futura" pitchFamily="48" charset="0"/>
          <a:ea typeface="Osaka" pitchFamily="48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rgbClr val="FFE23C"/>
          </a:solidFill>
          <a:latin typeface="Futura" pitchFamily="48" charset="0"/>
          <a:ea typeface="Osaka" pitchFamily="48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rgbClr val="FFE23C"/>
          </a:solidFill>
          <a:latin typeface="Futura" pitchFamily="48" charset="0"/>
          <a:ea typeface="Osaka" pitchFamily="48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+mn-ea"/>
          <a:cs typeface="Osaka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  <a:ea typeface="+mn-ea"/>
          <a:cs typeface="Osaka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ea typeface="+mn-ea"/>
          <a:cs typeface="Osaka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  <a:ea typeface="+mn-ea"/>
          <a:cs typeface="Osaka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  <a:cs typeface="Osaka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Relationship Id="rId3" Type="http://schemas.openxmlformats.org/officeDocument/2006/relationships/chart" Target="../charts/char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0.xml"/><Relationship Id="rId3" Type="http://schemas.openxmlformats.org/officeDocument/2006/relationships/chart" Target="../charts/char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Relationship Id="rId3" Type="http://schemas.openxmlformats.org/officeDocument/2006/relationships/chart" Target="../charts/char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chart" Target="../charts/char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chart" Target="../charts/char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5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Relationship Id="rId3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7" descr="Aerial VCUMCcropped"/>
          <p:cNvPicPr>
            <a:picLocks noChangeAspect="1" noChangeArrowheads="1"/>
          </p:cNvPicPr>
          <p:nvPr/>
        </p:nvPicPr>
        <p:blipFill>
          <a:blip r:embed="rId3">
            <a:lum bright="-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16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3581400"/>
            <a:ext cx="8382000" cy="2133600"/>
          </a:xfrm>
          <a:solidFill>
            <a:schemeClr val="tx1">
              <a:alpha val="36078"/>
            </a:schemeClr>
          </a:solidFill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z="2400" b="1" dirty="0">
                <a:latin typeface="Futura" charset="0"/>
                <a:ea typeface="Osaka" charset="0"/>
              </a:rPr>
              <a:t>Wally R. Smith, MD, Donna K. </a:t>
            </a:r>
            <a:r>
              <a:rPr lang="en-US" sz="2400" b="1" dirty="0" err="1">
                <a:latin typeface="Futura" charset="0"/>
                <a:ea typeface="Osaka" charset="0"/>
              </a:rPr>
              <a:t>McClish</a:t>
            </a:r>
            <a:r>
              <a:rPr lang="en-US" sz="2400" b="1" dirty="0">
                <a:latin typeface="Futura" charset="0"/>
                <a:ea typeface="Osaka" charset="0"/>
              </a:rPr>
              <a:t>, PhD,</a:t>
            </a:r>
            <a:endParaRPr lang="en-US" sz="2400" dirty="0">
              <a:latin typeface="Futura" charset="0"/>
              <a:ea typeface="Osaka" charset="0"/>
            </a:endParaRPr>
          </a:p>
          <a:p>
            <a:pPr>
              <a:spcBef>
                <a:spcPct val="0"/>
              </a:spcBef>
            </a:pPr>
            <a:r>
              <a:rPr lang="en-US" sz="2400" b="1" dirty="0">
                <a:latin typeface="Futura" charset="0"/>
                <a:ea typeface="Osaka" charset="0"/>
              </a:rPr>
              <a:t>Patricia </a:t>
            </a:r>
            <a:r>
              <a:rPr lang="en-US" sz="2400" b="1" dirty="0" err="1">
                <a:latin typeface="Futura" charset="0"/>
                <a:ea typeface="Osaka" charset="0"/>
              </a:rPr>
              <a:t>Carcaise-Edinboro</a:t>
            </a:r>
            <a:r>
              <a:rPr lang="en-GB" sz="2400" b="1" dirty="0">
                <a:latin typeface="Futura" charset="0"/>
                <a:ea typeface="Osaka" charset="0"/>
              </a:rPr>
              <a:t>, PhD, Gloria </a:t>
            </a:r>
            <a:r>
              <a:rPr lang="en-GB" sz="2400" b="1" dirty="0" err="1">
                <a:latin typeface="Futura" charset="0"/>
                <a:ea typeface="Osaka" charset="0"/>
              </a:rPr>
              <a:t>Bazzoli</a:t>
            </a:r>
            <a:r>
              <a:rPr lang="en-GB" sz="2400" b="1" dirty="0">
                <a:latin typeface="Futura" charset="0"/>
                <a:ea typeface="Osaka" charset="0"/>
              </a:rPr>
              <a:t>, PhD,</a:t>
            </a:r>
            <a:r>
              <a:rPr lang="en-US" sz="2400" dirty="0">
                <a:latin typeface="Futura" charset="0"/>
                <a:ea typeface="Osaka" charset="0"/>
              </a:rPr>
              <a:t> </a:t>
            </a:r>
            <a:r>
              <a:rPr lang="en-US" sz="2400" b="1" dirty="0">
                <a:latin typeface="Futura" charset="0"/>
                <a:ea typeface="Osaka" charset="0"/>
              </a:rPr>
              <a:t>Alton Hart, MD, MPH, </a:t>
            </a:r>
            <a:r>
              <a:rPr lang="en-US" sz="2400" b="1" dirty="0" err="1">
                <a:latin typeface="Futura" charset="0"/>
                <a:ea typeface="Osaka" charset="0"/>
              </a:rPr>
              <a:t>Arline</a:t>
            </a:r>
            <a:r>
              <a:rPr lang="en-US" sz="2400" b="1" dirty="0">
                <a:latin typeface="Futura" charset="0"/>
                <a:ea typeface="Osaka" charset="0"/>
              </a:rPr>
              <a:t> Bohannon, MD,</a:t>
            </a:r>
            <a:r>
              <a:rPr lang="en-US" sz="2400" dirty="0">
                <a:latin typeface="Futura" charset="0"/>
                <a:ea typeface="Osaka" charset="0"/>
              </a:rPr>
              <a:t> </a:t>
            </a:r>
            <a:r>
              <a:rPr lang="en-US" sz="2400" b="1" dirty="0">
                <a:latin typeface="Futura" charset="0"/>
                <a:ea typeface="Osaka" charset="0"/>
              </a:rPr>
              <a:t>Peter Boling, MD,</a:t>
            </a:r>
            <a:r>
              <a:rPr lang="en-US" sz="2400" dirty="0">
                <a:latin typeface="Futura" charset="0"/>
                <a:ea typeface="Osaka" charset="0"/>
              </a:rPr>
              <a:t> </a:t>
            </a:r>
            <a:r>
              <a:rPr lang="en-US" sz="2400" b="1" dirty="0">
                <a:latin typeface="Futura" charset="0"/>
                <a:ea typeface="Osaka" charset="0"/>
              </a:rPr>
              <a:t>Sheldon </a:t>
            </a:r>
            <a:r>
              <a:rPr lang="en-US" sz="2400" b="1" dirty="0" err="1">
                <a:latin typeface="Futura" charset="0"/>
                <a:ea typeface="Osaka" charset="0"/>
              </a:rPr>
              <a:t>Retchin</a:t>
            </a:r>
            <a:r>
              <a:rPr lang="en-US" sz="2400" b="1" dirty="0">
                <a:latin typeface="Futura" charset="0"/>
                <a:ea typeface="Osaka" charset="0"/>
              </a:rPr>
              <a:t>, MD, MPH, MSHA</a:t>
            </a:r>
            <a:r>
              <a:rPr lang="en-US" sz="2400" dirty="0">
                <a:latin typeface="Futura" charset="0"/>
                <a:ea typeface="Osaka" charset="0"/>
              </a:rPr>
              <a:t> </a:t>
            </a:r>
          </a:p>
          <a:p>
            <a:pPr>
              <a:spcBef>
                <a:spcPct val="0"/>
              </a:spcBef>
            </a:pPr>
            <a:r>
              <a:rPr lang="en-US" sz="2400" dirty="0">
                <a:latin typeface="Futura" charset="0"/>
                <a:ea typeface="Osaka" charset="0"/>
              </a:rPr>
              <a:t>Virginia Commonwealth University</a:t>
            </a:r>
          </a:p>
          <a:p>
            <a:pPr eaLnBrk="1" hangingPunct="1">
              <a:spcBef>
                <a:spcPct val="0"/>
              </a:spcBef>
            </a:pPr>
            <a:r>
              <a:rPr lang="en-GB" sz="1400" b="1" dirty="0">
                <a:latin typeface="Arial" charset="0"/>
                <a:ea typeface="Osaka" charset="0"/>
              </a:rPr>
              <a:t>AHRQ MD-10-012</a:t>
            </a:r>
            <a:endParaRPr lang="en-US" sz="1400" b="1" dirty="0">
              <a:latin typeface="Arial" charset="0"/>
              <a:ea typeface="Osaka" charset="0"/>
            </a:endParaRPr>
          </a:p>
        </p:txBody>
      </p:sp>
      <p:pic>
        <p:nvPicPr>
          <p:cNvPr id="4100" name="Picture 10" descr="VCUMC_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6199188"/>
            <a:ext cx="2797175" cy="430212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152400" y="685800"/>
            <a:ext cx="8686800" cy="2057400"/>
          </a:xfrm>
          <a:solidFill>
            <a:schemeClr val="accent4">
              <a:alpha val="46000"/>
            </a:schemeClr>
          </a:solidFill>
        </p:spPr>
        <p:txBody>
          <a:bodyPr/>
          <a:lstStyle/>
          <a:p>
            <a:pPr>
              <a:defRPr/>
            </a:pPr>
            <a:r>
              <a:rPr lang="en-GB" kern="1200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cs typeface="+mn-cs"/>
              </a:rPr>
              <a:t>Early Results of Costs and Utilization, Virginia Coordinated Care Delivery System</a:t>
            </a:r>
            <a:endParaRPr lang="en-US" kern="1200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  <a:cs typeface="+mn-cs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5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build="p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763000" cy="1143000"/>
          </a:xfrm>
        </p:spPr>
        <p:txBody>
          <a:bodyPr/>
          <a:lstStyle/>
          <a:p>
            <a:r>
              <a:rPr lang="en-US" sz="3600" dirty="0">
                <a:latin typeface="Futura" charset="0"/>
                <a:ea typeface="Osaka" charset="0"/>
              </a:rPr>
              <a:t>Uptake of Primary Care, Specialty Care</a:t>
            </a:r>
          </a:p>
        </p:txBody>
      </p:sp>
      <p:graphicFrame>
        <p:nvGraphicFramePr>
          <p:cNvPr id="3" name="Chart 2" descr="Uptake of Primary Care, Specialty Care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2833772"/>
              </p:ext>
            </p:extLst>
          </p:nvPr>
        </p:nvGraphicFramePr>
        <p:xfrm>
          <a:off x="990600" y="1066799"/>
          <a:ext cx="7924048" cy="54102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763000" cy="1143000"/>
          </a:xfrm>
        </p:spPr>
        <p:txBody>
          <a:bodyPr/>
          <a:lstStyle/>
          <a:p>
            <a:r>
              <a:rPr lang="en-US" sz="3600" dirty="0">
                <a:latin typeface="Futura" charset="0"/>
                <a:ea typeface="Osaka" charset="0"/>
              </a:rPr>
              <a:t>Uptake by Community Primary Care</a:t>
            </a:r>
          </a:p>
        </p:txBody>
      </p:sp>
      <p:graphicFrame>
        <p:nvGraphicFramePr>
          <p:cNvPr id="3" name="Chart 2" descr="Uptake by Community Primary Care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3901848"/>
              </p:ext>
            </p:extLst>
          </p:nvPr>
        </p:nvGraphicFramePr>
        <p:xfrm>
          <a:off x="990600" y="1066799"/>
          <a:ext cx="7924048" cy="54102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763000" cy="1143000"/>
          </a:xfrm>
        </p:spPr>
        <p:txBody>
          <a:bodyPr/>
          <a:lstStyle/>
          <a:p>
            <a:r>
              <a:rPr lang="en-US" sz="3600" dirty="0">
                <a:latin typeface="Futura" charset="0"/>
                <a:ea typeface="Osaka" charset="0"/>
              </a:rPr>
              <a:t>PMPM Costs by Place of Primary Care</a:t>
            </a:r>
          </a:p>
        </p:txBody>
      </p:sp>
      <p:graphicFrame>
        <p:nvGraphicFramePr>
          <p:cNvPr id="3" name="Chart 2" descr="PMPM Costs by Place of Primary Care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8768510"/>
              </p:ext>
            </p:extLst>
          </p:nvPr>
        </p:nvGraphicFramePr>
        <p:xfrm>
          <a:off x="1143000" y="272955"/>
          <a:ext cx="7779224" cy="63120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Futura" charset="0"/>
                <a:ea typeface="Osaka" charset="0"/>
              </a:rPr>
              <a:t>Conclusions-1</a:t>
            </a:r>
          </a:p>
        </p:txBody>
      </p:sp>
      <p:sp>
        <p:nvSpPr>
          <p:cNvPr id="15363" name="Text Placeholder 2"/>
          <p:cNvSpPr>
            <a:spLocks noGrp="1"/>
          </p:cNvSpPr>
          <p:nvPr>
            <p:ph type="body" idx="4294967295"/>
          </p:nvPr>
        </p:nvSpPr>
        <p:spPr>
          <a:xfrm>
            <a:off x="762000" y="914400"/>
            <a:ext cx="7772400" cy="4876800"/>
          </a:xfrm>
        </p:spPr>
        <p:txBody>
          <a:bodyPr/>
          <a:lstStyle/>
          <a:p>
            <a:r>
              <a:rPr lang="en-US" sz="2800">
                <a:latin typeface="Futura" charset="0"/>
                <a:ea typeface="Osaka" charset="0"/>
              </a:rPr>
              <a:t>There was a 12% annual increase, and a 25% increase overall, in VCC enrollment from FY 2003-2005.</a:t>
            </a:r>
          </a:p>
          <a:p>
            <a:r>
              <a:rPr lang="en-US" sz="2800">
                <a:latin typeface="Futura" charset="0"/>
                <a:ea typeface="Osaka" charset="0"/>
              </a:rPr>
              <a:t>Simultaneously, community practitioner member months increased 28%.</a:t>
            </a:r>
          </a:p>
          <a:p>
            <a:r>
              <a:rPr lang="en-US" sz="2800">
                <a:latin typeface="Futura" charset="0"/>
                <a:ea typeface="Osaka" charset="0"/>
              </a:rPr>
              <a:t>Per member per month costs rose slightly for pharmacy and ED, but were flat for inpatient and outpatient services.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Futura" charset="0"/>
                <a:ea typeface="Osaka" charset="0"/>
              </a:rPr>
              <a:t>Conclusions-2</a:t>
            </a:r>
          </a:p>
        </p:txBody>
      </p:sp>
      <p:sp>
        <p:nvSpPr>
          <p:cNvPr id="16387" name="Text Placeholder 2"/>
          <p:cNvSpPr>
            <a:spLocks noGrp="1"/>
          </p:cNvSpPr>
          <p:nvPr>
            <p:ph type="body" idx="4294967295"/>
          </p:nvPr>
        </p:nvSpPr>
        <p:spPr>
          <a:xfrm>
            <a:off x="762000" y="1219200"/>
            <a:ext cx="8153400" cy="4876800"/>
          </a:xfrm>
        </p:spPr>
        <p:txBody>
          <a:bodyPr/>
          <a:lstStyle/>
          <a:p>
            <a:r>
              <a:rPr lang="en-US" sz="2800">
                <a:latin typeface="Futura" charset="0"/>
                <a:ea typeface="Osaka" charset="0"/>
              </a:rPr>
              <a:t>Overall, the percentages of VCC pts seeking primary care slightly increased, but so did the percentage w all other visits. Specialty care utilization percentages dropped slightly. </a:t>
            </a:r>
          </a:p>
          <a:p>
            <a:r>
              <a:rPr lang="en-US" sz="2800">
                <a:latin typeface="Futura" charset="0"/>
                <a:ea typeface="Osaka" charset="0"/>
              </a:rPr>
              <a:t>Uptake %</a:t>
            </a:r>
            <a:r>
              <a:rPr lang="ja-JP" altLang="en-US" sz="2800">
                <a:latin typeface="Futura" charset="0"/>
                <a:ea typeface="Osaka" charset="0"/>
              </a:rPr>
              <a:t>’</a:t>
            </a:r>
            <a:r>
              <a:rPr lang="en-US" sz="2800">
                <a:latin typeface="Futura" charset="0"/>
                <a:ea typeface="Osaka" charset="0"/>
              </a:rPr>
              <a:t>s by community primary care mirrored dropoff %</a:t>
            </a:r>
            <a:r>
              <a:rPr lang="ja-JP" altLang="en-US" sz="2800">
                <a:latin typeface="Futura" charset="0"/>
                <a:ea typeface="Osaka" charset="0"/>
              </a:rPr>
              <a:t>’</a:t>
            </a:r>
            <a:r>
              <a:rPr lang="en-US" sz="2800">
                <a:latin typeface="Futura" charset="0"/>
                <a:ea typeface="Osaka" charset="0"/>
              </a:rPr>
              <a:t>s by VCU primary care.  </a:t>
            </a:r>
          </a:p>
          <a:p>
            <a:r>
              <a:rPr lang="en-US" sz="2800">
                <a:latin typeface="Futura" charset="0"/>
                <a:ea typeface="Osaka" charset="0"/>
              </a:rPr>
              <a:t>Community primary care PMPM rose, but was more than offset by decreases in university primary care PMPM, leading to a decrease in PMPM for these segments combined. Specialty care PMPM remained flat.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Futura" charset="0"/>
                <a:ea typeface="Osaka" charset="0"/>
              </a:rPr>
              <a:t>ED PMPM Details</a:t>
            </a:r>
          </a:p>
        </p:txBody>
      </p:sp>
      <p:graphicFrame>
        <p:nvGraphicFramePr>
          <p:cNvPr id="4" name="Chart 3" descr="ED PMPM Details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4474800"/>
              </p:ext>
            </p:extLst>
          </p:nvPr>
        </p:nvGraphicFramePr>
        <p:xfrm>
          <a:off x="914400" y="990600"/>
          <a:ext cx="8007824" cy="533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7412" name="TextBox 4"/>
          <p:cNvSpPr txBox="1">
            <a:spLocks noChangeArrowheads="1"/>
          </p:cNvSpPr>
          <p:nvPr/>
        </p:nvSpPr>
        <p:spPr bwMode="auto">
          <a:xfrm>
            <a:off x="7162800" y="1371600"/>
            <a:ext cx="17526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400">
                <a:solidFill>
                  <a:schemeClr val="bg1"/>
                </a:solidFill>
              </a:rPr>
              <a:t>* Missing  ED data for Richmond Community Hospital  FY03,  all data for FY05 incomplete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458200" cy="1143000"/>
          </a:xfrm>
        </p:spPr>
        <p:txBody>
          <a:bodyPr/>
          <a:lstStyle/>
          <a:p>
            <a:r>
              <a:rPr lang="en-US" sz="4000" dirty="0">
                <a:latin typeface="Futura" charset="0"/>
                <a:ea typeface="Osaka" charset="0"/>
              </a:rPr>
              <a:t>Hadley 2008 spending </a:t>
            </a:r>
            <a:r>
              <a:rPr lang="en-US" sz="4000" dirty="0" err="1">
                <a:latin typeface="Futura" charset="0"/>
                <a:ea typeface="Osaka" charset="0"/>
              </a:rPr>
              <a:t>vs</a:t>
            </a:r>
            <a:r>
              <a:rPr lang="en-US" sz="4000" dirty="0">
                <a:latin typeface="Futura" charset="0"/>
                <a:ea typeface="Osaka" charset="0"/>
              </a:rPr>
              <a:t> VCC 2005</a:t>
            </a:r>
          </a:p>
        </p:txBody>
      </p:sp>
      <p:sp>
        <p:nvSpPr>
          <p:cNvPr id="18435" name="Text Placeholder 2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en-US">
              <a:latin typeface="Futura" charset="0"/>
              <a:ea typeface="Osaka" charset="0"/>
            </a:endParaRPr>
          </a:p>
          <a:p>
            <a:endParaRPr lang="en-US">
              <a:latin typeface="Futura" charset="0"/>
              <a:ea typeface="Osaka" charset="0"/>
            </a:endParaRPr>
          </a:p>
          <a:p>
            <a:endParaRPr lang="en-US">
              <a:latin typeface="Futura" charset="0"/>
              <a:ea typeface="Osaka" charset="0"/>
            </a:endParaRPr>
          </a:p>
        </p:txBody>
      </p:sp>
      <p:graphicFrame>
        <p:nvGraphicFramePr>
          <p:cNvPr id="5" name="Chart 4" descr="Hadley 2008 spending vs VCC 200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7266674"/>
              </p:ext>
            </p:extLst>
          </p:nvPr>
        </p:nvGraphicFramePr>
        <p:xfrm>
          <a:off x="1066800" y="990599"/>
          <a:ext cx="7696200" cy="53340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Futura" charset="0"/>
                <a:ea typeface="Osaka" charset="0"/>
              </a:rPr>
              <a:t>Background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800">
                <a:latin typeface="Futura" charset="0"/>
                <a:ea typeface="Osaka" charset="0"/>
              </a:rPr>
              <a:t>Uninsured</a:t>
            </a:r>
          </a:p>
          <a:p>
            <a:pPr lvl="1" eaLnBrk="1" hangingPunct="1"/>
            <a:r>
              <a:rPr lang="en-US" sz="2400">
                <a:latin typeface="Futura" charset="0"/>
                <a:ea typeface="Osaka" charset="0"/>
              </a:rPr>
              <a:t>Utilization patterns similar to Medicaid, underinsured</a:t>
            </a:r>
          </a:p>
          <a:p>
            <a:pPr lvl="2" eaLnBrk="1" hangingPunct="1"/>
            <a:r>
              <a:rPr lang="en-US" sz="2000">
                <a:latin typeface="Futura" charset="0"/>
                <a:ea typeface="Osaka" charset="0"/>
              </a:rPr>
              <a:t>Poor</a:t>
            </a:r>
          </a:p>
          <a:p>
            <a:pPr lvl="2" eaLnBrk="1" hangingPunct="1"/>
            <a:r>
              <a:rPr lang="en-US" sz="2000">
                <a:latin typeface="Futura" charset="0"/>
                <a:ea typeface="Osaka" charset="0"/>
              </a:rPr>
              <a:t>Lower social support</a:t>
            </a:r>
          </a:p>
          <a:p>
            <a:pPr lvl="2" eaLnBrk="1" hangingPunct="1"/>
            <a:r>
              <a:rPr lang="en-US" sz="2000">
                <a:latin typeface="Futura" charset="0"/>
                <a:ea typeface="Osaka" charset="0"/>
              </a:rPr>
              <a:t>Less transportation, education, delayed gratification</a:t>
            </a:r>
          </a:p>
          <a:p>
            <a:pPr lvl="2" eaLnBrk="1" hangingPunct="1"/>
            <a:r>
              <a:rPr lang="en-US" sz="2000">
                <a:latin typeface="Futura" charset="0"/>
                <a:ea typeface="Osaka" charset="0"/>
              </a:rPr>
              <a:t>May use ED rather than PCP</a:t>
            </a:r>
          </a:p>
          <a:p>
            <a:pPr eaLnBrk="1" hangingPunct="1"/>
            <a:r>
              <a:rPr lang="en-US" sz="2800">
                <a:latin typeface="Futura" charset="0"/>
                <a:ea typeface="Osaka" charset="0"/>
              </a:rPr>
              <a:t>Health Care Reform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>
                <a:latin typeface="Futura" charset="0"/>
                <a:ea typeface="Osaka" charset="0"/>
              </a:rPr>
              <a:t>Reduces the number of uninsured, underinsured 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800" i="1">
                <a:latin typeface="Futura" charset="0"/>
                <a:ea typeface="Osaka" charset="0"/>
              </a:rPr>
              <a:t>Of the 46 million uninsured, estimated 32 million will soon be covered</a:t>
            </a:r>
            <a:endParaRPr lang="en-US" sz="1800">
              <a:latin typeface="Futura" charset="0"/>
              <a:ea typeface="Osaka" charset="0"/>
            </a:endParaRPr>
          </a:p>
          <a:p>
            <a:pPr lvl="1" eaLnBrk="1" hangingPunct="1">
              <a:lnSpc>
                <a:spcPct val="80000"/>
              </a:lnSpc>
            </a:pPr>
            <a:r>
              <a:rPr lang="en-US" sz="2000">
                <a:latin typeface="Futura" charset="0"/>
                <a:ea typeface="Osaka" charset="0"/>
              </a:rPr>
              <a:t>Expands Medicaid program to approximately 16 million newly insured</a:t>
            </a: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861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861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861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100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861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1000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8619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1000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861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1000"/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1000"/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1000"/>
                                        <p:tgtEl>
                                          <p:spTgt spid="133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1000"/>
                                        <p:tgtEl>
                                          <p:spTgt spid="133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>
                <a:latin typeface="Futura" charset="0"/>
                <a:ea typeface="Osaka" charset="0"/>
              </a:rPr>
              <a:t>Do the Newly Insured Poor Change Utilization Patterns?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800">
                <a:latin typeface="Futura" charset="0"/>
                <a:ea typeface="Osaka" charset="0"/>
              </a:rPr>
              <a:t>Not in some studies of providing managed care insurance-like programs to uninsured</a:t>
            </a:r>
          </a:p>
          <a:p>
            <a:pPr eaLnBrk="1" hangingPunct="1"/>
            <a:r>
              <a:rPr lang="en-US" sz="2800">
                <a:latin typeface="Futura" charset="0"/>
                <a:ea typeface="Osaka" charset="0"/>
              </a:rPr>
              <a:t>Barriers and Weaknesses of previous programs</a:t>
            </a:r>
          </a:p>
          <a:p>
            <a:pPr lvl="1" eaLnBrk="1" hangingPunct="1"/>
            <a:r>
              <a:rPr lang="en-US" sz="2400">
                <a:latin typeface="Futura" charset="0"/>
                <a:ea typeface="Osaka" charset="0"/>
              </a:rPr>
              <a:t>Short duration</a:t>
            </a:r>
          </a:p>
          <a:p>
            <a:pPr lvl="1" eaLnBrk="1" hangingPunct="1"/>
            <a:r>
              <a:rPr lang="en-US" sz="2400">
                <a:latin typeface="Futura" charset="0"/>
                <a:ea typeface="Osaka" charset="0"/>
              </a:rPr>
              <a:t>Dose of managed care variable</a:t>
            </a:r>
          </a:p>
          <a:p>
            <a:pPr lvl="2" eaLnBrk="1" hangingPunct="1"/>
            <a:r>
              <a:rPr lang="en-US" sz="2000">
                <a:latin typeface="Futura" charset="0"/>
                <a:ea typeface="Osaka" charset="0"/>
              </a:rPr>
              <a:t>Little case management</a:t>
            </a:r>
          </a:p>
          <a:p>
            <a:pPr lvl="2" eaLnBrk="1" hangingPunct="1"/>
            <a:r>
              <a:rPr lang="en-US" sz="2000">
                <a:latin typeface="Futura" charset="0"/>
                <a:ea typeface="Osaka" charset="0"/>
              </a:rPr>
              <a:t>Poor PCP (geographic or time) availability</a:t>
            </a:r>
          </a:p>
          <a:p>
            <a:pPr lvl="2" eaLnBrk="1" hangingPunct="1"/>
            <a:r>
              <a:rPr lang="en-US" sz="2000">
                <a:latin typeface="Futura" charset="0"/>
                <a:ea typeface="Osaka" charset="0"/>
              </a:rPr>
              <a:t>Few barriers to ED access</a:t>
            </a:r>
          </a:p>
          <a:p>
            <a:pPr lvl="2" eaLnBrk="1" hangingPunct="1"/>
            <a:r>
              <a:rPr lang="en-US" sz="2000">
                <a:latin typeface="Futura" charset="0"/>
                <a:ea typeface="Osaka" charset="0"/>
              </a:rPr>
              <a:t>Comorbidity mix unfavorable</a:t>
            </a: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3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915400" cy="1143000"/>
          </a:xfrm>
        </p:spPr>
        <p:txBody>
          <a:bodyPr/>
          <a:lstStyle/>
          <a:p>
            <a:pPr eaLnBrk="1" hangingPunct="1"/>
            <a:r>
              <a:rPr lang="en-US" sz="4000" dirty="0">
                <a:latin typeface="Futura" charset="0"/>
                <a:ea typeface="Osaka" charset="0"/>
              </a:rPr>
              <a:t>Virginia Coordinated Care </a:t>
            </a:r>
            <a:r>
              <a:rPr lang="en-US" sz="2800" dirty="0">
                <a:latin typeface="Futura" charset="0"/>
                <a:ea typeface="Osaka" charset="0"/>
              </a:rPr>
              <a:t>2000-present</a:t>
            </a:r>
            <a:endParaRPr lang="en-US" sz="4000" dirty="0">
              <a:latin typeface="Futura" charset="0"/>
              <a:ea typeface="Osaka" charset="0"/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>
                <a:latin typeface="Futura" charset="0"/>
                <a:ea typeface="Osaka" charset="0"/>
              </a:rPr>
              <a:t>Patient-Centered Medical Home Insurance-like program for uninsured</a:t>
            </a:r>
            <a:endParaRPr lang="en-US" sz="2800">
              <a:latin typeface="Futura" charset="0"/>
              <a:ea typeface="Osaka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sz="2000">
                <a:latin typeface="Futura" charset="0"/>
                <a:ea typeface="Osaka" charset="0"/>
              </a:rPr>
              <a:t>Uses managed care principles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>
                <a:latin typeface="Futura" charset="0"/>
                <a:ea typeface="Osaka" charset="0"/>
              </a:rPr>
              <a:t>All patients qualify for the Indigent care program supported by federal DSH and State General funds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>
                <a:latin typeface="Futura" charset="0"/>
                <a:ea typeface="Osaka" charset="0"/>
              </a:rPr>
              <a:t>Primary care provided by community PCP</a:t>
            </a:r>
            <a:r>
              <a:rPr lang="ja-JP" altLang="en-US" sz="2400">
                <a:latin typeface="Futura" charset="0"/>
                <a:ea typeface="Osaka" charset="0"/>
              </a:rPr>
              <a:t>’</a:t>
            </a:r>
            <a:r>
              <a:rPr lang="en-US" sz="2400">
                <a:latin typeface="Futura" charset="0"/>
                <a:ea typeface="Osaka" charset="0"/>
              </a:rPr>
              <a:t>s funded by VCUHS profits from commercial plans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>
                <a:latin typeface="Futura" charset="0"/>
                <a:ea typeface="Osaka" charset="0"/>
              </a:rPr>
              <a:t>FFS and Management fee paid to PCPs in urban communities surrounding VCU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>
                <a:latin typeface="Futura" charset="0"/>
                <a:ea typeface="Osaka" charset="0"/>
              </a:rPr>
              <a:t>Catchment area within 30 miles of VCU</a:t>
            </a:r>
          </a:p>
          <a:p>
            <a:pPr eaLnBrk="1" hangingPunct="1">
              <a:lnSpc>
                <a:spcPct val="90000"/>
              </a:lnSpc>
            </a:pPr>
            <a:r>
              <a:rPr lang="en-US" sz="2400">
                <a:latin typeface="Futura" charset="0"/>
                <a:ea typeface="Osaka" charset="0"/>
              </a:rPr>
              <a:t>Patients given card with PCP</a:t>
            </a:r>
            <a:r>
              <a:rPr lang="ja-JP" altLang="en-US" sz="2400">
                <a:latin typeface="Futura" charset="0"/>
                <a:ea typeface="Osaka" charset="0"/>
              </a:rPr>
              <a:t>’</a:t>
            </a:r>
            <a:r>
              <a:rPr lang="en-US" sz="2400">
                <a:latin typeface="Futura" charset="0"/>
                <a:ea typeface="Osaka" charset="0"/>
              </a:rPr>
              <a:t>s name</a:t>
            </a:r>
          </a:p>
          <a:p>
            <a:pPr eaLnBrk="1" hangingPunct="1">
              <a:lnSpc>
                <a:spcPct val="90000"/>
              </a:lnSpc>
            </a:pPr>
            <a:r>
              <a:rPr lang="en-US" sz="2400">
                <a:latin typeface="Futura" charset="0"/>
                <a:ea typeface="Osaka" charset="0"/>
              </a:rPr>
              <a:t>Case managers support, assist with ∆</a:t>
            </a:r>
            <a:r>
              <a:rPr lang="ja-JP" altLang="en-US" sz="2400">
                <a:latin typeface="Futura" charset="0"/>
                <a:ea typeface="Osaka" charset="0"/>
              </a:rPr>
              <a:t>’</a:t>
            </a:r>
            <a:r>
              <a:rPr lang="en-US" sz="2400">
                <a:latin typeface="Futura" charset="0"/>
                <a:ea typeface="Osaka" charset="0"/>
              </a:rPr>
              <a:t>s, </a:t>
            </a:r>
          </a:p>
          <a:p>
            <a:pPr eaLnBrk="1" hangingPunct="1">
              <a:lnSpc>
                <a:spcPct val="90000"/>
              </a:lnSpc>
            </a:pPr>
            <a:r>
              <a:rPr lang="en-US" sz="2400">
                <a:latin typeface="Futura" charset="0"/>
                <a:ea typeface="Osaka" charset="0"/>
              </a:rPr>
              <a:t>Enrollment files managed by Medicaid HMO owned by VCU Health System</a:t>
            </a: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1000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1000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1000"/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1000"/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1000"/>
                                        <p:tgtEl>
                                          <p:spTgt spid="256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1000"/>
                                        <p:tgtEl>
                                          <p:spTgt spid="256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Futura" charset="0"/>
                <a:ea typeface="Osaka" charset="0"/>
              </a:rPr>
              <a:t>Initial Evaluation of VCC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Futura" charset="0"/>
                <a:ea typeface="Osaka" charset="0"/>
              </a:rPr>
              <a:t>Lower ED visit rates</a:t>
            </a:r>
          </a:p>
          <a:p>
            <a:pPr eaLnBrk="1" hangingPunct="1"/>
            <a:r>
              <a:rPr lang="en-US">
                <a:latin typeface="Futura" charset="0"/>
                <a:ea typeface="Osaka" charset="0"/>
              </a:rPr>
              <a:t>Patients saw PCP</a:t>
            </a:r>
          </a:p>
          <a:p>
            <a:pPr eaLnBrk="1" hangingPunct="1"/>
            <a:r>
              <a:rPr lang="en-US">
                <a:latin typeface="Futura" charset="0"/>
                <a:ea typeface="Osaka" charset="0"/>
              </a:rPr>
              <a:t>VCC off-loaded patients to community physicians</a:t>
            </a:r>
          </a:p>
          <a:p>
            <a:pPr eaLnBrk="1" hangingPunct="1"/>
            <a:r>
              <a:rPr lang="en-US">
                <a:latin typeface="Futura" charset="0"/>
                <a:ea typeface="Osaka" charset="0"/>
              </a:rPr>
              <a:t>Community physicians happy with management fees</a:t>
            </a:r>
          </a:p>
          <a:p>
            <a:pPr eaLnBrk="1" hangingPunct="1"/>
            <a:r>
              <a:rPr lang="en-US">
                <a:latin typeface="Futura" charset="0"/>
                <a:ea typeface="Osaka" charset="0"/>
              </a:rPr>
              <a:t>Case management dose small</a:t>
            </a:r>
          </a:p>
          <a:p>
            <a:pPr eaLnBrk="1" hangingPunct="1"/>
            <a:r>
              <a:rPr lang="en-US">
                <a:latin typeface="Futura" charset="0"/>
                <a:ea typeface="Osaka" charset="0"/>
              </a:rPr>
              <a:t>Short-term evaluation only</a:t>
            </a: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772400" cy="838200"/>
          </a:xfrm>
        </p:spPr>
        <p:txBody>
          <a:bodyPr/>
          <a:lstStyle/>
          <a:p>
            <a:pPr eaLnBrk="1" hangingPunct="1"/>
            <a:r>
              <a:rPr lang="en-GB" sz="4000" dirty="0">
                <a:latin typeface="Futura" charset="0"/>
                <a:ea typeface="Osaka" charset="0"/>
              </a:rPr>
              <a:t>VCC Preliminary Data</a:t>
            </a:r>
          </a:p>
        </p:txBody>
      </p:sp>
      <p:graphicFrame>
        <p:nvGraphicFramePr>
          <p:cNvPr id="1026" name="Object 1024" title="VCC Preliminary Data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2817691"/>
              </p:ext>
            </p:extLst>
          </p:nvPr>
        </p:nvGraphicFramePr>
        <p:xfrm>
          <a:off x="1143000" y="685800"/>
          <a:ext cx="8382000" cy="5995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Document" r:id="rId4" imgW="6800183" imgH="4326495" progId="Word.Document.8">
                  <p:embed/>
                </p:oleObj>
              </mc:Choice>
              <mc:Fallback>
                <p:oleObj name="Document" r:id="rId4" imgW="6800183" imgH="4326495" progId="Word.Document.8">
                  <p:embed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685800"/>
                        <a:ext cx="8382000" cy="5995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763000" cy="1143000"/>
          </a:xfrm>
        </p:spPr>
        <p:txBody>
          <a:bodyPr/>
          <a:lstStyle/>
          <a:p>
            <a:r>
              <a:rPr lang="en-US" sz="4000" dirty="0">
                <a:latin typeface="Futura" charset="0"/>
                <a:ea typeface="Osaka" charset="0"/>
              </a:rPr>
              <a:t>How Did VCC Enrollment, Costs, and Utilization Grow from 2003-2005?</a:t>
            </a:r>
          </a:p>
        </p:txBody>
      </p:sp>
      <p:sp>
        <p:nvSpPr>
          <p:cNvPr id="9219" name="Text Placeholder 2"/>
          <p:cNvSpPr>
            <a:spLocks noGrp="1"/>
          </p:cNvSpPr>
          <p:nvPr>
            <p:ph type="body" idx="4294967295"/>
          </p:nvPr>
        </p:nvSpPr>
        <p:spPr>
          <a:xfrm>
            <a:off x="762000" y="1752600"/>
            <a:ext cx="7772400" cy="4343400"/>
          </a:xfrm>
        </p:spPr>
        <p:txBody>
          <a:bodyPr/>
          <a:lstStyle/>
          <a:p>
            <a:r>
              <a:rPr lang="en-US">
                <a:latin typeface="Futura" charset="0"/>
                <a:ea typeface="Osaka" charset="0"/>
              </a:rPr>
              <a:t>Utilization?</a:t>
            </a:r>
          </a:p>
          <a:p>
            <a:r>
              <a:rPr lang="en-US">
                <a:latin typeface="Futura" charset="0"/>
                <a:ea typeface="Osaka" charset="0"/>
              </a:rPr>
              <a:t>Per Member Per Month (PMPM) Costs?</a:t>
            </a:r>
          </a:p>
          <a:p>
            <a:r>
              <a:rPr lang="en-US">
                <a:latin typeface="Futura" charset="0"/>
                <a:ea typeface="Osaka" charset="0"/>
              </a:rPr>
              <a:t>Uptake by community PCP</a:t>
            </a:r>
            <a:r>
              <a:rPr lang="ja-JP" altLang="en-US">
                <a:latin typeface="Futura" charset="0"/>
                <a:ea typeface="Osaka" charset="0"/>
              </a:rPr>
              <a:t>’</a:t>
            </a:r>
            <a:r>
              <a:rPr lang="en-US">
                <a:latin typeface="Futura" charset="0"/>
                <a:ea typeface="Osaka" charset="0"/>
              </a:rPr>
              <a:t>s?</a:t>
            </a:r>
          </a:p>
          <a:p>
            <a:r>
              <a:rPr lang="en-US">
                <a:latin typeface="Futura" charset="0"/>
                <a:ea typeface="Osaka" charset="0"/>
              </a:rPr>
              <a:t>Relative costs?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915400" cy="1143000"/>
          </a:xfrm>
        </p:spPr>
        <p:txBody>
          <a:bodyPr/>
          <a:lstStyle/>
          <a:p>
            <a:pPr fontAlgn="ctr"/>
            <a:r>
              <a:rPr lang="en-US" sz="4000" dirty="0">
                <a:latin typeface="Futura" charset="0"/>
                <a:ea typeface="Osaka" charset="0"/>
              </a:rPr>
              <a:t>VCC Enrollment, Utilization, Costs FY03 - FY05</a:t>
            </a:r>
          </a:p>
        </p:txBody>
      </p:sp>
      <p:graphicFrame>
        <p:nvGraphicFramePr>
          <p:cNvPr id="8" name="Table 7" title="VCC Enrollment, Utilization, Costs FY03 - FY0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2943262"/>
              </p:ext>
            </p:extLst>
          </p:nvPr>
        </p:nvGraphicFramePr>
        <p:xfrm>
          <a:off x="914400" y="1905000"/>
          <a:ext cx="7619999" cy="2819398"/>
        </p:xfrm>
        <a:graphic>
          <a:graphicData uri="http://schemas.openxmlformats.org/drawingml/2006/table">
            <a:tbl>
              <a:tblPr/>
              <a:tblGrid>
                <a:gridCol w="1953846"/>
                <a:gridCol w="1685193"/>
                <a:gridCol w="1636346"/>
                <a:gridCol w="1172307"/>
                <a:gridCol w="1172307"/>
              </a:tblGrid>
              <a:tr h="699469">
                <a:tc>
                  <a:txBody>
                    <a:bodyPr/>
                    <a:lstStyle/>
                    <a:p>
                      <a:pPr algn="ctr" fontAlgn="t"/>
                      <a:endParaRPr lang="en-US" sz="20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FY03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FY04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FY05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Increase </a:t>
                      </a:r>
                      <a:r>
                        <a:rPr lang="en-US" sz="20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03-05</a:t>
                      </a:r>
                      <a:endParaRPr lang="en-US" sz="20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55115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1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Enrollees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14,655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16,361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18,289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25%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115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1" u="none" strike="noStrike" dirty="0" err="1">
                          <a:solidFill>
                            <a:schemeClr val="bg1"/>
                          </a:solidFill>
                          <a:latin typeface="Arial"/>
                        </a:rPr>
                        <a:t>Memb</a:t>
                      </a:r>
                      <a:r>
                        <a:rPr lang="en-US" sz="2000" b="0" i="1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</a:t>
                      </a:r>
                      <a:r>
                        <a:rPr lang="en-US" sz="2000" b="0" i="1" u="none" strike="noStrike" dirty="0" err="1">
                          <a:solidFill>
                            <a:schemeClr val="bg1"/>
                          </a:solidFill>
                          <a:latin typeface="Arial"/>
                        </a:rPr>
                        <a:t>Mos</a:t>
                      </a:r>
                      <a:r>
                        <a:rPr lang="en-US" sz="2000" b="0" i="1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112,773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127,254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146,422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30%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699469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1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Private Practice Memb Mos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48,195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53,218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61,805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28%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115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1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PMPM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$477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$467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$497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355115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1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Total Cost ($M</a:t>
                      </a:r>
                      <a:r>
                        <a:rPr lang="en-US" sz="2000" b="0" i="1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)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1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53.8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1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59.5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0" i="1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72.8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35%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Futura" charset="0"/>
                <a:ea typeface="Osaka" charset="0"/>
              </a:rPr>
              <a:t>PMPM Costs by Svc Type</a:t>
            </a:r>
          </a:p>
        </p:txBody>
      </p:sp>
      <p:graphicFrame>
        <p:nvGraphicFramePr>
          <p:cNvPr id="3" name="Chart 2" descr="PMPM Costs by Svc Type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4672736"/>
              </p:ext>
            </p:extLst>
          </p:nvPr>
        </p:nvGraphicFramePr>
        <p:xfrm>
          <a:off x="762000" y="1219200"/>
          <a:ext cx="7543800" cy="53618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268" name="TextBox 4"/>
          <p:cNvSpPr txBox="1">
            <a:spLocks noChangeArrowheads="1"/>
          </p:cNvSpPr>
          <p:nvPr/>
        </p:nvSpPr>
        <p:spPr bwMode="auto">
          <a:xfrm>
            <a:off x="7162800" y="1447800"/>
            <a:ext cx="17526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400">
                <a:solidFill>
                  <a:schemeClr val="bg1"/>
                </a:solidFill>
              </a:rPr>
              <a:t>* Missing  ED data for Richmond Community Hospital  FY03,  all data for FY05 incomplete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VCU Med Ctr2">
  <a:themeElements>
    <a:clrScheme name="VCU Med Ctr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CU Med Ctr2">
      <a:majorFont>
        <a:latin typeface="Futura"/>
        <a:ea typeface="Osaka"/>
        <a:cs typeface=""/>
      </a:majorFont>
      <a:minorFont>
        <a:latin typeface="Futura"/>
        <a:ea typeface="Osaka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lnDef>
  </a:objectDefaults>
  <a:extraClrSchemeLst>
    <a:extraClrScheme>
      <a:clrScheme name="VCU Med Ctr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CU Med Ctr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CU Med Ctr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CU Med Ctr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CU Med Ctr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CU Med Ctr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CU Med Ctr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CU Med Ctr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CU Med Ctr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CU Med Ctr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CU Med Ctr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CU Med Ctr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VCU Med Ctr2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VCU Med Ctr2">
    <a:majorFont>
      <a:latin typeface="Futura"/>
      <a:ea typeface="Osaka"/>
      <a:cs typeface=""/>
    </a:majorFont>
    <a:minorFont>
      <a:latin typeface="Futura"/>
      <a:ea typeface="Osaka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VCU Med Ctr2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VCU Med Ctr2">
    <a:majorFont>
      <a:latin typeface="Futura"/>
      <a:ea typeface="Osaka"/>
      <a:cs typeface=""/>
    </a:majorFont>
    <a:minorFont>
      <a:latin typeface="Futura"/>
      <a:ea typeface="Osaka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VCU Med Ctr2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VCU Med Ctr2">
    <a:majorFont>
      <a:latin typeface="Futura"/>
      <a:ea typeface="Osaka"/>
      <a:cs typeface=""/>
    </a:majorFont>
    <a:minorFont>
      <a:latin typeface="Futura"/>
      <a:ea typeface="Osaka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VCU Med Ctr2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VCU Med Ctr2">
    <a:majorFont>
      <a:latin typeface="Futura"/>
      <a:ea typeface="Osaka"/>
      <a:cs typeface=""/>
    </a:majorFont>
    <a:minorFont>
      <a:latin typeface="Futura"/>
      <a:ea typeface="Osaka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VCU Med Ctr2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VCU Med Ctr2">
    <a:majorFont>
      <a:latin typeface="Futura"/>
      <a:ea typeface="Osaka"/>
      <a:cs typeface=""/>
    </a:majorFont>
    <a:minorFont>
      <a:latin typeface="Futura"/>
      <a:ea typeface="Osaka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VCU Med Ctr2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VCU Med Ctr2">
    <a:majorFont>
      <a:latin typeface="Futura"/>
      <a:ea typeface="Osaka"/>
      <a:cs typeface=""/>
    </a:majorFont>
    <a:minorFont>
      <a:latin typeface="Futura"/>
      <a:ea typeface="Osaka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Macintosh HD:Applications:Microsoft Office 2004:Templates:My Templates:VCU Med Ctr2.pot</Template>
  <TotalTime>8142</TotalTime>
  <Words>796</Words>
  <Application>Microsoft Macintosh PowerPoint</Application>
  <PresentationFormat>On-screen Show (4:3)</PresentationFormat>
  <Paragraphs>130</Paragraphs>
  <Slides>16</Slides>
  <Notes>11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ＭＳ Ｐゴシック</vt:lpstr>
      <vt:lpstr>Futura</vt:lpstr>
      <vt:lpstr>Osaka</vt:lpstr>
      <vt:lpstr>VCU Med Ctr2</vt:lpstr>
      <vt:lpstr>Microsoft Office Word 97 - 2003 Document</vt:lpstr>
      <vt:lpstr>Early Results of Costs and Utilization, Virginia Coordinated Care Delivery System</vt:lpstr>
      <vt:lpstr>Background</vt:lpstr>
      <vt:lpstr>Do the Newly Insured Poor Change Utilization Patterns?</vt:lpstr>
      <vt:lpstr>Virginia Coordinated Care 2000-present</vt:lpstr>
      <vt:lpstr>Initial Evaluation of VCC</vt:lpstr>
      <vt:lpstr>VCC Preliminary Data</vt:lpstr>
      <vt:lpstr>How Did VCC Enrollment, Costs, and Utilization Grow from 2003-2005?</vt:lpstr>
      <vt:lpstr>VCC Enrollment, Utilization, Costs FY03 - FY05</vt:lpstr>
      <vt:lpstr>PMPM Costs by Svc Type</vt:lpstr>
      <vt:lpstr>Uptake of Primary Care, Specialty Care</vt:lpstr>
      <vt:lpstr>Uptake by Community Primary Care</vt:lpstr>
      <vt:lpstr>PMPM Costs by Place of Primary Care</vt:lpstr>
      <vt:lpstr>Conclusions-1</vt:lpstr>
      <vt:lpstr>Conclusions-2</vt:lpstr>
      <vt:lpstr>ED PMPM Details</vt:lpstr>
      <vt:lpstr>Hadley 2008 spending vs VCC 2005</vt:lpstr>
    </vt:vector>
  </TitlesOfParts>
  <Company>Virginia Commonwealth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Wally Smith User</dc:creator>
  <cp:lastModifiedBy>Vanessa Graham</cp:lastModifiedBy>
  <cp:revision>196</cp:revision>
  <dcterms:created xsi:type="dcterms:W3CDTF">2010-09-23T23:54:03Z</dcterms:created>
  <dcterms:modified xsi:type="dcterms:W3CDTF">2011-10-20T18:04:35Z</dcterms:modified>
</cp:coreProperties>
</file>