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vml" ContentType="application/vnd.openxmlformats-officedocument.vmlDrawing"/>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embeddings/oleObject1.bin" ContentType="application/vnd.openxmlformats-officedocument.oleObject"/>
  <Override PartName="/ppt/embeddings/oleObject2.bin" ContentType="application/vnd.openxmlformats-officedocument.oleObject"/>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3"/>
  </p:notesMasterIdLst>
  <p:handoutMasterIdLst>
    <p:handoutMasterId r:id="rId14"/>
  </p:handoutMasterIdLst>
  <p:sldIdLst>
    <p:sldId id="393" r:id="rId2"/>
    <p:sldId id="271" r:id="rId3"/>
    <p:sldId id="378" r:id="rId4"/>
    <p:sldId id="379" r:id="rId5"/>
    <p:sldId id="385" r:id="rId6"/>
    <p:sldId id="386" r:id="rId7"/>
    <p:sldId id="387" r:id="rId8"/>
    <p:sldId id="390" r:id="rId9"/>
    <p:sldId id="391" r:id="rId10"/>
    <p:sldId id="392" r:id="rId11"/>
    <p:sldId id="388" r:id="rId12"/>
  </p:sldIdLst>
  <p:sldSz cx="9144000" cy="6858000" type="screen4x3"/>
  <p:notesSz cx="7045325" cy="9345613"/>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opr" initials="" lastIdx="13" clrIdx="0"/>
  <p:cmAuthor id="1" name="amy.mclarty" initials="" lastIdx="1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54" autoAdjust="0"/>
    <p:restoredTop sz="86374" autoAdjust="0"/>
  </p:normalViewPr>
  <p:slideViewPr>
    <p:cSldViewPr>
      <p:cViewPr varScale="1">
        <p:scale>
          <a:sx n="130" d="100"/>
          <a:sy n="130" d="100"/>
        </p:scale>
        <p:origin x="-128" y="-104"/>
      </p:cViewPr>
      <p:guideLst>
        <p:guide orient="horz" pos="2160"/>
        <p:guide pos="2880"/>
      </p:guideLst>
    </p:cSldViewPr>
  </p:slideViewPr>
  <p:outlineViewPr>
    <p:cViewPr>
      <p:scale>
        <a:sx n="33" d="100"/>
        <a:sy n="33" d="100"/>
      </p:scale>
      <p:origin x="0" y="3792"/>
    </p:cViewPr>
  </p:outlineViewPr>
  <p:notesTextViewPr>
    <p:cViewPr>
      <p:scale>
        <a:sx n="100" d="100"/>
        <a:sy n="100" d="100"/>
      </p:scale>
      <p:origin x="0" y="0"/>
    </p:cViewPr>
  </p:notesTextViewPr>
  <p:sorterViewPr>
    <p:cViewPr>
      <p:scale>
        <a:sx n="66" d="100"/>
        <a:sy n="66" d="100"/>
      </p:scale>
      <p:origin x="0" y="0"/>
    </p:cViewPr>
  </p:sorterViewPr>
  <p:notesViewPr>
    <p:cSldViewPr>
      <p:cViewPr>
        <p:scale>
          <a:sx n="66" d="100"/>
          <a:sy n="66" d="100"/>
        </p:scale>
        <p:origin x="-4520" y="-1464"/>
      </p:cViewPr>
      <p:guideLst>
        <p:guide orient="horz" pos="2944"/>
        <p:guide pos="2219"/>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handoutMaster" Target="handoutMasters/handoutMaster1.xml"/><Relationship Id="rId15" Type="http://schemas.openxmlformats.org/officeDocument/2006/relationships/printerSettings" Target="printerSettings/printerSettings1.bin"/><Relationship Id="rId16" Type="http://schemas.openxmlformats.org/officeDocument/2006/relationships/commentAuthors" Target="commentAuthors.xml"/><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0D470EA-AB49-4D32-AC18-1CCBBCBDA00A}" type="doc">
      <dgm:prSet loTypeId="urn:microsoft.com/office/officeart/2005/8/layout/vList5" loCatId="list" qsTypeId="urn:microsoft.com/office/officeart/2005/8/quickstyle/simple5" qsCatId="simple" csTypeId="urn:microsoft.com/office/officeart/2005/8/colors/accent1_2" csCatId="accent1" phldr="1"/>
      <dgm:spPr/>
      <dgm:t>
        <a:bodyPr/>
        <a:lstStyle/>
        <a:p>
          <a:endParaRPr lang="en-US"/>
        </a:p>
      </dgm:t>
    </dgm:pt>
    <dgm:pt modelId="{E916DB02-FB29-4699-B0BE-AD66E1D180AC}">
      <dgm:prSet phldrT="[Text]">
        <dgm:style>
          <a:lnRef idx="0">
            <a:schemeClr val="dk1"/>
          </a:lnRef>
          <a:fillRef idx="3">
            <a:schemeClr val="dk1"/>
          </a:fillRef>
          <a:effectRef idx="3">
            <a:schemeClr val="dk1"/>
          </a:effectRef>
          <a:fontRef idx="minor">
            <a:schemeClr val="lt1"/>
          </a:fontRef>
        </dgm:style>
      </dgm:prSet>
      <dgm:spPr/>
      <dgm:t>
        <a:bodyPr/>
        <a:lstStyle/>
        <a:p>
          <a:r>
            <a:rPr lang="en-US" dirty="0" smtClean="0"/>
            <a:t>Practice-based</a:t>
          </a:r>
          <a:endParaRPr lang="en-US" dirty="0"/>
        </a:p>
      </dgm:t>
    </dgm:pt>
    <dgm:pt modelId="{8ABDB9CD-057E-496E-9859-053AA495AC3A}" type="parTrans" cxnId="{3F26A526-C8D6-428A-B29E-F32277C6E9D3}">
      <dgm:prSet/>
      <dgm:spPr/>
      <dgm:t>
        <a:bodyPr/>
        <a:lstStyle/>
        <a:p>
          <a:endParaRPr lang="en-US"/>
        </a:p>
      </dgm:t>
    </dgm:pt>
    <dgm:pt modelId="{E1C6D8AD-4C32-4D85-8F4C-80660884E743}" type="sibTrans" cxnId="{3F26A526-C8D6-428A-B29E-F32277C6E9D3}">
      <dgm:prSet/>
      <dgm:spPr/>
      <dgm:t>
        <a:bodyPr/>
        <a:lstStyle/>
        <a:p>
          <a:endParaRPr lang="en-US"/>
        </a:p>
      </dgm:t>
    </dgm:pt>
    <dgm:pt modelId="{147604CA-3B97-4C54-937C-7AAA452BE295}">
      <dgm:prSet phldrT="[Text]"/>
      <dgm:spPr>
        <a:scene3d>
          <a:camera prst="orthographicFront"/>
          <a:lightRig rig="threePt" dir="t"/>
        </a:scene3d>
        <a:sp3d>
          <a:bevelT/>
        </a:sp3d>
      </dgm:spPr>
      <dgm:t>
        <a:bodyPr/>
        <a:lstStyle/>
        <a:p>
          <a:r>
            <a:rPr lang="en-US" dirty="0" smtClean="0"/>
            <a:t>Similar jobs</a:t>
          </a:r>
          <a:endParaRPr lang="en-US" dirty="0"/>
        </a:p>
      </dgm:t>
    </dgm:pt>
    <dgm:pt modelId="{3377E755-AC6D-4971-9852-91CBD1701E7D}" type="parTrans" cxnId="{44239D12-7837-476B-BCBD-57082FE7FBC2}">
      <dgm:prSet/>
      <dgm:spPr/>
      <dgm:t>
        <a:bodyPr/>
        <a:lstStyle/>
        <a:p>
          <a:endParaRPr lang="en-US"/>
        </a:p>
      </dgm:t>
    </dgm:pt>
    <dgm:pt modelId="{7E8FEF52-3EA8-4C55-956F-AC2ADEE5BCDB}" type="sibTrans" cxnId="{44239D12-7837-476B-BCBD-57082FE7FBC2}">
      <dgm:prSet/>
      <dgm:spPr/>
      <dgm:t>
        <a:bodyPr/>
        <a:lstStyle/>
        <a:p>
          <a:endParaRPr lang="en-US"/>
        </a:p>
      </dgm:t>
    </dgm:pt>
    <dgm:pt modelId="{0C223A47-8F80-4937-BE76-1F95C2CCDB9F}">
      <dgm:prSet phldrT="[Text]">
        <dgm:style>
          <a:lnRef idx="0">
            <a:schemeClr val="accent1"/>
          </a:lnRef>
          <a:fillRef idx="3">
            <a:schemeClr val="accent1"/>
          </a:fillRef>
          <a:effectRef idx="3">
            <a:schemeClr val="accent1"/>
          </a:effectRef>
          <a:fontRef idx="minor">
            <a:schemeClr val="lt1"/>
          </a:fontRef>
        </dgm:style>
      </dgm:prSet>
      <dgm:spPr>
        <a:solidFill>
          <a:srgbClr val="00B050"/>
        </a:solidFill>
      </dgm:spPr>
      <dgm:t>
        <a:bodyPr/>
        <a:lstStyle/>
        <a:p>
          <a:r>
            <a:rPr lang="en-US" dirty="0" smtClean="0"/>
            <a:t>Task-based</a:t>
          </a:r>
          <a:endParaRPr lang="en-US" dirty="0"/>
        </a:p>
      </dgm:t>
    </dgm:pt>
    <dgm:pt modelId="{F9454422-5391-4975-B0DC-765880B84E2A}" type="parTrans" cxnId="{6F89C54A-85C4-49E0-948B-55741D97ED34}">
      <dgm:prSet/>
      <dgm:spPr/>
      <dgm:t>
        <a:bodyPr/>
        <a:lstStyle/>
        <a:p>
          <a:endParaRPr lang="en-US"/>
        </a:p>
      </dgm:t>
    </dgm:pt>
    <dgm:pt modelId="{A358794A-3F74-4CB1-A7AD-402E55237738}" type="sibTrans" cxnId="{6F89C54A-85C4-49E0-948B-55741D97ED34}">
      <dgm:prSet/>
      <dgm:spPr/>
      <dgm:t>
        <a:bodyPr/>
        <a:lstStyle/>
        <a:p>
          <a:endParaRPr lang="en-US"/>
        </a:p>
      </dgm:t>
    </dgm:pt>
    <dgm:pt modelId="{6FC073DF-8F12-4375-91FE-DA0CBA7A63B4}">
      <dgm:prSet phldrT="[Text]"/>
      <dgm:spPr>
        <a:scene3d>
          <a:camera prst="orthographicFront"/>
          <a:lightRig rig="threePt" dir="t"/>
        </a:scene3d>
        <a:sp3d>
          <a:bevelT/>
        </a:sp3d>
      </dgm:spPr>
      <dgm:t>
        <a:bodyPr/>
        <a:lstStyle/>
        <a:p>
          <a:r>
            <a:rPr lang="en-US" dirty="0" smtClean="0"/>
            <a:t>Focused on an initiative or problem</a:t>
          </a:r>
          <a:endParaRPr lang="en-US" dirty="0"/>
        </a:p>
      </dgm:t>
    </dgm:pt>
    <dgm:pt modelId="{8EAD9BD5-4F32-4B06-8BC4-C5F66A149B1A}" type="parTrans" cxnId="{D5117B27-6578-467A-89F6-4C0F7F323A11}">
      <dgm:prSet/>
      <dgm:spPr/>
      <dgm:t>
        <a:bodyPr/>
        <a:lstStyle/>
        <a:p>
          <a:endParaRPr lang="en-US"/>
        </a:p>
      </dgm:t>
    </dgm:pt>
    <dgm:pt modelId="{89B2EE82-264F-4530-8224-F0A99678DDEC}" type="sibTrans" cxnId="{D5117B27-6578-467A-89F6-4C0F7F323A11}">
      <dgm:prSet/>
      <dgm:spPr/>
      <dgm:t>
        <a:bodyPr/>
        <a:lstStyle/>
        <a:p>
          <a:endParaRPr lang="en-US"/>
        </a:p>
      </dgm:t>
    </dgm:pt>
    <dgm:pt modelId="{22F34596-F18B-4D0D-B965-00F87EB8B3B7}">
      <dgm:prSet phldrT="[Text]">
        <dgm:style>
          <a:lnRef idx="0">
            <a:schemeClr val="accent6"/>
          </a:lnRef>
          <a:fillRef idx="3">
            <a:schemeClr val="accent6"/>
          </a:fillRef>
          <a:effectRef idx="3">
            <a:schemeClr val="accent6"/>
          </a:effectRef>
          <a:fontRef idx="minor">
            <a:schemeClr val="lt1"/>
          </a:fontRef>
        </dgm:style>
      </dgm:prSet>
      <dgm:spPr>
        <a:solidFill>
          <a:srgbClr val="FF9900"/>
        </a:solidFill>
      </dgm:spPr>
      <dgm:t>
        <a:bodyPr/>
        <a:lstStyle/>
        <a:p>
          <a:r>
            <a:rPr lang="en-US" dirty="0" smtClean="0"/>
            <a:t>Knowledge-based</a:t>
          </a:r>
          <a:endParaRPr lang="en-US" dirty="0"/>
        </a:p>
      </dgm:t>
    </dgm:pt>
    <dgm:pt modelId="{958CC9F6-BF30-4420-BB8E-99AE53BC732A}" type="parTrans" cxnId="{BA68E3FF-34E9-4E90-B09F-5A7F0EED09CD}">
      <dgm:prSet/>
      <dgm:spPr/>
      <dgm:t>
        <a:bodyPr/>
        <a:lstStyle/>
        <a:p>
          <a:endParaRPr lang="en-US"/>
        </a:p>
      </dgm:t>
    </dgm:pt>
    <dgm:pt modelId="{5C6F4025-185B-44E7-9C1A-8B698915F378}" type="sibTrans" cxnId="{BA68E3FF-34E9-4E90-B09F-5A7F0EED09CD}">
      <dgm:prSet/>
      <dgm:spPr/>
      <dgm:t>
        <a:bodyPr/>
        <a:lstStyle/>
        <a:p>
          <a:endParaRPr lang="en-US"/>
        </a:p>
      </dgm:t>
    </dgm:pt>
    <dgm:pt modelId="{EEFB8B32-51FE-43E2-B2FC-E9C15860E7A1}">
      <dgm:prSet phldrT="[Text]"/>
      <dgm:spPr>
        <a:scene3d>
          <a:camera prst="orthographicFront"/>
          <a:lightRig rig="threePt" dir="t"/>
        </a:scene3d>
        <a:sp3d>
          <a:bevelT/>
        </a:sp3d>
      </dgm:spPr>
      <dgm:t>
        <a:bodyPr/>
        <a:lstStyle/>
        <a:p>
          <a:r>
            <a:rPr lang="en-US" dirty="0" smtClean="0"/>
            <a:t>Long-term commitment   to build a knowledge domain</a:t>
          </a:r>
          <a:endParaRPr lang="en-US" dirty="0"/>
        </a:p>
      </dgm:t>
    </dgm:pt>
    <dgm:pt modelId="{85015B8D-543D-4AE6-9EA1-FF19E8D867C4}" type="parTrans" cxnId="{52087818-37F7-4171-80EE-D15084343F8C}">
      <dgm:prSet/>
      <dgm:spPr/>
      <dgm:t>
        <a:bodyPr/>
        <a:lstStyle/>
        <a:p>
          <a:endParaRPr lang="en-US"/>
        </a:p>
      </dgm:t>
    </dgm:pt>
    <dgm:pt modelId="{0710C9FA-5EA5-4BC5-89F9-A393E783BDFA}" type="sibTrans" cxnId="{52087818-37F7-4171-80EE-D15084343F8C}">
      <dgm:prSet/>
      <dgm:spPr/>
      <dgm:t>
        <a:bodyPr/>
        <a:lstStyle/>
        <a:p>
          <a:endParaRPr lang="en-US"/>
        </a:p>
      </dgm:t>
    </dgm:pt>
    <dgm:pt modelId="{017797DF-1AB0-4F38-A7A8-7A06BBDB928F}" type="pres">
      <dgm:prSet presAssocID="{20D470EA-AB49-4D32-AC18-1CCBBCBDA00A}" presName="Name0" presStyleCnt="0">
        <dgm:presLayoutVars>
          <dgm:dir/>
          <dgm:animLvl val="lvl"/>
          <dgm:resizeHandles val="exact"/>
        </dgm:presLayoutVars>
      </dgm:prSet>
      <dgm:spPr/>
      <dgm:t>
        <a:bodyPr/>
        <a:lstStyle/>
        <a:p>
          <a:endParaRPr lang="en-US"/>
        </a:p>
      </dgm:t>
    </dgm:pt>
    <dgm:pt modelId="{D145809C-CFE8-4117-BA1F-D8CBBEF249EF}" type="pres">
      <dgm:prSet presAssocID="{E916DB02-FB29-4699-B0BE-AD66E1D180AC}" presName="linNode" presStyleCnt="0"/>
      <dgm:spPr/>
    </dgm:pt>
    <dgm:pt modelId="{E16373E3-B5CF-4B72-B881-9739BFA71C13}" type="pres">
      <dgm:prSet presAssocID="{E916DB02-FB29-4699-B0BE-AD66E1D180AC}" presName="parentText" presStyleLbl="node1" presStyleIdx="0" presStyleCnt="3">
        <dgm:presLayoutVars>
          <dgm:chMax val="1"/>
          <dgm:bulletEnabled val="1"/>
        </dgm:presLayoutVars>
      </dgm:prSet>
      <dgm:spPr/>
      <dgm:t>
        <a:bodyPr/>
        <a:lstStyle/>
        <a:p>
          <a:endParaRPr lang="en-US"/>
        </a:p>
      </dgm:t>
    </dgm:pt>
    <dgm:pt modelId="{4A8A317A-7784-45B9-B9E1-0F08AA769D3B}" type="pres">
      <dgm:prSet presAssocID="{E916DB02-FB29-4699-B0BE-AD66E1D180AC}" presName="descendantText" presStyleLbl="alignAccFollowNode1" presStyleIdx="0" presStyleCnt="3" custLinFactNeighborX="694" custLinFactNeighborY="1856">
        <dgm:presLayoutVars>
          <dgm:bulletEnabled val="1"/>
        </dgm:presLayoutVars>
      </dgm:prSet>
      <dgm:spPr/>
      <dgm:t>
        <a:bodyPr/>
        <a:lstStyle/>
        <a:p>
          <a:endParaRPr lang="en-US"/>
        </a:p>
      </dgm:t>
    </dgm:pt>
    <dgm:pt modelId="{A41EAFF0-2CC8-4588-AB46-C70EABF3FBD4}" type="pres">
      <dgm:prSet presAssocID="{E1C6D8AD-4C32-4D85-8F4C-80660884E743}" presName="sp" presStyleCnt="0"/>
      <dgm:spPr/>
    </dgm:pt>
    <dgm:pt modelId="{D3390AFF-E85F-4322-9D8B-EC22CBEA5A4E}" type="pres">
      <dgm:prSet presAssocID="{0C223A47-8F80-4937-BE76-1F95C2CCDB9F}" presName="linNode" presStyleCnt="0"/>
      <dgm:spPr/>
    </dgm:pt>
    <dgm:pt modelId="{D819F854-B073-4093-A9A1-743202783244}" type="pres">
      <dgm:prSet presAssocID="{0C223A47-8F80-4937-BE76-1F95C2CCDB9F}" presName="parentText" presStyleLbl="node1" presStyleIdx="1" presStyleCnt="3">
        <dgm:presLayoutVars>
          <dgm:chMax val="1"/>
          <dgm:bulletEnabled val="1"/>
        </dgm:presLayoutVars>
      </dgm:prSet>
      <dgm:spPr/>
      <dgm:t>
        <a:bodyPr/>
        <a:lstStyle/>
        <a:p>
          <a:endParaRPr lang="en-US"/>
        </a:p>
      </dgm:t>
    </dgm:pt>
    <dgm:pt modelId="{C1AC1064-D233-4C32-9C6D-43D3F8C6A783}" type="pres">
      <dgm:prSet presAssocID="{0C223A47-8F80-4937-BE76-1F95C2CCDB9F}" presName="descendantText" presStyleLbl="alignAccFollowNode1" presStyleIdx="1" presStyleCnt="3">
        <dgm:presLayoutVars>
          <dgm:bulletEnabled val="1"/>
        </dgm:presLayoutVars>
      </dgm:prSet>
      <dgm:spPr/>
      <dgm:t>
        <a:bodyPr/>
        <a:lstStyle/>
        <a:p>
          <a:endParaRPr lang="en-US"/>
        </a:p>
      </dgm:t>
    </dgm:pt>
    <dgm:pt modelId="{C415D509-5822-446C-A28C-B4AF811590F5}" type="pres">
      <dgm:prSet presAssocID="{A358794A-3F74-4CB1-A7AD-402E55237738}" presName="sp" presStyleCnt="0"/>
      <dgm:spPr/>
    </dgm:pt>
    <dgm:pt modelId="{ECC14457-D829-4C79-8246-4FEAE070A6F4}" type="pres">
      <dgm:prSet presAssocID="{22F34596-F18B-4D0D-B965-00F87EB8B3B7}" presName="linNode" presStyleCnt="0"/>
      <dgm:spPr/>
    </dgm:pt>
    <dgm:pt modelId="{BA8FC093-417E-4CB4-BB8D-C19C9A52DC5E}" type="pres">
      <dgm:prSet presAssocID="{22F34596-F18B-4D0D-B965-00F87EB8B3B7}" presName="parentText" presStyleLbl="node1" presStyleIdx="2" presStyleCnt="3">
        <dgm:presLayoutVars>
          <dgm:chMax val="1"/>
          <dgm:bulletEnabled val="1"/>
        </dgm:presLayoutVars>
      </dgm:prSet>
      <dgm:spPr/>
      <dgm:t>
        <a:bodyPr/>
        <a:lstStyle/>
        <a:p>
          <a:endParaRPr lang="en-US"/>
        </a:p>
      </dgm:t>
    </dgm:pt>
    <dgm:pt modelId="{F8A4661B-BA9C-4C7F-8C33-B35404DB9529}" type="pres">
      <dgm:prSet presAssocID="{22F34596-F18B-4D0D-B965-00F87EB8B3B7}" presName="descendantText" presStyleLbl="alignAccFollowNode1" presStyleIdx="2" presStyleCnt="3">
        <dgm:presLayoutVars>
          <dgm:bulletEnabled val="1"/>
        </dgm:presLayoutVars>
      </dgm:prSet>
      <dgm:spPr/>
      <dgm:t>
        <a:bodyPr/>
        <a:lstStyle/>
        <a:p>
          <a:endParaRPr lang="en-US"/>
        </a:p>
      </dgm:t>
    </dgm:pt>
  </dgm:ptLst>
  <dgm:cxnLst>
    <dgm:cxn modelId="{3F26A526-C8D6-428A-B29E-F32277C6E9D3}" srcId="{20D470EA-AB49-4D32-AC18-1CCBBCBDA00A}" destId="{E916DB02-FB29-4699-B0BE-AD66E1D180AC}" srcOrd="0" destOrd="0" parTransId="{8ABDB9CD-057E-496E-9859-053AA495AC3A}" sibTransId="{E1C6D8AD-4C32-4D85-8F4C-80660884E743}"/>
    <dgm:cxn modelId="{B3F8FDDA-F8D5-4330-B730-B5B39F8D27DF}" type="presOf" srcId="{6FC073DF-8F12-4375-91FE-DA0CBA7A63B4}" destId="{C1AC1064-D233-4C32-9C6D-43D3F8C6A783}" srcOrd="0" destOrd="0" presId="urn:microsoft.com/office/officeart/2005/8/layout/vList5"/>
    <dgm:cxn modelId="{F66F4FB7-1B82-4731-BB30-C157B5B3B171}" type="presOf" srcId="{0C223A47-8F80-4937-BE76-1F95C2CCDB9F}" destId="{D819F854-B073-4093-A9A1-743202783244}" srcOrd="0" destOrd="0" presId="urn:microsoft.com/office/officeart/2005/8/layout/vList5"/>
    <dgm:cxn modelId="{D5117B27-6578-467A-89F6-4C0F7F323A11}" srcId="{0C223A47-8F80-4937-BE76-1F95C2CCDB9F}" destId="{6FC073DF-8F12-4375-91FE-DA0CBA7A63B4}" srcOrd="0" destOrd="0" parTransId="{8EAD9BD5-4F32-4B06-8BC4-C5F66A149B1A}" sibTransId="{89B2EE82-264F-4530-8224-F0A99678DDEC}"/>
    <dgm:cxn modelId="{E49C4893-F250-4457-9D12-A15EC4ADBD4B}" type="presOf" srcId="{147604CA-3B97-4C54-937C-7AAA452BE295}" destId="{4A8A317A-7784-45B9-B9E1-0F08AA769D3B}" srcOrd="0" destOrd="0" presId="urn:microsoft.com/office/officeart/2005/8/layout/vList5"/>
    <dgm:cxn modelId="{BA68E3FF-34E9-4E90-B09F-5A7F0EED09CD}" srcId="{20D470EA-AB49-4D32-AC18-1CCBBCBDA00A}" destId="{22F34596-F18B-4D0D-B965-00F87EB8B3B7}" srcOrd="2" destOrd="0" parTransId="{958CC9F6-BF30-4420-BB8E-99AE53BC732A}" sibTransId="{5C6F4025-185B-44E7-9C1A-8B698915F378}"/>
    <dgm:cxn modelId="{C94D4048-BDAB-4A09-8BC5-30ED22FED966}" type="presOf" srcId="{22F34596-F18B-4D0D-B965-00F87EB8B3B7}" destId="{BA8FC093-417E-4CB4-BB8D-C19C9A52DC5E}" srcOrd="0" destOrd="0" presId="urn:microsoft.com/office/officeart/2005/8/layout/vList5"/>
    <dgm:cxn modelId="{52087818-37F7-4171-80EE-D15084343F8C}" srcId="{22F34596-F18B-4D0D-B965-00F87EB8B3B7}" destId="{EEFB8B32-51FE-43E2-B2FC-E9C15860E7A1}" srcOrd="0" destOrd="0" parTransId="{85015B8D-543D-4AE6-9EA1-FF19E8D867C4}" sibTransId="{0710C9FA-5EA5-4BC5-89F9-A393E783BDFA}"/>
    <dgm:cxn modelId="{68D4168B-2673-43B2-8D44-8275253DEF06}" type="presOf" srcId="{20D470EA-AB49-4D32-AC18-1CCBBCBDA00A}" destId="{017797DF-1AB0-4F38-A7A8-7A06BBDB928F}" srcOrd="0" destOrd="0" presId="urn:microsoft.com/office/officeart/2005/8/layout/vList5"/>
    <dgm:cxn modelId="{A0D2B159-12A1-4A83-AE36-345659CF30FF}" type="presOf" srcId="{E916DB02-FB29-4699-B0BE-AD66E1D180AC}" destId="{E16373E3-B5CF-4B72-B881-9739BFA71C13}" srcOrd="0" destOrd="0" presId="urn:microsoft.com/office/officeart/2005/8/layout/vList5"/>
    <dgm:cxn modelId="{6F89C54A-85C4-49E0-948B-55741D97ED34}" srcId="{20D470EA-AB49-4D32-AC18-1CCBBCBDA00A}" destId="{0C223A47-8F80-4937-BE76-1F95C2CCDB9F}" srcOrd="1" destOrd="0" parTransId="{F9454422-5391-4975-B0DC-765880B84E2A}" sibTransId="{A358794A-3F74-4CB1-A7AD-402E55237738}"/>
    <dgm:cxn modelId="{44239D12-7837-476B-BCBD-57082FE7FBC2}" srcId="{E916DB02-FB29-4699-B0BE-AD66E1D180AC}" destId="{147604CA-3B97-4C54-937C-7AAA452BE295}" srcOrd="0" destOrd="0" parTransId="{3377E755-AC6D-4971-9852-91CBD1701E7D}" sibTransId="{7E8FEF52-3EA8-4C55-956F-AC2ADEE5BCDB}"/>
    <dgm:cxn modelId="{EE851D0A-80E8-48DF-8F36-3AD3FC3BC0A9}" type="presOf" srcId="{EEFB8B32-51FE-43E2-B2FC-E9C15860E7A1}" destId="{F8A4661B-BA9C-4C7F-8C33-B35404DB9529}" srcOrd="0" destOrd="0" presId="urn:microsoft.com/office/officeart/2005/8/layout/vList5"/>
    <dgm:cxn modelId="{FF2FD5B5-C666-4C81-8C86-A631A753407F}" type="presParOf" srcId="{017797DF-1AB0-4F38-A7A8-7A06BBDB928F}" destId="{D145809C-CFE8-4117-BA1F-D8CBBEF249EF}" srcOrd="0" destOrd="0" presId="urn:microsoft.com/office/officeart/2005/8/layout/vList5"/>
    <dgm:cxn modelId="{C7FD340A-BC1E-449C-BAF6-B8DCA5CF4122}" type="presParOf" srcId="{D145809C-CFE8-4117-BA1F-D8CBBEF249EF}" destId="{E16373E3-B5CF-4B72-B881-9739BFA71C13}" srcOrd="0" destOrd="0" presId="urn:microsoft.com/office/officeart/2005/8/layout/vList5"/>
    <dgm:cxn modelId="{98A9FBC8-11E6-4D83-B04C-2A05A1570808}" type="presParOf" srcId="{D145809C-CFE8-4117-BA1F-D8CBBEF249EF}" destId="{4A8A317A-7784-45B9-B9E1-0F08AA769D3B}" srcOrd="1" destOrd="0" presId="urn:microsoft.com/office/officeart/2005/8/layout/vList5"/>
    <dgm:cxn modelId="{666842DB-A109-48F0-B2D8-F397AFE600AA}" type="presParOf" srcId="{017797DF-1AB0-4F38-A7A8-7A06BBDB928F}" destId="{A41EAFF0-2CC8-4588-AB46-C70EABF3FBD4}" srcOrd="1" destOrd="0" presId="urn:microsoft.com/office/officeart/2005/8/layout/vList5"/>
    <dgm:cxn modelId="{23683022-F3DF-4B8C-9059-D590FD179118}" type="presParOf" srcId="{017797DF-1AB0-4F38-A7A8-7A06BBDB928F}" destId="{D3390AFF-E85F-4322-9D8B-EC22CBEA5A4E}" srcOrd="2" destOrd="0" presId="urn:microsoft.com/office/officeart/2005/8/layout/vList5"/>
    <dgm:cxn modelId="{21BF361F-7215-45A5-81BC-22BC2FC8A194}" type="presParOf" srcId="{D3390AFF-E85F-4322-9D8B-EC22CBEA5A4E}" destId="{D819F854-B073-4093-A9A1-743202783244}" srcOrd="0" destOrd="0" presId="urn:microsoft.com/office/officeart/2005/8/layout/vList5"/>
    <dgm:cxn modelId="{F70DE083-9112-400B-AA95-A6B087C37CD9}" type="presParOf" srcId="{D3390AFF-E85F-4322-9D8B-EC22CBEA5A4E}" destId="{C1AC1064-D233-4C32-9C6D-43D3F8C6A783}" srcOrd="1" destOrd="0" presId="urn:microsoft.com/office/officeart/2005/8/layout/vList5"/>
    <dgm:cxn modelId="{420E69E6-5DF2-40F5-9365-5D960D4F2D2C}" type="presParOf" srcId="{017797DF-1AB0-4F38-A7A8-7A06BBDB928F}" destId="{C415D509-5822-446C-A28C-B4AF811590F5}" srcOrd="3" destOrd="0" presId="urn:microsoft.com/office/officeart/2005/8/layout/vList5"/>
    <dgm:cxn modelId="{AED17835-13F9-4564-ADFB-A76197D91BA0}" type="presParOf" srcId="{017797DF-1AB0-4F38-A7A8-7A06BBDB928F}" destId="{ECC14457-D829-4C79-8246-4FEAE070A6F4}" srcOrd="4" destOrd="0" presId="urn:microsoft.com/office/officeart/2005/8/layout/vList5"/>
    <dgm:cxn modelId="{BCCB3280-1AF9-4370-9BEC-E60E77338B01}" type="presParOf" srcId="{ECC14457-D829-4C79-8246-4FEAE070A6F4}" destId="{BA8FC093-417E-4CB4-BB8D-C19C9A52DC5E}" srcOrd="0" destOrd="0" presId="urn:microsoft.com/office/officeart/2005/8/layout/vList5"/>
    <dgm:cxn modelId="{0CE30CEB-4B93-4EDB-8DAC-DAC5E9F52B97}" type="presParOf" srcId="{ECC14457-D829-4C79-8246-4FEAE070A6F4}" destId="{F8A4661B-BA9C-4C7F-8C33-B35404DB9529}" srcOrd="1" destOrd="0" presId="urn:microsoft.com/office/officeart/2005/8/layout/vList5"/>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8A317A-7784-45B9-B9E1-0F08AA769D3B}">
      <dsp:nvSpPr>
        <dsp:cNvPr id="0" name=""/>
        <dsp:cNvSpPr/>
      </dsp:nvSpPr>
      <dsp:spPr>
        <a:xfrm rot="5400000">
          <a:off x="3795355" y="-1286471"/>
          <a:ext cx="1218009" cy="4145280"/>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scene3d>
        <a:sp3d>
          <a:bevelT/>
        </a:sp3d>
      </dsp:spPr>
      <dsp:style>
        <a:lnRef idx="1">
          <a:scrgbClr r="0" g="0" b="0"/>
        </a:lnRef>
        <a:fillRef idx="1">
          <a:scrgbClr r="0" g="0" b="0"/>
        </a:fillRef>
        <a:effectRef idx="2">
          <a:scrgbClr r="0" g="0" b="0"/>
        </a:effectRef>
        <a:fontRef idx="minor"/>
      </dsp:style>
      <dsp:txBody>
        <a:bodyPr spcFirstLastPara="0" vert="horz" wrap="square" lIns="91440" tIns="45720" rIns="91440" bIns="45720" numCol="1" spcCol="1270" anchor="ctr" anchorCtr="0">
          <a:noAutofit/>
        </a:bodyPr>
        <a:lstStyle/>
        <a:p>
          <a:pPr marL="228600" lvl="1" indent="-228600" algn="l" defTabSz="1066800">
            <a:lnSpc>
              <a:spcPct val="90000"/>
            </a:lnSpc>
            <a:spcBef>
              <a:spcPct val="0"/>
            </a:spcBef>
            <a:spcAft>
              <a:spcPct val="15000"/>
            </a:spcAft>
            <a:buChar char="••"/>
          </a:pPr>
          <a:r>
            <a:rPr lang="en-US" sz="2400" kern="1200" dirty="0" smtClean="0"/>
            <a:t>Similar jobs</a:t>
          </a:r>
          <a:endParaRPr lang="en-US" sz="2400" kern="1200" dirty="0"/>
        </a:p>
      </dsp:txBody>
      <dsp:txXfrm rot="-5400000">
        <a:off x="2331720" y="236622"/>
        <a:ext cx="4085822" cy="1099093"/>
      </dsp:txXfrm>
    </dsp:sp>
    <dsp:sp modelId="{E16373E3-B5CF-4B72-B881-9739BFA71C13}">
      <dsp:nvSpPr>
        <dsp:cNvPr id="0" name=""/>
        <dsp:cNvSpPr/>
      </dsp:nvSpPr>
      <dsp:spPr>
        <a:xfrm>
          <a:off x="0" y="2306"/>
          <a:ext cx="2331720" cy="1522511"/>
        </a:xfrm>
        <a:prstGeom prst="roundRect">
          <a:avLst/>
        </a:prstGeom>
        <a:gradFill rotWithShape="1">
          <a:gsLst>
            <a:gs pos="0">
              <a:schemeClr val="dk1">
                <a:shade val="51000"/>
                <a:satMod val="130000"/>
              </a:schemeClr>
            </a:gs>
            <a:gs pos="80000">
              <a:schemeClr val="dk1">
                <a:shade val="93000"/>
                <a:satMod val="130000"/>
              </a:schemeClr>
            </a:gs>
            <a:gs pos="100000">
              <a:schemeClr val="dk1">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dk1"/>
        </a:lnRef>
        <a:fillRef idx="3">
          <a:schemeClr val="dk1"/>
        </a:fillRef>
        <a:effectRef idx="3">
          <a:schemeClr val="dk1"/>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n-US" sz="2800" kern="1200" dirty="0" smtClean="0"/>
            <a:t>Practice-based</a:t>
          </a:r>
          <a:endParaRPr lang="en-US" sz="2800" kern="1200" dirty="0"/>
        </a:p>
      </dsp:txBody>
      <dsp:txXfrm>
        <a:off x="74323" y="76629"/>
        <a:ext cx="2183074" cy="1373865"/>
      </dsp:txXfrm>
    </dsp:sp>
    <dsp:sp modelId="{C1AC1064-D233-4C32-9C6D-43D3F8C6A783}">
      <dsp:nvSpPr>
        <dsp:cNvPr id="0" name=""/>
        <dsp:cNvSpPr/>
      </dsp:nvSpPr>
      <dsp:spPr>
        <a:xfrm rot="5400000">
          <a:off x="3795355" y="289559"/>
          <a:ext cx="1218009" cy="4145280"/>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scene3d>
        <a:sp3d>
          <a:bevelT/>
        </a:sp3d>
      </dsp:spPr>
      <dsp:style>
        <a:lnRef idx="1">
          <a:scrgbClr r="0" g="0" b="0"/>
        </a:lnRef>
        <a:fillRef idx="1">
          <a:scrgbClr r="0" g="0" b="0"/>
        </a:fillRef>
        <a:effectRef idx="2">
          <a:scrgbClr r="0" g="0" b="0"/>
        </a:effectRef>
        <a:fontRef idx="minor"/>
      </dsp:style>
      <dsp:txBody>
        <a:bodyPr spcFirstLastPara="0" vert="horz" wrap="square" lIns="91440" tIns="45720" rIns="91440" bIns="45720" numCol="1" spcCol="1270" anchor="ctr" anchorCtr="0">
          <a:noAutofit/>
        </a:bodyPr>
        <a:lstStyle/>
        <a:p>
          <a:pPr marL="228600" lvl="1" indent="-228600" algn="l" defTabSz="1066800">
            <a:lnSpc>
              <a:spcPct val="90000"/>
            </a:lnSpc>
            <a:spcBef>
              <a:spcPct val="0"/>
            </a:spcBef>
            <a:spcAft>
              <a:spcPct val="15000"/>
            </a:spcAft>
            <a:buChar char="••"/>
          </a:pPr>
          <a:r>
            <a:rPr lang="en-US" sz="2400" kern="1200" dirty="0" smtClean="0"/>
            <a:t>Focused on an initiative or problem</a:t>
          </a:r>
          <a:endParaRPr lang="en-US" sz="2400" kern="1200" dirty="0"/>
        </a:p>
      </dsp:txBody>
      <dsp:txXfrm rot="-5400000">
        <a:off x="2331720" y="1812652"/>
        <a:ext cx="4085822" cy="1099093"/>
      </dsp:txXfrm>
    </dsp:sp>
    <dsp:sp modelId="{D819F854-B073-4093-A9A1-743202783244}">
      <dsp:nvSpPr>
        <dsp:cNvPr id="0" name=""/>
        <dsp:cNvSpPr/>
      </dsp:nvSpPr>
      <dsp:spPr>
        <a:xfrm>
          <a:off x="0" y="1600944"/>
          <a:ext cx="2331720" cy="1522511"/>
        </a:xfrm>
        <a:prstGeom prst="roundRect">
          <a:avLst/>
        </a:prstGeom>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1"/>
        </a:lnRef>
        <a:fillRef idx="3">
          <a:schemeClr val="accent1"/>
        </a:fillRef>
        <a:effectRef idx="3">
          <a:schemeClr val="accent1"/>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n-US" sz="2800" kern="1200" dirty="0" smtClean="0"/>
            <a:t>Task-based</a:t>
          </a:r>
          <a:endParaRPr lang="en-US" sz="2800" kern="1200" dirty="0"/>
        </a:p>
      </dsp:txBody>
      <dsp:txXfrm>
        <a:off x="74323" y="1675267"/>
        <a:ext cx="2183074" cy="1373865"/>
      </dsp:txXfrm>
    </dsp:sp>
    <dsp:sp modelId="{F8A4661B-BA9C-4C7F-8C33-B35404DB9529}">
      <dsp:nvSpPr>
        <dsp:cNvPr id="0" name=""/>
        <dsp:cNvSpPr/>
      </dsp:nvSpPr>
      <dsp:spPr>
        <a:xfrm rot="5400000">
          <a:off x="3795355" y="1888197"/>
          <a:ext cx="1218009" cy="4145280"/>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scene3d>
        <a:sp3d>
          <a:bevelT/>
        </a:sp3d>
      </dsp:spPr>
      <dsp:style>
        <a:lnRef idx="1">
          <a:scrgbClr r="0" g="0" b="0"/>
        </a:lnRef>
        <a:fillRef idx="1">
          <a:scrgbClr r="0" g="0" b="0"/>
        </a:fillRef>
        <a:effectRef idx="2">
          <a:scrgbClr r="0" g="0" b="0"/>
        </a:effectRef>
        <a:fontRef idx="minor"/>
      </dsp:style>
      <dsp:txBody>
        <a:bodyPr spcFirstLastPara="0" vert="horz" wrap="square" lIns="91440" tIns="45720" rIns="91440" bIns="45720" numCol="1" spcCol="1270" anchor="ctr" anchorCtr="0">
          <a:noAutofit/>
        </a:bodyPr>
        <a:lstStyle/>
        <a:p>
          <a:pPr marL="228600" lvl="1" indent="-228600" algn="l" defTabSz="1066800">
            <a:lnSpc>
              <a:spcPct val="90000"/>
            </a:lnSpc>
            <a:spcBef>
              <a:spcPct val="0"/>
            </a:spcBef>
            <a:spcAft>
              <a:spcPct val="15000"/>
            </a:spcAft>
            <a:buChar char="••"/>
          </a:pPr>
          <a:r>
            <a:rPr lang="en-US" sz="2400" kern="1200" dirty="0" smtClean="0"/>
            <a:t>Long-term commitment   to build a knowledge domain</a:t>
          </a:r>
          <a:endParaRPr lang="en-US" sz="2400" kern="1200" dirty="0"/>
        </a:p>
      </dsp:txBody>
      <dsp:txXfrm rot="-5400000">
        <a:off x="2331720" y="3411290"/>
        <a:ext cx="4085822" cy="1099093"/>
      </dsp:txXfrm>
    </dsp:sp>
    <dsp:sp modelId="{BA8FC093-417E-4CB4-BB8D-C19C9A52DC5E}">
      <dsp:nvSpPr>
        <dsp:cNvPr id="0" name=""/>
        <dsp:cNvSpPr/>
      </dsp:nvSpPr>
      <dsp:spPr>
        <a:xfrm>
          <a:off x="0" y="3199581"/>
          <a:ext cx="2331720" cy="1522511"/>
        </a:xfrm>
        <a:prstGeom prst="roundRect">
          <a:avLst/>
        </a:prstGeom>
        <a:solidFill>
          <a:srgbClr val="FF99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n-US" sz="2800" kern="1200" dirty="0" smtClean="0"/>
            <a:t>Knowledge-based</a:t>
          </a:r>
          <a:endParaRPr lang="en-US" sz="2800" kern="1200" dirty="0"/>
        </a:p>
      </dsp:txBody>
      <dsp:txXfrm>
        <a:off x="74323" y="3273904"/>
        <a:ext cx="2183074" cy="1373865"/>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52974" cy="467600"/>
          </a:xfrm>
          <a:prstGeom prst="rect">
            <a:avLst/>
          </a:prstGeom>
        </p:spPr>
        <p:txBody>
          <a:bodyPr vert="horz" lIns="91906" tIns="45953" rIns="91906" bIns="45953" rtlCol="0"/>
          <a:lstStyle>
            <a:lvl1pPr algn="l" eaLnBrk="0" hangingPunct="0">
              <a:defRPr sz="1200"/>
            </a:lvl1pPr>
          </a:lstStyle>
          <a:p>
            <a:pPr>
              <a:defRPr/>
            </a:pPr>
            <a:endParaRPr lang="en-US"/>
          </a:p>
        </p:txBody>
      </p:sp>
      <p:sp>
        <p:nvSpPr>
          <p:cNvPr id="3" name="Date Placeholder 2"/>
          <p:cNvSpPr>
            <a:spLocks noGrp="1"/>
          </p:cNvSpPr>
          <p:nvPr>
            <p:ph type="dt" sz="quarter" idx="1"/>
          </p:nvPr>
        </p:nvSpPr>
        <p:spPr>
          <a:xfrm>
            <a:off x="3990721" y="0"/>
            <a:ext cx="3052974" cy="467600"/>
          </a:xfrm>
          <a:prstGeom prst="rect">
            <a:avLst/>
          </a:prstGeom>
        </p:spPr>
        <p:txBody>
          <a:bodyPr vert="horz" lIns="91906" tIns="45953" rIns="91906" bIns="45953" rtlCol="0"/>
          <a:lstStyle>
            <a:lvl1pPr algn="r" eaLnBrk="0" hangingPunct="0">
              <a:defRPr sz="1200"/>
            </a:lvl1pPr>
          </a:lstStyle>
          <a:p>
            <a:pPr>
              <a:defRPr/>
            </a:pPr>
            <a:fld id="{E1858A65-06D9-43A0-B9EF-1E95D74686AF}" type="datetimeFigureOut">
              <a:rPr lang="en-US"/>
              <a:pPr>
                <a:defRPr/>
              </a:pPr>
              <a:t>10/20/11</a:t>
            </a:fld>
            <a:endParaRPr lang="en-US"/>
          </a:p>
        </p:txBody>
      </p:sp>
      <p:sp>
        <p:nvSpPr>
          <p:cNvPr id="4" name="Footer Placeholder 3"/>
          <p:cNvSpPr>
            <a:spLocks noGrp="1"/>
          </p:cNvSpPr>
          <p:nvPr>
            <p:ph type="ftr" sz="quarter" idx="2"/>
          </p:nvPr>
        </p:nvSpPr>
        <p:spPr>
          <a:xfrm>
            <a:off x="0" y="8876417"/>
            <a:ext cx="3052974" cy="467600"/>
          </a:xfrm>
          <a:prstGeom prst="rect">
            <a:avLst/>
          </a:prstGeom>
        </p:spPr>
        <p:txBody>
          <a:bodyPr vert="horz" lIns="91906" tIns="45953" rIns="91906" bIns="45953" rtlCol="0" anchor="b"/>
          <a:lstStyle>
            <a:lvl1pPr algn="l" eaLnBrk="0" hangingPunct="0">
              <a:defRPr sz="1200"/>
            </a:lvl1pPr>
          </a:lstStyle>
          <a:p>
            <a:pPr>
              <a:defRPr/>
            </a:pPr>
            <a:endParaRPr lang="en-US"/>
          </a:p>
        </p:txBody>
      </p:sp>
      <p:sp>
        <p:nvSpPr>
          <p:cNvPr id="5" name="Slide Number Placeholder 4"/>
          <p:cNvSpPr>
            <a:spLocks noGrp="1"/>
          </p:cNvSpPr>
          <p:nvPr>
            <p:ph type="sldNum" sz="quarter" idx="3"/>
          </p:nvPr>
        </p:nvSpPr>
        <p:spPr>
          <a:xfrm>
            <a:off x="3990721" y="8876417"/>
            <a:ext cx="3052974" cy="467600"/>
          </a:xfrm>
          <a:prstGeom prst="rect">
            <a:avLst/>
          </a:prstGeom>
        </p:spPr>
        <p:txBody>
          <a:bodyPr vert="horz" lIns="91906" tIns="45953" rIns="91906" bIns="45953" rtlCol="0" anchor="b"/>
          <a:lstStyle>
            <a:lvl1pPr algn="r" eaLnBrk="0" hangingPunct="0">
              <a:defRPr sz="1200"/>
            </a:lvl1pPr>
          </a:lstStyle>
          <a:p>
            <a:pPr>
              <a:defRPr/>
            </a:pPr>
            <a:fld id="{93B03BB2-9997-4DC4-87DE-8A43538302EB}" type="slidenum">
              <a:rPr lang="en-US"/>
              <a:pPr>
                <a:defRPr/>
              </a:pPr>
              <a:t>‹#›</a:t>
            </a:fld>
            <a:endParaRPr lang="en-US"/>
          </a:p>
        </p:txBody>
      </p:sp>
    </p:spTree>
    <p:extLst>
      <p:ext uri="{BB962C8B-B14F-4D97-AF65-F5344CB8AC3E}">
        <p14:creationId xmlns:p14="http://schemas.microsoft.com/office/powerpoint/2010/main" val="16527565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52974" cy="467600"/>
          </a:xfrm>
          <a:prstGeom prst="rect">
            <a:avLst/>
          </a:prstGeom>
        </p:spPr>
        <p:txBody>
          <a:bodyPr vert="horz" lIns="91906" tIns="45953" rIns="91906" bIns="45953" rtlCol="0"/>
          <a:lstStyle>
            <a:lvl1pPr algn="l" eaLnBrk="0" hangingPunct="0">
              <a:defRPr sz="1200"/>
            </a:lvl1pPr>
          </a:lstStyle>
          <a:p>
            <a:pPr>
              <a:defRPr/>
            </a:pPr>
            <a:endParaRPr lang="en-US"/>
          </a:p>
        </p:txBody>
      </p:sp>
      <p:sp>
        <p:nvSpPr>
          <p:cNvPr id="3" name="Date Placeholder 2"/>
          <p:cNvSpPr>
            <a:spLocks noGrp="1"/>
          </p:cNvSpPr>
          <p:nvPr>
            <p:ph type="dt" idx="1"/>
          </p:nvPr>
        </p:nvSpPr>
        <p:spPr>
          <a:xfrm>
            <a:off x="3990721" y="0"/>
            <a:ext cx="3052974" cy="467600"/>
          </a:xfrm>
          <a:prstGeom prst="rect">
            <a:avLst/>
          </a:prstGeom>
        </p:spPr>
        <p:txBody>
          <a:bodyPr vert="horz" lIns="91906" tIns="45953" rIns="91906" bIns="45953" rtlCol="0"/>
          <a:lstStyle>
            <a:lvl1pPr algn="r" eaLnBrk="0" hangingPunct="0">
              <a:defRPr sz="1200"/>
            </a:lvl1pPr>
          </a:lstStyle>
          <a:p>
            <a:pPr>
              <a:defRPr/>
            </a:pPr>
            <a:fld id="{09138B1D-6442-4282-80A6-3F52C0A3B5DD}" type="datetimeFigureOut">
              <a:rPr lang="en-US"/>
              <a:pPr>
                <a:defRPr/>
              </a:pPr>
              <a:t>10/20/11</a:t>
            </a:fld>
            <a:endParaRPr lang="en-US" dirty="0"/>
          </a:p>
        </p:txBody>
      </p:sp>
      <p:sp>
        <p:nvSpPr>
          <p:cNvPr id="4" name="Slide Image Placeholder 3"/>
          <p:cNvSpPr>
            <a:spLocks noGrp="1" noRot="1" noChangeAspect="1"/>
          </p:cNvSpPr>
          <p:nvPr>
            <p:ph type="sldImg" idx="2"/>
          </p:nvPr>
        </p:nvSpPr>
        <p:spPr>
          <a:xfrm>
            <a:off x="1185863" y="700088"/>
            <a:ext cx="4673600" cy="3505200"/>
          </a:xfrm>
          <a:prstGeom prst="rect">
            <a:avLst/>
          </a:prstGeom>
          <a:noFill/>
          <a:ln w="12700">
            <a:solidFill>
              <a:prstClr val="black"/>
            </a:solidFill>
          </a:ln>
        </p:spPr>
        <p:txBody>
          <a:bodyPr vert="horz" lIns="91906" tIns="45953" rIns="91906" bIns="45953" rtlCol="0" anchor="ctr"/>
          <a:lstStyle/>
          <a:p>
            <a:pPr lvl="0"/>
            <a:endParaRPr lang="en-US" noProof="0" dirty="0" smtClean="0"/>
          </a:p>
        </p:txBody>
      </p:sp>
      <p:sp>
        <p:nvSpPr>
          <p:cNvPr id="5" name="Notes Placeholder 4"/>
          <p:cNvSpPr>
            <a:spLocks noGrp="1"/>
          </p:cNvSpPr>
          <p:nvPr>
            <p:ph type="body" sz="quarter" idx="3"/>
          </p:nvPr>
        </p:nvSpPr>
        <p:spPr>
          <a:xfrm>
            <a:off x="704533" y="4439806"/>
            <a:ext cx="5636260" cy="4205207"/>
          </a:xfrm>
          <a:prstGeom prst="rect">
            <a:avLst/>
          </a:prstGeom>
        </p:spPr>
        <p:txBody>
          <a:bodyPr vert="horz" lIns="91906" tIns="45953" rIns="91906" bIns="45953"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76417"/>
            <a:ext cx="3052974" cy="467600"/>
          </a:xfrm>
          <a:prstGeom prst="rect">
            <a:avLst/>
          </a:prstGeom>
        </p:spPr>
        <p:txBody>
          <a:bodyPr vert="horz" lIns="91906" tIns="45953" rIns="91906" bIns="45953" rtlCol="0" anchor="b"/>
          <a:lstStyle>
            <a:lvl1pPr algn="l" eaLnBrk="0" hangingPunct="0">
              <a:defRPr sz="1200"/>
            </a:lvl1pPr>
          </a:lstStyle>
          <a:p>
            <a:pPr>
              <a:defRPr/>
            </a:pPr>
            <a:endParaRPr lang="en-US"/>
          </a:p>
        </p:txBody>
      </p:sp>
      <p:sp>
        <p:nvSpPr>
          <p:cNvPr id="7" name="Slide Number Placeholder 6"/>
          <p:cNvSpPr>
            <a:spLocks noGrp="1"/>
          </p:cNvSpPr>
          <p:nvPr>
            <p:ph type="sldNum" sz="quarter" idx="5"/>
          </p:nvPr>
        </p:nvSpPr>
        <p:spPr>
          <a:xfrm>
            <a:off x="3990721" y="8876417"/>
            <a:ext cx="3052974" cy="467600"/>
          </a:xfrm>
          <a:prstGeom prst="rect">
            <a:avLst/>
          </a:prstGeom>
        </p:spPr>
        <p:txBody>
          <a:bodyPr vert="horz" lIns="91906" tIns="45953" rIns="91906" bIns="45953" rtlCol="0" anchor="b"/>
          <a:lstStyle>
            <a:lvl1pPr algn="r" eaLnBrk="0" hangingPunct="0">
              <a:defRPr sz="1200"/>
            </a:lvl1pPr>
          </a:lstStyle>
          <a:p>
            <a:pPr>
              <a:defRPr/>
            </a:pPr>
            <a:fld id="{540DB026-38E5-4894-8BD3-0A1B1DC9194B}" type="slidenum">
              <a:rPr lang="en-US"/>
              <a:pPr>
                <a:defRPr/>
              </a:pPr>
              <a:t>‹#›</a:t>
            </a:fld>
            <a:endParaRPr lang="en-US" dirty="0"/>
          </a:p>
        </p:txBody>
      </p:sp>
    </p:spTree>
    <p:extLst>
      <p:ext uri="{BB962C8B-B14F-4D97-AF65-F5344CB8AC3E}">
        <p14:creationId xmlns:p14="http://schemas.microsoft.com/office/powerpoint/2010/main" val="28322626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 Id="rId3" Type="http://schemas.openxmlformats.org/officeDocument/2006/relationships/hyperlink" Target="http://en.wikipedia.org/wiki/Medicare_(United_States)" TargetMode="Externa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540DB026-38E5-4894-8BD3-0A1B1DC9194B}" type="slidenum">
              <a:rPr lang="en-US" smtClean="0"/>
              <a:pPr>
                <a:defRPr/>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69" name="Slide Image Placeholder 1"/>
          <p:cNvSpPr>
            <a:spLocks noGrp="1" noRot="1" noChangeAspect="1"/>
          </p:cNvSpPr>
          <p:nvPr>
            <p:ph type="sldImg"/>
          </p:nvPr>
        </p:nvSpPr>
        <p:spPr bwMode="auto">
          <a:noFill/>
          <a:ln>
            <a:solidFill>
              <a:srgbClr val="000000"/>
            </a:solidFill>
            <a:miter lim="800000"/>
            <a:headEnd/>
            <a:tailEnd/>
          </a:ln>
        </p:spPr>
      </p:sp>
      <p:sp>
        <p:nvSpPr>
          <p:cNvPr id="135170"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Since LNs</a:t>
            </a:r>
            <a:r>
              <a:rPr lang="en-US" baseline="0" dirty="0" smtClean="0"/>
              <a:t> are all about relationships you need time for the relationship to grow before members feel comfortable telling you what they really think.  </a:t>
            </a:r>
            <a:r>
              <a:rPr lang="en-US" dirty="0" smtClean="0"/>
              <a:t>While</a:t>
            </a:r>
            <a:r>
              <a:rPr lang="en-US" baseline="0" dirty="0" smtClean="0"/>
              <a:t> this group was ready from day one for research to inform decision making, it took longer for members to become involved in providing feedback to AHRQ via sitting on committees and stakeholder groups. </a:t>
            </a:r>
          </a:p>
          <a:p>
            <a:r>
              <a:rPr lang="en-US" baseline="0" dirty="0" smtClean="0"/>
              <a:t>This may sound obvious, but if a product doesn’t meet a user’s specific needs, its not going to get used.  So before you recruit learning</a:t>
            </a:r>
            <a:r>
              <a:rPr lang="en-US" dirty="0" smtClean="0"/>
              <a:t> network members, make sure you know their needs. </a:t>
            </a:r>
          </a:p>
          <a:p>
            <a:r>
              <a:rPr lang="en-US" baseline="0" dirty="0" smtClean="0"/>
              <a:t>Tracking the results of how products are used can take time, especially if you want to measure changes in  process and outcome measures.  </a:t>
            </a:r>
            <a:endParaRPr lang="en-US" dirty="0" smtClean="0"/>
          </a:p>
        </p:txBody>
      </p:sp>
      <p:sp>
        <p:nvSpPr>
          <p:cNvPr id="1351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B31347E-CED8-4451-80DF-8FF7C33EC82E}" type="slidenum">
              <a:rPr lang="en-US" smtClean="0"/>
              <a:pPr/>
              <a:t>10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7" name="Slide Image Placeholder 1"/>
          <p:cNvSpPr>
            <a:spLocks noGrp="1" noRot="1" noChangeAspect="1"/>
          </p:cNvSpPr>
          <p:nvPr>
            <p:ph type="sldImg"/>
          </p:nvPr>
        </p:nvSpPr>
        <p:spPr bwMode="auto">
          <a:noFill/>
          <a:ln>
            <a:solidFill>
              <a:srgbClr val="000000"/>
            </a:solidFill>
            <a:miter lim="800000"/>
            <a:headEnd/>
            <a:tailEnd/>
          </a:ln>
        </p:spPr>
      </p:sp>
      <p:sp>
        <p:nvSpPr>
          <p:cNvPr id="137218"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Learning Networks are a specific type of knowledge transfer strategy that are only useful if community interaction is emphasized</a:t>
            </a:r>
          </a:p>
          <a:p>
            <a:r>
              <a:rPr lang="en-US" dirty="0" smtClean="0"/>
              <a:t>Not all knowledge transfer problems are best solved with learning networks- as you heard, partnerships and training and TA are other ways to  share knowledge.</a:t>
            </a:r>
          </a:p>
          <a:p>
            <a:r>
              <a:rPr lang="en-US" dirty="0" smtClean="0"/>
              <a:t>Learning Networks in which the members do not interact are not effective. A different method of knowledge transfer should be used if community interaction is not emphasized because at the end of the day- a learning network’s success is, to a large degree, dependent on the commitment and energy of its members</a:t>
            </a:r>
          </a:p>
          <a:p>
            <a:endParaRPr lang="en-US" dirty="0" smtClean="0"/>
          </a:p>
          <a:p>
            <a:r>
              <a:rPr lang="en-US" dirty="0" smtClean="0"/>
              <a:t>When I say successful, I mean in terms of members being connected- lots of sharing and learning.  The level of connectedness is based on </a:t>
            </a:r>
            <a:r>
              <a:rPr lang="en-US" dirty="0" err="1" smtClean="0"/>
              <a:t>buliding</a:t>
            </a:r>
            <a:r>
              <a:rPr lang="en-US" dirty="0" smtClean="0"/>
              <a:t> trusting relationship and those take time to develop.  But once you have that connectedness, members will go out of their way to help each other and share successes and challenges on a number of issues, including how to implement a tool. </a:t>
            </a:r>
          </a:p>
        </p:txBody>
      </p:sp>
      <p:sp>
        <p:nvSpPr>
          <p:cNvPr id="13721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15DC8C1-DE43-4310-A59B-917735E6297E}" type="slidenum">
              <a:rPr lang="en-US" smtClean="0"/>
              <a:pPr/>
              <a:t>11</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Slide Image Placeholder 1"/>
          <p:cNvSpPr>
            <a:spLocks noGrp="1" noRot="1" noChangeAspect="1"/>
          </p:cNvSpPr>
          <p:nvPr>
            <p:ph type="sldImg"/>
          </p:nvPr>
        </p:nvSpPr>
        <p:spPr bwMode="auto">
          <a:noFill/>
          <a:ln>
            <a:solidFill>
              <a:srgbClr val="000000"/>
            </a:solidFill>
            <a:miter lim="800000"/>
            <a:headEnd/>
            <a:tailEnd/>
          </a:ln>
        </p:spPr>
      </p:sp>
      <p:sp>
        <p:nvSpPr>
          <p:cNvPr id="111618"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Hello everyone.</a:t>
            </a:r>
            <a:r>
              <a:rPr lang="en-US" baseline="0" dirty="0" smtClean="0"/>
              <a:t> I am going to be speaking about learning networks, a topic that is near and dear to my heart. </a:t>
            </a:r>
          </a:p>
          <a:p>
            <a:r>
              <a:rPr lang="en-US" dirty="0" smtClean="0"/>
              <a:t>My introduction</a:t>
            </a:r>
            <a:r>
              <a:rPr lang="en-US" baseline="0" dirty="0" smtClean="0"/>
              <a:t> to </a:t>
            </a:r>
            <a:r>
              <a:rPr lang="en-US" dirty="0" smtClean="0"/>
              <a:t>learning networks began in 2005 when</a:t>
            </a:r>
            <a:r>
              <a:rPr lang="en-US" baseline="0" dirty="0" smtClean="0"/>
              <a:t> we let our first set of KT contracts. I have overseen a number of LNs since then and I will be speaking to two in particular today. </a:t>
            </a:r>
          </a:p>
          <a:p>
            <a:r>
              <a:rPr lang="en-US" baseline="0" dirty="0" smtClean="0"/>
              <a:t>Today</a:t>
            </a:r>
            <a:r>
              <a:rPr lang="en-US" dirty="0" smtClean="0"/>
              <a:t> I will specifically be speaking to how learning networks can be a vehicle to promote product</a:t>
            </a:r>
            <a:r>
              <a:rPr lang="en-US" baseline="0" dirty="0" smtClean="0"/>
              <a:t> use</a:t>
            </a:r>
            <a:r>
              <a:rPr lang="en-US" dirty="0" smtClean="0"/>
              <a:t> . </a:t>
            </a:r>
          </a:p>
          <a:p>
            <a:r>
              <a:rPr lang="en-US" baseline="0" dirty="0" smtClean="0"/>
              <a:t>My colleagues in the audience  as well as our contractors who run these projects may have some difference experiences to share and I hope they will do so at the end of my presentation. </a:t>
            </a:r>
          </a:p>
          <a:p>
            <a:r>
              <a:rPr lang="en-US" baseline="0" dirty="0" smtClean="0"/>
              <a:t>Lets start off with a definition. </a:t>
            </a:r>
            <a:r>
              <a:rPr lang="en-US" baseline="0" dirty="0" err="1" smtClean="0"/>
              <a:t>Ettiene</a:t>
            </a:r>
            <a:r>
              <a:rPr lang="en-US" baseline="0" dirty="0" smtClean="0"/>
              <a:t> Wegner provided the first definition when he defined cop- which are also called learning networks.</a:t>
            </a:r>
          </a:p>
          <a:p>
            <a:endParaRPr lang="en-US" baseline="0" dirty="0" smtClean="0"/>
          </a:p>
          <a:p>
            <a:r>
              <a:rPr lang="en-US" baseline="0" dirty="0" smtClean="0"/>
              <a:t>I have underlined the words share, interacting and ongoing basis as these activities are key to a LN.  While the first definition say this, just wanted to hone in on the fact that they are set up for the primary purpose of …</a:t>
            </a:r>
            <a:endParaRPr lang="en-US" dirty="0" smtClean="0"/>
          </a:p>
        </p:txBody>
      </p:sp>
      <p:sp>
        <p:nvSpPr>
          <p:cNvPr id="11161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B614488-1740-465C-B98F-19DA35E4C1BD}" type="slidenum">
              <a:rPr lang="en-US" smtClean="0"/>
              <a:pPr/>
              <a:t>2</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a:bodyPr>
          <a:lstStyle/>
          <a:p>
            <a:pPr lvl="1">
              <a:defRPr/>
            </a:pPr>
            <a:r>
              <a:rPr lang="en-US" dirty="0" smtClean="0"/>
              <a:t>Practice based</a:t>
            </a:r>
          </a:p>
          <a:p>
            <a:pPr lvl="2">
              <a:defRPr/>
            </a:pPr>
            <a:r>
              <a:rPr lang="en-US" dirty="0" smtClean="0"/>
              <a:t>Membership may change over time- as people leave jobs and new  people are hired</a:t>
            </a:r>
          </a:p>
          <a:p>
            <a:pPr lvl="2">
              <a:defRPr/>
            </a:pPr>
            <a:r>
              <a:rPr lang="en-US" dirty="0" smtClean="0"/>
              <a:t>Interchange between novices, peers and experts highlighted</a:t>
            </a:r>
          </a:p>
          <a:p>
            <a:pPr lvl="2">
              <a:defRPr/>
            </a:pPr>
            <a:r>
              <a:rPr lang="en-US" dirty="0" smtClean="0"/>
              <a:t>Medicaid Medical Directors learning network is an example </a:t>
            </a:r>
          </a:p>
          <a:p>
            <a:pPr lvl="2">
              <a:defRPr/>
            </a:pPr>
            <a:r>
              <a:rPr lang="en-US" dirty="0" smtClean="0"/>
              <a:t>Tend to be long term</a:t>
            </a:r>
          </a:p>
          <a:p>
            <a:pPr lvl="1">
              <a:defRPr/>
            </a:pPr>
            <a:r>
              <a:rPr lang="en-US" dirty="0" smtClean="0"/>
              <a:t>Task-based (e.g., focused on initiative or problem)</a:t>
            </a:r>
          </a:p>
          <a:p>
            <a:pPr lvl="2">
              <a:defRPr/>
            </a:pPr>
            <a:r>
              <a:rPr lang="en-US" dirty="0" smtClean="0"/>
              <a:t>Related to completion of a short-term task, or implementation of some initiative – when the task ended, the LN ends so the </a:t>
            </a:r>
          </a:p>
          <a:p>
            <a:pPr lvl="2">
              <a:defRPr/>
            </a:pPr>
            <a:r>
              <a:rPr lang="en-US" dirty="0" smtClean="0"/>
              <a:t>Group identity is temporary</a:t>
            </a:r>
          </a:p>
          <a:p>
            <a:pPr lvl="2">
              <a:defRPr/>
            </a:pPr>
            <a:r>
              <a:rPr lang="en-US" dirty="0" smtClean="0"/>
              <a:t>QIO Learning network is an example</a:t>
            </a:r>
          </a:p>
          <a:p>
            <a:pPr lvl="1">
              <a:defRPr/>
            </a:pPr>
            <a:r>
              <a:rPr lang="en-US" dirty="0" smtClean="0"/>
              <a:t>Knowledge based </a:t>
            </a:r>
          </a:p>
          <a:p>
            <a:pPr lvl="2">
              <a:defRPr/>
            </a:pPr>
            <a:r>
              <a:rPr lang="en-US" dirty="0" smtClean="0"/>
              <a:t>Members all know one another</a:t>
            </a:r>
          </a:p>
          <a:p>
            <a:pPr lvl="2">
              <a:defRPr/>
            </a:pPr>
            <a:r>
              <a:rPr lang="en-US" dirty="0" smtClean="0"/>
              <a:t>Credentials and actual contributions define one’s identity</a:t>
            </a:r>
          </a:p>
          <a:p>
            <a:pPr lvl="2">
              <a:defRPr/>
            </a:pPr>
            <a:r>
              <a:rPr lang="en-US" dirty="0" smtClean="0"/>
              <a:t>Long-term commitment to build knowledge domain</a:t>
            </a:r>
          </a:p>
          <a:p>
            <a:pPr>
              <a:defRPr/>
            </a:pPr>
            <a:endParaRPr lang="en-US" dirty="0"/>
          </a:p>
        </p:txBody>
      </p:sp>
      <p:sp>
        <p:nvSpPr>
          <p:cNvPr id="1157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EE0BA7C-2356-40E0-8C1A-6BF9FAE2A2A2}" type="slidenum">
              <a:rPr lang="en-US" smtClean="0"/>
              <a:pPr/>
              <a:t>3</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QIO for short</a:t>
            </a:r>
          </a:p>
          <a:p>
            <a:r>
              <a:rPr lang="en-US" dirty="0" smtClean="0"/>
              <a:t>MMDLN</a:t>
            </a:r>
            <a:endParaRPr lang="en-US" dirty="0"/>
          </a:p>
        </p:txBody>
      </p:sp>
      <p:sp>
        <p:nvSpPr>
          <p:cNvPr id="4" name="Slide Number Placeholder 3"/>
          <p:cNvSpPr>
            <a:spLocks noGrp="1"/>
          </p:cNvSpPr>
          <p:nvPr>
            <p:ph type="sldNum" sz="quarter" idx="10"/>
          </p:nvPr>
        </p:nvSpPr>
        <p:spPr/>
        <p:txBody>
          <a:bodyPr/>
          <a:lstStyle/>
          <a:p>
            <a:pPr>
              <a:defRPr/>
            </a:pPr>
            <a:fld id="{540DB026-38E5-4894-8BD3-0A1B1DC9194B}" type="slidenum">
              <a:rPr lang="en-US" smtClean="0"/>
              <a:pPr>
                <a:defRPr/>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Slide Image Placeholder 1"/>
          <p:cNvSpPr>
            <a:spLocks noGrp="1" noRot="1" noChangeAspect="1"/>
          </p:cNvSpPr>
          <p:nvPr>
            <p:ph type="sldImg"/>
          </p:nvPr>
        </p:nvSpPr>
        <p:spPr bwMode="auto">
          <a:noFill/>
          <a:ln>
            <a:solidFill>
              <a:srgbClr val="000000"/>
            </a:solidFill>
            <a:miter lim="800000"/>
            <a:headEnd/>
            <a:tailEnd/>
          </a:ln>
        </p:spPr>
      </p:sp>
      <p:sp>
        <p:nvSpPr>
          <p:cNvPr id="124930" name="Notes Placeholder 2"/>
          <p:cNvSpPr>
            <a:spLocks noGrp="1"/>
          </p:cNvSpPr>
          <p:nvPr>
            <p:ph type="body" idx="1"/>
          </p:nvPr>
        </p:nvSpPr>
        <p:spPr bwMode="auto">
          <a:noFill/>
        </p:spPr>
        <p:txBody>
          <a:bodyPr wrap="square" numCol="1" anchor="t" anchorCtr="0" compatLnSpc="1">
            <a:prstTxWarp prst="textNoShape">
              <a:avLst/>
            </a:prstTxWarp>
            <a:normAutofit lnSpcReduction="10000"/>
          </a:bodyPr>
          <a:lstStyle/>
          <a:p>
            <a:pPr>
              <a:buFont typeface="Arial" pitchFamily="34" charset="0"/>
              <a:buChar char="•"/>
            </a:pPr>
            <a:r>
              <a:rPr lang="en-US" dirty="0" smtClean="0"/>
              <a:t>Everyone know what the QIOs are?  </a:t>
            </a:r>
          </a:p>
          <a:p>
            <a:pPr>
              <a:buFont typeface="Arial" pitchFamily="34" charset="0"/>
              <a:buChar char="•"/>
            </a:pPr>
            <a:r>
              <a:rPr lang="en-US" dirty="0" smtClean="0"/>
              <a:t>QIOs are under contract to CMS to monitor the appropriateness, effectiveness, and quality of care provided to </a:t>
            </a:r>
            <a:r>
              <a:rPr lang="en-US" dirty="0" smtClean="0">
                <a:hlinkClick r:id="rId3" action="ppaction://hlinkfile" tooltip="Medicare (United States)"/>
              </a:rPr>
              <a:t>Medicare</a:t>
            </a:r>
            <a:r>
              <a:rPr lang="en-US" dirty="0" smtClean="0"/>
              <a:t> beneficiaries, but they do other things as well</a:t>
            </a:r>
          </a:p>
          <a:p>
            <a:pPr>
              <a:buFont typeface="Arial" pitchFamily="34" charset="0"/>
              <a:buChar char="•"/>
            </a:pPr>
            <a:r>
              <a:rPr lang="en-US" dirty="0" smtClean="0"/>
              <a:t> both</a:t>
            </a:r>
            <a:r>
              <a:rPr lang="en-US" baseline="0" dirty="0" smtClean="0"/>
              <a:t> products a result of AHRQ grants. </a:t>
            </a:r>
            <a:endParaRPr lang="en-US" dirty="0" smtClean="0"/>
          </a:p>
          <a:p>
            <a:pPr>
              <a:buFont typeface="Arial" pitchFamily="34" charset="0"/>
              <a:buChar char="•"/>
            </a:pPr>
            <a:r>
              <a:rPr lang="en-US" dirty="0" smtClean="0"/>
              <a:t>Recruitment- IPRO which is a QIO recruited other QIOs.  Since the tools we focused on helped QIOs with initiatives they were focusing on for  CMS, recruitment was fairly easy and done fairly quickly. So you can see that we have xxx</a:t>
            </a:r>
          </a:p>
          <a:p>
            <a:pPr>
              <a:buFont typeface="Arial" pitchFamily="34" charset="0"/>
              <a:buChar char="•"/>
            </a:pPr>
            <a:r>
              <a:rPr lang="en-US" dirty="0" smtClean="0"/>
              <a:t>Barbara spoke about training and TA, and LN can have this as a component- this one did .  We trained members on how to implement the tools.  The learning network part was the Peer to peer knowledge</a:t>
            </a:r>
            <a:r>
              <a:rPr lang="en-US" baseline="0" dirty="0" smtClean="0"/>
              <a:t> exchange that </a:t>
            </a:r>
            <a:r>
              <a:rPr lang="en-US" baseline="0" dirty="0" err="1" smtClean="0"/>
              <a:t>was</a:t>
            </a:r>
            <a:r>
              <a:rPr lang="en-US" dirty="0" err="1" smtClean="0"/>
              <a:t>important</a:t>
            </a:r>
            <a:r>
              <a:rPr lang="en-US" dirty="0" smtClean="0"/>
              <a:t> for participants when they were in the  implementation phase</a:t>
            </a:r>
          </a:p>
          <a:p>
            <a:r>
              <a:rPr lang="en-US" dirty="0" smtClean="0"/>
              <a:t>Activities- Set up as a mini IHI collaborative.  Each state had their own LNs.  As part of that each state had its own 2 in person  training sessions.  Sessions were spaced a few months apart an in between we had support calls for each state. After the second training sessions we had national support calls where all states were on the same call. We had a membe</a:t>
            </a:r>
            <a:r>
              <a:rPr lang="en-US" baseline="0" dirty="0" smtClean="0"/>
              <a:t>r extranet which would have periods where it was pretty active</a:t>
            </a:r>
            <a:r>
              <a:rPr lang="en-US" dirty="0" smtClean="0"/>
              <a:t> – with members asking each other specific questions related to implementation. This being a tasked based LN- the project took a little over a year.</a:t>
            </a:r>
          </a:p>
          <a:p>
            <a:r>
              <a:rPr lang="en-US" dirty="0" smtClean="0"/>
              <a:t>A quick comment about in person meetings- while they are more costly than a </a:t>
            </a:r>
            <a:r>
              <a:rPr lang="en-US" dirty="0" err="1" smtClean="0"/>
              <a:t>webconf</a:t>
            </a:r>
            <a:r>
              <a:rPr lang="en-US" dirty="0" smtClean="0"/>
              <a:t>, I cant say enough how important they are in creating the connectedness between members that is an essential ingredient to a LN.  Its only when members know and trust each other that they are willing to share and learn.</a:t>
            </a:r>
          </a:p>
        </p:txBody>
      </p:sp>
      <p:sp>
        <p:nvSpPr>
          <p:cNvPr id="1249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4974DA5-DEA2-4CF1-ABBE-784B9EC95076}" type="slidenum">
              <a:rPr lang="en-US" smtClean="0"/>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7" name="Slide Image Placeholder 1"/>
          <p:cNvSpPr>
            <a:spLocks noGrp="1" noRot="1" noChangeAspect="1"/>
          </p:cNvSpPr>
          <p:nvPr>
            <p:ph type="sldImg"/>
          </p:nvPr>
        </p:nvSpPr>
        <p:spPr bwMode="auto">
          <a:noFill/>
          <a:ln>
            <a:solidFill>
              <a:srgbClr val="000000"/>
            </a:solidFill>
            <a:miter lim="800000"/>
            <a:headEnd/>
            <a:tailEnd/>
          </a:ln>
        </p:spPr>
      </p:sp>
      <p:sp>
        <p:nvSpPr>
          <p:cNvPr id="126978" name="Notes Placeholder 2"/>
          <p:cNvSpPr>
            <a:spLocks noGrp="1"/>
          </p:cNvSpPr>
          <p:nvPr>
            <p:ph type="body" idx="1"/>
          </p:nvPr>
        </p:nvSpPr>
        <p:spPr bwMode="auto">
          <a:xfrm>
            <a:off x="704533" y="4439805"/>
            <a:ext cx="5636260" cy="4522791"/>
          </a:xfrm>
          <a:noFill/>
        </p:spPr>
        <p:txBody>
          <a:bodyPr wrap="square" numCol="1" anchor="t" anchorCtr="0" compatLnSpc="1">
            <a:prstTxWarp prst="textNoShape">
              <a:avLst/>
            </a:prstTxWarp>
            <a:noAutofit/>
          </a:bodyPr>
          <a:lstStyle/>
          <a:p>
            <a:pPr>
              <a:buFont typeface="Arial" pitchFamily="34" charset="0"/>
              <a:buChar char="•"/>
            </a:pPr>
            <a:r>
              <a:rPr lang="en-US" sz="900" dirty="0" smtClean="0"/>
              <a:t>Training highly rated-  due to meetings being fact to face fosters </a:t>
            </a:r>
            <a:r>
              <a:rPr lang="en-US" sz="900" dirty="0" err="1" smtClean="0"/>
              <a:t>collab</a:t>
            </a:r>
            <a:r>
              <a:rPr lang="en-US" sz="900" dirty="0" smtClean="0"/>
              <a:t> learning, reasonable size- too large and its harder for the group to connect and for people to get individual attention, trainers had the right skill set, engagement of toolkit developers --They were the champions that many participants relied on to get support for implementing the initiative in their own settings.</a:t>
            </a:r>
          </a:p>
          <a:p>
            <a:pPr>
              <a:buFont typeface="Arial" pitchFamily="34" charset="0"/>
              <a:buChar char="•"/>
            </a:pPr>
            <a:r>
              <a:rPr lang="en-US" sz="900" dirty="0" smtClean="0"/>
              <a:t>Implementation in short period of time- really helped that our focus was aligned with initiatives and regulatory requirements taking place. </a:t>
            </a:r>
          </a:p>
          <a:p>
            <a:pPr>
              <a:buFont typeface="Arial" pitchFamily="34" charset="0"/>
              <a:buChar char="•"/>
            </a:pPr>
            <a:r>
              <a:rPr lang="en-US" sz="900" dirty="0" smtClean="0"/>
              <a:t>As</a:t>
            </a:r>
            <a:r>
              <a:rPr lang="en-US" sz="900" baseline="0" dirty="0" smtClean="0"/>
              <a:t> a result of this project, hospital are reporting changes in process measures. </a:t>
            </a:r>
            <a:r>
              <a:rPr lang="en-US" sz="900" dirty="0" smtClean="0"/>
              <a:t>– for example one hospital saw a significant increase in appropriate prophylaxis ordering in the surgical patient population—from 93 to 100 percent.  In another hospital patients receiving appropriate VTE prophylaxis increased from 74 to 90 percent. This coincided with a decrease in hospital-acquired VTE rates from 1.39 to 1.02 per 100 days MATCH- Compliance with all medications’ being reconciled appropriately for patients with congestive heart failure improved from 50 to 98 percent in one hospital. We are hopeful that over time this project will result in improved outcome measures</a:t>
            </a:r>
          </a:p>
          <a:p>
            <a:pPr>
              <a:buFont typeface="Arial" pitchFamily="34" charset="0"/>
              <a:buChar char="•"/>
            </a:pPr>
            <a:r>
              <a:rPr lang="en-US" sz="900" dirty="0" smtClean="0"/>
              <a:t>Toolkit- For the VTE project we used the AHRQ toolkit – Preventing Hospital Acquired Venous </a:t>
            </a:r>
            <a:r>
              <a:rPr lang="en-US" sz="900" dirty="0" err="1" smtClean="0"/>
              <a:t>Thromboembolisms</a:t>
            </a:r>
            <a:r>
              <a:rPr lang="en-US" sz="900" dirty="0" smtClean="0"/>
              <a:t>: A Guide for Effective Quality Improvement- again this was based on an AHRQ grant, but we did not have a toolkit for the medication reconciliation project.  The grantee- had a website with all the tools.  While we did our training from the website, we realized  that for the purposes of teaching and having folks implement, having a toolkit with everything in one place would have been beneficial, and we are working on such a product now.</a:t>
            </a:r>
          </a:p>
          <a:p>
            <a:pPr>
              <a:buFont typeface="Arial" pitchFamily="34" charset="0"/>
              <a:buChar char="•"/>
            </a:pPr>
            <a:r>
              <a:rPr lang="en-US" sz="900" dirty="0" smtClean="0"/>
              <a:t>Having state specific LNs made this project resource intensive.  We had to limit the number of members. But the individualized attention I think was a key to the success. </a:t>
            </a:r>
          </a:p>
          <a:p>
            <a:r>
              <a:rPr lang="en-US" sz="900" dirty="0" smtClean="0"/>
              <a:t>When you have as many providers involved in a project that requires implementation, you are going to have some drop off.  </a:t>
            </a:r>
          </a:p>
          <a:p>
            <a:r>
              <a:rPr lang="en-US" sz="900" dirty="0" smtClean="0"/>
              <a:t> We love involving the toolkit developers in our trainings.  But they tend to be really busy folks and sometimes don’t have the time to be involved.  So its important to find others who have implemented the tool to play this role- this is easier once the tool has been out in the field- its much harder to do when a tool is new.</a:t>
            </a:r>
          </a:p>
          <a:p>
            <a:r>
              <a:rPr lang="en-US" sz="900" dirty="0" smtClean="0"/>
              <a:t>National calls were less interactive because members did not know each other well since the LNs were state based</a:t>
            </a:r>
          </a:p>
          <a:p>
            <a:endParaRPr lang="en-US" sz="900" dirty="0" smtClean="0"/>
          </a:p>
        </p:txBody>
      </p:sp>
      <p:sp>
        <p:nvSpPr>
          <p:cNvPr id="12697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0A47A39-2F10-439A-B972-5436F49E1830}" type="slidenum">
              <a:rPr lang="en-US" smtClean="0"/>
              <a:pPr/>
              <a:t>6</a:t>
            </a:fld>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Slide Image Placeholder 1"/>
          <p:cNvSpPr>
            <a:spLocks noGrp="1" noRot="1" noChangeAspect="1"/>
          </p:cNvSpPr>
          <p:nvPr>
            <p:ph type="sldImg"/>
          </p:nvPr>
        </p:nvSpPr>
        <p:spPr bwMode="auto">
          <a:noFill/>
          <a:ln>
            <a:solidFill>
              <a:srgbClr val="000000"/>
            </a:solidFill>
            <a:miter lim="800000"/>
            <a:headEnd/>
            <a:tailEnd/>
          </a:ln>
        </p:spPr>
      </p:sp>
      <p:sp>
        <p:nvSpPr>
          <p:cNvPr id="129026"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You cannot always tell who will complete the project. While we did a readiness assessment during the recruitment phase, you cant anticipate changes in leadership, competing priorities becoming more important or difficulty in an organizations ability to justify the resources once they have a better understanding of what is really involved. Ways to address this is to ensure commitment from in this case hospital leadership that they are ready to  undertake a change in practice of course . Another way to have a readiness assessment. And a third is to over recruit to account for drop off.</a:t>
            </a:r>
          </a:p>
          <a:p>
            <a:r>
              <a:rPr lang="en-US" dirty="0" smtClean="0"/>
              <a:t>Implementation is hard.   I don’t need to tell this audience – you all know.  This project was successful because the trainers had the right skill set for the tasks at hand and we devoted enough time to helping members implement the respective toolkits.  </a:t>
            </a:r>
          </a:p>
          <a:p>
            <a:r>
              <a:rPr lang="en-US" dirty="0" smtClean="0"/>
              <a:t>Ina perfect world, a LN could last a year beyond implementation because we all know that sustaining change is hard too and continuing to learn and share would be beneficial  to promote sustainability.   But this is real world, and we have other projects we want to fund so its difficult for us to keep funding a project that has been completed with good outcomes.   We hope members will continue to connect to share lessons learned.</a:t>
            </a:r>
          </a:p>
        </p:txBody>
      </p:sp>
      <p:sp>
        <p:nvSpPr>
          <p:cNvPr id="12902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4AA745D-C890-49E6-9847-9692A3FEA536}" type="slidenum">
              <a:rPr lang="en-US" smtClean="0"/>
              <a:pPr/>
              <a:t>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3" name="Slide Image Placeholder 1"/>
          <p:cNvSpPr>
            <a:spLocks noGrp="1" noRot="1" noChangeAspect="1"/>
          </p:cNvSpPr>
          <p:nvPr>
            <p:ph type="sldImg"/>
          </p:nvPr>
        </p:nvSpPr>
        <p:spPr bwMode="auto">
          <a:noFill/>
          <a:ln>
            <a:solidFill>
              <a:srgbClr val="000000"/>
            </a:solidFill>
            <a:miter lim="800000"/>
            <a:headEnd/>
            <a:tailEnd/>
          </a:ln>
        </p:spPr>
      </p:sp>
      <p:sp>
        <p:nvSpPr>
          <p:cNvPr id="13107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This group started because the Medicaid med director for California at the time wanted to connect with her peers- and there was not an existing mechanism to do so. And  since we at AHRQ had research findings that they could use to make policy decisions, it made sense for us to support this LN.</a:t>
            </a:r>
          </a:p>
          <a:p>
            <a:r>
              <a:rPr lang="en-US" dirty="0" smtClean="0"/>
              <a:t>Members focus on promoting and sharing evidence-based research and best practices for the medical direction of State Medicaid programs; </a:t>
            </a:r>
          </a:p>
          <a:p>
            <a:r>
              <a:rPr lang="en-US" dirty="0" smtClean="0"/>
              <a:t>Recruitment is easy compared to other LNs because there is fixed number of people who can be members and</a:t>
            </a:r>
            <a:r>
              <a:rPr lang="en-US" baseline="0" dirty="0" smtClean="0"/>
              <a:t> you know who they are</a:t>
            </a:r>
            <a:r>
              <a:rPr lang="en-US" dirty="0" smtClean="0"/>
              <a:t>. Technically</a:t>
            </a:r>
            <a:r>
              <a:rPr lang="en-US" baseline="0" dirty="0" smtClean="0"/>
              <a:t> all States are members, but some states currently do not have an MMD.</a:t>
            </a:r>
            <a:endParaRPr lang="en-US" dirty="0" smtClean="0"/>
          </a:p>
          <a:p>
            <a:r>
              <a:rPr lang="en-US" dirty="0" smtClean="0"/>
              <a:t>All</a:t>
            </a:r>
            <a:r>
              <a:rPr lang="en-US" baseline="0" dirty="0" smtClean="0"/>
              <a:t> of these activities work for our members, although no surprise that they like in person meetings best, even though its hard for members to break away from the work on their respective desks. You can see the maturity of this group in terms of the fact that they have elected a SC to represent the membership in making decisions about the LN.  The SC meets monthly. This group has recently started working on group projects- so you could say that in addition to being practice based, they are also task based.</a:t>
            </a:r>
            <a:endParaRPr lang="en-US" dirty="0" smtClean="0"/>
          </a:p>
          <a:p>
            <a:endParaRPr lang="en-US" dirty="0" smtClean="0"/>
          </a:p>
          <a:p>
            <a:endParaRPr lang="en-US" dirty="0" smtClean="0"/>
          </a:p>
        </p:txBody>
      </p:sp>
      <p:sp>
        <p:nvSpPr>
          <p:cNvPr id="13107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1773106-75BE-45CA-AE72-BBCAC0773C90}" type="slidenum">
              <a:rPr lang="en-US" smtClean="0"/>
              <a:pPr/>
              <a:t>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1" name="Slide Image Placeholder 1"/>
          <p:cNvSpPr>
            <a:spLocks noGrp="1" noRot="1" noChangeAspect="1"/>
          </p:cNvSpPr>
          <p:nvPr>
            <p:ph type="sldImg"/>
          </p:nvPr>
        </p:nvSpPr>
        <p:spPr bwMode="auto">
          <a:noFill/>
          <a:ln>
            <a:solidFill>
              <a:srgbClr val="000000"/>
            </a:solidFill>
            <a:miter lim="800000"/>
            <a:headEnd/>
            <a:tailEnd/>
          </a:ln>
        </p:spPr>
      </p:sp>
      <p:sp>
        <p:nvSpPr>
          <p:cNvPr id="133122" name="Notes Placeholder 2"/>
          <p:cNvSpPr>
            <a:spLocks noGrp="1"/>
          </p:cNvSpPr>
          <p:nvPr>
            <p:ph type="body" idx="1"/>
          </p:nvPr>
        </p:nvSpPr>
        <p:spPr bwMode="auto">
          <a:xfrm>
            <a:off x="704533" y="4439806"/>
            <a:ext cx="5636260" cy="4599394"/>
          </a:xfrm>
          <a:noFill/>
        </p:spPr>
        <p:txBody>
          <a:bodyPr wrap="square" numCol="1" anchor="t" anchorCtr="0" compatLnSpc="1">
            <a:prstTxWarp prst="textNoShape">
              <a:avLst/>
            </a:prstTxWarp>
            <a:normAutofit fontScale="92500" lnSpcReduction="10000"/>
          </a:bodyPr>
          <a:lstStyle/>
          <a:p>
            <a:r>
              <a:rPr lang="en-US" dirty="0" smtClean="0"/>
              <a:t>Engaged- members enjoy getting together, a lot of friendships have been formed and they are very engaged with AHRQ- they are using our products to help inform decisionmaking, they serve on various AHRQ committees (NAC, NAC subcommittees, EHC stakeholder groups, key informants for EHC specific reports, provide general feedback to AHRQ and CMS on trends they are seeing which helps us understand their research needs)</a:t>
            </a:r>
          </a:p>
          <a:p>
            <a:pPr lvl="0"/>
            <a:r>
              <a:rPr lang="en-US" dirty="0" smtClean="0"/>
              <a:t>Product use- members have been using AHRQ products to guide decisionmaking.  For example,..</a:t>
            </a:r>
            <a:r>
              <a:rPr lang="en-US" b="1" dirty="0" smtClean="0"/>
              <a:t> Iowa Medicaid</a:t>
            </a:r>
            <a:r>
              <a:rPr lang="en-US" dirty="0" smtClean="0"/>
              <a:t>: Used the CAHPS Clinician and Group Survey to extract pertinent questions for a survey that is sent to new Medicaid enrollees. Used </a:t>
            </a:r>
            <a:r>
              <a:rPr lang="en-US" i="1" dirty="0" smtClean="0"/>
              <a:t>Pharmacological and Surgical Treatment of Obesity</a:t>
            </a:r>
            <a:r>
              <a:rPr lang="en-US" dirty="0" smtClean="0"/>
              <a:t> to revise its bariatric surgery policy . </a:t>
            </a:r>
            <a:r>
              <a:rPr lang="en-US" b="1" dirty="0" smtClean="0"/>
              <a:t>Pennsylvania Medicaid</a:t>
            </a:r>
            <a:r>
              <a:rPr lang="en-US" dirty="0" smtClean="0"/>
              <a:t>: Used </a:t>
            </a:r>
            <a:r>
              <a:rPr lang="en-US" i="1" dirty="0" smtClean="0"/>
              <a:t>Registries for Evaluating Patient Outcomes: A User's Guide </a:t>
            </a:r>
            <a:r>
              <a:rPr lang="en-US" dirty="0" smtClean="0"/>
              <a:t>as guidance for the design their own registry and also as a way to convince provider practices of the value of a patient registry.</a:t>
            </a:r>
          </a:p>
          <a:p>
            <a:pPr lvl="0"/>
            <a:r>
              <a:rPr lang="en-US" b="1" dirty="0" smtClean="0"/>
              <a:t>Alabama Medicaid: </a:t>
            </a:r>
            <a:r>
              <a:rPr lang="en-US" dirty="0" smtClean="0"/>
              <a:t>Used </a:t>
            </a:r>
            <a:r>
              <a:rPr lang="en-US" i="1" dirty="0" smtClean="0"/>
              <a:t>Cesarean Delivery on Maternal Request</a:t>
            </a:r>
            <a:r>
              <a:rPr lang="en-US" dirty="0" smtClean="0"/>
              <a:t> in developing a performance improvement project for its maternity care program. </a:t>
            </a:r>
          </a:p>
          <a:p>
            <a:pPr lvl="0"/>
            <a:r>
              <a:rPr lang="en-US" b="1" dirty="0" smtClean="0"/>
              <a:t>Washington Medicaid:</a:t>
            </a:r>
            <a:r>
              <a:rPr lang="en-US" dirty="0" smtClean="0"/>
              <a:t> Used </a:t>
            </a:r>
            <a:r>
              <a:rPr lang="en-US" i="1" dirty="0" smtClean="0"/>
              <a:t>Negative Pressure Wound Therapy</a:t>
            </a:r>
            <a:r>
              <a:rPr lang="en-US" dirty="0" smtClean="0"/>
              <a:t> Devices to make the case that generic wound vaccinations are equally as effective as brand name vaccinations. </a:t>
            </a:r>
          </a:p>
          <a:p>
            <a:r>
              <a:rPr lang="en-US" dirty="0" smtClean="0"/>
              <a:t>Group project- Members are in the initial stages of collecting and analyzing hospital readmission rates for Medicaid beneficiaries.  This project will allow members to benchmark their performance and share promising practices for decreasing preventable readmissions This</a:t>
            </a:r>
            <a:r>
              <a:rPr lang="en-US" baseline="0" dirty="0" smtClean="0"/>
              <a:t> is an area of research that is important to AHRQ so members have been working with an AHRQ researcher on this project. </a:t>
            </a:r>
            <a:r>
              <a:rPr lang="en-US" dirty="0" smtClean="0"/>
              <a:t>This is really exciting, most of the LN I have overseen never get to this stage.</a:t>
            </a:r>
          </a:p>
          <a:p>
            <a:r>
              <a:rPr lang="en-US" dirty="0" smtClean="0"/>
              <a:t>Our members have told us that they have seen less turnover in the MMD position and partly credit the LN.  Many members have come to their first meeting as a new MMD and find they have a group that is eager to help them in their new job. </a:t>
            </a:r>
          </a:p>
          <a:p>
            <a:r>
              <a:rPr lang="en-US" dirty="0" smtClean="0"/>
              <a:t>Emerging topics- a lot of the research our members seek are for emerging practices where there is little research.  These needs get fed back to AHRQ to consider for new research.</a:t>
            </a:r>
          </a:p>
          <a:p>
            <a:endParaRPr lang="en-US" dirty="0" smtClean="0"/>
          </a:p>
          <a:p>
            <a:endParaRPr lang="en-US" dirty="0" smtClean="0"/>
          </a:p>
        </p:txBody>
      </p:sp>
      <p:sp>
        <p:nvSpPr>
          <p:cNvPr id="13312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94A36B1-3E08-4D31-9B96-F7BA318B9F16}" type="slidenum">
              <a:rPr lang="en-US" smtClean="0"/>
              <a:pPr/>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4" Type="http://schemas.openxmlformats.org/officeDocument/2006/relationships/image" Target="../media/image2.png"/><Relationship Id="rId1" Type="http://schemas.openxmlformats.org/officeDocument/2006/relationships/vmlDrawing" Target="../drawings/vmlDrawing2.vml"/><Relationship Id="rId2"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4"/>
          <p:cNvGrpSpPr>
            <a:grpSpLocks/>
          </p:cNvGrpSpPr>
          <p:nvPr/>
        </p:nvGrpSpPr>
        <p:grpSpPr bwMode="auto">
          <a:xfrm>
            <a:off x="0" y="3867150"/>
            <a:ext cx="7986713" cy="19050"/>
            <a:chOff x="0" y="840"/>
            <a:chExt cx="5660" cy="12"/>
          </a:xfrm>
        </p:grpSpPr>
        <p:sp>
          <p:nvSpPr>
            <p:cNvPr id="5" name="Line 5"/>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eaLnBrk="0" hangingPunct="0">
                <a:defRPr/>
              </a:pPr>
              <a:endParaRPr lang="en-US" dirty="0"/>
            </a:p>
          </p:txBody>
        </p:sp>
        <p:sp>
          <p:nvSpPr>
            <p:cNvPr id="6" name="Line 6"/>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eaLnBrk="0" hangingPunct="0">
                <a:defRPr/>
              </a:pPr>
              <a:endParaRPr lang="en-US" dirty="0"/>
            </a:p>
          </p:txBody>
        </p:sp>
      </p:grpSp>
      <p:graphicFrame>
        <p:nvGraphicFramePr>
          <p:cNvPr id="7" name="Object 7"/>
          <p:cNvGraphicFramePr>
            <a:graphicFrameLocks noChangeAspect="1"/>
          </p:cNvGraphicFramePr>
          <p:nvPr/>
        </p:nvGraphicFramePr>
        <p:xfrm>
          <a:off x="990600" y="381000"/>
          <a:ext cx="7162800" cy="1695450"/>
        </p:xfrm>
        <a:graphic>
          <a:graphicData uri="http://schemas.openxmlformats.org/presentationml/2006/ole">
            <mc:AlternateContent xmlns:mc="http://schemas.openxmlformats.org/markup-compatibility/2006">
              <mc:Choice xmlns:v="urn:schemas-microsoft-com:vml" Requires="v">
                <p:oleObj spid="_x0000_s149507" name="Photo Editor Photo" r:id="rId3" imgW="6400000" imgH="1514686" progId="">
                  <p:embed/>
                </p:oleObj>
              </mc:Choice>
              <mc:Fallback>
                <p:oleObj name="Photo Editor Photo" r:id="rId3" imgW="6400000" imgH="1514686" progId="">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00" y="381000"/>
                        <a:ext cx="7162800" cy="1695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5122" name="Rectangle 2"/>
          <p:cNvSpPr>
            <a:spLocks noGrp="1" noChangeArrowheads="1"/>
          </p:cNvSpPr>
          <p:nvPr>
            <p:ph type="ctrTitle"/>
          </p:nvPr>
        </p:nvSpPr>
        <p:spPr>
          <a:xfrm>
            <a:off x="609600" y="2819400"/>
            <a:ext cx="7789863" cy="914400"/>
          </a:xfrm>
        </p:spPr>
        <p:txBody>
          <a:bodyPr/>
          <a:lstStyle>
            <a:lvl1pPr>
              <a:defRPr/>
            </a:lvl1pPr>
          </a:lstStyle>
          <a:p>
            <a:r>
              <a:rPr lang="en-US"/>
              <a:t>Click to edit Master title style and use in 1 or 2 lines</a:t>
            </a:r>
          </a:p>
        </p:txBody>
      </p:sp>
      <p:sp>
        <p:nvSpPr>
          <p:cNvPr id="5123" name="Rectangle 3"/>
          <p:cNvSpPr>
            <a:spLocks noGrp="1" noChangeArrowheads="1"/>
          </p:cNvSpPr>
          <p:nvPr>
            <p:ph type="subTitle" idx="1"/>
          </p:nvPr>
        </p:nvSpPr>
        <p:spPr>
          <a:xfrm>
            <a:off x="1150938" y="3962400"/>
            <a:ext cx="6435725" cy="2133600"/>
          </a:xfrm>
        </p:spPr>
        <p:txBody>
          <a:bodyPr/>
          <a:lstStyle>
            <a:lvl1pPr marL="0" indent="0" algn="ctr">
              <a:buFont typeface="Wingdings" pitchFamily="2" charset="2"/>
              <a:buNone/>
              <a:defRPr/>
            </a:lvl1pPr>
          </a:lstStyle>
          <a:p>
            <a:r>
              <a:rPr lang="en-US"/>
              <a:t>Click to edit Master subtitle style and use in 1 or more lines</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sldNum" sz="quarter" idx="10"/>
          </p:nvPr>
        </p:nvSpPr>
        <p:spPr>
          <a:ln/>
        </p:spPr>
        <p:txBody>
          <a:bodyPr/>
          <a:lstStyle>
            <a:lvl1pPr>
              <a:defRPr/>
            </a:lvl1pPr>
          </a:lstStyle>
          <a:p>
            <a:pPr>
              <a:defRPr/>
            </a:pPr>
            <a:fld id="{1C9BF243-78FB-441C-893B-276EBB005DD5}"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05588" y="228600"/>
            <a:ext cx="1997075" cy="4343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28600"/>
            <a:ext cx="5843588" cy="4343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sldNum" sz="quarter" idx="10"/>
          </p:nvPr>
        </p:nvSpPr>
        <p:spPr>
          <a:ln/>
        </p:spPr>
        <p:txBody>
          <a:bodyPr/>
          <a:lstStyle>
            <a:lvl1pPr>
              <a:defRPr/>
            </a:lvl1pPr>
          </a:lstStyle>
          <a:p>
            <a:pPr>
              <a:defRPr/>
            </a:pPr>
            <a:fld id="{F0089521-2D47-4A83-85A9-DC7370AD27C1}"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sldNum" sz="quarter" idx="10"/>
          </p:nvPr>
        </p:nvSpPr>
        <p:spPr>
          <a:ln/>
        </p:spPr>
        <p:txBody>
          <a:bodyPr/>
          <a:lstStyle>
            <a:lvl1pPr>
              <a:defRPr/>
            </a:lvl1pPr>
          </a:lstStyle>
          <a:p>
            <a:pPr>
              <a:defRPr/>
            </a:pPr>
            <a:fld id="{8AC92E4B-4BF3-4E85-861A-8B5F94F548C7}"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8"/>
          <p:cNvSpPr>
            <a:spLocks noGrp="1" noChangeArrowheads="1"/>
          </p:cNvSpPr>
          <p:nvPr>
            <p:ph type="sldNum" sz="quarter" idx="10"/>
          </p:nvPr>
        </p:nvSpPr>
        <p:spPr>
          <a:ln/>
        </p:spPr>
        <p:txBody>
          <a:bodyPr/>
          <a:lstStyle>
            <a:lvl1pPr>
              <a:defRPr/>
            </a:lvl1pPr>
          </a:lstStyle>
          <a:p>
            <a:pPr>
              <a:defRPr/>
            </a:pPr>
            <a:fld id="{CE5D144D-033B-45AA-9946-F68B4B9C6B58}"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76400"/>
            <a:ext cx="3919538"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1538" y="1676400"/>
            <a:ext cx="3921125"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8"/>
          <p:cNvSpPr>
            <a:spLocks noGrp="1" noChangeArrowheads="1"/>
          </p:cNvSpPr>
          <p:nvPr>
            <p:ph type="sldNum" sz="quarter" idx="10"/>
          </p:nvPr>
        </p:nvSpPr>
        <p:spPr>
          <a:ln/>
        </p:spPr>
        <p:txBody>
          <a:bodyPr/>
          <a:lstStyle>
            <a:lvl1pPr>
              <a:defRPr/>
            </a:lvl1pPr>
          </a:lstStyle>
          <a:p>
            <a:pPr>
              <a:defRPr/>
            </a:pPr>
            <a:fld id="{85639BA9-7664-4641-97A6-78F2F27CCC74}"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8"/>
          <p:cNvSpPr>
            <a:spLocks noGrp="1" noChangeArrowheads="1"/>
          </p:cNvSpPr>
          <p:nvPr>
            <p:ph type="sldNum" sz="quarter" idx="10"/>
          </p:nvPr>
        </p:nvSpPr>
        <p:spPr>
          <a:ln/>
        </p:spPr>
        <p:txBody>
          <a:bodyPr/>
          <a:lstStyle>
            <a:lvl1pPr>
              <a:defRPr/>
            </a:lvl1pPr>
          </a:lstStyle>
          <a:p>
            <a:pPr>
              <a:defRPr/>
            </a:pPr>
            <a:fld id="{1FDC74EE-90C7-421D-8548-FE531C3BD3DB}"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8"/>
          <p:cNvSpPr>
            <a:spLocks noGrp="1" noChangeArrowheads="1"/>
          </p:cNvSpPr>
          <p:nvPr>
            <p:ph type="sldNum" sz="quarter" idx="10"/>
          </p:nvPr>
        </p:nvSpPr>
        <p:spPr>
          <a:ln/>
        </p:spPr>
        <p:txBody>
          <a:bodyPr/>
          <a:lstStyle>
            <a:lvl1pPr>
              <a:defRPr/>
            </a:lvl1pPr>
          </a:lstStyle>
          <a:p>
            <a:pPr>
              <a:defRPr/>
            </a:pPr>
            <a:fld id="{596210C8-1082-45B0-A950-BE608F93FB90}"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8"/>
          <p:cNvSpPr>
            <a:spLocks noGrp="1" noChangeArrowheads="1"/>
          </p:cNvSpPr>
          <p:nvPr>
            <p:ph type="sldNum" sz="quarter" idx="10"/>
          </p:nvPr>
        </p:nvSpPr>
        <p:spPr>
          <a:ln/>
        </p:spPr>
        <p:txBody>
          <a:bodyPr/>
          <a:lstStyle>
            <a:lvl1pPr>
              <a:defRPr/>
            </a:lvl1pPr>
          </a:lstStyle>
          <a:p>
            <a:pPr>
              <a:defRPr/>
            </a:pPr>
            <a:fld id="{C7CBA518-8732-49A5-AFF7-560A286AA535}"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sldNum" sz="quarter" idx="10"/>
          </p:nvPr>
        </p:nvSpPr>
        <p:spPr>
          <a:ln/>
        </p:spPr>
        <p:txBody>
          <a:bodyPr/>
          <a:lstStyle>
            <a:lvl1pPr>
              <a:defRPr/>
            </a:lvl1pPr>
          </a:lstStyle>
          <a:p>
            <a:pPr>
              <a:defRPr/>
            </a:pPr>
            <a:fld id="{AD72A024-607C-469A-B2DC-CD75020787AA}"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sldNum" sz="quarter" idx="10"/>
          </p:nvPr>
        </p:nvSpPr>
        <p:spPr>
          <a:ln/>
        </p:spPr>
        <p:txBody>
          <a:bodyPr/>
          <a:lstStyle>
            <a:lvl1pPr>
              <a:defRPr/>
            </a:lvl1pPr>
          </a:lstStyle>
          <a:p>
            <a:pPr>
              <a:defRPr/>
            </a:pPr>
            <a:fld id="{D9B0C5A0-D7B4-4C93-B1F5-836FABBEB626}"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vmlDrawing" Target="../drawings/vmlDrawing1.vml"/><Relationship Id="rId14" Type="http://schemas.openxmlformats.org/officeDocument/2006/relationships/oleObject" Target="../embeddings/oleObject1.bin"/><Relationship Id="rId15"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A8"/>
            </a:gs>
            <a:gs pos="100000">
              <a:srgbClr val="1B8DFF"/>
            </a:gs>
          </a:gsLst>
          <a:lin ang="5400000" scaled="1"/>
        </a:gra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1447800" y="228600"/>
            <a:ext cx="6697663" cy="876300"/>
          </a:xfrm>
          <a:prstGeom prst="rect">
            <a:avLst/>
          </a:prstGeom>
          <a:noFill/>
          <a:ln w="12700">
            <a:noFill/>
            <a:miter lim="800000"/>
            <a:headEnd/>
            <a:tailEnd/>
          </a:ln>
          <a:effectLst/>
        </p:spPr>
        <p:txBody>
          <a:bodyPr vert="horz" wrap="square" lIns="90488" tIns="44450" rIns="90488" bIns="44450" numCol="1" anchor="b" anchorCtr="0" compatLnSpc="1">
            <a:prstTxWarp prst="textNoShape">
              <a:avLst/>
            </a:prstTxWarp>
          </a:bodyPr>
          <a:lstStyle/>
          <a:p>
            <a:pPr lvl="0"/>
            <a:r>
              <a:rPr lang="en-US" smtClean="0"/>
              <a:t>Click to Edit Master Title Style</a:t>
            </a:r>
          </a:p>
        </p:txBody>
      </p:sp>
      <p:sp>
        <p:nvSpPr>
          <p:cNvPr id="4099" name="Rectangle 3"/>
          <p:cNvSpPr>
            <a:spLocks noGrp="1" noChangeArrowheads="1"/>
          </p:cNvSpPr>
          <p:nvPr>
            <p:ph type="body" idx="1"/>
          </p:nvPr>
        </p:nvSpPr>
        <p:spPr bwMode="auto">
          <a:xfrm>
            <a:off x="609600" y="1676400"/>
            <a:ext cx="7993063" cy="28956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smtClean="0"/>
              <a:t>Click to edit Master text styles and use use in 1 or more lines</a:t>
            </a:r>
          </a:p>
          <a:p>
            <a:pPr lvl="1"/>
            <a:r>
              <a:rPr lang="en-US" smtClean="0"/>
              <a:t>Second level</a:t>
            </a:r>
          </a:p>
          <a:p>
            <a:pPr lvl="2"/>
            <a:r>
              <a:rPr lang="en-US" smtClean="0"/>
              <a:t>Third level</a:t>
            </a:r>
          </a:p>
          <a:p>
            <a:pPr lvl="3"/>
            <a:r>
              <a:rPr lang="en-US" smtClean="0"/>
              <a:t>Fourth level</a:t>
            </a:r>
          </a:p>
          <a:p>
            <a:pPr lvl="4"/>
            <a:r>
              <a:rPr lang="en-US" smtClean="0"/>
              <a:t>Fifth level</a:t>
            </a:r>
          </a:p>
        </p:txBody>
      </p:sp>
      <p:grpSp>
        <p:nvGrpSpPr>
          <p:cNvPr id="1030" name="Group 4"/>
          <p:cNvGrpSpPr>
            <a:grpSpLocks/>
          </p:cNvGrpSpPr>
          <p:nvPr/>
        </p:nvGrpSpPr>
        <p:grpSpPr bwMode="auto">
          <a:xfrm>
            <a:off x="0" y="1333500"/>
            <a:ext cx="7986713" cy="19050"/>
            <a:chOff x="0" y="840"/>
            <a:chExt cx="5660" cy="12"/>
          </a:xfrm>
        </p:grpSpPr>
        <p:sp>
          <p:nvSpPr>
            <p:cNvPr id="4101" name="Line 5"/>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eaLnBrk="0" hangingPunct="0">
                <a:defRPr/>
              </a:pPr>
              <a:endParaRPr lang="en-US" dirty="0"/>
            </a:p>
          </p:txBody>
        </p:sp>
        <p:sp>
          <p:nvSpPr>
            <p:cNvPr id="4102" name="Line 6"/>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eaLnBrk="0" hangingPunct="0">
                <a:defRPr/>
              </a:pPr>
              <a:endParaRPr lang="en-US" dirty="0"/>
            </a:p>
          </p:txBody>
        </p:sp>
      </p:grpSp>
      <p:graphicFrame>
        <p:nvGraphicFramePr>
          <p:cNvPr id="1026" name="Object 7"/>
          <p:cNvGraphicFramePr>
            <a:graphicFrameLocks noChangeAspect="1"/>
          </p:cNvGraphicFramePr>
          <p:nvPr/>
        </p:nvGraphicFramePr>
        <p:xfrm>
          <a:off x="142875" y="317500"/>
          <a:ext cx="1428750" cy="671513"/>
        </p:xfrm>
        <a:graphic>
          <a:graphicData uri="http://schemas.openxmlformats.org/presentationml/2006/ole">
            <mc:AlternateContent xmlns:mc="http://schemas.openxmlformats.org/markup-compatibility/2006">
              <mc:Choice xmlns:v="urn:schemas-microsoft-com:vml" Requires="v">
                <p:oleObj spid="_x0000_s1028" name="Photo Editor Photo" r:id="rId14" imgW="3486637" imgH="1638529" progId="">
                  <p:embed/>
                </p:oleObj>
              </mc:Choice>
              <mc:Fallback>
                <p:oleObj name="Photo Editor Photo" r:id="rId14" imgW="3486637" imgH="1638529" progId="">
                  <p:embed/>
                  <p:pic>
                    <p:nvPicPr>
                      <p:cNvPr id="0" name="Object 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42875" y="317500"/>
                        <a:ext cx="1428750" cy="671513"/>
                      </a:xfrm>
                      <a:prstGeom prst="rect">
                        <a:avLst/>
                      </a:prstGeom>
                      <a:noFill/>
                      <a:ln>
                        <a:noFill/>
                      </a:ln>
                      <a:effectLst/>
                      <a:extLst>
                        <a:ext uri="{909E8E84-426E-40dd-AFC4-6F175D3DCCD1}">
                          <a14:hiddenFill xmlns:a14="http://schemas.microsoft.com/office/drawing/2010/main">
                            <a:solidFill>
                              <a:srgbClr val="8CF4EA"/>
                            </a:solidFill>
                          </a14:hiddenFill>
                        </a:ex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blurRad="63500" dist="38099" dir="2700000" algn="ctr" rotWithShape="0">
                                <a:srgbClr val="00279F">
                                  <a:alpha val="74998"/>
                                </a:srgbClr>
                              </a:outerShdw>
                            </a:effectLst>
                          </a14:hiddenEffects>
                        </a:ext>
                      </a:extLst>
                    </p:spPr>
                  </p:pic>
                </p:oleObj>
              </mc:Fallback>
            </mc:AlternateContent>
          </a:graphicData>
        </a:graphic>
      </p:graphicFrame>
      <p:sp>
        <p:nvSpPr>
          <p:cNvPr id="4104" name="Rectangle 8"/>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a:lvl1pPr>
          </a:lstStyle>
          <a:p>
            <a:pPr>
              <a:defRPr/>
            </a:pPr>
            <a:fld id="{C02795AF-9D6E-4A74-BC7F-72758D28EC6C}" type="slidenum">
              <a:rPr lang="en-US"/>
              <a:pPr>
                <a:defRPr/>
              </a:pPr>
              <a:t>‹#›</a:t>
            </a:fld>
            <a:endParaRPr lang="en-US" dirty="0"/>
          </a:p>
        </p:txBody>
      </p:sp>
    </p:spTree>
  </p:cSld>
  <p:clrMap bg1="dk2" tx1="lt1" bg2="dk1" tx2="lt2" accent1="accent1" accent2="accent2" accent3="accent3" accent4="accent4" accent5="accent5" accent6="accent6" hlink="hlink" folHlink="folHlink"/>
  <p:sldLayoutIdLst>
    <p:sldLayoutId id="2147483661" r:id="rId1"/>
    <p:sldLayoutId id="2147483660" r:id="rId2"/>
    <p:sldLayoutId id="2147483659" r:id="rId3"/>
    <p:sldLayoutId id="2147483658" r:id="rId4"/>
    <p:sldLayoutId id="2147483657" r:id="rId5"/>
    <p:sldLayoutId id="2147483656" r:id="rId6"/>
    <p:sldLayoutId id="2147483655" r:id="rId7"/>
    <p:sldLayoutId id="2147483654" r:id="rId8"/>
    <p:sldLayoutId id="2147483653" r:id="rId9"/>
    <p:sldLayoutId id="2147483652" r:id="rId10"/>
    <p:sldLayoutId id="2147483651" r:id="rId11"/>
  </p:sldLayoutIdLst>
  <p:txStyles>
    <p:titleStyle>
      <a:lvl1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2pPr>
      <a:lvl3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3pPr>
      <a:lvl4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4pPr>
      <a:lvl5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5pPr>
      <a:lvl6pPr marL="4572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6pPr>
      <a:lvl7pPr marL="9144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7pPr>
      <a:lvl8pPr marL="13716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8pPr>
      <a:lvl9pPr marL="18288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9pPr>
    </p:titleStyle>
    <p:bodyStyle>
      <a:lvl1pPr marL="465138" indent="-465138" algn="l" rtl="0" eaLnBrk="0" fontAlgn="base" hangingPunct="0">
        <a:lnSpc>
          <a:spcPct val="90000"/>
        </a:lnSpc>
        <a:spcBef>
          <a:spcPct val="30000"/>
        </a:spcBef>
        <a:spcAft>
          <a:spcPct val="0"/>
        </a:spcAft>
        <a:buClr>
          <a:schemeClr val="tx2"/>
        </a:buClr>
        <a:buSzPct val="95000"/>
        <a:buFont typeface="Wingdings" pitchFamily="2" charset="2"/>
        <a:buChar char="n"/>
        <a:defRPr sz="3200">
          <a:solidFill>
            <a:srgbClr val="FFFFFF"/>
          </a:solidFill>
          <a:effectLst>
            <a:outerShdw blurRad="38100" dist="38100" dir="2700000" algn="tl">
              <a:srgbClr val="000000"/>
            </a:outerShdw>
          </a:effectLst>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800">
          <a:solidFill>
            <a:srgbClr val="FFFFFF"/>
          </a:solidFill>
          <a:effectLst>
            <a:outerShdw blurRad="38100" dist="38100" dir="2700000" algn="tl">
              <a:srgbClr val="000000"/>
            </a:outerShdw>
          </a:effectLst>
          <a:latin typeface="+mn-lt"/>
        </a:defRPr>
      </a:lvl2pPr>
      <a:lvl3pPr marL="1439863" indent="-349250" algn="l" rtl="0" eaLnBrk="0" fontAlgn="base" hangingPunct="0">
        <a:lnSpc>
          <a:spcPct val="90000"/>
        </a:lnSpc>
        <a:spcBef>
          <a:spcPct val="30000"/>
        </a:spcBef>
        <a:spcAft>
          <a:spcPct val="0"/>
        </a:spcAft>
        <a:buClr>
          <a:schemeClr val="tx2"/>
        </a:buClr>
        <a:buSzPct val="95000"/>
        <a:buFont typeface="Wingdings" pitchFamily="2" charset="2"/>
        <a:buChar char="n"/>
        <a:defRPr sz="2400">
          <a:solidFill>
            <a:srgbClr val="FFFFFF"/>
          </a:solidFill>
          <a:effectLst>
            <a:outerShdw blurRad="38100" dist="38100" dir="2700000" algn="tl">
              <a:srgbClr val="000000"/>
            </a:outerShdw>
          </a:effectLst>
          <a:latin typeface="+mn-lt"/>
        </a:defRPr>
      </a:lvl3pPr>
      <a:lvl4pPr marL="1782763" indent="-228600" algn="l" rtl="0" eaLnBrk="0" fontAlgn="base" hangingPunct="0">
        <a:lnSpc>
          <a:spcPct val="90000"/>
        </a:lnSpc>
        <a:spcBef>
          <a:spcPct val="30000"/>
        </a:spcBef>
        <a:spcAft>
          <a:spcPct val="0"/>
        </a:spcAft>
        <a:buClr>
          <a:srgbClr val="66FFFF"/>
        </a:buClr>
        <a:buSzPct val="65000"/>
        <a:buFont typeface="Monotype Sorts"/>
        <a:buChar char="u"/>
        <a:defRPr sz="2000">
          <a:solidFill>
            <a:srgbClr val="FFFFFF"/>
          </a:solidFill>
          <a:effectLst>
            <a:outerShdw blurRad="38100" dist="38100" dir="2700000" algn="tl">
              <a:srgbClr val="000000"/>
            </a:outerShdw>
          </a:effectLst>
          <a:latin typeface="+mn-lt"/>
        </a:defRPr>
      </a:lvl4pPr>
      <a:lvl5pPr marL="21256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5pPr>
      <a:lvl6pPr marL="25828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400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72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44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7.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w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 Id="rId3" Type="http://schemas.openxmlformats.org/officeDocument/2006/relationships/image" Target="../media/image6.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Learning Networks</a:t>
            </a:r>
            <a:br>
              <a:rPr lang="en-US" dirty="0" smtClean="0"/>
            </a:br>
            <a:r>
              <a:rPr lang="en-US" dirty="0" smtClean="0"/>
              <a:t>AHRQ Annual Conference</a:t>
            </a:r>
            <a:endParaRPr lang="en-US" dirty="0"/>
          </a:p>
        </p:txBody>
      </p:sp>
      <p:sp>
        <p:nvSpPr>
          <p:cNvPr id="3" name="Subtitle 2"/>
          <p:cNvSpPr>
            <a:spLocks noGrp="1"/>
          </p:cNvSpPr>
          <p:nvPr>
            <p:ph type="subTitle" idx="1"/>
          </p:nvPr>
        </p:nvSpPr>
        <p:spPr/>
        <p:txBody>
          <a:bodyPr/>
          <a:lstStyle/>
          <a:p>
            <a:r>
              <a:rPr lang="en-US" dirty="0" smtClean="0"/>
              <a:t>Margie Shofer, BSN, MBA</a:t>
            </a:r>
          </a:p>
          <a:p>
            <a:r>
              <a:rPr lang="en-US" dirty="0" smtClean="0"/>
              <a:t>Communications Specialist</a:t>
            </a:r>
          </a:p>
          <a:p>
            <a:r>
              <a:rPr lang="en-US" dirty="0" smtClean="0"/>
              <a:t>Agency for Healthcare Research and Quality</a:t>
            </a: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Lessons Learned</a:t>
            </a:r>
            <a:endParaRPr lang="en-US" dirty="0"/>
          </a:p>
        </p:txBody>
      </p:sp>
      <p:sp>
        <p:nvSpPr>
          <p:cNvPr id="3" name="Content Placeholder 2"/>
          <p:cNvSpPr>
            <a:spLocks noGrp="1"/>
          </p:cNvSpPr>
          <p:nvPr>
            <p:ph idx="1"/>
          </p:nvPr>
        </p:nvSpPr>
        <p:spPr/>
        <p:txBody>
          <a:bodyPr/>
          <a:lstStyle/>
          <a:p>
            <a:pPr>
              <a:defRPr/>
            </a:pPr>
            <a:r>
              <a:rPr lang="en-US" dirty="0" smtClean="0"/>
              <a:t>It can take time to achieve a learning network where exchange is two-way </a:t>
            </a:r>
          </a:p>
          <a:p>
            <a:pPr>
              <a:defRPr/>
            </a:pPr>
            <a:r>
              <a:rPr lang="en-US" dirty="0" smtClean="0"/>
              <a:t>Members more likely to use products when they meet a specific need</a:t>
            </a:r>
          </a:p>
          <a:p>
            <a:pPr>
              <a:defRPr/>
            </a:pPr>
            <a:r>
              <a:rPr lang="en-US" dirty="0" smtClean="0"/>
              <a:t>Need to allow additional time to track product use</a:t>
            </a:r>
          </a:p>
        </p:txBody>
      </p:sp>
      <p:sp>
        <p:nvSpPr>
          <p:cNvPr id="4" name="Sun 3"/>
          <p:cNvSpPr/>
          <p:nvPr/>
        </p:nvSpPr>
        <p:spPr bwMode="auto">
          <a:xfrm flipH="1">
            <a:off x="4419600" y="5867400"/>
            <a:ext cx="411481" cy="381000"/>
          </a:xfrm>
          <a:prstGeom prst="sun">
            <a:avLst/>
          </a:prstGeom>
          <a:solidFill>
            <a:srgbClr val="000208"/>
          </a:solidFill>
          <a:ln w="12700" cap="flat" cmpd="sng" algn="ctr">
            <a:noFill/>
            <a:prstDash val="dashDot"/>
            <a:round/>
            <a:headEnd type="none" w="med" len="med"/>
            <a:tailEnd type="none" w="med" len="me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lstStyle/>
          <a:p>
            <a:pPr>
              <a:defRPr/>
            </a:pPr>
            <a:endParaRPr lang="en-US"/>
          </a:p>
        </p:txBody>
      </p:sp>
      <p:sp>
        <p:nvSpPr>
          <p:cNvPr id="5" name="&quot;No&quot; Symbol 4"/>
          <p:cNvSpPr/>
          <p:nvPr/>
        </p:nvSpPr>
        <p:spPr bwMode="auto">
          <a:xfrm>
            <a:off x="2667000" y="6096000"/>
            <a:ext cx="304800" cy="228600"/>
          </a:xfrm>
          <a:prstGeom prst="noSmoking">
            <a:avLst/>
          </a:prstGeom>
          <a:solidFill>
            <a:srgbClr val="000208"/>
          </a:solidFill>
          <a:ln w="34925" cap="flat" cmpd="sng" algn="ctr">
            <a:solidFill>
              <a:srgbClr val="FFFFFF"/>
            </a:solidFill>
            <a:prstDash val="dashDot"/>
            <a:round/>
            <a:headEnd type="none" w="med" len="med"/>
            <a:tailEnd type="none" w="med" len="med"/>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txBody>
          <a:bodyPr wrap="none" anchor="ctr"/>
          <a:lstStyle/>
          <a:p>
            <a:pPr>
              <a:defRPr/>
            </a:pPr>
            <a:endParaRPr lang="en-US"/>
          </a:p>
        </p:txBody>
      </p:sp>
      <p:sp>
        <p:nvSpPr>
          <p:cNvPr id="6" name="Plaque 5"/>
          <p:cNvSpPr/>
          <p:nvPr/>
        </p:nvSpPr>
        <p:spPr bwMode="auto">
          <a:xfrm>
            <a:off x="3733800" y="6096000"/>
            <a:ext cx="228600" cy="228600"/>
          </a:xfrm>
          <a:prstGeom prst="plaque">
            <a:avLst/>
          </a:prstGeom>
          <a:solidFill>
            <a:srgbClr val="000208"/>
          </a:solidFill>
          <a:ln w="12700" cap="flat" cmpd="sng" algn="ctr">
            <a:noFill/>
            <a:prstDash val="dashDot"/>
            <a:round/>
            <a:headEnd type="none" w="med" len="med"/>
            <a:tailEnd type="none" w="med" len="me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lstStyle/>
          <a:p>
            <a:pPr>
              <a:defRPr/>
            </a:pPr>
            <a:endParaRPr lang="en-US"/>
          </a:p>
        </p:txBody>
      </p:sp>
      <p:sp>
        <p:nvSpPr>
          <p:cNvPr id="7" name="Cloud 6"/>
          <p:cNvSpPr/>
          <p:nvPr/>
        </p:nvSpPr>
        <p:spPr bwMode="auto">
          <a:xfrm>
            <a:off x="5486400" y="6096000"/>
            <a:ext cx="304800" cy="304800"/>
          </a:xfrm>
          <a:prstGeom prst="cloud">
            <a:avLst/>
          </a:prstGeom>
          <a:solidFill>
            <a:srgbClr val="002060"/>
          </a:solidFill>
          <a:ln w="12700" cap="flat" cmpd="sng" algn="ctr">
            <a:noFill/>
            <a:prstDash val="dashDot"/>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defRPr/>
            </a:pPr>
            <a:endParaRPr lang="en-US"/>
          </a:p>
        </p:txBody>
      </p:sp>
      <p:sp>
        <p:nvSpPr>
          <p:cNvPr id="8" name="Quad Arrow Callout 7"/>
          <p:cNvSpPr/>
          <p:nvPr/>
        </p:nvSpPr>
        <p:spPr bwMode="auto">
          <a:xfrm>
            <a:off x="6553200" y="6096000"/>
            <a:ext cx="381000" cy="381000"/>
          </a:xfrm>
          <a:prstGeom prst="quadArrowCallout">
            <a:avLst/>
          </a:prstGeom>
          <a:solidFill>
            <a:srgbClr val="000208"/>
          </a:solidFill>
          <a:ln w="34925" cap="flat" cmpd="sng" algn="ctr">
            <a:solidFill>
              <a:srgbClr val="FFFFFF"/>
            </a:solidFill>
            <a:prstDash val="dashDot"/>
            <a:round/>
            <a:headEnd type="none" w="med" len="med"/>
            <a:tailEnd type="none" w="med" len="med"/>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txBody>
          <a:bodyPr wrap="none" anchor="ctr"/>
          <a:lstStyle/>
          <a:p>
            <a:pPr>
              <a:defRPr/>
            </a:pPr>
            <a:endParaRPr lang="en-US"/>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381000"/>
            <a:ext cx="6697663" cy="876300"/>
          </a:xfrm>
        </p:spPr>
        <p:txBody>
          <a:bodyPr/>
          <a:lstStyle/>
          <a:p>
            <a:pPr>
              <a:defRPr/>
            </a:pPr>
            <a:r>
              <a:rPr lang="en-US" sz="3600" dirty="0" smtClean="0"/>
              <a:t>Overall Lessons:         Learning Networks</a:t>
            </a:r>
            <a:endParaRPr lang="en-US" sz="3600" dirty="0"/>
          </a:p>
        </p:txBody>
      </p:sp>
      <p:sp>
        <p:nvSpPr>
          <p:cNvPr id="3" name="Content Placeholder 2"/>
          <p:cNvSpPr>
            <a:spLocks noGrp="1"/>
          </p:cNvSpPr>
          <p:nvPr>
            <p:ph idx="1"/>
          </p:nvPr>
        </p:nvSpPr>
        <p:spPr>
          <a:xfrm>
            <a:off x="609600" y="1676400"/>
            <a:ext cx="7993063" cy="3581400"/>
          </a:xfrm>
        </p:spPr>
        <p:txBody>
          <a:bodyPr/>
          <a:lstStyle/>
          <a:p>
            <a:pPr>
              <a:defRPr/>
            </a:pPr>
            <a:r>
              <a:rPr lang="en-US" sz="2800" dirty="0" smtClean="0"/>
              <a:t>Learning networks are best when interaction is needed to promote product use and assist with implementation</a:t>
            </a:r>
          </a:p>
          <a:p>
            <a:pPr>
              <a:defRPr/>
            </a:pPr>
            <a:r>
              <a:rPr lang="en-US" sz="2800" dirty="0" smtClean="0"/>
              <a:t>Learning networks require members to interact in order to be effective </a:t>
            </a:r>
          </a:p>
          <a:p>
            <a:pPr>
              <a:defRPr/>
            </a:pPr>
            <a:r>
              <a:rPr lang="en-US" sz="2800" dirty="0" smtClean="0"/>
              <a:t>Learning networks can take time to become successful</a:t>
            </a:r>
          </a:p>
          <a:p>
            <a:pPr>
              <a:buFont typeface="Wingdings" pitchFamily="2" charset="2"/>
              <a:buNone/>
              <a:defRPr/>
            </a:pPr>
            <a:r>
              <a:rPr lang="en-US" sz="2800" dirty="0" smtClean="0"/>
              <a:t>     </a:t>
            </a:r>
          </a:p>
          <a:p>
            <a:pPr>
              <a:defRPr/>
            </a:pPr>
            <a:endParaRPr lang="en-US" sz="2800" dirty="0" smtClean="0"/>
          </a:p>
          <a:p>
            <a:pPr>
              <a:defRPr/>
            </a:pPr>
            <a:endParaRPr lang="en-US" dirty="0"/>
          </a:p>
        </p:txBody>
      </p:sp>
      <p:pic>
        <p:nvPicPr>
          <p:cNvPr id="136195" name="Picture 4" descr="Learning Network"/>
          <p:cNvPicPr>
            <a:picLocks noChangeAspect="1"/>
          </p:cNvPicPr>
          <p:nvPr/>
        </p:nvPicPr>
        <p:blipFill>
          <a:blip r:embed="rId3" cstate="print"/>
          <a:srcRect/>
          <a:stretch>
            <a:fillRect/>
          </a:stretch>
        </p:blipFill>
        <p:spPr bwMode="auto">
          <a:xfrm>
            <a:off x="6248400" y="4419600"/>
            <a:ext cx="2505075" cy="20574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Rectangle 2"/>
          <p:cNvSpPr>
            <a:spLocks noGrp="1" noChangeArrowheads="1"/>
          </p:cNvSpPr>
          <p:nvPr>
            <p:ph type="title"/>
          </p:nvPr>
        </p:nvSpPr>
        <p:spPr/>
        <p:txBody>
          <a:bodyPr/>
          <a:lstStyle/>
          <a:p>
            <a:r>
              <a:rPr lang="en-US" sz="3600" dirty="0" smtClean="0">
                <a:effectLst>
                  <a:outerShdw blurRad="38100" dist="38100" dir="2700000" algn="tl">
                    <a:srgbClr val="000000">
                      <a:alpha val="43137"/>
                    </a:srgbClr>
                  </a:outerShdw>
                </a:effectLst>
              </a:rPr>
              <a:t>Learning Networks</a:t>
            </a:r>
          </a:p>
        </p:txBody>
      </p:sp>
      <p:sp>
        <p:nvSpPr>
          <p:cNvPr id="4" name="Content Placeholder 3"/>
          <p:cNvSpPr>
            <a:spLocks noGrp="1"/>
          </p:cNvSpPr>
          <p:nvPr>
            <p:ph idx="1"/>
          </p:nvPr>
        </p:nvSpPr>
        <p:spPr>
          <a:xfrm>
            <a:off x="769938" y="2286000"/>
            <a:ext cx="7078662" cy="3581400"/>
          </a:xfrm>
        </p:spPr>
        <p:txBody>
          <a:bodyPr/>
          <a:lstStyle/>
          <a:p>
            <a:pPr>
              <a:lnSpc>
                <a:spcPct val="100000"/>
              </a:lnSpc>
              <a:defRPr/>
            </a:pPr>
            <a:r>
              <a:rPr lang="en-US" sz="2600" dirty="0" smtClean="0"/>
              <a:t>Groups of people who </a:t>
            </a:r>
            <a:r>
              <a:rPr lang="en-US" sz="2600" u="sng" dirty="0" smtClean="0"/>
              <a:t>share</a:t>
            </a:r>
            <a:r>
              <a:rPr lang="en-US" sz="2600" dirty="0" smtClean="0"/>
              <a:t> a concern, a set of problems, or passion about a topic and who deepen their knowledge in this area by </a:t>
            </a:r>
            <a:r>
              <a:rPr lang="en-US" sz="2600" u="sng" dirty="0" smtClean="0"/>
              <a:t>interacting</a:t>
            </a:r>
            <a:r>
              <a:rPr lang="en-US" sz="2600" dirty="0" smtClean="0"/>
              <a:t> on an </a:t>
            </a:r>
            <a:r>
              <a:rPr lang="en-US" sz="2600" u="sng" dirty="0" smtClean="0"/>
              <a:t>ongoing basis</a:t>
            </a:r>
          </a:p>
          <a:p>
            <a:pPr>
              <a:lnSpc>
                <a:spcPct val="100000"/>
              </a:lnSpc>
              <a:defRPr/>
            </a:pPr>
            <a:r>
              <a:rPr lang="en-US" sz="2600" dirty="0" smtClean="0"/>
              <a:t>Set up for the primary purpose of increasing knowledge</a:t>
            </a:r>
            <a:endParaRPr lang="en-US" sz="2600" dirty="0"/>
          </a:p>
        </p:txBody>
      </p:sp>
      <p:sp>
        <p:nvSpPr>
          <p:cNvPr id="5" name="TextBox 4"/>
          <p:cNvSpPr txBox="1"/>
          <p:nvPr/>
        </p:nvSpPr>
        <p:spPr>
          <a:xfrm>
            <a:off x="762000" y="1549400"/>
            <a:ext cx="7391400" cy="584200"/>
          </a:xfrm>
          <a:prstGeom prst="rect">
            <a:avLst/>
          </a:prstGeom>
          <a:noFill/>
        </p:spPr>
        <p:txBody>
          <a:bodyPr>
            <a:spAutoFit/>
          </a:bodyPr>
          <a:lstStyle/>
          <a:p>
            <a:pPr eaLnBrk="0" hangingPunct="0">
              <a:defRPr/>
            </a:pPr>
            <a:r>
              <a:rPr lang="en-US" sz="3200" dirty="0">
                <a:effectLst>
                  <a:outerShdw blurRad="38100" dist="38100" dir="2700000" algn="tl">
                    <a:srgbClr val="000000">
                      <a:alpha val="43137"/>
                    </a:srgbClr>
                  </a:outerShdw>
                </a:effectLst>
                <a:latin typeface="+mj-lt"/>
              </a:rPr>
              <a:t>Some definitions…</a:t>
            </a:r>
          </a:p>
        </p:txBody>
      </p:sp>
      <p:pic>
        <p:nvPicPr>
          <p:cNvPr id="7" name="Picture 8" descr="Network-Connected"/>
          <p:cNvPicPr>
            <a:picLocks noChangeAspect="1"/>
          </p:cNvPicPr>
          <p:nvPr/>
        </p:nvPicPr>
        <p:blipFill>
          <a:blip r:embed="rId3" cstate="print"/>
          <a:srcRect/>
          <a:stretch>
            <a:fillRect/>
          </a:stretch>
        </p:blipFill>
        <p:spPr bwMode="auto">
          <a:xfrm>
            <a:off x="1447800" y="5029200"/>
            <a:ext cx="5867400" cy="1430337"/>
          </a:xfrm>
          <a:prstGeom prst="rect">
            <a:avLst/>
          </a:prstGeom>
          <a:noFill/>
          <a:ln w="1270">
            <a:solidFill>
              <a:srgbClr val="002060"/>
            </a:solid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600" dirty="0" smtClean="0"/>
              <a:t>Types</a:t>
            </a:r>
            <a:endParaRPr lang="en-US" sz="3600" dirty="0"/>
          </a:p>
        </p:txBody>
      </p:sp>
      <p:graphicFrame>
        <p:nvGraphicFramePr>
          <p:cNvPr id="19" name="Diagram 18" descr="Types diagram"/>
          <p:cNvGraphicFramePr/>
          <p:nvPr>
            <p:extLst>
              <p:ext uri="{D42A27DB-BD31-4B8C-83A1-F6EECF244321}">
                <p14:modId xmlns:p14="http://schemas.microsoft.com/office/powerpoint/2010/main" val="3717589603"/>
              </p:ext>
            </p:extLst>
          </p:nvPr>
        </p:nvGraphicFramePr>
        <p:xfrm>
          <a:off x="1524000" y="1676400"/>
          <a:ext cx="6477000" cy="4724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600" dirty="0" smtClean="0"/>
              <a:t>Examples</a:t>
            </a:r>
            <a:endParaRPr lang="en-US" sz="3600" dirty="0"/>
          </a:p>
        </p:txBody>
      </p:sp>
      <p:sp>
        <p:nvSpPr>
          <p:cNvPr id="3" name="Content Placeholder 2"/>
          <p:cNvSpPr>
            <a:spLocks noGrp="1"/>
          </p:cNvSpPr>
          <p:nvPr>
            <p:ph idx="1"/>
          </p:nvPr>
        </p:nvSpPr>
        <p:spPr>
          <a:xfrm>
            <a:off x="609600" y="1676400"/>
            <a:ext cx="7391400" cy="4572000"/>
          </a:xfrm>
        </p:spPr>
        <p:txBody>
          <a:bodyPr/>
          <a:lstStyle/>
          <a:p>
            <a:pPr>
              <a:lnSpc>
                <a:spcPct val="100000"/>
              </a:lnSpc>
              <a:defRPr/>
            </a:pPr>
            <a:r>
              <a:rPr lang="en-US" dirty="0" smtClean="0"/>
              <a:t>Quality Improvement Organizations (QIO) Learning Network</a:t>
            </a:r>
          </a:p>
          <a:p>
            <a:pPr>
              <a:lnSpc>
                <a:spcPct val="100000"/>
              </a:lnSpc>
              <a:defRPr/>
            </a:pPr>
            <a:r>
              <a:rPr lang="en-US" dirty="0" smtClean="0"/>
              <a:t>Medicaid Medical Directors Learning Network</a:t>
            </a:r>
            <a:endParaRPr lang="en-US" dirty="0"/>
          </a:p>
        </p:txBody>
      </p:sp>
      <p:pic>
        <p:nvPicPr>
          <p:cNvPr id="5" name="Picture 4" descr="illustration of business people and world"/>
          <p:cNvPicPr>
            <a:picLocks noChangeAspect="1" noChangeArrowheads="1"/>
          </p:cNvPicPr>
          <p:nvPr/>
        </p:nvPicPr>
        <p:blipFill>
          <a:blip r:embed="rId3" cstate="print"/>
          <a:srcRect/>
          <a:stretch>
            <a:fillRect/>
          </a:stretch>
        </p:blipFill>
        <p:spPr bwMode="auto">
          <a:xfrm>
            <a:off x="1143000" y="4038600"/>
            <a:ext cx="6400800" cy="2209800"/>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0"/>
            <a:ext cx="6697663" cy="1104900"/>
          </a:xfrm>
        </p:spPr>
        <p:txBody>
          <a:bodyPr/>
          <a:lstStyle/>
          <a:p>
            <a:pPr>
              <a:defRPr/>
            </a:pPr>
            <a:r>
              <a:rPr lang="en-US" dirty="0" smtClean="0"/>
              <a:t/>
            </a:r>
            <a:br>
              <a:rPr lang="en-US" dirty="0" smtClean="0"/>
            </a:br>
            <a:r>
              <a:rPr lang="en-US" sz="3600" dirty="0" smtClean="0"/>
              <a:t>QIO Learning Network</a:t>
            </a:r>
            <a:endParaRPr lang="en-US" sz="3600" dirty="0"/>
          </a:p>
        </p:txBody>
      </p:sp>
      <p:sp>
        <p:nvSpPr>
          <p:cNvPr id="3" name="Content Placeholder 2"/>
          <p:cNvSpPr>
            <a:spLocks noGrp="1"/>
          </p:cNvSpPr>
          <p:nvPr>
            <p:ph idx="1"/>
          </p:nvPr>
        </p:nvSpPr>
        <p:spPr>
          <a:xfrm>
            <a:off x="533400" y="1600200"/>
            <a:ext cx="7993063" cy="4038600"/>
          </a:xfrm>
        </p:spPr>
        <p:txBody>
          <a:bodyPr/>
          <a:lstStyle/>
          <a:p>
            <a:pPr>
              <a:defRPr/>
            </a:pPr>
            <a:r>
              <a:rPr lang="en-US" dirty="0" smtClean="0"/>
              <a:t>Task-based: focused on implementing two AHRQ tools </a:t>
            </a:r>
          </a:p>
          <a:p>
            <a:pPr lvl="1">
              <a:defRPr/>
            </a:pPr>
            <a:r>
              <a:rPr lang="en-US" dirty="0" smtClean="0"/>
              <a:t>decreasing VTEs, improving medication reconciliation</a:t>
            </a:r>
          </a:p>
          <a:p>
            <a:pPr>
              <a:defRPr/>
            </a:pPr>
            <a:r>
              <a:rPr lang="en-US" dirty="0" smtClean="0"/>
              <a:t>QIOs in 16 States, 243 providers</a:t>
            </a:r>
          </a:p>
          <a:p>
            <a:pPr lvl="1">
              <a:defRPr/>
            </a:pPr>
            <a:r>
              <a:rPr lang="en-US" dirty="0" smtClean="0"/>
              <a:t>Included 200 hospitals and 43 other providers </a:t>
            </a:r>
          </a:p>
          <a:p>
            <a:pPr>
              <a:defRPr/>
            </a:pPr>
            <a:r>
              <a:rPr lang="en-US" dirty="0" smtClean="0"/>
              <a:t>Activities included in-person meetings, QIO-specific technical assistance calls, national support calls, member extranet</a:t>
            </a:r>
          </a:p>
          <a:p>
            <a:pPr>
              <a:buFont typeface="Wingdings" pitchFamily="2" charset="2"/>
              <a:buNone/>
              <a:defRPr/>
            </a:pPr>
            <a:endParaRPr lang="en-US" dirty="0" smtClean="0"/>
          </a:p>
          <a:p>
            <a:pPr>
              <a:defRPr/>
            </a:pPr>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31838"/>
          </a:xfrm>
        </p:spPr>
        <p:txBody>
          <a:bodyPr/>
          <a:lstStyle/>
          <a:p>
            <a:pPr>
              <a:defRPr/>
            </a:pPr>
            <a:r>
              <a:rPr lang="en-US" sz="3600" dirty="0" smtClean="0"/>
              <a:t>Successes and Challenges</a:t>
            </a:r>
            <a:endParaRPr lang="en-US" sz="3600" dirty="0"/>
          </a:p>
        </p:txBody>
      </p:sp>
      <p:sp>
        <p:nvSpPr>
          <p:cNvPr id="4" name="Text Placeholder 3"/>
          <p:cNvSpPr>
            <a:spLocks noGrp="1"/>
          </p:cNvSpPr>
          <p:nvPr>
            <p:ph type="body" idx="1"/>
          </p:nvPr>
        </p:nvSpPr>
        <p:spPr>
          <a:xfrm>
            <a:off x="457200" y="1676400"/>
            <a:ext cx="4040188" cy="639762"/>
          </a:xfrm>
        </p:spPr>
        <p:style>
          <a:lnRef idx="0">
            <a:schemeClr val="accent3"/>
          </a:lnRef>
          <a:fillRef idx="3">
            <a:schemeClr val="accent3"/>
          </a:fillRef>
          <a:effectRef idx="3">
            <a:schemeClr val="accent3"/>
          </a:effectRef>
          <a:fontRef idx="minor">
            <a:schemeClr val="lt1"/>
          </a:fontRef>
        </p:style>
        <p:txBody>
          <a:bodyPr/>
          <a:lstStyle/>
          <a:p>
            <a:pPr algn="ctr">
              <a:defRPr/>
            </a:pPr>
            <a:r>
              <a:rPr lang="en-US" sz="3200" dirty="0" smtClean="0"/>
              <a:t>Successes</a:t>
            </a:r>
            <a:endParaRPr lang="en-US" sz="3200" dirty="0"/>
          </a:p>
        </p:txBody>
      </p:sp>
      <p:sp>
        <p:nvSpPr>
          <p:cNvPr id="3" name="Content Placeholder 2"/>
          <p:cNvSpPr>
            <a:spLocks noGrp="1"/>
          </p:cNvSpPr>
          <p:nvPr>
            <p:ph sz="half" idx="2"/>
          </p:nvPr>
        </p:nvSpPr>
        <p:spPr>
          <a:xfrm>
            <a:off x="457200" y="2316162"/>
            <a:ext cx="4040188" cy="3951288"/>
          </a:xfrm>
        </p:spPr>
        <p:style>
          <a:lnRef idx="0">
            <a:schemeClr val="dk1"/>
          </a:lnRef>
          <a:fillRef idx="3">
            <a:schemeClr val="dk1"/>
          </a:fillRef>
          <a:effectRef idx="3">
            <a:schemeClr val="dk1"/>
          </a:effectRef>
          <a:fontRef idx="minor">
            <a:schemeClr val="lt1"/>
          </a:fontRef>
        </p:style>
        <p:txBody>
          <a:bodyPr/>
          <a:lstStyle/>
          <a:p>
            <a:pPr>
              <a:defRPr/>
            </a:pPr>
            <a:r>
              <a:rPr lang="en-US" sz="2800" dirty="0" smtClean="0"/>
              <a:t>Training highly rated</a:t>
            </a:r>
          </a:p>
          <a:p>
            <a:pPr>
              <a:defRPr/>
            </a:pPr>
            <a:r>
              <a:rPr lang="en-US" sz="2800" dirty="0" smtClean="0"/>
              <a:t>Implementation in a short period of time</a:t>
            </a:r>
          </a:p>
          <a:p>
            <a:pPr>
              <a:defRPr/>
            </a:pPr>
            <a:r>
              <a:rPr lang="en-US" sz="2800" dirty="0" smtClean="0"/>
              <a:t>Improved process measures</a:t>
            </a:r>
          </a:p>
          <a:p>
            <a:pPr>
              <a:defRPr/>
            </a:pPr>
            <a:endParaRPr lang="en-US" sz="2800" dirty="0"/>
          </a:p>
        </p:txBody>
      </p:sp>
      <p:sp>
        <p:nvSpPr>
          <p:cNvPr id="5" name="Text Placeholder 4"/>
          <p:cNvSpPr>
            <a:spLocks noGrp="1"/>
          </p:cNvSpPr>
          <p:nvPr>
            <p:ph type="body" sz="quarter" idx="3"/>
          </p:nvPr>
        </p:nvSpPr>
        <p:spPr>
          <a:xfrm>
            <a:off x="4648200" y="1676400"/>
            <a:ext cx="4041775" cy="639762"/>
          </a:xfrm>
        </p:spPr>
        <p:style>
          <a:lnRef idx="0">
            <a:schemeClr val="accent3"/>
          </a:lnRef>
          <a:fillRef idx="3">
            <a:schemeClr val="accent3"/>
          </a:fillRef>
          <a:effectRef idx="3">
            <a:schemeClr val="accent3"/>
          </a:effectRef>
          <a:fontRef idx="minor">
            <a:schemeClr val="lt1"/>
          </a:fontRef>
        </p:style>
        <p:txBody>
          <a:bodyPr/>
          <a:lstStyle/>
          <a:p>
            <a:pPr algn="ctr">
              <a:defRPr/>
            </a:pPr>
            <a:r>
              <a:rPr lang="en-US" sz="3200" dirty="0" smtClean="0"/>
              <a:t>Challenges</a:t>
            </a:r>
            <a:endParaRPr lang="en-US" sz="3200" dirty="0"/>
          </a:p>
        </p:txBody>
      </p:sp>
      <p:sp>
        <p:nvSpPr>
          <p:cNvPr id="6" name="Content Placeholder 5"/>
          <p:cNvSpPr>
            <a:spLocks noGrp="1"/>
          </p:cNvSpPr>
          <p:nvPr>
            <p:ph sz="quarter" idx="4"/>
          </p:nvPr>
        </p:nvSpPr>
        <p:spPr>
          <a:xfrm>
            <a:off x="4645025" y="2316162"/>
            <a:ext cx="4041775" cy="3951288"/>
          </a:xfrm>
        </p:spPr>
        <p:style>
          <a:lnRef idx="0">
            <a:schemeClr val="dk1"/>
          </a:lnRef>
          <a:fillRef idx="3">
            <a:schemeClr val="dk1"/>
          </a:fillRef>
          <a:effectRef idx="3">
            <a:schemeClr val="dk1"/>
          </a:effectRef>
          <a:fontRef idx="minor">
            <a:schemeClr val="lt1"/>
          </a:fontRef>
        </p:style>
        <p:txBody>
          <a:bodyPr/>
          <a:lstStyle/>
          <a:p>
            <a:pPr>
              <a:defRPr/>
            </a:pPr>
            <a:r>
              <a:rPr lang="en-US" sz="2800" dirty="0" smtClean="0"/>
              <a:t>Toolkit availability</a:t>
            </a:r>
          </a:p>
          <a:p>
            <a:pPr>
              <a:defRPr/>
            </a:pPr>
            <a:r>
              <a:rPr lang="en-US" sz="2800" dirty="0" smtClean="0"/>
              <a:t>Resource intensive</a:t>
            </a:r>
          </a:p>
          <a:p>
            <a:pPr>
              <a:defRPr/>
            </a:pPr>
            <a:r>
              <a:rPr lang="en-US" sz="2800" dirty="0" smtClean="0"/>
              <a:t>Some dropped out</a:t>
            </a:r>
          </a:p>
          <a:p>
            <a:pPr>
              <a:defRPr/>
            </a:pPr>
            <a:r>
              <a:rPr lang="en-US" sz="2800" dirty="0" smtClean="0"/>
              <a:t>Reliance on toolkit experts</a:t>
            </a:r>
          </a:p>
          <a:p>
            <a:pPr>
              <a:defRPr/>
            </a:pPr>
            <a:r>
              <a:rPr lang="en-US" sz="2800" dirty="0" smtClean="0"/>
              <a:t>National calls less interactive than State ones</a:t>
            </a:r>
          </a:p>
        </p:txBody>
      </p:sp>
      <p:pic>
        <p:nvPicPr>
          <p:cNvPr id="7" name="Picture 16" descr="teamwork"/>
          <p:cNvPicPr>
            <a:picLocks noChangeAspect="1" noChangeArrowheads="1"/>
          </p:cNvPicPr>
          <p:nvPr/>
        </p:nvPicPr>
        <p:blipFill>
          <a:blip r:embed="rId3" cstate="print"/>
          <a:srcRect/>
          <a:stretch>
            <a:fillRect/>
          </a:stretch>
        </p:blipFill>
        <p:spPr bwMode="auto">
          <a:xfrm>
            <a:off x="1219200" y="4648200"/>
            <a:ext cx="2667000" cy="1600200"/>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600" dirty="0" smtClean="0"/>
              <a:t>Lessons Learned</a:t>
            </a:r>
            <a:endParaRPr lang="en-US" sz="3600" dirty="0"/>
          </a:p>
        </p:txBody>
      </p:sp>
      <p:sp>
        <p:nvSpPr>
          <p:cNvPr id="3" name="Content Placeholder 2"/>
          <p:cNvSpPr>
            <a:spLocks noGrp="1"/>
          </p:cNvSpPr>
          <p:nvPr>
            <p:ph idx="1"/>
          </p:nvPr>
        </p:nvSpPr>
        <p:spPr>
          <a:xfrm>
            <a:off x="609600" y="1676400"/>
            <a:ext cx="7993063" cy="3429000"/>
          </a:xfrm>
        </p:spPr>
        <p:txBody>
          <a:bodyPr/>
          <a:lstStyle/>
          <a:p>
            <a:pPr>
              <a:defRPr/>
            </a:pPr>
            <a:r>
              <a:rPr lang="en-US" dirty="0" smtClean="0"/>
              <a:t>Difficult to determine who is ready for intervention during recruitment</a:t>
            </a:r>
          </a:p>
          <a:p>
            <a:pPr>
              <a:defRPr/>
            </a:pPr>
            <a:r>
              <a:rPr lang="en-US" dirty="0" smtClean="0"/>
              <a:t>Members will need a lot of technical assistance and support during implementation</a:t>
            </a:r>
          </a:p>
          <a:p>
            <a:pPr>
              <a:defRPr/>
            </a:pPr>
            <a:r>
              <a:rPr lang="en-US" dirty="0" smtClean="0"/>
              <a:t>Can’t assume that learning will continue once network ends</a:t>
            </a:r>
          </a:p>
          <a:p>
            <a:pPr>
              <a:defRPr/>
            </a:pPr>
            <a:endParaRPr lang="en-US" dirty="0"/>
          </a:p>
        </p:txBody>
      </p:sp>
      <p:sp>
        <p:nvSpPr>
          <p:cNvPr id="4" name="Sun 3"/>
          <p:cNvSpPr/>
          <p:nvPr/>
        </p:nvSpPr>
        <p:spPr bwMode="auto">
          <a:xfrm flipH="1">
            <a:off x="4419600" y="5867400"/>
            <a:ext cx="411481" cy="381000"/>
          </a:xfrm>
          <a:prstGeom prst="sun">
            <a:avLst/>
          </a:prstGeom>
          <a:solidFill>
            <a:srgbClr val="000208"/>
          </a:solidFill>
          <a:ln w="12700" cap="flat" cmpd="sng" algn="ctr">
            <a:noFill/>
            <a:prstDash val="dashDot"/>
            <a:round/>
            <a:headEnd type="none" w="med" len="med"/>
            <a:tailEnd type="none" w="med" len="me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lstStyle/>
          <a:p>
            <a:pPr>
              <a:defRPr/>
            </a:pPr>
            <a:endParaRPr lang="en-US"/>
          </a:p>
        </p:txBody>
      </p:sp>
      <p:sp>
        <p:nvSpPr>
          <p:cNvPr id="5" name="&quot;No&quot; Symbol 4"/>
          <p:cNvSpPr/>
          <p:nvPr/>
        </p:nvSpPr>
        <p:spPr bwMode="auto">
          <a:xfrm>
            <a:off x="2667000" y="6096000"/>
            <a:ext cx="304800" cy="228600"/>
          </a:xfrm>
          <a:prstGeom prst="noSmoking">
            <a:avLst/>
          </a:prstGeom>
          <a:solidFill>
            <a:srgbClr val="000208"/>
          </a:solidFill>
          <a:ln w="34925" cap="flat" cmpd="sng" algn="ctr">
            <a:solidFill>
              <a:srgbClr val="FFFFFF"/>
            </a:solidFill>
            <a:prstDash val="dashDot"/>
            <a:round/>
            <a:headEnd type="none" w="med" len="med"/>
            <a:tailEnd type="none" w="med" len="med"/>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txBody>
          <a:bodyPr wrap="none" anchor="ctr"/>
          <a:lstStyle/>
          <a:p>
            <a:pPr>
              <a:defRPr/>
            </a:pPr>
            <a:endParaRPr lang="en-US"/>
          </a:p>
        </p:txBody>
      </p:sp>
      <p:sp>
        <p:nvSpPr>
          <p:cNvPr id="6" name="Plaque 5"/>
          <p:cNvSpPr/>
          <p:nvPr/>
        </p:nvSpPr>
        <p:spPr bwMode="auto">
          <a:xfrm>
            <a:off x="3733800" y="6096000"/>
            <a:ext cx="228600" cy="228600"/>
          </a:xfrm>
          <a:prstGeom prst="plaque">
            <a:avLst/>
          </a:prstGeom>
          <a:solidFill>
            <a:srgbClr val="000208"/>
          </a:solidFill>
          <a:ln w="12700" cap="flat" cmpd="sng" algn="ctr">
            <a:noFill/>
            <a:prstDash val="dashDot"/>
            <a:round/>
            <a:headEnd type="none" w="med" len="med"/>
            <a:tailEnd type="none" w="med" len="me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wrap="none" anchor="ctr"/>
          <a:lstStyle/>
          <a:p>
            <a:pPr>
              <a:defRPr/>
            </a:pPr>
            <a:endParaRPr lang="en-US"/>
          </a:p>
        </p:txBody>
      </p:sp>
      <p:sp>
        <p:nvSpPr>
          <p:cNvPr id="7" name="Cloud 6"/>
          <p:cNvSpPr/>
          <p:nvPr/>
        </p:nvSpPr>
        <p:spPr bwMode="auto">
          <a:xfrm>
            <a:off x="5486400" y="6096000"/>
            <a:ext cx="304800" cy="304800"/>
          </a:xfrm>
          <a:prstGeom prst="cloud">
            <a:avLst/>
          </a:prstGeom>
          <a:solidFill>
            <a:srgbClr val="002060"/>
          </a:solidFill>
          <a:ln w="12700" cap="flat" cmpd="sng" algn="ctr">
            <a:noFill/>
            <a:prstDash val="dashDot"/>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defRPr/>
            </a:pPr>
            <a:endParaRPr lang="en-US"/>
          </a:p>
        </p:txBody>
      </p:sp>
      <p:sp>
        <p:nvSpPr>
          <p:cNvPr id="8" name="Quad Arrow Callout 7"/>
          <p:cNvSpPr/>
          <p:nvPr/>
        </p:nvSpPr>
        <p:spPr bwMode="auto">
          <a:xfrm>
            <a:off x="6553200" y="6096000"/>
            <a:ext cx="381000" cy="381000"/>
          </a:xfrm>
          <a:prstGeom prst="quadArrowCallout">
            <a:avLst/>
          </a:prstGeom>
          <a:solidFill>
            <a:srgbClr val="000208"/>
          </a:solidFill>
          <a:ln w="34925" cap="flat" cmpd="sng" algn="ctr">
            <a:solidFill>
              <a:srgbClr val="FFFFFF"/>
            </a:solidFill>
            <a:prstDash val="dashDot"/>
            <a:round/>
            <a:headEnd type="none" w="med" len="med"/>
            <a:tailEnd type="none" w="med" len="med"/>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txBody>
          <a:bodyPr wrap="none" anchor="ctr"/>
          <a:lstStyle/>
          <a:p>
            <a:pPr>
              <a:defRPr/>
            </a:pPr>
            <a:endParaRPr lang="en-US"/>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419100"/>
            <a:ext cx="6705600" cy="876300"/>
          </a:xfrm>
        </p:spPr>
        <p:txBody>
          <a:bodyPr/>
          <a:lstStyle/>
          <a:p>
            <a:pPr>
              <a:defRPr/>
            </a:pPr>
            <a:r>
              <a:rPr lang="en-US" sz="3600" dirty="0" smtClean="0"/>
              <a:t>Medicaid Medical Directors Learning Network</a:t>
            </a:r>
            <a:endParaRPr lang="en-US" sz="3600" dirty="0"/>
          </a:p>
        </p:txBody>
      </p:sp>
      <p:sp>
        <p:nvSpPr>
          <p:cNvPr id="3" name="Content Placeholder 2"/>
          <p:cNvSpPr>
            <a:spLocks noGrp="1"/>
          </p:cNvSpPr>
          <p:nvPr>
            <p:ph idx="1"/>
          </p:nvPr>
        </p:nvSpPr>
        <p:spPr>
          <a:xfrm>
            <a:off x="609600" y="1676400"/>
            <a:ext cx="7993063" cy="5181600"/>
          </a:xfrm>
        </p:spPr>
        <p:txBody>
          <a:bodyPr/>
          <a:lstStyle/>
          <a:p>
            <a:pPr>
              <a:defRPr/>
            </a:pPr>
            <a:r>
              <a:rPr lang="en-US" dirty="0" smtClean="0"/>
              <a:t>Practice-based: focused on improving quality of care for Medicaid recipients</a:t>
            </a:r>
          </a:p>
          <a:p>
            <a:pPr>
              <a:defRPr/>
            </a:pPr>
            <a:r>
              <a:rPr lang="en-US" dirty="0" smtClean="0"/>
              <a:t>Members represent 46 States and DC</a:t>
            </a:r>
          </a:p>
          <a:p>
            <a:pPr>
              <a:defRPr/>
            </a:pPr>
            <a:r>
              <a:rPr lang="en-US" dirty="0" smtClean="0"/>
              <a:t>Operational since November 2005</a:t>
            </a:r>
          </a:p>
          <a:p>
            <a:pPr lvl="1">
              <a:defRPr/>
            </a:pPr>
            <a:r>
              <a:rPr lang="en-US" dirty="0" smtClean="0"/>
              <a:t>Activities include three in-person meetings/year, Web conferences, teleconferences, member extranet,  steering committee, group projects</a:t>
            </a:r>
          </a:p>
          <a:p>
            <a:pPr>
              <a:buFont typeface="Wingdings" pitchFamily="2" charset="2"/>
              <a:buNone/>
              <a:defRPr/>
            </a:pPr>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304800"/>
            <a:ext cx="6781800" cy="808038"/>
          </a:xfrm>
        </p:spPr>
        <p:txBody>
          <a:bodyPr/>
          <a:lstStyle/>
          <a:p>
            <a:pPr>
              <a:defRPr/>
            </a:pPr>
            <a:r>
              <a:rPr lang="en-US" sz="3600" dirty="0" smtClean="0"/>
              <a:t>Successes and Challenges</a:t>
            </a:r>
            <a:endParaRPr lang="en-US" sz="3600" dirty="0"/>
          </a:p>
        </p:txBody>
      </p:sp>
      <p:sp>
        <p:nvSpPr>
          <p:cNvPr id="4" name="Text Placeholder 3"/>
          <p:cNvSpPr>
            <a:spLocks noGrp="1"/>
          </p:cNvSpPr>
          <p:nvPr>
            <p:ph type="body" idx="1"/>
          </p:nvPr>
        </p:nvSpPr>
        <p:spPr>
          <a:xfrm>
            <a:off x="533400" y="1535113"/>
            <a:ext cx="4038600" cy="639762"/>
          </a:xfrm>
        </p:spPr>
        <p:style>
          <a:lnRef idx="0">
            <a:schemeClr val="accent3"/>
          </a:lnRef>
          <a:fillRef idx="3">
            <a:schemeClr val="accent3"/>
          </a:fillRef>
          <a:effectRef idx="3">
            <a:schemeClr val="accent3"/>
          </a:effectRef>
          <a:fontRef idx="minor">
            <a:schemeClr val="lt1"/>
          </a:fontRef>
        </p:style>
        <p:txBody>
          <a:bodyPr/>
          <a:lstStyle/>
          <a:p>
            <a:pPr algn="ctr">
              <a:defRPr/>
            </a:pPr>
            <a:r>
              <a:rPr lang="en-US" sz="3200" dirty="0" smtClean="0"/>
              <a:t>Successes</a:t>
            </a:r>
            <a:endParaRPr lang="en-US" sz="3200" dirty="0"/>
          </a:p>
        </p:txBody>
      </p:sp>
      <p:sp>
        <p:nvSpPr>
          <p:cNvPr id="3" name="Content Placeholder 2"/>
          <p:cNvSpPr>
            <a:spLocks noGrp="1"/>
          </p:cNvSpPr>
          <p:nvPr>
            <p:ph sz="half" idx="2"/>
          </p:nvPr>
        </p:nvSpPr>
        <p:spPr>
          <a:xfrm>
            <a:off x="533400" y="2174874"/>
            <a:ext cx="4040188" cy="3997325"/>
          </a:xfrm>
        </p:spPr>
        <p:style>
          <a:lnRef idx="0">
            <a:schemeClr val="dk1"/>
          </a:lnRef>
          <a:fillRef idx="3">
            <a:schemeClr val="dk1"/>
          </a:fillRef>
          <a:effectRef idx="3">
            <a:schemeClr val="dk1"/>
          </a:effectRef>
          <a:fontRef idx="minor">
            <a:schemeClr val="lt1"/>
          </a:fontRef>
        </p:style>
        <p:txBody>
          <a:bodyPr/>
          <a:lstStyle/>
          <a:p>
            <a:pPr>
              <a:defRPr/>
            </a:pPr>
            <a:r>
              <a:rPr lang="en-US" sz="2600" dirty="0" smtClean="0"/>
              <a:t>Very engaged with each other and AHRQ</a:t>
            </a:r>
          </a:p>
          <a:p>
            <a:pPr>
              <a:defRPr/>
            </a:pPr>
            <a:r>
              <a:rPr lang="en-US" sz="2600" dirty="0" smtClean="0"/>
              <a:t>Product use</a:t>
            </a:r>
          </a:p>
          <a:p>
            <a:pPr>
              <a:defRPr/>
            </a:pPr>
            <a:r>
              <a:rPr lang="en-US" sz="2600" dirty="0" smtClean="0"/>
              <a:t>Group projects</a:t>
            </a:r>
          </a:p>
          <a:p>
            <a:pPr>
              <a:defRPr/>
            </a:pPr>
            <a:r>
              <a:rPr lang="en-US" sz="2600" dirty="0" smtClean="0"/>
              <a:t>Less  turnover</a:t>
            </a:r>
          </a:p>
          <a:p>
            <a:pPr>
              <a:defRPr/>
            </a:pPr>
            <a:endParaRPr lang="en-US" dirty="0"/>
          </a:p>
        </p:txBody>
      </p:sp>
      <p:sp>
        <p:nvSpPr>
          <p:cNvPr id="5" name="Text Placeholder 4"/>
          <p:cNvSpPr>
            <a:spLocks noGrp="1"/>
          </p:cNvSpPr>
          <p:nvPr>
            <p:ph type="body" sz="quarter" idx="3"/>
          </p:nvPr>
        </p:nvSpPr>
        <p:spPr/>
        <p:style>
          <a:lnRef idx="0">
            <a:schemeClr val="accent3"/>
          </a:lnRef>
          <a:fillRef idx="3">
            <a:schemeClr val="accent3"/>
          </a:fillRef>
          <a:effectRef idx="3">
            <a:schemeClr val="accent3"/>
          </a:effectRef>
          <a:fontRef idx="minor">
            <a:schemeClr val="lt1"/>
          </a:fontRef>
        </p:style>
        <p:txBody>
          <a:bodyPr/>
          <a:lstStyle/>
          <a:p>
            <a:pPr algn="ctr">
              <a:defRPr/>
            </a:pPr>
            <a:r>
              <a:rPr lang="en-US" sz="3200" dirty="0" smtClean="0"/>
              <a:t>Challenges</a:t>
            </a:r>
            <a:endParaRPr lang="en-US" sz="3200" dirty="0"/>
          </a:p>
        </p:txBody>
      </p:sp>
      <p:sp>
        <p:nvSpPr>
          <p:cNvPr id="6" name="Content Placeholder 5"/>
          <p:cNvSpPr>
            <a:spLocks noGrp="1"/>
          </p:cNvSpPr>
          <p:nvPr>
            <p:ph sz="quarter" idx="4"/>
          </p:nvPr>
        </p:nvSpPr>
        <p:spPr>
          <a:xfrm>
            <a:off x="4648200" y="2174874"/>
            <a:ext cx="4041775" cy="3997325"/>
          </a:xfrm>
        </p:spPr>
        <p:style>
          <a:lnRef idx="0">
            <a:schemeClr val="dk1"/>
          </a:lnRef>
          <a:fillRef idx="3">
            <a:schemeClr val="dk1"/>
          </a:fillRef>
          <a:effectRef idx="3">
            <a:schemeClr val="dk1"/>
          </a:effectRef>
          <a:fontRef idx="minor">
            <a:schemeClr val="lt1"/>
          </a:fontRef>
        </p:style>
        <p:txBody>
          <a:bodyPr/>
          <a:lstStyle/>
          <a:p>
            <a:pPr>
              <a:defRPr/>
            </a:pPr>
            <a:r>
              <a:rPr lang="en-US" sz="2600" dirty="0" smtClean="0"/>
              <a:t>Emerging topics</a:t>
            </a:r>
          </a:p>
          <a:p>
            <a:pPr>
              <a:buNone/>
              <a:defRPr/>
            </a:pPr>
            <a:endParaRPr lang="en-US" dirty="0"/>
          </a:p>
        </p:txBody>
      </p:sp>
      <p:pic>
        <p:nvPicPr>
          <p:cNvPr id="156674" name="Picture 2"/>
          <p:cNvPicPr>
            <a:picLocks noChangeAspect="1" noChangeArrowheads="1"/>
          </p:cNvPicPr>
          <p:nvPr/>
        </p:nvPicPr>
        <p:blipFill>
          <a:blip r:embed="rId3" cstate="print"/>
          <a:srcRect/>
          <a:stretch>
            <a:fillRect/>
          </a:stretch>
        </p:blipFill>
        <p:spPr bwMode="auto">
          <a:xfrm>
            <a:off x="5105400" y="3124200"/>
            <a:ext cx="2914175" cy="2333626"/>
          </a:xfrm>
          <a:prstGeom prst="rect">
            <a:avLst/>
          </a:prstGeom>
          <a:noFill/>
          <a:ln w="9525">
            <a:noFill/>
            <a:miter lim="800000"/>
            <a:headEnd/>
            <a:tailEnd/>
          </a:ln>
          <a:effectLst/>
        </p:spPr>
      </p:pic>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Patient Safety Portfolio NAC 20090403 FINAL">
  <a:themeElements>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Patient Safety Portfolio NAC 20090403 FIN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Patient Safety Portfolio NAC 20090403 FINAL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atient Safety Portfolio NAC 20090403 FINAL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atient Safety Portfolio NAC 20090403 FINAL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atient Safety Portfolio NAC 20090403 FINAL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atient Safety Portfolio NAC 20090403 FINAL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atient Safety Portfolio NAC 20090403 FINAL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atient Safety Portfolio NAC 20090403 FINAL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Patient Safety Portfolio NAC 20090403 FINAL</Template>
  <TotalTime>11478</TotalTime>
  <Words>2326</Words>
  <Application>Microsoft Macintosh PowerPoint</Application>
  <PresentationFormat>On-screen Show (4:3)</PresentationFormat>
  <Paragraphs>131</Paragraphs>
  <Slides>11</Slides>
  <Notes>11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11</vt:i4>
      </vt:variant>
    </vt:vector>
  </HeadingPairs>
  <TitlesOfParts>
    <vt:vector size="13" baseType="lpstr">
      <vt:lpstr>Patient Safety Portfolio NAC 20090403 FINAL</vt:lpstr>
      <vt:lpstr>Photo Editor Photo</vt:lpstr>
      <vt:lpstr>Learning Networks AHRQ Annual Conference</vt:lpstr>
      <vt:lpstr>Learning Networks</vt:lpstr>
      <vt:lpstr>Types</vt:lpstr>
      <vt:lpstr>Examples</vt:lpstr>
      <vt:lpstr> QIO Learning Network</vt:lpstr>
      <vt:lpstr>Successes and Challenges</vt:lpstr>
      <vt:lpstr>Lessons Learned</vt:lpstr>
      <vt:lpstr>Medicaid Medical Directors Learning Network</vt:lpstr>
      <vt:lpstr>Successes and Challenges</vt:lpstr>
      <vt:lpstr>Lessons Learned</vt:lpstr>
      <vt:lpstr>Overall Lessons:         Learning Networks</vt:lpstr>
    </vt:vector>
  </TitlesOfParts>
  <Company>DHHS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jeff.hardy</dc:creator>
  <cp:lastModifiedBy>Vanessa Graham</cp:lastModifiedBy>
  <cp:revision>646</cp:revision>
  <dcterms:created xsi:type="dcterms:W3CDTF">2011-09-04T20:39:39Z</dcterms:created>
  <dcterms:modified xsi:type="dcterms:W3CDTF">2011-10-20T20:08:23Z</dcterms:modified>
</cp:coreProperties>
</file>