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63" r:id="rId4"/>
    <p:sldId id="280" r:id="rId5"/>
    <p:sldId id="281" r:id="rId6"/>
    <p:sldId id="282" r:id="rId7"/>
    <p:sldId id="298" r:id="rId8"/>
    <p:sldId id="283" r:id="rId9"/>
    <p:sldId id="299" r:id="rId10"/>
    <p:sldId id="294" r:id="rId11"/>
    <p:sldId id="301" r:id="rId12"/>
    <p:sldId id="302" r:id="rId13"/>
    <p:sldId id="303" r:id="rId14"/>
    <p:sldId id="295" r:id="rId15"/>
    <p:sldId id="296" r:id="rId16"/>
    <p:sldId id="29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 showComments="0">
  <p:normalViewPr showOutlineIcons="0">
    <p:restoredLeft sz="34554" autoAdjust="0"/>
    <p:restoredTop sz="86374" autoAdjust="0"/>
  </p:normalViewPr>
  <p:slideViewPr>
    <p:cSldViewPr>
      <p:cViewPr varScale="1">
        <p:scale>
          <a:sx n="127" d="100"/>
          <a:sy n="127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3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9ECD060-9C99-F840-AB1C-939D01F3BFC8}" type="datetime1">
              <a:rPr lang="en-US"/>
              <a:pPr/>
              <a:t>10/20/11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5E99A73-3147-BA4D-8DA9-EE3E28938A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40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6A81301-2B75-574C-B3AF-FAF9BEC8CA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7690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646A402-F09B-954E-9F33-67DEA30F3391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49471BA-155F-1E49-98FE-D9A6EE1B12CF}" type="slidenum">
              <a:rPr lang="en-US" sz="1200"/>
              <a:pPr eaLnBrk="1" hangingPunct="1"/>
              <a:t>2</a:t>
            </a:fld>
            <a:endParaRPr lang="en-US" sz="120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6600FF"/>
              </a:solidFill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xfrm>
            <a:off x="304800" y="4356100"/>
            <a:ext cx="6248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ea typeface="ＭＳ Ｐゴシック" charset="0"/>
                <a:cs typeface="ＭＳ Ｐゴシック" charset="0"/>
              </a:rPr>
              <a:t>The D5 Web site sponsored by MNCM</a:t>
            </a:r>
          </a:p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Grew out of consumer focus group findings indicating that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consumers with diabetes would be more likely to pay attention to health care quality data if they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were presented information specifically concerning their chronic condition.</a:t>
            </a:r>
          </a:p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The D5 brand frames MNCM</a:t>
            </a:r>
            <a:r>
              <a:rPr lang="ja-JP" altLang="en-US" dirty="0">
                <a:ea typeface="ＭＳ Ｐゴシック" charset="0"/>
                <a:cs typeface="ＭＳ Ｐゴシック" charset="0"/>
              </a:rPr>
              <a:t>’</a:t>
            </a:r>
            <a:r>
              <a:rPr lang="en-US" dirty="0">
                <a:ea typeface="ＭＳ Ｐゴシック" charset="0"/>
                <a:cs typeface="ＭＳ Ｐゴシック" charset="0"/>
              </a:rPr>
              <a:t>s five-part diabetes quality measure as goals that patients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should be working toward in partnership with their doctor.</a:t>
            </a:r>
          </a:p>
          <a:p>
            <a:endParaRPr lang="en-US" dirty="0"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Quality ratings are available on an inside tab for consumers ready to utilize them. </a:t>
            </a:r>
          </a:p>
          <a:p>
            <a:r>
              <a:rPr lang="en-US" dirty="0">
                <a:ea typeface="ＭＳ Ｐゴシック" charset="0"/>
                <a:cs typeface="ＭＳ Ｐゴシック" charset="0"/>
              </a:rPr>
              <a:t>Example of targeting reports to specific audience segments that have strong </a:t>
            </a:r>
            <a:r>
              <a:rPr lang="ja-JP" altLang="en-US" dirty="0">
                <a:ea typeface="ＭＳ Ｐゴシック" charset="0"/>
                <a:cs typeface="ＭＳ Ｐゴシック" charset="0"/>
              </a:rPr>
              <a:t>“</a:t>
            </a:r>
            <a:r>
              <a:rPr lang="en-US" dirty="0">
                <a:ea typeface="ＭＳ Ｐゴシック" charset="0"/>
                <a:cs typeface="ＭＳ Ｐゴシック" charset="0"/>
              </a:rPr>
              <a:t>need to know</a:t>
            </a:r>
            <a:r>
              <a:rPr lang="ja-JP" altLang="en-US" dirty="0">
                <a:ea typeface="ＭＳ Ｐゴシック" charset="0"/>
                <a:cs typeface="ＭＳ Ｐゴシック" charset="0"/>
              </a:rPr>
              <a:t>”</a:t>
            </a:r>
            <a:r>
              <a:rPr lang="en-US" dirty="0">
                <a:ea typeface="ＭＳ Ｐゴシック" charset="0"/>
                <a:cs typeface="ＭＳ Ｐゴシック" charset="0"/>
              </a:rPr>
              <a:t>, and addressing what they need to know to manage their condition, but also providing avenue to look at performance scores.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41185-120C-274A-97E9-594A9E4790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559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92D2CB-D4AC-9745-BEDA-F7D6C4152B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6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3FF67F-CE76-FF46-914D-2894CED483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58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16189D-F905-364A-8C31-16EC74F1F5D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52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2D18F4-DA67-E14A-BA57-26A2EF3A02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57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0EDD7F-1B53-814F-8BB8-324CB7DA28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2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A7B070-C5FA-6346-81CB-C4219B17E0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857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034866-0A01-1644-AB06-C69FDB1C60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7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22A34D-8F56-1549-9D3E-9AD29A7DDC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6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E7BEF1-536B-F34C-BDA8-DAA1C596F2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65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D2D932-65BA-784D-B751-97253201BFE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0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43B18E-5615-A34F-8D67-2969966E99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98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C6340D-9EAA-1B4C-8A62-0A6E183852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7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charset="0"/>
              </a:defRPr>
            </a:lvl1pPr>
          </a:lstStyle>
          <a:p>
            <a:fld id="{C741DE94-9797-4A48-BC07-E3474D0FB6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2775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  <p:sldLayoutId id="2147484025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chemeClr val="tx1"/>
          </a:solidFill>
          <a:latin typeface="Book Antiqua"/>
          <a:ea typeface="ＭＳ Ｐゴシック" charset="-128"/>
          <a:cs typeface="Book Antiqua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chemeClr val="tx1"/>
          </a:solidFill>
          <a:latin typeface="Book Antiqua"/>
          <a:ea typeface="ＭＳ Ｐゴシック" charset="-128"/>
          <a:cs typeface="Book Antiqua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chemeClr val="tx1"/>
          </a:solidFill>
          <a:latin typeface="Book Antiqua"/>
          <a:ea typeface="ＭＳ Ｐゴシック" charset="-128"/>
          <a:cs typeface="Book Antiqua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chemeClr val="tx1"/>
          </a:solidFill>
          <a:latin typeface="Book Antiqua"/>
          <a:ea typeface="ＭＳ Ｐゴシック" charset="-128"/>
          <a:cs typeface="Book Antiqua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Book Antiqua"/>
          <a:ea typeface="ＭＳ Ｐゴシック" charset="-128"/>
          <a:cs typeface="Book Antiqua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heD5.org" TargetMode="External"/><Relationship Id="rId3" Type="http://schemas.openxmlformats.org/officeDocument/2006/relationships/hyperlink" Target="http://www.wisconsinhealthreports.or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://thed5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lhospitalcompare.org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mb.state.mn.us/insdir/provider_directory.aspx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295400"/>
            <a:ext cx="7772400" cy="2286000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z="4200" b="1" dirty="0">
                <a:latin typeface="Book Antiqua" charset="0"/>
                <a:ea typeface="ＭＳ Ｐゴシック" charset="0"/>
                <a:cs typeface="ＭＳ Ｐゴシック" charset="0"/>
              </a:rPr>
              <a:t>Context-Based Strategies for Engaging Consumers in Using Public Reports</a:t>
            </a:r>
            <a:br>
              <a:rPr lang="en-US" sz="4200" b="1" dirty="0">
                <a:latin typeface="Book Antiqua" charset="0"/>
                <a:ea typeface="ＭＳ Ｐゴシック" charset="0"/>
                <a:cs typeface="ＭＳ Ｐゴシック" charset="0"/>
              </a:rPr>
            </a:br>
            <a:endParaRPr lang="en-US" sz="4200" b="1" baseline="30000" dirty="0">
              <a:latin typeface="Book Antiqu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495800"/>
            <a:ext cx="6553200" cy="190500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dirty="0">
                <a:solidFill>
                  <a:schemeClr val="tx2"/>
                </a:solidFill>
                <a:latin typeface="Book Antiqua" charset="0"/>
                <a:ea typeface="ＭＳ Ｐゴシック" charset="0"/>
              </a:rPr>
              <a:t>Dale </a:t>
            </a:r>
            <a:r>
              <a:rPr lang="en-US" dirty="0" err="1">
                <a:solidFill>
                  <a:schemeClr val="tx2"/>
                </a:solidFill>
                <a:latin typeface="Book Antiqua" charset="0"/>
                <a:ea typeface="ＭＳ Ｐゴシック" charset="0"/>
              </a:rPr>
              <a:t>Shaller</a:t>
            </a:r>
            <a:r>
              <a:rPr lang="en-US" dirty="0">
                <a:solidFill>
                  <a:schemeClr val="tx2"/>
                </a:solidFill>
                <a:latin typeface="Book Antiqua" charset="0"/>
                <a:ea typeface="ＭＳ Ｐゴシック" charset="0"/>
              </a:rPr>
              <a:t> </a:t>
            </a:r>
          </a:p>
          <a:p>
            <a:pPr eaLnBrk="1" hangingPunct="1">
              <a:buFont typeface="Wingdings" charset="0"/>
              <a:buNone/>
            </a:pPr>
            <a:r>
              <a:rPr lang="en-US" dirty="0" err="1">
                <a:solidFill>
                  <a:schemeClr val="tx2"/>
                </a:solidFill>
                <a:latin typeface="Book Antiqua" charset="0"/>
                <a:ea typeface="ＭＳ Ｐゴシック" charset="0"/>
              </a:rPr>
              <a:t>Shaller</a:t>
            </a:r>
            <a:r>
              <a:rPr lang="en-US" dirty="0">
                <a:solidFill>
                  <a:schemeClr val="tx2"/>
                </a:solidFill>
                <a:latin typeface="Book Antiqua" charset="0"/>
                <a:ea typeface="ＭＳ Ｐゴシック" charset="0"/>
              </a:rPr>
              <a:t> Consulting Group</a:t>
            </a:r>
          </a:p>
          <a:p>
            <a:pPr eaLnBrk="1" hangingPunct="1">
              <a:buFont typeface="Wingdings" charset="0"/>
              <a:buNone/>
            </a:pPr>
            <a:r>
              <a:rPr lang="en-US" dirty="0">
                <a:solidFill>
                  <a:schemeClr val="tx2"/>
                </a:solidFill>
                <a:latin typeface="Book Antiqua" charset="0"/>
                <a:ea typeface="ＭＳ Ｐゴシック" charset="0"/>
              </a:rPr>
              <a:t>September 20, 2011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ontent Placeholder 1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486400"/>
          </a:xfrm>
        </p:spPr>
        <p:txBody>
          <a:bodyPr/>
          <a:lstStyle/>
          <a:p>
            <a:pPr algn="ctr" eaLnBrk="1" hangingPunct="1">
              <a:spcBef>
                <a:spcPts val="1200"/>
              </a:spcBef>
              <a:buFont typeface="Wingdings" charset="0"/>
              <a:buNone/>
            </a:pPr>
            <a:r>
              <a:rPr lang="en-US" sz="2800" i="1" dirty="0">
                <a:latin typeface="Book Antiqua" charset="0"/>
                <a:ea typeface="ＭＳ Ｐゴシック" charset="0"/>
              </a:rPr>
              <a:t>A large and growing segment of the U.S. population:  half of all adults have at least one chronic illness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 dirty="0">
                <a:latin typeface="Book Antiqua" charset="0"/>
                <a:ea typeface="ＭＳ Ｐゴシック" charset="0"/>
              </a:rPr>
              <a:t>Chronic disease creates a continuing need for monitoring and management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 dirty="0">
                <a:latin typeface="Book Antiqua" charset="0"/>
                <a:ea typeface="ＭＳ Ｐゴシック" charset="0"/>
              </a:rPr>
              <a:t>Strong motivation to learn, especially after initial diagnosis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 dirty="0">
                <a:latin typeface="Book Antiqua" charset="0"/>
                <a:ea typeface="ＭＳ Ｐゴシック" charset="0"/>
              </a:rPr>
              <a:t>Need to match content of public reports to nature of disease, and combine measures with management information:</a:t>
            </a:r>
          </a:p>
          <a:p>
            <a:pPr lvl="2" eaLnBrk="1" hangingPunct="1">
              <a:spcBef>
                <a:spcPts val="1200"/>
              </a:spcBef>
            </a:pPr>
            <a:r>
              <a:rPr lang="en-US" sz="2000" dirty="0">
                <a:latin typeface="Book Antiqua" charset="0"/>
                <a:ea typeface="ＭＳ Ｐゴシック" charset="0"/>
              </a:rPr>
              <a:t>MN Community Measurement</a:t>
            </a:r>
            <a:r>
              <a:rPr lang="ja-JP" altLang="en-US" sz="2000" dirty="0">
                <a:latin typeface="Book Antiqua" charset="0"/>
                <a:ea typeface="ＭＳ Ｐゴシック" charset="0"/>
              </a:rPr>
              <a:t>’</a:t>
            </a:r>
            <a:r>
              <a:rPr lang="en-US" sz="2000" dirty="0">
                <a:latin typeface="Book Antiqua" charset="0"/>
                <a:ea typeface="ＭＳ Ｐゴシック" charset="0"/>
              </a:rPr>
              <a:t>s </a:t>
            </a:r>
            <a:r>
              <a:rPr lang="en-US" sz="2000" dirty="0" smtClean="0">
                <a:latin typeface="Book Antiqua" charset="0"/>
                <a:ea typeface="ＭＳ Ｐゴシック" charset="0"/>
                <a:hlinkClick r:id="rId2"/>
              </a:rPr>
              <a:t>http://www.theD5.org</a:t>
            </a:r>
            <a:endParaRPr lang="en-US" sz="2000" dirty="0">
              <a:latin typeface="Book Antiqua" charset="0"/>
              <a:ea typeface="ＭＳ Ｐゴシック" charset="0"/>
            </a:endParaRPr>
          </a:p>
          <a:p>
            <a:pPr lvl="2" eaLnBrk="1" hangingPunct="1">
              <a:spcBef>
                <a:spcPts val="1200"/>
              </a:spcBef>
            </a:pPr>
            <a:r>
              <a:rPr lang="en-US" sz="2000" dirty="0">
                <a:latin typeface="Book Antiqua" charset="0"/>
                <a:ea typeface="ＭＳ Ｐゴシック" charset="0"/>
              </a:rPr>
              <a:t>Wisconsin Health Reports: </a:t>
            </a:r>
            <a:r>
              <a:rPr lang="en-US" sz="2000" dirty="0" smtClean="0">
                <a:latin typeface="Book Antiqua" charset="0"/>
                <a:ea typeface="ＭＳ Ｐゴシック" charset="0"/>
                <a:hlinkClick r:id="rId3"/>
              </a:rPr>
              <a:t>http://www.wisconsinhealthreports.org</a:t>
            </a:r>
            <a:endParaRPr lang="en-US" sz="2000" dirty="0">
              <a:latin typeface="Book Antiqua" charset="0"/>
              <a:ea typeface="ＭＳ Ｐゴシック" charset="0"/>
            </a:endParaRPr>
          </a:p>
          <a:p>
            <a:pPr lvl="2" eaLnBrk="1" hangingPunct="1">
              <a:spcBef>
                <a:spcPts val="1200"/>
              </a:spcBef>
            </a:pPr>
            <a:endParaRPr lang="en-US" sz="2000" dirty="0">
              <a:latin typeface="Book Antiqua" charset="0"/>
              <a:ea typeface="ＭＳ Ｐゴシック" charset="0"/>
            </a:endParaRPr>
          </a:p>
          <a:p>
            <a:pPr lvl="2" eaLnBrk="1" hangingPunct="1">
              <a:spcBef>
                <a:spcPts val="1200"/>
              </a:spcBef>
            </a:pPr>
            <a:endParaRPr lang="en-US" sz="2000" dirty="0">
              <a:latin typeface="Book Antiqua" charset="0"/>
              <a:ea typeface="ＭＳ Ｐゴシック" charset="0"/>
            </a:endParaRPr>
          </a:p>
          <a:p>
            <a:pPr eaLnBrk="1" hangingPunct="1">
              <a:spcBef>
                <a:spcPts val="1200"/>
              </a:spcBef>
            </a:pPr>
            <a:endParaRPr lang="en-US" sz="2800" dirty="0">
              <a:latin typeface="Book Antiqua" charset="0"/>
              <a:ea typeface="ＭＳ Ｐゴシック" charset="0"/>
            </a:endParaRPr>
          </a:p>
          <a:p>
            <a:pPr lvl="1" eaLnBrk="1" hangingPunct="1">
              <a:spcBef>
                <a:spcPts val="1200"/>
              </a:spcBef>
            </a:pPr>
            <a:r>
              <a:rPr lang="en-US" sz="2000" dirty="0">
                <a:latin typeface="Book Antiqua" charset="0"/>
                <a:ea typeface="ＭＳ Ｐゴシック" charset="0"/>
              </a:rPr>
              <a:t>Example:  State of MN public insurance program</a:t>
            </a:r>
          </a:p>
        </p:txBody>
      </p:sp>
      <p:sp>
        <p:nvSpPr>
          <p:cNvPr id="2969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8C980ED-0ABE-6944-B72E-11AF2C75CFBE}" type="slidenum">
              <a:rPr lang="en-US" sz="1200">
                <a:latin typeface="Garamond" charset="0"/>
              </a:rPr>
              <a:pPr eaLnBrk="1" hangingPunct="1"/>
              <a:t>10</a:t>
            </a:fld>
            <a:endParaRPr lang="en-US" sz="1200">
              <a:latin typeface="Garamond" charset="0"/>
            </a:endParaRPr>
          </a:p>
        </p:txBody>
      </p:sp>
      <p:sp>
        <p:nvSpPr>
          <p:cNvPr id="29700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Serious chronic conditions</a:t>
            </a:r>
            <a:b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Garamond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152400"/>
            <a:ext cx="8715375" cy="876300"/>
          </a:xfrm>
        </p:spPr>
        <p:txBody>
          <a:bodyPr/>
          <a:lstStyle/>
          <a:p>
            <a:r>
              <a:rPr lang="en-US" sz="3600" dirty="0">
                <a:latin typeface="Garamond" charset="0"/>
                <a:ea typeface="ＭＳ Ｐゴシック" charset="0"/>
                <a:cs typeface="ＭＳ Ｐゴシック" charset="0"/>
              </a:rPr>
              <a:t>The D5 for Diabetes</a:t>
            </a:r>
            <a:br>
              <a:rPr lang="en-US" sz="3600" dirty="0">
                <a:latin typeface="Garamond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Garamond" charset="0"/>
                <a:ea typeface="ＭＳ Ｐゴシック" charset="0"/>
                <a:cs typeface="ＭＳ Ｐゴシック" charset="0"/>
              </a:rPr>
              <a:t>(Minnesota Community Measurement)</a:t>
            </a:r>
          </a:p>
        </p:txBody>
      </p:sp>
      <p:pic>
        <p:nvPicPr>
          <p:cNvPr id="30723" name="Picture 4" descr="The D5 Web site sponsored by MNCM&#10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8229600" cy="496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0" y="6019800"/>
            <a:ext cx="8991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000"/>
          </a:p>
          <a:p>
            <a:pPr eaLnBrk="1" hangingPunct="1">
              <a:spcBef>
                <a:spcPct val="50000"/>
              </a:spcBef>
            </a:pPr>
            <a:r>
              <a:rPr lang="en-US" sz="1200"/>
              <a:t>URL:  </a:t>
            </a:r>
            <a:r>
              <a:rPr lang="en-US" sz="1200">
                <a:hlinkClick r:id="rId4"/>
              </a:rPr>
              <a:t>http://thed5.org</a:t>
            </a:r>
            <a:r>
              <a:rPr lang="en-US" sz="1200"/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8686800" cy="1139825"/>
          </a:xfrm>
        </p:spPr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D5 Scores for Stillwater Medical Group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078BF26-32B4-3740-B3CE-3F443E0D981D}" type="slidenum">
              <a:rPr lang="en-US" sz="1200">
                <a:latin typeface="Garamond" charset="0"/>
              </a:rPr>
              <a:pPr eaLnBrk="1" hangingPunct="1"/>
              <a:t>12</a:t>
            </a:fld>
            <a:endParaRPr lang="en-US" sz="1200">
              <a:latin typeface="Garamond" charset="0"/>
            </a:endParaRPr>
          </a:p>
        </p:txBody>
      </p:sp>
      <p:pic>
        <p:nvPicPr>
          <p:cNvPr id="32772" name="Picture 5" descr="D5 Scores for Stillwater Medical Group screen sho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Garamond" charset="0"/>
                <a:ea typeface="ＭＳ Ｐゴシック" charset="0"/>
                <a:cs typeface="ＭＳ Ｐゴシック" charset="0"/>
              </a:rPr>
              <a:t>Wisconsin Health Reports</a:t>
            </a:r>
          </a:p>
        </p:txBody>
      </p:sp>
      <p:sp>
        <p:nvSpPr>
          <p:cNvPr id="3379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792B1D3-821F-4E48-80B8-09CFD3957770}" type="slidenum">
              <a:rPr lang="en-US" sz="1200">
                <a:latin typeface="Garamond" charset="0"/>
              </a:rPr>
              <a:pPr eaLnBrk="1" hangingPunct="1"/>
              <a:t>13</a:t>
            </a:fld>
            <a:endParaRPr lang="en-US" sz="1200">
              <a:latin typeface="Garamond" charset="0"/>
            </a:endParaRPr>
          </a:p>
        </p:txBody>
      </p:sp>
      <p:pic>
        <p:nvPicPr>
          <p:cNvPr id="33796" name="Picture 3" descr="Wisconsin Health Reports screen sho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55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ontent Placeholder 1"/>
          <p:cNvSpPr>
            <a:spLocks noGrp="1"/>
          </p:cNvSpPr>
          <p:nvPr>
            <p:ph idx="1"/>
          </p:nvPr>
        </p:nvSpPr>
        <p:spPr>
          <a:xfrm>
            <a:off x="304800" y="838200"/>
            <a:ext cx="8458200" cy="5486400"/>
          </a:xfrm>
        </p:spPr>
        <p:txBody>
          <a:bodyPr/>
          <a:lstStyle/>
          <a:p>
            <a:pPr algn="ctr" eaLnBrk="1" hangingPunct="1">
              <a:spcBef>
                <a:spcPts val="1200"/>
              </a:spcBef>
              <a:buFont typeface="Wingdings" charset="0"/>
              <a:buNone/>
            </a:pPr>
            <a:r>
              <a:rPr lang="en-US" sz="2800" i="1">
                <a:latin typeface="Book Antiqua" charset="0"/>
                <a:ea typeface="ＭＳ Ｐゴシック" charset="0"/>
              </a:rPr>
              <a:t>Almost 8% of Americans report switching doctors each year in response to some problem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>
                <a:latin typeface="Book Antiqua" charset="0"/>
                <a:ea typeface="ＭＳ Ｐゴシック" charset="0"/>
              </a:rPr>
              <a:t>High motivation to learn since stakes are high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>
                <a:latin typeface="Book Antiqua" charset="0"/>
                <a:ea typeface="ＭＳ Ｐゴシック" charset="0"/>
              </a:rPr>
              <a:t>Emotions run toward fear or anger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400">
                <a:latin typeface="Book Antiqua" charset="0"/>
                <a:ea typeface="ＭＳ Ｐゴシック" charset="0"/>
              </a:rPr>
              <a:t>Anger may induce information seeking to minimize future risk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400">
                <a:latin typeface="Book Antiqua" charset="0"/>
                <a:ea typeface="ＭＳ Ｐゴシック" charset="0"/>
              </a:rPr>
              <a:t>Intense fear may lead to information avoidance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>
                <a:latin typeface="Book Antiqua" charset="0"/>
                <a:ea typeface="ＭＳ Ｐゴシック" charset="0"/>
              </a:rPr>
              <a:t>Effective engagement may require metrics highlighting negative scores, and help from patient advocates</a:t>
            </a:r>
          </a:p>
        </p:txBody>
      </p:sp>
      <p:sp>
        <p:nvSpPr>
          <p:cNvPr id="3481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9D35B51-39E2-C640-9CB4-1E54E1D51A96}" type="slidenum">
              <a:rPr lang="en-US" sz="1200">
                <a:latin typeface="Garamond" charset="0"/>
              </a:rPr>
              <a:pPr eaLnBrk="1" hangingPunct="1"/>
              <a:t>14</a:t>
            </a:fld>
            <a:endParaRPr lang="en-US" sz="1200">
              <a:latin typeface="Garamond" charset="0"/>
            </a:endParaRPr>
          </a:p>
        </p:txBody>
      </p:sp>
      <p:sp>
        <p:nvSpPr>
          <p:cNvPr id="34820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Problematic medical experiences</a:t>
            </a:r>
            <a:b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Garamond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381000" y="155575"/>
            <a:ext cx="8839200" cy="1139825"/>
          </a:xfrm>
        </p:spPr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Implications for reporting strategies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683125"/>
          </a:xfrm>
        </p:spPr>
        <p:txBody>
          <a:bodyPr/>
          <a:lstStyle/>
          <a:p>
            <a:r>
              <a:rPr lang="en-US">
                <a:latin typeface="Book Antiqua" charset="0"/>
                <a:ea typeface="ＭＳ Ｐゴシック" charset="0"/>
              </a:rPr>
              <a:t>Focus on transitional states</a:t>
            </a:r>
          </a:p>
          <a:p>
            <a:r>
              <a:rPr lang="en-US">
                <a:latin typeface="Book Antiqua" charset="0"/>
                <a:ea typeface="ＭＳ Ｐゴシック" charset="0"/>
              </a:rPr>
              <a:t>Use emotional cues to engage people</a:t>
            </a:r>
          </a:p>
          <a:p>
            <a:r>
              <a:rPr lang="en-US">
                <a:latin typeface="Book Antiqua" charset="0"/>
                <a:ea typeface="ＭＳ Ｐゴシック" charset="0"/>
              </a:rPr>
              <a:t>Provide content that is relevant to the choice situation </a:t>
            </a:r>
          </a:p>
          <a:p>
            <a:pPr lvl="1"/>
            <a:r>
              <a:rPr lang="en-US" sz="2400">
                <a:latin typeface="Book Antiqua" charset="0"/>
                <a:ea typeface="ＭＳ Ｐゴシック" charset="0"/>
              </a:rPr>
              <a:t>Go beyond ratings to present other useful information</a:t>
            </a:r>
          </a:p>
          <a:p>
            <a:r>
              <a:rPr lang="en-US">
                <a:latin typeface="Book Antiqua" charset="0"/>
                <a:ea typeface="ＭＳ Ｐゴシック" charset="0"/>
              </a:rPr>
              <a:t>Do the hard work for your audience</a:t>
            </a:r>
          </a:p>
          <a:p>
            <a:pPr lvl="1"/>
            <a:r>
              <a:rPr lang="en-US" sz="2400">
                <a:latin typeface="Book Antiqua" charset="0"/>
                <a:ea typeface="ＭＳ Ｐゴシック" charset="0"/>
              </a:rPr>
              <a:t>Bring all the metrics and care management information together in one place…and simplify!</a:t>
            </a:r>
          </a:p>
          <a:p>
            <a:r>
              <a:rPr lang="en-US">
                <a:latin typeface="Book Antiqua" charset="0"/>
                <a:ea typeface="ＭＳ Ｐゴシック" charset="0"/>
              </a:rPr>
              <a:t>Target promotion and delivery </a:t>
            </a:r>
          </a:p>
          <a:p>
            <a:r>
              <a:rPr lang="en-US">
                <a:latin typeface="Book Antiqua" charset="0"/>
                <a:ea typeface="ＭＳ Ｐゴシック" charset="0"/>
              </a:rPr>
              <a:t>Provide help and assistance in using reports!</a:t>
            </a:r>
          </a:p>
          <a:p>
            <a:endParaRPr lang="en-US">
              <a:latin typeface="Book Antiqua" charset="0"/>
              <a:ea typeface="ＭＳ Ｐゴシック" charset="0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3D38F3C-B738-E646-A559-E0873D9591A4}" type="slidenum">
              <a:rPr lang="en-US" sz="1200">
                <a:latin typeface="Garamond" charset="0"/>
              </a:rPr>
              <a:pPr eaLnBrk="1" hangingPunct="1"/>
              <a:t>15</a:t>
            </a:fld>
            <a:endParaRPr lang="en-US" sz="120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aramond" charset="0"/>
                <a:ea typeface="ＭＳ Ｐゴシック" charset="0"/>
                <a:cs typeface="ＭＳ Ｐゴシック" charset="0"/>
              </a:rPr>
              <a:t>Reference and Acknowledgments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11725"/>
          </a:xfrm>
        </p:spPr>
        <p:txBody>
          <a:bodyPr/>
          <a:lstStyle/>
          <a:p>
            <a:pPr algn="ctr">
              <a:buFont typeface="Wingdings" charset="0"/>
              <a:buNone/>
            </a:pPr>
            <a:r>
              <a:rPr lang="ja-JP" altLang="en-US" sz="2400">
                <a:latin typeface="Book Antiqua" charset="0"/>
                <a:ea typeface="ＭＳ Ｐゴシック" charset="0"/>
              </a:rPr>
              <a:t>“</a:t>
            </a:r>
            <a:r>
              <a:rPr lang="en-US" sz="2400">
                <a:latin typeface="Book Antiqua" charset="0"/>
                <a:ea typeface="ＭＳ Ｐゴシック" charset="0"/>
              </a:rPr>
              <a:t>Meeting Consumers Halfway: Context-Driven Strategies for Engaging Consumers to Use Public Reports on Health Care Providers</a:t>
            </a:r>
            <a:r>
              <a:rPr lang="ja-JP" altLang="en-US" sz="2400">
                <a:latin typeface="Book Antiqua" charset="0"/>
                <a:ea typeface="ＭＳ Ｐゴシック" charset="0"/>
              </a:rPr>
              <a:t>”</a:t>
            </a:r>
            <a:endParaRPr lang="en-US" sz="2400">
              <a:latin typeface="Book Antiqua" charset="0"/>
              <a:ea typeface="ＭＳ Ｐゴシック" charset="0"/>
            </a:endParaRPr>
          </a:p>
          <a:p>
            <a:pPr algn="ctr">
              <a:buFont typeface="Wingdings" charset="0"/>
              <a:buNone/>
            </a:pPr>
            <a:endParaRPr lang="en-US" sz="2400">
              <a:latin typeface="Book Antiqua" charset="0"/>
              <a:ea typeface="ＭＳ Ｐゴシック" charset="0"/>
            </a:endParaRPr>
          </a:p>
          <a:p>
            <a:pPr algn="ctr">
              <a:buFont typeface="Wingdings" charset="0"/>
              <a:buNone/>
            </a:pPr>
            <a:r>
              <a:rPr lang="en-US" sz="2400">
                <a:latin typeface="Book Antiqua" charset="0"/>
                <a:ea typeface="ＭＳ Ｐゴシック" charset="0"/>
              </a:rPr>
              <a:t>Dale Shaller, MPA</a:t>
            </a:r>
          </a:p>
          <a:p>
            <a:pPr algn="ctr">
              <a:buFont typeface="Wingdings" charset="0"/>
              <a:buNone/>
            </a:pPr>
            <a:r>
              <a:rPr lang="en-US" sz="2400">
                <a:latin typeface="Book Antiqua" charset="0"/>
                <a:ea typeface="ＭＳ Ｐゴシック" charset="0"/>
              </a:rPr>
              <a:t>David Kanouse, PhD, RAND</a:t>
            </a:r>
          </a:p>
          <a:p>
            <a:pPr algn="ctr">
              <a:buFont typeface="Wingdings" charset="0"/>
              <a:buNone/>
            </a:pPr>
            <a:r>
              <a:rPr lang="en-US" sz="2400">
                <a:latin typeface="Book Antiqua" charset="0"/>
                <a:ea typeface="ＭＳ Ｐゴシック" charset="0"/>
              </a:rPr>
              <a:t>Mark Schlesinger, PhD, Yale</a:t>
            </a:r>
          </a:p>
          <a:p>
            <a:pPr algn="ctr">
              <a:buFont typeface="Wingdings" charset="0"/>
              <a:buNone/>
            </a:pPr>
            <a:endParaRPr lang="en-US" sz="2400">
              <a:latin typeface="Book Antiqua" charset="0"/>
              <a:ea typeface="ＭＳ Ｐゴシック" charset="0"/>
            </a:endParaRPr>
          </a:p>
          <a:p>
            <a:pPr algn="ctr">
              <a:buFont typeface="Wingdings" charset="0"/>
              <a:buNone/>
            </a:pPr>
            <a:r>
              <a:rPr lang="en-US" sz="2000">
                <a:latin typeface="Book Antiqua" charset="0"/>
                <a:ea typeface="ＭＳ Ｐゴシック" charset="0"/>
              </a:rPr>
              <a:t>Paper Commissioned for AHRQ Summit on Public Reporting</a:t>
            </a:r>
          </a:p>
          <a:p>
            <a:pPr algn="ctr">
              <a:buFont typeface="Wingdings" charset="0"/>
              <a:buNone/>
            </a:pPr>
            <a:r>
              <a:rPr lang="en-US" sz="2000">
                <a:latin typeface="Book Antiqua" charset="0"/>
                <a:ea typeface="ＭＳ Ｐゴシック" charset="0"/>
              </a:rPr>
              <a:t>March 23, 2011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0E7E2AA-EFC8-8E42-83DB-D44BDB6AFDBA}" type="slidenum">
              <a:rPr lang="en-US" sz="1200">
                <a:latin typeface="Garamond" charset="0"/>
              </a:rPr>
              <a:pPr eaLnBrk="1" hangingPunct="1"/>
              <a:t>16</a:t>
            </a:fld>
            <a:endParaRPr lang="en-US" sz="1200">
              <a:latin typeface="Garamond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latin typeface="Book Antiqua" charset="0"/>
                <a:ea typeface="ＭＳ Ｐゴシック" charset="0"/>
                <a:cs typeface="ＭＳ Ｐゴシック" charset="0"/>
              </a:rPr>
              <a:t>Overview</a:t>
            </a:r>
          </a:p>
        </p:txBody>
      </p:sp>
      <p:sp>
        <p:nvSpPr>
          <p:cNvPr id="19459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381000" y="1143000"/>
            <a:ext cx="8229600" cy="4267200"/>
          </a:xfrm>
        </p:spPr>
        <p:txBody>
          <a:bodyPr/>
          <a:lstStyle/>
          <a:p>
            <a:pPr marL="514350" indent="-514350" eaLnBrk="1" hangingPunct="1"/>
            <a:r>
              <a:rPr lang="en-US" dirty="0">
                <a:latin typeface="Book Antiqua" charset="0"/>
                <a:ea typeface="ＭＳ Ｐゴシック" charset="0"/>
              </a:rPr>
              <a:t>The nature of engagement</a:t>
            </a:r>
          </a:p>
          <a:p>
            <a:pPr marL="514350" indent="-514350" eaLnBrk="1" hangingPunct="1"/>
            <a:r>
              <a:rPr lang="en-US" dirty="0">
                <a:latin typeface="Book Antiqua" charset="0"/>
                <a:ea typeface="ＭＳ Ｐゴシック" charset="0"/>
              </a:rPr>
              <a:t>Why context matters</a:t>
            </a:r>
          </a:p>
          <a:p>
            <a:pPr marL="514350" indent="-514350" eaLnBrk="1" hangingPunct="1"/>
            <a:r>
              <a:rPr lang="en-US" dirty="0">
                <a:latin typeface="Book Antiqua" charset="0"/>
                <a:ea typeface="ＭＳ Ｐゴシック" charset="0"/>
              </a:rPr>
              <a:t>Examples of choice contexts that can help engage consumers </a:t>
            </a:r>
          </a:p>
          <a:p>
            <a:pPr marL="514350" indent="-514350" eaLnBrk="1" hangingPunct="1"/>
            <a:r>
              <a:rPr lang="en-US" dirty="0">
                <a:latin typeface="Book Antiqua" charset="0"/>
                <a:ea typeface="ＭＳ Ｐゴシック" charset="0"/>
              </a:rPr>
              <a:t>Implications for public reporting: meeting consumers halfway</a:t>
            </a:r>
          </a:p>
          <a:p>
            <a:pPr marL="514350" indent="-514350" eaLnBrk="1" hangingPunct="1">
              <a:buFont typeface="Wingdings" charset="0"/>
              <a:buNone/>
            </a:pPr>
            <a:endParaRPr lang="en-US" dirty="0">
              <a:latin typeface="Book Antiqua" charset="0"/>
              <a:ea typeface="ＭＳ Ｐゴシック" charset="0"/>
            </a:endParaRPr>
          </a:p>
          <a:p>
            <a:pPr marL="841375" lvl="1" indent="-514350" eaLnBrk="1" hangingPunct="1"/>
            <a:endParaRPr lang="en-US" dirty="0">
              <a:latin typeface="Book Antiqua" charset="0"/>
              <a:ea typeface="ＭＳ Ｐゴシック" charset="0"/>
            </a:endParaRPr>
          </a:p>
          <a:p>
            <a:pPr marL="841375" lvl="1" indent="-514350" eaLnBrk="1" hangingPunct="1"/>
            <a:endParaRPr lang="en-US" dirty="0">
              <a:latin typeface="Book Antiqua" charset="0"/>
              <a:ea typeface="ＭＳ Ｐゴシック" charset="0"/>
            </a:endParaRPr>
          </a:p>
          <a:p>
            <a:pPr marL="1193800" lvl="2" indent="-514350" eaLnBrk="1" hangingPunct="1"/>
            <a:endParaRPr lang="en-US" dirty="0">
              <a:latin typeface="Book Antiqua" charset="0"/>
              <a:ea typeface="ＭＳ Ｐゴシック" charset="0"/>
            </a:endParaRP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5F30650-D3B9-404C-A63C-CE548DA61E21}" type="slidenum">
              <a:rPr lang="en-US" sz="1200">
                <a:latin typeface="Garamond" charset="0"/>
              </a:rPr>
              <a:pPr eaLnBrk="1" hangingPunct="1"/>
              <a:t>2</a:t>
            </a:fld>
            <a:endParaRPr lang="en-US" sz="120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The nature of engagement</a:t>
            </a:r>
            <a:b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82000" cy="4835525"/>
          </a:xfrm>
        </p:spPr>
        <p:txBody>
          <a:bodyPr/>
          <a:lstStyle/>
          <a:p>
            <a:pPr algn="ctr">
              <a:buFont typeface="Wingdings" charset="0"/>
              <a:buNone/>
            </a:pPr>
            <a:r>
              <a:rPr lang="en-US" sz="2800" i="1">
                <a:latin typeface="Book Antiqua" charset="0"/>
                <a:ea typeface="ＭＳ Ｐゴシック" charset="0"/>
              </a:rPr>
              <a:t>Why don</a:t>
            </a:r>
            <a:r>
              <a:rPr lang="ja-JP" altLang="en-US" sz="2800" i="1">
                <a:latin typeface="Book Antiqua" charset="0"/>
                <a:ea typeface="ＭＳ Ｐゴシック" charset="0"/>
              </a:rPr>
              <a:t>’</a:t>
            </a:r>
            <a:r>
              <a:rPr lang="en-US" sz="2800" i="1">
                <a:latin typeface="Book Antiqua" charset="0"/>
                <a:ea typeface="ＭＳ Ｐゴシック" charset="0"/>
              </a:rPr>
              <a:t>t people pay more attention to the public reports out there today?</a:t>
            </a:r>
          </a:p>
          <a:p>
            <a:r>
              <a:rPr lang="en-US" sz="2800">
                <a:latin typeface="Book Antiqua" charset="0"/>
                <a:ea typeface="ＭＳ Ｐゴシック" charset="0"/>
              </a:rPr>
              <a:t>Our capacity to make informed choices is limited</a:t>
            </a:r>
          </a:p>
          <a:p>
            <a:r>
              <a:rPr lang="en-US" sz="2800">
                <a:latin typeface="Book Antiqua" charset="0"/>
                <a:ea typeface="ＭＳ Ｐゴシック" charset="0"/>
              </a:rPr>
              <a:t>Faced with complex choices, people take short cuts to minimize cognitive effort</a:t>
            </a:r>
          </a:p>
          <a:p>
            <a:r>
              <a:rPr lang="en-US" sz="2800">
                <a:latin typeface="Book Antiqua" charset="0"/>
                <a:ea typeface="ＭＳ Ｐゴシック" charset="0"/>
              </a:rPr>
              <a:t>Most short cuts are driven by emotions, not reason</a:t>
            </a:r>
          </a:p>
          <a:p>
            <a:r>
              <a:rPr lang="en-US" sz="2800">
                <a:latin typeface="Book Antiqua" charset="0"/>
                <a:ea typeface="ＭＳ Ｐゴシック" charset="0"/>
              </a:rPr>
              <a:t>Emotion-driven decisions often lead people to ignore or overlook important information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04BF4CD-85E9-DF40-9546-38BE9C1DC683}" type="slidenum">
              <a:rPr lang="en-US" sz="1200">
                <a:latin typeface="Garamond" charset="0"/>
              </a:rPr>
              <a:pPr eaLnBrk="1" hangingPunct="1"/>
              <a:t>3</a:t>
            </a:fld>
            <a:endParaRPr lang="en-US" sz="120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A new approach:  context-based strategies for engaging consumers</a:t>
            </a:r>
            <a:b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30725"/>
          </a:xfrm>
        </p:spPr>
        <p:txBody>
          <a:bodyPr/>
          <a:lstStyle/>
          <a:p>
            <a:pPr algn="ctr">
              <a:buFont typeface="Wingdings" charset="0"/>
              <a:buNone/>
            </a:pPr>
            <a:r>
              <a:rPr lang="en-US" i="1">
                <a:latin typeface="Book Antiqua" charset="0"/>
                <a:ea typeface="ＭＳ Ｐゴシック" charset="0"/>
              </a:rPr>
              <a:t>Why does context matter?</a:t>
            </a:r>
          </a:p>
          <a:p>
            <a:r>
              <a:rPr lang="en-US">
                <a:latin typeface="Book Antiqua" charset="0"/>
                <a:ea typeface="ＭＳ Ｐゴシック" charset="0"/>
              </a:rPr>
              <a:t>Context affects our motivation to pay attention and learn</a:t>
            </a:r>
          </a:p>
          <a:p>
            <a:r>
              <a:rPr lang="en-US">
                <a:latin typeface="Book Antiqua" charset="0"/>
                <a:ea typeface="ＭＳ Ｐゴシック" charset="0"/>
              </a:rPr>
              <a:t>Context evokes past experiences that influence what we pay attention to</a:t>
            </a:r>
          </a:p>
          <a:p>
            <a:r>
              <a:rPr lang="en-US">
                <a:latin typeface="Book Antiqua" charset="0"/>
                <a:ea typeface="ＭＳ Ｐゴシック" charset="0"/>
              </a:rPr>
              <a:t>Context contributes to our emotional states</a:t>
            </a:r>
          </a:p>
          <a:p>
            <a:pPr>
              <a:buFont typeface="Wingdings" charset="0"/>
              <a:buNone/>
            </a:pPr>
            <a:endParaRPr lang="en-US">
              <a:latin typeface="Book Antiqua" charset="0"/>
              <a:ea typeface="ＭＳ Ｐゴシック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74E4DF2-5969-304E-BE0D-F8230EB6FC8E}" type="slidenum">
              <a:rPr lang="en-US" sz="1200">
                <a:latin typeface="Garamond" charset="0"/>
              </a:rPr>
              <a:pPr eaLnBrk="1" hangingPunct="1"/>
              <a:t>4</a:t>
            </a:fld>
            <a:endParaRPr lang="en-US" sz="120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30725"/>
          </a:xfrm>
        </p:spPr>
        <p:txBody>
          <a:bodyPr/>
          <a:lstStyle/>
          <a:p>
            <a:pPr eaLnBrk="1" hangingPunct="1"/>
            <a:r>
              <a:rPr lang="en-US">
                <a:latin typeface="Book Antiqua" charset="0"/>
                <a:ea typeface="ＭＳ Ｐゴシック" charset="0"/>
              </a:rPr>
              <a:t>Short-term treatment episodes</a:t>
            </a:r>
          </a:p>
          <a:p>
            <a:pPr eaLnBrk="1" hangingPunct="1"/>
            <a:r>
              <a:rPr lang="en-US">
                <a:latin typeface="Book Antiqua" charset="0"/>
                <a:ea typeface="ＭＳ Ｐゴシック" charset="0"/>
              </a:rPr>
              <a:t>External disruptions prompting the need to choose a new provider</a:t>
            </a:r>
          </a:p>
          <a:p>
            <a:pPr eaLnBrk="1" hangingPunct="1"/>
            <a:r>
              <a:rPr lang="en-US">
                <a:latin typeface="Book Antiqua" charset="0"/>
                <a:ea typeface="ＭＳ Ｐゴシック" charset="0"/>
              </a:rPr>
              <a:t>Serious chronic conditions</a:t>
            </a:r>
          </a:p>
          <a:p>
            <a:pPr eaLnBrk="1" hangingPunct="1"/>
            <a:r>
              <a:rPr lang="en-US">
                <a:latin typeface="Book Antiqua" charset="0"/>
                <a:ea typeface="ＭＳ Ｐゴシック" charset="0"/>
              </a:rPr>
              <a:t>Problematic medical experiences</a:t>
            </a:r>
          </a:p>
        </p:txBody>
      </p:sp>
      <p:sp>
        <p:nvSpPr>
          <p:cNvPr id="2355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BF9874C-ED94-F74E-A00F-330DE9BA2A01}" type="slidenum">
              <a:rPr lang="en-US" sz="1200">
                <a:latin typeface="Garamond" charset="0"/>
              </a:rPr>
              <a:pPr eaLnBrk="1" hangingPunct="1"/>
              <a:t>5</a:t>
            </a:fld>
            <a:endParaRPr lang="en-US" sz="1200">
              <a:latin typeface="Garamond" charset="0"/>
            </a:endParaRPr>
          </a:p>
        </p:txBody>
      </p:sp>
      <p:sp>
        <p:nvSpPr>
          <p:cNvPr id="2355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4 contexts for promoting engagement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381000" y="1066800"/>
            <a:ext cx="8077200" cy="5148263"/>
          </a:xfrm>
        </p:spPr>
        <p:txBody>
          <a:bodyPr/>
          <a:lstStyle/>
          <a:p>
            <a:pPr algn="ctr" eaLnBrk="1" hangingPunct="1">
              <a:spcBef>
                <a:spcPts val="1200"/>
              </a:spcBef>
              <a:buFont typeface="Wingdings" charset="0"/>
              <a:buNone/>
            </a:pPr>
            <a:r>
              <a:rPr lang="en-US" i="1" dirty="0">
                <a:latin typeface="Book Antiqua" charset="0"/>
                <a:ea typeface="ＭＳ Ｐゴシック" charset="0"/>
              </a:rPr>
              <a:t>Elective use of services such as joint replacements, cosmetic surgery, and maternity care</a:t>
            </a:r>
          </a:p>
          <a:p>
            <a:pPr eaLnBrk="1" hangingPunct="1">
              <a:spcBef>
                <a:spcPts val="1200"/>
              </a:spcBef>
            </a:pPr>
            <a:r>
              <a:rPr lang="en-US" dirty="0">
                <a:latin typeface="Book Antiqua" charset="0"/>
                <a:ea typeface="ＭＳ Ｐゴシック" charset="0"/>
              </a:rPr>
              <a:t>Highly </a:t>
            </a:r>
            <a:r>
              <a:rPr lang="ja-JP" altLang="en-US" dirty="0">
                <a:latin typeface="Book Antiqua" charset="0"/>
                <a:ea typeface="ＭＳ Ｐゴシック" charset="0"/>
              </a:rPr>
              <a:t>“</a:t>
            </a:r>
            <a:r>
              <a:rPr lang="en-US" dirty="0" err="1">
                <a:latin typeface="Book Antiqua" charset="0"/>
                <a:ea typeface="ＭＳ Ｐゴシック" charset="0"/>
              </a:rPr>
              <a:t>shoppable</a:t>
            </a:r>
            <a:r>
              <a:rPr lang="ja-JP" altLang="en-US" dirty="0">
                <a:latin typeface="Book Antiqua" charset="0"/>
                <a:ea typeface="ＭＳ Ｐゴシック" charset="0"/>
              </a:rPr>
              <a:t>”</a:t>
            </a:r>
            <a:r>
              <a:rPr lang="en-US" dirty="0">
                <a:latin typeface="Book Antiqua" charset="0"/>
                <a:ea typeface="ＭＳ Ｐゴシック" charset="0"/>
              </a:rPr>
              <a:t> services:  people can often plan in advance, choose providers</a:t>
            </a:r>
          </a:p>
          <a:p>
            <a:pPr eaLnBrk="1" hangingPunct="1">
              <a:spcBef>
                <a:spcPts val="1200"/>
              </a:spcBef>
            </a:pPr>
            <a:r>
              <a:rPr lang="en-US" dirty="0">
                <a:latin typeface="Book Antiqua" charset="0"/>
                <a:ea typeface="ＭＳ Ｐゴシック" charset="0"/>
              </a:rPr>
              <a:t>May also face cost-sharing incentives</a:t>
            </a:r>
          </a:p>
          <a:p>
            <a:pPr eaLnBrk="1" hangingPunct="1">
              <a:spcBef>
                <a:spcPts val="1200"/>
              </a:spcBef>
            </a:pPr>
            <a:r>
              <a:rPr lang="en-US" dirty="0">
                <a:latin typeface="Book Antiqua" charset="0"/>
                <a:ea typeface="ＭＳ Ｐゴシック" charset="0"/>
              </a:rPr>
              <a:t>Targeted promotion of public reports has proven effective in some cases</a:t>
            </a:r>
          </a:p>
          <a:p>
            <a:pPr lvl="1" eaLnBrk="1" hangingPunct="1">
              <a:spcBef>
                <a:spcPts val="1200"/>
              </a:spcBef>
            </a:pPr>
            <a:r>
              <a:rPr lang="en-US" dirty="0">
                <a:latin typeface="Book Antiqua" charset="0"/>
                <a:ea typeface="ＭＳ Ｐゴシック" charset="0"/>
              </a:rPr>
              <a:t>Example:  </a:t>
            </a:r>
            <a:r>
              <a:rPr lang="en-US" dirty="0" smtClean="0">
                <a:latin typeface="Book Antiqua" charset="0"/>
                <a:ea typeface="ＭＳ Ｐゴシック" charset="0"/>
                <a:hlinkClick r:id="rId2"/>
              </a:rPr>
              <a:t>http://www.calhospitalcompare.org</a:t>
            </a:r>
            <a:r>
              <a:rPr lang="en-US" dirty="0" smtClean="0">
                <a:latin typeface="Book Antiqua" charset="0"/>
                <a:ea typeface="ＭＳ Ｐゴシック" charset="0"/>
              </a:rPr>
              <a:t> </a:t>
            </a:r>
            <a:r>
              <a:rPr lang="en-US" dirty="0">
                <a:latin typeface="Book Antiqua" charset="0"/>
                <a:ea typeface="ＭＳ Ｐゴシック" charset="0"/>
              </a:rPr>
              <a:t>maternity campaign</a:t>
            </a:r>
            <a:br>
              <a:rPr lang="en-US" dirty="0">
                <a:latin typeface="Book Antiqua" charset="0"/>
                <a:ea typeface="ＭＳ Ｐゴシック" charset="0"/>
              </a:rPr>
            </a:br>
            <a:endParaRPr lang="en-US" dirty="0">
              <a:latin typeface="Book Antiqua" charset="0"/>
              <a:ea typeface="ＭＳ Ｐゴシック" charset="0"/>
            </a:endParaRPr>
          </a:p>
        </p:txBody>
      </p:sp>
      <p:sp>
        <p:nvSpPr>
          <p:cNvPr id="2457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DD9C40A-C1CE-084A-9A42-9E2D5BEF1291}" type="slidenum">
              <a:rPr lang="en-US" sz="1200">
                <a:latin typeface="Garamond" charset="0"/>
              </a:rPr>
              <a:pPr eaLnBrk="1" hangingPunct="1"/>
              <a:t>6</a:t>
            </a:fld>
            <a:endParaRPr lang="en-US" sz="1200">
              <a:latin typeface="Garamond" charset="0"/>
            </a:endParaRPr>
          </a:p>
        </p:txBody>
      </p:sp>
      <p:sp>
        <p:nvSpPr>
          <p:cNvPr id="2458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Short-term treatment episodes</a:t>
            </a:r>
            <a:b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Garamond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8"/>
          <p:cNvSpPr>
            <a:spLocks noGrp="1" noChangeArrowheads="1"/>
          </p:cNvSpPr>
          <p:nvPr>
            <p:ph type="title"/>
          </p:nvPr>
        </p:nvSpPr>
        <p:spPr>
          <a:xfrm>
            <a:off x="381000" y="114300"/>
            <a:ext cx="9144000" cy="876300"/>
          </a:xfrm>
        </p:spPr>
        <p:txBody>
          <a:bodyPr/>
          <a:lstStyle/>
          <a:p>
            <a:r>
              <a:rPr lang="en-US" sz="3600" dirty="0" err="1">
                <a:latin typeface="Garamond" charset="0"/>
                <a:ea typeface="ＭＳ Ｐゴシック" charset="0"/>
                <a:cs typeface="ＭＳ Ｐゴシック" charset="0"/>
              </a:rPr>
              <a:t>CalHospitalCompare</a:t>
            </a:r>
            <a:r>
              <a:rPr lang="en-US" sz="3600" dirty="0">
                <a:latin typeface="Garamond" charset="0"/>
                <a:ea typeface="ＭＳ Ｐゴシック" charset="0"/>
                <a:cs typeface="ＭＳ Ｐゴシック" charset="0"/>
              </a:rPr>
              <a:t> Maternity Site:</a:t>
            </a:r>
            <a:br>
              <a:rPr lang="en-US" sz="3600" dirty="0">
                <a:latin typeface="Garamond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Garamond" charset="0"/>
                <a:ea typeface="ＭＳ Ｐゴシック" charset="0"/>
                <a:cs typeface="ＭＳ Ｐゴシック" charset="0"/>
              </a:rPr>
              <a:t>Online Marketing Campaign</a:t>
            </a:r>
          </a:p>
        </p:txBody>
      </p:sp>
      <p:sp>
        <p:nvSpPr>
          <p:cNvPr id="68608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338138" y="1371600"/>
            <a:ext cx="3916362" cy="51958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>
                <a:latin typeface="Book Antiqua" charset="0"/>
                <a:ea typeface="ＭＳ Ｐゴシック" charset="0"/>
              </a:rPr>
              <a:t>Key strategies: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Book Antiqua" charset="0"/>
                <a:ea typeface="ＭＳ Ｐゴシック" charset="0"/>
              </a:rPr>
              <a:t>Ad content and placement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Book Antiqua" charset="0"/>
                <a:ea typeface="ＭＳ Ｐゴシック" charset="0"/>
              </a:rPr>
              <a:t>Search words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Book Antiqua" charset="0"/>
                <a:ea typeface="ＭＳ Ｐゴシック" charset="0"/>
              </a:rPr>
              <a:t>Branded e-mails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Book Antiqua" charset="0"/>
                <a:ea typeface="ＭＳ Ｐゴシック" charset="0"/>
              </a:rPr>
              <a:t>Promotional event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Book Antiqua" charset="0"/>
                <a:ea typeface="ＭＳ Ｐゴシック" charset="0"/>
              </a:rPr>
              <a:t>Results: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Book Antiqua" charset="0"/>
                <a:ea typeface="ＭＳ Ｐゴシック" charset="0"/>
              </a:rPr>
              <a:t>Substantial increase in web traffic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Book Antiqua" charset="0"/>
                <a:ea typeface="ＭＳ Ｐゴシック" charset="0"/>
              </a:rPr>
              <a:t>Key lessons: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Book Antiqua" charset="0"/>
                <a:ea typeface="ＭＳ Ｐゴシック" charset="0"/>
              </a:rPr>
              <a:t>Match medium/message to audience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Book Antiqua" charset="0"/>
                <a:ea typeface="ＭＳ Ｐゴシック" charset="0"/>
              </a:rPr>
              <a:t>Target diverse segments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Book Antiqua" charset="0"/>
                <a:ea typeface="ＭＳ Ｐゴシック" charset="0"/>
              </a:rPr>
              <a:t>Strategic placement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Book Antiqua" charset="0"/>
                <a:ea typeface="ＭＳ Ｐゴシック" charset="0"/>
              </a:rPr>
              <a:t>Continuous monitoring</a:t>
            </a:r>
          </a:p>
          <a:p>
            <a:pPr>
              <a:lnSpc>
                <a:spcPct val="90000"/>
              </a:lnSpc>
            </a:pPr>
            <a:endParaRPr lang="en-US" sz="2400">
              <a:latin typeface="Book Antiqua" charset="0"/>
              <a:ea typeface="ＭＳ Ｐゴシック" charset="0"/>
            </a:endParaRPr>
          </a:p>
        </p:txBody>
      </p:sp>
      <p:sp>
        <p:nvSpPr>
          <p:cNvPr id="686090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charset="2"/>
              <a:buChar char="n"/>
              <a:defRPr/>
            </a:pPr>
            <a:endParaRPr lang="en-US" sz="2400">
              <a:ea typeface="+mn-ea"/>
              <a:cs typeface="+mn-cs"/>
            </a:endParaRPr>
          </a:p>
        </p:txBody>
      </p:sp>
      <p:pic>
        <p:nvPicPr>
          <p:cNvPr id="25605" name="Picture 7" descr="C-Section Rates&#10;California HealthCare Foundation ad"/>
          <p:cNvPicPr>
            <a:picLocks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3" t="23436" r="28592" b="17044"/>
          <a:stretch>
            <a:fillRect/>
          </a:stretch>
        </p:blipFill>
        <p:spPr>
          <a:xfrm>
            <a:off x="4224338" y="1370013"/>
            <a:ext cx="4714875" cy="503078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1"/>
          <p:cNvSpPr>
            <a:spLocks noGrp="1"/>
          </p:cNvSpPr>
          <p:nvPr>
            <p:ph idx="1"/>
          </p:nvPr>
        </p:nvSpPr>
        <p:spPr>
          <a:xfrm>
            <a:off x="304800" y="990600"/>
            <a:ext cx="8458200" cy="5486400"/>
          </a:xfrm>
        </p:spPr>
        <p:txBody>
          <a:bodyPr/>
          <a:lstStyle/>
          <a:p>
            <a:pPr algn="ctr" eaLnBrk="1" hangingPunct="1">
              <a:spcBef>
                <a:spcPts val="1200"/>
              </a:spcBef>
              <a:buFont typeface="Wingdings" charset="0"/>
              <a:buNone/>
            </a:pPr>
            <a:r>
              <a:rPr lang="en-US" sz="2800" i="1">
                <a:latin typeface="Book Antiqua" charset="0"/>
                <a:ea typeface="ＭＳ Ｐゴシック" charset="0"/>
              </a:rPr>
              <a:t>Moving to a new area, changing jobs, changing to a health plan with a different network, etc.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>
                <a:latin typeface="Book Antiqua" charset="0"/>
                <a:ea typeface="ＭＳ Ｐゴシック" charset="0"/>
              </a:rPr>
              <a:t>Strong motivation to learn:  you have to choose a new provider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>
                <a:latin typeface="Book Antiqua" charset="0"/>
                <a:ea typeface="ＭＳ Ｐゴシック" charset="0"/>
              </a:rPr>
              <a:t>Potential for unsettled emotions and anxiety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>
                <a:latin typeface="Book Antiqua" charset="0"/>
                <a:ea typeface="ＭＳ Ｐゴシック" charset="0"/>
              </a:rPr>
              <a:t>May have limited time to make a decision</a:t>
            </a:r>
          </a:p>
          <a:p>
            <a:pPr eaLnBrk="1" hangingPunct="1">
              <a:spcBef>
                <a:spcPts val="1200"/>
              </a:spcBef>
            </a:pPr>
            <a:r>
              <a:rPr lang="en-US" sz="2800">
                <a:latin typeface="Book Antiqua" charset="0"/>
                <a:ea typeface="ＭＳ Ｐゴシック" charset="0"/>
              </a:rPr>
              <a:t>Need for timely, easy-to-use information from a trusted source</a:t>
            </a:r>
          </a:p>
          <a:p>
            <a:pPr lvl="1" eaLnBrk="1" hangingPunct="1">
              <a:spcBef>
                <a:spcPts val="1200"/>
              </a:spcBef>
            </a:pPr>
            <a:r>
              <a:rPr lang="en-US" sz="2400">
                <a:latin typeface="Book Antiqua" charset="0"/>
                <a:ea typeface="ＭＳ Ｐゴシック" charset="0"/>
              </a:rPr>
              <a:t>Example:  State of MN public insurance program </a:t>
            </a:r>
            <a:r>
              <a:rPr lang="en-US" sz="2000">
                <a:latin typeface="Book Antiqua" charset="0"/>
                <a:ea typeface="ＭＳ Ｐゴシック" charset="0"/>
                <a:hlinkClick r:id="rId2"/>
              </a:rPr>
              <a:t>http://www.mmb.state.mn.us/insdir/provider_directory.aspx</a:t>
            </a:r>
            <a:endParaRPr lang="en-US" sz="2000">
              <a:latin typeface="Book Antiqua" charset="0"/>
              <a:ea typeface="ＭＳ Ｐゴシック" charset="0"/>
            </a:endParaRPr>
          </a:p>
          <a:p>
            <a:pPr lvl="1" eaLnBrk="1" hangingPunct="1">
              <a:spcBef>
                <a:spcPts val="1200"/>
              </a:spcBef>
            </a:pPr>
            <a:endParaRPr lang="en-US" sz="2400">
              <a:latin typeface="Book Antiqua" charset="0"/>
              <a:ea typeface="ＭＳ Ｐゴシック" charset="0"/>
            </a:endParaRPr>
          </a:p>
        </p:txBody>
      </p:sp>
      <p:sp>
        <p:nvSpPr>
          <p:cNvPr id="2765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E67F88C-0395-4B4E-B3EA-C02CA542FCD0}" type="slidenum">
              <a:rPr lang="en-US" sz="1200">
                <a:latin typeface="Garamond" charset="0"/>
              </a:rPr>
              <a:pPr eaLnBrk="1" hangingPunct="1"/>
              <a:t>8</a:t>
            </a:fld>
            <a:endParaRPr lang="en-US" sz="1200">
              <a:latin typeface="Garamond" charset="0"/>
            </a:endParaRPr>
          </a:p>
        </p:txBody>
      </p:sp>
      <p:sp>
        <p:nvSpPr>
          <p:cNvPr id="27652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External disruptions</a:t>
            </a:r>
            <a:b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Garamond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Garamond" charset="0"/>
                <a:ea typeface="ＭＳ Ｐゴシック" charset="0"/>
                <a:cs typeface="ＭＳ Ｐゴシック" charset="0"/>
              </a:rPr>
              <a:t>MN Advantage Health Plan Clinic Directory</a:t>
            </a:r>
          </a:p>
        </p:txBody>
      </p:sp>
      <p:pic>
        <p:nvPicPr>
          <p:cNvPr id="28675" name="Content Placeholder 7" descr="Minnesota Management &amp; Budget Search for a clinic screen shot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547" r="-12547"/>
          <a:stretch>
            <a:fillRect/>
          </a:stretch>
        </p:blipFill>
        <p:spPr>
          <a:xfrm>
            <a:off x="457200" y="1066800"/>
            <a:ext cx="4038600" cy="5064125"/>
          </a:xfrm>
        </p:spPr>
      </p:pic>
      <p:pic>
        <p:nvPicPr>
          <p:cNvPr id="28676" name="Content Placeholder 8" descr="Directory Screen shot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360" b="-9360"/>
          <a:stretch>
            <a:fillRect/>
          </a:stretch>
        </p:blipFill>
        <p:spPr>
          <a:xfrm>
            <a:off x="4648200" y="1066800"/>
            <a:ext cx="4038600" cy="5064125"/>
          </a:xfrm>
        </p:spPr>
      </p:pic>
      <p:sp>
        <p:nvSpPr>
          <p:cNvPr id="2867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14C751-8BBA-C24D-A158-E8A54406DB11}" type="slidenum">
              <a:rPr lang="en-US" sz="1200">
                <a:latin typeface="Garamond" charset="0"/>
              </a:rPr>
              <a:pPr eaLnBrk="1" hangingPunct="1"/>
              <a:t>9</a:t>
            </a:fld>
            <a:endParaRPr lang="en-US" sz="1200">
              <a:latin typeface="Garamond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2621</TotalTime>
  <Words>792</Words>
  <Application>Microsoft Macintosh PowerPoint</Application>
  <PresentationFormat>On-screen Show (4:3)</PresentationFormat>
  <Paragraphs>121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ＭＳ Ｐゴシック</vt:lpstr>
      <vt:lpstr>Garamond</vt:lpstr>
      <vt:lpstr>Book Antiqua</vt:lpstr>
      <vt:lpstr>Wingdings</vt:lpstr>
      <vt:lpstr>Edge</vt:lpstr>
      <vt:lpstr>Context-Based Strategies for Engaging Consumers in Using Public Reports </vt:lpstr>
      <vt:lpstr>Overview</vt:lpstr>
      <vt:lpstr>The nature of engagement </vt:lpstr>
      <vt:lpstr>A new approach:  context-based strategies for engaging consumers </vt:lpstr>
      <vt:lpstr>4 contexts for promoting engagement</vt:lpstr>
      <vt:lpstr>Short-term treatment episodes </vt:lpstr>
      <vt:lpstr>CalHospitalCompare Maternity Site: Online Marketing Campaign</vt:lpstr>
      <vt:lpstr>External disruptions </vt:lpstr>
      <vt:lpstr>MN Advantage Health Plan Clinic Directory</vt:lpstr>
      <vt:lpstr>Serious chronic conditions </vt:lpstr>
      <vt:lpstr>The D5 for Diabetes (Minnesota Community Measurement)</vt:lpstr>
      <vt:lpstr>D5 Scores for Stillwater Medical Group</vt:lpstr>
      <vt:lpstr>Wisconsin Health Reports</vt:lpstr>
      <vt:lpstr>Problematic medical experiences </vt:lpstr>
      <vt:lpstr>Implications for reporting strategies</vt:lpstr>
      <vt:lpstr>Reference and Acknowledgments</vt:lpstr>
    </vt:vector>
  </TitlesOfParts>
  <Company>National Quality Forum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Priorities Partnership©  Acting Together to Improve Safety and Quality in Healthcare</dc:title>
  <dc:creator>Alicia Aebersold</dc:creator>
  <cp:lastModifiedBy>Vanessa Graham</cp:lastModifiedBy>
  <cp:revision>214</cp:revision>
  <dcterms:created xsi:type="dcterms:W3CDTF">2011-09-16T15:01:44Z</dcterms:created>
  <dcterms:modified xsi:type="dcterms:W3CDTF">2011-10-20T18:49:03Z</dcterms:modified>
</cp:coreProperties>
</file>