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8"/>
  </p:notesMasterIdLst>
  <p:sldIdLst>
    <p:sldId id="258" r:id="rId2"/>
    <p:sldId id="263" r:id="rId3"/>
    <p:sldId id="264" r:id="rId4"/>
    <p:sldId id="265" r:id="rId5"/>
    <p:sldId id="267" r:id="rId6"/>
    <p:sldId id="269" r:id="rId7"/>
    <p:sldId id="266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00CC"/>
    <a:srgbClr val="0099CC"/>
    <a:srgbClr val="9966FF"/>
    <a:srgbClr val="0066CC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fld id="{9BEB34DF-C925-CA47-93A5-BA5A5245DF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17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ＭＳ Ｐゴシック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9BE6310-97E3-A743-88D9-9668F03495AB}" type="slidenum">
              <a:rPr lang="en-US" sz="1200" b="0">
                <a:latin typeface="Arial" charset="0"/>
              </a:rPr>
              <a:pPr/>
              <a:t>4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5A3C18-FE1A-8849-B1C6-40EE504B93BF}" type="slidenum">
              <a:rPr lang="en-US" sz="1200" b="0">
                <a:latin typeface="Arial" charset="0"/>
              </a:rPr>
              <a:pPr/>
              <a:t>5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ＭＳ Ｐゴシック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88CF7BF-CF80-F84E-BDCD-8468375E0EBD}" type="slidenum">
              <a:rPr lang="en-US" sz="1200" b="0">
                <a:latin typeface="Arial" charset="0"/>
              </a:rPr>
              <a:pPr/>
              <a:t>9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ＭＳ Ｐゴシック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35E08C7-E66F-A049-BC92-96718FDCC134}" type="slidenum">
              <a:rPr lang="en-US" sz="1200" b="0">
                <a:latin typeface="Arial" charset="0"/>
              </a:rPr>
              <a:pPr/>
              <a:t>15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Verdana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4333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CD5C7-CF51-4C44-A765-291C8D124C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A31DF-F49B-D645-BECD-11F15B0F29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2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4D9438-A300-F246-88B1-8676EC3DC4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1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836C8E-562E-EA4B-AFCE-613549579D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138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1037EF-2265-8D41-BC3D-50FA606ACE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1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87D0CB-0508-7146-8363-F8A205AA00C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FB630E-3404-3F4D-A5C8-49B1EC60FF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0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85E82-E2DD-3143-85D1-D5745E77CC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ED3C2D-6F37-1E40-88FE-B371AF547F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6970EB-4BD2-6241-B6C2-31A8F61490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36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/>
            </a:lvl1pPr>
          </a:lstStyle>
          <a:p>
            <a:fld id="{6B6A62C2-654F-2444-A1C3-1855EC60978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Verdana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200" dirty="0">
                <a:solidFill>
                  <a:schemeClr val="tx1"/>
                </a:solidFill>
                <a:latin typeface="Book Antiqua" charset="0"/>
                <a:cs typeface="ＭＳ Ｐゴシック" charset="0"/>
              </a:rPr>
              <a:t>Implementing CG-CAHPS: Issues and Strategies</a:t>
            </a:r>
            <a:endParaRPr lang="en-US" sz="2400" dirty="0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charset="0"/>
              <a:buNone/>
            </a:pPr>
            <a:r>
              <a:rPr lang="en-US" b="0" i="0" dirty="0">
                <a:latin typeface="Book Antiqua" charset="0"/>
                <a:cs typeface="ＭＳ Ｐゴシック" charset="0"/>
              </a:rPr>
              <a:t>Dale </a:t>
            </a:r>
            <a:r>
              <a:rPr lang="en-US" b="0" i="0" dirty="0" err="1">
                <a:latin typeface="Book Antiqua" charset="0"/>
                <a:cs typeface="ＭＳ Ｐゴシック" charset="0"/>
              </a:rPr>
              <a:t>Shaller</a:t>
            </a:r>
            <a:r>
              <a:rPr lang="en-US" b="0" i="0" dirty="0">
                <a:latin typeface="Book Antiqua" charset="0"/>
                <a:cs typeface="ＭＳ Ｐゴシック" charset="0"/>
              </a:rPr>
              <a:t>, MPA</a:t>
            </a:r>
          </a:p>
          <a:p>
            <a:pPr eaLnBrk="1" hangingPunct="1">
              <a:spcBef>
                <a:spcPct val="0"/>
              </a:spcBef>
              <a:buFont typeface="Wingdings" charset="0"/>
              <a:buNone/>
            </a:pPr>
            <a:r>
              <a:rPr lang="en-US" b="0" i="0" dirty="0" err="1">
                <a:latin typeface="Book Antiqua" charset="0"/>
                <a:cs typeface="ＭＳ Ｐゴシック" charset="0"/>
              </a:rPr>
              <a:t>Shaller</a:t>
            </a:r>
            <a:r>
              <a:rPr lang="en-US" b="0" i="0" dirty="0">
                <a:latin typeface="Book Antiqua" charset="0"/>
                <a:cs typeface="ＭＳ Ｐゴシック" charset="0"/>
              </a:rPr>
              <a:t> Consulting Group</a:t>
            </a:r>
          </a:p>
          <a:p>
            <a:pPr eaLnBrk="1" hangingPunct="1">
              <a:spcBef>
                <a:spcPct val="0"/>
              </a:spcBef>
              <a:buFont typeface="Wingdings" charset="0"/>
              <a:buNone/>
            </a:pPr>
            <a:endParaRPr lang="en-US" sz="1000" b="0" i="0" dirty="0">
              <a:latin typeface="Book Antiqua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  <a:buFont typeface="Wingdings" charset="0"/>
              <a:buNone/>
            </a:pPr>
            <a:endParaRPr lang="en-US" b="0" i="0" dirty="0">
              <a:latin typeface="Book Antiqua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  <a:buFont typeface="Wingdings" charset="0"/>
              <a:buNone/>
            </a:pPr>
            <a:r>
              <a:rPr lang="en-US" b="0" i="0" dirty="0">
                <a:latin typeface="Book Antiqua" charset="0"/>
                <a:cs typeface="ＭＳ Ｐゴシック" charset="0"/>
              </a:rPr>
              <a:t>September 18, 2011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FE80881-A7FD-FC41-B938-28B7375678EF}" type="slidenum">
              <a:rPr lang="en-US" sz="1400" b="0"/>
              <a:pPr/>
              <a:t>10</a:t>
            </a:fld>
            <a:endParaRPr lang="en-US" sz="1400" b="0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Data Collection Modes:  Outbound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Mail</a:t>
            </a:r>
          </a:p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Telephone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Landlines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Cell phones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i="0">
                <a:latin typeface="Book Antiqua" charset="0"/>
                <a:cs typeface="ＭＳ Ｐゴシック" charset="0"/>
              </a:rPr>
              <a:t>Interactive Voice Response (IVR)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>
                <a:latin typeface="Book Antiqua" charset="0"/>
                <a:cs typeface="ＭＳ Ｐゴシック" charset="0"/>
              </a:rPr>
              <a:t>Touchtone IVR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>
                <a:latin typeface="Book Antiqua" charset="0"/>
                <a:cs typeface="ＭＳ Ｐゴシック" charset="0"/>
              </a:rPr>
              <a:t>Speech-enabled IVR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i="0">
                <a:latin typeface="Book Antiqua" charset="0"/>
                <a:cs typeface="ＭＳ Ｐゴシック" charset="0"/>
              </a:rPr>
              <a:t>In-office distribution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>
                <a:latin typeface="Book Antiqua" charset="0"/>
                <a:cs typeface="ＭＳ Ｐゴシック" charset="0"/>
              </a:rPr>
              <a:t>Paper survey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>
                <a:latin typeface="Book Antiqua" charset="0"/>
                <a:cs typeface="ＭＳ Ｐゴシック" charset="0"/>
              </a:rPr>
              <a:t>Kiosk or other electronic modes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i="0">
                <a:latin typeface="Book Antiqua" charset="0"/>
                <a:cs typeface="ＭＳ Ｐゴシック" charset="0"/>
              </a:rPr>
              <a:t>Email distribution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200" i="0">
              <a:latin typeface="Book Antiqua" charset="0"/>
              <a:cs typeface="ＭＳ Ｐゴシック" charset="0"/>
            </a:endParaRPr>
          </a:p>
          <a:p>
            <a:pPr eaLnBrk="1" hangingPunct="1"/>
            <a:endParaRPr lang="en-US" sz="2200" i="0">
              <a:latin typeface="Book Antiqua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F41A122-9E3C-314A-8140-33C3736002FD}" type="slidenum">
              <a:rPr lang="en-US" sz="1400" b="0"/>
              <a:pPr/>
              <a:t>11</a:t>
            </a:fld>
            <a:endParaRPr lang="en-US" sz="1400" b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331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Field Period</a:t>
            </a:r>
          </a:p>
        </p:txBody>
      </p:sp>
      <p:sp>
        <p:nvSpPr>
          <p:cNvPr id="13317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21163"/>
          </a:xfrm>
        </p:spPr>
        <p:txBody>
          <a:bodyPr/>
          <a:lstStyle/>
          <a:p>
            <a:pPr eaLnBrk="1" hangingPunct="1"/>
            <a:r>
              <a:rPr lang="en-US" i="0">
                <a:latin typeface="Book Antiqua" charset="0"/>
                <a:cs typeface="ＭＳ Ｐゴシック" charset="0"/>
              </a:rPr>
              <a:t>May depend on sampling method 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Continuous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Point in time</a:t>
            </a:r>
          </a:p>
          <a:p>
            <a:pPr eaLnBrk="1" hangingPunct="1">
              <a:spcBef>
                <a:spcPts val="2400"/>
              </a:spcBef>
            </a:pPr>
            <a:r>
              <a:rPr lang="en-US" i="0">
                <a:latin typeface="Book Antiqua" charset="0"/>
                <a:cs typeface="ＭＳ Ｐゴシック" charset="0"/>
              </a:rPr>
              <a:t>Same field period needed for comparability of results</a:t>
            </a:r>
          </a:p>
          <a:p>
            <a:pPr lvl="1" eaLnBrk="1" hangingPunct="1"/>
            <a:r>
              <a:rPr lang="en-US">
                <a:latin typeface="Book Antiqua" charset="0"/>
                <a:cs typeface="ＭＳ Ｐゴシック" charset="0"/>
              </a:rPr>
              <a:t>Ex:  3</a:t>
            </a:r>
            <a:r>
              <a:rPr lang="en-US" baseline="30000">
                <a:latin typeface="Book Antiqua" charset="0"/>
                <a:cs typeface="ＭＳ Ｐゴシック" charset="0"/>
              </a:rPr>
              <a:t>rd</a:t>
            </a:r>
            <a:r>
              <a:rPr lang="en-US">
                <a:latin typeface="Book Antiqua" charset="0"/>
                <a:cs typeface="ＭＳ Ｐゴシック" charset="0"/>
              </a:rPr>
              <a:t> quarter of the year</a:t>
            </a:r>
          </a:p>
          <a:p>
            <a:pPr eaLnBrk="1" hangingPunct="1"/>
            <a:endParaRPr lang="en-US" i="0">
              <a:latin typeface="Book Antiqua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818BE6C-1A35-FA4F-87E2-5ADD5AEBEB6D}" type="slidenum">
              <a:rPr lang="en-US" sz="1400" b="0"/>
              <a:pPr/>
              <a:t>12</a:t>
            </a:fld>
            <a:endParaRPr lang="en-US" sz="1400" b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4340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Regional Implementation Models </a:t>
            </a:r>
          </a:p>
        </p:txBody>
      </p:sp>
      <p:sp>
        <p:nvSpPr>
          <p:cNvPr id="1434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Centralized Model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Single vendor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Sample frame drawn from combined files of health plans or medical groups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Examples:  MHQP, PBGH, CHECKBOOK </a:t>
            </a:r>
          </a:p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Decentralized Model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Medical practices use their own vendors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Integrate CG-CAHPS into current surveys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Aggregation of multiple data sets through a neutral vehicle (CAHPS Database) 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Examples: MN, Detroit, Maine, and WI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442885F-E3B9-7340-B0F2-FA44D6538747}" type="slidenum">
              <a:rPr lang="en-US" sz="1400" b="0"/>
              <a:pPr/>
              <a:t>13</a:t>
            </a:fld>
            <a:endParaRPr lang="en-US" sz="1400" b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536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Minnesota: Leveraged Model</a:t>
            </a:r>
          </a:p>
        </p:txBody>
      </p:sp>
      <p:sp>
        <p:nvSpPr>
          <p:cNvPr id="15365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373563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i="0">
                <a:latin typeface="Book Antiqua" charset="0"/>
                <a:cs typeface="ＭＳ Ｐゴシック" charset="0"/>
              </a:rPr>
              <a:t>18 medical groups, 110 clinic sites</a:t>
            </a: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Book Antiqua" charset="0"/>
                <a:cs typeface="ＭＳ Ｐゴシック" charset="0"/>
              </a:rPr>
              <a:t>3 different vendors (PG, NRC, PRC)</a:t>
            </a:r>
          </a:p>
          <a:p>
            <a:pPr eaLnBrk="1" hangingPunct="1"/>
            <a:r>
              <a:rPr lang="en-US" i="0">
                <a:latin typeface="Book Antiqua" charset="0"/>
                <a:cs typeface="ＭＳ Ｐゴシック" charset="0"/>
              </a:rPr>
              <a:t>Common administration protocol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Sampling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Administration (mail mode)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Field period</a:t>
            </a:r>
          </a:p>
          <a:p>
            <a:pPr eaLnBrk="1" hangingPunct="1">
              <a:spcBef>
                <a:spcPts val="1200"/>
              </a:spcBef>
            </a:pPr>
            <a:r>
              <a:rPr lang="en-US" i="0">
                <a:latin typeface="Book Antiqua" charset="0"/>
                <a:cs typeface="ＭＳ Ｐゴシック" charset="0"/>
              </a:rPr>
              <a:t>CAHPS Database merged files and produced clinic-level results for reporting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DA0AC52-EEF3-D246-B040-0C672F202B95}" type="slidenum">
              <a:rPr lang="en-US" sz="1400" b="0"/>
              <a:pPr/>
              <a:t>14</a:t>
            </a:fld>
            <a:endParaRPr lang="en-US" sz="1400" b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638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Massachusetts: Centralized Model	</a:t>
            </a:r>
          </a:p>
        </p:txBody>
      </p:sp>
      <p:sp>
        <p:nvSpPr>
          <p:cNvPr id="1638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82000" cy="4373563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600" i="0">
                <a:latin typeface="Book Antiqua" charset="0"/>
                <a:cs typeface="ＭＳ Ｐゴシック" charset="0"/>
              </a:rPr>
              <a:t>Over 500 practice sites</a:t>
            </a:r>
          </a:p>
          <a:p>
            <a:pPr eaLnBrk="1" hangingPunct="1">
              <a:spcAft>
                <a:spcPts val="600"/>
              </a:spcAft>
            </a:pPr>
            <a:r>
              <a:rPr lang="en-US" sz="2600" i="0">
                <a:latin typeface="Book Antiqua" charset="0"/>
                <a:cs typeface="ＭＳ Ｐゴシック" charset="0"/>
              </a:rPr>
              <a:t>Single vendor financed by health plans</a:t>
            </a:r>
          </a:p>
          <a:p>
            <a:pPr eaLnBrk="1" hangingPunct="1">
              <a:spcAft>
                <a:spcPts val="600"/>
              </a:spcAft>
            </a:pPr>
            <a:r>
              <a:rPr lang="en-US" sz="2600" i="0">
                <a:latin typeface="Book Antiqua" charset="0"/>
                <a:cs typeface="ＭＳ Ｐゴシック" charset="0"/>
              </a:rPr>
              <a:t>Results reported privately to systems, then publicly (every two years)</a:t>
            </a:r>
          </a:p>
          <a:p>
            <a:pPr eaLnBrk="1" hangingPunct="1">
              <a:spcAft>
                <a:spcPts val="600"/>
              </a:spcAft>
            </a:pPr>
            <a:r>
              <a:rPr lang="en-US" sz="2600" i="0">
                <a:latin typeface="Book Antiqua" charset="0"/>
                <a:cs typeface="ＭＳ Ｐゴシック" charset="0"/>
              </a:rPr>
              <a:t>Systems collect own data internally more frequently, using same or different survey instruments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9897C49-F39D-9449-A012-3F076E59BC84}" type="slidenum">
              <a:rPr lang="en-US" sz="1400" b="0"/>
              <a:pPr/>
              <a:t>15</a:t>
            </a:fld>
            <a:endParaRPr lang="en-US" sz="1400" b="0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741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914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Implementation Models: </a:t>
            </a:r>
            <a:br>
              <a:rPr lang="en-US" sz="3200" dirty="0">
                <a:latin typeface="Book Antiqua" charset="0"/>
                <a:cs typeface="ＭＳ Ｐゴシック" charset="0"/>
              </a:rPr>
            </a:br>
            <a:r>
              <a:rPr lang="en-US" sz="3200" dirty="0">
                <a:latin typeface="Book Antiqua" charset="0"/>
                <a:cs typeface="ＭＳ Ｐゴシック" charset="0"/>
              </a:rPr>
              <a:t>Pros and Cons </a:t>
            </a:r>
          </a:p>
        </p:txBody>
      </p:sp>
      <p:pic>
        <p:nvPicPr>
          <p:cNvPr id="17413" name="Picture 2" descr="Table showing pros and cons of centralized and leveraged implementation models.&#10;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709738"/>
            <a:ext cx="7288213" cy="4373562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ACBCEF9-AE2E-A548-BF09-E912332A2B4E}" type="slidenum">
              <a:rPr lang="en-US" sz="1400" b="0"/>
              <a:pPr/>
              <a:t>16</a:t>
            </a:fld>
            <a:endParaRPr lang="en-US" sz="1400" b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843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>
                <a:latin typeface="Book Antiqua" charset="0"/>
                <a:cs typeface="ＭＳ Ｐゴシック" charset="0"/>
              </a:rPr>
              <a:t>Challenges Ahead</a:t>
            </a:r>
          </a:p>
        </p:txBody>
      </p:sp>
      <p:sp>
        <p:nvSpPr>
          <p:cNvPr id="1843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i="0">
                <a:latin typeface="Book Antiqua" charset="0"/>
                <a:cs typeface="ＭＳ Ｐゴシック" charset="0"/>
              </a:rPr>
              <a:t>Reconciling multiple survey requirements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Internal improvement </a:t>
            </a:r>
          </a:p>
          <a:p>
            <a:pPr lvl="1" eaLnBrk="1" hangingPunct="1"/>
            <a:r>
              <a:rPr lang="en-US">
                <a:latin typeface="Book Antiqua" charset="0"/>
                <a:cs typeface="Book Antiqua" charset="0"/>
              </a:rPr>
              <a:t>External reporting</a:t>
            </a:r>
          </a:p>
          <a:p>
            <a:pPr eaLnBrk="1" hangingPunct="1">
              <a:spcBef>
                <a:spcPts val="1800"/>
              </a:spcBef>
            </a:pPr>
            <a:r>
              <a:rPr lang="en-US" i="0">
                <a:latin typeface="Book Antiqua" charset="0"/>
                <a:cs typeface="ＭＳ Ｐゴシック" charset="0"/>
              </a:rPr>
              <a:t>Reducing cost of implementation to achieve sustainable business models</a:t>
            </a:r>
          </a:p>
          <a:p>
            <a:pPr lvl="1" eaLnBrk="1" hangingPunct="1"/>
            <a:r>
              <a:rPr lang="en-US">
                <a:latin typeface="Book Antiqua" charset="0"/>
                <a:cs typeface="ＭＳ Ｐゴシック" charset="0"/>
              </a:rPr>
              <a:t>Using one survey and administration for multiple requirements</a:t>
            </a:r>
          </a:p>
          <a:p>
            <a:pPr lvl="1" eaLnBrk="1" hangingPunct="1"/>
            <a:r>
              <a:rPr lang="en-US">
                <a:latin typeface="Book Antiqua" charset="0"/>
                <a:cs typeface="ＭＳ Ｐゴシック" charset="0"/>
              </a:rPr>
              <a:t>Lowering administration costs through new data collection technologies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88DCC2B-BFDA-BE44-9C20-111474CAA1A1}" type="slidenum">
              <a:rPr lang="en-US" sz="1400" b="0"/>
              <a:pPr/>
              <a:t>2</a:t>
            </a:fld>
            <a:endParaRPr lang="en-US" sz="1400" b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Forces Driving Use of CG-CAHPS</a:t>
            </a:r>
          </a:p>
        </p:txBody>
      </p:sp>
      <p:sp>
        <p:nvSpPr>
          <p:cNvPr id="4101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482600" y="1828800"/>
            <a:ext cx="8128000" cy="4343400"/>
          </a:xfrm>
        </p:spPr>
        <p:txBody>
          <a:bodyPr/>
          <a:lstStyle/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Public Reporting</a:t>
            </a:r>
          </a:p>
          <a:p>
            <a:pPr marL="841375" lvl="1" indent="-514350" eaLnBrk="1" hangingPunct="1"/>
            <a:r>
              <a:rPr lang="en-US">
                <a:latin typeface="Book Antiqua" charset="0"/>
                <a:cs typeface="Book Antiqua" charset="0"/>
              </a:rPr>
              <a:t>AF4Q and CVE initiatives</a:t>
            </a:r>
          </a:p>
          <a:p>
            <a:pPr marL="841375" lvl="1" indent="-514350" eaLnBrk="1" hangingPunct="1"/>
            <a:r>
              <a:rPr lang="en-US">
                <a:latin typeface="Book Antiqua" charset="0"/>
                <a:cs typeface="Book Antiqua" charset="0"/>
              </a:rPr>
              <a:t>State mandates</a:t>
            </a:r>
          </a:p>
          <a:p>
            <a:pPr marL="841375" lvl="1" indent="-514350" eaLnBrk="1" hangingPunct="1"/>
            <a:r>
              <a:rPr lang="en-US">
                <a:latin typeface="Book Antiqua" charset="0"/>
                <a:cs typeface="Book Antiqua" charset="0"/>
              </a:rPr>
              <a:t>Possible use in PhysicianCompare</a:t>
            </a:r>
          </a:p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ACOs and Value-Based Purchasing</a:t>
            </a:r>
          </a:p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Patient-Centered Medical Home</a:t>
            </a:r>
          </a:p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HRSA Bureau of Primary Health Care</a:t>
            </a:r>
          </a:p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American Board of Medical Specialties</a:t>
            </a:r>
          </a:p>
          <a:p>
            <a:pPr marL="514350" indent="-514350" eaLnBrk="1" hangingPunct="1"/>
            <a:r>
              <a:rPr lang="en-US" i="0">
                <a:latin typeface="Book Antiqua" charset="0"/>
                <a:cs typeface="ＭＳ Ｐゴシック" charset="0"/>
              </a:rPr>
              <a:t>Rising consumer and patient expectations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Profile of CG-CAHPS Users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latin typeface="Book Antiqua" charset="0"/>
              </a:rPr>
              <a:t>12-Month Version</a:t>
            </a:r>
            <a:r>
              <a:rPr lang="en-US" dirty="0">
                <a:latin typeface="Book Antiqua" charset="0"/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Book Antiqua" charset="0"/>
              </a:rPr>
              <a:t>Public reporting initiatives in CA, MA, and other markets</a:t>
            </a:r>
          </a:p>
          <a:p>
            <a:pPr eaLnBrk="1" hangingPunct="1"/>
            <a:r>
              <a:rPr lang="en-US" dirty="0">
                <a:latin typeface="Book Antiqua" charset="0"/>
              </a:rPr>
              <a:t>Some health plans and systems (CA, MI, WI, MA)</a:t>
            </a:r>
          </a:p>
          <a:p>
            <a:pPr eaLnBrk="1" hangingPunct="1"/>
            <a:r>
              <a:rPr lang="en-US" dirty="0">
                <a:latin typeface="Book Antiqua" charset="0"/>
              </a:rPr>
              <a:t>Medical home evaluations</a:t>
            </a:r>
          </a:p>
          <a:p>
            <a:pPr eaLnBrk="1" hangingPunct="1"/>
            <a:r>
              <a:rPr lang="en-US" dirty="0">
                <a:latin typeface="Book Antiqua" charset="0"/>
              </a:rPr>
              <a:t>Department of </a:t>
            </a:r>
            <a:r>
              <a:rPr lang="en-US" dirty="0" smtClean="0">
                <a:latin typeface="Book Antiqua" charset="0"/>
              </a:rPr>
              <a:t>Defense</a:t>
            </a:r>
            <a:endParaRPr lang="en-US" dirty="0">
              <a:latin typeface="Book Antiqua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>
                <a:latin typeface="Book Antiqua" charset="0"/>
              </a:rPr>
              <a:t>Visit </a:t>
            </a:r>
            <a:r>
              <a:rPr lang="en-US" u="sng" dirty="0" smtClean="0">
                <a:latin typeface="Book Antiqua" charset="0"/>
              </a:rPr>
              <a:t>Version</a:t>
            </a:r>
            <a:endParaRPr lang="en-US" u="sng" dirty="0">
              <a:latin typeface="Book Antiqua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Book Antiqua" charset="0"/>
              </a:rPr>
              <a:t>Public reporting initiatives in MN, WI, MI, ME, and other markets</a:t>
            </a:r>
          </a:p>
          <a:p>
            <a:pPr eaLnBrk="1" hangingPunct="1"/>
            <a:r>
              <a:rPr lang="en-US" dirty="0">
                <a:latin typeface="Book Antiqua" charset="0"/>
              </a:rPr>
              <a:t>Growing numbers of medical practices (including UHC and 6 safety net clinics in CA)</a:t>
            </a:r>
          </a:p>
          <a:p>
            <a:pPr eaLnBrk="1" hangingPunct="1"/>
            <a:r>
              <a:rPr lang="en-US" dirty="0">
                <a:latin typeface="Book Antiqua" charset="0"/>
              </a:rPr>
              <a:t>Vendors such as Press </a:t>
            </a:r>
            <a:r>
              <a:rPr lang="en-US" dirty="0" err="1">
                <a:latin typeface="Book Antiqua" charset="0"/>
              </a:rPr>
              <a:t>Ganey</a:t>
            </a:r>
            <a:r>
              <a:rPr lang="en-US" dirty="0">
                <a:latin typeface="Book Antiqua" charset="0"/>
              </a:rPr>
              <a:t>, NRC, Avatar</a:t>
            </a:r>
          </a:p>
          <a:p>
            <a:pPr eaLnBrk="1" hangingPunct="1"/>
            <a:r>
              <a:rPr lang="en-US" dirty="0">
                <a:latin typeface="Book Antiqua" charset="0"/>
              </a:rPr>
              <a:t>ABMS for MOC (Doctor Communication items</a:t>
            </a:r>
            <a:r>
              <a:rPr lang="en-US" dirty="0" smtClean="0">
                <a:latin typeface="Book Antiqua" charset="0"/>
              </a:rPr>
              <a:t>)</a:t>
            </a:r>
            <a:endParaRPr lang="en-US" dirty="0">
              <a:latin typeface="Book Antiqua" charset="0"/>
            </a:endParaRPr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92A6F7C-D0EF-614C-A09A-D4AABF79C08D}" type="slidenum">
              <a:rPr lang="en-US" sz="1400" b="0"/>
              <a:pPr/>
              <a:t>3</a:t>
            </a:fld>
            <a:endParaRPr lang="en-US" sz="1400" b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521BABD-81B3-3640-8805-1758A5A6B56C}" type="slidenum">
              <a:rPr lang="en-US" sz="1400" b="0"/>
              <a:pPr/>
              <a:t>4</a:t>
            </a:fld>
            <a:endParaRPr lang="en-US" sz="1400" b="0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pic>
        <p:nvPicPr>
          <p:cNvPr id="6148" name="Picture 2" descr="Table showing number of practice site and respondents for 4 CG-CAHPS surveys.&#10;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17700"/>
            <a:ext cx="8229600" cy="4043363"/>
          </a:xfrm>
          <a:noFill/>
        </p:spPr>
      </p:pic>
      <p:sp>
        <p:nvSpPr>
          <p:cNvPr id="6149" name="Title 7"/>
          <p:cNvSpPr>
            <a:spLocks noGrp="1"/>
          </p:cNvSpPr>
          <p:nvPr>
            <p:ph type="title"/>
          </p:nvPr>
        </p:nvSpPr>
        <p:spPr>
          <a:xfrm>
            <a:off x="5334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Book Antiqua" charset="0"/>
                <a:cs typeface="ＭＳ Ｐゴシック" charset="0"/>
              </a:rPr>
              <a:t>CG-CAHPS Database Composition</a:t>
            </a:r>
            <a:br>
              <a:rPr lang="en-US" dirty="0">
                <a:latin typeface="Book Antiqua" charset="0"/>
                <a:cs typeface="ＭＳ Ｐゴシック" charset="0"/>
              </a:rPr>
            </a:br>
            <a:r>
              <a:rPr lang="en-US" dirty="0">
                <a:latin typeface="Book Antiqua" charset="0"/>
                <a:cs typeface="ＭＳ Ｐゴシック" charset="0"/>
              </a:rPr>
              <a:t>(as of December 2010)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A656145-BFE3-6F4E-813A-D045E6A6155B}" type="slidenum">
              <a:rPr lang="en-US" sz="1400" b="0"/>
              <a:pPr/>
              <a:t>5</a:t>
            </a:fld>
            <a:endParaRPr lang="en-US" sz="1400" b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7172" name="Title 5"/>
          <p:cNvSpPr>
            <a:spLocks noGrp="1"/>
          </p:cNvSpPr>
          <p:nvPr>
            <p:ph type="title"/>
          </p:nvPr>
        </p:nvSpPr>
        <p:spPr>
          <a:xfrm>
            <a:off x="6858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Key Implementation Issues</a:t>
            </a:r>
          </a:p>
        </p:txBody>
      </p:sp>
      <p:sp>
        <p:nvSpPr>
          <p:cNvPr id="7173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Survey version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Patient populations and languages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Unit of sampling and reporting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Source of sample frame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Sample size 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Data collection mode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Data aggregation, analysis, and reporting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Book Antiqua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140AEED-18C7-0243-8C01-840D56BA8147}" type="slidenum">
              <a:rPr lang="en-US" sz="1400" b="0"/>
              <a:pPr/>
              <a:t>6</a:t>
            </a:fld>
            <a:endParaRPr lang="en-US" sz="1400" b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8196" name="Title 5"/>
          <p:cNvSpPr>
            <a:spLocks noGrp="1"/>
          </p:cNvSpPr>
          <p:nvPr>
            <p:ph type="title"/>
          </p:nvPr>
        </p:nvSpPr>
        <p:spPr>
          <a:xfrm>
            <a:off x="3810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Survey Version</a:t>
            </a:r>
          </a:p>
        </p:txBody>
      </p:sp>
      <p:sp>
        <p:nvSpPr>
          <p:cNvPr id="8197" name="Content Placeholder 6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373563"/>
          </a:xfrm>
        </p:spPr>
        <p:txBody>
          <a:bodyPr/>
          <a:lstStyle/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Selection of survey version driven by user objectives, e.g.: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Internal improvement</a:t>
            </a:r>
          </a:p>
          <a:p>
            <a:pPr lvl="1" eaLnBrk="1" hangingPunct="1"/>
            <a:r>
              <a:rPr lang="en-US" sz="2200">
                <a:latin typeface="Book Antiqua" charset="0"/>
                <a:cs typeface="Book Antiqua" charset="0"/>
              </a:rPr>
              <a:t>External reporting</a:t>
            </a:r>
          </a:p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12-month version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Works well for assessing experiences that transcend individual visits 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Commonly used for external reporting</a:t>
            </a:r>
          </a:p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Visit version </a:t>
            </a:r>
          </a:p>
          <a:p>
            <a:pPr lvl="1" eaLnBrk="1" hangingPunct="1"/>
            <a:r>
              <a:rPr lang="en-US" sz="2200">
                <a:latin typeface="Book Antiqua" charset="0"/>
                <a:cs typeface="ＭＳ Ｐゴシック" charset="0"/>
              </a:rPr>
              <a:t>Preferred by many clinicians for internal improvement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B4DB338-DFED-E54E-BD40-47F696C7C304}" type="slidenum">
              <a:rPr lang="en-US" sz="1400" b="0"/>
              <a:pPr/>
              <a:t>7</a:t>
            </a:fld>
            <a:endParaRPr lang="en-US" sz="1400" b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4876800" y="18288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Patient Populations and Languages</a:t>
            </a:r>
          </a:p>
        </p:txBody>
      </p:sp>
      <p:sp>
        <p:nvSpPr>
          <p:cNvPr id="9221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4373563"/>
          </a:xfrm>
        </p:spPr>
        <p:txBody>
          <a:bodyPr/>
          <a:lstStyle/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Primary/specialty care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Adults/children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Commercial/Medicaid/Medicare/Other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Patients with chronic conditions</a:t>
            </a:r>
          </a:p>
          <a:p>
            <a:pPr eaLnBrk="1" hangingPunct="1"/>
            <a:r>
              <a:rPr lang="en-US" sz="2800" i="0">
                <a:latin typeface="Book Antiqua" charset="0"/>
                <a:cs typeface="ＭＳ Ｐゴシック" charset="0"/>
              </a:rPr>
              <a:t>English-speaking patients or other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241929B-192D-0442-8B4E-75F4C44E374A}" type="slidenum">
              <a:rPr lang="en-US" sz="1400" b="0"/>
              <a:pPr/>
              <a:t>8</a:t>
            </a:fld>
            <a:endParaRPr lang="en-US" sz="1400" b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7818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Book Antiqua" charset="0"/>
                <a:cs typeface="ＭＳ Ｐゴシック" charset="0"/>
              </a:rPr>
              <a:t>Sampling and Reporting Unit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i="0">
                <a:latin typeface="Book Antiqua" charset="0"/>
                <a:cs typeface="ＭＳ Ｐゴシック" charset="0"/>
              </a:rPr>
              <a:t>Units of sampling and reporting include: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Book Antiqua" charset="0"/>
                <a:cs typeface="Book Antiqua" charset="0"/>
              </a:rPr>
              <a:t>Individual clinician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Book Antiqua" charset="0"/>
                <a:cs typeface="Book Antiqua" charset="0"/>
              </a:rPr>
              <a:t>Clinic or practice site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Book Antiqua" charset="0"/>
                <a:cs typeface="Book Antiqua" charset="0"/>
              </a:rPr>
              <a:t>Medical group or health system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Book Antiqua" charset="0"/>
                <a:cs typeface="Book Antiqua" charset="0"/>
              </a:rPr>
              <a:t>Community/state/region/other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i="0">
                <a:latin typeface="Book Antiqua" charset="0"/>
                <a:cs typeface="ＭＳ Ｐゴシック" charset="0"/>
              </a:rPr>
              <a:t>Sampling and reporting units are often not the same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Book Antiqua" charset="0"/>
                <a:cs typeface="ＭＳ Ｐゴシック" charset="0"/>
              </a:rPr>
              <a:t>Users may sample at clinician level for internal use but report results externally at higher levels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Book Antiqua" charset="0"/>
                <a:cs typeface="ＭＳ Ｐゴシック" charset="0"/>
              </a:rPr>
              <a:t>Sample</a:t>
            </a:r>
            <a:r>
              <a:rPr lang="en-US" sz="3200" dirty="0">
                <a:latin typeface="Book Antiqua" charset="0"/>
                <a:cs typeface="ＭＳ Ｐゴシック" charset="0"/>
              </a:rPr>
              <a:t> </a:t>
            </a:r>
            <a:r>
              <a:rPr lang="en-US" sz="3600" dirty="0">
                <a:latin typeface="Book Antiqua" charset="0"/>
                <a:cs typeface="ＭＳ Ｐゴシック" charset="0"/>
              </a:rPr>
              <a:t>Size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A278D23-F68C-754E-BC54-89038B56705D}" type="slidenum">
              <a:rPr lang="en-US" sz="1400" b="0"/>
              <a:pPr/>
              <a:t>9</a:t>
            </a:fld>
            <a:endParaRPr lang="en-US" sz="1400" b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1269" name="Text Placeholder 7"/>
          <p:cNvSpPr>
            <a:spLocks noGrp="1"/>
          </p:cNvSpPr>
          <p:nvPr>
            <p:ph type="body" idx="1"/>
          </p:nvPr>
        </p:nvSpPr>
        <p:spPr>
          <a:xfrm>
            <a:off x="381000" y="1714500"/>
            <a:ext cx="4040188" cy="639763"/>
          </a:xfrm>
        </p:spPr>
        <p:txBody>
          <a:bodyPr/>
          <a:lstStyle/>
          <a:p>
            <a:pPr eaLnBrk="1" hangingPunct="1"/>
            <a:r>
              <a:rPr lang="en-US" i="0">
                <a:latin typeface="Book Antiqua" charset="0"/>
                <a:cs typeface="ＭＳ Ｐゴシック" charset="0"/>
              </a:rPr>
              <a:t>CAHPS guidelines:</a:t>
            </a:r>
          </a:p>
        </p:txBody>
      </p:sp>
      <p:sp>
        <p:nvSpPr>
          <p:cNvPr id="11270" name="Content Placeholder 2"/>
          <p:cNvSpPr>
            <a:spLocks noGrp="1"/>
          </p:cNvSpPr>
          <p:nvPr>
            <p:ph sz="half" idx="2"/>
          </p:nvPr>
        </p:nvSpPr>
        <p:spPr>
          <a:xfrm>
            <a:off x="381000" y="2438400"/>
            <a:ext cx="4040188" cy="3951288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z="2200" i="0">
                <a:latin typeface="Book Antiqua" charset="0"/>
                <a:cs typeface="ＭＳ Ｐゴシック" charset="0"/>
              </a:rPr>
              <a:t>45 completes per provider</a:t>
            </a:r>
          </a:p>
          <a:p>
            <a:pPr eaLnBrk="1" hangingPunct="1">
              <a:spcAft>
                <a:spcPts val="600"/>
              </a:spcAft>
            </a:pPr>
            <a:r>
              <a:rPr lang="en-US" sz="2200" i="0">
                <a:latin typeface="Book Antiqua" charset="0"/>
                <a:cs typeface="ＭＳ Ｐゴシック" charset="0"/>
              </a:rPr>
              <a:t>300 completes per medical group</a:t>
            </a:r>
          </a:p>
          <a:p>
            <a:pPr eaLnBrk="1" hangingPunct="1">
              <a:spcAft>
                <a:spcPts val="600"/>
              </a:spcAft>
            </a:pPr>
            <a:r>
              <a:rPr lang="en-US" sz="2200" i="0">
                <a:latin typeface="Book Antiqua" charset="0"/>
                <a:cs typeface="ＭＳ Ｐゴシック" charset="0"/>
              </a:rPr>
              <a:t>~ 220 completes per practice site (based on MN pilot)</a:t>
            </a:r>
          </a:p>
          <a:p>
            <a:pPr eaLnBrk="1" hangingPunct="1"/>
            <a:r>
              <a:rPr lang="en-US" sz="2200" i="0">
                <a:latin typeface="Book Antiqua" charset="0"/>
                <a:cs typeface="ＭＳ Ｐゴシック" charset="0"/>
              </a:rPr>
              <a:t>New estimates for site-level samples are under development</a:t>
            </a:r>
          </a:p>
        </p:txBody>
      </p:sp>
      <p:sp>
        <p:nvSpPr>
          <p:cNvPr id="11271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495800" y="1676400"/>
            <a:ext cx="4041775" cy="1295400"/>
          </a:xfrm>
        </p:spPr>
        <p:txBody>
          <a:bodyPr/>
          <a:lstStyle/>
          <a:p>
            <a:pPr eaLnBrk="1" hangingPunct="1"/>
            <a:r>
              <a:rPr lang="en-US" sz="2000" i="0">
                <a:latin typeface="Book Antiqua" charset="0"/>
                <a:cs typeface="ＭＳ Ｐゴシック" charset="0"/>
              </a:rPr>
              <a:t>NCQA recommendations for PCMH survey at site level:</a:t>
            </a:r>
          </a:p>
          <a:p>
            <a:pPr eaLnBrk="1" hangingPunct="1"/>
            <a:endParaRPr lang="en-US" i="0">
              <a:latin typeface="Book Antiqua" charset="0"/>
              <a:cs typeface="ＭＳ Ｐゴシック" charset="0"/>
            </a:endParaRPr>
          </a:p>
        </p:txBody>
      </p:sp>
      <p:pic>
        <p:nvPicPr>
          <p:cNvPr id="11272" name="Picture 2" descr="Table Table showing NCQA recommendations for number of clinicians and completed surveys for PCMH Survey at site level.&#10;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667000"/>
            <a:ext cx="4041775" cy="3810000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884</TotalTime>
  <Words>630</Words>
  <Application>Microsoft Macintosh PowerPoint</Application>
  <PresentationFormat>On-screen Show (4:3)</PresentationFormat>
  <Paragraphs>134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Verdana</vt:lpstr>
      <vt:lpstr>ＭＳ Ｐゴシック</vt:lpstr>
      <vt:lpstr>Arial</vt:lpstr>
      <vt:lpstr>Book Antiqua</vt:lpstr>
      <vt:lpstr>Wingdings</vt:lpstr>
      <vt:lpstr>Custom Design</vt:lpstr>
      <vt:lpstr>Implementing CG-CAHPS: Issues and Strategies</vt:lpstr>
      <vt:lpstr>Forces Driving Use of CG-CAHPS</vt:lpstr>
      <vt:lpstr>Profile of CG-CAHPS Users</vt:lpstr>
      <vt:lpstr>CG-CAHPS Database Composition (as of December 2010)</vt:lpstr>
      <vt:lpstr>Key Implementation Issues</vt:lpstr>
      <vt:lpstr>Survey Version</vt:lpstr>
      <vt:lpstr>Patient Populations and Languages</vt:lpstr>
      <vt:lpstr>Sampling and Reporting Unit</vt:lpstr>
      <vt:lpstr>Sample Size</vt:lpstr>
      <vt:lpstr>Data Collection Modes:  Outbound</vt:lpstr>
      <vt:lpstr>Field Period</vt:lpstr>
      <vt:lpstr>Regional Implementation Models </vt:lpstr>
      <vt:lpstr>Minnesota: Leveraged Model</vt:lpstr>
      <vt:lpstr>Massachusetts: Centralized Model </vt:lpstr>
      <vt:lpstr>Implementation Models:  Pros and Cons </vt:lpstr>
      <vt:lpstr>Challenges Ahead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21</cp:revision>
  <dcterms:created xsi:type="dcterms:W3CDTF">2006-02-14T22:15:23Z</dcterms:created>
  <dcterms:modified xsi:type="dcterms:W3CDTF">2011-10-19T00:02:13Z</dcterms:modified>
</cp:coreProperties>
</file>