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487" r:id="rId3"/>
    <p:sldId id="489" r:id="rId4"/>
    <p:sldId id="523" r:id="rId5"/>
    <p:sldId id="403" r:id="rId6"/>
    <p:sldId id="400" r:id="rId7"/>
    <p:sldId id="404" r:id="rId8"/>
    <p:sldId id="474" r:id="rId9"/>
    <p:sldId id="478" r:id="rId10"/>
    <p:sldId id="497" r:id="rId11"/>
    <p:sldId id="476" r:id="rId12"/>
    <p:sldId id="498" r:id="rId13"/>
    <p:sldId id="477" r:id="rId14"/>
    <p:sldId id="386" r:id="rId15"/>
    <p:sldId id="522" r:id="rId16"/>
    <p:sldId id="514" r:id="rId17"/>
    <p:sldId id="515" r:id="rId18"/>
    <p:sldId id="516" r:id="rId19"/>
    <p:sldId id="499" r:id="rId20"/>
    <p:sldId id="517" r:id="rId21"/>
    <p:sldId id="501" r:id="rId22"/>
    <p:sldId id="502" r:id="rId23"/>
    <p:sldId id="507" r:id="rId24"/>
    <p:sldId id="503" r:id="rId25"/>
    <p:sldId id="508" r:id="rId26"/>
    <p:sldId id="510" r:id="rId27"/>
    <p:sldId id="505" r:id="rId28"/>
    <p:sldId id="509" r:id="rId29"/>
    <p:sldId id="511" r:id="rId30"/>
    <p:sldId id="518" r:id="rId31"/>
    <p:sldId id="521" r:id="rId32"/>
    <p:sldId id="485" r:id="rId33"/>
    <p:sldId id="513" r:id="rId34"/>
    <p:sldId id="520" r:id="rId35"/>
    <p:sldId id="399" r:id="rId36"/>
    <p:sldId id="496" r:id="rId37"/>
    <p:sldId id="512" r:id="rId38"/>
    <p:sldId id="500" r:id="rId39"/>
    <p:sldId id="504" r:id="rId40"/>
    <p:sldId id="506" r:id="rId41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CC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 varScale="1">
        <p:scale>
          <a:sx n="127" d="100"/>
          <a:sy n="127" d="100"/>
        </p:scale>
        <p:origin x="-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416425"/>
            <a:ext cx="5505450" cy="418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0F446DEA-681B-A64C-BFCF-B81069296D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718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6" tIns="46223" rIns="92446" bIns="46223" anchor="b"/>
          <a:lstStyle>
            <a:lvl1pPr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724BA305-86A0-9646-B621-3D6DDA2EADBB}" type="slidenum">
              <a:rPr lang="en-US" sz="1200">
                <a:cs typeface="Arial" charset="0"/>
              </a:rPr>
              <a:pPr algn="r" eaLnBrk="1" hangingPunct="1"/>
              <a:t>6</a:t>
            </a:fld>
            <a:endParaRPr lang="en-US" sz="1200">
              <a:cs typeface="Arial" charset="0"/>
            </a:endParaRPr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4A4BB31-E24B-E743-AFFC-F13394B75D61}" type="slidenum">
              <a:rPr lang="en-US"/>
              <a:pPr eaLnBrk="1" hangingPunct="1"/>
              <a:t>26</a:t>
            </a:fld>
            <a:endParaRPr lang="en-US"/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6B21FE0-B42D-7A4D-82D0-F34D83EA0FA6}" type="slidenum">
              <a:rPr lang="en-US"/>
              <a:pPr eaLnBrk="1" hangingPunct="1"/>
              <a:t>27</a:t>
            </a:fld>
            <a:endParaRPr lang="en-US"/>
          </a:p>
        </p:txBody>
      </p:sp>
      <p:sp>
        <p:nvSpPr>
          <p:cNvPr id="542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3B3F1C8-0D8A-744D-9414-03DA223D7C25}" type="slidenum">
              <a:rPr lang="en-US"/>
              <a:pPr eaLnBrk="1" hangingPunct="1"/>
              <a:t>28</a:t>
            </a:fld>
            <a:endParaRPr lang="en-US"/>
          </a:p>
        </p:txBody>
      </p:sp>
      <p:sp>
        <p:nvSpPr>
          <p:cNvPr id="552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B69C317-0F33-2C47-A44F-A49B2C224CF0}" type="slidenum">
              <a:rPr lang="en-US"/>
              <a:pPr eaLnBrk="1" hangingPunct="1"/>
              <a:t>29</a:t>
            </a:fld>
            <a:endParaRPr lang="en-US"/>
          </a:p>
        </p:txBody>
      </p:sp>
      <p:sp>
        <p:nvSpPr>
          <p:cNvPr id="563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6" tIns="46223" rIns="92446" bIns="46223" anchor="b"/>
          <a:lstStyle>
            <a:lvl1pPr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9DBF5A35-61EC-5346-A76D-ACD6149D9711}" type="slidenum">
              <a:rPr lang="en-US" sz="1200">
                <a:cs typeface="Arial" charset="0"/>
              </a:rPr>
              <a:pPr algn="r" eaLnBrk="1" hangingPunct="1"/>
              <a:t>35</a:t>
            </a:fld>
            <a:endParaRPr lang="en-US" sz="1200">
              <a:cs typeface="Arial" charset="0"/>
            </a:endParaRPr>
          </a:p>
        </p:txBody>
      </p:sp>
      <p:sp>
        <p:nvSpPr>
          <p:cNvPr id="573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 eaLnBrk="1" hangingPunct="1"/>
            <a:r>
              <a:rPr lang="en-US" altLang="ja-JP">
                <a:ea typeface="ＭＳ Ｐゴシック" charset="0"/>
              </a:rPr>
              <a:t>it was expected that this will increase the number of Medicare beneficiaries eligible for an ICD to more than 500,000. </a:t>
            </a:r>
            <a:endParaRPr lang="en-US">
              <a:ea typeface="ＭＳ Ｐゴシック" charset="0"/>
            </a:endParaRPr>
          </a:p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6" tIns="46223" rIns="92446" bIns="46223" anchor="b"/>
          <a:lstStyle>
            <a:lvl1pPr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DF150FC7-643D-FE48-8A71-A08881803B77}" type="slidenum">
              <a:rPr lang="en-US" sz="1200">
                <a:cs typeface="Arial" charset="0"/>
              </a:rPr>
              <a:pPr algn="r" eaLnBrk="1" hangingPunct="1"/>
              <a:t>36</a:t>
            </a:fld>
            <a:endParaRPr lang="en-US" sz="1200">
              <a:cs typeface="Arial" charset="0"/>
            </a:endParaRPr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 eaLnBrk="1" hangingPunct="1"/>
            <a:r>
              <a:rPr lang="en-US" altLang="ja-JP">
                <a:ea typeface="ＭＳ Ｐゴシック" charset="0"/>
              </a:rPr>
              <a:t>it was expected that this will increase the number of Medicare beneficiaries eligible for an ICD to more than 500,000. </a:t>
            </a:r>
            <a:endParaRPr lang="en-US">
              <a:ea typeface="ＭＳ Ｐゴシック" charset="0"/>
            </a:endParaRPr>
          </a:p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99314B3-8540-CA40-B763-190E45DAB4F1}" type="slidenum">
              <a:rPr lang="en-US"/>
              <a:pPr eaLnBrk="1" hangingPunct="1"/>
              <a:t>39</a:t>
            </a:fld>
            <a:endParaRPr lang="en-US"/>
          </a:p>
        </p:txBody>
      </p:sp>
      <p:sp>
        <p:nvSpPr>
          <p:cNvPr id="614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DD2FD5B-50B6-6F4B-AE36-B73C5571C416}" type="slidenum">
              <a:rPr lang="en-US"/>
              <a:pPr eaLnBrk="1" hangingPunct="1"/>
              <a:t>40</a:t>
            </a:fld>
            <a:endParaRPr lang="en-US"/>
          </a:p>
        </p:txBody>
      </p:sp>
      <p:sp>
        <p:nvSpPr>
          <p:cNvPr id="624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2444" tIns="46222" rIns="92444" bIns="46222"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5060" name="Slide Number Placeholder 3"/>
          <p:cNvSpPr txBox="1">
            <a:spLocks noGrp="1"/>
          </p:cNvSpPr>
          <p:nvPr/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4" tIns="46222" rIns="92444" bIns="46222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24A90F9-553E-2D4B-9757-25DE28183341}" type="slidenum">
              <a:rPr lang="en-US" sz="1200"/>
              <a:pPr algn="r" eaLnBrk="1" hangingPunct="1"/>
              <a:t>10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8FB90BE-0F0E-2F42-91A7-F69D72FDA1AB}" type="slidenum">
              <a:rPr lang="en-US"/>
              <a:pPr eaLnBrk="1" hangingPunct="1"/>
              <a:t>21</a:t>
            </a:fld>
            <a:endParaRPr lang="en-US"/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F84D861-5673-3747-B14D-A797DB54DD42}" type="slidenum">
              <a:rPr lang="en-US"/>
              <a:pPr eaLnBrk="1" hangingPunct="1"/>
              <a:t>22</a:t>
            </a:fld>
            <a:endParaRPr lang="en-US"/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CF9FEED-0FFF-7D4F-A24E-5ADEAB946421}" type="slidenum">
              <a:rPr lang="en-US"/>
              <a:pPr eaLnBrk="1" hangingPunct="1"/>
              <a:t>23</a:t>
            </a:fld>
            <a:endParaRPr lang="en-US"/>
          </a:p>
        </p:txBody>
      </p:sp>
      <p:sp>
        <p:nvSpPr>
          <p:cNvPr id="501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F090CDF-7BFC-3D40-A294-D29C66823582}" type="slidenum">
              <a:rPr lang="en-US"/>
              <a:pPr eaLnBrk="1" hangingPunct="1"/>
              <a:t>24</a:t>
            </a:fld>
            <a:endParaRPr lang="en-US"/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2392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239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11AB2A-B9DC-AE4E-AAC3-F82B5A85B88C}" type="slidenum">
              <a:rPr lang="en-US"/>
              <a:pPr eaLnBrk="1" hangingPunct="1"/>
              <a:t>25</a:t>
            </a:fld>
            <a:endParaRPr lang="en-US"/>
          </a:p>
        </p:txBody>
      </p:sp>
      <p:sp>
        <p:nvSpPr>
          <p:cNvPr id="522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3ACDE-79E6-5445-BC12-D262E672A85B}" type="datetime1">
              <a:rPr lang="en-US"/>
              <a:pPr/>
              <a:t>10/21/11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99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0DB497-556F-7445-BA87-15EDC960C1C5}" type="datetime1">
              <a:rPr lang="en-US"/>
              <a:pPr/>
              <a:t>10/21/11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06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6D034C-74DF-FE46-BC22-65C6E629C7F0}" type="datetime1">
              <a:rPr lang="en-US"/>
              <a:pPr/>
              <a:t>10/21/11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87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240DAE-F4D5-564B-BE5B-2BFDF67823E9}" type="datetime1">
              <a:rPr lang="en-US"/>
              <a:pPr/>
              <a:t>10/21/11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453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D7CD32-0600-DD44-9072-1C57FEBC6FC9}" type="datetime1">
              <a:rPr lang="en-US"/>
              <a:pPr/>
              <a:t>10/21/11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54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406F6-8615-2146-B5AA-EF43FA1C7C70}" type="datetime1">
              <a:rPr lang="en-US"/>
              <a:pPr/>
              <a:t>10/21/11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363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82F974-C9A7-514F-AD81-99E3E039F871}" type="datetime1">
              <a:rPr lang="en-US"/>
              <a:pPr/>
              <a:t>10/21/11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545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7810A-F06F-2546-A2A1-3177BF90B21C}" type="datetime1">
              <a:rPr lang="en-US"/>
              <a:pPr/>
              <a:t>10/21/11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75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F2364A-6D41-D542-AFF2-56E700361946}" type="datetime1">
              <a:rPr lang="en-US"/>
              <a:pPr/>
              <a:t>10/21/11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72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9CB556-E993-8A46-B868-861E465F1ED8}" type="datetime1">
              <a:rPr lang="en-US"/>
              <a:pPr/>
              <a:t>10/21/11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76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44D2A8-FCD4-E344-94A4-0B41B6AF4B2D}" type="datetime1">
              <a:rPr lang="en-US"/>
              <a:pPr/>
              <a:t>10/21/11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2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AE99F9-1EE3-4D48-AE9D-E98DE16F8FD2}" type="datetime1">
              <a:rPr lang="en-US"/>
              <a:pPr/>
              <a:t>10/21/11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534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5913C0-9AA6-634E-BE4F-96C0AC740243}" type="datetime1">
              <a:rPr lang="en-US"/>
              <a:pPr/>
              <a:t>10/21/11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83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616CAA-ABFD-5242-9E47-60829E4BABE7}" type="datetime1">
              <a:rPr lang="en-US"/>
              <a:pPr/>
              <a:t>10/21/11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914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02888C3-0817-E44A-A958-7271AC948F40}" type="datetime1">
              <a:rPr lang="en-US"/>
              <a:pPr/>
              <a:t>10/21/11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pic>
        <p:nvPicPr>
          <p:cNvPr id="1030" name="Picture 7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821363"/>
            <a:ext cx="1295400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404040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222268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222268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222268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222268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.bin"/><Relationship Id="rId12" Type="http://schemas.openxmlformats.org/officeDocument/2006/relationships/image" Target="../media/image2.png"/><Relationship Id="rId13" Type="http://schemas.openxmlformats.org/officeDocument/2006/relationships/oleObject" Target="../embeddings/oleObject2.bin"/><Relationship Id="rId14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6" Type="http://schemas.openxmlformats.org/officeDocument/2006/relationships/image" Target="../media/image7.png"/><Relationship Id="rId7" Type="http://schemas.openxmlformats.org/officeDocument/2006/relationships/hyperlink" Target="http://www.ncdr.com/WebNCDR/" TargetMode="External"/><Relationship Id="rId8" Type="http://schemas.openxmlformats.org/officeDocument/2006/relationships/image" Target="../media/image8.png"/><Relationship Id="rId9" Type="http://schemas.openxmlformats.org/officeDocument/2006/relationships/hyperlink" Target="http://www.ncdr.com/WebNCDR/images/ACC-ICD_HOME_HEADER.gif" TargetMode="External"/><Relationship Id="rId10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295400"/>
            <a:ext cx="8382000" cy="1847850"/>
          </a:xfrm>
        </p:spPr>
        <p:txBody>
          <a:bodyPr/>
          <a:lstStyle/>
          <a:p>
            <a:pPr eaLnBrk="1" hangingPunct="1"/>
            <a:r>
              <a:rPr lang="en-US" sz="3600" b="1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600" b="1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3600" b="1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Real World Effectiveness of Implantable </a:t>
            </a:r>
            <a:r>
              <a:rPr lang="en-US" sz="3600" b="1" dirty="0" err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Cardioverter</a:t>
            </a:r>
            <a:r>
              <a:rPr lang="en-US" sz="3600" b="1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Defibrillators in Medicare Patients</a:t>
            </a:r>
            <a:br>
              <a:rPr lang="en-US" sz="3600" b="1" dirty="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36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81400"/>
            <a:ext cx="7848600" cy="1752600"/>
          </a:xfrm>
        </p:spPr>
        <p:txBody>
          <a:bodyPr/>
          <a:lstStyle/>
          <a:p>
            <a:pPr eaLnBrk="1" hangingPunct="1"/>
            <a:r>
              <a:rPr lang="en-US" sz="2400" b="1" dirty="0" err="1">
                <a:latin typeface="Arial" charset="0"/>
                <a:ea typeface="ＭＳ Ｐゴシック" charset="0"/>
                <a:cs typeface="ＭＳ Ｐゴシック" charset="0"/>
              </a:rPr>
              <a:t>Soko</a:t>
            </a:r>
            <a:r>
              <a:rPr lang="en-US" sz="2400" b="1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b="1" dirty="0" err="1">
                <a:latin typeface="Arial" charset="0"/>
                <a:ea typeface="ＭＳ Ｐゴシック" charset="0"/>
                <a:cs typeface="ＭＳ Ｐゴシック" charset="0"/>
              </a:rPr>
              <a:t>Setoguchi</a:t>
            </a:r>
            <a:r>
              <a:rPr lang="en-US" sz="2400" b="1" dirty="0">
                <a:latin typeface="Arial" charset="0"/>
                <a:ea typeface="ＭＳ Ｐゴシック" charset="0"/>
                <a:cs typeface="ＭＳ Ｐゴシック" charset="0"/>
              </a:rPr>
              <a:t>, MD, </a:t>
            </a:r>
            <a:r>
              <a:rPr lang="en-US" sz="2400" b="1" dirty="0" err="1">
                <a:latin typeface="Arial" charset="0"/>
                <a:ea typeface="ＭＳ Ｐゴシック" charset="0"/>
                <a:cs typeface="ＭＳ Ｐゴシック" charset="0"/>
              </a:rPr>
              <a:t>DrPH</a:t>
            </a:r>
            <a:endParaRPr lang="en-US" sz="2400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400" b="1" dirty="0">
                <a:latin typeface="Arial" charset="0"/>
                <a:ea typeface="ＭＳ Ｐゴシック" charset="0"/>
                <a:cs typeface="ＭＳ Ｐゴシック" charset="0"/>
              </a:rPr>
              <a:t>Duke Clinical Research Institute, Durham, NC</a:t>
            </a:r>
          </a:p>
          <a:p>
            <a:pPr eaLnBrk="1" hangingPunct="1"/>
            <a:endParaRPr lang="en-US" sz="2400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400" b="1" dirty="0">
                <a:latin typeface="Arial" charset="0"/>
                <a:ea typeface="ＭＳ Ｐゴシック" charset="0"/>
                <a:cs typeface="ＭＳ Ｐゴシック" charset="0"/>
              </a:rPr>
              <a:t>Project Contract Site</a:t>
            </a:r>
          </a:p>
          <a:p>
            <a:pPr eaLnBrk="1" hangingPunct="1"/>
            <a:r>
              <a:rPr lang="en-US" sz="2400" b="1" dirty="0">
                <a:latin typeface="Arial" charset="0"/>
                <a:ea typeface="ＭＳ Ｐゴシック" charset="0"/>
                <a:cs typeface="ＭＳ Ｐゴシック" charset="0"/>
              </a:rPr>
              <a:t>Brigham and Women Hospital, Boston, MA</a:t>
            </a:r>
          </a:p>
        </p:txBody>
      </p:sp>
      <p:sp>
        <p:nvSpPr>
          <p:cNvPr id="2052" name="Rectangle 6"/>
          <p:cNvSpPr txBox="1">
            <a:spLocks noGrp="1" noChangeArrowheads="1"/>
          </p:cNvSpPr>
          <p:nvPr/>
        </p:nvSpPr>
        <p:spPr bwMode="auto">
          <a:xfrm>
            <a:off x="228600" y="64008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DAFF2F74-A30C-8D49-9721-69242E4BD2CF}" type="slidenum">
              <a:rPr lang="en-US" sz="1400"/>
              <a:pPr algn="r" eaLnBrk="1" hangingPunct="1"/>
              <a:t>1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2B192148-7374-3D4D-9ADD-14C2A1BF5945}" type="slidenum">
              <a:rPr lang="en-US" sz="1400"/>
              <a:pPr algn="r" eaLnBrk="1" hangingPunct="1"/>
              <a:t>10</a:t>
            </a:fld>
            <a:endParaRPr lang="en-US" sz="140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953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dirty="0">
                <a:latin typeface="Arial" charset="0"/>
                <a:ea typeface="ＭＳ Ｐゴシック" charset="0"/>
                <a:cs typeface="ＭＳ Ｐゴシック" charset="0"/>
              </a:rPr>
              <a:t>Core Investigator Team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00200"/>
            <a:ext cx="8229600" cy="4525963"/>
          </a:xfrm>
        </p:spPr>
        <p:txBody>
          <a:bodyPr wrap="none"/>
          <a:lstStyle/>
          <a:p>
            <a:pPr>
              <a:lnSpc>
                <a:spcPct val="80000"/>
              </a:lnSpc>
              <a:buFont typeface="Wingdings" charset="0"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BWH DEcIDE Center Core Team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Soko Setoguchi Iwata, MD DrPH (PI, BWH/Duke) 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John Seeger, PharmD, DrPH (Site PI)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Natasha (Chih-Ying ) Chen, PhD (Research Fellow)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Lauren Williams, BA (Research Assistant)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Helen Mogun, MS and Jun Liu, MD MPH (Programmers)</a:t>
            </a:r>
          </a:p>
          <a:p>
            <a:pPr>
              <a:lnSpc>
                <a:spcPct val="80000"/>
              </a:lnSpc>
              <a:buFont typeface="Wingdings" charset="0"/>
              <a:buNone/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Clinical Experts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Lynne Warner Stevenson, MD (Co-Investigator)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Garrick Stewart, MD, MPH (Co-Investigator)</a:t>
            </a:r>
          </a:p>
          <a:p>
            <a:pPr>
              <a:lnSpc>
                <a:spcPct val="80000"/>
              </a:lnSpc>
              <a:buFont typeface="Wingdings" charset="0"/>
              <a:buNone/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Method Experts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Sebastian Schneeweiss, MD ScD (BWH DEcIDE PI)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Robert Glynn, PhD ScD (Co-investigator)</a:t>
            </a: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6629400" y="6248400"/>
            <a:ext cx="3505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*Deceased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1143000"/>
          </a:xfrm>
        </p:spPr>
        <p:txBody>
          <a:bodyPr/>
          <a:lstStyle/>
          <a:p>
            <a:r>
              <a:rPr lang="en-US" sz="3200" b="1" dirty="0">
                <a:latin typeface="Arial" charset="0"/>
                <a:ea typeface="ＭＳ Ｐゴシック" charset="0"/>
                <a:cs typeface="ＭＳ Ｐゴシック" charset="0"/>
              </a:rPr>
              <a:t>Contracting/Supporting Groups/Individuals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>
                <a:latin typeface="Arial" charset="0"/>
                <a:ea typeface="ＭＳ Ｐゴシック" charset="0"/>
                <a:cs typeface="ＭＳ Ｐゴシック" charset="0"/>
              </a:rPr>
              <a:t>Outcome Sciences Inc.</a:t>
            </a:r>
          </a:p>
          <a:p>
            <a:pPr lvl="1">
              <a:lnSpc>
                <a:spcPct val="80000"/>
              </a:lnSpc>
            </a:pPr>
            <a:r>
              <a:rPr lang="en-US" sz="2000">
                <a:latin typeface="Arial" charset="0"/>
                <a:ea typeface="ＭＳ Ｐゴシック" charset="0"/>
              </a:rPr>
              <a:t>Providing the national clinical registries for HF and myocardial infarction (MI)</a:t>
            </a:r>
          </a:p>
          <a:p>
            <a:pPr lvl="1">
              <a:lnSpc>
                <a:spcPct val="80000"/>
              </a:lnSpc>
            </a:pPr>
            <a:r>
              <a:rPr lang="en-US" sz="2000">
                <a:latin typeface="Arial" charset="0"/>
                <a:ea typeface="ＭＳ Ｐゴシック" charset="0"/>
              </a:rPr>
              <a:t>Nancy Dreyer, PhD</a:t>
            </a:r>
            <a:endParaRPr lang="en-US" sz="2400" b="1">
              <a:latin typeface="Arial" charset="0"/>
              <a:ea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sz="2400" b="1">
                <a:latin typeface="Arial" charset="0"/>
                <a:ea typeface="ＭＳ Ｐゴシック" charset="0"/>
                <a:cs typeface="ＭＳ Ｐゴシック" charset="0"/>
              </a:rPr>
              <a:t>ACC NCDR</a:t>
            </a:r>
          </a:p>
          <a:p>
            <a:pPr lvl="1">
              <a:lnSpc>
                <a:spcPct val="80000"/>
              </a:lnSpc>
            </a:pPr>
            <a:r>
              <a:rPr lang="en-US" sz="2000">
                <a:latin typeface="Arial" charset="0"/>
                <a:ea typeface="ＭＳ Ｐゴシック" charset="0"/>
              </a:rPr>
              <a:t>Supplementing CMS ICD Registry with data from ACC NCDR ICD Registry</a:t>
            </a:r>
          </a:p>
          <a:p>
            <a:pPr>
              <a:lnSpc>
                <a:spcPct val="80000"/>
              </a:lnSpc>
            </a:pPr>
            <a:r>
              <a:rPr lang="en-US" sz="2400" b="1">
                <a:latin typeface="Arial" charset="0"/>
                <a:ea typeface="ＭＳ Ｐゴシック" charset="0"/>
                <a:cs typeface="ＭＳ Ｐゴシック" charset="0"/>
              </a:rPr>
              <a:t>Center for Outcomes Research and Evaluation (CORE), Yale-New Haven Hospital</a:t>
            </a:r>
          </a:p>
          <a:p>
            <a:pPr lvl="1">
              <a:lnSpc>
                <a:spcPct val="80000"/>
              </a:lnSpc>
            </a:pPr>
            <a:r>
              <a:rPr lang="en-US" sz="2000">
                <a:latin typeface="Arial" charset="0"/>
                <a:ea typeface="ＭＳ Ｐゴシック" charset="0"/>
              </a:rPr>
              <a:t>Bridging BWH DEcIDE Center and ACC NCDR</a:t>
            </a:r>
          </a:p>
          <a:p>
            <a:pPr lvl="1">
              <a:lnSpc>
                <a:spcPct val="80000"/>
              </a:lnSpc>
            </a:pPr>
            <a:r>
              <a:rPr lang="en-US" sz="2000">
                <a:latin typeface="Arial" charset="0"/>
                <a:ea typeface="ＭＳ Ｐゴシック" charset="0"/>
              </a:rPr>
              <a:t>Collaborating on the ICD complication aim</a:t>
            </a:r>
          </a:p>
          <a:p>
            <a:pPr>
              <a:lnSpc>
                <a:spcPct val="80000"/>
              </a:lnSpc>
            </a:pPr>
            <a:r>
              <a:rPr lang="en-US" sz="2400" b="1">
                <a:latin typeface="Arial" charset="0"/>
                <a:ea typeface="ＭＳ Ｐゴシック" charset="0"/>
                <a:cs typeface="ＭＳ Ｐゴシック" charset="0"/>
              </a:rPr>
              <a:t>Brown University </a:t>
            </a:r>
          </a:p>
          <a:p>
            <a:pPr lvl="1">
              <a:lnSpc>
                <a:spcPct val="80000"/>
              </a:lnSpc>
            </a:pPr>
            <a:r>
              <a:rPr lang="en-US" sz="2000">
                <a:latin typeface="Arial" charset="0"/>
                <a:ea typeface="ＭＳ Ｐゴシック" charset="0"/>
              </a:rPr>
              <a:t>Melissa Clark, PhD, Brown University for the supplemental survey study</a:t>
            </a:r>
          </a:p>
          <a:p>
            <a:pPr>
              <a:lnSpc>
                <a:spcPct val="80000"/>
              </a:lnSpc>
            </a:pPr>
            <a:r>
              <a:rPr lang="en-US" sz="2400" b="1">
                <a:latin typeface="Arial" charset="0"/>
                <a:ea typeface="ＭＳ Ｐゴシック" charset="0"/>
                <a:cs typeface="ＭＳ Ｐゴシック" charset="0"/>
              </a:rPr>
              <a:t>Univ. of British Columbia</a:t>
            </a:r>
          </a:p>
          <a:p>
            <a:pPr lvl="1">
              <a:lnSpc>
                <a:spcPct val="80000"/>
              </a:lnSpc>
            </a:pPr>
            <a:r>
              <a:rPr lang="en-US" sz="2000">
                <a:latin typeface="Arial" charset="0"/>
                <a:ea typeface="ＭＳ Ｐゴシック" charset="0"/>
              </a:rPr>
              <a:t>Winson Cheung, MD MSc for the supplemental survey study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292" name="Rectangle 6"/>
          <p:cNvSpPr txBox="1">
            <a:spLocks noGrp="1" noChangeArrowheads="1"/>
          </p:cNvSpPr>
          <p:nvPr/>
        </p:nvSpPr>
        <p:spPr bwMode="auto">
          <a:xfrm>
            <a:off x="228600" y="64008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91CA063F-F8C2-0844-B310-D9BBC8B50F98}" type="slidenum">
              <a:rPr lang="en-US" sz="1400"/>
              <a:pPr algn="r" eaLnBrk="1" hangingPunct="1"/>
              <a:t>11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TEP members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Jeptha Curtis, MD (Yale School of Medicine &amp; Yale-New Haven Hospital, New Haven, CT)</a:t>
            </a: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Sherri Dodd, MS (Medtronic Inc, Minneapolis, MN)</a:t>
            </a: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Kenneth Ellenbogen, MD (Virginia Commonwealth University Pauley Heart Center, Richmond, VA)</a:t>
            </a: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Marcel E. Salive, MD, MPH (National Institute on Aging at National Institutes of Health, Bethesda, MD)</a:t>
            </a:r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Lynett Voshage Stahl (Boston Scientific Corporation, Arden Hills, MN)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Putting Multiple Data Sources Together</a:t>
            </a:r>
          </a:p>
        </p:txBody>
      </p:sp>
      <p:sp>
        <p:nvSpPr>
          <p:cNvPr id="14339" name="Rectangle 6"/>
          <p:cNvSpPr txBox="1">
            <a:spLocks noGrp="1" noChangeArrowheads="1"/>
          </p:cNvSpPr>
          <p:nvPr/>
        </p:nvSpPr>
        <p:spPr bwMode="auto">
          <a:xfrm>
            <a:off x="228600" y="64008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1FA20EDA-0E0F-134B-AD55-E7169CD0D0CF}" type="slidenum">
              <a:rPr lang="en-US" sz="1400"/>
              <a:pPr algn="r" eaLnBrk="1" hangingPunct="1"/>
              <a:t>13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Putting Multiple Data Sources Together diagram"/>
          <p:cNvGrpSpPr/>
          <p:nvPr/>
        </p:nvGrpSpPr>
        <p:grpSpPr>
          <a:xfrm>
            <a:off x="0" y="0"/>
            <a:ext cx="9394825" cy="6858000"/>
            <a:chOff x="0" y="0"/>
            <a:chExt cx="9394825" cy="6858000"/>
          </a:xfrm>
        </p:grpSpPr>
        <p:sp>
          <p:nvSpPr>
            <p:cNvPr id="15362" name="Rectangle 4"/>
            <p:cNvSpPr>
              <a:spLocks noChangeArrowheads="1"/>
            </p:cNvSpPr>
            <p:nvPr/>
          </p:nvSpPr>
          <p:spPr bwMode="auto">
            <a:xfrm>
              <a:off x="2424113" y="0"/>
              <a:ext cx="4481512" cy="6858000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en-US" sz="2400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5363" name="Text Box 5"/>
            <p:cNvSpPr txBox="1">
              <a:spLocks noChangeArrowheads="1"/>
            </p:cNvSpPr>
            <p:nvPr/>
          </p:nvSpPr>
          <p:spPr bwMode="auto">
            <a:xfrm>
              <a:off x="3657600" y="76200"/>
              <a:ext cx="2733675" cy="701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2000">
                  <a:latin typeface="Times New Roman" charset="0"/>
                  <a:cs typeface="Times New Roman" charset="0"/>
                </a:rPr>
                <a:t>Brigham DEcIDE Center</a:t>
              </a:r>
            </a:p>
          </p:txBody>
        </p:sp>
        <p:sp>
          <p:nvSpPr>
            <p:cNvPr id="15364" name="Text Box 6"/>
            <p:cNvSpPr txBox="1">
              <a:spLocks noChangeArrowheads="1"/>
            </p:cNvSpPr>
            <p:nvPr/>
          </p:nvSpPr>
          <p:spPr bwMode="auto">
            <a:xfrm>
              <a:off x="0" y="6092825"/>
              <a:ext cx="2403475" cy="765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100">
                  <a:cs typeface="Times New Roman" charset="0"/>
                </a:rPr>
                <a:t>*HF/MI Registry: Clinical Registry from Outcome DEcIDE Center for heart failure and myocardial infarction</a:t>
              </a:r>
            </a:p>
          </p:txBody>
        </p:sp>
        <p:sp>
          <p:nvSpPr>
            <p:cNvPr id="15365" name="Line 7"/>
            <p:cNvSpPr>
              <a:spLocks noChangeShapeType="1"/>
            </p:cNvSpPr>
            <p:nvPr/>
          </p:nvSpPr>
          <p:spPr bwMode="auto">
            <a:xfrm flipV="1">
              <a:off x="0" y="2825750"/>
              <a:ext cx="244316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6" name="Text Box 8"/>
            <p:cNvSpPr txBox="1">
              <a:spLocks noChangeArrowheads="1"/>
            </p:cNvSpPr>
            <p:nvPr/>
          </p:nvSpPr>
          <p:spPr bwMode="auto">
            <a:xfrm>
              <a:off x="6897688" y="2227263"/>
              <a:ext cx="2203450" cy="549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>
                  <a:cs typeface="Times New Roman" charset="0"/>
                </a:rPr>
                <a:t>5) CMS sends Medicare files (100% Denominator &amp; MedPAR) to BWH DEcIDE Center</a:t>
              </a:r>
            </a:p>
          </p:txBody>
        </p:sp>
        <p:sp>
          <p:nvSpPr>
            <p:cNvPr id="15367" name="Text Box 9"/>
            <p:cNvSpPr txBox="1">
              <a:spLocks noChangeArrowheads="1"/>
            </p:cNvSpPr>
            <p:nvPr/>
          </p:nvSpPr>
          <p:spPr bwMode="auto">
            <a:xfrm>
              <a:off x="7010400" y="862013"/>
              <a:ext cx="21336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200">
                  <a:cs typeface="Times New Roman" charset="0"/>
                </a:rPr>
                <a:t>3) CMS ICD registry with identifiers</a:t>
              </a:r>
            </a:p>
          </p:txBody>
        </p:sp>
        <p:sp>
          <p:nvSpPr>
            <p:cNvPr id="15368" name="Text Box 10"/>
            <p:cNvSpPr txBox="1">
              <a:spLocks noChangeArrowheads="1"/>
            </p:cNvSpPr>
            <p:nvPr/>
          </p:nvSpPr>
          <p:spPr bwMode="auto">
            <a:xfrm>
              <a:off x="3121025" y="6186488"/>
              <a:ext cx="306228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200">
                  <a:cs typeface="Times New Roman" charset="0"/>
                </a:rPr>
                <a:t>11) Creation of Research Database using Medicare files and linkage information</a:t>
              </a:r>
              <a:endParaRPr lang="en-US" altLang="ja-JP" sz="1200" b="1">
                <a:solidFill>
                  <a:srgbClr val="6699FF"/>
                </a:solidFill>
                <a:cs typeface="Times New Roman" charset="0"/>
              </a:endParaRPr>
            </a:p>
          </p:txBody>
        </p:sp>
        <p:sp>
          <p:nvSpPr>
            <p:cNvPr id="15369" name="Text Box 11"/>
            <p:cNvSpPr txBox="1">
              <a:spLocks noChangeArrowheads="1"/>
            </p:cNvSpPr>
            <p:nvPr/>
          </p:nvSpPr>
          <p:spPr bwMode="auto">
            <a:xfrm>
              <a:off x="0" y="4227513"/>
              <a:ext cx="23812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200">
                  <a:cs typeface="Times New Roman" charset="0"/>
                </a:rPr>
                <a:t>1) Dataset of entire study cohort (65+) and linkage information*</a:t>
              </a:r>
            </a:p>
          </p:txBody>
        </p:sp>
        <p:grpSp>
          <p:nvGrpSpPr>
            <p:cNvPr id="15370" name="Group 12"/>
            <p:cNvGrpSpPr>
              <a:grpSpLocks/>
            </p:cNvGrpSpPr>
            <p:nvPr/>
          </p:nvGrpSpPr>
          <p:grpSpPr bwMode="auto">
            <a:xfrm>
              <a:off x="2587625" y="4986338"/>
              <a:ext cx="1042988" cy="1066800"/>
              <a:chOff x="427" y="659"/>
              <a:chExt cx="657" cy="672"/>
            </a:xfrm>
          </p:grpSpPr>
          <p:sp>
            <p:nvSpPr>
              <p:cNvPr id="15446" name="AutoShape 13"/>
              <p:cNvSpPr>
                <a:spLocks noChangeArrowheads="1"/>
              </p:cNvSpPr>
              <p:nvPr/>
            </p:nvSpPr>
            <p:spPr bwMode="auto">
              <a:xfrm>
                <a:off x="519" y="659"/>
                <a:ext cx="476" cy="672"/>
              </a:xfrm>
              <a:prstGeom prst="flowChartMagneticDisk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47" name="Text Box 14"/>
              <p:cNvSpPr txBox="1">
                <a:spLocks noChangeArrowheads="1"/>
              </p:cNvSpPr>
              <p:nvPr/>
            </p:nvSpPr>
            <p:spPr bwMode="auto">
              <a:xfrm>
                <a:off x="427" y="863"/>
                <a:ext cx="657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ja-JP" sz="1500">
                    <a:cs typeface="Times New Roman" charset="0"/>
                  </a:rPr>
                  <a:t>HF/MI registry</a:t>
                </a:r>
              </a:p>
            </p:txBody>
          </p:sp>
        </p:grpSp>
        <p:grpSp>
          <p:nvGrpSpPr>
            <p:cNvPr id="15371" name="Group 15"/>
            <p:cNvGrpSpPr>
              <a:grpSpLocks/>
            </p:cNvGrpSpPr>
            <p:nvPr/>
          </p:nvGrpSpPr>
          <p:grpSpPr bwMode="auto">
            <a:xfrm>
              <a:off x="7588250" y="2728913"/>
              <a:ext cx="838200" cy="727075"/>
              <a:chOff x="4800" y="677"/>
              <a:chExt cx="528" cy="672"/>
            </a:xfrm>
          </p:grpSpPr>
          <p:sp>
            <p:nvSpPr>
              <p:cNvPr id="15444" name="AutoShape 16"/>
              <p:cNvSpPr>
                <a:spLocks noChangeArrowheads="1"/>
              </p:cNvSpPr>
              <p:nvPr/>
            </p:nvSpPr>
            <p:spPr bwMode="auto">
              <a:xfrm>
                <a:off x="4848" y="677"/>
                <a:ext cx="448" cy="672"/>
              </a:xfrm>
              <a:prstGeom prst="flowChartMagneticDisk">
                <a:avLst/>
              </a:prstGeom>
              <a:solidFill>
                <a:srgbClr val="66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45" name="Text Box 17"/>
              <p:cNvSpPr txBox="1">
                <a:spLocks noChangeArrowheads="1"/>
              </p:cNvSpPr>
              <p:nvPr/>
            </p:nvSpPr>
            <p:spPr bwMode="auto">
              <a:xfrm>
                <a:off x="4800" y="869"/>
                <a:ext cx="528" cy="4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ja-JP" sz="1200">
                    <a:cs typeface="Times New Roman" charset="0"/>
                  </a:rPr>
                  <a:t>Medicare Files</a:t>
                </a:r>
              </a:p>
            </p:txBody>
          </p:sp>
        </p:grpSp>
        <p:sp>
          <p:nvSpPr>
            <p:cNvPr id="15372" name="Line 18"/>
            <p:cNvSpPr>
              <a:spLocks noChangeShapeType="1"/>
            </p:cNvSpPr>
            <p:nvPr/>
          </p:nvSpPr>
          <p:spPr bwMode="auto">
            <a:xfrm flipV="1">
              <a:off x="1554163" y="2089150"/>
              <a:ext cx="11715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73" name="AutoShape 19"/>
            <p:cNvSpPr>
              <a:spLocks noChangeArrowheads="1"/>
            </p:cNvSpPr>
            <p:nvPr/>
          </p:nvSpPr>
          <p:spPr bwMode="auto">
            <a:xfrm>
              <a:off x="4198938" y="5133975"/>
              <a:ext cx="958850" cy="1098550"/>
            </a:xfrm>
            <a:prstGeom prst="flowChartMagneticDisk">
              <a:avLst/>
            </a:prstGeom>
            <a:solidFill>
              <a:srgbClr val="CC33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600">
                  <a:cs typeface="Times New Roman" charset="0"/>
                </a:rPr>
                <a:t>Research</a:t>
              </a:r>
            </a:p>
            <a:p>
              <a:pPr algn="ctr"/>
              <a:r>
                <a:rPr lang="en-US" sz="1600">
                  <a:cs typeface="Times New Roman" charset="0"/>
                </a:rPr>
                <a:t>Database</a:t>
              </a:r>
            </a:p>
          </p:txBody>
        </p:sp>
        <p:grpSp>
          <p:nvGrpSpPr>
            <p:cNvPr id="15374" name="Group 20"/>
            <p:cNvGrpSpPr>
              <a:grpSpLocks/>
            </p:cNvGrpSpPr>
            <p:nvPr/>
          </p:nvGrpSpPr>
          <p:grpSpPr bwMode="auto">
            <a:xfrm>
              <a:off x="0" y="3192463"/>
              <a:ext cx="2400300" cy="828675"/>
              <a:chOff x="0" y="91"/>
              <a:chExt cx="1512" cy="522"/>
            </a:xfrm>
          </p:grpSpPr>
          <p:sp>
            <p:nvSpPr>
              <p:cNvPr id="15442" name="Rectangle 21"/>
              <p:cNvSpPr>
                <a:spLocks noChangeArrowheads="1"/>
              </p:cNvSpPr>
              <p:nvPr/>
            </p:nvSpPr>
            <p:spPr bwMode="auto">
              <a:xfrm>
                <a:off x="0" y="345"/>
                <a:ext cx="1512" cy="26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ja-JP" sz="1600" b="1">
                  <a:latin typeface="Times New Roman" charset="0"/>
                  <a:cs typeface="Times New Roman" charset="0"/>
                </a:endParaRPr>
              </a:p>
            </p:txBody>
          </p:sp>
          <p:pic>
            <p:nvPicPr>
              <p:cNvPr id="15443" name="Picture 2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" y="91"/>
                <a:ext cx="1356" cy="2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5375" name="Picture 2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6663" y="762000"/>
              <a:ext cx="2339975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grpSp>
          <p:nvGrpSpPr>
            <p:cNvPr id="15376" name="Group 24"/>
            <p:cNvGrpSpPr>
              <a:grpSpLocks/>
            </p:cNvGrpSpPr>
            <p:nvPr/>
          </p:nvGrpSpPr>
          <p:grpSpPr bwMode="auto">
            <a:xfrm>
              <a:off x="723900" y="4968875"/>
              <a:ext cx="1003300" cy="1066800"/>
              <a:chOff x="1581" y="667"/>
              <a:chExt cx="632" cy="672"/>
            </a:xfrm>
          </p:grpSpPr>
          <p:sp>
            <p:nvSpPr>
              <p:cNvPr id="15440" name="AutoShape 25"/>
              <p:cNvSpPr>
                <a:spLocks noChangeArrowheads="1"/>
              </p:cNvSpPr>
              <p:nvPr/>
            </p:nvSpPr>
            <p:spPr bwMode="auto">
              <a:xfrm>
                <a:off x="1661" y="667"/>
                <a:ext cx="467" cy="672"/>
              </a:xfrm>
              <a:prstGeom prst="flowChartMagneticDisk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41" name="Text Box 26"/>
              <p:cNvSpPr txBox="1">
                <a:spLocks noChangeArrowheads="1"/>
              </p:cNvSpPr>
              <p:nvPr/>
            </p:nvSpPr>
            <p:spPr bwMode="auto">
              <a:xfrm>
                <a:off x="1581" y="903"/>
                <a:ext cx="632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ja-JP" sz="1500">
                    <a:cs typeface="Times New Roman" charset="0"/>
                  </a:rPr>
                  <a:t>HF/MI registry</a:t>
                </a:r>
              </a:p>
            </p:txBody>
          </p:sp>
        </p:grpSp>
        <p:pic>
          <p:nvPicPr>
            <p:cNvPr id="15377" name="Picture 2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2975" y="55563"/>
              <a:ext cx="1531938" cy="652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5378" name="Line 28"/>
            <p:cNvSpPr>
              <a:spLocks noChangeShapeType="1"/>
            </p:cNvSpPr>
            <p:nvPr/>
          </p:nvSpPr>
          <p:spPr bwMode="auto">
            <a:xfrm flipH="1" flipV="1">
              <a:off x="4552950" y="3379788"/>
              <a:ext cx="2949575" cy="8778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379" name="Group 29"/>
            <p:cNvGrpSpPr>
              <a:grpSpLocks/>
            </p:cNvGrpSpPr>
            <p:nvPr/>
          </p:nvGrpSpPr>
          <p:grpSpPr bwMode="auto">
            <a:xfrm>
              <a:off x="800100" y="1865313"/>
              <a:ext cx="790575" cy="498475"/>
              <a:chOff x="562" y="3386"/>
              <a:chExt cx="498" cy="314"/>
            </a:xfrm>
          </p:grpSpPr>
          <p:sp>
            <p:nvSpPr>
              <p:cNvPr id="15438" name="AutoShape 30"/>
              <p:cNvSpPr>
                <a:spLocks noChangeArrowheads="1"/>
              </p:cNvSpPr>
              <p:nvPr/>
            </p:nvSpPr>
            <p:spPr bwMode="auto">
              <a:xfrm>
                <a:off x="619" y="3386"/>
                <a:ext cx="386" cy="314"/>
              </a:xfrm>
              <a:prstGeom prst="flowChartMagneticDisk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39" name="Text Box 31"/>
              <p:cNvSpPr txBox="1">
                <a:spLocks noChangeArrowheads="1"/>
              </p:cNvSpPr>
              <p:nvPr/>
            </p:nvSpPr>
            <p:spPr bwMode="auto">
              <a:xfrm>
                <a:off x="562" y="3477"/>
                <a:ext cx="498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sz="800">
                    <a:cs typeface="Times New Roman" charset="0"/>
                  </a:rPr>
                  <a:t>ACC- NCDR registry</a:t>
                </a:r>
              </a:p>
            </p:txBody>
          </p:sp>
        </p:grpSp>
        <p:sp>
          <p:nvSpPr>
            <p:cNvPr id="15380" name="Line 32"/>
            <p:cNvSpPr>
              <a:spLocks noChangeShapeType="1"/>
            </p:cNvSpPr>
            <p:nvPr/>
          </p:nvSpPr>
          <p:spPr bwMode="auto">
            <a:xfrm>
              <a:off x="1652588" y="5489575"/>
              <a:ext cx="1057275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381" name="Group 33"/>
            <p:cNvGrpSpPr>
              <a:grpSpLocks/>
            </p:cNvGrpSpPr>
            <p:nvPr/>
          </p:nvGrpSpPr>
          <p:grpSpPr bwMode="auto">
            <a:xfrm>
              <a:off x="0" y="0"/>
              <a:ext cx="2424113" cy="1792288"/>
              <a:chOff x="0" y="0"/>
              <a:chExt cx="1527" cy="1129"/>
            </a:xfrm>
          </p:grpSpPr>
          <p:sp>
            <p:nvSpPr>
              <p:cNvPr id="15434" name="Text Box 34"/>
              <p:cNvSpPr txBox="1">
                <a:spLocks noChangeArrowheads="1"/>
              </p:cNvSpPr>
              <p:nvPr/>
            </p:nvSpPr>
            <p:spPr bwMode="auto">
              <a:xfrm>
                <a:off x="0" y="495"/>
                <a:ext cx="1498" cy="6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ja-JP" sz="1000">
                    <a:cs typeface="Times New Roman" charset="0"/>
                  </a:rPr>
                  <a:t>2) A portion of the NCDR ICD registry including identifiers, reason for admission, prior heart failure hospitalization, QRS duration, Creatinine, B-type natriuretic peptide, and systolic blood pressure</a:t>
                </a:r>
              </a:p>
            </p:txBody>
          </p:sp>
          <p:pic>
            <p:nvPicPr>
              <p:cNvPr id="15435" name="Picture 3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75" cy="4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15436" name="Picture 36" descr="ACCNCDR-BANNER">
                <a:hlinkClick r:id="rId7"/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3" y="9"/>
                <a:ext cx="1024" cy="2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437" name="Picture 37" descr="See full size image">
                <a:hlinkClick r:id="rId9"/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4" y="323"/>
                <a:ext cx="765" cy="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382" name="Line 38"/>
            <p:cNvSpPr>
              <a:spLocks noChangeShapeType="1"/>
            </p:cNvSpPr>
            <p:nvPr/>
          </p:nvSpPr>
          <p:spPr bwMode="auto">
            <a:xfrm>
              <a:off x="3540125" y="5545138"/>
              <a:ext cx="609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83" name="Text Box 39"/>
            <p:cNvSpPr txBox="1">
              <a:spLocks noChangeArrowheads="1"/>
            </p:cNvSpPr>
            <p:nvPr/>
          </p:nvSpPr>
          <p:spPr bwMode="auto">
            <a:xfrm>
              <a:off x="4632325" y="2339975"/>
              <a:ext cx="209867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>
                  <a:cs typeface="Times New Roman" charset="0"/>
                </a:rPr>
                <a:t>6) BWH DEcIDE Center receives Medicare Files (STAGE 1)</a:t>
              </a:r>
            </a:p>
          </p:txBody>
        </p:sp>
        <p:grpSp>
          <p:nvGrpSpPr>
            <p:cNvPr id="15384" name="Group 40"/>
            <p:cNvGrpSpPr>
              <a:grpSpLocks/>
            </p:cNvGrpSpPr>
            <p:nvPr/>
          </p:nvGrpSpPr>
          <p:grpSpPr bwMode="auto">
            <a:xfrm>
              <a:off x="5865813" y="1289050"/>
              <a:ext cx="947737" cy="738188"/>
              <a:chOff x="3597" y="3397"/>
              <a:chExt cx="551" cy="428"/>
            </a:xfrm>
          </p:grpSpPr>
          <p:sp>
            <p:nvSpPr>
              <p:cNvPr id="15432" name="AutoShape 41"/>
              <p:cNvSpPr>
                <a:spLocks noChangeArrowheads="1"/>
              </p:cNvSpPr>
              <p:nvPr/>
            </p:nvSpPr>
            <p:spPr bwMode="auto">
              <a:xfrm>
                <a:off x="3667" y="3397"/>
                <a:ext cx="411" cy="428"/>
              </a:xfrm>
              <a:prstGeom prst="flowChartMagneticDisk">
                <a:avLst/>
              </a:prstGeom>
              <a:solidFill>
                <a:srgbClr val="80D1E4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33" name="Text Box 42"/>
              <p:cNvSpPr txBox="1">
                <a:spLocks noChangeArrowheads="1"/>
              </p:cNvSpPr>
              <p:nvPr/>
            </p:nvSpPr>
            <p:spPr bwMode="auto">
              <a:xfrm>
                <a:off x="3597" y="3513"/>
                <a:ext cx="551" cy="2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>
                    <a:cs typeface="Times New Roman" charset="0"/>
                  </a:rPr>
                  <a:t>CMS ICD registry</a:t>
                </a:r>
                <a:endParaRPr lang="en-US" sz="1200">
                  <a:latin typeface="Times New Roman" charset="0"/>
                  <a:cs typeface="Times New Roman" charset="0"/>
                </a:endParaRPr>
              </a:p>
            </p:txBody>
          </p:sp>
        </p:grpSp>
        <p:grpSp>
          <p:nvGrpSpPr>
            <p:cNvPr id="15385" name="Group 43"/>
            <p:cNvGrpSpPr>
              <a:grpSpLocks/>
            </p:cNvGrpSpPr>
            <p:nvPr/>
          </p:nvGrpSpPr>
          <p:grpSpPr bwMode="auto">
            <a:xfrm>
              <a:off x="5600700" y="5076825"/>
              <a:ext cx="838200" cy="741363"/>
              <a:chOff x="4800" y="677"/>
              <a:chExt cx="528" cy="672"/>
            </a:xfrm>
          </p:grpSpPr>
          <p:sp>
            <p:nvSpPr>
              <p:cNvPr id="15430" name="AutoShape 44"/>
              <p:cNvSpPr>
                <a:spLocks noChangeArrowheads="1"/>
              </p:cNvSpPr>
              <p:nvPr/>
            </p:nvSpPr>
            <p:spPr bwMode="auto">
              <a:xfrm>
                <a:off x="4848" y="677"/>
                <a:ext cx="448" cy="672"/>
              </a:xfrm>
              <a:prstGeom prst="flowChartMagneticDisk">
                <a:avLst/>
              </a:prstGeom>
              <a:solidFill>
                <a:srgbClr val="66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31" name="Text Box 45"/>
              <p:cNvSpPr txBox="1">
                <a:spLocks noChangeArrowheads="1"/>
              </p:cNvSpPr>
              <p:nvPr/>
            </p:nvSpPr>
            <p:spPr bwMode="auto">
              <a:xfrm>
                <a:off x="4800" y="870"/>
                <a:ext cx="528" cy="4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ja-JP" sz="1200">
                    <a:cs typeface="Times New Roman" charset="0"/>
                  </a:rPr>
                  <a:t>Medicare Files</a:t>
                </a:r>
              </a:p>
            </p:txBody>
          </p:sp>
        </p:grpSp>
        <p:sp>
          <p:nvSpPr>
            <p:cNvPr id="15386" name="Line 46"/>
            <p:cNvSpPr>
              <a:spLocks noChangeShapeType="1"/>
            </p:cNvSpPr>
            <p:nvPr/>
          </p:nvSpPr>
          <p:spPr bwMode="auto">
            <a:xfrm flipH="1">
              <a:off x="4584700" y="3055938"/>
              <a:ext cx="793750" cy="15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387" name="Group 47"/>
            <p:cNvGrpSpPr>
              <a:grpSpLocks/>
            </p:cNvGrpSpPr>
            <p:nvPr/>
          </p:nvGrpSpPr>
          <p:grpSpPr bwMode="auto">
            <a:xfrm>
              <a:off x="5364163" y="2719388"/>
              <a:ext cx="838200" cy="727075"/>
              <a:chOff x="4800" y="677"/>
              <a:chExt cx="528" cy="672"/>
            </a:xfrm>
          </p:grpSpPr>
          <p:sp>
            <p:nvSpPr>
              <p:cNvPr id="15428" name="AutoShape 48"/>
              <p:cNvSpPr>
                <a:spLocks noChangeArrowheads="1"/>
              </p:cNvSpPr>
              <p:nvPr/>
            </p:nvSpPr>
            <p:spPr bwMode="auto">
              <a:xfrm>
                <a:off x="4848" y="677"/>
                <a:ext cx="448" cy="672"/>
              </a:xfrm>
              <a:prstGeom prst="flowChartMagneticDisk">
                <a:avLst/>
              </a:prstGeom>
              <a:solidFill>
                <a:srgbClr val="66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29" name="Text Box 49"/>
              <p:cNvSpPr txBox="1">
                <a:spLocks noChangeArrowheads="1"/>
              </p:cNvSpPr>
              <p:nvPr/>
            </p:nvSpPr>
            <p:spPr bwMode="auto">
              <a:xfrm>
                <a:off x="4800" y="869"/>
                <a:ext cx="528" cy="4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ja-JP" sz="1200">
                    <a:cs typeface="Times New Roman" charset="0"/>
                  </a:rPr>
                  <a:t>Medicare Files</a:t>
                </a:r>
              </a:p>
            </p:txBody>
          </p:sp>
        </p:grpSp>
        <p:sp>
          <p:nvSpPr>
            <p:cNvPr id="15388" name="Line 50"/>
            <p:cNvSpPr>
              <a:spLocks noChangeShapeType="1"/>
            </p:cNvSpPr>
            <p:nvPr/>
          </p:nvSpPr>
          <p:spPr bwMode="auto">
            <a:xfrm flipH="1">
              <a:off x="6173788" y="3048000"/>
              <a:ext cx="1423987" cy="79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389" name="Group 51"/>
            <p:cNvGrpSpPr>
              <a:grpSpLocks/>
            </p:cNvGrpSpPr>
            <p:nvPr/>
          </p:nvGrpSpPr>
          <p:grpSpPr bwMode="auto">
            <a:xfrm>
              <a:off x="7580313" y="5106988"/>
              <a:ext cx="838200" cy="727075"/>
              <a:chOff x="4800" y="677"/>
              <a:chExt cx="528" cy="672"/>
            </a:xfrm>
          </p:grpSpPr>
          <p:sp>
            <p:nvSpPr>
              <p:cNvPr id="15426" name="AutoShape 52"/>
              <p:cNvSpPr>
                <a:spLocks noChangeArrowheads="1"/>
              </p:cNvSpPr>
              <p:nvPr/>
            </p:nvSpPr>
            <p:spPr bwMode="auto">
              <a:xfrm>
                <a:off x="4848" y="677"/>
                <a:ext cx="448" cy="672"/>
              </a:xfrm>
              <a:prstGeom prst="flowChartMagneticDisk">
                <a:avLst/>
              </a:prstGeom>
              <a:solidFill>
                <a:srgbClr val="66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27" name="Text Box 53"/>
              <p:cNvSpPr txBox="1">
                <a:spLocks noChangeArrowheads="1"/>
              </p:cNvSpPr>
              <p:nvPr/>
            </p:nvSpPr>
            <p:spPr bwMode="auto">
              <a:xfrm>
                <a:off x="4800" y="869"/>
                <a:ext cx="528" cy="4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ja-JP" sz="1200">
                    <a:cs typeface="Times New Roman" charset="0"/>
                  </a:rPr>
                  <a:t>Medicare Files</a:t>
                </a:r>
              </a:p>
            </p:txBody>
          </p:sp>
        </p:grpSp>
        <p:sp>
          <p:nvSpPr>
            <p:cNvPr id="15390" name="Text Box 54"/>
            <p:cNvSpPr txBox="1">
              <a:spLocks noChangeArrowheads="1"/>
            </p:cNvSpPr>
            <p:nvPr/>
          </p:nvSpPr>
          <p:spPr bwMode="auto">
            <a:xfrm>
              <a:off x="7113588" y="3517900"/>
              <a:ext cx="2281237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>
                  <a:cs typeface="Times New Roman" charset="0"/>
                </a:rPr>
                <a:t>8) CMS receives partial linkage information (STAGE 2)</a:t>
              </a:r>
              <a:endParaRPr lang="en-US" sz="1000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5391" name="Line 55"/>
            <p:cNvSpPr>
              <a:spLocks noChangeShapeType="1"/>
            </p:cNvSpPr>
            <p:nvPr/>
          </p:nvSpPr>
          <p:spPr bwMode="auto">
            <a:xfrm flipH="1" flipV="1">
              <a:off x="6448425" y="5508625"/>
              <a:ext cx="1162050" cy="3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92" name="Line 56"/>
            <p:cNvSpPr>
              <a:spLocks noChangeShapeType="1"/>
            </p:cNvSpPr>
            <p:nvPr/>
          </p:nvSpPr>
          <p:spPr bwMode="auto">
            <a:xfrm flipH="1" flipV="1">
              <a:off x="7986713" y="4681538"/>
              <a:ext cx="11112" cy="3952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93" name="Text Box 57"/>
            <p:cNvSpPr txBox="1">
              <a:spLocks noChangeArrowheads="1"/>
            </p:cNvSpPr>
            <p:nvPr/>
          </p:nvSpPr>
          <p:spPr bwMode="auto">
            <a:xfrm>
              <a:off x="5160963" y="4549775"/>
              <a:ext cx="1682750" cy="549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>
                  <a:cs typeface="Times New Roman" charset="0"/>
                </a:rPr>
                <a:t>10) BWH DEcIDE Center receives Medicare Files (STAGE 2)</a:t>
              </a:r>
            </a:p>
          </p:txBody>
        </p:sp>
        <p:sp>
          <p:nvSpPr>
            <p:cNvPr id="15394" name="Text Box 58"/>
            <p:cNvSpPr txBox="1">
              <a:spLocks noChangeArrowheads="1"/>
            </p:cNvSpPr>
            <p:nvPr/>
          </p:nvSpPr>
          <p:spPr bwMode="auto">
            <a:xfrm>
              <a:off x="6940550" y="5843588"/>
              <a:ext cx="2203450" cy="549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>
                  <a:cs typeface="Times New Roman" charset="0"/>
                </a:rPr>
                <a:t>9) Extract Medicare Part A, B, and D files using partial linkage information</a:t>
              </a:r>
            </a:p>
          </p:txBody>
        </p:sp>
        <p:cxnSp>
          <p:nvCxnSpPr>
            <p:cNvPr id="15395" name="AutoShape 59"/>
            <p:cNvCxnSpPr>
              <a:cxnSpLocks noChangeShapeType="1"/>
              <a:stCxn id="15440" idx="0"/>
              <a:endCxn id="15440" idx="0"/>
            </p:cNvCxnSpPr>
            <p:nvPr/>
          </p:nvCxnSpPr>
          <p:spPr bwMode="auto">
            <a:xfrm>
              <a:off x="1222375" y="5303838"/>
              <a:ext cx="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5396" name="Text Box 60"/>
            <p:cNvSpPr txBox="1">
              <a:spLocks noChangeArrowheads="1"/>
            </p:cNvSpPr>
            <p:nvPr/>
          </p:nvSpPr>
          <p:spPr bwMode="auto">
            <a:xfrm>
              <a:off x="2862263" y="3435350"/>
              <a:ext cx="176530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000">
                  <a:cs typeface="Times New Roman" charset="0"/>
                </a:rPr>
                <a:t>7) Partial linkage information: </a:t>
              </a:r>
              <a:r>
                <a:rPr lang="en-US" altLang="ja-JP" sz="1000" b="1">
                  <a:solidFill>
                    <a:srgbClr val="FF0000"/>
                  </a:solidFill>
                  <a:cs typeface="Times New Roman" charset="0"/>
                </a:rPr>
                <a:t>SSN</a:t>
              </a:r>
            </a:p>
          </p:txBody>
        </p:sp>
        <p:grpSp>
          <p:nvGrpSpPr>
            <p:cNvPr id="15397" name="Group 61"/>
            <p:cNvGrpSpPr>
              <a:grpSpLocks/>
            </p:cNvGrpSpPr>
            <p:nvPr/>
          </p:nvGrpSpPr>
          <p:grpSpPr bwMode="auto">
            <a:xfrm>
              <a:off x="3546475" y="2693988"/>
              <a:ext cx="1058863" cy="752475"/>
              <a:chOff x="2617" y="1731"/>
              <a:chExt cx="667" cy="474"/>
            </a:xfrm>
          </p:grpSpPr>
          <p:sp>
            <p:nvSpPr>
              <p:cNvPr id="15424" name="AutoShape 62"/>
              <p:cNvSpPr>
                <a:spLocks noChangeArrowheads="1"/>
              </p:cNvSpPr>
              <p:nvPr/>
            </p:nvSpPr>
            <p:spPr bwMode="auto">
              <a:xfrm>
                <a:off x="2675" y="1731"/>
                <a:ext cx="562" cy="470"/>
              </a:xfrm>
              <a:prstGeom prst="flowChartMagneticDisk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1000">
                  <a:cs typeface="Times New Roman" charset="0"/>
                </a:endParaRPr>
              </a:p>
            </p:txBody>
          </p:sp>
          <p:sp>
            <p:nvSpPr>
              <p:cNvPr id="15425" name="Text Box 63"/>
              <p:cNvSpPr txBox="1">
                <a:spLocks noChangeArrowheads="1"/>
              </p:cNvSpPr>
              <p:nvPr/>
            </p:nvSpPr>
            <p:spPr bwMode="auto">
              <a:xfrm>
                <a:off x="2617" y="1859"/>
                <a:ext cx="667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000">
                    <a:cs typeface="Times New Roman" charset="0"/>
                  </a:rPr>
                  <a:t>Linkage </a:t>
                </a:r>
              </a:p>
              <a:p>
                <a:pPr algn="ctr" eaLnBrk="1" hangingPunct="1"/>
                <a:r>
                  <a:rPr lang="en-US" sz="1000">
                    <a:cs typeface="Times New Roman" charset="0"/>
                  </a:rPr>
                  <a:t>Information</a:t>
                </a:r>
              </a:p>
              <a:p>
                <a:pPr algn="ctr" eaLnBrk="1" hangingPunct="1"/>
                <a:r>
                  <a:rPr lang="en-US" sz="1000">
                    <a:cs typeface="Times New Roman" charset="0"/>
                  </a:rPr>
                  <a:t>(STAGE 2)</a:t>
                </a:r>
              </a:p>
            </p:txBody>
          </p:sp>
        </p:grpSp>
        <p:grpSp>
          <p:nvGrpSpPr>
            <p:cNvPr id="15398" name="Group 64"/>
            <p:cNvGrpSpPr>
              <a:grpSpLocks/>
            </p:cNvGrpSpPr>
            <p:nvPr/>
          </p:nvGrpSpPr>
          <p:grpSpPr bwMode="auto">
            <a:xfrm>
              <a:off x="7466013" y="3902075"/>
              <a:ext cx="1058862" cy="752475"/>
              <a:chOff x="2617" y="1731"/>
              <a:chExt cx="667" cy="474"/>
            </a:xfrm>
          </p:grpSpPr>
          <p:sp>
            <p:nvSpPr>
              <p:cNvPr id="15422" name="AutoShape 65"/>
              <p:cNvSpPr>
                <a:spLocks noChangeArrowheads="1"/>
              </p:cNvSpPr>
              <p:nvPr/>
            </p:nvSpPr>
            <p:spPr bwMode="auto">
              <a:xfrm>
                <a:off x="2675" y="1731"/>
                <a:ext cx="562" cy="470"/>
              </a:xfrm>
              <a:prstGeom prst="flowChartMagneticDisk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1000">
                  <a:cs typeface="Times New Roman" charset="0"/>
                </a:endParaRPr>
              </a:p>
            </p:txBody>
          </p:sp>
          <p:sp>
            <p:nvSpPr>
              <p:cNvPr id="15423" name="Text Box 66"/>
              <p:cNvSpPr txBox="1">
                <a:spLocks noChangeArrowheads="1"/>
              </p:cNvSpPr>
              <p:nvPr/>
            </p:nvSpPr>
            <p:spPr bwMode="auto">
              <a:xfrm>
                <a:off x="2617" y="1859"/>
                <a:ext cx="667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000">
                    <a:cs typeface="Times New Roman" charset="0"/>
                  </a:rPr>
                  <a:t>Linkage </a:t>
                </a:r>
              </a:p>
              <a:p>
                <a:pPr algn="ctr" eaLnBrk="1" hangingPunct="1"/>
                <a:r>
                  <a:rPr lang="en-US" sz="1000">
                    <a:cs typeface="Times New Roman" charset="0"/>
                  </a:rPr>
                  <a:t>Information</a:t>
                </a:r>
              </a:p>
              <a:p>
                <a:pPr algn="ctr" eaLnBrk="1" hangingPunct="1"/>
                <a:r>
                  <a:rPr lang="en-US" sz="1000">
                    <a:cs typeface="Times New Roman" charset="0"/>
                  </a:rPr>
                  <a:t>(STAGE 2)</a:t>
                </a:r>
              </a:p>
            </p:txBody>
          </p:sp>
        </p:grpSp>
        <p:cxnSp>
          <p:nvCxnSpPr>
            <p:cNvPr id="15399" name="AutoShape 67"/>
            <p:cNvCxnSpPr>
              <a:cxnSpLocks noChangeShapeType="1"/>
              <a:stCxn id="15441" idx="3"/>
              <a:endCxn id="15441" idx="3"/>
            </p:cNvCxnSpPr>
            <p:nvPr/>
          </p:nvCxnSpPr>
          <p:spPr bwMode="auto">
            <a:xfrm>
              <a:off x="1727200" y="5618163"/>
              <a:ext cx="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5400" name="Line 68"/>
            <p:cNvSpPr>
              <a:spLocks noChangeShapeType="1"/>
            </p:cNvSpPr>
            <p:nvPr/>
          </p:nvSpPr>
          <p:spPr bwMode="auto">
            <a:xfrm flipH="1" flipV="1">
              <a:off x="5186363" y="5549900"/>
              <a:ext cx="433387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01" name="Line 69"/>
            <p:cNvSpPr>
              <a:spLocks noChangeShapeType="1"/>
            </p:cNvSpPr>
            <p:nvPr/>
          </p:nvSpPr>
          <p:spPr bwMode="auto">
            <a:xfrm flipH="1">
              <a:off x="6740525" y="1704975"/>
              <a:ext cx="854075" cy="79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02" name="Freeform 70"/>
            <p:cNvSpPr>
              <a:spLocks/>
            </p:cNvSpPr>
            <p:nvPr/>
          </p:nvSpPr>
          <p:spPr bwMode="auto">
            <a:xfrm>
              <a:off x="5229225" y="2038350"/>
              <a:ext cx="1571625" cy="3876675"/>
            </a:xfrm>
            <a:custGeom>
              <a:avLst/>
              <a:gdLst>
                <a:gd name="T0" fmla="*/ 2147483647 w 990"/>
                <a:gd name="T1" fmla="*/ 0 h 2442"/>
                <a:gd name="T2" fmla="*/ 2147483647 w 990"/>
                <a:gd name="T3" fmla="*/ 2147483647 h 2442"/>
                <a:gd name="T4" fmla="*/ 2147483647 w 990"/>
                <a:gd name="T5" fmla="*/ 2147483647 h 2442"/>
                <a:gd name="T6" fmla="*/ 0 w 990"/>
                <a:gd name="T7" fmla="*/ 2147483647 h 244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90" h="2442">
                  <a:moveTo>
                    <a:pt x="840" y="0"/>
                  </a:moveTo>
                  <a:lnTo>
                    <a:pt x="990" y="996"/>
                  </a:lnTo>
                  <a:lnTo>
                    <a:pt x="882" y="2442"/>
                  </a:lnTo>
                  <a:lnTo>
                    <a:pt x="0" y="2436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03" name="Line 71"/>
            <p:cNvSpPr>
              <a:spLocks noChangeShapeType="1"/>
            </p:cNvSpPr>
            <p:nvPr/>
          </p:nvSpPr>
          <p:spPr bwMode="auto">
            <a:xfrm flipH="1">
              <a:off x="4102100" y="1689100"/>
              <a:ext cx="1885950" cy="9461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404" name="Group 72"/>
            <p:cNvGrpSpPr>
              <a:grpSpLocks/>
            </p:cNvGrpSpPr>
            <p:nvPr/>
          </p:nvGrpSpPr>
          <p:grpSpPr bwMode="auto">
            <a:xfrm>
              <a:off x="7524750" y="1293813"/>
              <a:ext cx="947738" cy="738187"/>
              <a:chOff x="3597" y="3397"/>
              <a:chExt cx="551" cy="428"/>
            </a:xfrm>
          </p:grpSpPr>
          <p:sp>
            <p:nvSpPr>
              <p:cNvPr id="15420" name="AutoShape 73"/>
              <p:cNvSpPr>
                <a:spLocks noChangeArrowheads="1"/>
              </p:cNvSpPr>
              <p:nvPr/>
            </p:nvSpPr>
            <p:spPr bwMode="auto">
              <a:xfrm>
                <a:off x="3667" y="3397"/>
                <a:ext cx="411" cy="428"/>
              </a:xfrm>
              <a:prstGeom prst="flowChartMagneticDisk">
                <a:avLst/>
              </a:prstGeom>
              <a:solidFill>
                <a:srgbClr val="80D1E4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21" name="Text Box 74"/>
              <p:cNvSpPr txBox="1">
                <a:spLocks noChangeArrowheads="1"/>
              </p:cNvSpPr>
              <p:nvPr/>
            </p:nvSpPr>
            <p:spPr bwMode="auto">
              <a:xfrm>
                <a:off x="3597" y="3513"/>
                <a:ext cx="551" cy="2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>
                    <a:cs typeface="Times New Roman" charset="0"/>
                  </a:rPr>
                  <a:t>CMS ICD registry</a:t>
                </a:r>
                <a:endParaRPr lang="en-US" sz="1200">
                  <a:latin typeface="Times New Roman" charset="0"/>
                  <a:cs typeface="Times New Roman" charset="0"/>
                </a:endParaRPr>
              </a:p>
            </p:txBody>
          </p:sp>
        </p:grpSp>
        <p:grpSp>
          <p:nvGrpSpPr>
            <p:cNvPr id="15405" name="Group 75"/>
            <p:cNvGrpSpPr>
              <a:grpSpLocks/>
            </p:cNvGrpSpPr>
            <p:nvPr/>
          </p:nvGrpSpPr>
          <p:grpSpPr bwMode="auto">
            <a:xfrm>
              <a:off x="2692400" y="1844675"/>
              <a:ext cx="790575" cy="498475"/>
              <a:chOff x="562" y="3386"/>
              <a:chExt cx="498" cy="314"/>
            </a:xfrm>
          </p:grpSpPr>
          <p:sp>
            <p:nvSpPr>
              <p:cNvPr id="15418" name="AutoShape 76"/>
              <p:cNvSpPr>
                <a:spLocks noChangeArrowheads="1"/>
              </p:cNvSpPr>
              <p:nvPr/>
            </p:nvSpPr>
            <p:spPr bwMode="auto">
              <a:xfrm>
                <a:off x="619" y="3386"/>
                <a:ext cx="386" cy="314"/>
              </a:xfrm>
              <a:prstGeom prst="flowChartMagneticDisk">
                <a:avLst/>
              </a:pr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19" name="Text Box 77"/>
              <p:cNvSpPr txBox="1">
                <a:spLocks noChangeArrowheads="1"/>
              </p:cNvSpPr>
              <p:nvPr/>
            </p:nvSpPr>
            <p:spPr bwMode="auto">
              <a:xfrm>
                <a:off x="562" y="3477"/>
                <a:ext cx="498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sz="800">
                    <a:cs typeface="Times New Roman" charset="0"/>
                  </a:rPr>
                  <a:t>ACC- NCDR registry</a:t>
                </a:r>
              </a:p>
            </p:txBody>
          </p:sp>
        </p:grpSp>
        <p:sp>
          <p:nvSpPr>
            <p:cNvPr id="15406" name="Line 78"/>
            <p:cNvSpPr>
              <a:spLocks noChangeShapeType="1"/>
            </p:cNvSpPr>
            <p:nvPr/>
          </p:nvSpPr>
          <p:spPr bwMode="auto">
            <a:xfrm flipV="1">
              <a:off x="3414713" y="1525588"/>
              <a:ext cx="2527300" cy="50323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07" name="Text Box 79"/>
            <p:cNvSpPr txBox="1">
              <a:spLocks noChangeArrowheads="1"/>
            </p:cNvSpPr>
            <p:nvPr/>
          </p:nvSpPr>
          <p:spPr bwMode="auto">
            <a:xfrm>
              <a:off x="3479800" y="1192213"/>
              <a:ext cx="2133600" cy="428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1100">
                  <a:cs typeface="Times New Roman" charset="0"/>
                </a:rPr>
                <a:t>4) ACC-NCDR variables added to CMS ICD registry</a:t>
              </a:r>
            </a:p>
          </p:txBody>
        </p:sp>
        <p:sp>
          <p:nvSpPr>
            <p:cNvPr id="15408" name="Freeform 80"/>
            <p:cNvSpPr>
              <a:spLocks/>
            </p:cNvSpPr>
            <p:nvPr/>
          </p:nvSpPr>
          <p:spPr bwMode="auto">
            <a:xfrm>
              <a:off x="2489200" y="3927475"/>
              <a:ext cx="311150" cy="1069975"/>
            </a:xfrm>
            <a:custGeom>
              <a:avLst/>
              <a:gdLst>
                <a:gd name="T0" fmla="*/ 2147483647 w 103"/>
                <a:gd name="T1" fmla="*/ 2147483647 h 428"/>
                <a:gd name="T2" fmla="*/ 0 w 103"/>
                <a:gd name="T3" fmla="*/ 0 h 42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3" h="428">
                  <a:moveTo>
                    <a:pt x="103" y="428"/>
                  </a:moveTo>
                  <a:lnTo>
                    <a:pt x="0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09" name="Line 81"/>
            <p:cNvSpPr>
              <a:spLocks noChangeShapeType="1"/>
            </p:cNvSpPr>
            <p:nvPr/>
          </p:nvSpPr>
          <p:spPr bwMode="auto">
            <a:xfrm flipV="1">
              <a:off x="2490788" y="3063875"/>
              <a:ext cx="328612" cy="8731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10" name="Line 82"/>
            <p:cNvSpPr>
              <a:spLocks noChangeShapeType="1"/>
            </p:cNvSpPr>
            <p:nvPr/>
          </p:nvSpPr>
          <p:spPr bwMode="auto">
            <a:xfrm flipV="1">
              <a:off x="2814638" y="3060700"/>
              <a:ext cx="738187" cy="63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411" name="Group 83"/>
            <p:cNvGrpSpPr>
              <a:grpSpLocks/>
            </p:cNvGrpSpPr>
            <p:nvPr/>
          </p:nvGrpSpPr>
          <p:grpSpPr bwMode="auto">
            <a:xfrm>
              <a:off x="4156075" y="3476625"/>
              <a:ext cx="585788" cy="1585913"/>
              <a:chOff x="2618" y="2190"/>
              <a:chExt cx="369" cy="999"/>
            </a:xfrm>
          </p:grpSpPr>
          <p:sp>
            <p:nvSpPr>
              <p:cNvPr id="15416" name="Text Box 84"/>
              <p:cNvSpPr txBox="1">
                <a:spLocks noChangeArrowheads="1"/>
              </p:cNvSpPr>
              <p:nvPr/>
            </p:nvSpPr>
            <p:spPr bwMode="auto">
              <a:xfrm rot="4115251">
                <a:off x="2457" y="2560"/>
                <a:ext cx="714" cy="3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ja-JP" sz="1100" b="1">
                    <a:solidFill>
                      <a:srgbClr val="FF0000"/>
                    </a:solidFill>
                    <a:cs typeface="Times New Roman" charset="0"/>
                  </a:rPr>
                  <a:t>Outcome  ID#</a:t>
                </a:r>
                <a:r>
                  <a:rPr lang="en-US" altLang="ja-JP" sz="1400" b="1">
                    <a:solidFill>
                      <a:srgbClr val="FF0000"/>
                    </a:solidFill>
                    <a:cs typeface="Times New Roman" charset="0"/>
                  </a:rPr>
                  <a:t>   </a:t>
                </a:r>
                <a:r>
                  <a:rPr lang="en-US" altLang="ja-JP" sz="1100" b="1">
                    <a:solidFill>
                      <a:srgbClr val="6699FF"/>
                    </a:solidFill>
                    <a:cs typeface="Times New Roman" charset="0"/>
                  </a:rPr>
                  <a:t>CMS ID#</a:t>
                </a:r>
              </a:p>
            </p:txBody>
          </p:sp>
          <p:sp>
            <p:nvSpPr>
              <p:cNvPr id="15417" name="Line 85"/>
              <p:cNvSpPr>
                <a:spLocks noChangeShapeType="1"/>
              </p:cNvSpPr>
              <p:nvPr/>
            </p:nvSpPr>
            <p:spPr bwMode="auto">
              <a:xfrm>
                <a:off x="2618" y="2190"/>
                <a:ext cx="311" cy="99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412" name="Group 86"/>
            <p:cNvGrpSpPr>
              <a:grpSpLocks/>
            </p:cNvGrpSpPr>
            <p:nvPr/>
          </p:nvGrpSpPr>
          <p:grpSpPr bwMode="auto">
            <a:xfrm>
              <a:off x="2538413" y="130175"/>
              <a:ext cx="1093787" cy="860425"/>
              <a:chOff x="1584" y="1584"/>
              <a:chExt cx="2269" cy="1887"/>
            </a:xfrm>
          </p:grpSpPr>
          <p:graphicFrame>
            <p:nvGraphicFramePr>
              <p:cNvPr id="15414" name="Object 87"/>
              <p:cNvGraphicFramePr>
                <a:graphicFrameLocks noChangeAspect="1"/>
              </p:cNvGraphicFramePr>
              <p:nvPr/>
            </p:nvGraphicFramePr>
            <p:xfrm>
              <a:off x="1584" y="1584"/>
              <a:ext cx="2269" cy="18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448" name="Image" r:id="rId11" imgW="1801067" imgH="1499365" progId="Photoshop.Image.8">
                      <p:embed/>
                    </p:oleObj>
                  </mc:Choice>
                  <mc:Fallback>
                    <p:oleObj name="Image" r:id="rId11" imgW="1801067" imgH="1499365" progId="Photoshop.Image.8">
                      <p:embed/>
                      <p:pic>
                        <p:nvPicPr>
                          <p:cNvPr id="0" name="Object 8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84" y="1584"/>
                            <a:ext cx="2269" cy="188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415" name="Object 88"/>
              <p:cNvGraphicFramePr>
                <a:graphicFrameLocks noChangeAspect="1"/>
              </p:cNvGraphicFramePr>
              <p:nvPr/>
            </p:nvGraphicFramePr>
            <p:xfrm>
              <a:off x="1728" y="1674"/>
              <a:ext cx="1958" cy="58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449" name="Image" r:id="rId13" imgW="1560183" imgH="462944" progId="Photoshop.Image.8">
                      <p:embed/>
                    </p:oleObj>
                  </mc:Choice>
                  <mc:Fallback>
                    <p:oleObj name="Image" r:id="rId13" imgW="1560183" imgH="462944" progId="Photoshop.Image.8">
                      <p:embed/>
                      <p:pic>
                        <p:nvPicPr>
                          <p:cNvPr id="0" name="Object 8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28" y="1674"/>
                            <a:ext cx="1958" cy="58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15413" name="Rectangle 6"/>
          <p:cNvSpPr txBox="1">
            <a:spLocks noGrp="1" noChangeArrowheads="1"/>
          </p:cNvSpPr>
          <p:nvPr/>
        </p:nvSpPr>
        <p:spPr bwMode="auto">
          <a:xfrm>
            <a:off x="85344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46C0CE2E-7772-6941-9D2D-3341432527D5}" type="slidenum">
              <a:rPr lang="en-US" sz="1400"/>
              <a:pPr algn="r" eaLnBrk="1" hangingPunct="1"/>
              <a:t>14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1143000"/>
          </a:xfrm>
        </p:spPr>
        <p:txBody>
          <a:bodyPr/>
          <a:lstStyle/>
          <a:p>
            <a:pPr algn="l"/>
            <a:r>
              <a:rPr lang="en-US" sz="3600" b="1" dirty="0">
                <a:latin typeface="Arial" charset="0"/>
                <a:ea typeface="ＭＳ Ｐゴシック" charset="0"/>
                <a:cs typeface="ＭＳ Ｐゴシック" charset="0"/>
              </a:rPr>
              <a:t>Multiple Studies are Underway to Inform…..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Long-term outcomes (benefit and complications) after ICD implantation </a:t>
            </a:r>
          </a:p>
          <a:p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Who benefit or don</a:t>
            </a:r>
            <a:r>
              <a:rPr lang="ja-JP" altLang="en-US" sz="280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t benefit from ICDs</a:t>
            </a:r>
          </a:p>
          <a:p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Methodological challenges and potential solutions in assessing effectiveness of ICDs using large databases</a:t>
            </a:r>
          </a:p>
          <a:p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Clinical effectiveness of ICDs and magnitude of potential bias in observational studies</a:t>
            </a:r>
          </a:p>
          <a:p>
            <a:pPr>
              <a:buFontTx/>
              <a:buNone/>
            </a:pP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……..in Medicare patients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b="1" dirty="0">
                <a:latin typeface="Arial" charset="0"/>
                <a:ea typeface="ＭＳ Ｐゴシック" charset="0"/>
                <a:cs typeface="ＭＳ Ｐゴシック" charset="0"/>
              </a:rPr>
              <a:t>Survival after ICD Implantation in Medicare Patients with Heavy Burden of Heart Failure </a:t>
            </a:r>
            <a:r>
              <a:rPr lang="en-US" sz="36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3600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3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1" name="Subtitle 4"/>
          <p:cNvSpPr>
            <a:spLocks noGrp="1"/>
          </p:cNvSpPr>
          <p:nvPr>
            <p:ph type="subTitle" idx="1"/>
          </p:nvPr>
        </p:nvSpPr>
        <p:spPr>
          <a:xfrm>
            <a:off x="1295400" y="3962400"/>
            <a:ext cx="6858000" cy="1752600"/>
          </a:xfrm>
        </p:spPr>
        <p:txBody>
          <a:bodyPr/>
          <a:lstStyle/>
          <a:p>
            <a:r>
              <a:rPr lang="en-US" sz="2400" b="1">
                <a:latin typeface="Arial" charset="0"/>
                <a:ea typeface="ＭＳ Ｐゴシック" charset="0"/>
                <a:cs typeface="ＭＳ Ｐゴシック" charset="0"/>
              </a:rPr>
              <a:t>Natasha Chen, Lynne Warner Stevenson, John D Seeger, Lauren Williams, Jessica J Jalbert, Andrew Rothman, Garrick C Stewart, Soko Setoguchi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Background and Purposes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Little is known about long-term survival after primary ICD implantation in Medicare patients</a:t>
            </a:r>
          </a:p>
          <a:p>
            <a:pPr lvl="1"/>
            <a:r>
              <a:rPr lang="en-US" sz="3200">
                <a:latin typeface="Arial" charset="0"/>
                <a:ea typeface="ＭＳ Ｐゴシック" charset="0"/>
              </a:rPr>
              <a:t>especially in those with heavy burden of HF and other comorbidities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To describe survival following primary ICD implantation and assess the impact of the burden of HF on survival</a:t>
            </a:r>
          </a:p>
          <a:p>
            <a:pPr>
              <a:buFontTx/>
              <a:buNone/>
            </a:pPr>
            <a:endParaRPr lang="en-US" sz="360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Data Sources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Centers for Medicare &amp; Medicaid Services ICD registry 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Medicare Provider Analysis and Review (MedPAR) 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Years 2005 - 2008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Linked by a previously described method using multiple non-unique identifiers</a:t>
            </a:r>
          </a:p>
          <a:p>
            <a:pPr lvl="2"/>
            <a:r>
              <a:rPr lang="en-US">
                <a:latin typeface="Arial" charset="0"/>
                <a:ea typeface="ＭＳ Ｐゴシック" charset="0"/>
              </a:rPr>
              <a:t>Date of birth, date of admission, gender, hospital ID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 descr="Study Design"/>
          <p:cNvGrpSpPr/>
          <p:nvPr/>
        </p:nvGrpSpPr>
        <p:grpSpPr>
          <a:xfrm>
            <a:off x="76200" y="990600"/>
            <a:ext cx="9067800" cy="5781675"/>
            <a:chOff x="76200" y="990600"/>
            <a:chExt cx="9067800" cy="5781675"/>
          </a:xfrm>
        </p:grpSpPr>
        <p:sp>
          <p:nvSpPr>
            <p:cNvPr id="165890" name="Text Box 7"/>
            <p:cNvSpPr txBox="1">
              <a:spLocks noChangeArrowheads="1"/>
            </p:cNvSpPr>
            <p:nvPr/>
          </p:nvSpPr>
          <p:spPr bwMode="auto">
            <a:xfrm>
              <a:off x="76200" y="4808538"/>
              <a:ext cx="2514600" cy="677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b="1" u="sng"/>
                <a:t>Index time</a:t>
              </a:r>
            </a:p>
            <a:p>
              <a:pPr algn="ctr" eaLnBrk="1" hangingPunct="1"/>
              <a:r>
                <a:rPr lang="en-US" sz="2000"/>
                <a:t>1</a:t>
              </a:r>
              <a:r>
                <a:rPr lang="en-US" sz="2000" baseline="30000"/>
                <a:t>st</a:t>
              </a:r>
              <a:r>
                <a:rPr lang="en-US" sz="2000"/>
                <a:t> ICD implantation</a:t>
              </a:r>
            </a:p>
          </p:txBody>
        </p:sp>
        <p:sp>
          <p:nvSpPr>
            <p:cNvPr id="165891" name="Text Box 7"/>
            <p:cNvSpPr txBox="1">
              <a:spLocks noChangeArrowheads="1"/>
            </p:cNvSpPr>
            <p:nvPr/>
          </p:nvSpPr>
          <p:spPr bwMode="auto">
            <a:xfrm>
              <a:off x="6934200" y="4572000"/>
              <a:ext cx="2209800" cy="116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600" b="1" u="sng"/>
                <a:t>Censoring</a:t>
              </a:r>
            </a:p>
            <a:p>
              <a:pPr eaLnBrk="1" hangingPunct="1"/>
              <a:r>
                <a:rPr lang="en-US"/>
                <a:t>ICD removal</a:t>
              </a:r>
            </a:p>
            <a:p>
              <a:pPr eaLnBrk="1" hangingPunct="1"/>
              <a:r>
                <a:rPr lang="en-US"/>
                <a:t>Loss of eligibility</a:t>
              </a:r>
            </a:p>
            <a:p>
              <a:pPr eaLnBrk="1" hangingPunct="1"/>
              <a:r>
                <a:rPr lang="en-US"/>
                <a:t>12/31/2008</a:t>
              </a:r>
            </a:p>
          </p:txBody>
        </p:sp>
        <p:sp>
          <p:nvSpPr>
            <p:cNvPr id="165892" name="Line 6"/>
            <p:cNvSpPr>
              <a:spLocks noChangeShapeType="1"/>
            </p:cNvSpPr>
            <p:nvPr/>
          </p:nvSpPr>
          <p:spPr bwMode="auto">
            <a:xfrm>
              <a:off x="1219200" y="434340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893" name="Line 8"/>
            <p:cNvSpPr>
              <a:spLocks noChangeShapeType="1"/>
            </p:cNvSpPr>
            <p:nvPr/>
          </p:nvSpPr>
          <p:spPr bwMode="auto">
            <a:xfrm>
              <a:off x="762000" y="4495800"/>
              <a:ext cx="76200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87" name="Oval 7"/>
            <p:cNvSpPr>
              <a:spLocks noChangeArrowheads="1"/>
            </p:cNvSpPr>
            <p:nvPr/>
          </p:nvSpPr>
          <p:spPr bwMode="auto">
            <a:xfrm>
              <a:off x="5791200" y="990600"/>
              <a:ext cx="3200400" cy="2209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 b="1"/>
                <a:t>Recipients in </a:t>
              </a:r>
            </a:p>
            <a:p>
              <a:pPr algn="ctr"/>
              <a:r>
                <a:rPr lang="en-US" sz="2000" b="1"/>
                <a:t>CMS-ICD registry+</a:t>
              </a:r>
            </a:p>
            <a:p>
              <a:pPr algn="ctr"/>
              <a:r>
                <a:rPr lang="en-US" sz="2000" b="1"/>
                <a:t>MedPAR files</a:t>
              </a:r>
            </a:p>
            <a:p>
              <a:pPr algn="ctr"/>
              <a:r>
                <a:rPr lang="en-US" sz="2000" b="1"/>
                <a:t>(Year 2005-2008)</a:t>
              </a:r>
            </a:p>
          </p:txBody>
        </p:sp>
        <p:sp>
          <p:nvSpPr>
            <p:cNvPr id="165896" name="Oval 8"/>
            <p:cNvSpPr>
              <a:spLocks noChangeArrowheads="1"/>
            </p:cNvSpPr>
            <p:nvPr/>
          </p:nvSpPr>
          <p:spPr bwMode="auto">
            <a:xfrm>
              <a:off x="2362200" y="2514600"/>
              <a:ext cx="4038600" cy="1828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8288" rIns="18288" anchor="ctr"/>
            <a:lstStyle/>
            <a:p>
              <a:r>
                <a:rPr lang="en-US" sz="2000" b="1"/>
                <a:t>Recipients met </a:t>
              </a:r>
            </a:p>
            <a:p>
              <a:r>
                <a:rPr lang="en-US" sz="2000" b="1"/>
                <a:t>indications for primary ICD</a:t>
              </a:r>
            </a:p>
            <a:p>
              <a:r>
                <a:rPr lang="en-US" b="1"/>
                <a:t>-EF ≤ 35%</a:t>
              </a:r>
            </a:p>
            <a:p>
              <a:r>
                <a:rPr lang="en-US" b="1"/>
                <a:t>-No cardiac arrest/sustained</a:t>
              </a:r>
            </a:p>
            <a:p>
              <a:r>
                <a:rPr lang="en-US" b="1"/>
                <a:t> VT</a:t>
              </a:r>
            </a:p>
          </p:txBody>
        </p:sp>
        <p:sp>
          <p:nvSpPr>
            <p:cNvPr id="165897" name="Oval 10"/>
            <p:cNvSpPr>
              <a:spLocks noChangeArrowheads="1"/>
            </p:cNvSpPr>
            <p:nvPr/>
          </p:nvSpPr>
          <p:spPr bwMode="auto">
            <a:xfrm>
              <a:off x="228600" y="3086100"/>
              <a:ext cx="2133600" cy="12573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r>
                <a:rPr lang="en-US" sz="1600" b="1"/>
                <a:t>Recipients of </a:t>
              </a:r>
            </a:p>
            <a:p>
              <a:r>
                <a:rPr lang="en-US" sz="1600" b="1"/>
                <a:t>prophylactic ICD</a:t>
              </a:r>
            </a:p>
            <a:p>
              <a:r>
                <a:rPr lang="en-US" sz="1400" b="1"/>
                <a:t>- ≥ 1yr eligibility</a:t>
              </a:r>
            </a:p>
            <a:p>
              <a:r>
                <a:rPr lang="en-US" sz="1400" b="1"/>
                <a:t>- Age ≥ 66 yrs</a:t>
              </a:r>
            </a:p>
          </p:txBody>
        </p:sp>
        <p:sp>
          <p:nvSpPr>
            <p:cNvPr id="165898" name="Freeform 12"/>
            <p:cNvSpPr>
              <a:spLocks/>
            </p:cNvSpPr>
            <p:nvPr/>
          </p:nvSpPr>
          <p:spPr bwMode="auto">
            <a:xfrm>
              <a:off x="1828800" y="2971800"/>
              <a:ext cx="762000" cy="228600"/>
            </a:xfrm>
            <a:custGeom>
              <a:avLst/>
              <a:gdLst>
                <a:gd name="T0" fmla="*/ 2147483647 w 213"/>
                <a:gd name="T1" fmla="*/ 0 h 517"/>
                <a:gd name="T2" fmla="*/ 127983803 w 213"/>
                <a:gd name="T3" fmla="*/ 0 h 517"/>
                <a:gd name="T4" fmla="*/ 0 w 213"/>
                <a:gd name="T5" fmla="*/ 101079226 h 517"/>
                <a:gd name="T6" fmla="*/ 0 60000 65536"/>
                <a:gd name="T7" fmla="*/ 0 60000 65536"/>
                <a:gd name="T8" fmla="*/ 0 60000 65536"/>
                <a:gd name="T9" fmla="*/ 0 w 213"/>
                <a:gd name="T10" fmla="*/ 0 h 517"/>
                <a:gd name="T11" fmla="*/ 213 w 213"/>
                <a:gd name="T12" fmla="*/ 517 h 5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3" h="517">
                  <a:moveTo>
                    <a:pt x="213" y="0"/>
                  </a:moveTo>
                  <a:lnTo>
                    <a:pt x="10" y="0"/>
                  </a:lnTo>
                  <a:lnTo>
                    <a:pt x="0" y="517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899" name="Rectangle 14"/>
            <p:cNvSpPr>
              <a:spLocks noChangeArrowheads="1"/>
            </p:cNvSpPr>
            <p:nvPr/>
          </p:nvSpPr>
          <p:spPr bwMode="auto">
            <a:xfrm>
              <a:off x="3048000" y="3886200"/>
              <a:ext cx="3810000" cy="274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n-US" sz="2400" b="1" u="sng"/>
                <a:t>Outcomes</a:t>
              </a:r>
            </a:p>
            <a:p>
              <a:r>
                <a:rPr lang="en-US" sz="2400"/>
                <a:t>All-cause mortality</a:t>
              </a:r>
            </a:p>
          </p:txBody>
        </p:sp>
        <p:sp>
          <p:nvSpPr>
            <p:cNvPr id="165900" name="Freeform 17"/>
            <p:cNvSpPr>
              <a:spLocks/>
            </p:cNvSpPr>
            <p:nvPr/>
          </p:nvSpPr>
          <p:spPr bwMode="auto">
            <a:xfrm>
              <a:off x="5105400" y="2286000"/>
              <a:ext cx="685800" cy="228600"/>
            </a:xfrm>
            <a:custGeom>
              <a:avLst/>
              <a:gdLst>
                <a:gd name="T0" fmla="*/ 2147483647 w 213"/>
                <a:gd name="T1" fmla="*/ 0 h 517"/>
                <a:gd name="T2" fmla="*/ 103665270 w 213"/>
                <a:gd name="T3" fmla="*/ 0 h 517"/>
                <a:gd name="T4" fmla="*/ 0 w 213"/>
                <a:gd name="T5" fmla="*/ 101079226 h 517"/>
                <a:gd name="T6" fmla="*/ 0 60000 65536"/>
                <a:gd name="T7" fmla="*/ 0 60000 65536"/>
                <a:gd name="T8" fmla="*/ 0 60000 65536"/>
                <a:gd name="T9" fmla="*/ 0 w 213"/>
                <a:gd name="T10" fmla="*/ 0 h 517"/>
                <a:gd name="T11" fmla="*/ 213 w 213"/>
                <a:gd name="T12" fmla="*/ 517 h 5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3" h="517">
                  <a:moveTo>
                    <a:pt x="213" y="0"/>
                  </a:moveTo>
                  <a:lnTo>
                    <a:pt x="10" y="0"/>
                  </a:lnTo>
                  <a:lnTo>
                    <a:pt x="0" y="517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" name="Right Arrow 1"/>
            <p:cNvSpPr>
              <a:spLocks noChangeArrowheads="1"/>
            </p:cNvSpPr>
            <p:nvPr/>
          </p:nvSpPr>
          <p:spPr bwMode="auto">
            <a:xfrm>
              <a:off x="1733550" y="5732463"/>
              <a:ext cx="6594475" cy="457200"/>
            </a:xfrm>
            <a:prstGeom prst="rightArrow">
              <a:avLst>
                <a:gd name="adj1" fmla="val 50000"/>
                <a:gd name="adj2" fmla="val 50015"/>
              </a:avLst>
            </a:prstGeom>
            <a:gradFill rotWithShape="1">
              <a:gsLst>
                <a:gs pos="0">
                  <a:srgbClr val="B5E5E9"/>
                </a:gs>
                <a:gs pos="100000">
                  <a:srgbClr val="CBFFFF"/>
                </a:gs>
              </a:gsLst>
              <a:lin ang="16200000"/>
            </a:gradFill>
            <a:ln w="9525">
              <a:solidFill>
                <a:srgbClr val="B6DCDF"/>
              </a:solidFill>
              <a:miter lim="800000"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9933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388" y="5410200"/>
              <a:ext cx="1649412" cy="1362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Design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Disclosure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Conflicts of interest: None</a:t>
            </a:r>
          </a:p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Sources of funding: Contract No.HHSA290-2005-0016-I –TO8 from the AHRQ as part of the Developing Evidence to Inform Decisions about Effectiveness (DEcIDE) program and Contract 500-2010-00001I TO6 and Contract 500-2010-00001I TO2 from the CMS.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Dr. Setoguchi is supported by a mid-career development award grant K02-HS017731 from AHRQ.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The presenter is responsible for the content. Statements in the presentation should not be construed as endorsement by the AHRQ, CMS or the US Department of Health and Human Services.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6" name="Rectangle 6"/>
          <p:cNvSpPr txBox="1">
            <a:spLocks noGrp="1" noChangeArrowheads="1"/>
          </p:cNvSpPr>
          <p:nvPr/>
        </p:nvSpPr>
        <p:spPr bwMode="auto">
          <a:xfrm>
            <a:off x="228600" y="64008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35B7631B-F72C-F741-A659-6971AFCD2744}" type="slidenum">
              <a:rPr lang="en-US" sz="1400"/>
              <a:pPr algn="r" eaLnBrk="1" hangingPunct="1"/>
              <a:t>2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HF Burden and Analysis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Chronic burden of HF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Number of HF hospitalizations in the previous year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Acute burden of HF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Days from admission to implant during HF/ICD hospitalization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Kaplan-Meier survival estimates for crude mortality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Cox proportional hazard regression models for adjusted hazard ratios (HRs).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xfrm>
            <a:off x="-36513" y="228600"/>
            <a:ext cx="9220201" cy="1143000"/>
          </a:xfrm>
        </p:spPr>
        <p:txBody>
          <a:bodyPr/>
          <a:lstStyle/>
          <a:p>
            <a:r>
              <a:rPr lang="en-US" sz="2800" b="1" dirty="0">
                <a:latin typeface="Arial" charset="0"/>
                <a:ea typeface="ＭＳ Ｐゴシック" charset="0"/>
                <a:cs typeface="ＭＳ Ｐゴシック" charset="0"/>
              </a:rPr>
              <a:t>Characteristics for Medicare ICD patients (N=66,974) </a:t>
            </a:r>
            <a:br>
              <a:rPr lang="en-US" sz="2800" b="1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48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957263" y="-650875"/>
            <a:ext cx="7231062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100">
                <a:ea typeface="PMingLiU" charset="0"/>
                <a:cs typeface="PMingLiU" charset="0"/>
              </a:rPr>
              <a:t>Table 1 Main characteristic and outcomes among Medicare beneficiaries receiving prophylactic ICD implantations </a:t>
            </a:r>
            <a:endParaRPr lang="en-US"/>
          </a:p>
        </p:txBody>
      </p:sp>
      <p:graphicFrame>
        <p:nvGraphicFramePr>
          <p:cNvPr id="2925" name="Group 877" title="Characteristics for Medicare ICD patients (N=66,974)  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751086"/>
              </p:ext>
            </p:extLst>
          </p:nvPr>
        </p:nvGraphicFramePr>
        <p:xfrm>
          <a:off x="1295400" y="1066800"/>
          <a:ext cx="6629400" cy="5486718"/>
        </p:xfrm>
        <a:graphic>
          <a:graphicData uri="http://schemas.openxmlformats.org/drawingml/2006/table">
            <a:tbl>
              <a:tblPr/>
              <a:tblGrid>
                <a:gridCol w="2819400"/>
                <a:gridCol w="3810000"/>
              </a:tblGrid>
              <a:tr h="900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Median Age (IQR)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Male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White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75 yrs (71-80)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73%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88%</a:t>
                      </a:r>
                      <a:endParaRPr kumimoji="0" lang="en-US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Median EF (IQR)</a:t>
                      </a:r>
                      <a:endParaRPr kumimoji="0" lang="en-US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25% (20-30)</a:t>
                      </a:r>
                      <a:endParaRPr kumimoji="0" lang="en-US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HF Duration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New HF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0-3 months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3-9 months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&gt;9 months</a:t>
                      </a:r>
                      <a:endParaRPr kumimoji="0" lang="en-US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12%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14%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13%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61%</a:t>
                      </a:r>
                      <a:endParaRPr kumimoji="0" lang="en-US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4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NYHA class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II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III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IV</a:t>
                      </a:r>
                      <a:endParaRPr kumimoji="0" lang="en-US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31%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58%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5%</a:t>
                      </a:r>
                      <a:endParaRPr kumimoji="0" lang="en-US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Ischemic HF</a:t>
                      </a:r>
                      <a:endParaRPr kumimoji="0" lang="en-US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79%</a:t>
                      </a: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atin typeface="Arial" charset="0"/>
                <a:ea typeface="ＭＳ Ｐゴシック" charset="0"/>
                <a:cs typeface="ＭＳ Ｐゴシック" charset="0"/>
              </a:rPr>
              <a:t>Outcomes in Overall Medicare Primary ICD Patients (N=66,974)</a:t>
            </a:r>
          </a:p>
        </p:txBody>
      </p:sp>
      <p:graphicFrame>
        <p:nvGraphicFramePr>
          <p:cNvPr id="22657" name="Group 129" title="Outcomes in Overall Medicare Primary ICD Patients (N=66,974)"/>
          <p:cNvGraphicFramePr>
            <a:graphicFrameLocks noGrp="1"/>
          </p:cNvGraphicFramePr>
          <p:nvPr>
            <p:ph type="body" idx="1"/>
            <p:extLst>
              <p:ext uri="{D42A27DB-BD31-4B8C-83A1-F6EECF244321}">
                <p14:modId xmlns:p14="http://schemas.microsoft.com/office/powerpoint/2010/main" val="1264873551"/>
              </p:ext>
            </p:extLst>
          </p:nvPr>
        </p:nvGraphicFramePr>
        <p:xfrm>
          <a:off x="533400" y="1798638"/>
          <a:ext cx="8229600" cy="4145279"/>
        </p:xfrm>
        <a:graphic>
          <a:graphicData uri="http://schemas.openxmlformats.org/drawingml/2006/table">
            <a:tbl>
              <a:tblPr/>
              <a:tblGrid>
                <a:gridCol w="4995863"/>
                <a:gridCol w="3233737"/>
              </a:tblGrid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Death (N)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11,876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In-hospital death (N)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327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In-hospital death risk (95% CI)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0.49% (0.45-0.55)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Average follow-up (range)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1.4 years (0 -4)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Mortality risk (95% CI)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1-year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12% (12-13)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2-year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22% (22-23)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3-year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31% (30-32)</a:t>
                      </a:r>
                      <a:endParaRPr kumimoji="0" 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7" descr="Mortality after ICD Implant (N=66,974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8839200" cy="652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r>
              <a:rPr lang="en-US" sz="2800" b="1" dirty="0">
                <a:latin typeface="Arial" charset="0"/>
                <a:ea typeface="ＭＳ Ｐゴシック" charset="0"/>
                <a:cs typeface="ＭＳ Ｐゴシック" charset="0"/>
              </a:rPr>
              <a:t>Mortality after ICD Implant (N=66,974)</a:t>
            </a:r>
            <a:br>
              <a:rPr lang="en-US" sz="2800" b="1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48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3" name="Straight Connector 2"/>
          <p:cNvCxnSpPr>
            <a:cxnSpLocks noChangeShapeType="1"/>
          </p:cNvCxnSpPr>
          <p:nvPr/>
        </p:nvCxnSpPr>
        <p:spPr bwMode="auto">
          <a:xfrm>
            <a:off x="6705600" y="2362200"/>
            <a:ext cx="0" cy="3505200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 flipH="1">
            <a:off x="762000" y="3970338"/>
            <a:ext cx="7315200" cy="57150"/>
          </a:xfrm>
          <a:prstGeom prst="line">
            <a:avLst/>
          </a:prstGeom>
          <a:noFill/>
          <a:ln w="28575">
            <a:solidFill>
              <a:srgbClr val="0070C0"/>
            </a:solidFill>
            <a:prstDash val="dash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752600" y="1295400"/>
            <a:ext cx="49768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/>
              <a:t>3 Year Mortality</a:t>
            </a:r>
          </a:p>
          <a:p>
            <a:pPr eaLnBrk="1" hangingPunct="1"/>
            <a:r>
              <a:rPr lang="en-US" sz="2400"/>
              <a:t>	Medicare ICD Patients 31% </a:t>
            </a:r>
          </a:p>
          <a:p>
            <a:pPr eaLnBrk="1" hangingPunct="1"/>
            <a:r>
              <a:rPr lang="en-US" sz="2400"/>
              <a:t>	SCD HeFT             16%</a:t>
            </a:r>
          </a:p>
          <a:p>
            <a:pPr eaLnBrk="1" hangingPunct="1"/>
            <a:r>
              <a:rPr lang="en-US" sz="2400"/>
              <a:t>	MADIT II                22%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z="2800" b="1" dirty="0">
                <a:latin typeface="Arial" charset="0"/>
                <a:ea typeface="ＭＳ Ｐゴシック" charset="0"/>
                <a:cs typeface="ＭＳ Ｐゴシック" charset="0"/>
              </a:rPr>
              <a:t>Characteristics by Number of Hospitalizations</a:t>
            </a:r>
            <a:endParaRPr lang="en-US" sz="48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11228" name="Group 988" title="Characteristics by Number of Hospitalization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7621624"/>
              </p:ext>
            </p:extLst>
          </p:nvPr>
        </p:nvGraphicFramePr>
        <p:xfrm>
          <a:off x="457200" y="990600"/>
          <a:ext cx="8382000" cy="5654993"/>
        </p:xfrm>
        <a:graphic>
          <a:graphicData uri="http://schemas.openxmlformats.org/drawingml/2006/table">
            <a:tbl>
              <a:tblPr/>
              <a:tblGrid>
                <a:gridCol w="2914650"/>
                <a:gridCol w="1366838"/>
                <a:gridCol w="1366837"/>
                <a:gridCol w="1366838"/>
                <a:gridCol w="1366837"/>
              </a:tblGrid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# of Prior HF Hosp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N=52,963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N=10,247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N=2,501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≥3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N=1,263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 (% total population)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79%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15%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96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Age</a:t>
                      </a:r>
                      <a:r>
                        <a:rPr kumimoji="0" lang="en-US" sz="20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(IQR)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Male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White 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75 (71-80)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75%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89%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76 (71-80)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67%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85%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76 (71-81)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63%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79%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76 (71-80)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60%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74%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EF(%) (IQR)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≤20% 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PMingLiU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25(20-30)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31%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25(20-30)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43%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25(20-30)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43%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23(20-30)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48%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7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HF Duration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&gt;9 months 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59%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66%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69%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74%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NYHA class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I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II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III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IV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7%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33%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56%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2%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23%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67%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2%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19%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69%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1%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15%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70%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16%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sz="2800" b="1" dirty="0">
                <a:latin typeface="Arial" charset="0"/>
                <a:ea typeface="ＭＳ Ｐゴシック" charset="0"/>
                <a:cs typeface="ＭＳ Ｐゴシック" charset="0"/>
              </a:rPr>
              <a:t>Mortality by # of HF Hospitalizations in the Past Year</a:t>
            </a:r>
            <a:br>
              <a:rPr lang="en-US" sz="2800" b="1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48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6627" name="Picture 4" descr="Mortality by # of HF Hospitalizations in the Past Year 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14400"/>
            <a:ext cx="9013825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latin typeface="Arial" charset="0"/>
                <a:ea typeface="ＭＳ Ｐゴシック" charset="0"/>
                <a:cs typeface="ＭＳ Ｐゴシック" charset="0"/>
              </a:rPr>
              <a:t>Risk of Mortality in Patients with &gt;=1 HF Hospitalizations During 1 Year Prior to Implant vs. Those with No Prior Hospitalizations in the Past Year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20929" name="Group 449" title="Risk of Mortality in Patients with &gt;=1 HF Hospitalizations During 1 Year Prior to Implant vs. Those with No Prior Hospitalizations in the Past Year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4724815"/>
              </p:ext>
            </p:extLst>
          </p:nvPr>
        </p:nvGraphicFramePr>
        <p:xfrm>
          <a:off x="152400" y="1752600"/>
          <a:ext cx="8915400" cy="3702368"/>
        </p:xfrm>
        <a:graphic>
          <a:graphicData uri="http://schemas.openxmlformats.org/drawingml/2006/table">
            <a:tbl>
              <a:tblPr/>
              <a:tblGrid>
                <a:gridCol w="2286000"/>
                <a:gridCol w="1676400"/>
                <a:gridCol w="1676400"/>
                <a:gridCol w="1600200"/>
                <a:gridCol w="1676400"/>
              </a:tblGrid>
              <a:tr h="741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# of prior HF hosp in the past year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 hosp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N=52,963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 hosp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N=10,247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 hosp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N=2,501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≥3 hosp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N=1,263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5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Mortality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1-yr mortality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2-yr mortality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3-yr mortality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10% (10-11)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19%(19-20)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27%(27-28)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17%(16-18)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30%(29-31)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40%(38-43)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24%(23-26)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37%(35-40)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52%(46-57)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33%(30-36)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51%(48-55)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63%(57-68)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3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Hazard ratio(HR)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Unadjusted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</a:t>
                      </a:r>
                      <a:r>
                        <a:rPr kumimoji="0" lang="en-US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Age,sex,race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adjusted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1.7 (1.6-1.7)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1.6 (1.6-1.7)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2.2 (2.1-2.4)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2.2 (2.0-2.3)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3.4 (3.2-3.8)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3.3 (3.0-3.6)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897563" y="3748088"/>
            <a:ext cx="2971800" cy="381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991600" cy="1143000"/>
          </a:xfrm>
        </p:spPr>
        <p:txBody>
          <a:bodyPr/>
          <a:lstStyle/>
          <a:p>
            <a:r>
              <a:rPr lang="en-US" sz="2400" b="1" dirty="0">
                <a:latin typeface="Arial" charset="0"/>
                <a:ea typeface="ＭＳ Ｐゴシック" charset="0"/>
                <a:cs typeface="ＭＳ Ｐゴシック" charset="0"/>
              </a:rPr>
              <a:t>Characteristics by Number of Days from Admission to Implantation </a:t>
            </a:r>
            <a:br>
              <a:rPr lang="en-US" sz="2400" b="1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9827" name="Group 1939" title="Characteristics by Number of Days from Admission to Implantation 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3303055"/>
              </p:ext>
            </p:extLst>
          </p:nvPr>
        </p:nvGraphicFramePr>
        <p:xfrm>
          <a:off x="152400" y="914400"/>
          <a:ext cx="8915400" cy="5730240"/>
        </p:xfrm>
        <a:graphic>
          <a:graphicData uri="http://schemas.openxmlformats.org/drawingml/2006/table">
            <a:tbl>
              <a:tblPr/>
              <a:tblGrid>
                <a:gridCol w="2667000"/>
                <a:gridCol w="1600200"/>
                <a:gridCol w="1447800"/>
                <a:gridCol w="1524000"/>
                <a:gridCol w="1676400"/>
              </a:tblGrid>
              <a:tr h="201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# of days from </a:t>
                      </a:r>
                      <a:r>
                        <a:rPr kumimoji="0" lang="en-US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adm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 to implant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 days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N=39,576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 day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N=5,636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2-7 days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N=16,959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8-14 days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N=4,803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% total population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59%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25%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Age, median</a:t>
                      </a:r>
                      <a:r>
                        <a:rPr kumimoji="0" lang="en-US" sz="20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(IQR)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 Age ≥ 80y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Male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White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75 (70-80)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74%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91%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76(71-80)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28%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76%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89%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76 (71-81)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71%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84%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76 (71-81)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71%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81%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EF ≤ 20%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PMingLiU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30%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36%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40%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45%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HF Duration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New HF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0-3 months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&gt;3 months 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13%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77%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13%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14%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73%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11%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69%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26%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66%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NYHA class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II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III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 IV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34%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57%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59%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26%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9%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22%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62%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13%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00400" y="4343400"/>
            <a:ext cx="5516563" cy="381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04800"/>
            <a:ext cx="8915400" cy="1143000"/>
          </a:xfrm>
        </p:spPr>
        <p:txBody>
          <a:bodyPr/>
          <a:lstStyle/>
          <a:p>
            <a:r>
              <a:rPr lang="en-US" sz="2800" b="1" dirty="0">
                <a:latin typeface="Arial" charset="0"/>
                <a:ea typeface="ＭＳ Ｐゴシック" charset="0"/>
                <a:cs typeface="ＭＳ Ｐゴシック" charset="0"/>
              </a:rPr>
              <a:t>Mortality by # Days from Admission to Procedure </a:t>
            </a:r>
            <a:br>
              <a:rPr lang="en-US" sz="2800" b="1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48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9699" name="Picture 4" descr="Mortality by # Days from Admission to Procedure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80513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6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latin typeface="Arial" charset="0"/>
                <a:ea typeface="ＭＳ Ｐゴシック" charset="0"/>
                <a:cs typeface="ＭＳ Ｐゴシック" charset="0"/>
              </a:rPr>
              <a:t>Risk of Mortality in Patients with &gt;=1 Days Prior to Implant vs. Those with Implant on Admission Day</a:t>
            </a:r>
            <a:endParaRPr lang="en-US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28060" name="Group 412" title="Risk of Mortality in Patients with &gt;=1 Days Prior to Implant vs. Those with Implant on Admission Day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1277269"/>
              </p:ext>
            </p:extLst>
          </p:nvPr>
        </p:nvGraphicFramePr>
        <p:xfrm>
          <a:off x="152400" y="2011363"/>
          <a:ext cx="8839200" cy="3931920"/>
        </p:xfrm>
        <a:graphic>
          <a:graphicData uri="http://schemas.openxmlformats.org/drawingml/2006/table">
            <a:tbl>
              <a:tblPr/>
              <a:tblGrid>
                <a:gridCol w="2209800"/>
                <a:gridCol w="1676400"/>
                <a:gridCol w="1676400"/>
                <a:gridCol w="1600200"/>
                <a:gridCol w="16764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# days from admission to procedure</a:t>
                      </a:r>
                    </a:p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PMingLiU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 days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N=39,576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 day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N=5,636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2-7 days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N=16,959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8-14 days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N=4,803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Mortality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1-yr mortality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2-yr mortality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3-yr mortality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8%(8-8)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16%(16-17)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25%(24-25)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12% (11-13)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22% (21-23)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32% (29-35)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18% (18-19)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30% (29-31)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41% (39-42)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29% (28-31)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43% (41-44)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53% (50-57)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8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Hazard ratio(HR)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Unadjusted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 Age,sex,race adjusted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1.4 (1.3-1.5)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1.4 (1.3-1.5)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2.1 (2.0-2.2)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2.0 (1.9-2.1)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3.4 (3.2-3.6)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3.2 (3.1-3.4)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378700" y="4267200"/>
            <a:ext cx="1485900" cy="381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atin typeface="Arial" charset="0"/>
                <a:ea typeface="ＭＳ Ｐゴシック" charset="0"/>
                <a:cs typeface="ＭＳ Ｐゴシック" charset="0"/>
              </a:rPr>
              <a:t>Ongoing </a:t>
            </a:r>
            <a:r>
              <a:rPr lang="en-US" sz="3600" b="1" dirty="0" err="1">
                <a:latin typeface="Arial" charset="0"/>
                <a:ea typeface="ＭＳ Ｐゴシック" charset="0"/>
                <a:cs typeface="ＭＳ Ｐゴシック" charset="0"/>
              </a:rPr>
              <a:t>DEcIDE</a:t>
            </a:r>
            <a:r>
              <a:rPr lang="en-US" sz="3600" b="1" dirty="0">
                <a:latin typeface="Arial" charset="0"/>
                <a:ea typeface="ＭＳ Ｐゴシック" charset="0"/>
                <a:cs typeface="ＭＳ Ｐゴシック" charset="0"/>
              </a:rPr>
              <a:t> Task Order</a:t>
            </a:r>
            <a:endParaRPr lang="en-US" sz="3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Title: Analysis of Data Associated with CMS Coverage with Evidence Development Initiatives</a:t>
            </a:r>
          </a:p>
          <a:p>
            <a:pPr lvl="1"/>
            <a:r>
              <a:rPr lang="en-US" sz="2400" dirty="0">
                <a:latin typeface="Arial" charset="0"/>
                <a:ea typeface="ＭＳ Ｐゴシック" charset="0"/>
              </a:rPr>
              <a:t>Real World Effectiveness of Carotid Artery Stenting and Implantable </a:t>
            </a:r>
            <a:r>
              <a:rPr lang="en-US" sz="2400" dirty="0" err="1">
                <a:latin typeface="Arial" charset="0"/>
                <a:ea typeface="ＭＳ Ｐゴシック" charset="0"/>
              </a:rPr>
              <a:t>Cardioverter</a:t>
            </a:r>
            <a:r>
              <a:rPr lang="en-US" sz="2400" dirty="0">
                <a:latin typeface="Arial" charset="0"/>
                <a:ea typeface="ＭＳ Ｐゴシック" charset="0"/>
              </a:rPr>
              <a:t> Defibrillators in Medicare Patients</a:t>
            </a:r>
          </a:p>
          <a:p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Fund: interagency contract between AHRQ and CMS</a:t>
            </a:r>
          </a:p>
          <a:p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Contract site: Brigham and Women</a:t>
            </a:r>
            <a:r>
              <a:rPr lang="ja-JP" altLang="en-US" sz="2800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s Hospital </a:t>
            </a:r>
            <a:r>
              <a:rPr lang="en-US" sz="2800" dirty="0" err="1">
                <a:latin typeface="Arial" charset="0"/>
                <a:ea typeface="ＭＳ Ｐゴシック" charset="0"/>
                <a:cs typeface="ＭＳ Ｐゴシック" charset="0"/>
              </a:rPr>
              <a:t>DEcIDE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Center</a:t>
            </a: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228600" y="64008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6B88F55-E08F-7345-93E3-89D989BC9DCD}" type="slidenum">
              <a:rPr lang="en-US" sz="1400"/>
              <a:pPr algn="r" eaLnBrk="1" hangingPunct="1"/>
              <a:t>3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Conclusion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In 3 years, nearly one third of patients receiving a primary ICD implantation were died in this Medicare population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3-year Mortality increased to 1/2 among patients with at least 2 HF hospitalizations or 7 days between admission and implantation </a:t>
            </a:r>
          </a:p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Implications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Indications and potential benefits should be carefully weighed when considering primary ICD implantation for Medicare patients with greater HF burden</a:t>
            </a:r>
          </a:p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Acknowledgement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70038"/>
            <a:ext cx="7467600" cy="452596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sz="280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Agency for Healthcare Research and Quality 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Elise Berliner, PhD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Centers for Medicare and Medicaid</a:t>
            </a:r>
          </a:p>
          <a:p>
            <a:pPr>
              <a:lnSpc>
                <a:spcPct val="90000"/>
              </a:lnSpc>
            </a:pP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Rosemarie Hakim, PhD</a:t>
            </a:r>
          </a:p>
        </p:txBody>
      </p:sp>
      <p:sp>
        <p:nvSpPr>
          <p:cNvPr id="33796" name="Rectangle 6"/>
          <p:cNvSpPr txBox="1">
            <a:spLocks noGrp="1" noChangeArrowheads="1"/>
          </p:cNvSpPr>
          <p:nvPr/>
        </p:nvSpPr>
        <p:spPr bwMode="auto">
          <a:xfrm>
            <a:off x="228600" y="64008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C3080D3A-6BF5-5743-90FC-3D377B1CFAD0}" type="slidenum">
              <a:rPr lang="en-US" sz="1400"/>
              <a:pPr algn="r" eaLnBrk="1" hangingPunct="1"/>
              <a:t>32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819" name="Table Placeholder 2"/>
          <p:cNvSpPr>
            <a:spLocks noGrp="1" noTextEdit="1"/>
          </p:cNvSpPr>
          <p:nvPr>
            <p:ph type="tbl" idx="1"/>
          </p:nvPr>
        </p:nvSpPr>
        <p:spPr/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Diagram"/>
          <p:cNvGrpSpPr/>
          <p:nvPr/>
        </p:nvGrpSpPr>
        <p:grpSpPr>
          <a:xfrm>
            <a:off x="0" y="0"/>
            <a:ext cx="9144000" cy="6553200"/>
            <a:chOff x="0" y="0"/>
            <a:chExt cx="9144000" cy="6553200"/>
          </a:xfrm>
        </p:grpSpPr>
        <p:sp>
          <p:nvSpPr>
            <p:cNvPr id="35842" name="Rectangle 14"/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0" hangingPunct="0"/>
              <a:endParaRPr lang="en-US"/>
            </a:p>
          </p:txBody>
        </p:sp>
        <p:grpSp>
          <p:nvGrpSpPr>
            <p:cNvPr id="35843" name="Canvas 2"/>
            <p:cNvGrpSpPr>
              <a:grpSpLocks/>
            </p:cNvGrpSpPr>
            <p:nvPr/>
          </p:nvGrpSpPr>
          <p:grpSpPr bwMode="auto">
            <a:xfrm>
              <a:off x="457200" y="228600"/>
              <a:ext cx="8534400" cy="6324600"/>
              <a:chOff x="2192" y="5480"/>
              <a:chExt cx="9946" cy="8811"/>
            </a:xfrm>
          </p:grpSpPr>
          <p:sp>
            <p:nvSpPr>
              <p:cNvPr id="35845" name="AutoShape 13"/>
              <p:cNvSpPr>
                <a:spLocks noChangeAspect="1" noChangeArrowheads="1"/>
              </p:cNvSpPr>
              <p:nvPr/>
            </p:nvSpPr>
            <p:spPr bwMode="auto">
              <a:xfrm>
                <a:off x="2192" y="5480"/>
                <a:ext cx="9768" cy="8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5846" name="AutoShape 5"/>
              <p:cNvSpPr>
                <a:spLocks noChangeArrowheads="1"/>
              </p:cNvSpPr>
              <p:nvPr/>
            </p:nvSpPr>
            <p:spPr bwMode="auto">
              <a:xfrm>
                <a:off x="6740" y="8559"/>
                <a:ext cx="5398" cy="4398"/>
              </a:xfrm>
              <a:prstGeom prst="flowChartProcess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indent="92075" eaLnBrk="0" hangingPunct="0"/>
                <a:r>
                  <a:rPr lang="en-US" sz="2000">
                    <a:cs typeface="Arial" charset="0"/>
                  </a:rPr>
                  <a:t>Excluded</a:t>
                </a:r>
                <a:endParaRPr lang="en-US" sz="2000"/>
              </a:p>
              <a:p>
                <a:pPr indent="92075" eaLnBrk="0" hangingPunct="0"/>
                <a:r>
                  <a:rPr lang="en-US" sz="2000">
                    <a:cs typeface="Arial" charset="0"/>
                  </a:rPr>
                  <a:t>  4,032 with missing EF</a:t>
                </a:r>
                <a:endParaRPr lang="en-US" sz="2000"/>
              </a:p>
              <a:p>
                <a:pPr indent="92075" eaLnBrk="0" hangingPunct="0"/>
                <a:r>
                  <a:rPr lang="en-US" sz="2000">
                    <a:cs typeface="Arial" charset="0"/>
                  </a:rPr>
                  <a:t>  4,498 with EF &gt; 35%</a:t>
                </a:r>
                <a:endParaRPr lang="en-US" sz="2000"/>
              </a:p>
              <a:p>
                <a:pPr indent="92075" eaLnBrk="0" hangingPunct="0"/>
                <a:r>
                  <a:rPr lang="en-US" sz="2000">
                    <a:cs typeface="Arial" charset="0"/>
                  </a:rPr>
                  <a:t>  24,227 with repeated ICD</a:t>
                </a:r>
                <a:endParaRPr lang="en-US" sz="2000"/>
              </a:p>
              <a:p>
                <a:pPr indent="92075" eaLnBrk="0" hangingPunct="0"/>
                <a:r>
                  <a:rPr lang="en-US" sz="2000">
                    <a:cs typeface="Arial" charset="0"/>
                  </a:rPr>
                  <a:t>  27,810 for secondary prevention</a:t>
                </a:r>
                <a:endParaRPr lang="en-US" sz="2000"/>
              </a:p>
              <a:p>
                <a:pPr indent="92075" eaLnBrk="0" hangingPunct="0"/>
                <a:r>
                  <a:rPr lang="en-US" sz="2000">
                    <a:cs typeface="Arial" charset="0"/>
                  </a:rPr>
                  <a:t>  14,739 with prior cardiac arrest</a:t>
                </a:r>
                <a:endParaRPr lang="en-US" sz="2000"/>
              </a:p>
              <a:p>
                <a:pPr indent="92075" eaLnBrk="0" hangingPunct="0"/>
                <a:r>
                  <a:rPr lang="en-US" sz="2000">
                    <a:cs typeface="Arial" charset="0"/>
                  </a:rPr>
                  <a:t>  17,158 with history of sustained VT</a:t>
                </a:r>
                <a:endParaRPr lang="en-US" sz="2000"/>
              </a:p>
              <a:p>
                <a:pPr indent="92075" eaLnBrk="0" hangingPunct="0"/>
                <a:r>
                  <a:rPr lang="en-US" sz="2000">
                    <a:cs typeface="Arial" charset="0"/>
                  </a:rPr>
                  <a:t>  5,725 with &lt; 1 yr continuous eligibility </a:t>
                </a:r>
                <a:endParaRPr lang="en-US" sz="2000"/>
              </a:p>
              <a:p>
                <a:pPr indent="92075" eaLnBrk="0" hangingPunct="0"/>
                <a:r>
                  <a:rPr lang="en-US" sz="2000">
                    <a:cs typeface="Arial" charset="0"/>
                  </a:rPr>
                  <a:t>  5,248 with age &lt; 66 years old</a:t>
                </a:r>
                <a:endParaRPr lang="en-US" sz="2000"/>
              </a:p>
              <a:p>
                <a:pPr indent="92075" eaLnBrk="0" hangingPunct="0"/>
                <a:r>
                  <a:rPr lang="en-US" sz="2000">
                    <a:cs typeface="Arial" charset="0"/>
                  </a:rPr>
                  <a:t>  2,045 with no device type information</a:t>
                </a:r>
                <a:endParaRPr lang="en-US" sz="2000"/>
              </a:p>
              <a:p>
                <a:pPr indent="92075" eaLnBrk="0" hangingPunct="0"/>
                <a:endParaRPr lang="en-US" sz="2000"/>
              </a:p>
            </p:txBody>
          </p:sp>
          <p:sp>
            <p:nvSpPr>
              <p:cNvPr id="35847" name="AutoShape 6"/>
              <p:cNvSpPr>
                <a:spLocks noChangeArrowheads="1"/>
              </p:cNvSpPr>
              <p:nvPr/>
            </p:nvSpPr>
            <p:spPr bwMode="auto">
              <a:xfrm>
                <a:off x="2196" y="13572"/>
                <a:ext cx="4347" cy="719"/>
              </a:xfrm>
              <a:prstGeom prst="flowChartProcess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2000">
                    <a:cs typeface="Arial" charset="0"/>
                  </a:rPr>
                  <a:t>66,974 patients eligible</a:t>
                </a:r>
                <a:endParaRPr lang="en-US" sz="2000"/>
              </a:p>
            </p:txBody>
          </p:sp>
          <p:sp>
            <p:nvSpPr>
              <p:cNvPr id="35848" name="AutoShape 8"/>
              <p:cNvSpPr>
                <a:spLocks noChangeArrowheads="1"/>
              </p:cNvSpPr>
              <p:nvPr/>
            </p:nvSpPr>
            <p:spPr bwMode="auto">
              <a:xfrm>
                <a:off x="2196" y="7603"/>
                <a:ext cx="4140" cy="1216"/>
              </a:xfrm>
              <a:prstGeom prst="flowChartProcess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2000">
                    <a:cs typeface="Arial" charset="0"/>
                  </a:rPr>
                  <a:t>190,778 records with complete linkage variables </a:t>
                </a:r>
                <a:endParaRPr lang="en-US" sz="2000"/>
              </a:p>
              <a:p>
                <a:pPr eaLnBrk="0" hangingPunct="0"/>
                <a:endParaRPr lang="en-US" sz="2000"/>
              </a:p>
            </p:txBody>
          </p:sp>
          <p:sp>
            <p:nvSpPr>
              <p:cNvPr id="35849" name="AutoShape 9"/>
              <p:cNvSpPr>
                <a:spLocks noChangeArrowheads="1"/>
              </p:cNvSpPr>
              <p:nvPr/>
            </p:nvSpPr>
            <p:spPr bwMode="auto">
              <a:xfrm>
                <a:off x="6760" y="5692"/>
                <a:ext cx="5200" cy="2343"/>
              </a:xfrm>
              <a:prstGeom prst="flowChartProcess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2000">
                    <a:cs typeface="Arial" charset="0"/>
                  </a:rPr>
                  <a:t>Excluded</a:t>
                </a:r>
                <a:endParaRPr lang="en-US" sz="2000"/>
              </a:p>
              <a:p>
                <a:pPr eaLnBrk="0" hangingPunct="0"/>
                <a:r>
                  <a:rPr lang="en-US" sz="2000">
                    <a:cs typeface="Arial" charset="0"/>
                  </a:rPr>
                  <a:t>26,106 (12%) records with incomplete information on linkage variables: </a:t>
                </a:r>
                <a:r>
                  <a:rPr lang="en-US" sz="2000" i="1">
                    <a:cs typeface="Arial" charset="0"/>
                  </a:rPr>
                  <a:t>admission dates, provider ID, date of birth, and gender</a:t>
                </a:r>
                <a:endParaRPr lang="en-US" sz="2000"/>
              </a:p>
              <a:p>
                <a:pPr eaLnBrk="0" hangingPunct="0"/>
                <a:endParaRPr lang="en-US" sz="2000"/>
              </a:p>
            </p:txBody>
          </p:sp>
          <p:cxnSp>
            <p:nvCxnSpPr>
              <p:cNvPr id="35850" name="AutoShape 11"/>
              <p:cNvCxnSpPr>
                <a:cxnSpLocks noChangeShapeType="1"/>
              </p:cNvCxnSpPr>
              <p:nvPr/>
            </p:nvCxnSpPr>
            <p:spPr bwMode="auto">
              <a:xfrm rot="16200000" flipH="1">
                <a:off x="5323" y="5802"/>
                <a:ext cx="377" cy="2498"/>
              </a:xfrm>
              <a:prstGeom prst="curvedConnector2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851" name="AutoShape 5"/>
              <p:cNvCxnSpPr>
                <a:cxnSpLocks noChangeShapeType="1"/>
              </p:cNvCxnSpPr>
              <p:nvPr/>
            </p:nvCxnSpPr>
            <p:spPr bwMode="auto">
              <a:xfrm>
                <a:off x="4262" y="6560"/>
                <a:ext cx="53" cy="1043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852" name="AutoShape 4"/>
              <p:cNvCxnSpPr>
                <a:cxnSpLocks noChangeShapeType="1"/>
              </p:cNvCxnSpPr>
              <p:nvPr/>
            </p:nvCxnSpPr>
            <p:spPr bwMode="auto">
              <a:xfrm>
                <a:off x="4266" y="8819"/>
                <a:ext cx="1" cy="697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853" name="AutoShape 3"/>
              <p:cNvCxnSpPr>
                <a:cxnSpLocks noChangeShapeType="1"/>
              </p:cNvCxnSpPr>
              <p:nvPr/>
            </p:nvCxnSpPr>
            <p:spPr bwMode="auto">
              <a:xfrm>
                <a:off x="4266" y="10236"/>
                <a:ext cx="4" cy="3336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5854" name="AutoShape 2"/>
              <p:cNvCxnSpPr>
                <a:cxnSpLocks noChangeShapeType="1"/>
              </p:cNvCxnSpPr>
              <p:nvPr/>
            </p:nvCxnSpPr>
            <p:spPr bwMode="auto">
              <a:xfrm rot="16200000" flipH="1">
                <a:off x="4953" y="10203"/>
                <a:ext cx="1096" cy="2478"/>
              </a:xfrm>
              <a:prstGeom prst="curvedConnector2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5855" name="AutoShape 4"/>
              <p:cNvSpPr>
                <a:spLocks noChangeArrowheads="1"/>
              </p:cNvSpPr>
              <p:nvPr/>
            </p:nvSpPr>
            <p:spPr bwMode="auto">
              <a:xfrm>
                <a:off x="2192" y="9516"/>
                <a:ext cx="4147" cy="1378"/>
              </a:xfrm>
              <a:prstGeom prst="flowChartProcess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2000">
                    <a:cs typeface="Arial" charset="0"/>
                  </a:rPr>
                  <a:t>122,562 ICD records linked to MedPAR records</a:t>
                </a:r>
                <a:endParaRPr lang="en-US" sz="2000"/>
              </a:p>
              <a:p>
                <a:pPr eaLnBrk="0" hangingPunct="0"/>
                <a:endParaRPr lang="en-US" sz="2000"/>
              </a:p>
            </p:txBody>
          </p:sp>
          <p:sp>
            <p:nvSpPr>
              <p:cNvPr id="35856" name="AutoShape 7"/>
              <p:cNvSpPr>
                <a:spLocks noChangeArrowheads="1"/>
              </p:cNvSpPr>
              <p:nvPr/>
            </p:nvSpPr>
            <p:spPr bwMode="auto">
              <a:xfrm>
                <a:off x="2192" y="5480"/>
                <a:ext cx="4140" cy="1383"/>
              </a:xfrm>
              <a:prstGeom prst="flowChartProcess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2000">
                    <a:cs typeface="Arial" charset="0"/>
                  </a:rPr>
                  <a:t>216,884 ICD implantations in those aged &gt;= 65 yrs  between 2005 and 2008</a:t>
                </a:r>
                <a:endParaRPr lang="en-US" sz="2000"/>
              </a:p>
              <a:p>
                <a:pPr eaLnBrk="0" hangingPunct="0"/>
                <a:endParaRPr lang="en-US" sz="2000"/>
              </a:p>
            </p:txBody>
          </p:sp>
        </p:grpSp>
        <p:sp>
          <p:nvSpPr>
            <p:cNvPr id="35844" name="Rectangle 21"/>
            <p:cNvSpPr>
              <a:spLocks noChangeArrowheads="1"/>
            </p:cNvSpPr>
            <p:nvPr/>
          </p:nvSpPr>
          <p:spPr bwMode="auto">
            <a:xfrm>
              <a:off x="0" y="45720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0" hangingPunct="0">
                <a:tabLst>
                  <a:tab pos="2120900" algn="l"/>
                </a:tabLst>
              </a:pPr>
              <a:r>
                <a:rPr lang="en-US" sz="1200">
                  <a:latin typeface="Times New Roman" charset="0"/>
                  <a:cs typeface="Times New Roman" charset="0"/>
                </a:rPr>
                <a:t>	</a:t>
              </a:r>
              <a:endParaRPr lang="en-US" sz="900"/>
            </a:p>
            <a:p>
              <a:pPr eaLnBrk="0" hangingPunct="0">
                <a:tabLst>
                  <a:tab pos="2120900" algn="l"/>
                </a:tabLst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b="1" dirty="0">
                <a:latin typeface="Arial" charset="0"/>
                <a:ea typeface="ＭＳ Ｐゴシック" charset="0"/>
                <a:cs typeface="ＭＳ Ｐゴシック" charset="0"/>
              </a:rPr>
              <a:t>Implantable </a:t>
            </a:r>
            <a:r>
              <a:rPr lang="en-US" sz="4000" b="1" dirty="0" err="1">
                <a:latin typeface="Arial" charset="0"/>
                <a:ea typeface="ＭＳ Ｐゴシック" charset="0"/>
                <a:cs typeface="ＭＳ Ｐゴシック" charset="0"/>
              </a:rPr>
              <a:t>Cardioverter</a:t>
            </a:r>
            <a:r>
              <a:rPr lang="en-US" sz="4000" b="1" dirty="0">
                <a:latin typeface="Arial" charset="0"/>
                <a:ea typeface="ＭＳ Ｐゴシック" charset="0"/>
                <a:cs typeface="ＭＳ Ｐゴシック" charset="0"/>
              </a:rPr>
              <a:t> Defibrillator (ICD) </a:t>
            </a:r>
          </a:p>
        </p:txBody>
      </p:sp>
      <p:pic>
        <p:nvPicPr>
          <p:cNvPr id="36867" name="Picture 5" descr="ICD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2590800"/>
            <a:ext cx="2914650" cy="2184400"/>
          </a:xfrm>
          <a:noFill/>
        </p:spPr>
      </p:pic>
      <p:sp>
        <p:nvSpPr>
          <p:cNvPr id="3686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581400" y="1600200"/>
            <a:ext cx="51054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Ventricular </a:t>
            </a:r>
            <a:r>
              <a:rPr lang="en-US"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arrhythmia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 is common among heart failure (HF) patients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>
                <a:latin typeface="Arial" charset="0"/>
                <a:ea typeface="ＭＳ Ｐゴシック" charset="0"/>
              </a:rPr>
              <a:t>50-80% non-sustained ventricular tachycardia (VT)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>
                <a:latin typeface="Arial" charset="0"/>
                <a:ea typeface="ＭＳ Ｐゴシック" charset="0"/>
              </a:rPr>
              <a:t>5% sustained VT or ventricular fibrillation (VF) (fatal)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Presence of HF increases the sudden death rate 5.5-fold in both men and women </a:t>
            </a: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(Framingham heart study) </a:t>
            </a:r>
            <a:endParaRPr lang="en-US" sz="28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9" name="Rectangle 6"/>
          <p:cNvSpPr txBox="1">
            <a:spLocks noGrp="1" noChangeArrowheads="1"/>
          </p:cNvSpPr>
          <p:nvPr/>
        </p:nvSpPr>
        <p:spPr bwMode="auto">
          <a:xfrm>
            <a:off x="228600" y="64008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DD4DA737-4015-E44E-AE05-784EE7802F26}" type="slidenum">
              <a:rPr lang="en-US" sz="1400"/>
              <a:pPr algn="r" eaLnBrk="1" hangingPunct="1"/>
              <a:t>35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b="1" dirty="0">
                <a:latin typeface="Arial" charset="0"/>
                <a:ea typeface="ＭＳ Ｐゴシック" charset="0"/>
                <a:cs typeface="ＭＳ Ｐゴシック" charset="0"/>
              </a:rPr>
              <a:t>Implantable </a:t>
            </a:r>
            <a:r>
              <a:rPr lang="en-US" sz="4000" b="1" dirty="0" err="1">
                <a:latin typeface="Arial" charset="0"/>
                <a:ea typeface="ＭＳ Ｐゴシック" charset="0"/>
                <a:cs typeface="ＭＳ Ｐゴシック" charset="0"/>
              </a:rPr>
              <a:t>Cardioverter</a:t>
            </a:r>
            <a:r>
              <a:rPr lang="en-US" sz="4000" b="1" dirty="0">
                <a:latin typeface="Arial" charset="0"/>
                <a:ea typeface="ＭＳ Ｐゴシック" charset="0"/>
                <a:cs typeface="ＭＳ Ｐゴシック" charset="0"/>
              </a:rPr>
              <a:t> Defibrillator (ICD) </a:t>
            </a:r>
          </a:p>
        </p:txBody>
      </p:sp>
      <p:pic>
        <p:nvPicPr>
          <p:cNvPr id="37891" name="Picture 5" descr="ICD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2932113"/>
            <a:ext cx="2914650" cy="2184400"/>
          </a:xfrm>
          <a:noFill/>
        </p:spPr>
      </p:pic>
      <p:sp>
        <p:nvSpPr>
          <p:cNvPr id="3789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0" y="1600200"/>
            <a:ext cx="48768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ICDs have shown to be beneficial as a primary prevention of sudden cardiac death (SCD) among HF patients </a:t>
            </a:r>
            <a:r>
              <a:rPr lang="en-US" altLang="ja-JP" sz="2400">
                <a:latin typeface="Arial" charset="0"/>
                <a:ea typeface="ＭＳ Ｐゴシック" charset="0"/>
                <a:cs typeface="ＭＳ Ｐゴシック" charset="0"/>
              </a:rPr>
              <a:t>with systolic dysfunction in trials</a:t>
            </a: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 (primary prevention of SCD)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400">
                <a:latin typeface="Arial" charset="0"/>
                <a:ea typeface="ＭＳ Ｐゴシック" charset="0"/>
                <a:cs typeface="ＭＳ Ｐゴシック" charset="0"/>
              </a:rPr>
              <a:t>National Coverage Decision (NCD) in Jan 2005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>
                <a:latin typeface="Arial" charset="0"/>
                <a:ea typeface="ＭＳ Ｐゴシック" charset="0"/>
              </a:rPr>
              <a:t>CMS expanded the coverage for ICD implantation for </a:t>
            </a:r>
            <a:r>
              <a:rPr lang="en-US" altLang="ja-JP" b="1" i="1" u="sng">
                <a:latin typeface="Arial" charset="0"/>
                <a:ea typeface="ＭＳ Ｐゴシック" charset="0"/>
              </a:rPr>
              <a:t>primary prevention</a:t>
            </a:r>
          </a:p>
        </p:txBody>
      </p:sp>
      <p:sp>
        <p:nvSpPr>
          <p:cNvPr id="37893" name="Rectangle 6"/>
          <p:cNvSpPr txBox="1">
            <a:spLocks noGrp="1" noChangeArrowheads="1"/>
          </p:cNvSpPr>
          <p:nvPr/>
        </p:nvSpPr>
        <p:spPr bwMode="auto">
          <a:xfrm>
            <a:off x="228600" y="64008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EED5364E-557F-1F48-A58E-9D772B4B8440}" type="slidenum">
              <a:rPr lang="en-US" sz="1400"/>
              <a:pPr algn="r" eaLnBrk="1" hangingPunct="1"/>
              <a:t>36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3588" name="Group 52" title="Important Covariates 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467514"/>
              </p:ext>
            </p:extLst>
          </p:nvPr>
        </p:nvGraphicFramePr>
        <p:xfrm>
          <a:off x="295275" y="1152525"/>
          <a:ext cx="8620125" cy="5095876"/>
        </p:xfrm>
        <a:graphic>
          <a:graphicData uri="http://schemas.openxmlformats.org/drawingml/2006/table">
            <a:tbl>
              <a:tblPr/>
              <a:tblGrid>
                <a:gridCol w="4581525"/>
                <a:gridCol w="4038600"/>
              </a:tblGrid>
              <a:tr h="403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Arial" charset="0"/>
                        </a:rPr>
                        <a:t>Identify from registry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Arial" charset="0"/>
                        </a:rPr>
                        <a:t>Identify from CMS files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9300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Arial" charset="0"/>
                        </a:rPr>
                        <a:t>Age at index date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None/>
                        <a:tabLst>
                          <a:tab pos="114300" algn="l"/>
                        </a:tabLst>
                      </a:pP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Arial" charset="0"/>
                        </a:rPr>
                        <a:t>(66-70, 71-75, 76-80, 81-85, 85+ </a:t>
                      </a:r>
                      <a:r>
                        <a:rPr kumimoji="0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Arial" charset="0"/>
                        </a:rPr>
                        <a:t>yrs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Arial" charset="0"/>
                        </a:rPr>
                        <a:t>)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Arial" charset="0"/>
                        </a:rPr>
                        <a:t>Gender </a:t>
                      </a:r>
                      <a:endParaRPr kumimoji="0" lang="en-US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HF duration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(0/0-3/3-9 </a:t>
                      </a:r>
                      <a:r>
                        <a:rPr kumimoji="0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mo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)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Ejection fraction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(&lt;30, 30-35%)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NYHA class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(I, II, III, IV)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QRS interval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(&lt;120, ≥120 </a:t>
                      </a:r>
                      <a:r>
                        <a:rPr kumimoji="0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msec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)</a:t>
                      </a:r>
                      <a:endParaRPr kumimoji="0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Device type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(Single/dual chamber)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Estimated GFR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None/>
                        <a:tabLst>
                          <a:tab pos="114300" algn="l"/>
                        </a:tabLst>
                      </a:pP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(&lt;15, 15-29, 30-59, 60-89, &gt;90 mL/min/1.73m</a:t>
                      </a:r>
                      <a:r>
                        <a:rPr kumimoji="0" lang="en-US" altLang="ja-JP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2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)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BNP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(&lt;130, 131-230, 231-480, &gt;480 </a:t>
                      </a:r>
                      <a:r>
                        <a:rPr kumimoji="0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pg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/mL)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SBP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(&lt;80, 80-100, 101-130, 131-150, &gt;150mmHg)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Sodium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(&lt;135, 135-145, &gt;145 </a:t>
                      </a:r>
                      <a:r>
                        <a:rPr kumimoji="0" lang="en-US" altLang="ja-JP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mEq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/L)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Elective/non-elective procedure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Race</a:t>
                      </a: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None/>
                        <a:tabLst>
                          <a:tab pos="114300" algn="l"/>
                        </a:tabLst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(Whites/Blacks/Hispanics/others)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Arial" charset="0"/>
                        </a:rPr>
                        <a:t>Diabetes </a:t>
                      </a: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Arial" charset="0"/>
                        </a:rPr>
                        <a:t>(Y/N)</a:t>
                      </a:r>
                      <a:endParaRPr kumimoji="0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Chronic kidney disease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None/>
                        <a:tabLst>
                          <a:tab pos="114300" algn="l"/>
                        </a:tabLst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  (Y/N)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Atrial fibrillation </a:t>
                      </a: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(Y/N)</a:t>
                      </a:r>
                      <a:endParaRPr kumimoji="0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Beta-blocker use* </a:t>
                      </a: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(Y/N)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ACEI/ARB use* </a:t>
                      </a: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(Y/N)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Aldosterone receptor antagonists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None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MS Mincho" charset="0"/>
                        </a:rPr>
                        <a:t>  use* </a:t>
                      </a: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(Y/N)</a:t>
                      </a:r>
                      <a:endParaRPr kumimoji="0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charset="0"/>
                        <a:cs typeface="MS Mincho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None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Arial" charset="0"/>
                        </a:rPr>
                        <a:t>Identify from registry and CMS files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63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Arial" charset="0"/>
                        </a:rPr>
                        <a:t>Prior HF hospitalizations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B3B3B3"/>
                          </a:solidFill>
                          <a:effectLst/>
                          <a:latin typeface="Arial" charset="0"/>
                          <a:ea typeface="MS Mincho" charset="0"/>
                          <a:cs typeface="Arial" charset="0"/>
                        </a:rPr>
                        <a:t>(0, 1, 2, 3, 4, ≥5)</a:t>
                      </a:r>
                      <a:endParaRPr kumimoji="0" lang="en-US" altLang="ja-JP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B3B3B3"/>
                        </a:solidFill>
                        <a:effectLst/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charset="0"/>
                        <a:buChar char=""/>
                        <a:tabLst>
                          <a:tab pos="114300" algn="l"/>
                        </a:tabLst>
                      </a:pPr>
                      <a:r>
                        <a:rPr kumimoji="0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Arial" charset="0"/>
                        </a:rPr>
                        <a:t>HF cause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charset="0"/>
                          <a:cs typeface="Arial" charset="0"/>
                        </a:rPr>
                        <a:t>(Ischemic/non-ischemic)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base"/>
            <a:r>
              <a:rPr lang="en-US" sz="4000" kern="1200" dirty="0" smtClean="0">
                <a:solidFill>
                  <a:srgbClr val="000000"/>
                </a:solidFill>
                <a:effectLst/>
                <a:latin typeface="Arial"/>
                <a:ea typeface="ＭＳ Ｐゴシック"/>
                <a:cs typeface="ＭＳ Ｐゴシック"/>
              </a:rPr>
              <a:t>Important Covariates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/>
          <a:lstStyle/>
          <a:p>
            <a:r>
              <a:rPr lang="en-US" sz="4000" dirty="0">
                <a:latin typeface="Arial" charset="0"/>
                <a:ea typeface="ＭＳ Ｐゴシック" charset="0"/>
                <a:cs typeface="ＭＳ Ｐゴシック" charset="0"/>
              </a:rPr>
              <a:t>Outcome Definitions</a:t>
            </a:r>
          </a:p>
        </p:txBody>
      </p:sp>
      <p:graphicFrame>
        <p:nvGraphicFramePr>
          <p:cNvPr id="191648" name="Group 160" title="Outcome Definitions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24934192"/>
              </p:ext>
            </p:extLst>
          </p:nvPr>
        </p:nvGraphicFramePr>
        <p:xfrm>
          <a:off x="533400" y="1463675"/>
          <a:ext cx="8077200" cy="5280342"/>
        </p:xfrm>
        <a:graphic>
          <a:graphicData uri="http://schemas.openxmlformats.org/drawingml/2006/table">
            <a:tbl>
              <a:tblPr/>
              <a:tblGrid>
                <a:gridCol w="1839913"/>
                <a:gridCol w="6237287"/>
              </a:tblGrid>
              <a:tr h="3746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Outcomes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Definitions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Death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Death identified from CMS Vital status file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All-cause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Hospitalization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</a:t>
                      </a:r>
                      <a:r>
                        <a:rPr kumimoji="0" lang="en-US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st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 hospitalization (identified from Part A file) after the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discharge date of ICD implantation, not counting visit for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ICD evaluation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HF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</a:t>
                      </a:r>
                      <a:r>
                        <a:rPr kumimoji="0" lang="en-US" altLang="ja-JP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st</a:t>
                      </a: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 hospitalization with ICD-9-CM code (Dx) 428.xx as the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primary discharge diagnosis 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MI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</a:t>
                      </a:r>
                      <a:r>
                        <a:rPr kumimoji="0" lang="en-US" altLang="ja-JP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st</a:t>
                      </a: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 hospitalization with Dx 410.xx as the primary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discharge diagnosis and with length of stay &gt; 3 days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(unless patients died) and &lt; 180 days.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21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Cardiac events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</a:t>
                      </a:r>
                      <a:r>
                        <a:rPr kumimoji="0" lang="en-US" altLang="ja-JP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st</a:t>
                      </a: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 hospitalization with the following codes as the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primary discharge diagnosis: 428.xx, 410.xx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413.x (Angina pectoris) 420.0, 420.9x (Acute pericarditis) 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421.x (Acute and sub-acute endocarditis)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423.x (Other disease of pericardium)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424.2 (Tricuspid valve disorders specified as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nonrhumatic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426.x (Conduction disorder) 427.xx(Cardiac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dysrythmia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9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" charset="0"/>
                <a:ea typeface="ＭＳ Ｐゴシック" charset="0"/>
                <a:cs typeface="ＭＳ Ｐゴシック" charset="0"/>
              </a:rPr>
              <a:t>Characteristics by Number of Hospitalization.</a:t>
            </a:r>
          </a:p>
        </p:txBody>
      </p:sp>
      <p:graphicFrame>
        <p:nvGraphicFramePr>
          <p:cNvPr id="35966" name="Group 126" title="Characteristics by Number of Hospitalization.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5660569"/>
              </p:ext>
            </p:extLst>
          </p:nvPr>
        </p:nvGraphicFramePr>
        <p:xfrm>
          <a:off x="457200" y="1600200"/>
          <a:ext cx="8229600" cy="3931919"/>
        </p:xfrm>
        <a:graphic>
          <a:graphicData uri="http://schemas.openxmlformats.org/drawingml/2006/table">
            <a:tbl>
              <a:tblPr/>
              <a:tblGrid>
                <a:gridCol w="2971800"/>
                <a:gridCol w="1295400"/>
                <a:gridCol w="1277938"/>
                <a:gridCol w="1343025"/>
                <a:gridCol w="1341437"/>
              </a:tblGrid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≥3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QRS ≥ 120 msec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32,949(62)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6,817(67)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1,651(66)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852(67)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Ischemic cause HF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42,168(80)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7,995(78)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2,020(81)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1,049(83)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Unsustained VT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12,382(23)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2,273(22)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590(24)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309(24)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Mean prior Hospitalization for any cause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    ≥ 5 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PMingLiU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0.6(1)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506(1)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PMingLiU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2(1.3)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498(5)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PMingLiU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3.2(1.4)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402(16)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PMingLiU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5.5(2.6)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983(41)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Mean LOS of implantation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Admission to implantation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3.9(5.2)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1.9(3.6)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4.2(5.5)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2(3.5)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5(6)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2.5(4.4)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5.9(6.2)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3.0(4.2)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Mean Charlson Score not counting cardiac conditions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0.6(1.2)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1.8(1.6)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2.5(1.7)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3.1(1.8)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Outline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Introduction and current status of our CMS ICD project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Presentation of results from a recently completed ICD study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1944" name="Group 20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931919"/>
        </p:xfrm>
        <a:graphic>
          <a:graphicData uri="http://schemas.openxmlformats.org/drawingml/2006/table">
            <a:tbl>
              <a:tblPr/>
              <a:tblGrid>
                <a:gridCol w="2895600"/>
                <a:gridCol w="1371600"/>
                <a:gridCol w="1295400"/>
                <a:gridCol w="1387475"/>
                <a:gridCol w="1279525"/>
              </a:tblGrid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0 days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 day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2-7 days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8-14 days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QRS ≥120 msec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25,363(64)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3,752(67)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10,365(61)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2,789(58)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Ischemic cause HF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31,111(79)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4,452(79)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13,662(81)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4,007(83)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Unsustained VT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6,384(16)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1,436(26)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5,578(33)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2,156(45)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Mean prior Hospitalization for any cause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    ≥ 5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PMingLiU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0.9(1.3)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919(2)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PMingLiU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1.1(1.5)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202(4)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PMingLiU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1.1(1.6)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738(4)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PMingLiU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1.4(1.8)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267(6)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Mean LOS of implantation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Implantation to discharge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1.4(1.7)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1.4(1.7)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3.1(2.7)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2.1(2.7)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6.9(3.7)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2.8(3.2)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16.4(5.7)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4.4(5)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Mean Charlson Score not counting cardiac conditions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0.8(1.3)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1(1.4)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1.1(1.6)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PMingLiU" charset="0"/>
                          <a:cs typeface="Arial" charset="0"/>
                        </a:rPr>
                        <a:t>1.3(1.7)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Arial" charset="0"/>
                <a:ea typeface="ＭＳ Ｐゴシック" charset="0"/>
                <a:cs typeface="ＭＳ Ｐゴシック" charset="0"/>
              </a:rPr>
              <a:t>Implantable </a:t>
            </a:r>
            <a:r>
              <a:rPr lang="en-US" sz="4000" b="1" dirty="0" err="1">
                <a:latin typeface="Arial" charset="0"/>
                <a:ea typeface="ＭＳ Ｐゴシック" charset="0"/>
                <a:cs typeface="ＭＳ Ｐゴシック" charset="0"/>
              </a:rPr>
              <a:t>Cardioverter</a:t>
            </a:r>
            <a:r>
              <a:rPr lang="en-US" sz="4000" b="1" dirty="0">
                <a:latin typeface="Arial" charset="0"/>
                <a:ea typeface="ＭＳ Ｐゴシック" charset="0"/>
                <a:cs typeface="ＭＳ Ｐゴシック" charset="0"/>
              </a:rPr>
              <a:t> Defibrillators (ICDs)</a:t>
            </a:r>
          </a:p>
        </p:txBody>
      </p:sp>
      <p:sp>
        <p:nvSpPr>
          <p:cNvPr id="6147" name="Rectangle 6"/>
          <p:cNvSpPr txBox="1">
            <a:spLocks noGrp="1" noChangeArrowheads="1"/>
          </p:cNvSpPr>
          <p:nvPr/>
        </p:nvSpPr>
        <p:spPr bwMode="auto">
          <a:xfrm>
            <a:off x="228600" y="64008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9315ADFC-633D-DF45-A427-F9798B42855E}" type="slidenum">
              <a:rPr lang="en-US" sz="1400"/>
              <a:pPr algn="r" eaLnBrk="1" hangingPunct="1"/>
              <a:t>5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ICDs in Real World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Real world patients receiving ICDs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>
                <a:latin typeface="Arial" charset="0"/>
                <a:ea typeface="ＭＳ Ｐゴシック" charset="0"/>
              </a:rPr>
              <a:t>Median age: 74 yrs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>
                <a:latin typeface="Arial" charset="0"/>
                <a:ea typeface="ＭＳ Ｐゴシック" charset="0"/>
              </a:rPr>
              <a:t>Non-cardiac comorbidities are common</a:t>
            </a:r>
          </a:p>
          <a:p>
            <a:pPr lvl="2" eaLnBrk="1" hangingPunct="1">
              <a:lnSpc>
                <a:spcPct val="80000"/>
              </a:lnSpc>
            </a:pPr>
            <a:r>
              <a:rPr lang="en-US">
                <a:latin typeface="Arial" charset="0"/>
                <a:ea typeface="ＭＳ Ｐゴシック" charset="0"/>
              </a:rPr>
              <a:t>36% Diabetes</a:t>
            </a:r>
          </a:p>
          <a:p>
            <a:pPr lvl="2" eaLnBrk="1" hangingPunct="1">
              <a:lnSpc>
                <a:spcPct val="80000"/>
              </a:lnSpc>
            </a:pPr>
            <a:r>
              <a:rPr lang="en-US">
                <a:latin typeface="Arial" charset="0"/>
                <a:ea typeface="ＭＳ Ｐゴシック" charset="0"/>
              </a:rPr>
              <a:t>22% Chronic lung disease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>
                <a:latin typeface="Arial" charset="0"/>
                <a:ea typeface="ＭＳ Ｐゴシック" charset="0"/>
              </a:rPr>
              <a:t>Insurance Type</a:t>
            </a:r>
          </a:p>
          <a:p>
            <a:pPr lvl="2" eaLnBrk="1" hangingPunct="1">
              <a:lnSpc>
                <a:spcPct val="80000"/>
              </a:lnSpc>
            </a:pPr>
            <a:r>
              <a:rPr lang="en-US">
                <a:latin typeface="Arial" charset="0"/>
                <a:ea typeface="ＭＳ Ｐゴシック" charset="0"/>
              </a:rPr>
              <a:t>77% CMS</a:t>
            </a:r>
            <a:endParaRPr lang="en-US">
              <a:solidFill>
                <a:schemeClr val="accent2"/>
              </a:solidFill>
              <a:latin typeface="Arial" charset="0"/>
              <a:ea typeface="ＭＳ Ｐゴシック" charset="0"/>
            </a:endParaRPr>
          </a:p>
          <a:p>
            <a:pPr lvl="4" eaLnBrk="1" hangingPunct="1">
              <a:lnSpc>
                <a:spcPct val="80000"/>
              </a:lnSpc>
            </a:pPr>
            <a:r>
              <a:rPr lang="en-US" sz="1800">
                <a:solidFill>
                  <a:schemeClr val="accent2"/>
                </a:solidFill>
                <a:latin typeface="Arial" charset="0"/>
                <a:ea typeface="ＭＳ Ｐゴシック" charset="0"/>
              </a:rPr>
              <a:t>American College of Cardiology National Cardiovascular Data Registry (ACC NCDR) Report</a:t>
            </a:r>
          </a:p>
          <a:p>
            <a:pPr eaLnBrk="1" hangingPunct="1">
              <a:lnSpc>
                <a:spcPct val="80000"/>
              </a:lnSpc>
            </a:pP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Benefit of ICD is not established in: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>
                <a:latin typeface="Arial" charset="0"/>
                <a:ea typeface="ＭＳ Ｐゴシック" charset="0"/>
              </a:rPr>
              <a:t>elderly patients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>
                <a:latin typeface="Arial" charset="0"/>
                <a:ea typeface="ＭＳ Ｐゴシック" charset="0"/>
              </a:rPr>
              <a:t>those with comorbidities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>
                <a:latin typeface="Arial" charset="0"/>
                <a:ea typeface="ＭＳ Ｐゴシック" charset="0"/>
              </a:rPr>
              <a:t>real world practice setting </a:t>
            </a:r>
            <a:r>
              <a:rPr lang="en-US" sz="2400">
                <a:solidFill>
                  <a:schemeClr val="accent2"/>
                </a:solidFill>
                <a:latin typeface="Arial" charset="0"/>
                <a:ea typeface="ＭＳ Ｐゴシック" charset="0"/>
              </a:rPr>
              <a:t> </a:t>
            </a:r>
          </a:p>
        </p:txBody>
      </p:sp>
      <p:sp>
        <p:nvSpPr>
          <p:cNvPr id="7172" name="Rectangle 6"/>
          <p:cNvSpPr txBox="1">
            <a:spLocks noGrp="1" noChangeArrowheads="1"/>
          </p:cNvSpPr>
          <p:nvPr/>
        </p:nvSpPr>
        <p:spPr bwMode="auto">
          <a:xfrm>
            <a:off x="152400" y="6397625"/>
            <a:ext cx="4572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6B335009-C228-9D4B-BC3F-47E4FA54670F}" type="slidenum">
              <a:rPr lang="en-US" sz="1400"/>
              <a:pPr algn="r" eaLnBrk="1" hangingPunct="1"/>
              <a:t>6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ICD Study: Aims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305800" cy="5410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Aim 1: To demonstrate differences in the incidence rate of death and cardiovascular hospitalizations between trial populations and Medicare patients undergoing ICD implantation.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Aim 2: To explore the incidence of death and cardiovascular hospitalizations in subgroups of patients undergoing ICD implantation by gender, age category, and comorbidities.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Aim 3: To identify subgroups of patients undergoing ICD implantation for whom 1) ICDs are not effective (expected survival &lt; 18 months) and 2) ICDs are not cost-effective (expected survival &lt; 5 years).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Aim 4: To estimate the incidence of various potential short and long-term adverse events following ICD implantation.  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Aim 5: a) To directly compare ICD vs. medical management and b) to assess the impact of unmeasured confounding in a well-designed comparative effectiveness study.</a:t>
            </a:r>
          </a:p>
        </p:txBody>
      </p:sp>
      <p:sp>
        <p:nvSpPr>
          <p:cNvPr id="8196" name="Rectangle 6"/>
          <p:cNvSpPr txBox="1">
            <a:spLocks noGrp="1" noChangeArrowheads="1"/>
          </p:cNvSpPr>
          <p:nvPr/>
        </p:nvSpPr>
        <p:spPr bwMode="auto">
          <a:xfrm>
            <a:off x="228600" y="64008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F38CED6C-9D80-1442-A2CA-1F2AB1254FB0}" type="slidenum">
              <a:rPr lang="en-US" sz="1400"/>
              <a:pPr algn="r" eaLnBrk="1" hangingPunct="1"/>
              <a:t>7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z="4000" b="1" dirty="0">
                <a:latin typeface="Arial" charset="0"/>
                <a:ea typeface="ＭＳ Ｐゴシック" charset="0"/>
                <a:cs typeface="ＭＳ Ｐゴシック" charset="0"/>
              </a:rPr>
              <a:t>Key Features of the </a:t>
            </a:r>
            <a:r>
              <a:rPr lang="en-US" sz="4000" b="1" dirty="0" err="1">
                <a:latin typeface="Arial" charset="0"/>
                <a:ea typeface="ＭＳ Ｐゴシック" charset="0"/>
                <a:cs typeface="ＭＳ Ｐゴシック" charset="0"/>
              </a:rPr>
              <a:t>DEcIDE</a:t>
            </a:r>
            <a:r>
              <a:rPr lang="en-US" sz="4000" b="1" dirty="0">
                <a:latin typeface="Arial" charset="0"/>
                <a:ea typeface="ＭＳ Ｐゴシック" charset="0"/>
                <a:cs typeface="ＭＳ Ｐゴシック" charset="0"/>
              </a:rPr>
              <a:t> CMS ICD Study </a:t>
            </a:r>
          </a:p>
        </p:txBody>
      </p:sp>
      <p:sp>
        <p:nvSpPr>
          <p:cNvPr id="9219" name="Rectangle 6"/>
          <p:cNvSpPr txBox="1">
            <a:spLocks noGrp="1" noChangeArrowheads="1"/>
          </p:cNvSpPr>
          <p:nvPr/>
        </p:nvSpPr>
        <p:spPr bwMode="auto">
          <a:xfrm>
            <a:off x="228600" y="64008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BDACAF8E-867E-9940-8905-B6C894002E3B}" type="slidenum">
              <a:rPr lang="en-US" sz="1400"/>
              <a:pPr algn="r" eaLnBrk="1" hangingPunct="1"/>
              <a:t>8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Arial" charset="0"/>
                <a:ea typeface="ＭＳ Ｐゴシック" charset="0"/>
                <a:cs typeface="ＭＳ Ｐゴシック" charset="0"/>
              </a:rPr>
              <a:t>Bringing In Multiple Players</a:t>
            </a:r>
          </a:p>
        </p:txBody>
      </p:sp>
      <p:sp>
        <p:nvSpPr>
          <p:cNvPr id="10243" name="Rectangle 6"/>
          <p:cNvSpPr txBox="1">
            <a:spLocks noGrp="1" noChangeArrowheads="1"/>
          </p:cNvSpPr>
          <p:nvPr/>
        </p:nvSpPr>
        <p:spPr bwMode="auto">
          <a:xfrm>
            <a:off x="228600" y="64008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35C390E5-CF2D-3C4F-802A-38978D55AB7B}" type="slidenum">
              <a:rPr lang="en-US" sz="1400"/>
              <a:pPr algn="r" eaLnBrk="1" hangingPunct="1"/>
              <a:t>9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6453</TotalTime>
  <Words>3482</Words>
  <Application>Microsoft Macintosh PowerPoint</Application>
  <PresentationFormat>On-screen Show (4:3)</PresentationFormat>
  <Paragraphs>687</Paragraphs>
  <Slides>40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Arial</vt:lpstr>
      <vt:lpstr>ＭＳ Ｐゴシック</vt:lpstr>
      <vt:lpstr>Wingdings</vt:lpstr>
      <vt:lpstr>Times New Roman</vt:lpstr>
      <vt:lpstr>PMingLiU</vt:lpstr>
      <vt:lpstr>MS Mincho</vt:lpstr>
      <vt:lpstr>Symbol</vt:lpstr>
      <vt:lpstr>Default Design</vt:lpstr>
      <vt:lpstr>Adobe Photoshop Image</vt:lpstr>
      <vt:lpstr> Real World Effectiveness of Implantable Cardioverter Defibrillators in Medicare Patients </vt:lpstr>
      <vt:lpstr>Disclosure</vt:lpstr>
      <vt:lpstr>Ongoing DEcIDE Task Order</vt:lpstr>
      <vt:lpstr>Outline</vt:lpstr>
      <vt:lpstr>Implantable Cardioverter Defibrillators (ICDs)</vt:lpstr>
      <vt:lpstr>ICDs in Real World</vt:lpstr>
      <vt:lpstr>ICD Study: Aims</vt:lpstr>
      <vt:lpstr>Key Features of the DEcIDE CMS ICD Study </vt:lpstr>
      <vt:lpstr>Bringing In Multiple Players</vt:lpstr>
      <vt:lpstr>Core Investigator Team</vt:lpstr>
      <vt:lpstr>Contracting/Supporting Groups/Individuals</vt:lpstr>
      <vt:lpstr>TEP members</vt:lpstr>
      <vt:lpstr>Putting Multiple Data Sources Together</vt:lpstr>
      <vt:lpstr>PowerPoint Presentation</vt:lpstr>
      <vt:lpstr>Multiple Studies are Underway to Inform….. </vt:lpstr>
      <vt:lpstr>Survival after ICD Implantation in Medicare Patients with Heavy Burden of Heart Failure  </vt:lpstr>
      <vt:lpstr>Background and Purposes</vt:lpstr>
      <vt:lpstr>Data Sources</vt:lpstr>
      <vt:lpstr>Study Design</vt:lpstr>
      <vt:lpstr>HF Burden and Analysis</vt:lpstr>
      <vt:lpstr>Characteristics for Medicare ICD patients (N=66,974)  </vt:lpstr>
      <vt:lpstr>Outcomes in Overall Medicare Primary ICD Patients (N=66,974)</vt:lpstr>
      <vt:lpstr>Mortality after ICD Implant (N=66,974) </vt:lpstr>
      <vt:lpstr>Characteristics by Number of Hospitalizations</vt:lpstr>
      <vt:lpstr>Mortality by # of HF Hospitalizations in the Past Year </vt:lpstr>
      <vt:lpstr>Risk of Mortality in Patients with &gt;=1 HF Hospitalizations During 1 Year Prior to Implant vs. Those with No Prior Hospitalizations in the Past Year</vt:lpstr>
      <vt:lpstr>Characteristics by Number of Days from Admission to Implantation  </vt:lpstr>
      <vt:lpstr>Mortality by # Days from Admission to Procedure  </vt:lpstr>
      <vt:lpstr>Risk of Mortality in Patients with &gt;=1 Days Prior to Implant vs. Those with Implant on Admission Day</vt:lpstr>
      <vt:lpstr>Conclusion</vt:lpstr>
      <vt:lpstr>Implications</vt:lpstr>
      <vt:lpstr>Acknowledgement</vt:lpstr>
      <vt:lpstr>PowerPoint Presentation</vt:lpstr>
      <vt:lpstr>PowerPoint Presentation</vt:lpstr>
      <vt:lpstr>Implantable Cardioverter Defibrillator (ICD) </vt:lpstr>
      <vt:lpstr>Implantable Cardioverter Defibrillator (ICD) </vt:lpstr>
      <vt:lpstr>Important Covariates </vt:lpstr>
      <vt:lpstr>Outcome Definitions</vt:lpstr>
      <vt:lpstr>Characteristics by Number of Hospitalization.</vt:lpstr>
      <vt:lpstr>PowerPoint Presentation</vt:lpstr>
    </vt:vector>
  </TitlesOfParts>
  <Company>Partners HealthCare System,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World Effectiveness of Carotid Artery Stenting: Aims and Progress</dc:title>
  <dc:creator>Partners Information Systems</dc:creator>
  <cp:lastModifiedBy>Vanessa Graham</cp:lastModifiedBy>
  <cp:revision>343</cp:revision>
  <dcterms:created xsi:type="dcterms:W3CDTF">2010-09-17T13:38:40Z</dcterms:created>
  <dcterms:modified xsi:type="dcterms:W3CDTF">2011-10-21T15:15:01Z</dcterms:modified>
</cp:coreProperties>
</file>