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90" r:id="rId2"/>
    <p:sldId id="364" r:id="rId3"/>
    <p:sldId id="461" r:id="rId4"/>
    <p:sldId id="462" r:id="rId5"/>
    <p:sldId id="434" r:id="rId6"/>
    <p:sldId id="421" r:id="rId7"/>
    <p:sldId id="345" r:id="rId8"/>
    <p:sldId id="431" r:id="rId9"/>
    <p:sldId id="435" r:id="rId10"/>
    <p:sldId id="433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4" r:id="rId19"/>
    <p:sldId id="446" r:id="rId20"/>
    <p:sldId id="445" r:id="rId21"/>
    <p:sldId id="447" r:id="rId22"/>
    <p:sldId id="464" r:id="rId23"/>
    <p:sldId id="465" r:id="rId24"/>
    <p:sldId id="448" r:id="rId25"/>
    <p:sldId id="463" r:id="rId26"/>
    <p:sldId id="453" r:id="rId27"/>
    <p:sldId id="466" r:id="rId28"/>
    <p:sldId id="452" r:id="rId29"/>
    <p:sldId id="460" r:id="rId30"/>
    <p:sldId id="459" r:id="rId3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b="1" kern="1200">
        <a:solidFill>
          <a:schemeClr val="tx2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009900"/>
    <a:srgbClr val="CC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75" d="100"/>
          <a:sy n="75" d="100"/>
        </p:scale>
        <p:origin x="-1404" y="36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fld id="{F28E0657-1276-FE43-B5D0-1E849A200A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52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fld id="{44C2D901-8387-E445-B117-A7687DF40F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797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8A3DE-96E1-694E-9447-2B637CDD0B4A}" type="slidenum">
              <a:rPr lang="en-US"/>
              <a:pPr/>
              <a:t>1</a:t>
            </a:fld>
            <a:endParaRPr lang="en-US"/>
          </a:p>
        </p:txBody>
      </p:sp>
      <p:sp>
        <p:nvSpPr>
          <p:cNvPr id="31334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4016BE-A4A0-7C42-A0DD-9EAEE638C757}" type="slidenum">
              <a:rPr lang="en-US"/>
              <a:pPr/>
              <a:t>24</a:t>
            </a:fld>
            <a:endParaRPr lang="en-US"/>
          </a:p>
        </p:txBody>
      </p:sp>
      <p:sp>
        <p:nvSpPr>
          <p:cNvPr id="41369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53FEBF-C63B-D54C-8F87-483368451546}" type="slidenum">
              <a:rPr lang="en-US"/>
              <a:pPr/>
              <a:t>25</a:t>
            </a:fld>
            <a:endParaRPr lang="en-US"/>
          </a:p>
        </p:txBody>
      </p:sp>
      <p:sp>
        <p:nvSpPr>
          <p:cNvPr id="4536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4EB80F-1F51-7E46-959F-230DE28C5AD5}" type="slidenum">
              <a:rPr lang="en-US"/>
              <a:pPr/>
              <a:t>26</a:t>
            </a:fld>
            <a:endParaRPr lang="en-US"/>
          </a:p>
        </p:txBody>
      </p:sp>
      <p:sp>
        <p:nvSpPr>
          <p:cNvPr id="4300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4FD3C2-7A4D-344A-A7E7-28533406D2B4}" type="slidenum">
              <a:rPr lang="en-US"/>
              <a:pPr/>
              <a:t>27</a:t>
            </a:fld>
            <a:endParaRPr lang="en-US"/>
          </a:p>
        </p:txBody>
      </p:sp>
      <p:sp>
        <p:nvSpPr>
          <p:cNvPr id="45773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91D822-2EE4-F24F-8DFA-C11A266004D0}" type="slidenum">
              <a:rPr lang="en-US"/>
              <a:pPr/>
              <a:t>28</a:t>
            </a:fld>
            <a:endParaRPr lang="en-US"/>
          </a:p>
        </p:txBody>
      </p:sp>
      <p:sp>
        <p:nvSpPr>
          <p:cNvPr id="42803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33DDCF-934A-C942-85B8-6E6779BF1341}" type="slidenum">
              <a:rPr lang="en-US"/>
              <a:pPr/>
              <a:t>29</a:t>
            </a:fld>
            <a:endParaRPr lang="en-US"/>
          </a:p>
        </p:txBody>
      </p:sp>
      <p:sp>
        <p:nvSpPr>
          <p:cNvPr id="4474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5214D-6736-EB42-8BCC-922273747649}" type="slidenum">
              <a:rPr lang="en-US"/>
              <a:pPr/>
              <a:t>30</a:t>
            </a:fld>
            <a:endParaRPr lang="en-US"/>
          </a:p>
        </p:txBody>
      </p:sp>
      <p:sp>
        <p:nvSpPr>
          <p:cNvPr id="4423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A6FFE-3A60-934C-A1CA-BA9062876CC9}" type="slidenum">
              <a:rPr lang="en-US"/>
              <a:pPr/>
              <a:t>3</a:t>
            </a:fld>
            <a:endParaRPr lang="en-US"/>
          </a:p>
        </p:txBody>
      </p:sp>
      <p:sp>
        <p:nvSpPr>
          <p:cNvPr id="4495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163CC3-95CD-0C47-BD11-1ED4EA44E3F2}" type="slidenum">
              <a:rPr lang="en-US"/>
              <a:pPr/>
              <a:t>4</a:t>
            </a:fld>
            <a:endParaRPr lang="en-US"/>
          </a:p>
        </p:txBody>
      </p:sp>
      <p:sp>
        <p:nvSpPr>
          <p:cNvPr id="4515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993DC4-6CA3-5A42-825D-576AECCD0720}" type="slidenum">
              <a:rPr lang="en-US"/>
              <a:pPr/>
              <a:t>6</a:t>
            </a:fld>
            <a:endParaRPr lang="en-US"/>
          </a:p>
        </p:txBody>
      </p:sp>
      <p:sp>
        <p:nvSpPr>
          <p:cNvPr id="3727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8E9F7C-D21C-0542-AF6F-FA129BA4B18B}" type="slidenum">
              <a:rPr lang="en-US"/>
              <a:pPr/>
              <a:t>8</a:t>
            </a:fld>
            <a:endParaRPr lang="en-US"/>
          </a:p>
        </p:txBody>
      </p:sp>
      <p:sp>
        <p:nvSpPr>
          <p:cNvPr id="3911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49234E-40FE-8C4D-96D2-8FA6E3EA155E}" type="slidenum">
              <a:rPr lang="en-US"/>
              <a:pPr/>
              <a:t>13</a:t>
            </a:fld>
            <a:endParaRPr lang="en-US"/>
          </a:p>
        </p:txBody>
      </p:sp>
      <p:sp>
        <p:nvSpPr>
          <p:cNvPr id="3993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DF9726-FEE1-0547-BCEE-D7C50BE6AC05}" type="slidenum">
              <a:rPr lang="en-US"/>
              <a:pPr/>
              <a:t>14</a:t>
            </a:fld>
            <a:endParaRPr lang="en-US"/>
          </a:p>
        </p:txBody>
      </p:sp>
      <p:sp>
        <p:nvSpPr>
          <p:cNvPr id="4014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42F87-4D2D-9C44-8AAF-87ED9A57A5F6}" type="slidenum">
              <a:rPr lang="en-US"/>
              <a:pPr/>
              <a:t>15</a:t>
            </a:fld>
            <a:endParaRPr lang="en-US"/>
          </a:p>
        </p:txBody>
      </p:sp>
      <p:sp>
        <p:nvSpPr>
          <p:cNvPr id="40345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8F357E-68C6-AF47-8437-18A769D466A9}" type="slidenum">
              <a:rPr lang="en-US"/>
              <a:pPr/>
              <a:t>16</a:t>
            </a:fld>
            <a:endParaRPr lang="en-US"/>
          </a:p>
        </p:txBody>
      </p:sp>
      <p:sp>
        <p:nvSpPr>
          <p:cNvPr id="40550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7F140C-0377-FF4E-ACBA-4589BB1DF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533400" y="2514600"/>
            <a:ext cx="8153400" cy="0"/>
          </a:xfrm>
          <a:prstGeom prst="line">
            <a:avLst/>
          </a:prstGeom>
          <a:noFill/>
          <a:ln w="76200" cmpd="tri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A45FD-AD62-CB42-A6A0-369F32F484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96017"/>
      </p:ext>
    </p:extLst>
  </p:cSld>
  <p:clrMapOvr>
    <a:masterClrMapping/>
  </p:clrMapOvr>
  <p:transition xmlns:p14="http://schemas.microsoft.com/office/powerpoint/2010/main"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FE123-C3E0-3A49-8F12-8C67F9FE14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64713"/>
      </p:ext>
    </p:extLst>
  </p:cSld>
  <p:clrMapOvr>
    <a:masterClrMapping/>
  </p:clrMapOvr>
  <p:transition xmlns:p14="http://schemas.microsoft.com/office/powerpoint/2010/main"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4E5530-6894-AF47-90B3-0774A23A45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52685"/>
      </p:ext>
    </p:extLst>
  </p:cSld>
  <p:clrMapOvr>
    <a:masterClrMapping/>
  </p:clrMapOvr>
  <p:transition xmlns:p14="http://schemas.microsoft.com/office/powerpoint/2010/main"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19EEB16-F2FC-BD45-9C14-C5A9BA08B8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02469"/>
      </p:ext>
    </p:extLst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4221B-82DD-6F45-96C4-453897C56F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23078"/>
      </p:ext>
    </p:extLst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0895C-E913-AC4D-B1DF-457C8CA3D4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00597"/>
      </p:ext>
    </p:extLst>
  </p:cSld>
  <p:clrMapOvr>
    <a:masterClrMapping/>
  </p:clrMapOvr>
  <p:transition xmlns:p14="http://schemas.microsoft.com/office/powerpoint/2010/main"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4DB6C-1CE8-FB4A-8FFF-3401C937E9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73556"/>
      </p:ext>
    </p:extLst>
  </p:cSld>
  <p:clrMapOvr>
    <a:masterClrMapping/>
  </p:clrMapOvr>
  <p:transition xmlns:p14="http://schemas.microsoft.com/office/powerpoint/2010/main"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F17915-A60A-6442-A57B-8B1B48DF5F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12705"/>
      </p:ext>
    </p:extLst>
  </p:cSld>
  <p:clrMapOvr>
    <a:masterClrMapping/>
  </p:clrMapOvr>
  <p:transition xmlns:p14="http://schemas.microsoft.com/office/powerpoint/2010/main"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668B5-3956-274B-971D-379F810EA8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49290"/>
      </p:ext>
    </p:extLst>
  </p:cSld>
  <p:clrMapOvr>
    <a:masterClrMapping/>
  </p:clrMapOvr>
  <p:transition xmlns:p14="http://schemas.microsoft.com/office/powerpoint/2010/main"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E4033-D705-1C42-B93B-48C676A52C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40809"/>
      </p:ext>
    </p:extLst>
  </p:cSld>
  <p:clrMapOvr>
    <a:masterClrMapping/>
  </p:clrMapOvr>
  <p:transition xmlns:p14="http://schemas.microsoft.com/office/powerpoint/2010/main"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47F77-E598-E142-BA14-A8C36A4151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67797"/>
      </p:ext>
    </p:extLst>
  </p:cSld>
  <p:clrMapOvr>
    <a:masterClrMapping/>
  </p:clrMapOvr>
  <p:transition xmlns:p14="http://schemas.microsoft.com/office/powerpoint/2010/main"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F5802-C282-3D45-80D1-EBD35AF043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68599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fld id="{3B443ED6-8FB5-6949-AB49-19A1DEE8AAA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685800" y="1143000"/>
            <a:ext cx="8153400" cy="0"/>
          </a:xfrm>
          <a:prstGeom prst="line">
            <a:avLst/>
          </a:prstGeom>
          <a:noFill/>
          <a:ln w="76200" cmpd="tri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xmlns:p14="http://schemas.microsoft.com/office/powerpoint/2010/main"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86800" cy="2209800"/>
          </a:xfrm>
        </p:spPr>
        <p:txBody>
          <a:bodyPr/>
          <a:lstStyle/>
          <a:p>
            <a:r>
              <a:rPr lang="en-US" sz="4000" b="1" dirty="0"/>
              <a:t>Improving Office Care for Chest Pain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971800"/>
            <a:ext cx="8001000" cy="3352800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80000"/>
              </a:lnSpc>
            </a:pPr>
            <a:r>
              <a:rPr lang="en-US" sz="2600" b="1" dirty="0"/>
              <a:t>Thomas D. </a:t>
            </a:r>
            <a:r>
              <a:rPr lang="en-US" sz="2600" b="1" dirty="0" err="1"/>
              <a:t>Sequist</a:t>
            </a:r>
            <a:r>
              <a:rPr lang="en-US" sz="2600" b="1" dirty="0"/>
              <a:t>, MD MPH</a:t>
            </a:r>
          </a:p>
          <a:p>
            <a:pPr>
              <a:lnSpc>
                <a:spcPct val="80000"/>
              </a:lnSpc>
            </a:pPr>
            <a:endParaRPr lang="en-US" sz="2600" b="1" dirty="0"/>
          </a:p>
          <a:p>
            <a:pPr>
              <a:lnSpc>
                <a:spcPct val="80000"/>
              </a:lnSpc>
            </a:pPr>
            <a:endParaRPr lang="en-US" sz="3400" b="1" dirty="0"/>
          </a:p>
          <a:p>
            <a:pPr>
              <a:lnSpc>
                <a:spcPct val="80000"/>
              </a:lnSpc>
            </a:pPr>
            <a:endParaRPr lang="en-US" sz="3400" b="1" dirty="0"/>
          </a:p>
          <a:p>
            <a:pPr>
              <a:lnSpc>
                <a:spcPct val="80000"/>
              </a:lnSpc>
            </a:pPr>
            <a:r>
              <a:rPr lang="en-US" sz="2000" b="1" dirty="0"/>
              <a:t>Associate Professor of Medicine and Health Care Policy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Brigham and Women</a:t>
            </a:r>
            <a:r>
              <a:rPr lang="ja-JP" altLang="en-US" sz="2000" b="1" dirty="0">
                <a:latin typeface="Arial"/>
              </a:rPr>
              <a:t>’</a:t>
            </a:r>
            <a:r>
              <a:rPr lang="en-US" sz="2000" b="1" dirty="0"/>
              <a:t>s Hospital, Division of General Medicine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Harvard Medical School, Department of Health Care Policy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Harvard Vanguard Medical Associates</a:t>
            </a:r>
          </a:p>
        </p:txBody>
      </p:sp>
      <p:grpSp>
        <p:nvGrpSpPr>
          <p:cNvPr id="2" name="Group 1" descr="Associate Professor of Medicine and Health Care Policy&#10;Brigham and Women’s Hospital, Division of General Medicine&#10;Harvard Medical School, Department of Health Care Policy&#10;Harvard Vanguard Medical Associates logo's&#10;"/>
          <p:cNvGrpSpPr/>
          <p:nvPr/>
        </p:nvGrpSpPr>
        <p:grpSpPr>
          <a:xfrm>
            <a:off x="3048000" y="6235700"/>
            <a:ext cx="3189288" cy="622300"/>
            <a:chOff x="3048000" y="6235700"/>
            <a:chExt cx="3189288" cy="622300"/>
          </a:xfrm>
        </p:grpSpPr>
        <p:pic>
          <p:nvPicPr>
            <p:cNvPr id="3123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6248400"/>
              <a:ext cx="522288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232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0" y="6248400"/>
              <a:ext cx="4953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2326" name="Picture 6" descr="HVAtrius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800" y="6235700"/>
              <a:ext cx="1828800" cy="622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Randomization Scheme</a:t>
            </a:r>
          </a:p>
        </p:txBody>
      </p:sp>
      <p:grpSp>
        <p:nvGrpSpPr>
          <p:cNvPr id="2" name="Group 1" descr="Randomization Scheme"/>
          <p:cNvGrpSpPr/>
          <p:nvPr/>
        </p:nvGrpSpPr>
        <p:grpSpPr>
          <a:xfrm>
            <a:off x="609600" y="1295400"/>
            <a:ext cx="7924800" cy="4267200"/>
            <a:chOff x="609600" y="1295400"/>
            <a:chExt cx="7924800" cy="4267200"/>
          </a:xfrm>
        </p:grpSpPr>
        <p:sp>
          <p:nvSpPr>
            <p:cNvPr id="393219" name="Text Box 3"/>
            <p:cNvSpPr txBox="1">
              <a:spLocks noChangeArrowheads="1"/>
            </p:cNvSpPr>
            <p:nvPr/>
          </p:nvSpPr>
          <p:spPr bwMode="auto">
            <a:xfrm>
              <a:off x="2362200" y="1295400"/>
              <a:ext cx="4419600" cy="666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</a:rPr>
                <a:t>292 Primary Care Clinicians</a:t>
              </a:r>
            </a:p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</a:rPr>
                <a:t>7,083 patients (</a:t>
              </a:r>
              <a:r>
                <a:rPr lang="en-US" sz="1800">
                  <a:solidFill>
                    <a:schemeClr val="tx1"/>
                  </a:solidFill>
                  <a:cs typeface="Times New Roman" charset="0"/>
                </a:rPr>
                <a:t>≥ 30 years old)</a:t>
              </a:r>
            </a:p>
          </p:txBody>
        </p:sp>
        <p:sp>
          <p:nvSpPr>
            <p:cNvPr id="393220" name="Line 4"/>
            <p:cNvSpPr>
              <a:spLocks noChangeShapeType="1"/>
            </p:cNvSpPr>
            <p:nvPr/>
          </p:nvSpPr>
          <p:spPr bwMode="auto">
            <a:xfrm>
              <a:off x="4495800" y="19812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21" name="Line 5"/>
            <p:cNvSpPr>
              <a:spLocks noChangeShapeType="1"/>
            </p:cNvSpPr>
            <p:nvPr/>
          </p:nvSpPr>
          <p:spPr bwMode="auto">
            <a:xfrm>
              <a:off x="2362200" y="2438400"/>
              <a:ext cx="4419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27" name="Line 11"/>
            <p:cNvSpPr>
              <a:spLocks noChangeShapeType="1"/>
            </p:cNvSpPr>
            <p:nvPr/>
          </p:nvSpPr>
          <p:spPr bwMode="auto">
            <a:xfrm>
              <a:off x="2362200" y="2438400"/>
              <a:ext cx="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29" name="Line 13"/>
            <p:cNvSpPr>
              <a:spLocks noChangeShapeType="1"/>
            </p:cNvSpPr>
            <p:nvPr/>
          </p:nvSpPr>
          <p:spPr bwMode="auto">
            <a:xfrm>
              <a:off x="6781800" y="2438400"/>
              <a:ext cx="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30" name="Text Box 14"/>
            <p:cNvSpPr txBox="1">
              <a:spLocks noChangeArrowheads="1"/>
            </p:cNvSpPr>
            <p:nvPr/>
          </p:nvSpPr>
          <p:spPr bwMode="auto">
            <a:xfrm>
              <a:off x="1066800" y="2971800"/>
              <a:ext cx="2514600" cy="94138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 u="sng">
                  <a:solidFill>
                    <a:schemeClr val="tx1"/>
                  </a:solidFill>
                  <a:cs typeface="Times New Roman" charset="0"/>
                </a:rPr>
                <a:t>Intervention Group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149 clinicians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3,634 patients</a:t>
              </a:r>
            </a:p>
          </p:txBody>
        </p:sp>
        <p:sp>
          <p:nvSpPr>
            <p:cNvPr id="393231" name="Text Box 15"/>
            <p:cNvSpPr txBox="1">
              <a:spLocks noChangeArrowheads="1"/>
            </p:cNvSpPr>
            <p:nvPr/>
          </p:nvSpPr>
          <p:spPr bwMode="auto">
            <a:xfrm>
              <a:off x="5486400" y="2971800"/>
              <a:ext cx="2514600" cy="94138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 u="sng">
                  <a:solidFill>
                    <a:schemeClr val="tx1"/>
                  </a:solidFill>
                  <a:cs typeface="Times New Roman" charset="0"/>
                </a:rPr>
                <a:t>Control Group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143 clinicians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3,449 patients</a:t>
              </a:r>
            </a:p>
          </p:txBody>
        </p:sp>
        <p:sp>
          <p:nvSpPr>
            <p:cNvPr id="393232" name="Text Box 16"/>
            <p:cNvSpPr txBox="1">
              <a:spLocks noChangeArrowheads="1"/>
            </p:cNvSpPr>
            <p:nvPr/>
          </p:nvSpPr>
          <p:spPr bwMode="auto">
            <a:xfrm>
              <a:off x="609600" y="4895850"/>
              <a:ext cx="1600200" cy="666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  <a:cs typeface="Times New Roman" charset="0"/>
                </a:rPr>
                <a:t>High Risk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717 patients</a:t>
              </a:r>
            </a:p>
          </p:txBody>
        </p:sp>
        <p:sp>
          <p:nvSpPr>
            <p:cNvPr id="393234" name="Text Box 18"/>
            <p:cNvSpPr txBox="1">
              <a:spLocks noChangeArrowheads="1"/>
            </p:cNvSpPr>
            <p:nvPr/>
          </p:nvSpPr>
          <p:spPr bwMode="auto">
            <a:xfrm>
              <a:off x="2514600" y="4895850"/>
              <a:ext cx="1600200" cy="666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  <a:cs typeface="Times New Roman" charset="0"/>
                </a:rPr>
                <a:t>Low Risk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2917 patients</a:t>
              </a:r>
            </a:p>
          </p:txBody>
        </p:sp>
        <p:sp>
          <p:nvSpPr>
            <p:cNvPr id="393236" name="Line 20"/>
            <p:cNvSpPr>
              <a:spLocks noChangeShapeType="1"/>
            </p:cNvSpPr>
            <p:nvPr/>
          </p:nvSpPr>
          <p:spPr bwMode="auto">
            <a:xfrm>
              <a:off x="2362200" y="39624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37" name="Line 21"/>
            <p:cNvSpPr>
              <a:spLocks noChangeShapeType="1"/>
            </p:cNvSpPr>
            <p:nvPr/>
          </p:nvSpPr>
          <p:spPr bwMode="auto">
            <a:xfrm>
              <a:off x="1371600" y="4419600"/>
              <a:ext cx="1981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38" name="Line 22"/>
            <p:cNvSpPr>
              <a:spLocks noChangeShapeType="1"/>
            </p:cNvSpPr>
            <p:nvPr/>
          </p:nvSpPr>
          <p:spPr bwMode="auto">
            <a:xfrm>
              <a:off x="1371600" y="44196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39" name="Line 23"/>
            <p:cNvSpPr>
              <a:spLocks noChangeShapeType="1"/>
            </p:cNvSpPr>
            <p:nvPr/>
          </p:nvSpPr>
          <p:spPr bwMode="auto">
            <a:xfrm>
              <a:off x="3352800" y="44196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40" name="Text Box 24"/>
            <p:cNvSpPr txBox="1">
              <a:spLocks noChangeArrowheads="1"/>
            </p:cNvSpPr>
            <p:nvPr/>
          </p:nvSpPr>
          <p:spPr bwMode="auto">
            <a:xfrm>
              <a:off x="5029200" y="4895850"/>
              <a:ext cx="1600200" cy="666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  <a:cs typeface="Times New Roman" charset="0"/>
                </a:rPr>
                <a:t>High Risk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610 patients</a:t>
              </a:r>
            </a:p>
          </p:txBody>
        </p:sp>
        <p:sp>
          <p:nvSpPr>
            <p:cNvPr id="393241" name="Text Box 25"/>
            <p:cNvSpPr txBox="1">
              <a:spLocks noChangeArrowheads="1"/>
            </p:cNvSpPr>
            <p:nvPr/>
          </p:nvSpPr>
          <p:spPr bwMode="auto">
            <a:xfrm>
              <a:off x="6934200" y="4895850"/>
              <a:ext cx="1600200" cy="66675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800">
                  <a:solidFill>
                    <a:schemeClr val="tx1"/>
                  </a:solidFill>
                  <a:cs typeface="Times New Roman" charset="0"/>
                </a:rPr>
                <a:t>Low Risk</a:t>
              </a:r>
            </a:p>
            <a:p>
              <a:pPr algn="ctr">
                <a:spcBef>
                  <a:spcPct val="0"/>
                </a:spcBef>
              </a:pPr>
              <a:r>
                <a:rPr lang="en-US" sz="1800" b="0">
                  <a:solidFill>
                    <a:schemeClr val="tx1"/>
                  </a:solidFill>
                  <a:cs typeface="Times New Roman" charset="0"/>
                </a:rPr>
                <a:t>2839 patients</a:t>
              </a:r>
            </a:p>
          </p:txBody>
        </p:sp>
        <p:sp>
          <p:nvSpPr>
            <p:cNvPr id="393242" name="Line 26"/>
            <p:cNvSpPr>
              <a:spLocks noChangeShapeType="1"/>
            </p:cNvSpPr>
            <p:nvPr/>
          </p:nvSpPr>
          <p:spPr bwMode="auto">
            <a:xfrm>
              <a:off x="6781800" y="39624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43" name="Line 27"/>
            <p:cNvSpPr>
              <a:spLocks noChangeShapeType="1"/>
            </p:cNvSpPr>
            <p:nvPr/>
          </p:nvSpPr>
          <p:spPr bwMode="auto">
            <a:xfrm>
              <a:off x="5791200" y="4419600"/>
              <a:ext cx="1981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44" name="Line 28"/>
            <p:cNvSpPr>
              <a:spLocks noChangeShapeType="1"/>
            </p:cNvSpPr>
            <p:nvPr/>
          </p:nvSpPr>
          <p:spPr bwMode="auto">
            <a:xfrm>
              <a:off x="5791200" y="44196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245" name="Line 29"/>
            <p:cNvSpPr>
              <a:spLocks noChangeShapeType="1"/>
            </p:cNvSpPr>
            <p:nvPr/>
          </p:nvSpPr>
          <p:spPr bwMode="auto">
            <a:xfrm>
              <a:off x="7772400" y="4419600"/>
              <a:ext cx="0" cy="4572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Intervention Design</a:t>
            </a:r>
          </a:p>
        </p:txBody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038600"/>
          </a:xfrm>
        </p:spPr>
        <p:txBody>
          <a:bodyPr/>
          <a:lstStyle/>
          <a:p>
            <a:r>
              <a:rPr lang="en-US" sz="2800" b="1"/>
              <a:t>Identification of patients with chest pain</a:t>
            </a:r>
          </a:p>
          <a:p>
            <a:pPr lvl="1"/>
            <a:r>
              <a:rPr lang="en-US" sz="2400" b="1"/>
              <a:t>Medical assistant training</a:t>
            </a:r>
            <a:br>
              <a:rPr lang="en-US" sz="2400" b="1"/>
            </a:br>
            <a:endParaRPr lang="en-US" sz="2400" b="1"/>
          </a:p>
          <a:p>
            <a:r>
              <a:rPr lang="en-US" sz="2800" b="1"/>
              <a:t>Automated calculation of Framingham Risk Score</a:t>
            </a:r>
            <a:br>
              <a:rPr lang="en-US" sz="2800" b="1"/>
            </a:br>
            <a:endParaRPr lang="en-US" sz="2800" b="1"/>
          </a:p>
          <a:p>
            <a:r>
              <a:rPr lang="en-US" sz="2800" b="1"/>
              <a:t>Delivery of risk-appropriate recommendations via electronic alerts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Risk Appropriate Recommendations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038600"/>
          </a:xfrm>
        </p:spPr>
        <p:txBody>
          <a:bodyPr/>
          <a:lstStyle/>
          <a:p>
            <a:r>
              <a:rPr lang="en-US" sz="2800" b="1"/>
              <a:t>High risk patients (FRS </a:t>
            </a:r>
            <a:r>
              <a:rPr lang="en-US" sz="2800" b="1">
                <a:cs typeface="Times New Roman" charset="0"/>
              </a:rPr>
              <a:t>≥ 10%)</a:t>
            </a:r>
          </a:p>
          <a:p>
            <a:pPr lvl="1"/>
            <a:r>
              <a:rPr lang="en-US" sz="2400" b="1">
                <a:cs typeface="Times New Roman" charset="0"/>
              </a:rPr>
              <a:t>Electrocardiogram performance</a:t>
            </a:r>
          </a:p>
          <a:p>
            <a:pPr lvl="1"/>
            <a:r>
              <a:rPr lang="en-US" sz="2400" b="1">
                <a:cs typeface="Times New Roman" charset="0"/>
              </a:rPr>
              <a:t>Aspirin therapy</a:t>
            </a:r>
            <a:br>
              <a:rPr lang="en-US" sz="2400" b="1">
                <a:cs typeface="Times New Roman" charset="0"/>
              </a:rPr>
            </a:br>
            <a:r>
              <a:rPr lang="en-US" sz="2400" b="1">
                <a:cs typeface="Times New Roman" charset="0"/>
              </a:rPr>
              <a:t/>
            </a:r>
            <a:br>
              <a:rPr lang="en-US" sz="2400" b="1">
                <a:cs typeface="Times New Roman" charset="0"/>
              </a:rPr>
            </a:br>
            <a:endParaRPr lang="en-US" sz="2400" b="1">
              <a:cs typeface="Times New Roman" charset="0"/>
            </a:endParaRPr>
          </a:p>
          <a:p>
            <a:r>
              <a:rPr lang="en-US" sz="2800" b="1">
                <a:cs typeface="Times New Roman" charset="0"/>
              </a:rPr>
              <a:t>Low risk patients (FRS &lt; 10%)</a:t>
            </a:r>
          </a:p>
          <a:p>
            <a:pPr lvl="1"/>
            <a:r>
              <a:rPr lang="en-US" sz="2400" b="1">
                <a:cs typeface="Times New Roman" charset="0"/>
              </a:rPr>
              <a:t>Avoidance of cardiac stress testing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41" name="Picture 5" descr="Entry of Chest Pain Complai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98588"/>
            <a:ext cx="8829675" cy="53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Entry of Chest Pain Complaint</a:t>
            </a:r>
          </a:p>
        </p:txBody>
      </p:sp>
      <p:sp>
        <p:nvSpPr>
          <p:cNvPr id="398340" name="Oval 4"/>
          <p:cNvSpPr>
            <a:spLocks noChangeArrowheads="1"/>
          </p:cNvSpPr>
          <p:nvPr/>
        </p:nvSpPr>
        <p:spPr bwMode="auto">
          <a:xfrm>
            <a:off x="2514600" y="3352800"/>
            <a:ext cx="2590800" cy="838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High Risk Patient Alert</a:t>
            </a:r>
          </a:p>
        </p:txBody>
      </p:sp>
      <p:pic>
        <p:nvPicPr>
          <p:cNvPr id="400388" name="Picture 4" descr="High Risk Patient Al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663" y="1266825"/>
            <a:ext cx="6713537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37" name="Picture 5" descr="Low Risk Patient Al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707188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Risk Patient Alert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485" name="Picture 5" descr="SmartLink (.frsdetail)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7924800" cy="522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800" b="1" kern="1200" dirty="0" err="1" smtClean="0">
                <a:solidFill>
                  <a:srgbClr val="FFFF00"/>
                </a:solidFill>
                <a:effectLst/>
                <a:latin typeface="Times New Roman"/>
                <a:ea typeface="ＭＳ Ｐゴシック"/>
                <a:cs typeface="+mn-cs"/>
              </a:rPr>
              <a:t>SmartLink</a:t>
            </a:r>
            <a:r>
              <a:rPr lang="en-US" sz="3800" b="1" kern="1200" dirty="0" smtClean="0">
                <a:solidFill>
                  <a:srgbClr val="FFFF00"/>
                </a:solidFill>
                <a:effectLst/>
                <a:latin typeface="Times New Roman"/>
                <a:ea typeface="ＭＳ Ｐゴシック"/>
                <a:cs typeface="+mn-cs"/>
              </a:rPr>
              <a:t> (.</a:t>
            </a:r>
            <a:r>
              <a:rPr lang="en-US" sz="3800" b="1" kern="1200" dirty="0" err="1" smtClean="0">
                <a:solidFill>
                  <a:srgbClr val="FFFF00"/>
                </a:solidFill>
                <a:effectLst/>
                <a:latin typeface="Times New Roman"/>
                <a:ea typeface="ＭＳ Ｐゴシック"/>
                <a:cs typeface="+mn-cs"/>
              </a:rPr>
              <a:t>frsdetail</a:t>
            </a:r>
            <a:r>
              <a:rPr lang="en-US" sz="3800" b="1" kern="1200" dirty="0" smtClean="0">
                <a:solidFill>
                  <a:srgbClr val="FFFF00"/>
                </a:solidFill>
                <a:effectLst/>
                <a:latin typeface="Times New Roman"/>
                <a:ea typeface="ＭＳ Ｐゴシック"/>
                <a:cs typeface="+mn-cs"/>
              </a:rPr>
              <a:t>)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219200"/>
          </a:xfrm>
        </p:spPr>
        <p:txBody>
          <a:bodyPr/>
          <a:lstStyle/>
          <a:p>
            <a:r>
              <a:rPr lang="en-US" sz="3800" b="1" dirty="0"/>
              <a:t>Baseline Patient Characteristics</a:t>
            </a:r>
          </a:p>
        </p:txBody>
      </p:sp>
      <p:graphicFrame>
        <p:nvGraphicFramePr>
          <p:cNvPr id="406557" name="Group 29" title="Baseline Patient Characteristic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36377"/>
              </p:ext>
            </p:extLst>
          </p:nvPr>
        </p:nvGraphicFramePr>
        <p:xfrm>
          <a:off x="304800" y="1719263"/>
          <a:ext cx="8610600" cy="4450079"/>
        </p:xfrm>
        <a:graphic>
          <a:graphicData uri="http://schemas.openxmlformats.org/drawingml/2006/table">
            <a:tbl>
              <a:tblPr/>
              <a:tblGrid>
                <a:gridCol w="3657600"/>
                <a:gridCol w="1981200"/>
                <a:gridCol w="1905000"/>
                <a:gridCol w="10668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Intervention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(n = 3,634)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Control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(n = 3,449)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7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Mean age, years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Female, 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Insurance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Commercial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Medicare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Medicaid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Uninsured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Framingham Risk Score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 &lt; 10%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≥ 10%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49.7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63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76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80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48.6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65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77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82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0.03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219200"/>
          </a:xfrm>
        </p:spPr>
        <p:txBody>
          <a:bodyPr/>
          <a:lstStyle/>
          <a:p>
            <a:r>
              <a:rPr lang="en-US" sz="3800" b="1" dirty="0"/>
              <a:t>Clinical Care and Outcomes</a:t>
            </a:r>
          </a:p>
        </p:txBody>
      </p:sp>
      <p:graphicFrame>
        <p:nvGraphicFramePr>
          <p:cNvPr id="408614" name="Group 38" title="Clinical Care and Outcom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214886"/>
              </p:ext>
            </p:extLst>
          </p:nvPr>
        </p:nvGraphicFramePr>
        <p:xfrm>
          <a:off x="304800" y="1524000"/>
          <a:ext cx="8639175" cy="4206240"/>
        </p:xfrm>
        <a:graphic>
          <a:graphicData uri="http://schemas.openxmlformats.org/drawingml/2006/table">
            <a:tbl>
              <a:tblPr/>
              <a:tblGrid>
                <a:gridCol w="3686175"/>
                <a:gridCol w="1981200"/>
                <a:gridCol w="1905000"/>
                <a:gridCol w="10668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High Risk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(n=1327)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Low Risk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(n=5756)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7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Evaluation and treatment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 Electrocardiogram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   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Aspirin therapy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   Cardiac stress test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Follow up care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   Home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   Hospitalized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Diagnoses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   Acute myocardial infarction*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91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43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96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&lt;0.001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&lt;0.001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&lt;0.001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&lt;0.001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&lt;0.001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0.01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8615" name="Text Box 39"/>
          <p:cNvSpPr txBox="1">
            <a:spLocks noChangeArrowheads="1"/>
          </p:cNvSpPr>
          <p:nvPr/>
        </p:nvSpPr>
        <p:spPr bwMode="auto">
          <a:xfrm>
            <a:off x="533400" y="6232525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* Among 26 cases of AMI, 10 (36%) represented missed diagnoses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600" b="1" dirty="0"/>
              <a:t>Impact of Electronic Alerts</a:t>
            </a:r>
          </a:p>
        </p:txBody>
      </p:sp>
      <p:graphicFrame>
        <p:nvGraphicFramePr>
          <p:cNvPr id="410627" name="Object 3" descr="Impact of Electronic Alerts"/>
          <p:cNvGraphicFramePr>
            <a:graphicFrameLocks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185956623"/>
              </p:ext>
            </p:extLst>
          </p:nvPr>
        </p:nvGraphicFramePr>
        <p:xfrm>
          <a:off x="533400" y="1595438"/>
          <a:ext cx="7766050" cy="503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35" name="Chart" r:id="rId3" imgW="7772400" imgH="5038725" progId="MSGraph.Chart.8">
                  <p:embed followColorScheme="full"/>
                </p:oleObj>
              </mc:Choice>
              <mc:Fallback>
                <p:oleObj name="Chart" r:id="rId3" imgW="7772400" imgH="5038725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595438"/>
                        <a:ext cx="7766050" cy="5033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32" name="Text Box 8"/>
          <p:cNvSpPr txBox="1">
            <a:spLocks noChangeArrowheads="1"/>
          </p:cNvSpPr>
          <p:nvPr/>
        </p:nvSpPr>
        <p:spPr bwMode="auto">
          <a:xfrm>
            <a:off x="2362200" y="6384925"/>
            <a:ext cx="228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High Risk Patients</a:t>
            </a:r>
          </a:p>
        </p:txBody>
      </p:sp>
      <p:sp>
        <p:nvSpPr>
          <p:cNvPr id="410634" name="Text Box 10"/>
          <p:cNvSpPr txBox="1">
            <a:spLocks noChangeArrowheads="1"/>
          </p:cNvSpPr>
          <p:nvPr/>
        </p:nvSpPr>
        <p:spPr bwMode="auto">
          <a:xfrm>
            <a:off x="6248400" y="6384925"/>
            <a:ext cx="2743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Low Risk Patients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Why Chest Pain?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Chest pain is a common symptom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Increasing burden in primary care</a:t>
            </a:r>
            <a:br>
              <a:rPr lang="en-US" sz="2400" b="1"/>
            </a:b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800" b="1"/>
              <a:t>Frequent missed diagnosis of acute MI</a:t>
            </a:r>
            <a:br>
              <a:rPr lang="en-US" sz="2800" b="1"/>
            </a:br>
            <a:endParaRPr lang="en-US" sz="2800" b="1"/>
          </a:p>
          <a:p>
            <a:pPr>
              <a:lnSpc>
                <a:spcPct val="90000"/>
              </a:lnSpc>
            </a:pPr>
            <a:r>
              <a:rPr lang="en-US" sz="2800" b="1"/>
              <a:t>Excess utilization of resources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800" b="1" dirty="0"/>
              <a:t>Clinician Views on Intervention</a:t>
            </a:r>
          </a:p>
        </p:txBody>
      </p:sp>
      <p:graphicFrame>
        <p:nvGraphicFramePr>
          <p:cNvPr id="409603" name="Object 3" descr="Clinician Views on Intervention"/>
          <p:cNvGraphicFramePr>
            <a:graphicFrameLocks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531877276"/>
              </p:ext>
            </p:extLst>
          </p:nvPr>
        </p:nvGraphicFramePr>
        <p:xfrm>
          <a:off x="457200" y="2303463"/>
          <a:ext cx="8458200" cy="447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09" name="Chart" r:id="rId3" imgW="7772400" imgH="4114800" progId="MSGraph.Chart.8">
                  <p:embed followColorScheme="full"/>
                </p:oleObj>
              </mc:Choice>
              <mc:Fallback>
                <p:oleObj name="Chart" r:id="rId3" imgW="7772400" imgH="411480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03463"/>
                        <a:ext cx="8458200" cy="447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08" name="Text Box 8"/>
          <p:cNvSpPr txBox="1">
            <a:spLocks noChangeArrowheads="1"/>
          </p:cNvSpPr>
          <p:nvPr/>
        </p:nvSpPr>
        <p:spPr bwMode="auto">
          <a:xfrm>
            <a:off x="762000" y="1371600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Is the Framingham Risk Score a valid tool for evaluating chest pain?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800" b="1" dirty="0"/>
              <a:t>Clinician Views on Intervention</a:t>
            </a:r>
          </a:p>
        </p:txBody>
      </p:sp>
      <p:graphicFrame>
        <p:nvGraphicFramePr>
          <p:cNvPr id="411651" name="Object 3" descr="Clinician Views on Intervention"/>
          <p:cNvGraphicFramePr>
            <a:graphicFrameLocks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690332630"/>
              </p:ext>
            </p:extLst>
          </p:nvPr>
        </p:nvGraphicFramePr>
        <p:xfrm>
          <a:off x="457200" y="2303463"/>
          <a:ext cx="8458200" cy="447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53" name="Chart" r:id="rId3" imgW="7772400" imgH="4114800" progId="MSGraph.Chart.8">
                  <p:embed followColorScheme="full"/>
                </p:oleObj>
              </mc:Choice>
              <mc:Fallback>
                <p:oleObj name="Chart" r:id="rId3" imgW="7772400" imgH="411480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303463"/>
                        <a:ext cx="8458200" cy="447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652" name="Text Box 4"/>
          <p:cNvSpPr txBox="1">
            <a:spLocks noChangeArrowheads="1"/>
          </p:cNvSpPr>
          <p:nvPr/>
        </p:nvSpPr>
        <p:spPr bwMode="auto">
          <a:xfrm>
            <a:off x="762000" y="1371600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Is a Risk Score Cutoff of 10% to identify high risk patients….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Conclusions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038600"/>
          </a:xfrm>
        </p:spPr>
        <p:txBody>
          <a:bodyPr/>
          <a:lstStyle/>
          <a:p>
            <a:r>
              <a:rPr lang="en-US" sz="2800" b="1"/>
              <a:t>Acute MI is uncommon among primary care patients with chest pain</a:t>
            </a:r>
            <a:br>
              <a:rPr lang="en-US" sz="2800" b="1"/>
            </a:br>
            <a:endParaRPr lang="en-US" sz="2800" b="1"/>
          </a:p>
          <a:p>
            <a:r>
              <a:rPr lang="en-US" sz="2800" b="1"/>
              <a:t>Missed diagnosis of acute MI is common, while many low risk patients undergo cardiac stress testing</a:t>
            </a:r>
            <a:br>
              <a:rPr lang="en-US" sz="2800" b="1"/>
            </a:br>
            <a:endParaRPr lang="en-US" sz="2800" b="1"/>
          </a:p>
          <a:p>
            <a:r>
              <a:rPr lang="en-US" sz="2800" b="1"/>
              <a:t>Electronic risk alerts do not change care patterns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Implications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038600"/>
          </a:xfrm>
        </p:spPr>
        <p:txBody>
          <a:bodyPr/>
          <a:lstStyle/>
          <a:p>
            <a:r>
              <a:rPr lang="en-US" sz="2800" b="1"/>
              <a:t>Failure to change care patterns</a:t>
            </a:r>
          </a:p>
          <a:p>
            <a:pPr lvl="1"/>
            <a:r>
              <a:rPr lang="en-US" sz="2400" b="1"/>
              <a:t>Is it lack of belief in the risk assessment tool?</a:t>
            </a:r>
          </a:p>
          <a:p>
            <a:pPr lvl="1"/>
            <a:r>
              <a:rPr lang="en-US" sz="2400" b="1"/>
              <a:t>Is it failure to deliver information effectively?</a:t>
            </a:r>
          </a:p>
          <a:p>
            <a:pPr lvl="1"/>
            <a:r>
              <a:rPr lang="en-US" sz="2400" b="1"/>
              <a:t>Do we need more comprehensive efforts?</a:t>
            </a:r>
            <a:br>
              <a:rPr lang="en-US" sz="2400" b="1"/>
            </a:br>
            <a:endParaRPr lang="en-US" sz="2400" b="1"/>
          </a:p>
          <a:p>
            <a:r>
              <a:rPr lang="en-US" sz="2800" b="1"/>
              <a:t>Electronic health records represent one piece of a multi-component program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Improving Efficiency of Chest Pain Care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 smtClean="0"/>
              <a:t>Map flow of patients from primary care</a:t>
            </a:r>
            <a:br>
              <a:rPr lang="en-US" dirty="0" smtClean="0"/>
            </a:b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Evaluate cost implications for varied evaluation and management strategies</a:t>
            </a:r>
            <a:br>
              <a:rPr lang="en-US" dirty="0" smtClean="0"/>
            </a:b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Analyze variation in care patterns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Patient Care Model</a:t>
            </a:r>
          </a:p>
        </p:txBody>
      </p:sp>
      <p:grpSp>
        <p:nvGrpSpPr>
          <p:cNvPr id="2" name="Group 1" descr="Patient Care Model"/>
          <p:cNvGrpSpPr/>
          <p:nvPr/>
        </p:nvGrpSpPr>
        <p:grpSpPr>
          <a:xfrm>
            <a:off x="152400" y="1543050"/>
            <a:ext cx="8686800" cy="4629150"/>
            <a:chOff x="152400" y="1543050"/>
            <a:chExt cx="8686800" cy="4629150"/>
          </a:xfrm>
        </p:grpSpPr>
        <p:sp>
          <p:nvSpPr>
            <p:cNvPr id="452611" name="Text Box 3"/>
            <p:cNvSpPr txBox="1">
              <a:spLocks noChangeArrowheads="1"/>
            </p:cNvSpPr>
            <p:nvPr/>
          </p:nvSpPr>
          <p:spPr bwMode="auto">
            <a:xfrm>
              <a:off x="152400" y="3048000"/>
              <a:ext cx="1066800" cy="94138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Primary care visit</a:t>
              </a:r>
            </a:p>
          </p:txBody>
        </p:sp>
        <p:sp>
          <p:nvSpPr>
            <p:cNvPr id="452612" name="Line 4"/>
            <p:cNvSpPr>
              <a:spLocks noChangeShapeType="1"/>
            </p:cNvSpPr>
            <p:nvPr/>
          </p:nvSpPr>
          <p:spPr bwMode="auto">
            <a:xfrm>
              <a:off x="1219200" y="3352800"/>
              <a:ext cx="381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13" name="Line 5"/>
            <p:cNvSpPr>
              <a:spLocks noChangeShapeType="1"/>
            </p:cNvSpPr>
            <p:nvPr/>
          </p:nvSpPr>
          <p:spPr bwMode="auto">
            <a:xfrm>
              <a:off x="1600200" y="1905000"/>
              <a:ext cx="0" cy="3505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14" name="Line 6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15" name="Text Box 7"/>
            <p:cNvSpPr txBox="1">
              <a:spLocks noChangeArrowheads="1"/>
            </p:cNvSpPr>
            <p:nvPr/>
          </p:nvSpPr>
          <p:spPr bwMode="auto">
            <a:xfrm>
              <a:off x="2362200" y="15430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without further testing</a:t>
              </a:r>
            </a:p>
          </p:txBody>
        </p:sp>
        <p:sp>
          <p:nvSpPr>
            <p:cNvPr id="452616" name="Text Box 8"/>
            <p:cNvSpPr txBox="1">
              <a:spLocks noChangeArrowheads="1"/>
            </p:cNvSpPr>
            <p:nvPr/>
          </p:nvSpPr>
          <p:spPr bwMode="auto">
            <a:xfrm>
              <a:off x="2286000" y="32956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 further testing</a:t>
              </a:r>
            </a:p>
          </p:txBody>
        </p:sp>
        <p:sp>
          <p:nvSpPr>
            <p:cNvPr id="452617" name="Line 9"/>
            <p:cNvSpPr>
              <a:spLocks noChangeShapeType="1"/>
            </p:cNvSpPr>
            <p:nvPr/>
          </p:nvSpPr>
          <p:spPr bwMode="auto">
            <a:xfrm flipV="1">
              <a:off x="1600200" y="36576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18" name="Text Box 10"/>
            <p:cNvSpPr txBox="1">
              <a:spLocks noChangeArrowheads="1"/>
            </p:cNvSpPr>
            <p:nvPr/>
          </p:nvSpPr>
          <p:spPr bwMode="auto">
            <a:xfrm>
              <a:off x="2286000" y="50482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Emergency Department</a:t>
              </a:r>
            </a:p>
          </p:txBody>
        </p:sp>
        <p:sp>
          <p:nvSpPr>
            <p:cNvPr id="452619" name="Line 11"/>
            <p:cNvSpPr>
              <a:spLocks noChangeShapeType="1"/>
            </p:cNvSpPr>
            <p:nvPr/>
          </p:nvSpPr>
          <p:spPr bwMode="auto">
            <a:xfrm flipV="1">
              <a:off x="1600200" y="54102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0" name="Line 12"/>
            <p:cNvSpPr>
              <a:spLocks noChangeShapeType="1"/>
            </p:cNvSpPr>
            <p:nvPr/>
          </p:nvSpPr>
          <p:spPr bwMode="auto">
            <a:xfrm>
              <a:off x="4191000" y="54102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1" name="Line 13"/>
            <p:cNvSpPr>
              <a:spLocks noChangeShapeType="1"/>
            </p:cNvSpPr>
            <p:nvPr/>
          </p:nvSpPr>
          <p:spPr bwMode="auto">
            <a:xfrm flipV="1">
              <a:off x="5943600" y="1828800"/>
              <a:ext cx="0" cy="4191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2" name="Line 14"/>
            <p:cNvSpPr>
              <a:spLocks noChangeShapeType="1"/>
            </p:cNvSpPr>
            <p:nvPr/>
          </p:nvSpPr>
          <p:spPr bwMode="auto">
            <a:xfrm>
              <a:off x="5943600" y="18288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3" name="Line 15"/>
            <p:cNvSpPr>
              <a:spLocks noChangeShapeType="1"/>
            </p:cNvSpPr>
            <p:nvPr/>
          </p:nvSpPr>
          <p:spPr bwMode="auto">
            <a:xfrm>
              <a:off x="5943600" y="32004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4" name="Line 16"/>
            <p:cNvSpPr>
              <a:spLocks noChangeShapeType="1"/>
            </p:cNvSpPr>
            <p:nvPr/>
          </p:nvSpPr>
          <p:spPr bwMode="auto">
            <a:xfrm>
              <a:off x="5943600" y="45720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5" name="Line 17"/>
            <p:cNvSpPr>
              <a:spLocks noChangeShapeType="1"/>
            </p:cNvSpPr>
            <p:nvPr/>
          </p:nvSpPr>
          <p:spPr bwMode="auto">
            <a:xfrm>
              <a:off x="5943600" y="60198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26" name="Text Box 18"/>
            <p:cNvSpPr txBox="1">
              <a:spLocks noChangeArrowheads="1"/>
            </p:cNvSpPr>
            <p:nvPr/>
          </p:nvSpPr>
          <p:spPr bwMode="auto">
            <a:xfrm>
              <a:off x="6858000" y="1589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Discharged</a:t>
              </a:r>
            </a:p>
          </p:txBody>
        </p:sp>
        <p:sp>
          <p:nvSpPr>
            <p:cNvPr id="452627" name="Text Box 19"/>
            <p:cNvSpPr txBox="1">
              <a:spLocks noChangeArrowheads="1"/>
            </p:cNvSpPr>
            <p:nvPr/>
          </p:nvSpPr>
          <p:spPr bwMode="auto">
            <a:xfrm>
              <a:off x="6858000" y="29606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Chest Pain Unit</a:t>
              </a:r>
            </a:p>
          </p:txBody>
        </p:sp>
        <p:sp>
          <p:nvSpPr>
            <p:cNvPr id="452628" name="Text Box 20"/>
            <p:cNvSpPr txBox="1">
              <a:spLocks noChangeArrowheads="1"/>
            </p:cNvSpPr>
            <p:nvPr/>
          </p:nvSpPr>
          <p:spPr bwMode="auto">
            <a:xfrm>
              <a:off x="6858000" y="44084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Inpatient</a:t>
              </a:r>
            </a:p>
          </p:txBody>
        </p:sp>
        <p:sp>
          <p:nvSpPr>
            <p:cNvPr id="452629" name="Text Box 21"/>
            <p:cNvSpPr txBox="1">
              <a:spLocks noChangeArrowheads="1"/>
            </p:cNvSpPr>
            <p:nvPr/>
          </p:nvSpPr>
          <p:spPr bwMode="auto">
            <a:xfrm>
              <a:off x="6934200" y="5780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ICU</a:t>
              </a:r>
            </a:p>
          </p:txBody>
        </p:sp>
        <p:sp>
          <p:nvSpPr>
            <p:cNvPr id="452630" name="Line 22"/>
            <p:cNvSpPr>
              <a:spLocks noChangeShapeType="1"/>
            </p:cNvSpPr>
            <p:nvPr/>
          </p:nvSpPr>
          <p:spPr bwMode="auto">
            <a:xfrm flipV="1">
              <a:off x="5181600" y="3581400"/>
              <a:ext cx="0" cy="1828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631" name="Line 23"/>
            <p:cNvSpPr>
              <a:spLocks noChangeShapeType="1"/>
            </p:cNvSpPr>
            <p:nvPr/>
          </p:nvSpPr>
          <p:spPr bwMode="auto">
            <a:xfrm>
              <a:off x="51816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Estimated Average Costs Per Patient</a:t>
            </a:r>
          </a:p>
        </p:txBody>
      </p:sp>
      <p:grpSp>
        <p:nvGrpSpPr>
          <p:cNvPr id="2" name="Group 1" descr="Estimated Average Costs Per Patient"/>
          <p:cNvGrpSpPr/>
          <p:nvPr/>
        </p:nvGrpSpPr>
        <p:grpSpPr>
          <a:xfrm>
            <a:off x="152400" y="1371600"/>
            <a:ext cx="8686800" cy="4767263"/>
            <a:chOff x="152400" y="1371600"/>
            <a:chExt cx="8686800" cy="4767263"/>
          </a:xfrm>
        </p:grpSpPr>
        <p:sp>
          <p:nvSpPr>
            <p:cNvPr id="429079" name="Text Box 23"/>
            <p:cNvSpPr txBox="1">
              <a:spLocks noChangeArrowheads="1"/>
            </p:cNvSpPr>
            <p:nvPr/>
          </p:nvSpPr>
          <p:spPr bwMode="auto">
            <a:xfrm>
              <a:off x="152400" y="3048000"/>
              <a:ext cx="1066800" cy="94138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Primary care visit</a:t>
              </a:r>
            </a:p>
          </p:txBody>
        </p:sp>
        <p:sp>
          <p:nvSpPr>
            <p:cNvPr id="429133" name="Line 77"/>
            <p:cNvSpPr>
              <a:spLocks noChangeShapeType="1"/>
            </p:cNvSpPr>
            <p:nvPr/>
          </p:nvSpPr>
          <p:spPr bwMode="auto">
            <a:xfrm>
              <a:off x="1219200" y="3352800"/>
              <a:ext cx="381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34" name="Line 78"/>
            <p:cNvSpPr>
              <a:spLocks noChangeShapeType="1"/>
            </p:cNvSpPr>
            <p:nvPr/>
          </p:nvSpPr>
          <p:spPr bwMode="auto">
            <a:xfrm>
              <a:off x="1600200" y="1905000"/>
              <a:ext cx="0" cy="3505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35" name="Line 79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36" name="Text Box 80"/>
            <p:cNvSpPr txBox="1">
              <a:spLocks noChangeArrowheads="1"/>
            </p:cNvSpPr>
            <p:nvPr/>
          </p:nvSpPr>
          <p:spPr bwMode="auto">
            <a:xfrm>
              <a:off x="2286000" y="1371600"/>
              <a:ext cx="1905000" cy="10795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without further testing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$293</a:t>
              </a:r>
            </a:p>
          </p:txBody>
        </p:sp>
        <p:sp>
          <p:nvSpPr>
            <p:cNvPr id="429137" name="Text Box 81"/>
            <p:cNvSpPr txBox="1">
              <a:spLocks noChangeArrowheads="1"/>
            </p:cNvSpPr>
            <p:nvPr/>
          </p:nvSpPr>
          <p:spPr bwMode="auto">
            <a:xfrm>
              <a:off x="2286000" y="3127375"/>
              <a:ext cx="1905000" cy="10795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 further testing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$442</a:t>
              </a:r>
            </a:p>
          </p:txBody>
        </p:sp>
        <p:sp>
          <p:nvSpPr>
            <p:cNvPr id="429138" name="Line 82"/>
            <p:cNvSpPr>
              <a:spLocks noChangeShapeType="1"/>
            </p:cNvSpPr>
            <p:nvPr/>
          </p:nvSpPr>
          <p:spPr bwMode="auto">
            <a:xfrm flipV="1">
              <a:off x="1600200" y="36576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39" name="Text Box 83"/>
            <p:cNvSpPr txBox="1">
              <a:spLocks noChangeArrowheads="1"/>
            </p:cNvSpPr>
            <p:nvPr/>
          </p:nvSpPr>
          <p:spPr bwMode="auto">
            <a:xfrm>
              <a:off x="2286000" y="4956175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Emergency Department</a:t>
              </a:r>
            </a:p>
          </p:txBody>
        </p:sp>
        <p:sp>
          <p:nvSpPr>
            <p:cNvPr id="429140" name="Line 84"/>
            <p:cNvSpPr>
              <a:spLocks noChangeShapeType="1"/>
            </p:cNvSpPr>
            <p:nvPr/>
          </p:nvSpPr>
          <p:spPr bwMode="auto">
            <a:xfrm flipV="1">
              <a:off x="1600200" y="54102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1" name="Line 85"/>
            <p:cNvSpPr>
              <a:spLocks noChangeShapeType="1"/>
            </p:cNvSpPr>
            <p:nvPr/>
          </p:nvSpPr>
          <p:spPr bwMode="auto">
            <a:xfrm>
              <a:off x="4191000" y="54864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2" name="Line 86"/>
            <p:cNvSpPr>
              <a:spLocks noChangeShapeType="1"/>
            </p:cNvSpPr>
            <p:nvPr/>
          </p:nvSpPr>
          <p:spPr bwMode="auto">
            <a:xfrm flipV="1">
              <a:off x="5943600" y="1828800"/>
              <a:ext cx="0" cy="4191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3" name="Line 87"/>
            <p:cNvSpPr>
              <a:spLocks noChangeShapeType="1"/>
            </p:cNvSpPr>
            <p:nvPr/>
          </p:nvSpPr>
          <p:spPr bwMode="auto">
            <a:xfrm>
              <a:off x="5943600" y="18288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4" name="Line 88"/>
            <p:cNvSpPr>
              <a:spLocks noChangeShapeType="1"/>
            </p:cNvSpPr>
            <p:nvPr/>
          </p:nvSpPr>
          <p:spPr bwMode="auto">
            <a:xfrm>
              <a:off x="5943600" y="32004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5" name="Line 89"/>
            <p:cNvSpPr>
              <a:spLocks noChangeShapeType="1"/>
            </p:cNvSpPr>
            <p:nvPr/>
          </p:nvSpPr>
          <p:spPr bwMode="auto">
            <a:xfrm>
              <a:off x="5943600" y="44196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6" name="Line 90"/>
            <p:cNvSpPr>
              <a:spLocks noChangeShapeType="1"/>
            </p:cNvSpPr>
            <p:nvPr/>
          </p:nvSpPr>
          <p:spPr bwMode="auto">
            <a:xfrm>
              <a:off x="5943600" y="60198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47" name="Text Box 91"/>
            <p:cNvSpPr txBox="1">
              <a:spLocks noChangeArrowheads="1"/>
            </p:cNvSpPr>
            <p:nvPr/>
          </p:nvSpPr>
          <p:spPr bwMode="auto">
            <a:xfrm>
              <a:off x="6858000" y="1371600"/>
              <a:ext cx="1905000" cy="80486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Discharged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$1,087</a:t>
              </a:r>
            </a:p>
          </p:txBody>
        </p:sp>
        <p:sp>
          <p:nvSpPr>
            <p:cNvPr id="429148" name="Text Box 92"/>
            <p:cNvSpPr txBox="1">
              <a:spLocks noChangeArrowheads="1"/>
            </p:cNvSpPr>
            <p:nvPr/>
          </p:nvSpPr>
          <p:spPr bwMode="auto">
            <a:xfrm>
              <a:off x="6858000" y="2667000"/>
              <a:ext cx="1905000" cy="80486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Chest Pain Unit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$3,192</a:t>
              </a:r>
            </a:p>
          </p:txBody>
        </p:sp>
        <p:sp>
          <p:nvSpPr>
            <p:cNvPr id="429149" name="Text Box 93"/>
            <p:cNvSpPr txBox="1">
              <a:spLocks noChangeArrowheads="1"/>
            </p:cNvSpPr>
            <p:nvPr/>
          </p:nvSpPr>
          <p:spPr bwMode="auto">
            <a:xfrm>
              <a:off x="6934200" y="3962400"/>
              <a:ext cx="1905000" cy="80486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Inpatient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$17,562</a:t>
              </a:r>
            </a:p>
          </p:txBody>
        </p:sp>
        <p:sp>
          <p:nvSpPr>
            <p:cNvPr id="429150" name="Text Box 94"/>
            <p:cNvSpPr txBox="1">
              <a:spLocks noChangeArrowheads="1"/>
            </p:cNvSpPr>
            <p:nvPr/>
          </p:nvSpPr>
          <p:spPr bwMode="auto">
            <a:xfrm>
              <a:off x="6934200" y="5334000"/>
              <a:ext cx="1905000" cy="80486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ICU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$47,575</a:t>
              </a:r>
            </a:p>
          </p:txBody>
        </p:sp>
        <p:sp>
          <p:nvSpPr>
            <p:cNvPr id="429151" name="Line 95"/>
            <p:cNvSpPr>
              <a:spLocks noChangeShapeType="1"/>
            </p:cNvSpPr>
            <p:nvPr/>
          </p:nvSpPr>
          <p:spPr bwMode="auto">
            <a:xfrm flipV="1">
              <a:off x="5181600" y="3581400"/>
              <a:ext cx="0" cy="1905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52" name="Line 96"/>
            <p:cNvSpPr>
              <a:spLocks noChangeShapeType="1"/>
            </p:cNvSpPr>
            <p:nvPr/>
          </p:nvSpPr>
          <p:spPr bwMode="auto">
            <a:xfrm>
              <a:off x="51816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153" name="Text Box 97"/>
            <p:cNvSpPr txBox="1">
              <a:spLocks noChangeArrowheads="1"/>
            </p:cNvSpPr>
            <p:nvPr/>
          </p:nvSpPr>
          <p:spPr bwMode="auto">
            <a:xfrm>
              <a:off x="1600200" y="1492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55%</a:t>
              </a:r>
            </a:p>
          </p:txBody>
        </p:sp>
        <p:sp>
          <p:nvSpPr>
            <p:cNvPr id="429154" name="Text Box 98"/>
            <p:cNvSpPr txBox="1">
              <a:spLocks noChangeArrowheads="1"/>
            </p:cNvSpPr>
            <p:nvPr/>
          </p:nvSpPr>
          <p:spPr bwMode="auto">
            <a:xfrm>
              <a:off x="1600200" y="32448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40%</a:t>
              </a:r>
            </a:p>
          </p:txBody>
        </p:sp>
        <p:sp>
          <p:nvSpPr>
            <p:cNvPr id="429155" name="Text Box 99"/>
            <p:cNvSpPr txBox="1">
              <a:spLocks noChangeArrowheads="1"/>
            </p:cNvSpPr>
            <p:nvPr/>
          </p:nvSpPr>
          <p:spPr bwMode="auto">
            <a:xfrm>
              <a:off x="1600200" y="502920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5%</a:t>
              </a:r>
            </a:p>
          </p:txBody>
        </p:sp>
        <p:sp>
          <p:nvSpPr>
            <p:cNvPr id="429156" name="Text Box 100"/>
            <p:cNvSpPr txBox="1">
              <a:spLocks noChangeArrowheads="1"/>
            </p:cNvSpPr>
            <p:nvPr/>
          </p:nvSpPr>
          <p:spPr bwMode="auto">
            <a:xfrm>
              <a:off x="6096000" y="1492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37%</a:t>
              </a:r>
            </a:p>
          </p:txBody>
        </p:sp>
        <p:sp>
          <p:nvSpPr>
            <p:cNvPr id="429157" name="Text Box 101"/>
            <p:cNvSpPr txBox="1">
              <a:spLocks noChangeArrowheads="1"/>
            </p:cNvSpPr>
            <p:nvPr/>
          </p:nvSpPr>
          <p:spPr bwMode="auto">
            <a:xfrm>
              <a:off x="6096000" y="28638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47%</a:t>
              </a:r>
            </a:p>
          </p:txBody>
        </p:sp>
        <p:sp>
          <p:nvSpPr>
            <p:cNvPr id="429158" name="Text Box 102"/>
            <p:cNvSpPr txBox="1">
              <a:spLocks noChangeArrowheads="1"/>
            </p:cNvSpPr>
            <p:nvPr/>
          </p:nvSpPr>
          <p:spPr bwMode="auto">
            <a:xfrm>
              <a:off x="6096000" y="40830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13%</a:t>
              </a:r>
            </a:p>
          </p:txBody>
        </p:sp>
        <p:sp>
          <p:nvSpPr>
            <p:cNvPr id="429159" name="Text Box 103"/>
            <p:cNvSpPr txBox="1">
              <a:spLocks noChangeArrowheads="1"/>
            </p:cNvSpPr>
            <p:nvPr/>
          </p:nvSpPr>
          <p:spPr bwMode="auto">
            <a:xfrm>
              <a:off x="6096000" y="5683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3%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Estimated Average Costs Per Patient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52400" y="1371600"/>
            <a:ext cx="8686800" cy="4745038"/>
            <a:chOff x="152400" y="1371600"/>
            <a:chExt cx="8686800" cy="4745038"/>
          </a:xfrm>
        </p:grpSpPr>
        <p:sp>
          <p:nvSpPr>
            <p:cNvPr id="456707" name="Text Box 3"/>
            <p:cNvSpPr txBox="1">
              <a:spLocks noChangeArrowheads="1"/>
            </p:cNvSpPr>
            <p:nvPr/>
          </p:nvSpPr>
          <p:spPr bwMode="auto">
            <a:xfrm>
              <a:off x="152400" y="3048000"/>
              <a:ext cx="10668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Primary care visit</a:t>
              </a:r>
            </a:p>
          </p:txBody>
        </p:sp>
        <p:sp>
          <p:nvSpPr>
            <p:cNvPr id="456708" name="Line 4"/>
            <p:cNvSpPr>
              <a:spLocks noChangeShapeType="1"/>
            </p:cNvSpPr>
            <p:nvPr/>
          </p:nvSpPr>
          <p:spPr bwMode="auto">
            <a:xfrm>
              <a:off x="1219200" y="3352800"/>
              <a:ext cx="381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09" name="Line 5"/>
            <p:cNvSpPr>
              <a:spLocks noChangeShapeType="1"/>
            </p:cNvSpPr>
            <p:nvPr/>
          </p:nvSpPr>
          <p:spPr bwMode="auto">
            <a:xfrm>
              <a:off x="1600200" y="3352800"/>
              <a:ext cx="0" cy="20574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0" name="Line 6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685800" cy="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1" name="Text Box 7" descr="Estimated Average Costs Per Patient"/>
            <p:cNvSpPr txBox="1">
              <a:spLocks noChangeArrowheads="1"/>
            </p:cNvSpPr>
            <p:nvPr/>
          </p:nvSpPr>
          <p:spPr bwMode="auto">
            <a:xfrm>
              <a:off x="2286000" y="1371600"/>
              <a:ext cx="1905000" cy="1057275"/>
            </a:xfrm>
            <a:prstGeom prst="rect">
              <a:avLst/>
            </a:prstGeom>
            <a:noFill/>
            <a:ln w="31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 dirty="0">
                  <a:solidFill>
                    <a:schemeClr val="folHlink"/>
                  </a:solidFill>
                </a:rPr>
                <a:t>Home without further testing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 dirty="0">
                  <a:solidFill>
                    <a:schemeClr val="folHlink"/>
                  </a:solidFill>
                </a:rPr>
                <a:t>$293</a:t>
              </a:r>
            </a:p>
          </p:txBody>
        </p:sp>
        <p:sp>
          <p:nvSpPr>
            <p:cNvPr id="456712" name="Text Box 8"/>
            <p:cNvSpPr txBox="1">
              <a:spLocks noChangeArrowheads="1"/>
            </p:cNvSpPr>
            <p:nvPr/>
          </p:nvSpPr>
          <p:spPr bwMode="auto">
            <a:xfrm>
              <a:off x="2286000" y="3127375"/>
              <a:ext cx="1905000" cy="1057275"/>
            </a:xfrm>
            <a:prstGeom prst="rect">
              <a:avLst/>
            </a:prstGeom>
            <a:noFill/>
            <a:ln w="31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Home with further testing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$442</a:t>
              </a:r>
            </a:p>
          </p:txBody>
        </p:sp>
        <p:sp>
          <p:nvSpPr>
            <p:cNvPr id="456713" name="Line 9"/>
            <p:cNvSpPr>
              <a:spLocks noChangeShapeType="1"/>
            </p:cNvSpPr>
            <p:nvPr/>
          </p:nvSpPr>
          <p:spPr bwMode="auto">
            <a:xfrm flipV="1">
              <a:off x="1600200" y="3657600"/>
              <a:ext cx="685800" cy="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4" name="Text Box 10"/>
            <p:cNvSpPr txBox="1">
              <a:spLocks noChangeArrowheads="1"/>
            </p:cNvSpPr>
            <p:nvPr/>
          </p:nvSpPr>
          <p:spPr bwMode="auto">
            <a:xfrm>
              <a:off x="2286000" y="4956175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Emergency Department</a:t>
              </a:r>
            </a:p>
          </p:txBody>
        </p:sp>
        <p:sp>
          <p:nvSpPr>
            <p:cNvPr id="456715" name="Line 11"/>
            <p:cNvSpPr>
              <a:spLocks noChangeShapeType="1"/>
            </p:cNvSpPr>
            <p:nvPr/>
          </p:nvSpPr>
          <p:spPr bwMode="auto">
            <a:xfrm flipV="1">
              <a:off x="1600200" y="54102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6" name="Line 12"/>
            <p:cNvSpPr>
              <a:spLocks noChangeShapeType="1"/>
            </p:cNvSpPr>
            <p:nvPr/>
          </p:nvSpPr>
          <p:spPr bwMode="auto">
            <a:xfrm>
              <a:off x="4191000" y="54864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7" name="Line 13"/>
            <p:cNvSpPr>
              <a:spLocks noChangeShapeType="1"/>
            </p:cNvSpPr>
            <p:nvPr/>
          </p:nvSpPr>
          <p:spPr bwMode="auto">
            <a:xfrm flipV="1">
              <a:off x="5943600" y="1828800"/>
              <a:ext cx="0" cy="17526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8" name="Line 14"/>
            <p:cNvSpPr>
              <a:spLocks noChangeShapeType="1"/>
            </p:cNvSpPr>
            <p:nvPr/>
          </p:nvSpPr>
          <p:spPr bwMode="auto">
            <a:xfrm>
              <a:off x="5943600" y="18288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19" name="Line 15"/>
            <p:cNvSpPr>
              <a:spLocks noChangeShapeType="1"/>
            </p:cNvSpPr>
            <p:nvPr/>
          </p:nvSpPr>
          <p:spPr bwMode="auto">
            <a:xfrm>
              <a:off x="5943600" y="3200400"/>
              <a:ext cx="914400" cy="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20" name="Line 16"/>
            <p:cNvSpPr>
              <a:spLocks noChangeShapeType="1"/>
            </p:cNvSpPr>
            <p:nvPr/>
          </p:nvSpPr>
          <p:spPr bwMode="auto">
            <a:xfrm>
              <a:off x="5943600" y="4419600"/>
              <a:ext cx="914400" cy="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21" name="Line 17"/>
            <p:cNvSpPr>
              <a:spLocks noChangeShapeType="1"/>
            </p:cNvSpPr>
            <p:nvPr/>
          </p:nvSpPr>
          <p:spPr bwMode="auto">
            <a:xfrm>
              <a:off x="5943600" y="6019800"/>
              <a:ext cx="990600" cy="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22" name="Text Box 18"/>
            <p:cNvSpPr txBox="1">
              <a:spLocks noChangeArrowheads="1"/>
            </p:cNvSpPr>
            <p:nvPr/>
          </p:nvSpPr>
          <p:spPr bwMode="auto">
            <a:xfrm>
              <a:off x="6858000" y="1371600"/>
              <a:ext cx="1905000" cy="804863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Discharged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/>
                <a:t>$1,087</a:t>
              </a:r>
            </a:p>
          </p:txBody>
        </p:sp>
        <p:sp>
          <p:nvSpPr>
            <p:cNvPr id="456723" name="Text Box 19"/>
            <p:cNvSpPr txBox="1">
              <a:spLocks noChangeArrowheads="1"/>
            </p:cNvSpPr>
            <p:nvPr/>
          </p:nvSpPr>
          <p:spPr bwMode="auto">
            <a:xfrm>
              <a:off x="6858000" y="2667000"/>
              <a:ext cx="1905000" cy="782638"/>
            </a:xfrm>
            <a:prstGeom prst="rect">
              <a:avLst/>
            </a:prstGeom>
            <a:noFill/>
            <a:ln w="31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Chest Pain Unit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$3,192</a:t>
              </a:r>
            </a:p>
          </p:txBody>
        </p:sp>
        <p:sp>
          <p:nvSpPr>
            <p:cNvPr id="456724" name="Text Box 20"/>
            <p:cNvSpPr txBox="1">
              <a:spLocks noChangeArrowheads="1"/>
            </p:cNvSpPr>
            <p:nvPr/>
          </p:nvSpPr>
          <p:spPr bwMode="auto">
            <a:xfrm>
              <a:off x="6934200" y="3962400"/>
              <a:ext cx="1905000" cy="782638"/>
            </a:xfrm>
            <a:prstGeom prst="rect">
              <a:avLst/>
            </a:prstGeom>
            <a:noFill/>
            <a:ln w="31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Inpatient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$17,562</a:t>
              </a:r>
            </a:p>
          </p:txBody>
        </p:sp>
        <p:sp>
          <p:nvSpPr>
            <p:cNvPr id="456725" name="Text Box 21"/>
            <p:cNvSpPr txBox="1">
              <a:spLocks noChangeArrowheads="1"/>
            </p:cNvSpPr>
            <p:nvPr/>
          </p:nvSpPr>
          <p:spPr bwMode="auto">
            <a:xfrm>
              <a:off x="6934200" y="5334000"/>
              <a:ext cx="1905000" cy="782638"/>
            </a:xfrm>
            <a:prstGeom prst="rect">
              <a:avLst/>
            </a:prstGeom>
            <a:noFill/>
            <a:ln w="3175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ICU</a:t>
              </a:r>
            </a:p>
            <a:p>
              <a:pPr algn="ctr">
                <a:spcBef>
                  <a:spcPct val="50000"/>
                </a:spcBef>
              </a:pPr>
              <a:r>
                <a:rPr lang="en-US" sz="1800" b="0">
                  <a:solidFill>
                    <a:schemeClr val="folHlink"/>
                  </a:solidFill>
                </a:rPr>
                <a:t>$47,575</a:t>
              </a:r>
            </a:p>
          </p:txBody>
        </p:sp>
        <p:sp>
          <p:nvSpPr>
            <p:cNvPr id="456726" name="Line 22"/>
            <p:cNvSpPr>
              <a:spLocks noChangeShapeType="1"/>
            </p:cNvSpPr>
            <p:nvPr/>
          </p:nvSpPr>
          <p:spPr bwMode="auto">
            <a:xfrm flipV="1">
              <a:off x="5181600" y="3581400"/>
              <a:ext cx="0" cy="1905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27" name="Line 23"/>
            <p:cNvSpPr>
              <a:spLocks noChangeShapeType="1"/>
            </p:cNvSpPr>
            <p:nvPr/>
          </p:nvSpPr>
          <p:spPr bwMode="auto">
            <a:xfrm>
              <a:off x="51816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28" name="Text Box 24"/>
            <p:cNvSpPr txBox="1">
              <a:spLocks noChangeArrowheads="1"/>
            </p:cNvSpPr>
            <p:nvPr/>
          </p:nvSpPr>
          <p:spPr bwMode="auto">
            <a:xfrm>
              <a:off x="1600200" y="1492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solidFill>
                    <a:schemeClr val="folHlink"/>
                  </a:solidFill>
                </a:rPr>
                <a:t>55%</a:t>
              </a:r>
            </a:p>
          </p:txBody>
        </p:sp>
        <p:sp>
          <p:nvSpPr>
            <p:cNvPr id="456729" name="Text Box 25"/>
            <p:cNvSpPr txBox="1">
              <a:spLocks noChangeArrowheads="1"/>
            </p:cNvSpPr>
            <p:nvPr/>
          </p:nvSpPr>
          <p:spPr bwMode="auto">
            <a:xfrm>
              <a:off x="1600200" y="32448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solidFill>
                    <a:schemeClr val="folHlink"/>
                  </a:solidFill>
                </a:rPr>
                <a:t>40%</a:t>
              </a:r>
            </a:p>
          </p:txBody>
        </p:sp>
        <p:sp>
          <p:nvSpPr>
            <p:cNvPr id="456730" name="Text Box 26"/>
            <p:cNvSpPr txBox="1">
              <a:spLocks noChangeArrowheads="1"/>
            </p:cNvSpPr>
            <p:nvPr/>
          </p:nvSpPr>
          <p:spPr bwMode="auto">
            <a:xfrm>
              <a:off x="1600200" y="502920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5%</a:t>
              </a:r>
            </a:p>
          </p:txBody>
        </p:sp>
        <p:sp>
          <p:nvSpPr>
            <p:cNvPr id="456731" name="Text Box 27"/>
            <p:cNvSpPr txBox="1">
              <a:spLocks noChangeArrowheads="1"/>
            </p:cNvSpPr>
            <p:nvPr/>
          </p:nvSpPr>
          <p:spPr bwMode="auto">
            <a:xfrm>
              <a:off x="6096000" y="1492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37%</a:t>
              </a:r>
            </a:p>
          </p:txBody>
        </p:sp>
        <p:sp>
          <p:nvSpPr>
            <p:cNvPr id="456732" name="Text Box 28"/>
            <p:cNvSpPr txBox="1">
              <a:spLocks noChangeArrowheads="1"/>
            </p:cNvSpPr>
            <p:nvPr/>
          </p:nvSpPr>
          <p:spPr bwMode="auto">
            <a:xfrm>
              <a:off x="6096000" y="28638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solidFill>
                    <a:schemeClr val="folHlink"/>
                  </a:solidFill>
                </a:rPr>
                <a:t>47%</a:t>
              </a:r>
            </a:p>
          </p:txBody>
        </p:sp>
        <p:sp>
          <p:nvSpPr>
            <p:cNvPr id="456733" name="Text Box 29"/>
            <p:cNvSpPr txBox="1">
              <a:spLocks noChangeArrowheads="1"/>
            </p:cNvSpPr>
            <p:nvPr/>
          </p:nvSpPr>
          <p:spPr bwMode="auto">
            <a:xfrm>
              <a:off x="6096000" y="40830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solidFill>
                    <a:schemeClr val="folHlink"/>
                  </a:solidFill>
                </a:rPr>
                <a:t>13%</a:t>
              </a:r>
            </a:p>
          </p:txBody>
        </p:sp>
        <p:sp>
          <p:nvSpPr>
            <p:cNvPr id="456734" name="Text Box 30"/>
            <p:cNvSpPr txBox="1">
              <a:spLocks noChangeArrowheads="1"/>
            </p:cNvSpPr>
            <p:nvPr/>
          </p:nvSpPr>
          <p:spPr bwMode="auto">
            <a:xfrm>
              <a:off x="6096000" y="568325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0">
                  <a:solidFill>
                    <a:schemeClr val="folHlink"/>
                  </a:solidFill>
                </a:rPr>
                <a:t>3%</a:t>
              </a:r>
            </a:p>
          </p:txBody>
        </p:sp>
        <p:sp>
          <p:nvSpPr>
            <p:cNvPr id="456735" name="Line 31"/>
            <p:cNvSpPr>
              <a:spLocks noChangeShapeType="1"/>
            </p:cNvSpPr>
            <p:nvPr/>
          </p:nvSpPr>
          <p:spPr bwMode="auto">
            <a:xfrm>
              <a:off x="5943600" y="3581400"/>
              <a:ext cx="0" cy="243840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736" name="Line 32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0" cy="1447800"/>
            </a:xfrm>
            <a:prstGeom prst="line">
              <a:avLst/>
            </a:prstGeom>
            <a:noFill/>
            <a:ln w="31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Physician Level Clinical Variation</a:t>
            </a:r>
          </a:p>
        </p:txBody>
      </p:sp>
      <p:grpSp>
        <p:nvGrpSpPr>
          <p:cNvPr id="2" name="Group 1" descr="Physician Level Clinical Variation"/>
          <p:cNvGrpSpPr/>
          <p:nvPr/>
        </p:nvGrpSpPr>
        <p:grpSpPr>
          <a:xfrm>
            <a:off x="228600" y="1447800"/>
            <a:ext cx="8763000" cy="5181600"/>
            <a:chOff x="228600" y="1447800"/>
            <a:chExt cx="8763000" cy="5181600"/>
          </a:xfrm>
        </p:grpSpPr>
        <p:sp>
          <p:nvSpPr>
            <p:cNvPr id="427013" name="Text Box 5"/>
            <p:cNvSpPr txBox="1">
              <a:spLocks noChangeArrowheads="1"/>
            </p:cNvSpPr>
            <p:nvPr/>
          </p:nvSpPr>
          <p:spPr bwMode="auto">
            <a:xfrm>
              <a:off x="381000" y="1752600"/>
              <a:ext cx="1295400" cy="825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Cardiac Stress Testing*</a:t>
              </a:r>
            </a:p>
          </p:txBody>
        </p:sp>
        <p:sp>
          <p:nvSpPr>
            <p:cNvPr id="427014" name="Text Box 6"/>
            <p:cNvSpPr txBox="1">
              <a:spLocks noChangeArrowheads="1"/>
            </p:cNvSpPr>
            <p:nvPr/>
          </p:nvSpPr>
          <p:spPr bwMode="auto">
            <a:xfrm>
              <a:off x="381000" y="3228975"/>
              <a:ext cx="1295400" cy="825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Emergency Department Triage*</a:t>
              </a:r>
            </a:p>
          </p:txBody>
        </p:sp>
        <p:sp>
          <p:nvSpPr>
            <p:cNvPr id="427016" name="Text Box 8"/>
            <p:cNvSpPr txBox="1">
              <a:spLocks noChangeArrowheads="1"/>
            </p:cNvSpPr>
            <p:nvPr/>
          </p:nvSpPr>
          <p:spPr bwMode="auto">
            <a:xfrm>
              <a:off x="2743200" y="4648200"/>
              <a:ext cx="457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% of patients referred for care within physician practices </a:t>
              </a:r>
            </a:p>
          </p:txBody>
        </p:sp>
        <p:sp>
          <p:nvSpPr>
            <p:cNvPr id="427018" name="Text Box 10"/>
            <p:cNvSpPr txBox="1">
              <a:spLocks noChangeArrowheads="1"/>
            </p:cNvSpPr>
            <p:nvPr/>
          </p:nvSpPr>
          <p:spPr bwMode="auto">
            <a:xfrm>
              <a:off x="1828800" y="23622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3.8%</a:t>
              </a:r>
            </a:p>
          </p:txBody>
        </p:sp>
        <p:sp>
          <p:nvSpPr>
            <p:cNvPr id="427019" name="Text Box 11"/>
            <p:cNvSpPr txBox="1">
              <a:spLocks noChangeArrowheads="1"/>
            </p:cNvSpPr>
            <p:nvPr/>
          </p:nvSpPr>
          <p:spPr bwMode="auto">
            <a:xfrm>
              <a:off x="4572000" y="23622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26.7%</a:t>
              </a:r>
            </a:p>
          </p:txBody>
        </p:sp>
        <p:sp>
          <p:nvSpPr>
            <p:cNvPr id="427036" name="Text Box 28"/>
            <p:cNvSpPr txBox="1">
              <a:spLocks noChangeArrowheads="1"/>
            </p:cNvSpPr>
            <p:nvPr/>
          </p:nvSpPr>
          <p:spPr bwMode="auto">
            <a:xfrm>
              <a:off x="1752600" y="37338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1.3%</a:t>
              </a:r>
            </a:p>
          </p:txBody>
        </p:sp>
        <p:sp>
          <p:nvSpPr>
            <p:cNvPr id="427037" name="Text Box 29"/>
            <p:cNvSpPr txBox="1">
              <a:spLocks noChangeArrowheads="1"/>
            </p:cNvSpPr>
            <p:nvPr/>
          </p:nvSpPr>
          <p:spPr bwMode="auto">
            <a:xfrm>
              <a:off x="3429000" y="37338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14.9%</a:t>
              </a:r>
            </a:p>
          </p:txBody>
        </p:sp>
        <p:sp>
          <p:nvSpPr>
            <p:cNvPr id="427040" name="Line 32"/>
            <p:cNvSpPr>
              <a:spLocks noChangeShapeType="1"/>
            </p:cNvSpPr>
            <p:nvPr/>
          </p:nvSpPr>
          <p:spPr bwMode="auto">
            <a:xfrm>
              <a:off x="1752600" y="1447800"/>
              <a:ext cx="0" cy="29718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041" name="Line 33"/>
            <p:cNvSpPr>
              <a:spLocks noChangeShapeType="1"/>
            </p:cNvSpPr>
            <p:nvPr/>
          </p:nvSpPr>
          <p:spPr bwMode="auto">
            <a:xfrm>
              <a:off x="1752600" y="4419600"/>
              <a:ext cx="67056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047" name="Text Box 39"/>
            <p:cNvSpPr txBox="1">
              <a:spLocks noChangeArrowheads="1"/>
            </p:cNvSpPr>
            <p:nvPr/>
          </p:nvSpPr>
          <p:spPr bwMode="auto">
            <a:xfrm>
              <a:off x="228600" y="6324600"/>
              <a:ext cx="44958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* p&lt;0.01 for random effects of physician level variation. </a:t>
              </a:r>
            </a:p>
          </p:txBody>
        </p:sp>
        <p:sp>
          <p:nvSpPr>
            <p:cNvPr id="427048" name="Text Box 40"/>
            <p:cNvSpPr txBox="1">
              <a:spLocks noChangeArrowheads="1"/>
            </p:cNvSpPr>
            <p:nvPr/>
          </p:nvSpPr>
          <p:spPr bwMode="auto">
            <a:xfrm>
              <a:off x="1600200" y="4495800"/>
              <a:ext cx="5334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0%</a:t>
              </a:r>
            </a:p>
          </p:txBody>
        </p:sp>
        <p:sp>
          <p:nvSpPr>
            <p:cNvPr id="427049" name="Text Box 41"/>
            <p:cNvSpPr txBox="1">
              <a:spLocks noChangeArrowheads="1"/>
            </p:cNvSpPr>
            <p:nvPr/>
          </p:nvSpPr>
          <p:spPr bwMode="auto">
            <a:xfrm>
              <a:off x="8077200" y="4495800"/>
              <a:ext cx="685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/>
                <a:t>50%</a:t>
              </a:r>
            </a:p>
          </p:txBody>
        </p:sp>
        <p:sp>
          <p:nvSpPr>
            <p:cNvPr id="427050" name="Rectangle 42"/>
            <p:cNvSpPr>
              <a:spLocks noChangeArrowheads="1"/>
            </p:cNvSpPr>
            <p:nvPr/>
          </p:nvSpPr>
          <p:spPr bwMode="auto">
            <a:xfrm>
              <a:off x="2057400" y="2057400"/>
              <a:ext cx="2895600" cy="22860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427051" name="Rectangle 43"/>
            <p:cNvSpPr>
              <a:spLocks noChangeArrowheads="1"/>
            </p:cNvSpPr>
            <p:nvPr/>
          </p:nvSpPr>
          <p:spPr bwMode="auto">
            <a:xfrm>
              <a:off x="1905000" y="3429000"/>
              <a:ext cx="1905000" cy="22860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427053" name="Line 45"/>
            <p:cNvSpPr>
              <a:spLocks noChangeShapeType="1"/>
            </p:cNvSpPr>
            <p:nvPr/>
          </p:nvSpPr>
          <p:spPr bwMode="auto">
            <a:xfrm>
              <a:off x="3505200" y="1905000"/>
              <a:ext cx="0" cy="381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056" name="Text Box 48"/>
            <p:cNvSpPr txBox="1">
              <a:spLocks noChangeArrowheads="1"/>
            </p:cNvSpPr>
            <p:nvPr/>
          </p:nvSpPr>
          <p:spPr bwMode="auto">
            <a:xfrm>
              <a:off x="3200400" y="16002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10.8%</a:t>
              </a:r>
            </a:p>
          </p:txBody>
        </p:sp>
        <p:sp>
          <p:nvSpPr>
            <p:cNvPr id="427057" name="Text Box 49"/>
            <p:cNvSpPr txBox="1">
              <a:spLocks noChangeArrowheads="1"/>
            </p:cNvSpPr>
            <p:nvPr/>
          </p:nvSpPr>
          <p:spPr bwMode="auto">
            <a:xfrm>
              <a:off x="2514600" y="2971800"/>
              <a:ext cx="7620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tx1"/>
                  </a:solidFill>
                </a:rPr>
                <a:t>4.7%</a:t>
              </a:r>
            </a:p>
          </p:txBody>
        </p:sp>
        <p:sp>
          <p:nvSpPr>
            <p:cNvPr id="427058" name="Line 50"/>
            <p:cNvSpPr>
              <a:spLocks noChangeShapeType="1"/>
            </p:cNvSpPr>
            <p:nvPr/>
          </p:nvSpPr>
          <p:spPr bwMode="auto">
            <a:xfrm>
              <a:off x="2819400" y="3276600"/>
              <a:ext cx="0" cy="3810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060" name="Text Box 52"/>
            <p:cNvSpPr txBox="1">
              <a:spLocks noChangeArrowheads="1"/>
            </p:cNvSpPr>
            <p:nvPr/>
          </p:nvSpPr>
          <p:spPr bwMode="auto">
            <a:xfrm>
              <a:off x="6553200" y="5486400"/>
              <a:ext cx="685800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Legend</a:t>
              </a:r>
            </a:p>
          </p:txBody>
        </p:sp>
        <p:sp>
          <p:nvSpPr>
            <p:cNvPr id="427061" name="Rectangle 53"/>
            <p:cNvSpPr>
              <a:spLocks noChangeArrowheads="1"/>
            </p:cNvSpPr>
            <p:nvPr/>
          </p:nvSpPr>
          <p:spPr bwMode="auto">
            <a:xfrm>
              <a:off x="7696200" y="5562600"/>
              <a:ext cx="838200" cy="152400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>
                <a:solidFill>
                  <a:srgbClr val="000000"/>
                </a:solidFill>
              </a:endParaRPr>
            </a:p>
          </p:txBody>
        </p:sp>
        <p:sp>
          <p:nvSpPr>
            <p:cNvPr id="427062" name="Text Box 54"/>
            <p:cNvSpPr txBox="1">
              <a:spLocks noChangeArrowheads="1"/>
            </p:cNvSpPr>
            <p:nvPr/>
          </p:nvSpPr>
          <p:spPr bwMode="auto">
            <a:xfrm>
              <a:off x="7239000" y="5715000"/>
              <a:ext cx="7620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>
                  <a:solidFill>
                    <a:schemeClr val="tx1"/>
                  </a:solidFill>
                </a:rPr>
                <a:t>95% Lower CI</a:t>
              </a:r>
            </a:p>
          </p:txBody>
        </p:sp>
        <p:sp>
          <p:nvSpPr>
            <p:cNvPr id="427063" name="Text Box 55"/>
            <p:cNvSpPr txBox="1">
              <a:spLocks noChangeArrowheads="1"/>
            </p:cNvSpPr>
            <p:nvPr/>
          </p:nvSpPr>
          <p:spPr bwMode="auto">
            <a:xfrm>
              <a:off x="8229600" y="5715000"/>
              <a:ext cx="7620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>
                  <a:solidFill>
                    <a:schemeClr val="tx1"/>
                  </a:solidFill>
                </a:rPr>
                <a:t>95% Upper CI</a:t>
              </a:r>
            </a:p>
          </p:txBody>
        </p:sp>
        <p:sp>
          <p:nvSpPr>
            <p:cNvPr id="427064" name="Text Box 56"/>
            <p:cNvSpPr txBox="1">
              <a:spLocks noChangeArrowheads="1"/>
            </p:cNvSpPr>
            <p:nvPr/>
          </p:nvSpPr>
          <p:spPr bwMode="auto">
            <a:xfrm>
              <a:off x="7696200" y="5181600"/>
              <a:ext cx="76200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>
                  <a:solidFill>
                    <a:schemeClr val="tx1"/>
                  </a:solidFill>
                </a:rPr>
                <a:t>Average</a:t>
              </a:r>
            </a:p>
          </p:txBody>
        </p:sp>
        <p:sp>
          <p:nvSpPr>
            <p:cNvPr id="427065" name="Line 57"/>
            <p:cNvSpPr>
              <a:spLocks noChangeShapeType="1"/>
            </p:cNvSpPr>
            <p:nvPr/>
          </p:nvSpPr>
          <p:spPr bwMode="auto">
            <a:xfrm>
              <a:off x="8077200" y="5410200"/>
              <a:ext cx="0" cy="30480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sz="3800" b="1" dirty="0"/>
              <a:t>How Can the EHR Improve Efficiency?</a:t>
            </a:r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3733800"/>
          </a:xfrm>
        </p:spPr>
        <p:txBody>
          <a:bodyPr/>
          <a:lstStyle/>
          <a:p>
            <a:r>
              <a:rPr lang="en-US" b="1"/>
              <a:t>Increasing awareness of pre-test probability</a:t>
            </a:r>
          </a:p>
          <a:p>
            <a:pPr lvl="1"/>
            <a:r>
              <a:rPr lang="en-US" b="1"/>
              <a:t>All variation is within low risk patients</a:t>
            </a:r>
            <a:br>
              <a:rPr lang="en-US" b="1"/>
            </a:br>
            <a:endParaRPr lang="en-US" b="1"/>
          </a:p>
          <a:p>
            <a:r>
              <a:rPr lang="en-US" b="1"/>
              <a:t>Focus on low value emergency department referrals</a:t>
            </a:r>
            <a:br>
              <a:rPr lang="en-US" b="1"/>
            </a:br>
            <a:endParaRPr lang="en-US" b="1"/>
          </a:p>
          <a:p>
            <a:r>
              <a:rPr lang="en-US" b="1"/>
              <a:t>Peer to peer education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Patient Care Model</a:t>
            </a:r>
          </a:p>
        </p:txBody>
      </p:sp>
      <p:grpSp>
        <p:nvGrpSpPr>
          <p:cNvPr id="2" name="Group 1" descr="Patient Care Model"/>
          <p:cNvGrpSpPr/>
          <p:nvPr/>
        </p:nvGrpSpPr>
        <p:grpSpPr>
          <a:xfrm>
            <a:off x="152400" y="1543050"/>
            <a:ext cx="8686800" cy="4629150"/>
            <a:chOff x="152400" y="1543050"/>
            <a:chExt cx="8686800" cy="4629150"/>
          </a:xfrm>
        </p:grpSpPr>
        <p:sp>
          <p:nvSpPr>
            <p:cNvPr id="448515" name="Text Box 3"/>
            <p:cNvSpPr txBox="1">
              <a:spLocks noChangeArrowheads="1"/>
            </p:cNvSpPr>
            <p:nvPr/>
          </p:nvSpPr>
          <p:spPr bwMode="auto">
            <a:xfrm>
              <a:off x="152400" y="3048000"/>
              <a:ext cx="1066800" cy="94138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Primary care visit</a:t>
              </a:r>
            </a:p>
          </p:txBody>
        </p:sp>
        <p:sp>
          <p:nvSpPr>
            <p:cNvPr id="448516" name="Line 4"/>
            <p:cNvSpPr>
              <a:spLocks noChangeShapeType="1"/>
            </p:cNvSpPr>
            <p:nvPr/>
          </p:nvSpPr>
          <p:spPr bwMode="auto">
            <a:xfrm>
              <a:off x="1219200" y="3352800"/>
              <a:ext cx="381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17" name="Line 5"/>
            <p:cNvSpPr>
              <a:spLocks noChangeShapeType="1"/>
            </p:cNvSpPr>
            <p:nvPr/>
          </p:nvSpPr>
          <p:spPr bwMode="auto">
            <a:xfrm>
              <a:off x="1600200" y="1905000"/>
              <a:ext cx="0" cy="3505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18" name="Line 6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19" name="Text Box 7"/>
            <p:cNvSpPr txBox="1">
              <a:spLocks noChangeArrowheads="1"/>
            </p:cNvSpPr>
            <p:nvPr/>
          </p:nvSpPr>
          <p:spPr bwMode="auto">
            <a:xfrm>
              <a:off x="2362200" y="15430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without further testing</a:t>
              </a:r>
            </a:p>
          </p:txBody>
        </p:sp>
        <p:sp>
          <p:nvSpPr>
            <p:cNvPr id="448520" name="Text Box 8"/>
            <p:cNvSpPr txBox="1">
              <a:spLocks noChangeArrowheads="1"/>
            </p:cNvSpPr>
            <p:nvPr/>
          </p:nvSpPr>
          <p:spPr bwMode="auto">
            <a:xfrm>
              <a:off x="2286000" y="32956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 further testing</a:t>
              </a:r>
            </a:p>
          </p:txBody>
        </p:sp>
        <p:sp>
          <p:nvSpPr>
            <p:cNvPr id="448521" name="Line 9"/>
            <p:cNvSpPr>
              <a:spLocks noChangeShapeType="1"/>
            </p:cNvSpPr>
            <p:nvPr/>
          </p:nvSpPr>
          <p:spPr bwMode="auto">
            <a:xfrm flipV="1">
              <a:off x="1600200" y="36576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2" name="Text Box 10"/>
            <p:cNvSpPr txBox="1">
              <a:spLocks noChangeArrowheads="1"/>
            </p:cNvSpPr>
            <p:nvPr/>
          </p:nvSpPr>
          <p:spPr bwMode="auto">
            <a:xfrm>
              <a:off x="2286000" y="50482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Emergency Department</a:t>
              </a:r>
            </a:p>
          </p:txBody>
        </p:sp>
        <p:sp>
          <p:nvSpPr>
            <p:cNvPr id="448523" name="Line 11"/>
            <p:cNvSpPr>
              <a:spLocks noChangeShapeType="1"/>
            </p:cNvSpPr>
            <p:nvPr/>
          </p:nvSpPr>
          <p:spPr bwMode="auto">
            <a:xfrm flipV="1">
              <a:off x="1600200" y="54102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4" name="Line 12"/>
            <p:cNvSpPr>
              <a:spLocks noChangeShapeType="1"/>
            </p:cNvSpPr>
            <p:nvPr/>
          </p:nvSpPr>
          <p:spPr bwMode="auto">
            <a:xfrm>
              <a:off x="4191000" y="54102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5" name="Line 13"/>
            <p:cNvSpPr>
              <a:spLocks noChangeShapeType="1"/>
            </p:cNvSpPr>
            <p:nvPr/>
          </p:nvSpPr>
          <p:spPr bwMode="auto">
            <a:xfrm flipV="1">
              <a:off x="5943600" y="1828800"/>
              <a:ext cx="0" cy="4191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6" name="Line 14"/>
            <p:cNvSpPr>
              <a:spLocks noChangeShapeType="1"/>
            </p:cNvSpPr>
            <p:nvPr/>
          </p:nvSpPr>
          <p:spPr bwMode="auto">
            <a:xfrm>
              <a:off x="5943600" y="18288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7" name="Line 15"/>
            <p:cNvSpPr>
              <a:spLocks noChangeShapeType="1"/>
            </p:cNvSpPr>
            <p:nvPr/>
          </p:nvSpPr>
          <p:spPr bwMode="auto">
            <a:xfrm>
              <a:off x="5943600" y="32004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8" name="Line 16"/>
            <p:cNvSpPr>
              <a:spLocks noChangeShapeType="1"/>
            </p:cNvSpPr>
            <p:nvPr/>
          </p:nvSpPr>
          <p:spPr bwMode="auto">
            <a:xfrm>
              <a:off x="5943600" y="45720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29" name="Line 17"/>
            <p:cNvSpPr>
              <a:spLocks noChangeShapeType="1"/>
            </p:cNvSpPr>
            <p:nvPr/>
          </p:nvSpPr>
          <p:spPr bwMode="auto">
            <a:xfrm>
              <a:off x="5943600" y="60198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30" name="Text Box 18"/>
            <p:cNvSpPr txBox="1">
              <a:spLocks noChangeArrowheads="1"/>
            </p:cNvSpPr>
            <p:nvPr/>
          </p:nvSpPr>
          <p:spPr bwMode="auto">
            <a:xfrm>
              <a:off x="6858000" y="1589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Discharged</a:t>
              </a:r>
            </a:p>
          </p:txBody>
        </p:sp>
        <p:sp>
          <p:nvSpPr>
            <p:cNvPr id="448531" name="Text Box 19"/>
            <p:cNvSpPr txBox="1">
              <a:spLocks noChangeArrowheads="1"/>
            </p:cNvSpPr>
            <p:nvPr/>
          </p:nvSpPr>
          <p:spPr bwMode="auto">
            <a:xfrm>
              <a:off x="6858000" y="29606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Chest Pain Unit</a:t>
              </a:r>
            </a:p>
          </p:txBody>
        </p:sp>
        <p:sp>
          <p:nvSpPr>
            <p:cNvPr id="448532" name="Text Box 20"/>
            <p:cNvSpPr txBox="1">
              <a:spLocks noChangeArrowheads="1"/>
            </p:cNvSpPr>
            <p:nvPr/>
          </p:nvSpPr>
          <p:spPr bwMode="auto">
            <a:xfrm>
              <a:off x="6858000" y="44084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Inpatient</a:t>
              </a:r>
            </a:p>
          </p:txBody>
        </p:sp>
        <p:sp>
          <p:nvSpPr>
            <p:cNvPr id="448533" name="Text Box 21"/>
            <p:cNvSpPr txBox="1">
              <a:spLocks noChangeArrowheads="1"/>
            </p:cNvSpPr>
            <p:nvPr/>
          </p:nvSpPr>
          <p:spPr bwMode="auto">
            <a:xfrm>
              <a:off x="6934200" y="5780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ICU</a:t>
              </a:r>
            </a:p>
          </p:txBody>
        </p:sp>
        <p:sp>
          <p:nvSpPr>
            <p:cNvPr id="448534" name="Line 22"/>
            <p:cNvSpPr>
              <a:spLocks noChangeShapeType="1"/>
            </p:cNvSpPr>
            <p:nvPr/>
          </p:nvSpPr>
          <p:spPr bwMode="auto">
            <a:xfrm flipV="1">
              <a:off x="5181600" y="3581400"/>
              <a:ext cx="0" cy="1828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535" name="Line 23"/>
            <p:cNvSpPr>
              <a:spLocks noChangeShapeType="1"/>
            </p:cNvSpPr>
            <p:nvPr/>
          </p:nvSpPr>
          <p:spPr bwMode="auto">
            <a:xfrm>
              <a:off x="51816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Clinical Process Flow</a:t>
            </a:r>
          </a:p>
        </p:txBody>
      </p:sp>
      <p:grpSp>
        <p:nvGrpSpPr>
          <p:cNvPr id="2" name="Group 1" descr="Clinical Process Flow"/>
          <p:cNvGrpSpPr/>
          <p:nvPr/>
        </p:nvGrpSpPr>
        <p:grpSpPr>
          <a:xfrm>
            <a:off x="76200" y="1295400"/>
            <a:ext cx="8991600" cy="5334000"/>
            <a:chOff x="76200" y="1295400"/>
            <a:chExt cx="8991600" cy="5334000"/>
          </a:xfrm>
        </p:grpSpPr>
        <p:sp>
          <p:nvSpPr>
            <p:cNvPr id="441347" name="Text Box 3"/>
            <p:cNvSpPr txBox="1">
              <a:spLocks noChangeArrowheads="1"/>
            </p:cNvSpPr>
            <p:nvPr/>
          </p:nvSpPr>
          <p:spPr bwMode="auto">
            <a:xfrm>
              <a:off x="76200" y="3276600"/>
              <a:ext cx="838200" cy="730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Primary care visit</a:t>
              </a:r>
            </a:p>
          </p:txBody>
        </p:sp>
        <p:sp>
          <p:nvSpPr>
            <p:cNvPr id="441348" name="Line 4"/>
            <p:cNvSpPr>
              <a:spLocks noChangeShapeType="1"/>
            </p:cNvSpPr>
            <p:nvPr/>
          </p:nvSpPr>
          <p:spPr bwMode="auto">
            <a:xfrm>
              <a:off x="1676400" y="3581400"/>
              <a:ext cx="152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49" name="Line 5"/>
            <p:cNvSpPr>
              <a:spLocks noChangeShapeType="1"/>
            </p:cNvSpPr>
            <p:nvPr/>
          </p:nvSpPr>
          <p:spPr bwMode="auto">
            <a:xfrm>
              <a:off x="1828800" y="3048000"/>
              <a:ext cx="0" cy="3429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0" name="Line 6"/>
            <p:cNvSpPr>
              <a:spLocks noChangeShapeType="1"/>
            </p:cNvSpPr>
            <p:nvPr/>
          </p:nvSpPr>
          <p:spPr bwMode="auto">
            <a:xfrm>
              <a:off x="1828800" y="30480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1" name="Line 7"/>
            <p:cNvSpPr>
              <a:spLocks noChangeShapeType="1"/>
            </p:cNvSpPr>
            <p:nvPr/>
          </p:nvSpPr>
          <p:spPr bwMode="auto">
            <a:xfrm>
              <a:off x="1828800" y="6477000"/>
              <a:ext cx="1066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2" name="Line 8"/>
            <p:cNvSpPr>
              <a:spLocks noChangeShapeType="1"/>
            </p:cNvSpPr>
            <p:nvPr/>
          </p:nvSpPr>
          <p:spPr bwMode="auto">
            <a:xfrm>
              <a:off x="2286000" y="1447800"/>
              <a:ext cx="0" cy="3429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3" name="Line 9"/>
            <p:cNvSpPr>
              <a:spLocks noChangeShapeType="1"/>
            </p:cNvSpPr>
            <p:nvPr/>
          </p:nvSpPr>
          <p:spPr bwMode="auto">
            <a:xfrm>
              <a:off x="2286000" y="14478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4" name="Line 10"/>
            <p:cNvSpPr>
              <a:spLocks noChangeShapeType="1"/>
            </p:cNvSpPr>
            <p:nvPr/>
          </p:nvSpPr>
          <p:spPr bwMode="auto">
            <a:xfrm>
              <a:off x="2286000" y="22860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5" name="Line 11"/>
            <p:cNvSpPr>
              <a:spLocks noChangeShapeType="1"/>
            </p:cNvSpPr>
            <p:nvPr/>
          </p:nvSpPr>
          <p:spPr bwMode="auto">
            <a:xfrm>
              <a:off x="2286000" y="3190875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6" name="Line 12"/>
            <p:cNvSpPr>
              <a:spLocks noChangeShapeType="1"/>
            </p:cNvSpPr>
            <p:nvPr/>
          </p:nvSpPr>
          <p:spPr bwMode="auto">
            <a:xfrm>
              <a:off x="2286000" y="4105275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7" name="Line 13"/>
            <p:cNvSpPr>
              <a:spLocks noChangeShapeType="1"/>
            </p:cNvSpPr>
            <p:nvPr/>
          </p:nvSpPr>
          <p:spPr bwMode="auto">
            <a:xfrm>
              <a:off x="2286000" y="48768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58" name="Text Box 14"/>
            <p:cNvSpPr txBox="1">
              <a:spLocks noChangeArrowheads="1"/>
            </p:cNvSpPr>
            <p:nvPr/>
          </p:nvSpPr>
          <p:spPr bwMode="auto">
            <a:xfrm>
              <a:off x="2743200" y="1295400"/>
              <a:ext cx="990600" cy="3810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EKG</a:t>
              </a:r>
            </a:p>
          </p:txBody>
        </p:sp>
        <p:sp>
          <p:nvSpPr>
            <p:cNvPr id="441359" name="Text Box 15"/>
            <p:cNvSpPr txBox="1">
              <a:spLocks noChangeArrowheads="1"/>
            </p:cNvSpPr>
            <p:nvPr/>
          </p:nvSpPr>
          <p:spPr bwMode="auto">
            <a:xfrm>
              <a:off x="2743200" y="2962275"/>
              <a:ext cx="990600" cy="4826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Stress ECHO</a:t>
              </a:r>
            </a:p>
          </p:txBody>
        </p:sp>
        <p:sp>
          <p:nvSpPr>
            <p:cNvPr id="441360" name="Text Box 16"/>
            <p:cNvSpPr txBox="1">
              <a:spLocks noChangeArrowheads="1"/>
            </p:cNvSpPr>
            <p:nvPr/>
          </p:nvSpPr>
          <p:spPr bwMode="auto">
            <a:xfrm>
              <a:off x="2743200" y="3876675"/>
              <a:ext cx="990600" cy="4826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Stress Nuclear</a:t>
              </a:r>
            </a:p>
          </p:txBody>
        </p:sp>
        <p:sp>
          <p:nvSpPr>
            <p:cNvPr id="441361" name="Text Box 17"/>
            <p:cNvSpPr txBox="1">
              <a:spLocks noChangeArrowheads="1"/>
            </p:cNvSpPr>
            <p:nvPr/>
          </p:nvSpPr>
          <p:spPr bwMode="auto">
            <a:xfrm>
              <a:off x="2743200" y="2133600"/>
              <a:ext cx="990600" cy="3810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ETT</a:t>
              </a:r>
            </a:p>
          </p:txBody>
        </p:sp>
        <p:sp>
          <p:nvSpPr>
            <p:cNvPr id="441362" name="Text Box 18"/>
            <p:cNvSpPr txBox="1">
              <a:spLocks noChangeArrowheads="1"/>
            </p:cNvSpPr>
            <p:nvPr/>
          </p:nvSpPr>
          <p:spPr bwMode="auto">
            <a:xfrm>
              <a:off x="2743200" y="4724400"/>
              <a:ext cx="990600" cy="3810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Cardiology</a:t>
              </a:r>
            </a:p>
          </p:txBody>
        </p:sp>
        <p:sp>
          <p:nvSpPr>
            <p:cNvPr id="441363" name="Line 19"/>
            <p:cNvSpPr>
              <a:spLocks noChangeShapeType="1"/>
            </p:cNvSpPr>
            <p:nvPr/>
          </p:nvSpPr>
          <p:spPr bwMode="auto">
            <a:xfrm>
              <a:off x="4191000" y="1524000"/>
              <a:ext cx="0" cy="3352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4" name="Line 20"/>
            <p:cNvSpPr>
              <a:spLocks noChangeShapeType="1"/>
            </p:cNvSpPr>
            <p:nvPr/>
          </p:nvSpPr>
          <p:spPr bwMode="auto">
            <a:xfrm>
              <a:off x="3733800" y="15240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5" name="Line 21"/>
            <p:cNvSpPr>
              <a:spLocks noChangeShapeType="1"/>
            </p:cNvSpPr>
            <p:nvPr/>
          </p:nvSpPr>
          <p:spPr bwMode="auto">
            <a:xfrm>
              <a:off x="3733800" y="22860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6" name="Line 22"/>
            <p:cNvSpPr>
              <a:spLocks noChangeShapeType="1"/>
            </p:cNvSpPr>
            <p:nvPr/>
          </p:nvSpPr>
          <p:spPr bwMode="auto">
            <a:xfrm>
              <a:off x="3733800" y="32004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7" name="Line 23"/>
            <p:cNvSpPr>
              <a:spLocks noChangeShapeType="1"/>
            </p:cNvSpPr>
            <p:nvPr/>
          </p:nvSpPr>
          <p:spPr bwMode="auto">
            <a:xfrm>
              <a:off x="3733800" y="41148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8" name="Line 24"/>
            <p:cNvSpPr>
              <a:spLocks noChangeShapeType="1"/>
            </p:cNvSpPr>
            <p:nvPr/>
          </p:nvSpPr>
          <p:spPr bwMode="auto">
            <a:xfrm>
              <a:off x="3733800" y="48768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69" name="Text Box 25"/>
            <p:cNvSpPr txBox="1">
              <a:spLocks noChangeArrowheads="1"/>
            </p:cNvSpPr>
            <p:nvPr/>
          </p:nvSpPr>
          <p:spPr bwMode="auto">
            <a:xfrm>
              <a:off x="2895600" y="6248400"/>
              <a:ext cx="990600" cy="3810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Home</a:t>
              </a:r>
            </a:p>
          </p:txBody>
        </p:sp>
        <p:sp>
          <p:nvSpPr>
            <p:cNvPr id="441370" name="Line 26"/>
            <p:cNvSpPr>
              <a:spLocks noChangeShapeType="1"/>
            </p:cNvSpPr>
            <p:nvPr/>
          </p:nvSpPr>
          <p:spPr bwMode="auto">
            <a:xfrm>
              <a:off x="4191000" y="3124200"/>
              <a:ext cx="304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1" name="Oval 27"/>
            <p:cNvSpPr>
              <a:spLocks noChangeArrowheads="1"/>
            </p:cNvSpPr>
            <p:nvPr/>
          </p:nvSpPr>
          <p:spPr bwMode="auto">
            <a:xfrm>
              <a:off x="4495800" y="2971800"/>
              <a:ext cx="685800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Triage</a:t>
              </a:r>
            </a:p>
          </p:txBody>
        </p:sp>
        <p:sp>
          <p:nvSpPr>
            <p:cNvPr id="441372" name="Line 28"/>
            <p:cNvSpPr>
              <a:spLocks noChangeShapeType="1"/>
            </p:cNvSpPr>
            <p:nvPr/>
          </p:nvSpPr>
          <p:spPr bwMode="auto">
            <a:xfrm>
              <a:off x="4800600" y="3352800"/>
              <a:ext cx="0" cy="3124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3" name="Line 29"/>
            <p:cNvSpPr>
              <a:spLocks noChangeShapeType="1"/>
            </p:cNvSpPr>
            <p:nvPr/>
          </p:nvSpPr>
          <p:spPr bwMode="auto">
            <a:xfrm>
              <a:off x="5181600" y="3124200"/>
              <a:ext cx="228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4" name="Text Box 30"/>
            <p:cNvSpPr txBox="1">
              <a:spLocks noChangeArrowheads="1"/>
            </p:cNvSpPr>
            <p:nvPr/>
          </p:nvSpPr>
          <p:spPr bwMode="auto">
            <a:xfrm>
              <a:off x="5410200" y="2971800"/>
              <a:ext cx="990600" cy="4572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Emergency Dept</a:t>
              </a:r>
            </a:p>
          </p:txBody>
        </p:sp>
        <p:sp>
          <p:nvSpPr>
            <p:cNvPr id="441375" name="Line 31"/>
            <p:cNvSpPr>
              <a:spLocks noChangeShapeType="1"/>
            </p:cNvSpPr>
            <p:nvPr/>
          </p:nvSpPr>
          <p:spPr bwMode="auto">
            <a:xfrm>
              <a:off x="7315200" y="3124200"/>
              <a:ext cx="304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6" name="Line 32"/>
            <p:cNvSpPr>
              <a:spLocks noChangeShapeType="1"/>
            </p:cNvSpPr>
            <p:nvPr/>
          </p:nvSpPr>
          <p:spPr bwMode="auto">
            <a:xfrm>
              <a:off x="7620000" y="1600200"/>
              <a:ext cx="0" cy="3886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7" name="Line 33"/>
            <p:cNvSpPr>
              <a:spLocks noChangeShapeType="1"/>
            </p:cNvSpPr>
            <p:nvPr/>
          </p:nvSpPr>
          <p:spPr bwMode="auto">
            <a:xfrm>
              <a:off x="7620000" y="16002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8" name="Line 34"/>
            <p:cNvSpPr>
              <a:spLocks noChangeShapeType="1"/>
            </p:cNvSpPr>
            <p:nvPr/>
          </p:nvSpPr>
          <p:spPr bwMode="auto">
            <a:xfrm>
              <a:off x="7620000" y="2971800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79" name="Line 35"/>
            <p:cNvSpPr>
              <a:spLocks noChangeShapeType="1"/>
            </p:cNvSpPr>
            <p:nvPr/>
          </p:nvSpPr>
          <p:spPr bwMode="auto">
            <a:xfrm>
              <a:off x="7620000" y="4333875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80" name="Text Box 36"/>
            <p:cNvSpPr txBox="1">
              <a:spLocks noChangeArrowheads="1"/>
            </p:cNvSpPr>
            <p:nvPr/>
          </p:nvSpPr>
          <p:spPr bwMode="auto">
            <a:xfrm>
              <a:off x="8077200" y="5257800"/>
              <a:ext cx="990600" cy="5334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ICU</a:t>
              </a:r>
            </a:p>
          </p:txBody>
        </p:sp>
        <p:sp>
          <p:nvSpPr>
            <p:cNvPr id="441381" name="Text Box 37"/>
            <p:cNvSpPr txBox="1">
              <a:spLocks noChangeArrowheads="1"/>
            </p:cNvSpPr>
            <p:nvPr/>
          </p:nvSpPr>
          <p:spPr bwMode="auto">
            <a:xfrm>
              <a:off x="8077200" y="4114800"/>
              <a:ext cx="990600" cy="5334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Inpatient</a:t>
              </a:r>
            </a:p>
          </p:txBody>
        </p:sp>
        <p:sp>
          <p:nvSpPr>
            <p:cNvPr id="441382" name="Text Box 38"/>
            <p:cNvSpPr txBox="1">
              <a:spLocks noChangeArrowheads="1"/>
            </p:cNvSpPr>
            <p:nvPr/>
          </p:nvSpPr>
          <p:spPr bwMode="auto">
            <a:xfrm>
              <a:off x="8077200" y="2743200"/>
              <a:ext cx="990600" cy="4572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Chest Pain Unit</a:t>
              </a:r>
            </a:p>
          </p:txBody>
        </p:sp>
        <p:sp>
          <p:nvSpPr>
            <p:cNvPr id="441383" name="Oval 39"/>
            <p:cNvSpPr>
              <a:spLocks noChangeArrowheads="1"/>
            </p:cNvSpPr>
            <p:nvPr/>
          </p:nvSpPr>
          <p:spPr bwMode="auto">
            <a:xfrm>
              <a:off x="990600" y="3429000"/>
              <a:ext cx="685800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Triage</a:t>
              </a:r>
            </a:p>
          </p:txBody>
        </p:sp>
        <p:sp>
          <p:nvSpPr>
            <p:cNvPr id="441384" name="Line 40"/>
            <p:cNvSpPr>
              <a:spLocks noChangeShapeType="1"/>
            </p:cNvSpPr>
            <p:nvPr/>
          </p:nvSpPr>
          <p:spPr bwMode="auto">
            <a:xfrm>
              <a:off x="838200" y="3581400"/>
              <a:ext cx="152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85" name="Oval 41"/>
            <p:cNvSpPr>
              <a:spLocks noChangeArrowheads="1"/>
            </p:cNvSpPr>
            <p:nvPr/>
          </p:nvSpPr>
          <p:spPr bwMode="auto">
            <a:xfrm>
              <a:off x="6629400" y="2971800"/>
              <a:ext cx="685800" cy="3810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Triage</a:t>
              </a:r>
            </a:p>
          </p:txBody>
        </p:sp>
        <p:sp>
          <p:nvSpPr>
            <p:cNvPr id="441386" name="Line 42"/>
            <p:cNvSpPr>
              <a:spLocks noChangeShapeType="1"/>
            </p:cNvSpPr>
            <p:nvPr/>
          </p:nvSpPr>
          <p:spPr bwMode="auto">
            <a:xfrm>
              <a:off x="6400800" y="3124200"/>
              <a:ext cx="228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87" name="Line 43"/>
            <p:cNvSpPr>
              <a:spLocks noChangeShapeType="1"/>
            </p:cNvSpPr>
            <p:nvPr/>
          </p:nvSpPr>
          <p:spPr bwMode="auto">
            <a:xfrm>
              <a:off x="7620000" y="5476875"/>
              <a:ext cx="4572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388" name="Text Box 44"/>
            <p:cNvSpPr txBox="1">
              <a:spLocks noChangeArrowheads="1"/>
            </p:cNvSpPr>
            <p:nvPr/>
          </p:nvSpPr>
          <p:spPr bwMode="auto">
            <a:xfrm>
              <a:off x="8077200" y="1371600"/>
              <a:ext cx="990600" cy="45720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Home</a:t>
              </a:r>
            </a:p>
          </p:txBody>
        </p:sp>
        <p:sp>
          <p:nvSpPr>
            <p:cNvPr id="441389" name="Line 45"/>
            <p:cNvSpPr>
              <a:spLocks noChangeShapeType="1"/>
            </p:cNvSpPr>
            <p:nvPr/>
          </p:nvSpPr>
          <p:spPr bwMode="auto">
            <a:xfrm flipH="1">
              <a:off x="3886200" y="64770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143000"/>
          </a:xfrm>
        </p:spPr>
        <p:txBody>
          <a:bodyPr/>
          <a:lstStyle/>
          <a:p>
            <a:r>
              <a:rPr lang="en-US" sz="3400" b="1" dirty="0"/>
              <a:t>Patient Care Model</a:t>
            </a:r>
          </a:p>
        </p:txBody>
      </p:sp>
      <p:grpSp>
        <p:nvGrpSpPr>
          <p:cNvPr id="2" name="Group 1" descr="Patient Care Model"/>
          <p:cNvGrpSpPr/>
          <p:nvPr/>
        </p:nvGrpSpPr>
        <p:grpSpPr>
          <a:xfrm>
            <a:off x="152400" y="1543050"/>
            <a:ext cx="8686800" cy="4629150"/>
            <a:chOff x="152400" y="1543050"/>
            <a:chExt cx="8686800" cy="4629150"/>
          </a:xfrm>
        </p:grpSpPr>
        <p:sp>
          <p:nvSpPr>
            <p:cNvPr id="450563" name="Text Box 3"/>
            <p:cNvSpPr txBox="1">
              <a:spLocks noChangeArrowheads="1"/>
            </p:cNvSpPr>
            <p:nvPr/>
          </p:nvSpPr>
          <p:spPr bwMode="auto">
            <a:xfrm>
              <a:off x="152400" y="3048000"/>
              <a:ext cx="1066800" cy="941388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Primary care visit</a:t>
              </a:r>
            </a:p>
          </p:txBody>
        </p:sp>
        <p:sp>
          <p:nvSpPr>
            <p:cNvPr id="450564" name="Line 4"/>
            <p:cNvSpPr>
              <a:spLocks noChangeShapeType="1"/>
            </p:cNvSpPr>
            <p:nvPr/>
          </p:nvSpPr>
          <p:spPr bwMode="auto">
            <a:xfrm>
              <a:off x="1219200" y="3352800"/>
              <a:ext cx="381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65" name="Line 5"/>
            <p:cNvSpPr>
              <a:spLocks noChangeShapeType="1"/>
            </p:cNvSpPr>
            <p:nvPr/>
          </p:nvSpPr>
          <p:spPr bwMode="auto">
            <a:xfrm>
              <a:off x="1600200" y="1905000"/>
              <a:ext cx="0" cy="35052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66" name="Line 6"/>
            <p:cNvSpPr>
              <a:spLocks noChangeShapeType="1"/>
            </p:cNvSpPr>
            <p:nvPr/>
          </p:nvSpPr>
          <p:spPr bwMode="auto">
            <a:xfrm flipV="1">
              <a:off x="1600200" y="19050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67" name="Text Box 7"/>
            <p:cNvSpPr txBox="1">
              <a:spLocks noChangeArrowheads="1"/>
            </p:cNvSpPr>
            <p:nvPr/>
          </p:nvSpPr>
          <p:spPr bwMode="auto">
            <a:xfrm>
              <a:off x="2362200" y="15430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without further testing</a:t>
              </a:r>
            </a:p>
          </p:txBody>
        </p:sp>
        <p:sp>
          <p:nvSpPr>
            <p:cNvPr id="450568" name="Text Box 8"/>
            <p:cNvSpPr txBox="1">
              <a:spLocks noChangeArrowheads="1"/>
            </p:cNvSpPr>
            <p:nvPr/>
          </p:nvSpPr>
          <p:spPr bwMode="auto">
            <a:xfrm>
              <a:off x="2286000" y="32956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Home with further testing</a:t>
              </a:r>
            </a:p>
          </p:txBody>
        </p:sp>
        <p:sp>
          <p:nvSpPr>
            <p:cNvPr id="450569" name="Line 9"/>
            <p:cNvSpPr>
              <a:spLocks noChangeShapeType="1"/>
            </p:cNvSpPr>
            <p:nvPr/>
          </p:nvSpPr>
          <p:spPr bwMode="auto">
            <a:xfrm flipV="1">
              <a:off x="1600200" y="36576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0" name="Text Box 10"/>
            <p:cNvSpPr txBox="1">
              <a:spLocks noChangeArrowheads="1"/>
            </p:cNvSpPr>
            <p:nvPr/>
          </p:nvSpPr>
          <p:spPr bwMode="auto">
            <a:xfrm>
              <a:off x="2286000" y="5048250"/>
              <a:ext cx="1905000" cy="666750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Emergency Department</a:t>
              </a:r>
            </a:p>
          </p:txBody>
        </p:sp>
        <p:sp>
          <p:nvSpPr>
            <p:cNvPr id="450571" name="Line 11"/>
            <p:cNvSpPr>
              <a:spLocks noChangeShapeType="1"/>
            </p:cNvSpPr>
            <p:nvPr/>
          </p:nvSpPr>
          <p:spPr bwMode="auto">
            <a:xfrm flipV="1">
              <a:off x="1600200" y="5410200"/>
              <a:ext cx="6858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2" name="Line 12"/>
            <p:cNvSpPr>
              <a:spLocks noChangeShapeType="1"/>
            </p:cNvSpPr>
            <p:nvPr/>
          </p:nvSpPr>
          <p:spPr bwMode="auto">
            <a:xfrm>
              <a:off x="4191000" y="54102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3" name="Line 13"/>
            <p:cNvSpPr>
              <a:spLocks noChangeShapeType="1"/>
            </p:cNvSpPr>
            <p:nvPr/>
          </p:nvSpPr>
          <p:spPr bwMode="auto">
            <a:xfrm flipV="1">
              <a:off x="5943600" y="1828800"/>
              <a:ext cx="0" cy="41910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4" name="Line 14"/>
            <p:cNvSpPr>
              <a:spLocks noChangeShapeType="1"/>
            </p:cNvSpPr>
            <p:nvPr/>
          </p:nvSpPr>
          <p:spPr bwMode="auto">
            <a:xfrm>
              <a:off x="5943600" y="18288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5" name="Line 15"/>
            <p:cNvSpPr>
              <a:spLocks noChangeShapeType="1"/>
            </p:cNvSpPr>
            <p:nvPr/>
          </p:nvSpPr>
          <p:spPr bwMode="auto">
            <a:xfrm>
              <a:off x="5943600" y="32004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6" name="Line 16"/>
            <p:cNvSpPr>
              <a:spLocks noChangeShapeType="1"/>
            </p:cNvSpPr>
            <p:nvPr/>
          </p:nvSpPr>
          <p:spPr bwMode="auto">
            <a:xfrm>
              <a:off x="5943600" y="4572000"/>
              <a:ext cx="9144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7" name="Line 17"/>
            <p:cNvSpPr>
              <a:spLocks noChangeShapeType="1"/>
            </p:cNvSpPr>
            <p:nvPr/>
          </p:nvSpPr>
          <p:spPr bwMode="auto">
            <a:xfrm>
              <a:off x="5943600" y="6019800"/>
              <a:ext cx="9906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78" name="Text Box 18"/>
            <p:cNvSpPr txBox="1">
              <a:spLocks noChangeArrowheads="1"/>
            </p:cNvSpPr>
            <p:nvPr/>
          </p:nvSpPr>
          <p:spPr bwMode="auto">
            <a:xfrm>
              <a:off x="6858000" y="1589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Discharged</a:t>
              </a:r>
            </a:p>
          </p:txBody>
        </p:sp>
        <p:sp>
          <p:nvSpPr>
            <p:cNvPr id="450579" name="Text Box 19"/>
            <p:cNvSpPr txBox="1">
              <a:spLocks noChangeArrowheads="1"/>
            </p:cNvSpPr>
            <p:nvPr/>
          </p:nvSpPr>
          <p:spPr bwMode="auto">
            <a:xfrm>
              <a:off x="6858000" y="29606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Chest Pain Unit</a:t>
              </a:r>
            </a:p>
          </p:txBody>
        </p:sp>
        <p:sp>
          <p:nvSpPr>
            <p:cNvPr id="450580" name="Text Box 20"/>
            <p:cNvSpPr txBox="1">
              <a:spLocks noChangeArrowheads="1"/>
            </p:cNvSpPr>
            <p:nvPr/>
          </p:nvSpPr>
          <p:spPr bwMode="auto">
            <a:xfrm>
              <a:off x="6858000" y="44084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Inpatient</a:t>
              </a:r>
            </a:p>
          </p:txBody>
        </p:sp>
        <p:sp>
          <p:nvSpPr>
            <p:cNvPr id="450581" name="Text Box 21"/>
            <p:cNvSpPr txBox="1">
              <a:spLocks noChangeArrowheads="1"/>
            </p:cNvSpPr>
            <p:nvPr/>
          </p:nvSpPr>
          <p:spPr bwMode="auto">
            <a:xfrm>
              <a:off x="6934200" y="5780088"/>
              <a:ext cx="1905000" cy="392112"/>
            </a:xfrm>
            <a:prstGeom prst="rect">
              <a:avLst/>
            </a:prstGeom>
            <a:noFill/>
            <a:ln w="254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/>
                <a:t>ICU</a:t>
              </a:r>
            </a:p>
          </p:txBody>
        </p:sp>
        <p:sp>
          <p:nvSpPr>
            <p:cNvPr id="450582" name="Line 22"/>
            <p:cNvSpPr>
              <a:spLocks noChangeShapeType="1"/>
            </p:cNvSpPr>
            <p:nvPr/>
          </p:nvSpPr>
          <p:spPr bwMode="auto">
            <a:xfrm flipV="1">
              <a:off x="5181600" y="3581400"/>
              <a:ext cx="0" cy="182880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3" name="Line 23"/>
            <p:cNvSpPr>
              <a:spLocks noChangeShapeType="1"/>
            </p:cNvSpPr>
            <p:nvPr/>
          </p:nvSpPr>
          <p:spPr bwMode="auto">
            <a:xfrm>
              <a:off x="5181600" y="3581400"/>
              <a:ext cx="76200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4" name="Line 24"/>
            <p:cNvSpPr>
              <a:spLocks noChangeShapeType="1"/>
            </p:cNvSpPr>
            <p:nvPr/>
          </p:nvSpPr>
          <p:spPr bwMode="auto">
            <a:xfrm>
              <a:off x="4267200" y="1905000"/>
              <a:ext cx="457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5" name="Line 25"/>
            <p:cNvSpPr>
              <a:spLocks noChangeShapeType="1"/>
            </p:cNvSpPr>
            <p:nvPr/>
          </p:nvSpPr>
          <p:spPr bwMode="auto">
            <a:xfrm>
              <a:off x="4724400" y="1905000"/>
              <a:ext cx="0" cy="1676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6" name="Line 26"/>
            <p:cNvSpPr>
              <a:spLocks noChangeShapeType="1"/>
            </p:cNvSpPr>
            <p:nvPr/>
          </p:nvSpPr>
          <p:spPr bwMode="auto">
            <a:xfrm>
              <a:off x="4191000" y="3581400"/>
              <a:ext cx="5334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7" name="Line 27"/>
            <p:cNvSpPr>
              <a:spLocks noChangeShapeType="1"/>
            </p:cNvSpPr>
            <p:nvPr/>
          </p:nvSpPr>
          <p:spPr bwMode="auto">
            <a:xfrm>
              <a:off x="4724400" y="2743200"/>
              <a:ext cx="457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8" name="Line 28"/>
            <p:cNvSpPr>
              <a:spLocks noChangeShapeType="1"/>
            </p:cNvSpPr>
            <p:nvPr/>
          </p:nvSpPr>
          <p:spPr bwMode="auto">
            <a:xfrm>
              <a:off x="5181600" y="2743200"/>
              <a:ext cx="0" cy="762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589" name="Line 29"/>
            <p:cNvSpPr>
              <a:spLocks noChangeShapeType="1"/>
            </p:cNvSpPr>
            <p:nvPr/>
          </p:nvSpPr>
          <p:spPr bwMode="auto">
            <a:xfrm>
              <a:off x="5181600" y="3505200"/>
              <a:ext cx="76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Primary Care Challenges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038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Low risk population</a:t>
            </a:r>
          </a:p>
          <a:p>
            <a:pPr lvl="1">
              <a:lnSpc>
                <a:spcPct val="80000"/>
              </a:lnSpc>
            </a:pPr>
            <a:r>
              <a:rPr lang="en-US" sz="2400" b="1"/>
              <a:t>Limit excess resource utilization</a:t>
            </a:r>
          </a:p>
          <a:p>
            <a:pPr lvl="1">
              <a:lnSpc>
                <a:spcPct val="80000"/>
              </a:lnSpc>
            </a:pPr>
            <a:r>
              <a:rPr lang="en-US" sz="2400" b="1"/>
              <a:t>Avoid missed diagnoses</a:t>
            </a:r>
            <a:br>
              <a:rPr lang="en-US" sz="2400" b="1"/>
            </a:br>
            <a:endParaRPr lang="en-US" sz="2400" b="1"/>
          </a:p>
          <a:p>
            <a:pPr>
              <a:lnSpc>
                <a:spcPct val="80000"/>
              </a:lnSpc>
            </a:pPr>
            <a:r>
              <a:rPr lang="en-US" sz="2800" b="1"/>
              <a:t>Time-limited care</a:t>
            </a:r>
          </a:p>
          <a:p>
            <a:pPr lvl="1">
              <a:lnSpc>
                <a:spcPct val="80000"/>
              </a:lnSpc>
            </a:pPr>
            <a:r>
              <a:rPr lang="en-US" sz="2400" b="1"/>
              <a:t>Cannot usually observe over several hours</a:t>
            </a:r>
            <a:br>
              <a:rPr lang="en-US" sz="2400" b="1"/>
            </a:br>
            <a:endParaRPr lang="en-US" sz="2400" b="1"/>
          </a:p>
          <a:p>
            <a:pPr>
              <a:lnSpc>
                <a:spcPct val="80000"/>
              </a:lnSpc>
            </a:pPr>
            <a:r>
              <a:rPr lang="en-US" sz="2800" b="1"/>
              <a:t>No immediate cardiac stress testing</a:t>
            </a:r>
            <a:br>
              <a:rPr lang="en-US" sz="2800" b="1"/>
            </a:br>
            <a:endParaRPr lang="en-US" sz="2800" b="1"/>
          </a:p>
          <a:p>
            <a:pPr>
              <a:lnSpc>
                <a:spcPct val="80000"/>
              </a:lnSpc>
            </a:pPr>
            <a:r>
              <a:rPr lang="en-US" sz="2800" b="1"/>
              <a:t>No immediate cardiac enzymes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914400"/>
          </a:xfrm>
        </p:spPr>
        <p:txBody>
          <a:bodyPr/>
          <a:lstStyle/>
          <a:p>
            <a:r>
              <a:rPr lang="en-US" sz="3800" b="1" dirty="0"/>
              <a:t>Can the Framingham Score Help?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848600" cy="3733800"/>
          </a:xfrm>
        </p:spPr>
        <p:txBody>
          <a:bodyPr/>
          <a:lstStyle/>
          <a:p>
            <a:r>
              <a:rPr lang="en-US" b="1"/>
              <a:t>Main utility is to raise awareness</a:t>
            </a:r>
            <a:br>
              <a:rPr lang="en-US" b="1"/>
            </a:br>
            <a:endParaRPr lang="en-US" b="1"/>
          </a:p>
          <a:p>
            <a:r>
              <a:rPr lang="en-US" b="1"/>
              <a:t>FRS variables are generally available</a:t>
            </a:r>
            <a:br>
              <a:rPr lang="en-US" b="1"/>
            </a:br>
            <a:endParaRPr lang="en-US" b="1"/>
          </a:p>
          <a:p>
            <a:r>
              <a:rPr lang="en-US" b="1"/>
              <a:t>FRS compares favorably with exercise stress testing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Defining High Risk Patients</a:t>
            </a:r>
          </a:p>
        </p:txBody>
      </p:sp>
      <p:graphicFrame>
        <p:nvGraphicFramePr>
          <p:cNvPr id="239663" name="Group 47" title="Defining High Risk Patients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60169480"/>
              </p:ext>
            </p:extLst>
          </p:nvPr>
        </p:nvGraphicFramePr>
        <p:xfrm>
          <a:off x="1143000" y="1600200"/>
          <a:ext cx="6629400" cy="2493264"/>
        </p:xfrm>
        <a:graphic>
          <a:graphicData uri="http://schemas.openxmlformats.org/drawingml/2006/table">
            <a:tbl>
              <a:tblPr/>
              <a:tblGrid>
                <a:gridCol w="2590800"/>
                <a:gridCol w="1817688"/>
                <a:gridCol w="222091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FRS Cutoff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Sensitivity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Specificity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≥  5%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≥ 10%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 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≥ 20%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96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85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61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75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9664" name="Text Box 48"/>
          <p:cNvSpPr txBox="1">
            <a:spLocks noChangeArrowheads="1"/>
          </p:cNvSpPr>
          <p:nvPr/>
        </p:nvSpPr>
        <p:spPr bwMode="auto">
          <a:xfrm>
            <a:off x="6019800" y="6400800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Sequist et al.  Arch Intern Med 2006.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Study Questions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 smtClean="0"/>
              <a:t>Can risk score alerts within an EHR improve risk-appropriate care for patients with chest pain?</a:t>
            </a:r>
            <a:br>
              <a:rPr lang="en-US" dirty="0" smtClean="0"/>
            </a:br>
            <a:endParaRPr lang="en-US" dirty="0" smtClean="0"/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dirty="0" smtClean="0"/>
              <a:t>What are the additional opportunities to improve the efficiency of chest pain care?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763000" cy="1143000"/>
          </a:xfrm>
        </p:spPr>
        <p:txBody>
          <a:bodyPr/>
          <a:lstStyle/>
          <a:p>
            <a:r>
              <a:rPr lang="en-US" sz="3800" b="1" dirty="0"/>
              <a:t>Harvard Vanguard Medical Associates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2800" y="1447800"/>
            <a:ext cx="5791200" cy="4800600"/>
          </a:xfrm>
        </p:spPr>
        <p:txBody>
          <a:bodyPr/>
          <a:lstStyle/>
          <a:p>
            <a:r>
              <a:rPr lang="en-US" sz="2600" b="1"/>
              <a:t>Multi-specialty group practice</a:t>
            </a:r>
          </a:p>
          <a:p>
            <a:pPr>
              <a:buFontTx/>
              <a:buNone/>
            </a:pPr>
            <a:endParaRPr lang="en-US" sz="2600" b="1"/>
          </a:p>
          <a:p>
            <a:r>
              <a:rPr lang="en-US" sz="2600" b="1"/>
              <a:t>Integrated electronic health record</a:t>
            </a:r>
            <a:br>
              <a:rPr lang="en-US" sz="2600" b="1"/>
            </a:br>
            <a:endParaRPr lang="en-US" sz="2600" b="1"/>
          </a:p>
          <a:p>
            <a:r>
              <a:rPr lang="en-US" sz="2600" b="1"/>
              <a:t>15 ambulatory health centers</a:t>
            </a:r>
          </a:p>
          <a:p>
            <a:pPr>
              <a:buFontTx/>
              <a:buNone/>
            </a:pPr>
            <a:endParaRPr lang="en-US" sz="2600" b="1"/>
          </a:p>
          <a:p>
            <a:r>
              <a:rPr lang="en-US" sz="2600" b="1"/>
              <a:t>175 primary care physicians</a:t>
            </a:r>
            <a:br>
              <a:rPr lang="en-US" sz="2600" b="1"/>
            </a:br>
            <a:endParaRPr lang="en-US" sz="2600" b="1"/>
          </a:p>
          <a:p>
            <a:r>
              <a:rPr lang="en-US" sz="2600" b="1"/>
              <a:t>300,000 adult patients</a:t>
            </a:r>
          </a:p>
          <a:p>
            <a:endParaRPr lang="en-US" sz="2600" b="1"/>
          </a:p>
        </p:txBody>
      </p:sp>
      <p:graphicFrame>
        <p:nvGraphicFramePr>
          <p:cNvPr id="395268" name="Object 4" descr="map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315490"/>
              </p:ext>
            </p:extLst>
          </p:nvPr>
        </p:nvGraphicFramePr>
        <p:xfrm>
          <a:off x="46038" y="1447800"/>
          <a:ext cx="3154362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69" name="Bitmap Image" r:id="rId3" imgW="3153215" imgH="2657846" progId="Paint.Picture">
                  <p:embed/>
                </p:oleObj>
              </mc:Choice>
              <mc:Fallback>
                <p:oleObj name="Bitmap Image" r:id="rId3" imgW="3153215" imgH="2657846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8" y="1447800"/>
                        <a:ext cx="3154362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808080"/>
      </a:dk1>
      <a:lt1>
        <a:srgbClr val="FFFFFF"/>
      </a:lt1>
      <a:dk2>
        <a:srgbClr val="00259F"/>
      </a:dk2>
      <a:lt2>
        <a:srgbClr val="FFFF00"/>
      </a:lt2>
      <a:accent1>
        <a:srgbClr val="00CC99"/>
      </a:accent1>
      <a:accent2>
        <a:srgbClr val="3333CC"/>
      </a:accent2>
      <a:accent3>
        <a:srgbClr val="AAACCD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808080"/>
        </a:dk1>
        <a:lt1>
          <a:srgbClr val="FFFFFF"/>
        </a:lt1>
        <a:dk2>
          <a:srgbClr val="2B01B1"/>
        </a:dk2>
        <a:lt2>
          <a:srgbClr val="FFFF00"/>
        </a:lt2>
        <a:accent1>
          <a:srgbClr val="00CC99"/>
        </a:accent1>
        <a:accent2>
          <a:srgbClr val="3333CC"/>
        </a:accent2>
        <a:accent3>
          <a:srgbClr val="ACAAD5"/>
        </a:accent3>
        <a:accent4>
          <a:srgbClr val="DADA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Files\office97\Templates\Blank Presentation.pot</Template>
  <TotalTime>5923</TotalTime>
  <Words>766</Words>
  <Application>Microsoft Macintosh PowerPoint</Application>
  <PresentationFormat>On-screen Show (4:3)</PresentationFormat>
  <Paragraphs>352</Paragraphs>
  <Slides>30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Times New Roman</vt:lpstr>
      <vt:lpstr>Blank Presentation</vt:lpstr>
      <vt:lpstr>Bitmap Image</vt:lpstr>
      <vt:lpstr>Microsoft Graph Chart</vt:lpstr>
      <vt:lpstr>Improving Office Care for Chest Pain</vt:lpstr>
      <vt:lpstr>Why Chest Pain?</vt:lpstr>
      <vt:lpstr>Patient Care Model</vt:lpstr>
      <vt:lpstr>Patient Care Model</vt:lpstr>
      <vt:lpstr>Primary Care Challenges</vt:lpstr>
      <vt:lpstr>Can the Framingham Score Help?</vt:lpstr>
      <vt:lpstr>Defining High Risk Patients</vt:lpstr>
      <vt:lpstr>Study Questions</vt:lpstr>
      <vt:lpstr>Harvard Vanguard Medical Associates</vt:lpstr>
      <vt:lpstr>Randomization Scheme</vt:lpstr>
      <vt:lpstr>Intervention Design</vt:lpstr>
      <vt:lpstr>Risk Appropriate Recommendations</vt:lpstr>
      <vt:lpstr>Entry of Chest Pain Complaint</vt:lpstr>
      <vt:lpstr>High Risk Patient Alert</vt:lpstr>
      <vt:lpstr>Low Risk Patient Alert</vt:lpstr>
      <vt:lpstr>SmartLink (.frsdetail) </vt:lpstr>
      <vt:lpstr>Baseline Patient Characteristics</vt:lpstr>
      <vt:lpstr>Clinical Care and Outcomes</vt:lpstr>
      <vt:lpstr>Impact of Electronic Alerts</vt:lpstr>
      <vt:lpstr>Clinician Views on Intervention</vt:lpstr>
      <vt:lpstr>Clinician Views on Intervention</vt:lpstr>
      <vt:lpstr>Conclusions</vt:lpstr>
      <vt:lpstr>Implications</vt:lpstr>
      <vt:lpstr>Improving Efficiency of Chest Pain Care</vt:lpstr>
      <vt:lpstr>Patient Care Model</vt:lpstr>
      <vt:lpstr>Estimated Average Costs Per Patient</vt:lpstr>
      <vt:lpstr>Estimated Average Costs Per Patient</vt:lpstr>
      <vt:lpstr>Physician Level Clinical Variation</vt:lpstr>
      <vt:lpstr>How Can the EHR Improve Efficiency?</vt:lpstr>
      <vt:lpstr>Clinical Process Flow</vt:lpstr>
    </vt:vector>
  </TitlesOfParts>
  <Company>Children's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TAVERAS_E</dc:creator>
  <cp:lastModifiedBy>Vanessa Graham</cp:lastModifiedBy>
  <cp:revision>767</cp:revision>
  <cp:lastPrinted>2002-07-02T00:08:02Z</cp:lastPrinted>
  <dcterms:created xsi:type="dcterms:W3CDTF">2002-07-01T21:24:45Z</dcterms:created>
  <dcterms:modified xsi:type="dcterms:W3CDTF">2011-10-18T21:20:16Z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