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7"/>
  </p:notesMasterIdLst>
  <p:handoutMasterIdLst>
    <p:handoutMasterId r:id="rId18"/>
  </p:handoutMasterIdLst>
  <p:sldIdLst>
    <p:sldId id="1172" r:id="rId2"/>
    <p:sldId id="1205" r:id="rId3"/>
    <p:sldId id="1063" r:id="rId4"/>
    <p:sldId id="1217" r:id="rId5"/>
    <p:sldId id="1218" r:id="rId6"/>
    <p:sldId id="1219" r:id="rId7"/>
    <p:sldId id="1222" r:id="rId8"/>
    <p:sldId id="1223" r:id="rId9"/>
    <p:sldId id="1225" r:id="rId10"/>
    <p:sldId id="1220" r:id="rId11"/>
    <p:sldId id="1226" r:id="rId12"/>
    <p:sldId id="1228" r:id="rId13"/>
    <p:sldId id="1224" r:id="rId14"/>
    <p:sldId id="1227" r:id="rId15"/>
    <p:sldId id="122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4044"/>
    <a:srgbClr val="EBEEF5"/>
    <a:srgbClr val="CFD8E7"/>
    <a:srgbClr val="EED5F9"/>
    <a:srgbClr val="E3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0" d="100"/>
          <a:sy n="70" d="100"/>
        </p:scale>
        <p:origin x="-1856" y="-1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71BDCF-8E91-4B1A-8116-2BDAEA0D689E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19D36B5-1DCC-4415-B6CD-92196300B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37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319E78-E029-4EB6-BB6A-7B5EFDCCAE11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7941621-1E5A-4FFF-A0C8-93DA26631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760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FCCF4-C81C-47AD-9CDA-C5184D73633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253588-53AB-4B0D-B8AD-2341EFE6A55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2AFB0C-F2E3-4A33-AA7B-E37C73582B6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41621-1E5A-4FFF-A0C8-93DA26631E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41621-1E5A-4FFF-A0C8-93DA26631E4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3961DD-7F30-4AFD-8917-E28863137DD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7AA732-F1FC-4A4D-95BF-A8741E2686A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064" y="8685922"/>
            <a:ext cx="2972335" cy="45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A52F88-8F57-4C0D-B539-67370849E6EB}" type="slidenum">
              <a:rPr lang="en-US" sz="1200"/>
              <a:pPr algn="r"/>
              <a:t>2</a:t>
            </a:fld>
            <a:endParaRPr lang="en-US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4113" y="692150"/>
            <a:ext cx="4554537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5" y="4342230"/>
            <a:ext cx="5028132" cy="411684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b-NO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41621-1E5A-4FFF-A0C8-93DA26631E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pl-P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B7295-7174-41B5-B7A3-88C4F820AC9A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94E908-912D-40E4-AEE4-771AD35147F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415D7D-D9D8-491B-8CED-6A55A43D513C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b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321DB6-E0B7-4E88-A31C-B4B0FEC42BC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41621-1E5A-4FFF-A0C8-93DA26631E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893B60-6E06-433E-956C-7A7984188135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 descr="full_colour_taglin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2600" y="76200"/>
            <a:ext cx="96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A778F4-D50D-4A64-ACAA-163C11E23381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B3CCC75-FE46-4740-90B5-D7EA149653F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264F9-5B7C-4D81-832E-03E02CDE6097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DB17D81-BE8E-4302-ACF9-1E808CCBFA9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2924" y="342900"/>
            <a:ext cx="8153876" cy="5524977"/>
          </a:xfrm>
        </p:spPr>
        <p:txBody>
          <a:bodyPr lIns="82296" tIns="41148" rIns="82296" bIns="4114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 lIns="82296" tIns="41148" rIns="82296" bIns="41148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 lIns="82296" tIns="41148" rIns="82296" bIns="41148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full_colour_tagline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2600" y="76200"/>
            <a:ext cx="96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2AD794-51C8-49B0-8B90-6F8ED6991852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D21C83-24EF-4F89-8E05-15C2E102DCBF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C48EB86-7E04-460B-B3BA-C84FD3C411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3C286-C5CE-4B91-BBE1-640ABAE97BCC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49DAD02-00F3-470A-8742-28ED1E3210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5B6FC6-5D4E-43F9-A80F-9F7A419C3425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F1C3544-9F66-48A3-91BB-5DA3F5D2B6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76624A-E00F-41A2-B165-DCE2F27419E1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4351E95-A871-4C51-8AA8-E482805C7B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95AA52-5210-4B52-B03A-06BD152862E8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2819117-13F1-4513-A0E2-35FCBAB775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12AE05-CC0F-485C-8E77-5A717884AB39}" type="datetime1">
              <a:rPr lang="en-US" smtClean="0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3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wmf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hyperlink" Target="http://www.sign.ac.uk/" TargetMode="External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Brief summary of the GRADE framework</a:t>
            </a:r>
            <a:endParaRPr lang="en-US" sz="5400" dirty="0" smtClean="0">
              <a:effectLst/>
            </a:endParaRPr>
          </a:p>
          <a:p>
            <a:pPr algn="l">
              <a:defRPr/>
            </a:pPr>
            <a:endParaRPr lang="en-US" sz="5300" dirty="0">
              <a:solidFill>
                <a:schemeClr val="tx2">
                  <a:satMod val="20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de-DE" sz="4400" dirty="0">
                <a:latin typeface="Verdana" pitchFamily="34" charset="0"/>
                <a:ea typeface="Verdana" pitchFamily="34" charset="0"/>
                <a:cs typeface="Verdana" pitchFamily="34" charset="0"/>
              </a:rPr>
              <a:t>Holger Schünemann, MD, </a:t>
            </a:r>
            <a:r>
              <a:rPr lang="de-DE" sz="4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PhD</a:t>
            </a:r>
            <a:r>
              <a:rPr lang="de-DE" sz="4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l"/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Chair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and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Professor, Department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Clinical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Epidemiology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&amp;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Biostatistics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Professor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Medicine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Michael Gent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Chair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Healthcare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Research</a:t>
            </a:r>
          </a:p>
          <a:p>
            <a:pPr algn="l"/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McMaster University, Hamilton,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Canada</a:t>
            </a:r>
          </a:p>
          <a:p>
            <a:pPr algn="l"/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AHRQ, Washington </a:t>
            </a:r>
          </a:p>
          <a:p>
            <a:pPr algn="l"/>
            <a:r>
              <a:rPr lang="en-US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September 19, 2011</a:t>
            </a:r>
          </a:p>
          <a:p>
            <a:pPr algn="l"/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25463" y="-152400"/>
            <a:ext cx="8154987" cy="1143000"/>
          </a:xfrm>
        </p:spPr>
        <p:txBody>
          <a:bodyPr lIns="82296" tIns="41148" rIns="82296" bIns="41148"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Determinants of quality</a:t>
            </a:r>
          </a:p>
        </p:txBody>
      </p:sp>
      <p:sp>
        <p:nvSpPr>
          <p:cNvPr id="532483" name="Rectangle 3"/>
          <p:cNvSpPr>
            <a:spLocks noGrp="1" noChangeArrowheads="1"/>
          </p:cNvSpPr>
          <p:nvPr>
            <p:ph idx="1"/>
          </p:nvPr>
        </p:nvSpPr>
        <p:spPr>
          <a:xfrm>
            <a:off x="593725" y="990600"/>
            <a:ext cx="7772400" cy="5257800"/>
          </a:xfrm>
        </p:spPr>
        <p:txBody>
          <a:bodyPr lIns="82296" tIns="41148" rIns="82296" bIns="41148"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RCTs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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20000"/>
              </a:lnSpc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observational studies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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 2"/>
              </a:rPr>
              <a:t>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30000"/>
              </a:lnSpc>
              <a:defRPr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 factors that can lower quality</a:t>
            </a:r>
          </a:p>
          <a:p>
            <a:pPr marL="969264" lvl="1" indent="-514350" eaLnBrk="1" hangingPunct="1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limitations in detailed design and execution </a:t>
            </a:r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(risk of bias criteria)</a:t>
            </a:r>
          </a:p>
          <a:p>
            <a:pPr marL="969264" lvl="1" indent="-514350" eaLnBrk="1" hangingPunct="1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Inconsistency </a:t>
            </a:r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(or heterogeneity)</a:t>
            </a:r>
          </a:p>
          <a:p>
            <a:pPr marL="969264" lvl="1" indent="-514350" eaLnBrk="1" hangingPunct="1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Indirectness </a:t>
            </a:r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(PICO and applicability)</a:t>
            </a:r>
          </a:p>
          <a:p>
            <a:pPr marL="969264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Imprecision </a:t>
            </a:r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(number of events and confidence intervals)</a:t>
            </a:r>
          </a:p>
          <a:p>
            <a:pPr marL="969264" lvl="1" indent="-514350" eaLnBrk="1" hangingPunct="1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Publication bias </a:t>
            </a:r>
          </a:p>
          <a:p>
            <a:pPr marL="341313" indent="-287338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 factors can increase quality</a:t>
            </a:r>
          </a:p>
          <a:p>
            <a:pPr marL="968947" lvl="1" indent="-514350">
              <a:buFont typeface="+mj-lt"/>
              <a:buAutoNum type="arabicPeriod"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large magnitude of effect</a:t>
            </a:r>
          </a:p>
          <a:p>
            <a:pPr marL="968947" lvl="1" indent="-514350">
              <a:buFont typeface="+mj-lt"/>
              <a:buAutoNum type="arabicPeriod"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plausible residual bias or confounding</a:t>
            </a:r>
          </a:p>
          <a:p>
            <a:pPr marL="968947" lvl="1" indent="-514350">
              <a:buFont typeface="+mj-lt"/>
              <a:buAutoNum type="arabicPeriod"/>
              <a:defRPr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dose-response gradient</a:t>
            </a:r>
          </a:p>
          <a:p>
            <a:pPr lvl="1" eaLnBrk="1" hangingPunct="1">
              <a:defRPr/>
            </a:pPr>
            <a:endParaRPr lang="en-US" sz="1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defRPr/>
            </a:pPr>
            <a:endParaRPr lang="en-US" sz="1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defRPr/>
            </a:pP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2985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1381" name="Object 5" title="Quality assessment criteria  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917128"/>
              </p:ext>
            </p:extLst>
          </p:nvPr>
        </p:nvGraphicFramePr>
        <p:xfrm>
          <a:off x="731837" y="887413"/>
          <a:ext cx="7573963" cy="667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5192" name="Document" r:id="rId5" imgW="7336717" imgH="6465635" progId="Word.Document.12">
                  <p:embed/>
                </p:oleObj>
              </mc:Choice>
              <mc:Fallback>
                <p:oleObj name="Document" r:id="rId5" imgW="7336717" imgH="646563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7" y="887413"/>
                        <a:ext cx="7573963" cy="667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ight Arrow 3"/>
          <p:cNvSpPr/>
          <p:nvPr/>
        </p:nvSpPr>
        <p:spPr>
          <a:xfrm>
            <a:off x="838200" y="2362200"/>
            <a:ext cx="7162800" cy="1905000"/>
          </a:xfrm>
          <a:prstGeom prst="rightArrow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eaLnBrk="0" fontAlgn="auto" hangingPunct="0"/>
            <a:r>
              <a:rPr lang="en-GB" sz="3600" b="1" kern="1200" dirty="0" smtClean="0">
                <a:solidFill>
                  <a:srgbClr val="1F497D"/>
                </a:solidFill>
                <a:effectLst/>
                <a:latin typeface="Verdana"/>
                <a:ea typeface="Verdana"/>
                <a:cs typeface="Verdana"/>
              </a:rPr>
              <a:t>Quality assessment criteria </a:t>
            </a:r>
            <a:endParaRPr lang="en-GB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233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Interpretation of grades of evidence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ym typeface="Symbol"/>
              </a:rPr>
              <a:t>/A/</a:t>
            </a:r>
            <a:r>
              <a:rPr lang="en-US" dirty="0" smtClean="0"/>
              <a:t>High</a:t>
            </a:r>
            <a:r>
              <a:rPr lang="en-US" dirty="0"/>
              <a:t>: We are very confident that the true effect lies close to that of the estimate of the </a:t>
            </a:r>
            <a:r>
              <a:rPr lang="en-US" dirty="0" smtClean="0"/>
              <a:t>effect.</a:t>
            </a:r>
            <a:r>
              <a:rPr lang="en-CA" dirty="0" smtClean="0"/>
              <a:t> </a:t>
            </a:r>
          </a:p>
          <a:p>
            <a:r>
              <a:rPr lang="en-US" dirty="0" smtClean="0">
                <a:sym typeface="Symbol"/>
              </a:rPr>
              <a:t></a:t>
            </a:r>
            <a:r>
              <a:rPr lang="en-US" dirty="0" smtClean="0">
                <a:sym typeface="Wingdings 2"/>
              </a:rPr>
              <a:t>/B/</a:t>
            </a:r>
            <a:r>
              <a:rPr lang="en-US" dirty="0" smtClean="0"/>
              <a:t>Moderate</a:t>
            </a:r>
            <a:r>
              <a:rPr lang="en-US" b="1" dirty="0" smtClean="0"/>
              <a:t>:</a:t>
            </a:r>
            <a:r>
              <a:rPr lang="en-US" dirty="0"/>
              <a:t> We are moderately confident in the effect estimate: The true effect is likely to be close to the estimate of the effect, but there is a possibility that it is substantially different.</a:t>
            </a:r>
            <a:endParaRPr lang="en-CA" dirty="0"/>
          </a:p>
          <a:p>
            <a:pPr lvl="0">
              <a:spcBef>
                <a:spcPts val="1200"/>
              </a:spcBef>
            </a:pPr>
            <a:r>
              <a:rPr lang="en-US" dirty="0" smtClean="0">
                <a:sym typeface="Symbol"/>
              </a:rPr>
              <a:t></a:t>
            </a:r>
            <a:r>
              <a:rPr lang="en-US" dirty="0" smtClean="0">
                <a:sym typeface="Wingdings 2"/>
              </a:rPr>
              <a:t>/C/</a:t>
            </a:r>
            <a:r>
              <a:rPr lang="en-US" dirty="0" smtClean="0"/>
              <a:t>Low</a:t>
            </a:r>
            <a:r>
              <a:rPr lang="en-US" dirty="0"/>
              <a:t>: Our confidence in the effect estimate is limited: The true effect may be substantially different from the estimate of the effect. </a:t>
            </a:r>
            <a:endParaRPr lang="en-US" dirty="0" smtClean="0"/>
          </a:p>
          <a:p>
            <a:pPr lvl="0">
              <a:spcBef>
                <a:spcPts val="1200"/>
              </a:spcBef>
            </a:pPr>
            <a:r>
              <a:rPr lang="en-US" dirty="0" smtClean="0">
                <a:sym typeface="Symbol"/>
              </a:rPr>
              <a:t></a:t>
            </a:r>
            <a:r>
              <a:rPr lang="en-US" dirty="0" smtClean="0">
                <a:sym typeface="Wingdings 2"/>
              </a:rPr>
              <a:t>/D/</a:t>
            </a:r>
            <a:r>
              <a:rPr lang="en-US" dirty="0" smtClean="0"/>
              <a:t>Very low: We </a:t>
            </a:r>
            <a:r>
              <a:rPr lang="en-US" dirty="0"/>
              <a:t>have very little confidence in the effect estimate: The true effect is likely to be substantially different from the estimate of effect.</a:t>
            </a:r>
            <a:endParaRPr lang="en-CA" dirty="0"/>
          </a:p>
          <a:p>
            <a:pPr lvl="0">
              <a:spcBef>
                <a:spcPts val="1200"/>
              </a:spcBef>
            </a:pPr>
            <a:endParaRPr lang="en-US" dirty="0" smtClean="0"/>
          </a:p>
          <a:p>
            <a:pPr>
              <a:spcBef>
                <a:spcPts val="12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4486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Interpretation of grades of evidence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12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/A/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High: Further research is very unlikely to change confidence in the estimate of effect.</a:t>
            </a:r>
          </a:p>
          <a:p>
            <a:pPr lvl="0">
              <a:spcBef>
                <a:spcPts val="12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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 2"/>
              </a:rPr>
              <a:t>/B/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Moderate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Further research is likely to have an important impact on confidence in the estimate of effect and may change the estimate.</a:t>
            </a:r>
          </a:p>
          <a:p>
            <a:pPr lvl="0">
              <a:spcBef>
                <a:spcPts val="12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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 2"/>
              </a:rPr>
              <a:t>/C/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Low: Further research is very likely to have an important impact on confidence in the estimate of effect and is likely to change the estimate.</a:t>
            </a:r>
          </a:p>
          <a:p>
            <a:pPr lvl="0">
              <a:spcBef>
                <a:spcPts val="1200"/>
              </a:spcBef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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 2"/>
              </a:rPr>
              <a:t>/D/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Very low: We have very little confidence in the effect estimate: Any estimate of effect is very uncertain.</a:t>
            </a:r>
          </a:p>
          <a:p>
            <a:pPr>
              <a:spcBef>
                <a:spcPts val="1200"/>
              </a:spcBef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704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39" name="Group 21538" descr="diagram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2" name="Group 101"/>
            <p:cNvGrpSpPr>
              <a:grpSpLocks/>
            </p:cNvGrpSpPr>
            <p:nvPr/>
          </p:nvGrpSpPr>
          <p:grpSpPr bwMode="auto">
            <a:xfrm>
              <a:off x="0" y="0"/>
              <a:ext cx="9144000" cy="3657600"/>
              <a:chOff x="0" y="1752600"/>
              <a:chExt cx="9144000" cy="3657600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0" y="1752600"/>
                <a:ext cx="9144000" cy="3657600"/>
              </a:xfrm>
              <a:prstGeom prst="rect">
                <a:avLst/>
              </a:prstGeom>
              <a:solidFill>
                <a:schemeClr val="accent1">
                  <a:alpha val="20000"/>
                </a:schemeClr>
              </a:solidFill>
              <a:ln>
                <a:solidFill>
                  <a:schemeClr val="accent1">
                    <a:shade val="50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626" name="TextBox 92"/>
              <p:cNvSpPr txBox="1">
                <a:spLocks noChangeArrowheads="1"/>
              </p:cNvSpPr>
              <p:nvPr/>
            </p:nvSpPr>
            <p:spPr bwMode="auto">
              <a:xfrm>
                <a:off x="0" y="5029200"/>
                <a:ext cx="2209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 i="1">
                    <a:solidFill>
                      <a:srgbClr val="00B050"/>
                    </a:solidFill>
                    <a:latin typeface="Corbel" pitchFamily="34" charset="0"/>
                  </a:rPr>
                  <a:t>Systematic review</a:t>
                </a:r>
              </a:p>
            </p:txBody>
          </p:sp>
        </p:grpSp>
        <p:grpSp>
          <p:nvGrpSpPr>
            <p:cNvPr id="3" name="Group 124"/>
            <p:cNvGrpSpPr>
              <a:grpSpLocks/>
            </p:cNvGrpSpPr>
            <p:nvPr/>
          </p:nvGrpSpPr>
          <p:grpSpPr bwMode="auto">
            <a:xfrm>
              <a:off x="0" y="3733800"/>
              <a:ext cx="9144000" cy="3124200"/>
              <a:chOff x="0" y="2352"/>
              <a:chExt cx="5760" cy="1968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0" y="2352"/>
                <a:ext cx="5760" cy="1968"/>
              </a:xfrm>
              <a:prstGeom prst="rect">
                <a:avLst/>
              </a:prstGeom>
              <a:solidFill>
                <a:schemeClr val="accent2">
                  <a:alpha val="20000"/>
                </a:schemeClr>
              </a:solidFill>
              <a:ln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624" name="TextBox 94"/>
              <p:cNvSpPr txBox="1">
                <a:spLocks noChangeArrowheads="1"/>
              </p:cNvSpPr>
              <p:nvPr/>
            </p:nvSpPr>
            <p:spPr bwMode="auto">
              <a:xfrm>
                <a:off x="0" y="2400"/>
                <a:ext cx="13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 i="1">
                    <a:solidFill>
                      <a:schemeClr val="accent2"/>
                    </a:solidFill>
                    <a:latin typeface="Corbel" pitchFamily="34" charset="0"/>
                  </a:rPr>
                  <a:t>Guideline development</a:t>
                </a:r>
              </a:p>
            </p:txBody>
          </p:sp>
        </p:grp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304800" y="1371600"/>
              <a:ext cx="381000" cy="120015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Corbel" pitchFamily="34" charset="0"/>
                </a:rPr>
                <a:t>P</a:t>
              </a:r>
            </a:p>
            <a:p>
              <a:pPr algn="ctr"/>
              <a:r>
                <a:rPr lang="en-US">
                  <a:latin typeface="Corbel" pitchFamily="34" charset="0"/>
                </a:rPr>
                <a:t>I</a:t>
              </a:r>
            </a:p>
            <a:p>
              <a:pPr algn="ctr"/>
              <a:r>
                <a:rPr lang="en-US">
                  <a:latin typeface="Corbel" pitchFamily="34" charset="0"/>
                </a:rPr>
                <a:t>C</a:t>
              </a:r>
            </a:p>
            <a:p>
              <a:pPr algn="ctr"/>
              <a:r>
                <a:rPr lang="en-US">
                  <a:latin typeface="Corbel" pitchFamily="34" charset="0"/>
                </a:rPr>
                <a:t>O</a:t>
              </a: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762000" y="1371600"/>
              <a:ext cx="990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Outcome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762000" y="1676400"/>
              <a:ext cx="990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Outcome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762000" y="1981200"/>
              <a:ext cx="990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Outcome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762000" y="2286000"/>
              <a:ext cx="990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Outcome</a:t>
              </a:r>
            </a:p>
          </p:txBody>
        </p: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 rot="-1800000">
              <a:off x="112713" y="568325"/>
              <a:ext cx="17478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Formulate  question</a:t>
              </a:r>
            </a:p>
          </p:txBody>
        </p:sp>
        <p:grpSp>
          <p:nvGrpSpPr>
            <p:cNvPr id="4" name="Group 160"/>
            <p:cNvGrpSpPr>
              <a:grpSpLocks/>
            </p:cNvGrpSpPr>
            <p:nvPr/>
          </p:nvGrpSpPr>
          <p:grpSpPr bwMode="auto">
            <a:xfrm>
              <a:off x="2633663" y="1117600"/>
              <a:ext cx="2200275" cy="1549400"/>
              <a:chOff x="2633524" y="1117453"/>
              <a:chExt cx="2200909" cy="1549547"/>
            </a:xfrm>
          </p:grpSpPr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657600" y="1143000"/>
                <a:ext cx="1176833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isometricOffAxis1Left"/>
                <a:lightRig rig="threePt" dir="t"/>
              </a:scene3d>
            </p:spPr>
          </p:pic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07873" y="1117453"/>
                <a:ext cx="1176833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isometricOffAxis1Left"/>
                <a:lightRig rig="threePt" dir="t"/>
              </a:scene3d>
            </p:spPr>
          </p:pic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71800" y="1143000"/>
                <a:ext cx="1176833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isometricOffAxis1Left"/>
                <a:lightRig rig="threePt" dir="t"/>
              </a:scene3d>
            </p:spPr>
          </p:pic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33524" y="1117453"/>
                <a:ext cx="1176833" cy="1524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scene3d>
                <a:camera prst="isometricOffAxis1Left"/>
                <a:lightRig rig="threePt" dir="t"/>
              </a:scene3d>
            </p:spPr>
          </p:pic>
        </p:grp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 rot="-1800000">
              <a:off x="1652588" y="657225"/>
              <a:ext cx="14938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Rate  importance</a:t>
              </a:r>
            </a:p>
          </p:txBody>
        </p: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1676400" y="1371600"/>
              <a:ext cx="7620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Critical</a:t>
              </a: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1676400" y="1981200"/>
              <a:ext cx="10668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Important</a:t>
              </a:r>
            </a:p>
          </p:txBody>
        </p: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1676400" y="1676400"/>
              <a:ext cx="7620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Critical</a:t>
              </a:r>
            </a:p>
          </p:txBody>
        </p:sp>
        <p:grpSp>
          <p:nvGrpSpPr>
            <p:cNvPr id="5" name="Group 100"/>
            <p:cNvGrpSpPr>
              <a:grpSpLocks/>
            </p:cNvGrpSpPr>
            <p:nvPr/>
          </p:nvGrpSpPr>
          <p:grpSpPr bwMode="auto">
            <a:xfrm>
              <a:off x="1676400" y="2286000"/>
              <a:ext cx="1376363" cy="554038"/>
              <a:chOff x="1676400" y="2286000"/>
              <a:chExt cx="1377083" cy="553859"/>
            </a:xfrm>
          </p:grpSpPr>
          <p:sp>
            <p:nvSpPr>
              <p:cNvPr id="21617" name="TextBox 20"/>
              <p:cNvSpPr txBox="1">
                <a:spLocks noChangeArrowheads="1"/>
              </p:cNvSpPr>
              <p:nvPr/>
            </p:nvSpPr>
            <p:spPr bwMode="auto">
              <a:xfrm>
                <a:off x="1676400" y="2286000"/>
                <a:ext cx="685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Corbel" pitchFamily="34" charset="0"/>
                  </a:rPr>
                  <a:t>Not</a:t>
                </a:r>
              </a:p>
            </p:txBody>
          </p:sp>
          <p:sp>
            <p:nvSpPr>
              <p:cNvPr id="21618" name="TextBox 26"/>
              <p:cNvSpPr txBox="1">
                <a:spLocks noChangeArrowheads="1"/>
              </p:cNvSpPr>
              <p:nvPr/>
            </p:nvSpPr>
            <p:spPr bwMode="auto">
              <a:xfrm rot="1800000">
                <a:off x="1986683" y="2532082"/>
                <a:ext cx="106680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Corbel" pitchFamily="34" charset="0"/>
                  </a:rPr>
                  <a:t>important</a:t>
                </a:r>
              </a:p>
            </p:txBody>
          </p:sp>
        </p:grpSp>
        <p:grpSp>
          <p:nvGrpSpPr>
            <p:cNvPr id="6" name="Group 122"/>
            <p:cNvGrpSpPr>
              <a:grpSpLocks/>
            </p:cNvGrpSpPr>
            <p:nvPr/>
          </p:nvGrpSpPr>
          <p:grpSpPr bwMode="auto">
            <a:xfrm>
              <a:off x="4602163" y="225425"/>
              <a:ext cx="1874837" cy="3019424"/>
              <a:chOff x="2899" y="142"/>
              <a:chExt cx="1181" cy="1902"/>
            </a:xfrm>
          </p:grpSpPr>
          <p:pic>
            <p:nvPicPr>
              <p:cNvPr id="21614" name="Picture 1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976" y="864"/>
                <a:ext cx="1104" cy="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615" name="TextBox 17"/>
              <p:cNvSpPr txBox="1">
                <a:spLocks noChangeArrowheads="1"/>
              </p:cNvSpPr>
              <p:nvPr/>
            </p:nvSpPr>
            <p:spPr bwMode="auto">
              <a:xfrm rot="19800000">
                <a:off x="2899" y="142"/>
                <a:ext cx="940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>
                    <a:latin typeface="Corbel" pitchFamily="34" charset="0"/>
                  </a:rPr>
                  <a:t>Create </a:t>
                </a:r>
              </a:p>
              <a:p>
                <a:r>
                  <a:rPr lang="en-US" sz="1400" dirty="0">
                    <a:latin typeface="Corbel" pitchFamily="34" charset="0"/>
                  </a:rPr>
                  <a:t>evidence profile with GRADEpro</a:t>
                </a:r>
              </a:p>
            </p:txBody>
          </p:sp>
          <p:sp>
            <p:nvSpPr>
              <p:cNvPr id="21616" name="TextBox 85"/>
              <p:cNvSpPr txBox="1">
                <a:spLocks noChangeArrowheads="1"/>
              </p:cNvSpPr>
              <p:nvPr/>
            </p:nvSpPr>
            <p:spPr bwMode="auto">
              <a:xfrm>
                <a:off x="2928" y="1584"/>
                <a:ext cx="1104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Corbel" pitchFamily="34" charset="0"/>
                  </a:rPr>
                  <a:t>Summary of findings &amp; estimate of effect for each outcome</a:t>
                </a:r>
              </a:p>
            </p:txBody>
          </p:sp>
        </p:grpSp>
        <p:grpSp>
          <p:nvGrpSpPr>
            <p:cNvPr id="12" name="Group 123"/>
            <p:cNvGrpSpPr>
              <a:grpSpLocks/>
            </p:cNvGrpSpPr>
            <p:nvPr/>
          </p:nvGrpSpPr>
          <p:grpSpPr bwMode="auto">
            <a:xfrm>
              <a:off x="6629400" y="1371600"/>
              <a:ext cx="2362200" cy="4213225"/>
              <a:chOff x="4176" y="864"/>
              <a:chExt cx="1488" cy="2654"/>
            </a:xfrm>
          </p:grpSpPr>
          <p:sp>
            <p:nvSpPr>
              <p:cNvPr id="96" name="Down Arrow 95"/>
              <p:cNvSpPr/>
              <p:nvPr/>
            </p:nvSpPr>
            <p:spPr>
              <a:xfrm>
                <a:off x="4323" y="864"/>
                <a:ext cx="308" cy="1846"/>
              </a:xfrm>
              <a:prstGeom prst="downArrow">
                <a:avLst/>
              </a:prstGeom>
              <a:solidFill>
                <a:srgbClr val="FF00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613" name="TextBox 98"/>
              <p:cNvSpPr txBox="1">
                <a:spLocks noChangeArrowheads="1"/>
              </p:cNvSpPr>
              <p:nvPr/>
            </p:nvSpPr>
            <p:spPr bwMode="auto">
              <a:xfrm>
                <a:off x="4176" y="2784"/>
                <a:ext cx="1488" cy="73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 dirty="0" smtClean="0">
                    <a:latin typeface="Corbel" pitchFamily="34" charset="0"/>
                  </a:rPr>
                  <a:t>Grade </a:t>
                </a:r>
                <a:endParaRPr lang="en-US" sz="1400" dirty="0">
                  <a:latin typeface="Corbel" pitchFamily="34" charset="0"/>
                </a:endParaRPr>
              </a:p>
              <a:p>
                <a:pPr algn="ctr"/>
                <a:r>
                  <a:rPr lang="en-US" sz="1400" dirty="0">
                    <a:latin typeface="Corbel" pitchFamily="34" charset="0"/>
                  </a:rPr>
                  <a:t>overall  quality  of  evidence </a:t>
                </a:r>
              </a:p>
              <a:p>
                <a:pPr algn="ctr"/>
                <a:r>
                  <a:rPr lang="en-US" sz="1400" dirty="0">
                    <a:latin typeface="Corbel" pitchFamily="34" charset="0"/>
                  </a:rPr>
                  <a:t>across outcomes based on lowest quality </a:t>
                </a:r>
              </a:p>
              <a:p>
                <a:pPr algn="ctr"/>
                <a:r>
                  <a:rPr lang="en-US" sz="1400" dirty="0">
                    <a:latin typeface="Corbel" pitchFamily="34" charset="0"/>
                  </a:rPr>
                  <a:t>of </a:t>
                </a:r>
                <a:r>
                  <a:rPr lang="en-US" sz="1400" b="1" i="1" dirty="0">
                    <a:latin typeface="Corbel" pitchFamily="34" charset="0"/>
                  </a:rPr>
                  <a:t>critical</a:t>
                </a:r>
                <a:r>
                  <a:rPr lang="en-US" sz="1400" dirty="0">
                    <a:latin typeface="Corbel" pitchFamily="34" charset="0"/>
                  </a:rPr>
                  <a:t> outcomes</a:t>
                </a:r>
              </a:p>
            </p:txBody>
          </p:sp>
        </p:grpSp>
        <p:grpSp>
          <p:nvGrpSpPr>
            <p:cNvPr id="13" name="Group 138"/>
            <p:cNvGrpSpPr>
              <a:grpSpLocks/>
            </p:cNvGrpSpPr>
            <p:nvPr/>
          </p:nvGrpSpPr>
          <p:grpSpPr bwMode="auto">
            <a:xfrm>
              <a:off x="3352800" y="3657600"/>
              <a:ext cx="2317750" cy="2133600"/>
              <a:chOff x="2743200" y="3276600"/>
              <a:chExt cx="2393950" cy="2209800"/>
            </a:xfrm>
          </p:grpSpPr>
          <p:grpSp>
            <p:nvGrpSpPr>
              <p:cNvPr id="17" name="Group 136"/>
              <p:cNvGrpSpPr>
                <a:grpSpLocks/>
              </p:cNvGrpSpPr>
              <p:nvPr/>
            </p:nvGrpSpPr>
            <p:grpSpPr bwMode="auto">
              <a:xfrm>
                <a:off x="2743200" y="3276600"/>
                <a:ext cx="2393950" cy="2209800"/>
                <a:chOff x="2438400" y="3124200"/>
                <a:chExt cx="2971800" cy="2743200"/>
              </a:xfrm>
            </p:grpSpPr>
            <p:grpSp>
              <p:nvGrpSpPr>
                <p:cNvPr id="18" name="Group 111"/>
                <p:cNvGrpSpPr>
                  <a:grpSpLocks/>
                </p:cNvGrpSpPr>
                <p:nvPr/>
              </p:nvGrpSpPr>
              <p:grpSpPr bwMode="auto">
                <a:xfrm>
                  <a:off x="2438400" y="38862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11" name="Flowchart: Delay 110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8" name="Oval 107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9" name="Group 112"/>
                <p:cNvGrpSpPr>
                  <a:grpSpLocks/>
                </p:cNvGrpSpPr>
                <p:nvPr/>
              </p:nvGrpSpPr>
              <p:grpSpPr bwMode="auto">
                <a:xfrm>
                  <a:off x="3048000" y="36576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14" name="Flowchart: Delay 113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5" name="Oval 114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0" name="Group 115"/>
                <p:cNvGrpSpPr>
                  <a:grpSpLocks/>
                </p:cNvGrpSpPr>
                <p:nvPr/>
              </p:nvGrpSpPr>
              <p:grpSpPr bwMode="auto">
                <a:xfrm>
                  <a:off x="3657600" y="35814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17" name="Flowchart: Delay 116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8" name="Oval 117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1" name="Group 118"/>
                <p:cNvGrpSpPr>
                  <a:grpSpLocks/>
                </p:cNvGrpSpPr>
                <p:nvPr/>
              </p:nvGrpSpPr>
              <p:grpSpPr bwMode="auto">
                <a:xfrm>
                  <a:off x="4267200" y="36576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20" name="Flowchart: Delay 119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1" name="Oval 120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7" name="Group 121"/>
                <p:cNvGrpSpPr>
                  <a:grpSpLocks/>
                </p:cNvGrpSpPr>
                <p:nvPr/>
              </p:nvGrpSpPr>
              <p:grpSpPr bwMode="auto">
                <a:xfrm>
                  <a:off x="4876800" y="38100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23" name="Flowchart: Delay 122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05" name="Oval 104"/>
                <p:cNvSpPr/>
                <p:nvPr/>
              </p:nvSpPr>
              <p:spPr>
                <a:xfrm>
                  <a:off x="2590800" y="3124200"/>
                  <a:ext cx="2743200" cy="274320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accent4">
                      <a:lumMod val="20000"/>
                      <a:lumOff val="80000"/>
                    </a:schemeClr>
                  </a:solidFill>
                </a:ln>
                <a:scene3d>
                  <a:camera prst="orthographicFront">
                    <a:rot lat="17099997" lon="0" rev="0"/>
                  </a:camera>
                  <a:lightRig rig="freezing" dir="t"/>
                </a:scene3d>
                <a:sp3d>
                  <a:bevelT w="101600" h="1016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grpSp>
              <p:nvGrpSpPr>
                <p:cNvPr id="28" name="Group 124"/>
                <p:cNvGrpSpPr>
                  <a:grpSpLocks/>
                </p:cNvGrpSpPr>
                <p:nvPr/>
              </p:nvGrpSpPr>
              <p:grpSpPr bwMode="auto">
                <a:xfrm>
                  <a:off x="2819400" y="43434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26" name="Flowchart: Delay 125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7" name="Oval 126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" name="Group 127"/>
                <p:cNvGrpSpPr>
                  <a:grpSpLocks/>
                </p:cNvGrpSpPr>
                <p:nvPr/>
              </p:nvGrpSpPr>
              <p:grpSpPr bwMode="auto">
                <a:xfrm>
                  <a:off x="4724400" y="43434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29" name="Flowchart: Delay 128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0" name="Oval 129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0" name="Group 130"/>
                <p:cNvGrpSpPr>
                  <a:grpSpLocks/>
                </p:cNvGrpSpPr>
                <p:nvPr/>
              </p:nvGrpSpPr>
              <p:grpSpPr bwMode="auto">
                <a:xfrm>
                  <a:off x="3429000" y="44958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32" name="Flowchart: Delay 131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" name="Oval 132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1536" name="Group 133"/>
                <p:cNvGrpSpPr>
                  <a:grpSpLocks/>
                </p:cNvGrpSpPr>
                <p:nvPr/>
              </p:nvGrpSpPr>
              <p:grpSpPr bwMode="auto">
                <a:xfrm>
                  <a:off x="4114800" y="4495800"/>
                  <a:ext cx="533400" cy="711200"/>
                  <a:chOff x="1600200" y="3886200"/>
                  <a:chExt cx="685800" cy="914400"/>
                </a:xfrm>
              </p:grpSpPr>
              <p:sp>
                <p:nvSpPr>
                  <p:cNvPr id="135" name="Flowchart: Delay 134"/>
                  <p:cNvSpPr/>
                  <p:nvPr/>
                </p:nvSpPr>
                <p:spPr>
                  <a:xfrm rot="16200000">
                    <a:off x="1676400" y="4191000"/>
                    <a:ext cx="533400" cy="685800"/>
                  </a:xfrm>
                  <a:prstGeom prst="flowChartDelay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morning" dir="t"/>
                  </a:scene3d>
                  <a:sp3d prstMaterial="dkEdge">
                    <a:bevelT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" name="Oval 135"/>
                  <p:cNvSpPr/>
                  <p:nvPr/>
                </p:nvSpPr>
                <p:spPr>
                  <a:xfrm>
                    <a:off x="1676400" y="3886200"/>
                    <a:ext cx="533400" cy="5334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 prstMaterial="dkEdge">
                    <a:bevelT w="127000" h="1270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138" name="TextBox 137"/>
              <p:cNvSpPr txBox="1"/>
              <p:nvPr/>
            </p:nvSpPr>
            <p:spPr>
              <a:xfrm rot="582617">
                <a:off x="3361319" y="4057906"/>
                <a:ext cx="1219200" cy="584775"/>
              </a:xfrm>
              <a:prstGeom prst="rect">
                <a:avLst/>
              </a:prstGeom>
              <a:noFill/>
              <a:scene3d>
                <a:camera prst="isometricOffAxis1Top"/>
                <a:lightRig rig="threePt" dir="t"/>
              </a:scene3d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3200" b="1" dirty="0">
                    <a:latin typeface="+mn-lt"/>
                  </a:rPr>
                  <a:t>Panel</a:t>
                </a:r>
              </a:p>
            </p:txBody>
          </p:sp>
        </p:grpSp>
        <p:sp>
          <p:nvSpPr>
            <p:cNvPr id="144" name="TextBox 143"/>
            <p:cNvSpPr txBox="1">
              <a:spLocks noChangeArrowheads="1"/>
            </p:cNvSpPr>
            <p:nvPr/>
          </p:nvSpPr>
          <p:spPr bwMode="auto">
            <a:xfrm>
              <a:off x="7391400" y="533400"/>
              <a:ext cx="160020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400" dirty="0" smtClean="0">
                  <a:latin typeface="Corbel" pitchFamily="34" charset="0"/>
                </a:rPr>
                <a:t>Randomization increases initial quality</a:t>
              </a:r>
              <a:endParaRPr lang="en-US" sz="1400" dirty="0">
                <a:latin typeface="Corbel" pitchFamily="34" charset="0"/>
              </a:endParaRPr>
            </a:p>
          </p:txBody>
        </p:sp>
        <p:sp>
          <p:nvSpPr>
            <p:cNvPr id="145" name="TextBox 144"/>
            <p:cNvSpPr txBox="1">
              <a:spLocks noChangeArrowheads="1"/>
            </p:cNvSpPr>
            <p:nvPr/>
          </p:nvSpPr>
          <p:spPr bwMode="auto">
            <a:xfrm>
              <a:off x="7696200" y="1219200"/>
              <a:ext cx="1447800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Risk of bias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Inconsistency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Indirectness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Imprecision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Publication bias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 rot="16200000">
              <a:off x="6973888" y="1712912"/>
              <a:ext cx="1143000" cy="307975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latin typeface="+mn-lt"/>
                </a:rPr>
                <a:t>Grade  down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 rot="16200000">
              <a:off x="7088188" y="2894012"/>
              <a:ext cx="914400" cy="307975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latin typeface="+mn-lt"/>
                </a:rPr>
                <a:t>Grade  up</a:t>
              </a:r>
            </a:p>
          </p:txBody>
        </p:sp>
        <p:sp>
          <p:nvSpPr>
            <p:cNvPr id="149" name="TextBox 148"/>
            <p:cNvSpPr txBox="1">
              <a:spLocks noChangeArrowheads="1"/>
            </p:cNvSpPr>
            <p:nvPr/>
          </p:nvSpPr>
          <p:spPr bwMode="auto">
            <a:xfrm>
              <a:off x="7696200" y="2590800"/>
              <a:ext cx="144780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Large effect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Dose  response</a:t>
              </a:r>
            </a:p>
            <a:p>
              <a:pPr marL="225425" indent="-225425">
                <a:buFont typeface="Consolas" pitchFamily="49" charset="0"/>
                <a:buAutoNum type="arabicPeriod"/>
                <a:defRPr/>
              </a:pPr>
              <a:r>
                <a:rPr lang="en-US" sz="1400" dirty="0">
                  <a:latin typeface="Corbel" pitchFamily="34" charset="0"/>
                </a:rPr>
                <a:t>Confounders</a:t>
              </a:r>
            </a:p>
          </p:txBody>
        </p:sp>
        <p:grpSp>
          <p:nvGrpSpPr>
            <p:cNvPr id="21537" name="Group 161"/>
            <p:cNvGrpSpPr>
              <a:grpSpLocks/>
            </p:cNvGrpSpPr>
            <p:nvPr/>
          </p:nvGrpSpPr>
          <p:grpSpPr bwMode="auto">
            <a:xfrm>
              <a:off x="914400" y="1676400"/>
              <a:ext cx="3971925" cy="1295400"/>
              <a:chOff x="914400" y="1676400"/>
              <a:chExt cx="3971336" cy="1295400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914400" y="2590800"/>
                <a:ext cx="1142831" cy="1588"/>
              </a:xfrm>
              <a:prstGeom prst="line">
                <a:avLst/>
              </a:prstGeom>
              <a:ln w="38100">
                <a:solidFill>
                  <a:srgbClr val="FFFF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057231" y="2590800"/>
                <a:ext cx="685698" cy="381000"/>
              </a:xfrm>
              <a:prstGeom prst="line">
                <a:avLst/>
              </a:prstGeom>
              <a:ln w="38100">
                <a:solidFill>
                  <a:srgbClr val="FFFF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914400" y="2286000"/>
                <a:ext cx="2304708" cy="158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914400" y="1981200"/>
                <a:ext cx="2303121" cy="317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14400" y="1676400"/>
                <a:ext cx="230312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3481007" y="1679575"/>
                <a:ext cx="76189" cy="15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3819094" y="1676400"/>
                <a:ext cx="76189" cy="15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4158769" y="1693863"/>
                <a:ext cx="76189" cy="158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474658" y="1981200"/>
                <a:ext cx="76189" cy="15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814333" y="1981200"/>
                <a:ext cx="76189" cy="15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4155594" y="1979613"/>
                <a:ext cx="76189" cy="158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3474658" y="2282825"/>
                <a:ext cx="76189" cy="158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3819094" y="2286000"/>
                <a:ext cx="76189" cy="158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4158769" y="2286000"/>
                <a:ext cx="76189" cy="1588"/>
              </a:xfrm>
              <a:prstGeom prst="line">
                <a:avLst/>
              </a:prstGeom>
              <a:ln w="381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4500031" y="1681163"/>
                <a:ext cx="380944" cy="1587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4503206" y="1982788"/>
                <a:ext cx="380944" cy="1587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504792" y="2286000"/>
                <a:ext cx="380944" cy="1588"/>
              </a:xfrm>
              <a:prstGeom prst="line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>
              <a:spLocks noChangeArrowheads="1"/>
            </p:cNvSpPr>
            <p:nvPr/>
          </p:nvSpPr>
          <p:spPr bwMode="auto">
            <a:xfrm rot="-1800000">
              <a:off x="6194425" y="274638"/>
              <a:ext cx="1295400" cy="738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Rate quality of evidence for each outcome</a:t>
              </a:r>
            </a:p>
          </p:txBody>
        </p:sp>
        <p:sp>
          <p:nvSpPr>
            <p:cNvPr id="151" name="TextBox 150"/>
            <p:cNvSpPr txBox="1">
              <a:spLocks noChangeArrowheads="1"/>
            </p:cNvSpPr>
            <p:nvPr/>
          </p:nvSpPr>
          <p:spPr bwMode="auto">
            <a:xfrm rot="-1800000">
              <a:off x="889000" y="666750"/>
              <a:ext cx="1530350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Select  outcomes</a:t>
              </a:r>
            </a:p>
          </p:txBody>
        </p:sp>
        <p:sp>
          <p:nvSpPr>
            <p:cNvPr id="91" name="TextBox 90"/>
            <p:cNvSpPr txBox="1">
              <a:spLocks noChangeArrowheads="1"/>
            </p:cNvSpPr>
            <p:nvPr/>
          </p:nvSpPr>
          <p:spPr bwMode="auto">
            <a:xfrm>
              <a:off x="6477000" y="2133600"/>
              <a:ext cx="9144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Very low</a:t>
              </a:r>
            </a:p>
          </p:txBody>
        </p:sp>
        <p:sp>
          <p:nvSpPr>
            <p:cNvPr id="90" name="TextBox 89"/>
            <p:cNvSpPr txBox="1">
              <a:spLocks noChangeArrowheads="1"/>
            </p:cNvSpPr>
            <p:nvPr/>
          </p:nvSpPr>
          <p:spPr bwMode="auto">
            <a:xfrm>
              <a:off x="6477000" y="1905000"/>
              <a:ext cx="7620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Low</a:t>
              </a:r>
            </a:p>
          </p:txBody>
        </p:sp>
        <p:sp>
          <p:nvSpPr>
            <p:cNvPr id="89" name="TextBox 88"/>
            <p:cNvSpPr txBox="1">
              <a:spLocks noChangeArrowheads="1"/>
            </p:cNvSpPr>
            <p:nvPr/>
          </p:nvSpPr>
          <p:spPr bwMode="auto">
            <a:xfrm>
              <a:off x="6477000" y="1676400"/>
              <a:ext cx="9144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Moderate</a:t>
              </a:r>
            </a:p>
          </p:txBody>
        </p:sp>
        <p:sp>
          <p:nvSpPr>
            <p:cNvPr id="88" name="TextBox 87"/>
            <p:cNvSpPr txBox="1">
              <a:spLocks noChangeArrowheads="1"/>
            </p:cNvSpPr>
            <p:nvPr/>
          </p:nvSpPr>
          <p:spPr bwMode="auto">
            <a:xfrm>
              <a:off x="6477000" y="1447800"/>
              <a:ext cx="7620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High</a:t>
              </a:r>
            </a:p>
          </p:txBody>
        </p:sp>
        <p:sp>
          <p:nvSpPr>
            <p:cNvPr id="152" name="Down Arrow 151"/>
            <p:cNvSpPr>
              <a:spLocks noChangeArrowheads="1"/>
            </p:cNvSpPr>
            <p:nvPr/>
          </p:nvSpPr>
          <p:spPr bwMode="auto">
            <a:xfrm rot="5400000">
              <a:off x="5981700" y="4381500"/>
              <a:ext cx="457200" cy="685800"/>
            </a:xfrm>
            <a:prstGeom prst="downArrow">
              <a:avLst>
                <a:gd name="adj1" fmla="val 50000"/>
                <a:gd name="adj2" fmla="val 40910"/>
              </a:avLst>
            </a:prstGeom>
            <a:solidFill>
              <a:srgbClr val="FF0000">
                <a:alpha val="30000"/>
              </a:srgbClr>
            </a:solidFill>
            <a:ln w="1905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0" y="4343400"/>
              <a:ext cx="3048000" cy="24314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latin typeface="+mn-lt"/>
                </a:rPr>
                <a:t>Formulate  recommendations</a:t>
              </a:r>
              <a:r>
                <a:rPr lang="en-US" sz="1400" dirty="0">
                  <a:latin typeface="+mn-lt"/>
                </a:rPr>
                <a:t>:</a:t>
              </a:r>
            </a:p>
            <a:p>
              <a:pPr marL="225425" indent="-1127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+mn-lt"/>
                </a:rPr>
                <a:t>For or against (direction)</a:t>
              </a:r>
            </a:p>
            <a:p>
              <a:pPr marL="225425" indent="-1127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400" dirty="0">
                  <a:latin typeface="+mn-lt"/>
                </a:rPr>
                <a:t>Strong or </a:t>
              </a:r>
              <a:r>
                <a:rPr lang="en-US" sz="1400" dirty="0" smtClean="0">
                  <a:latin typeface="+mn-lt"/>
                </a:rPr>
                <a:t>weak/conditional </a:t>
              </a:r>
              <a:r>
                <a:rPr lang="en-US" sz="1400" dirty="0">
                  <a:latin typeface="+mn-lt"/>
                </a:rPr>
                <a:t>(strength)</a:t>
              </a:r>
            </a:p>
            <a:p>
              <a:pPr marL="569913" lvl="1" indent="-1127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600" i="1" dirty="0">
                <a:latin typeface="+mn-lt"/>
              </a:endParaRPr>
            </a:p>
            <a:p>
              <a:pPr marL="569913" lvl="1" indent="-11271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n-lt"/>
                </a:rPr>
                <a:t>By considering:</a:t>
              </a:r>
            </a:p>
            <a:p>
              <a:pPr marL="801688" lvl="1" indent="-220663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/>
              </a:pPr>
              <a:r>
                <a:rPr lang="en-US" sz="1400" dirty="0">
                  <a:latin typeface="+mn-lt"/>
                </a:rPr>
                <a:t>Quality of evidence</a:t>
              </a:r>
            </a:p>
            <a:p>
              <a:pPr marL="801688" lvl="1" indent="-220663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/>
              </a:pPr>
              <a:r>
                <a:rPr lang="en-US" sz="1400" dirty="0">
                  <a:latin typeface="+mn-lt"/>
                </a:rPr>
                <a:t>Balance benefits/harms</a:t>
              </a:r>
            </a:p>
            <a:p>
              <a:pPr marL="801688" lvl="1" indent="-220663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/>
              </a:pPr>
              <a:r>
                <a:rPr lang="en-US" sz="1400" dirty="0">
                  <a:latin typeface="+mn-lt"/>
                </a:rPr>
                <a:t>Values and preferences</a:t>
              </a:r>
            </a:p>
            <a:p>
              <a:pPr marL="112713" indent="-11271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600" dirty="0">
                <a:latin typeface="+mn-lt"/>
              </a:endParaRPr>
            </a:p>
            <a:p>
              <a:pPr marL="112713" indent="-11271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latin typeface="+mn-lt"/>
                </a:rPr>
                <a:t>Revise if necessary by considering:</a:t>
              </a:r>
            </a:p>
            <a:p>
              <a:pPr marL="801688" indent="-225425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q"/>
                <a:defRPr/>
              </a:pPr>
              <a:r>
                <a:rPr lang="en-US" sz="1400" dirty="0">
                  <a:latin typeface="+mn-lt"/>
                </a:rPr>
                <a:t>Resource use (cost)</a:t>
              </a:r>
            </a:p>
          </p:txBody>
        </p:sp>
        <p:sp>
          <p:nvSpPr>
            <p:cNvPr id="154" name="Down Arrow 153"/>
            <p:cNvSpPr/>
            <p:nvPr/>
          </p:nvSpPr>
          <p:spPr bwMode="auto">
            <a:xfrm rot="5400000">
              <a:off x="2667000" y="4495800"/>
              <a:ext cx="457200" cy="457200"/>
            </a:xfrm>
            <a:prstGeom prst="downArrow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1546" name="Picture 4" descr="j030084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5486400"/>
              <a:ext cx="6100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38" name="Group 105"/>
            <p:cNvGrpSpPr>
              <a:grpSpLocks/>
            </p:cNvGrpSpPr>
            <p:nvPr/>
          </p:nvGrpSpPr>
          <p:grpSpPr bwMode="auto">
            <a:xfrm>
              <a:off x="3200400" y="5486400"/>
              <a:ext cx="1754188" cy="1181100"/>
              <a:chOff x="3200400" y="5486400"/>
              <a:chExt cx="1754249" cy="1180721"/>
            </a:xfrm>
          </p:grpSpPr>
          <p:sp>
            <p:nvSpPr>
              <p:cNvPr id="155" name="Down Arrow 154"/>
              <p:cNvSpPr/>
              <p:nvPr/>
            </p:nvSpPr>
            <p:spPr>
              <a:xfrm rot="16200000">
                <a:off x="3200481" y="5714845"/>
                <a:ext cx="457053" cy="457216"/>
              </a:xfrm>
              <a:prstGeom prst="downArrow">
                <a:avLst/>
              </a:prstGeom>
              <a:solidFill>
                <a:schemeClr val="accent6">
                  <a:lumMod val="20000"/>
                  <a:lumOff val="80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pic>
            <p:nvPicPr>
              <p:cNvPr id="21544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38600" y="5486400"/>
                <a:ext cx="916049" cy="1180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7" name="TextBox 156"/>
            <p:cNvSpPr txBox="1">
              <a:spLocks noChangeArrowheads="1"/>
            </p:cNvSpPr>
            <p:nvPr/>
          </p:nvSpPr>
          <p:spPr bwMode="auto">
            <a:xfrm>
              <a:off x="5029200" y="5715000"/>
              <a:ext cx="358140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5425" indent="-225425">
                <a:buFont typeface="Arial" pitchFamily="34" charset="0"/>
                <a:buChar char="•"/>
              </a:pPr>
              <a:r>
                <a:rPr lang="en-US" sz="1400">
                  <a:latin typeface="Corbel" pitchFamily="34" charset="0"/>
                </a:rPr>
                <a:t>“We recommend using…”</a:t>
              </a:r>
            </a:p>
            <a:p>
              <a:pPr marL="225425" indent="-225425">
                <a:buFont typeface="Arial" pitchFamily="34" charset="0"/>
                <a:buChar char="•"/>
              </a:pPr>
              <a:r>
                <a:rPr lang="en-US" sz="1400">
                  <a:latin typeface="Corbel" pitchFamily="34" charset="0"/>
                </a:rPr>
                <a:t>“We suggest using…”</a:t>
              </a:r>
            </a:p>
            <a:p>
              <a:pPr marL="225425" indent="-225425">
                <a:buFont typeface="Arial" pitchFamily="34" charset="0"/>
                <a:buChar char="•"/>
              </a:pPr>
              <a:r>
                <a:rPr lang="en-US" sz="1400">
                  <a:latin typeface="Corbel" pitchFamily="34" charset="0"/>
                </a:rPr>
                <a:t>“We recommend against using…”</a:t>
              </a:r>
            </a:p>
            <a:p>
              <a:pPr marL="225425" indent="-225425">
                <a:buFont typeface="Arial" pitchFamily="34" charset="0"/>
                <a:buChar char="•"/>
              </a:pPr>
              <a:r>
                <a:rPr lang="en-US" sz="1400">
                  <a:latin typeface="Corbel" pitchFamily="34" charset="0"/>
                </a:rPr>
                <a:t>“We suggest against using…”</a:t>
              </a:r>
            </a:p>
          </p:txBody>
        </p:sp>
        <p:sp>
          <p:nvSpPr>
            <p:cNvPr id="16" name="TextBox 15"/>
            <p:cNvSpPr txBox="1">
              <a:spLocks noChangeArrowheads="1"/>
            </p:cNvSpPr>
            <p:nvPr/>
          </p:nvSpPr>
          <p:spPr bwMode="auto">
            <a:xfrm rot="-1800000">
              <a:off x="3168650" y="288925"/>
              <a:ext cx="12954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orbel" pitchFamily="34" charset="0"/>
                </a:rPr>
                <a:t>Outcomes across studies</a:t>
              </a:r>
            </a:p>
          </p:txBody>
        </p:sp>
        <p:sp>
          <p:nvSpPr>
            <p:cNvPr id="103" name="Down Arrow 102"/>
            <p:cNvSpPr>
              <a:spLocks noChangeArrowheads="1"/>
            </p:cNvSpPr>
            <p:nvPr/>
          </p:nvSpPr>
          <p:spPr bwMode="auto">
            <a:xfrm rot="7382581">
              <a:off x="1730376" y="2244725"/>
              <a:ext cx="457200" cy="2466975"/>
            </a:xfrm>
            <a:prstGeom prst="downArrow">
              <a:avLst>
                <a:gd name="adj1" fmla="val 50000"/>
                <a:gd name="adj2" fmla="val 40910"/>
              </a:avLst>
            </a:prstGeom>
            <a:solidFill>
              <a:srgbClr val="FF0000">
                <a:alpha val="30000"/>
              </a:srgbClr>
            </a:solidFill>
            <a:ln w="1905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04" name="Down Arrow 103"/>
            <p:cNvSpPr>
              <a:spLocks noChangeArrowheads="1"/>
            </p:cNvSpPr>
            <p:nvPr/>
          </p:nvSpPr>
          <p:spPr bwMode="auto">
            <a:xfrm rot="7536853">
              <a:off x="3237707" y="2932906"/>
              <a:ext cx="457200" cy="1077913"/>
            </a:xfrm>
            <a:prstGeom prst="downArrow">
              <a:avLst>
                <a:gd name="adj1" fmla="val 50000"/>
                <a:gd name="adj2" fmla="val 40910"/>
              </a:avLst>
            </a:prstGeom>
            <a:solidFill>
              <a:srgbClr val="FF0000">
                <a:alpha val="30000"/>
              </a:srgbClr>
            </a:solidFill>
            <a:ln w="19050" algn="ctr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06" name="Down Arrow 105"/>
            <p:cNvSpPr/>
            <p:nvPr/>
          </p:nvSpPr>
          <p:spPr bwMode="auto">
            <a:xfrm rot="16200000">
              <a:off x="3200400" y="5867400"/>
              <a:ext cx="457200" cy="457200"/>
            </a:xfrm>
            <a:prstGeom prst="downArrow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18332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8" y="152400"/>
            <a:ext cx="7772400" cy="1143000"/>
          </a:xfrm>
        </p:spPr>
        <p:txBody>
          <a:bodyPr lIns="82296" tIns="41148" rIns="82296" bIns="41148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GRADE Uptake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763000" cy="5257800"/>
          </a:xfrm>
        </p:spPr>
        <p:txBody>
          <a:bodyPr lIns="82296" tIns="41148" rIns="82296" bIns="41148">
            <a:normAutofit fontScale="92500" lnSpcReduction="10000"/>
          </a:bodyPr>
          <a:lstStyle/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World Health Organization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Allergic Rhinitis in Asthma Guidelines (ARIA) 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American Thoracic Society 	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American College of Physicians (ACP)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Canadian Task Force for the Preventive Services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European Respiratory Society	 	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European Society of Thoracic Surgeons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British Medical Journal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Infectious Disease Society of America         	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err="1" smtClean="0"/>
              <a:t>UpToDate</a:t>
            </a:r>
            <a:r>
              <a:rPr lang="en-US" sz="2300" dirty="0" smtClean="0"/>
              <a:t>®  			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National Institutes  of Health and Clinical Excellence (NICE)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Scottish Intercollegiate Guideline Network (SIGN)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Cochrane Collaboration 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Clinical Evidence 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Agency for Health Care Research and Quality (AHRQ)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Partner of GIN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2300" dirty="0" smtClean="0"/>
              <a:t>Over 50 major organizations (over 250 members)</a:t>
            </a:r>
          </a:p>
          <a:p>
            <a:pPr marL="740664" lvl="1" eaLnBrk="1" fontAlgn="auto" hangingPunct="1">
              <a:lnSpc>
                <a:spcPct val="20000"/>
              </a:lnSpc>
              <a:spcAft>
                <a:spcPts val="0"/>
              </a:spcAft>
              <a:buFont typeface="Wingdings"/>
              <a:buChar char=""/>
              <a:defRPr/>
            </a:pPr>
            <a:endParaRPr lang="en-US" sz="2300" dirty="0" smtClean="0"/>
          </a:p>
        </p:txBody>
      </p:sp>
      <p:grpSp>
        <p:nvGrpSpPr>
          <p:cNvPr id="2" name="Group 1" descr="World Health Organization&#10;Allergic Rhinitis in Asthma Guidelines (ARIA) &#10;American Thoracic Society  &#10;American College of Physicians (ACP)&#10;Canadian Task Force for the Preventive Services&#10;European Respiratory Society   &#10;European Society of Thoracic Surgeons&#10;British Medical Journal&#10;Infectious Disease Society of America          &#10;UpToDate®     &#10;National Institutes  of Health and Clinical Excellence (NICE)&#10;Scottish Intercollegiate Guideline Network (SIGN)&#10;Cochrane Collaboration &#10;Clinical Evidence &#10;Agency for Health Care Research and Quality (AHRQ)&#10;Partner of GIN&#10;Over 50 major organizations (over 250 members)&#10;logo's"/>
          <p:cNvGrpSpPr/>
          <p:nvPr/>
        </p:nvGrpSpPr>
        <p:grpSpPr>
          <a:xfrm>
            <a:off x="6400800" y="990600"/>
            <a:ext cx="2438400" cy="4953000"/>
            <a:chOff x="6400800" y="990600"/>
            <a:chExt cx="2438400" cy="4953000"/>
          </a:xfrm>
        </p:grpSpPr>
        <p:pic>
          <p:nvPicPr>
            <p:cNvPr id="2765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34200" y="990600"/>
              <a:ext cx="112395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53400" y="1295400"/>
              <a:ext cx="67627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86600" y="5029200"/>
              <a:ext cx="81915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5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877175" y="4857750"/>
              <a:ext cx="96202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6" name="Picture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39000" y="3770312"/>
              <a:ext cx="1428750" cy="49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7" name="Picture 1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29400" y="2209800"/>
              <a:ext cx="180975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8" name="Picture 2" descr="SIG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400800" y="4343400"/>
              <a:ext cx="19526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8050561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Map and image of McMaster university"/>
          <p:cNvGrpSpPr/>
          <p:nvPr/>
        </p:nvGrpSpPr>
        <p:grpSpPr>
          <a:xfrm>
            <a:off x="0" y="3175"/>
            <a:ext cx="9144000" cy="6896100"/>
            <a:chOff x="0" y="3175"/>
            <a:chExt cx="9144000" cy="6896100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175"/>
              <a:ext cx="9144000" cy="6896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4648200" y="1905000"/>
              <a:ext cx="3200400" cy="2209800"/>
              <a:chOff x="4648199" y="1905000"/>
              <a:chExt cx="3200401" cy="2209800"/>
            </a:xfrm>
          </p:grpSpPr>
          <p:pic>
            <p:nvPicPr>
              <p:cNvPr id="12292" name="Picture 2" descr="ourCampus.jp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48199" y="1905000"/>
                <a:ext cx="3175247" cy="2209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293" name="Picture 3" descr="full_colour_tagline.EPS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865776" y="1905000"/>
                <a:ext cx="982824" cy="69794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Disclosure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257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ea typeface="Verdana" pitchFamily="34" charset="0"/>
                <a:cs typeface="Verdana" pitchFamily="34" charset="0"/>
              </a:rPr>
              <a:t>Co-chair GRADE Working Group</a:t>
            </a:r>
          </a:p>
          <a:p>
            <a:r>
              <a:rPr lang="en-US" sz="2800" dirty="0" smtClean="0">
                <a:ea typeface="Verdana" pitchFamily="34" charset="0"/>
                <a:cs typeface="Verdana" pitchFamily="34" charset="0"/>
              </a:rPr>
              <a:t>Work with various guideline groups using GRADE</a:t>
            </a:r>
          </a:p>
          <a:p>
            <a:r>
              <a:rPr lang="en-US" sz="2800" dirty="0" smtClean="0">
                <a:ea typeface="Verdana" pitchFamily="34" charset="0"/>
                <a:cs typeface="Verdana" pitchFamily="34" charset="0"/>
              </a:rPr>
              <a:t>No direct personal for profit payments for work related to the topic area</a:t>
            </a:r>
          </a:p>
          <a:p>
            <a:r>
              <a:rPr lang="en-US" sz="2800" i="1" dirty="0" smtClean="0">
                <a:ea typeface="Verdana" pitchFamily="34" charset="0"/>
                <a:cs typeface="Verdana" pitchFamily="34" charset="0"/>
              </a:rPr>
              <a:t>American College of Physicians (ACP) </a:t>
            </a:r>
            <a:r>
              <a:rPr lang="en-US" sz="2800" dirty="0" smtClean="0">
                <a:ea typeface="Verdana" pitchFamily="34" charset="0"/>
                <a:cs typeface="Verdana" pitchFamily="34" charset="0"/>
              </a:rPr>
              <a:t>Clinical Practice Guidelines Committee</a:t>
            </a:r>
          </a:p>
          <a:p>
            <a:r>
              <a:rPr lang="en-US" sz="2800" dirty="0" smtClean="0">
                <a:ea typeface="Verdana" pitchFamily="34" charset="0"/>
                <a:cs typeface="Verdana" pitchFamily="34" charset="0"/>
              </a:rPr>
              <a:t>WHO: Expert Advisory Panel on Clinical Practice Guidelines and Clinical Research Methods and Ethics &amp; chair of various guideline panels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 descr="diagram"/>
          <p:cNvGrpSpPr/>
          <p:nvPr/>
        </p:nvGrpSpPr>
        <p:grpSpPr>
          <a:xfrm>
            <a:off x="0" y="152400"/>
            <a:ext cx="9144000" cy="6117743"/>
            <a:chOff x="0" y="152400"/>
            <a:chExt cx="9144000" cy="6117743"/>
          </a:xfrm>
        </p:grpSpPr>
        <p:sp>
          <p:nvSpPr>
            <p:cNvPr id="11" name="Rectangle 10"/>
            <p:cNvSpPr/>
            <p:nvPr/>
          </p:nvSpPr>
          <p:spPr>
            <a:xfrm>
              <a:off x="3247334" y="2537919"/>
              <a:ext cx="2254774" cy="164781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CA"/>
            </a:p>
          </p:txBody>
        </p:sp>
        <p:grpSp>
          <p:nvGrpSpPr>
            <p:cNvPr id="2" name="Group 63"/>
            <p:cNvGrpSpPr/>
            <p:nvPr/>
          </p:nvGrpSpPr>
          <p:grpSpPr>
            <a:xfrm>
              <a:off x="2625784" y="1910768"/>
              <a:ext cx="3589290" cy="2962588"/>
              <a:chOff x="1178695" y="571480"/>
              <a:chExt cx="6750891" cy="5572164"/>
            </a:xfrm>
          </p:grpSpPr>
          <p:grpSp>
            <p:nvGrpSpPr>
              <p:cNvPr id="6" name="Group 13"/>
              <p:cNvGrpSpPr/>
              <p:nvPr/>
            </p:nvGrpSpPr>
            <p:grpSpPr>
              <a:xfrm>
                <a:off x="2714612" y="5072074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3" name="Rounded Rectangle 2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" name="Rounded Rectangle 3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7" name="Group 14"/>
              <p:cNvGrpSpPr/>
              <p:nvPr/>
            </p:nvGrpSpPr>
            <p:grpSpPr>
              <a:xfrm>
                <a:off x="4000496" y="5072074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16" name="Rounded Rectangle 15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0" name="Rounded Rectangle 19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8" name="Group 21"/>
              <p:cNvGrpSpPr/>
              <p:nvPr/>
            </p:nvGrpSpPr>
            <p:grpSpPr>
              <a:xfrm>
                <a:off x="5286380" y="5072074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23" name="Rounded Rectangle 22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7" name="Rounded Rectangle 26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Rounded Rectangle 27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2" name="Group 28"/>
              <p:cNvGrpSpPr/>
              <p:nvPr/>
            </p:nvGrpSpPr>
            <p:grpSpPr>
              <a:xfrm flipV="1">
                <a:off x="2714612" y="571480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30" name="Rounded Rectangle 29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4" name="Group 35"/>
              <p:cNvGrpSpPr/>
              <p:nvPr/>
            </p:nvGrpSpPr>
            <p:grpSpPr>
              <a:xfrm flipV="1">
                <a:off x="4000496" y="571480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5" name="Group 42"/>
              <p:cNvGrpSpPr/>
              <p:nvPr/>
            </p:nvGrpSpPr>
            <p:grpSpPr>
              <a:xfrm flipV="1">
                <a:off x="5286380" y="571480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44" name="Rounded Rectangle 43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5" name="Rounded Rectangle 44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Rounded Rectangle 48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2" name="Group 49"/>
              <p:cNvGrpSpPr/>
              <p:nvPr/>
            </p:nvGrpSpPr>
            <p:grpSpPr>
              <a:xfrm rot="16200000" flipV="1">
                <a:off x="1214414" y="2714620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51" name="Rounded Rectangle 50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6" name="Rounded Rectangle 55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29" name="Group 56"/>
              <p:cNvGrpSpPr/>
              <p:nvPr/>
            </p:nvGrpSpPr>
            <p:grpSpPr>
              <a:xfrm rot="5400000" flipV="1">
                <a:off x="6893735" y="2714620"/>
                <a:ext cx="1000132" cy="1071570"/>
                <a:chOff x="2714612" y="5072074"/>
                <a:chExt cx="1000132" cy="1071570"/>
              </a:xfrm>
            </p:grpSpPr>
            <p:sp>
              <p:nvSpPr>
                <p:cNvPr id="58" name="Rounded Rectangle 57"/>
                <p:cNvSpPr/>
                <p:nvPr/>
              </p:nvSpPr>
              <p:spPr>
                <a:xfrm>
                  <a:off x="2928926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3214678" y="5072074"/>
                  <a:ext cx="285752" cy="785818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928926" y="5572140"/>
                  <a:ext cx="571504" cy="571504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62" name="Rounded Rectangle 61"/>
                <p:cNvSpPr/>
                <p:nvPr/>
              </p:nvSpPr>
              <p:spPr>
                <a:xfrm>
                  <a:off x="3500430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>
                <a:xfrm>
                  <a:off x="2714612" y="5429264"/>
                  <a:ext cx="214314" cy="500066"/>
                </a:xfrm>
                <a:prstGeom prst="roundRect">
                  <a:avLst>
                    <a:gd name="adj" fmla="val 50000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en-CA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65" name="TextBox 64"/>
            <p:cNvSpPr txBox="1"/>
            <p:nvPr/>
          </p:nvSpPr>
          <p:spPr>
            <a:xfrm>
              <a:off x="0" y="449759"/>
              <a:ext cx="60960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Healthcare </a:t>
              </a:r>
              <a:r>
                <a:rPr lang="pl-PL" sz="4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problem</a:t>
              </a:r>
              <a:endParaRPr lang="en-CA" sz="4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772017" y="5500702"/>
              <a:ext cx="537198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l-PL" sz="44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recommendation</a:t>
              </a:r>
              <a:endParaRPr lang="en-CA" sz="4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Right Arrow 66"/>
            <p:cNvSpPr/>
            <p:nvPr/>
          </p:nvSpPr>
          <p:spPr>
            <a:xfrm rot="2700000">
              <a:off x="1865263" y="1337514"/>
              <a:ext cx="785818" cy="428628"/>
            </a:xfrm>
            <a:prstGeom prst="rightArrow">
              <a:avLst/>
            </a:prstGeom>
            <a:solidFill>
              <a:schemeClr val="tx2">
                <a:lumMod val="75000"/>
                <a:alpha val="44000"/>
              </a:schemeClr>
            </a:solidFill>
            <a:ln>
              <a:solidFill>
                <a:schemeClr val="tx2">
                  <a:lumMod val="75000"/>
                </a:schemeClr>
              </a:solidFill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CA"/>
            </a:p>
          </p:txBody>
        </p:sp>
        <p:sp>
          <p:nvSpPr>
            <p:cNvPr id="68" name="Right Arrow 67"/>
            <p:cNvSpPr/>
            <p:nvPr/>
          </p:nvSpPr>
          <p:spPr>
            <a:xfrm rot="2700000">
              <a:off x="6208663" y="5001380"/>
              <a:ext cx="785818" cy="428628"/>
            </a:xfrm>
            <a:prstGeom prst="rightArrow">
              <a:avLst/>
            </a:prstGeom>
            <a:solidFill>
              <a:schemeClr val="tx2">
                <a:lumMod val="75000"/>
                <a:alpha val="44000"/>
              </a:schemeClr>
            </a:solidFill>
            <a:ln>
              <a:solidFill>
                <a:schemeClr val="tx2">
                  <a:lumMod val="75000"/>
                </a:schemeClr>
              </a:solidFill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CA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571736" y="1857364"/>
              <a:ext cx="3714776" cy="3071834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glow>
                <a:schemeClr val="dk1">
                  <a:tint val="100000"/>
                  <a:shade val="100000"/>
                  <a:hueMod val="100000"/>
                  <a:satMod val="10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" name="Oval Callout 70"/>
            <p:cNvSpPr/>
            <p:nvPr/>
          </p:nvSpPr>
          <p:spPr>
            <a:xfrm>
              <a:off x="5029200" y="152400"/>
              <a:ext cx="3657600" cy="1676400"/>
            </a:xfrm>
            <a:prstGeom prst="wedgeEllipse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“Healthy people”</a:t>
              </a:r>
            </a:p>
            <a:p>
              <a:pPr algn="ctr"/>
              <a:r>
                <a:rPr lang="en-US" dirty="0" smtClean="0"/>
                <a:t>“Herd immunity”</a:t>
              </a:r>
            </a:p>
            <a:p>
              <a:pPr algn="ctr"/>
              <a:r>
                <a:rPr lang="en-US" dirty="0" smtClean="0"/>
                <a:t>“Long term perspective”</a:t>
              </a:r>
            </a:p>
            <a:p>
              <a:pPr algn="ctr"/>
              <a:r>
                <a:rPr lang="en-US" dirty="0" smtClean="0"/>
                <a:t>“Few RCTs”</a:t>
              </a:r>
            </a:p>
            <a:p>
              <a:pPr algn="ctr"/>
              <a:r>
                <a:rPr lang="en-US" dirty="0" smtClean="0"/>
                <a:t>“Lots of other things”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5597016"/>
      </p:ext>
    </p:extLst>
  </p:cSld>
  <p:clrMapOvr>
    <a:masterClrMapping/>
  </p:clrMapOvr>
  <p:transition xmlns:p14="http://schemas.microsoft.com/office/powerpoint/2010/main">
    <p:pull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1026"/>
          <p:cNvSpPr>
            <a:spLocks noGrp="1" noChangeArrowheads="1"/>
          </p:cNvSpPr>
          <p:nvPr>
            <p:ph type="title"/>
          </p:nvPr>
        </p:nvSpPr>
        <p:spPr/>
        <p:txBody>
          <a:bodyPr lIns="82296" tIns="41148" rIns="82296" bIns="41148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Simple hierarchies are (too) simplistic</a:t>
            </a:r>
            <a:endParaRPr lang="en-US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Clr>
                <a:schemeClr val="accent2"/>
              </a:buClr>
              <a:buSzPct val="75000"/>
              <a:buNone/>
            </a:pPr>
            <a:r>
              <a:rPr lang="en-US" sz="2400" u="sng" dirty="0">
                <a:latin typeface="Calibri" pitchFamily="34" charset="0"/>
                <a:cs typeface="Calibri" pitchFamily="34" charset="0"/>
              </a:rPr>
              <a:t>STUDY DESIGN</a:t>
            </a:r>
          </a:p>
          <a:p>
            <a:pPr>
              <a:spcBef>
                <a:spcPct val="30000"/>
              </a:spcBef>
              <a:buClr>
                <a:schemeClr val="tx1"/>
              </a:buClr>
              <a:buSzPct val="40000"/>
              <a:buFont typeface="Wingdings" pitchFamily="2" charset="2"/>
              <a:buChar char="n"/>
            </a:pPr>
            <a:r>
              <a:rPr lang="en-US" dirty="0">
                <a:latin typeface="Corbel" pitchFamily="34" charset="0"/>
              </a:rPr>
              <a:t>Randomized Controlled Trials</a:t>
            </a:r>
          </a:p>
          <a:p>
            <a:pPr>
              <a:spcBef>
                <a:spcPct val="30000"/>
              </a:spcBef>
              <a:buClr>
                <a:schemeClr val="tx1"/>
              </a:buClr>
              <a:buSzPct val="40000"/>
              <a:buFont typeface="Wingdings" pitchFamily="2" charset="2"/>
              <a:buChar char="n"/>
            </a:pPr>
            <a:r>
              <a:rPr lang="en-US" dirty="0">
                <a:latin typeface="Corbel" pitchFamily="34" charset="0"/>
              </a:rPr>
              <a:t>Cohort Studies and Case Control Studies</a:t>
            </a:r>
          </a:p>
          <a:p>
            <a:pPr>
              <a:spcBef>
                <a:spcPct val="30000"/>
              </a:spcBef>
              <a:buClr>
                <a:schemeClr val="tx1"/>
              </a:buClr>
              <a:buSzPct val="40000"/>
              <a:buFont typeface="Wingdings" pitchFamily="2" charset="2"/>
              <a:buChar char="n"/>
            </a:pPr>
            <a:r>
              <a:rPr lang="en-US" dirty="0">
                <a:latin typeface="Corbel" pitchFamily="34" charset="0"/>
              </a:rPr>
              <a:t>Case Reports and Case Series, Non-systematic </a:t>
            </a:r>
            <a:r>
              <a:rPr lang="en-US" dirty="0" smtClean="0">
                <a:latin typeface="Corbel" pitchFamily="34" charset="0"/>
              </a:rPr>
              <a:t>observations</a:t>
            </a:r>
          </a:p>
          <a:p>
            <a:pPr>
              <a:spcBef>
                <a:spcPct val="30000"/>
              </a:spcBef>
              <a:buClr>
                <a:schemeClr val="tx1"/>
              </a:buClr>
              <a:buSzPct val="40000"/>
              <a:buFont typeface="Wingdings" pitchFamily="2" charset="2"/>
              <a:buChar char="n"/>
            </a:pPr>
            <a:endParaRPr lang="en-US" dirty="0">
              <a:latin typeface="Corbel" pitchFamily="34" charset="0"/>
            </a:endParaRPr>
          </a:p>
          <a:p>
            <a:pPr marL="0" indent="0">
              <a:spcBef>
                <a:spcPct val="30000"/>
              </a:spcBef>
              <a:buClr>
                <a:schemeClr val="tx1"/>
              </a:buClr>
              <a:buSzPct val="40000"/>
              <a:buNone/>
            </a:pPr>
            <a:r>
              <a:rPr lang="en-US" dirty="0">
                <a:latin typeface="Corbel" pitchFamily="34" charset="0"/>
              </a:rPr>
              <a:t>Expert Opinion</a:t>
            </a:r>
          </a:p>
          <a:p>
            <a:pPr>
              <a:spcBef>
                <a:spcPct val="30000"/>
              </a:spcBef>
              <a:buClr>
                <a:schemeClr val="tx1"/>
              </a:buClr>
              <a:buSzPct val="40000"/>
              <a:buFont typeface="Wingdings" pitchFamily="2" charset="2"/>
              <a:buChar char="n"/>
            </a:pPr>
            <a:endParaRPr lang="en-US" dirty="0">
              <a:latin typeface="Corbel" pitchFamily="34" charset="0"/>
            </a:endParaRPr>
          </a:p>
          <a:p>
            <a:endParaRPr lang="en-US" dirty="0"/>
          </a:p>
        </p:txBody>
      </p:sp>
      <p:grpSp>
        <p:nvGrpSpPr>
          <p:cNvPr id="4" name="Group 3" descr="BIAS diagram"/>
          <p:cNvGrpSpPr/>
          <p:nvPr/>
        </p:nvGrpSpPr>
        <p:grpSpPr>
          <a:xfrm>
            <a:off x="5181600" y="1927225"/>
            <a:ext cx="3660775" cy="4930775"/>
            <a:chOff x="5181600" y="1927225"/>
            <a:chExt cx="3660775" cy="4930775"/>
          </a:xfrm>
        </p:grpSpPr>
        <p:sp>
          <p:nvSpPr>
            <p:cNvPr id="28676" name="Text Box 1029"/>
            <p:cNvSpPr txBox="1">
              <a:spLocks noChangeArrowheads="1"/>
            </p:cNvSpPr>
            <p:nvPr/>
          </p:nvSpPr>
          <p:spPr bwMode="auto">
            <a:xfrm>
              <a:off x="5181600" y="1927225"/>
              <a:ext cx="3200400" cy="523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1434" tIns="45716" rIns="91434" bIns="45716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2800" u="sng" dirty="0">
                  <a:latin typeface="Calibri" pitchFamily="34" charset="0"/>
                  <a:cs typeface="Calibri" pitchFamily="34" charset="0"/>
                </a:rPr>
                <a:t>BIAS</a:t>
              </a:r>
            </a:p>
          </p:txBody>
        </p:sp>
        <p:sp>
          <p:nvSpPr>
            <p:cNvPr id="28677" name="AutoShape 1030"/>
            <p:cNvSpPr>
              <a:spLocks noChangeArrowheads="1"/>
            </p:cNvSpPr>
            <p:nvPr/>
          </p:nvSpPr>
          <p:spPr bwMode="auto">
            <a:xfrm>
              <a:off x="5867400" y="2384425"/>
              <a:ext cx="1828800" cy="406241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lIns="82296" tIns="41148" rIns="82296" bIns="41148" anchor="ctr"/>
            <a:lstStyle/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379912" name="Text Box 1032"/>
            <p:cNvSpPr txBox="1">
              <a:spLocks noChangeArrowheads="1"/>
            </p:cNvSpPr>
            <p:nvPr/>
          </p:nvSpPr>
          <p:spPr bwMode="auto">
            <a:xfrm rot="5400000">
              <a:off x="5968207" y="3998118"/>
              <a:ext cx="4184650" cy="5762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291" tIns="41145" rIns="82291" bIns="41145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dirty="0">
                  <a:latin typeface="Corbel" pitchFamily="34" charset="0"/>
                </a:rPr>
                <a:t>Expert Opinion</a:t>
              </a:r>
            </a:p>
          </p:txBody>
        </p:sp>
        <p:sp>
          <p:nvSpPr>
            <p:cNvPr id="28680" name="Rectangle 1"/>
            <p:cNvSpPr>
              <a:spLocks noChangeArrowheads="1"/>
            </p:cNvSpPr>
            <p:nvPr/>
          </p:nvSpPr>
          <p:spPr bwMode="auto">
            <a:xfrm>
              <a:off x="6781800" y="6581775"/>
              <a:ext cx="20605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>
                <a:tabLst>
                  <a:tab pos="685800" algn="l"/>
                  <a:tab pos="914400" algn="l"/>
                  <a:tab pos="1371600" algn="l"/>
                </a:tabLst>
              </a:pPr>
              <a:r>
                <a:rPr lang="en-US" sz="1200">
                  <a:cs typeface="Times New Roman" pitchFamily="18" charset="0"/>
                </a:rPr>
                <a:t>Schünemann &amp; Bone, 2003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19911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200150"/>
          </a:xfrm>
        </p:spPr>
        <p:txBody>
          <a:bodyPr lIns="82296" tIns="41148" rIns="82296" bIns="41148"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GRADE: recommendations &amp; quality of (a body of)evidence</a:t>
            </a:r>
            <a:endParaRPr lang="en-CA" b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idx="1"/>
          </p:nvPr>
        </p:nvSpPr>
        <p:spPr>
          <a:xfrm>
            <a:off x="320674" y="1371600"/>
            <a:ext cx="8823326" cy="4724400"/>
          </a:xfrm>
        </p:spPr>
        <p:txBody>
          <a:bodyPr lIns="82296" tIns="41148" rIns="82296" bIns="41148"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ea typeface="Verdana" pitchFamily="34" charset="0"/>
                <a:cs typeface="Verdana" pitchFamily="34" charset="0"/>
              </a:rPr>
              <a:t>Clear separation, but </a:t>
            </a:r>
            <a:r>
              <a:rPr lang="en-US" i="1" dirty="0" smtClean="0">
                <a:ea typeface="Verdana" pitchFamily="34" charset="0"/>
                <a:cs typeface="Verdana" pitchFamily="34" charset="0"/>
              </a:rPr>
              <a:t>judgments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 required:</a:t>
            </a:r>
          </a:p>
          <a:p>
            <a:pPr marL="462915" indent="-462915">
              <a:lnSpc>
                <a:spcPct val="90000"/>
              </a:lnSpc>
              <a:buFont typeface="Wingdings" pitchFamily="2" charset="2"/>
              <a:buNone/>
              <a:defRPr/>
            </a:pPr>
            <a:endParaRPr lang="en-CA" dirty="0" smtClean="0">
              <a:ea typeface="Verdana" pitchFamily="34" charset="0"/>
              <a:cs typeface="Verdana" pitchFamily="34" charset="0"/>
            </a:endParaRPr>
          </a:p>
          <a:p>
            <a:pPr marL="462915" indent="-462915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dirty="0" smtClean="0">
                <a:ea typeface="Verdana" pitchFamily="34" charset="0"/>
                <a:cs typeface="Verdana" pitchFamily="34" charset="0"/>
              </a:rPr>
              <a:t>1) Recommendation: 2 grades – conditional (aka weak) or strong (for or against an action)?</a:t>
            </a:r>
          </a:p>
          <a:p>
            <a:pPr lvl="1">
              <a:lnSpc>
                <a:spcPct val="90000"/>
              </a:lnSpc>
              <a:defRPr/>
            </a:pPr>
            <a:r>
              <a:rPr lang="en-CA" dirty="0" smtClean="0">
                <a:ea typeface="Verdana" pitchFamily="34" charset="0"/>
                <a:cs typeface="Verdana" pitchFamily="34" charset="0"/>
              </a:rPr>
              <a:t>Balance of benefits and downsides, values and preferences, resource use and quality of evidence</a:t>
            </a:r>
          </a:p>
          <a:p>
            <a:pPr lvl="1">
              <a:lnSpc>
                <a:spcPct val="90000"/>
              </a:lnSpc>
              <a:defRPr/>
            </a:pPr>
            <a:endParaRPr lang="en-CA" dirty="0" smtClean="0"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ea typeface="Verdana" pitchFamily="34" charset="0"/>
                <a:cs typeface="Verdana" pitchFamily="34" charset="0"/>
              </a:rPr>
              <a:t>2) 4 categories of quality of evidence: </a:t>
            </a:r>
          </a:p>
          <a:p>
            <a:pPr>
              <a:buNone/>
              <a:tabLst>
                <a:tab pos="736600" algn="l"/>
              </a:tabLst>
            </a:pP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		 (</a:t>
            </a:r>
            <a:r>
              <a:rPr lang="en-US" sz="2100" dirty="0" smtClean="0">
                <a:ea typeface="Verdana" pitchFamily="34" charset="0"/>
                <a:cs typeface="Verdana" pitchFamily="34" charset="0"/>
              </a:rPr>
              <a:t>High), 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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Wingdings 2"/>
              </a:rPr>
              <a:t>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(Moderate)</a:t>
            </a:r>
            <a:r>
              <a:rPr lang="en-US" sz="21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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Wingdings 2"/>
              </a:rPr>
              <a:t>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(Low)</a:t>
            </a:r>
            <a:r>
              <a:rPr lang="en-US" sz="21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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Wingdings 2"/>
              </a:rPr>
              <a:t></a:t>
            </a:r>
            <a:r>
              <a:rPr lang="en-US" sz="2100" dirty="0" smtClean="0">
                <a:ea typeface="Verdana" pitchFamily="34" charset="0"/>
                <a:cs typeface="Verdana" pitchFamily="34" charset="0"/>
                <a:sym typeface="Symbol"/>
              </a:rPr>
              <a:t>(Very low)</a:t>
            </a:r>
            <a:r>
              <a:rPr lang="en-US" sz="2100" dirty="0" smtClean="0">
                <a:ea typeface="Verdana" pitchFamily="34" charset="0"/>
                <a:cs typeface="Verdana" pitchFamily="34" charset="0"/>
              </a:rPr>
              <a:t>?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ea typeface="Verdana" pitchFamily="34" charset="0"/>
                <a:cs typeface="Verdana" pitchFamily="34" charset="0"/>
              </a:rPr>
              <a:t>methodological quality of evidence</a:t>
            </a:r>
          </a:p>
          <a:p>
            <a:pPr lvl="1">
              <a:lnSpc>
                <a:spcPct val="90000"/>
              </a:lnSpc>
              <a:defRPr/>
            </a:pPr>
            <a:r>
              <a:rPr lang="en-CA" dirty="0" smtClean="0">
                <a:ea typeface="Verdana" pitchFamily="34" charset="0"/>
                <a:cs typeface="Verdana" pitchFamily="34" charset="0"/>
              </a:rPr>
              <a:t>likelihood of bias related to recommendation</a:t>
            </a:r>
          </a:p>
          <a:p>
            <a:pPr lvl="1">
              <a:lnSpc>
                <a:spcPct val="90000"/>
              </a:lnSpc>
              <a:defRPr/>
            </a:pPr>
            <a:r>
              <a:rPr lang="en-CA" dirty="0" smtClean="0">
                <a:ea typeface="Verdana" pitchFamily="34" charset="0"/>
                <a:cs typeface="Verdana" pitchFamily="34" charset="0"/>
              </a:rPr>
              <a:t>by outcome and across outcomes</a:t>
            </a:r>
          </a:p>
          <a:p>
            <a:pPr>
              <a:buNone/>
            </a:pPr>
            <a:endParaRPr lang="en-CA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629400" y="5715000"/>
            <a:ext cx="4419600" cy="2923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39" tIns="45719" rIns="91439" bIns="45719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 dirty="0" smtClean="0"/>
              <a:t>*www.GradeWorking-Group.org</a:t>
            </a:r>
            <a:endParaRPr lang="en-US" sz="13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04258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598488"/>
          </a:xfrm>
        </p:spPr>
        <p:txBody>
          <a:bodyPr lIns="123435" tIns="0" rIns="148123" bIns="0">
            <a:normAutofit fontScale="90000"/>
          </a:bodyPr>
          <a:lstStyle/>
          <a:p>
            <a:pPr defTabSz="822960" eaLnBrk="1" fontAlgn="auto" hangingPunct="1">
              <a:spcAft>
                <a:spcPts val="0"/>
              </a:spcAft>
              <a:defRPr/>
            </a:pPr>
            <a:r>
              <a:rPr lang="en-US" sz="41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Evidence based </a:t>
            </a:r>
            <a:r>
              <a:rPr lang="en-US" sz="41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healthcare decisions</a:t>
            </a:r>
            <a:endParaRPr lang="en-US" sz="41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1" descr="Evidence based healthcare decisions diagram"/>
          <p:cNvGrpSpPr/>
          <p:nvPr/>
        </p:nvGrpSpPr>
        <p:grpSpPr>
          <a:xfrm>
            <a:off x="403225" y="965200"/>
            <a:ext cx="8664575" cy="5033962"/>
            <a:chOff x="403225" y="965200"/>
            <a:chExt cx="8664575" cy="5033962"/>
          </a:xfrm>
        </p:grpSpPr>
        <p:sp>
          <p:nvSpPr>
            <p:cNvPr id="497667" name="Oval 3"/>
            <p:cNvSpPr>
              <a:spLocks noChangeArrowheads="1"/>
            </p:cNvSpPr>
            <p:nvPr/>
          </p:nvSpPr>
          <p:spPr bwMode="auto">
            <a:xfrm>
              <a:off x="2754313" y="1871663"/>
              <a:ext cx="2125662" cy="2138362"/>
            </a:xfrm>
            <a:prstGeom prst="ellipse">
              <a:avLst/>
            </a:prstGeom>
            <a:solidFill>
              <a:schemeClr val="accent2">
                <a:alpha val="59999"/>
              </a:schemeClr>
            </a:solidFill>
            <a:ln w="25400">
              <a:solidFill>
                <a:schemeClr val="tx1">
                  <a:alpha val="59607"/>
                </a:schemeClr>
              </a:solidFill>
              <a:round/>
              <a:headEnd/>
              <a:tailEnd/>
            </a:ln>
          </p:spPr>
          <p:txBody>
            <a:bodyPr lIns="82296" tIns="41148" rIns="82296" bIns="41148"/>
            <a:lstStyle/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497668" name="Oval 4"/>
            <p:cNvSpPr>
              <a:spLocks noChangeArrowheads="1"/>
            </p:cNvSpPr>
            <p:nvPr/>
          </p:nvSpPr>
          <p:spPr bwMode="auto">
            <a:xfrm>
              <a:off x="4354513" y="1871663"/>
              <a:ext cx="2125662" cy="2138362"/>
            </a:xfrm>
            <a:prstGeom prst="ellipse">
              <a:avLst/>
            </a:prstGeom>
            <a:solidFill>
              <a:schemeClr val="accent3">
                <a:lumMod val="50000"/>
                <a:alpha val="48000"/>
              </a:schemeClr>
            </a:solidFill>
            <a:ln w="25400">
              <a:solidFill>
                <a:schemeClr val="tx1">
                  <a:alpha val="48495"/>
                </a:schemeClr>
              </a:solidFill>
              <a:round/>
              <a:headEnd/>
              <a:tailEnd/>
            </a:ln>
          </p:spPr>
          <p:txBody>
            <a:bodyPr lIns="82296" tIns="41148" rIns="82296" bIns="41148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97669" name="Oval 5"/>
            <p:cNvSpPr>
              <a:spLocks noChangeArrowheads="1"/>
            </p:cNvSpPr>
            <p:nvPr/>
          </p:nvSpPr>
          <p:spPr bwMode="auto">
            <a:xfrm>
              <a:off x="3508375" y="2946400"/>
              <a:ext cx="2127250" cy="2136775"/>
            </a:xfrm>
            <a:prstGeom prst="ellipse">
              <a:avLst/>
            </a:prstGeom>
            <a:solidFill>
              <a:srgbClr val="0078FF">
                <a:alpha val="56078"/>
              </a:srgbClr>
            </a:solidFill>
            <a:ln w="25400">
              <a:solidFill>
                <a:schemeClr val="tx1">
                  <a:alpha val="56078"/>
                </a:schemeClr>
              </a:solidFill>
              <a:round/>
              <a:headEnd/>
              <a:tailEnd/>
            </a:ln>
          </p:spPr>
          <p:txBody>
            <a:bodyPr lIns="82296" tIns="41148" rIns="82296" bIns="41148"/>
            <a:lstStyle/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497670" name="Rectangle 6"/>
            <p:cNvSpPr>
              <a:spLocks noChangeArrowheads="1"/>
            </p:cNvSpPr>
            <p:nvPr/>
          </p:nvSpPr>
          <p:spPr bwMode="auto">
            <a:xfrm>
              <a:off x="3048000" y="5379521"/>
              <a:ext cx="31090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Evidence about effects</a:t>
              </a:r>
              <a:endPara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97671" name="Rectangle 7"/>
            <p:cNvSpPr>
              <a:spLocks noChangeArrowheads="1"/>
            </p:cNvSpPr>
            <p:nvPr/>
          </p:nvSpPr>
          <p:spPr bwMode="auto">
            <a:xfrm>
              <a:off x="6161088" y="965200"/>
              <a:ext cx="2904641" cy="124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700" dirty="0" smtClean="0">
                  <a:solidFill>
                    <a:schemeClr val="accent3">
                      <a:lumMod val="50000"/>
                    </a:schemeClr>
                  </a:solidFill>
                </a:rPr>
                <a:t>Population/societal</a:t>
              </a:r>
            </a:p>
            <a:p>
              <a:r>
                <a:rPr lang="en-US" sz="2700" dirty="0" smtClean="0">
                  <a:solidFill>
                    <a:schemeClr val="accent3">
                      <a:lumMod val="50000"/>
                    </a:schemeClr>
                  </a:solidFill>
                </a:rPr>
                <a:t>values</a:t>
              </a:r>
              <a:endParaRPr lang="en-US" sz="2700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r>
                <a:rPr lang="en-US" sz="2700" dirty="0">
                  <a:solidFill>
                    <a:schemeClr val="accent3">
                      <a:lumMod val="50000"/>
                    </a:schemeClr>
                  </a:solidFill>
                </a:rPr>
                <a:t>and preferences</a:t>
              </a:r>
            </a:p>
          </p:txBody>
        </p:sp>
        <p:sp>
          <p:nvSpPr>
            <p:cNvPr id="497672" name="Rectangle 8"/>
            <p:cNvSpPr>
              <a:spLocks noChangeArrowheads="1"/>
            </p:cNvSpPr>
            <p:nvPr/>
          </p:nvSpPr>
          <p:spPr bwMode="auto">
            <a:xfrm>
              <a:off x="403225" y="1346200"/>
              <a:ext cx="3635375" cy="982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7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State </a:t>
              </a:r>
              <a:r>
                <a:rPr lang="en-US" sz="27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and circumstances</a:t>
              </a:r>
            </a:p>
          </p:txBody>
        </p:sp>
        <p:sp>
          <p:nvSpPr>
            <p:cNvPr id="497673" name="Rectangle 9"/>
            <p:cNvSpPr>
              <a:spLocks noChangeArrowheads="1"/>
            </p:cNvSpPr>
            <p:nvPr/>
          </p:nvSpPr>
          <p:spPr bwMode="auto">
            <a:xfrm>
              <a:off x="3824288" y="3144838"/>
              <a:ext cx="1558925" cy="41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700" b="1" dirty="0">
                  <a:solidFill>
                    <a:srgbClr val="FFFFFF"/>
                  </a:solidFill>
                </a:rPr>
                <a:t>Expertise</a:t>
              </a:r>
            </a:p>
          </p:txBody>
        </p:sp>
        <p:sp>
          <p:nvSpPr>
            <p:cNvPr id="497675" name="Text Box 11"/>
            <p:cNvSpPr txBox="1">
              <a:spLocks noChangeArrowheads="1"/>
            </p:cNvSpPr>
            <p:nvPr/>
          </p:nvSpPr>
          <p:spPr bwMode="auto">
            <a:xfrm>
              <a:off x="6186487" y="5715000"/>
              <a:ext cx="2881313" cy="2841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2291" tIns="41145" rIns="82291" bIns="41145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300" dirty="0">
                  <a:latin typeface="Corbel" pitchFamily="34" charset="0"/>
                </a:rPr>
                <a:t>Haynes et al. 2002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3695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auto" latinLnBrk="0" hangingPunct="1"/>
            <a:r>
              <a:rPr lang="en-CA" sz="3500" b="1" i="0" kern="1200" spc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Verdana"/>
                <a:ea typeface="Verdana"/>
                <a:cs typeface="Verdana"/>
              </a:rPr>
              <a:t>GRADE Quality of Evidence</a:t>
            </a:r>
            <a:endParaRPr lang="en-CA" dirty="0" smtClean="0">
              <a:effectLst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buNone/>
              <a:defRPr/>
            </a:pPr>
            <a:r>
              <a:rPr lang="en-GB" altLang="ja-JP" dirty="0">
                <a:latin typeface="Verdana" pitchFamily="34" charset="0"/>
                <a:ea typeface="Verdana" pitchFamily="34" charset="0"/>
                <a:cs typeface="Verdana" pitchFamily="34" charset="0"/>
              </a:rPr>
              <a:t>In the context of </a:t>
            </a:r>
            <a:r>
              <a:rPr lang="en-GB" altLang="ja-JP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making recommendations</a:t>
            </a:r>
            <a:r>
              <a:rPr lang="en-GB" altLang="ja-JP" dirty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0">
              <a:lnSpc>
                <a:spcPct val="90000"/>
              </a:lnSpc>
              <a:defRPr/>
            </a:pPr>
            <a:r>
              <a:rPr lang="en-US" altLang="ja-JP" dirty="0">
                <a:latin typeface="Verdana" pitchFamily="34" charset="0"/>
                <a:ea typeface="Verdana" pitchFamily="34" charset="0"/>
                <a:cs typeface="Verdana" pitchFamily="34" charset="0"/>
              </a:rPr>
              <a:t>The quality of evidence reflects the extent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of our confidence that the estimates of an effect are adequate to support a particular decision or recommendation</a:t>
            </a:r>
            <a:r>
              <a:rPr lang="en-US" altLang="ja-JP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6307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cartoon of belief and confide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0"/>
            <a:ext cx="4851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7143750" y="1643063"/>
            <a:ext cx="1428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Likelihood of and confidence in an outcome</a:t>
            </a:r>
          </a:p>
        </p:txBody>
      </p:sp>
    </p:spTree>
    <p:extLst>
      <p:ext uri="{BB962C8B-B14F-4D97-AF65-F5344CB8AC3E}">
        <p14:creationId xmlns:p14="http://schemas.microsoft.com/office/powerpoint/2010/main" val="28632887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2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|0.4|3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23059</TotalTime>
  <Words>830</Words>
  <Application>Microsoft Macintosh PowerPoint</Application>
  <PresentationFormat>On-screen Show (4:3)</PresentationFormat>
  <Paragraphs>176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Document</vt:lpstr>
      <vt:lpstr>Brief summary of the GRADE framework </vt:lpstr>
      <vt:lpstr>PowerPoint Presentation</vt:lpstr>
      <vt:lpstr>Disclosure</vt:lpstr>
      <vt:lpstr>PowerPoint Presentation</vt:lpstr>
      <vt:lpstr>Simple hierarchies are (too) simplistic</vt:lpstr>
      <vt:lpstr>GRADE: recommendations &amp; quality of (a body of)evidence</vt:lpstr>
      <vt:lpstr>Evidence based healthcare decisions</vt:lpstr>
      <vt:lpstr>GRADE Quality of Evidence </vt:lpstr>
      <vt:lpstr>PowerPoint Presentation</vt:lpstr>
      <vt:lpstr>Determinants of quality</vt:lpstr>
      <vt:lpstr>Quality assessment criteria  </vt:lpstr>
      <vt:lpstr>Interpretation of grades of evidence</vt:lpstr>
      <vt:lpstr>Interpretation of grades of evidence</vt:lpstr>
      <vt:lpstr>PowerPoint Presentation</vt:lpstr>
      <vt:lpstr>GRADE Uptake</vt:lpstr>
    </vt:vector>
  </TitlesOfParts>
  <Company>University at Buffalo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Globalize the evidence – individualize Decisions</dc:title>
  <dc:creator>hjs</dc:creator>
  <cp:lastModifiedBy>Vanessa Graham</cp:lastModifiedBy>
  <cp:revision>402</cp:revision>
  <dcterms:created xsi:type="dcterms:W3CDTF">2008-06-10T18:22:48Z</dcterms:created>
  <dcterms:modified xsi:type="dcterms:W3CDTF">2011-10-20T21:37:23Z</dcterms:modified>
</cp:coreProperties>
</file>