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9" r:id="rId3"/>
    <p:sldId id="305" r:id="rId4"/>
    <p:sldId id="285" r:id="rId5"/>
    <p:sldId id="292" r:id="rId6"/>
    <p:sldId id="283" r:id="rId7"/>
    <p:sldId id="295" r:id="rId8"/>
    <p:sldId id="267" r:id="rId9"/>
    <p:sldId id="266" r:id="rId10"/>
    <p:sldId id="260" r:id="rId11"/>
    <p:sldId id="271" r:id="rId12"/>
    <p:sldId id="272" r:id="rId13"/>
    <p:sldId id="281" r:id="rId14"/>
    <p:sldId id="275" r:id="rId15"/>
    <p:sldId id="298" r:id="rId16"/>
    <p:sldId id="278" r:id="rId17"/>
    <p:sldId id="293" r:id="rId18"/>
    <p:sldId id="274" r:id="rId19"/>
    <p:sldId id="299" r:id="rId20"/>
    <p:sldId id="286" r:id="rId21"/>
    <p:sldId id="276" r:id="rId22"/>
    <p:sldId id="296" r:id="rId23"/>
    <p:sldId id="280" r:id="rId24"/>
    <p:sldId id="282" r:id="rId25"/>
    <p:sldId id="261" r:id="rId26"/>
    <p:sldId id="262" r:id="rId27"/>
    <p:sldId id="308" r:id="rId28"/>
    <p:sldId id="263" r:id="rId29"/>
    <p:sldId id="264" r:id="rId30"/>
    <p:sldId id="300" r:id="rId31"/>
    <p:sldId id="306" r:id="rId32"/>
    <p:sldId id="301" r:id="rId33"/>
    <p:sldId id="303" r:id="rId34"/>
    <p:sldId id="265" r:id="rId35"/>
  </p:sldIdLst>
  <p:sldSz cx="9144000" cy="6858000" type="screen4x3"/>
  <p:notesSz cx="6997700" cy="9271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18248"/>
    </p:cViewPr>
  </p:outlineViewPr>
  <p:notesTextViewPr>
    <p:cViewPr>
      <p:scale>
        <a:sx n="100" d="100"/>
        <a:sy n="100" d="100"/>
      </p:scale>
      <p:origin x="0" y="0"/>
    </p:cViewPr>
  </p:notesTextViewPr>
  <p:notesViewPr>
    <p:cSldViewPr>
      <p:cViewPr>
        <p:scale>
          <a:sx n="100" d="100"/>
          <a:sy n="100" d="100"/>
        </p:scale>
        <p:origin x="-864" y="360"/>
      </p:cViewPr>
      <p:guideLst>
        <p:guide orient="horz" pos="2920"/>
        <p:guide pos="220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defTabSz="930275">
              <a:defRPr sz="1200">
                <a:ea typeface="+mn-ea"/>
              </a:defRPr>
            </a:lvl1pPr>
          </a:lstStyle>
          <a:p>
            <a:pPr>
              <a:defRPr/>
            </a:pPr>
            <a:endParaRPr lang="en-US"/>
          </a:p>
        </p:txBody>
      </p:sp>
      <p:sp>
        <p:nvSpPr>
          <p:cNvPr id="34819"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defTabSz="930275">
              <a:defRPr sz="1200">
                <a:ea typeface="+mn-ea"/>
              </a:defRPr>
            </a:lvl1pPr>
          </a:lstStyle>
          <a:p>
            <a:pPr>
              <a:defRPr/>
            </a:pPr>
            <a:endParaRPr lang="en-US"/>
          </a:p>
        </p:txBody>
      </p:sp>
      <p:sp>
        <p:nvSpPr>
          <p:cNvPr id="36868" name="Rectangle 4"/>
          <p:cNvSpPr>
            <a:spLocks noRo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21" name="Rectangle 5"/>
          <p:cNvSpPr>
            <a:spLocks noGrp="1" noChangeArrowheads="1"/>
          </p:cNvSpPr>
          <p:nvPr>
            <p:ph type="body" sz="quarter" idx="3"/>
          </p:nvPr>
        </p:nvSpPr>
        <p:spPr bwMode="auto">
          <a:xfrm>
            <a:off x="700088" y="4403725"/>
            <a:ext cx="5597525" cy="41719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0" y="8805863"/>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defTabSz="930275">
              <a:defRPr sz="1200">
                <a:ea typeface="+mn-ea"/>
              </a:defRPr>
            </a:lvl1pPr>
          </a:lstStyle>
          <a:p>
            <a:pPr>
              <a:defRPr/>
            </a:pPr>
            <a:endParaRPr lang="en-US"/>
          </a:p>
        </p:txBody>
      </p:sp>
      <p:sp>
        <p:nvSpPr>
          <p:cNvPr id="34823" name="Rectangle 7"/>
          <p:cNvSpPr>
            <a:spLocks noGrp="1" noChangeArrowheads="1"/>
          </p:cNvSpPr>
          <p:nvPr>
            <p:ph type="sldNum" sz="quarter" idx="5"/>
          </p:nvPr>
        </p:nvSpPr>
        <p:spPr bwMode="auto">
          <a:xfrm>
            <a:off x="3963988" y="8805863"/>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defTabSz="930275">
              <a:defRPr sz="1200"/>
            </a:lvl1pPr>
          </a:lstStyle>
          <a:p>
            <a:fld id="{C196B394-F3C3-9641-A866-85645E198094}" type="slidenum">
              <a:rPr lang="en-US"/>
              <a:pPr/>
              <a:t>‹#›</a:t>
            </a:fld>
            <a:endParaRPr lang="en-US"/>
          </a:p>
        </p:txBody>
      </p:sp>
    </p:spTree>
    <p:extLst>
      <p:ext uri="{BB962C8B-B14F-4D97-AF65-F5344CB8AC3E}">
        <p14:creationId xmlns:p14="http://schemas.microsoft.com/office/powerpoint/2010/main" val="25960365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3DFA2D1-0FE2-C54F-8D2F-8ABA64EADFD8}" type="slidenum">
              <a:rPr lang="en-US"/>
              <a:pPr eaLnBrk="1" hangingPunct="1"/>
              <a:t>1</a:t>
            </a:fld>
            <a:endParaRPr lang="en-US"/>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BE07C36-1ADE-C84E-82CF-80FA21576E8F}" type="slidenum">
              <a:rPr lang="en-US"/>
              <a:pPr eaLnBrk="1" hangingPunct="1"/>
              <a:t>10</a:t>
            </a:fld>
            <a:endParaRPr lang="en-US"/>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6E3F875-BF92-1F4D-94F2-DED3D7D579F9}" type="slidenum">
              <a:rPr lang="en-US"/>
              <a:pPr eaLnBrk="1" hangingPunct="1"/>
              <a:t>11</a:t>
            </a:fld>
            <a:endParaRPr lang="en-US"/>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D83EAE7-80D0-4A4D-9772-467DF5C67FE5}" type="slidenum">
              <a:rPr lang="en-US"/>
              <a:pPr eaLnBrk="1" hangingPunct="1"/>
              <a:t>12</a:t>
            </a:fld>
            <a:endParaRPr lang="en-US"/>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4E6BF2D-CBE8-4740-BF36-A0B6F7A86828}" type="slidenum">
              <a:rPr lang="en-US"/>
              <a:pPr eaLnBrk="1" hangingPunct="1"/>
              <a:t>13</a:t>
            </a:fld>
            <a:endParaRPr lang="en-US"/>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0C9D54E-1201-984B-A13E-559E58D69E03}" type="slidenum">
              <a:rPr lang="en-US"/>
              <a:pPr eaLnBrk="1" hangingPunct="1"/>
              <a:t>14</a:t>
            </a:fld>
            <a:endParaRPr lang="en-US"/>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4E8FE1F-D485-4543-8D16-9FA9BC313C79}" type="slidenum">
              <a:rPr lang="en-US"/>
              <a:pPr eaLnBrk="1" hangingPunct="1"/>
              <a:t>15</a:t>
            </a:fld>
            <a:endParaRPr lang="en-US"/>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A736E99-04AD-844A-B1C2-E3DC1879DB40}" type="slidenum">
              <a:rPr lang="en-US"/>
              <a:pPr eaLnBrk="1" hangingPunct="1"/>
              <a:t>16</a:t>
            </a:fld>
            <a:endParaRPr lang="en-US"/>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93183F4-A34C-7D42-8F7F-26B67D87A908}" type="slidenum">
              <a:rPr lang="en-US"/>
              <a:pPr eaLnBrk="1" hangingPunct="1"/>
              <a:t>17</a:t>
            </a:fld>
            <a:endParaRPr lang="en-US"/>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1C26AE6-4B54-894A-9B08-2529C195E317}" type="slidenum">
              <a:rPr lang="en-US"/>
              <a:pPr eaLnBrk="1" hangingPunct="1"/>
              <a:t>18</a:t>
            </a:fld>
            <a:endParaRPr lang="en-US"/>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53155B1-1F09-EE41-AAC2-8CA71EED7307}" type="slidenum">
              <a:rPr lang="en-US"/>
              <a:pPr eaLnBrk="1" hangingPunct="1"/>
              <a:t>19</a:t>
            </a:fld>
            <a:endParaRPr lang="en-US"/>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863556F-8690-834E-B7A8-E5060CE406AF}" type="slidenum">
              <a:rPr lang="en-US"/>
              <a:pPr eaLnBrk="1" hangingPunct="1"/>
              <a:t>2</a:t>
            </a:fld>
            <a:endParaRPr lang="en-US"/>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744C26C-0714-9B44-BE74-50A13375D5C2}" type="slidenum">
              <a:rPr lang="en-US"/>
              <a:pPr eaLnBrk="1" hangingPunct="1"/>
              <a:t>20</a:t>
            </a:fld>
            <a:endParaRPr lang="en-US"/>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5F4DF11-7D4B-3348-99FF-A9A4A971A866}" type="slidenum">
              <a:rPr lang="en-US"/>
              <a:pPr eaLnBrk="1" hangingPunct="1"/>
              <a:t>21</a:t>
            </a:fld>
            <a:endParaRPr lang="en-US"/>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2CA8B86-076F-3E47-8DB8-184D71E60B42}" type="slidenum">
              <a:rPr lang="en-US"/>
              <a:pPr eaLnBrk="1" hangingPunct="1"/>
              <a:t>22</a:t>
            </a:fld>
            <a:endParaRPr lang="en-US"/>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6DD9772-21C6-4249-98BF-88753E747018}" type="slidenum">
              <a:rPr lang="en-US"/>
              <a:pPr eaLnBrk="1" hangingPunct="1"/>
              <a:t>3</a:t>
            </a:fld>
            <a:endParaRPr lang="en-US"/>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925B21E-0741-BE41-A059-550A882C85BF}" type="slidenum">
              <a:rPr lang="en-US"/>
              <a:pPr eaLnBrk="1" hangingPunct="1"/>
              <a:t>4</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B890617-A209-1343-AED9-F82026515458}" type="slidenum">
              <a:rPr lang="en-US"/>
              <a:pPr eaLnBrk="1" hangingPunct="1"/>
              <a:t>5</a:t>
            </a:fld>
            <a:endParaRPr lang="en-US"/>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20A56D2-71D3-E44B-B12E-1C54B588FC06}" type="slidenum">
              <a:rPr lang="en-US"/>
              <a:pPr eaLnBrk="1" hangingPunct="1"/>
              <a:t>6</a:t>
            </a:fld>
            <a:endParaRPr lang="en-US"/>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AC70661-EF1B-D046-8B27-E3E1B828A74E}" type="slidenum">
              <a:rPr lang="en-US"/>
              <a:pPr eaLnBrk="1" hangingPunct="1"/>
              <a:t>7</a:t>
            </a:fld>
            <a:endParaRPr lang="en-US"/>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4757814-E24A-6D42-A433-2A00C351658A}" type="slidenum">
              <a:rPr lang="en-US"/>
              <a:pPr eaLnBrk="1" hangingPunct="1"/>
              <a:t>8</a:t>
            </a:fld>
            <a:endParaRPr lang="en-US"/>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6B8D5FA-B8C4-A545-A076-5771837DF4C3}" type="slidenum">
              <a:rPr lang="en-US"/>
              <a:pPr eaLnBrk="1" hangingPunct="1"/>
              <a:t>9</a:t>
            </a:fld>
            <a:endParaRPr lang="en-US"/>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EEB5D67-8A2A-A040-838C-D951754E9B38}" type="slidenum">
              <a:rPr lang="en-US"/>
              <a:pPr/>
              <a:t>‹#›</a:t>
            </a:fld>
            <a:endParaRPr lang="en-US"/>
          </a:p>
        </p:txBody>
      </p:sp>
    </p:spTree>
    <p:extLst>
      <p:ext uri="{BB962C8B-B14F-4D97-AF65-F5344CB8AC3E}">
        <p14:creationId xmlns:p14="http://schemas.microsoft.com/office/powerpoint/2010/main" val="112436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05CBBA2-CFE2-EA4A-B906-0B37506067DB}" type="slidenum">
              <a:rPr lang="en-US"/>
              <a:pPr/>
              <a:t>‹#›</a:t>
            </a:fld>
            <a:endParaRPr lang="en-US"/>
          </a:p>
        </p:txBody>
      </p:sp>
    </p:spTree>
    <p:extLst>
      <p:ext uri="{BB962C8B-B14F-4D97-AF65-F5344CB8AC3E}">
        <p14:creationId xmlns:p14="http://schemas.microsoft.com/office/powerpoint/2010/main" val="3207848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FB6FFBA-0E8C-7242-844F-281E6A09C672}" type="slidenum">
              <a:rPr lang="en-US"/>
              <a:pPr/>
              <a:t>‹#›</a:t>
            </a:fld>
            <a:endParaRPr lang="en-US"/>
          </a:p>
        </p:txBody>
      </p:sp>
    </p:spTree>
    <p:extLst>
      <p:ext uri="{BB962C8B-B14F-4D97-AF65-F5344CB8AC3E}">
        <p14:creationId xmlns:p14="http://schemas.microsoft.com/office/powerpoint/2010/main" val="3690293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8751D08-DD99-F64F-9B25-A9FB985FB484}" type="slidenum">
              <a:rPr lang="en-US"/>
              <a:pPr/>
              <a:t>‹#›</a:t>
            </a:fld>
            <a:endParaRPr lang="en-US"/>
          </a:p>
        </p:txBody>
      </p:sp>
    </p:spTree>
    <p:extLst>
      <p:ext uri="{BB962C8B-B14F-4D97-AF65-F5344CB8AC3E}">
        <p14:creationId xmlns:p14="http://schemas.microsoft.com/office/powerpoint/2010/main" val="2123466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5B8E658-F26B-664C-8639-C5ECBFDABC9C}" type="slidenum">
              <a:rPr lang="en-US"/>
              <a:pPr/>
              <a:t>‹#›</a:t>
            </a:fld>
            <a:endParaRPr lang="en-US"/>
          </a:p>
        </p:txBody>
      </p:sp>
    </p:spTree>
    <p:extLst>
      <p:ext uri="{BB962C8B-B14F-4D97-AF65-F5344CB8AC3E}">
        <p14:creationId xmlns:p14="http://schemas.microsoft.com/office/powerpoint/2010/main" val="4034888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F96F3FC-DEED-8A49-9262-B79205A9B18C}" type="slidenum">
              <a:rPr lang="en-US"/>
              <a:pPr/>
              <a:t>‹#›</a:t>
            </a:fld>
            <a:endParaRPr lang="en-US"/>
          </a:p>
        </p:txBody>
      </p:sp>
    </p:spTree>
    <p:extLst>
      <p:ext uri="{BB962C8B-B14F-4D97-AF65-F5344CB8AC3E}">
        <p14:creationId xmlns:p14="http://schemas.microsoft.com/office/powerpoint/2010/main" val="392313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EB738F0-B40D-0B49-956A-EDFBCA9B7CB0}" type="slidenum">
              <a:rPr lang="en-US"/>
              <a:pPr/>
              <a:t>‹#›</a:t>
            </a:fld>
            <a:endParaRPr lang="en-US"/>
          </a:p>
        </p:txBody>
      </p:sp>
    </p:spTree>
    <p:extLst>
      <p:ext uri="{BB962C8B-B14F-4D97-AF65-F5344CB8AC3E}">
        <p14:creationId xmlns:p14="http://schemas.microsoft.com/office/powerpoint/2010/main" val="652394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9993C8F-0727-D741-9935-B2B138269DE4}" type="slidenum">
              <a:rPr lang="en-US"/>
              <a:pPr/>
              <a:t>‹#›</a:t>
            </a:fld>
            <a:endParaRPr lang="en-US"/>
          </a:p>
        </p:txBody>
      </p:sp>
    </p:spTree>
    <p:extLst>
      <p:ext uri="{BB962C8B-B14F-4D97-AF65-F5344CB8AC3E}">
        <p14:creationId xmlns:p14="http://schemas.microsoft.com/office/powerpoint/2010/main" val="3884903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37F16D6C-D286-7842-8CB4-631C589E9B31}" type="slidenum">
              <a:rPr lang="en-US"/>
              <a:pPr/>
              <a:t>‹#›</a:t>
            </a:fld>
            <a:endParaRPr lang="en-US"/>
          </a:p>
        </p:txBody>
      </p:sp>
    </p:spTree>
    <p:extLst>
      <p:ext uri="{BB962C8B-B14F-4D97-AF65-F5344CB8AC3E}">
        <p14:creationId xmlns:p14="http://schemas.microsoft.com/office/powerpoint/2010/main" val="548053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BC0CC21-F266-C649-831E-EF1E0A9C92C0}" type="slidenum">
              <a:rPr lang="en-US"/>
              <a:pPr/>
              <a:t>‹#›</a:t>
            </a:fld>
            <a:endParaRPr lang="en-US"/>
          </a:p>
        </p:txBody>
      </p:sp>
    </p:spTree>
    <p:extLst>
      <p:ext uri="{BB962C8B-B14F-4D97-AF65-F5344CB8AC3E}">
        <p14:creationId xmlns:p14="http://schemas.microsoft.com/office/powerpoint/2010/main" val="2899517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88EFC27-FDAF-624E-A6E9-898F2778E7CA}" type="slidenum">
              <a:rPr lang="en-US"/>
              <a:pPr/>
              <a:t>‹#›</a:t>
            </a:fld>
            <a:endParaRPr lang="en-US"/>
          </a:p>
        </p:txBody>
      </p:sp>
    </p:spTree>
    <p:extLst>
      <p:ext uri="{BB962C8B-B14F-4D97-AF65-F5344CB8AC3E}">
        <p14:creationId xmlns:p14="http://schemas.microsoft.com/office/powerpoint/2010/main" val="220168533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2996CEE-AAC7-884F-AB4A-323B6B45026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1.bin"/><Relationship Id="rId5" Type="http://schemas.openxmlformats.org/officeDocument/2006/relationships/image" Target="../media/image7.emf"/><Relationship Id="rId6" Type="http://schemas.openxmlformats.org/officeDocument/2006/relationships/oleObject" Target="../embeddings/oleObject2.bin"/><Relationship Id="rId7"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ateway.maine.gov/mhdo2008Monahrq" TargetMode="External"/><Relationship Id="rId3"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2289175"/>
          </a:xfrm>
        </p:spPr>
        <p:txBody>
          <a:bodyPr/>
          <a:lstStyle/>
          <a:p>
            <a:pPr eaLnBrk="1" hangingPunct="1"/>
            <a:r>
              <a:rPr lang="en-US" dirty="0">
                <a:latin typeface="Arial" charset="0"/>
              </a:rPr>
              <a:t>The Maine MONAHRQ Experience</a:t>
            </a:r>
            <a:r>
              <a:rPr lang="en-US" sz="4000" dirty="0">
                <a:latin typeface="Arial" charset="0"/>
              </a:rPr>
              <a:t> </a:t>
            </a:r>
          </a:p>
        </p:txBody>
      </p:sp>
      <p:sp>
        <p:nvSpPr>
          <p:cNvPr id="3075" name="Rectangle 3"/>
          <p:cNvSpPr>
            <a:spLocks noGrp="1" noChangeArrowheads="1"/>
          </p:cNvSpPr>
          <p:nvPr>
            <p:ph type="subTitle" idx="1"/>
          </p:nvPr>
        </p:nvSpPr>
        <p:spPr>
          <a:xfrm>
            <a:off x="762000" y="4495800"/>
            <a:ext cx="7848600" cy="1752600"/>
          </a:xfrm>
        </p:spPr>
        <p:txBody>
          <a:bodyPr/>
          <a:lstStyle/>
          <a:p>
            <a:pPr eaLnBrk="1" hangingPunct="1">
              <a:lnSpc>
                <a:spcPct val="90000"/>
              </a:lnSpc>
            </a:pPr>
            <a:r>
              <a:rPr lang="en-US" sz="2400" dirty="0">
                <a:latin typeface="Arial" charset="0"/>
              </a:rPr>
              <a:t>AHRQ Annual Conference</a:t>
            </a:r>
          </a:p>
          <a:p>
            <a:pPr eaLnBrk="1" hangingPunct="1">
              <a:lnSpc>
                <a:spcPct val="90000"/>
              </a:lnSpc>
            </a:pPr>
            <a:r>
              <a:rPr lang="en-US" sz="2400" dirty="0">
                <a:latin typeface="Arial" charset="0"/>
              </a:rPr>
              <a:t>September 19, 2011</a:t>
            </a:r>
          </a:p>
          <a:p>
            <a:pPr eaLnBrk="1" hangingPunct="1">
              <a:lnSpc>
                <a:spcPct val="90000"/>
              </a:lnSpc>
            </a:pPr>
            <a:r>
              <a:rPr lang="en-US" sz="2400" dirty="0">
                <a:latin typeface="Arial" charset="0"/>
              </a:rPr>
              <a:t>Susan </a:t>
            </a:r>
            <a:r>
              <a:rPr lang="en-US" sz="2400" dirty="0" err="1">
                <a:latin typeface="Arial" charset="0"/>
              </a:rPr>
              <a:t>Schow</a:t>
            </a:r>
            <a:r>
              <a:rPr lang="en-US" sz="2400" dirty="0">
                <a:latin typeface="Arial" charset="0"/>
              </a:rPr>
              <a:t> MPH, Epidemiologist</a:t>
            </a:r>
          </a:p>
          <a:p>
            <a:pPr eaLnBrk="1" hangingPunct="1">
              <a:lnSpc>
                <a:spcPct val="90000"/>
              </a:lnSpc>
            </a:pPr>
            <a:r>
              <a:rPr lang="en-US" sz="2400" b="1" i="1" dirty="0">
                <a:latin typeface="Arial" charset="0"/>
              </a:rPr>
              <a:t>Maine Health Data Organization</a:t>
            </a:r>
          </a:p>
        </p:txBody>
      </p:sp>
      <p:pic>
        <p:nvPicPr>
          <p:cNvPr id="3076" name="Picture 5" descr="monarch-butterfly_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46038"/>
            <a:ext cx="4111625"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a:latin typeface="Arial" charset="0"/>
              </a:rPr>
              <a:t>MHDO History with QIs</a:t>
            </a:r>
          </a:p>
        </p:txBody>
      </p:sp>
      <p:sp>
        <p:nvSpPr>
          <p:cNvPr id="12291" name="Rectangle 3"/>
          <p:cNvSpPr>
            <a:spLocks noGrp="1" noChangeArrowheads="1"/>
          </p:cNvSpPr>
          <p:nvPr>
            <p:ph type="body" idx="1"/>
          </p:nvPr>
        </p:nvSpPr>
        <p:spPr/>
        <p:txBody>
          <a:bodyPr/>
          <a:lstStyle/>
          <a:p>
            <a:pPr eaLnBrk="1" hangingPunct="1"/>
            <a:r>
              <a:rPr lang="en-US">
                <a:latin typeface="Arial" charset="0"/>
              </a:rPr>
              <a:t>First calculated QIs for Maine in 2006</a:t>
            </a:r>
          </a:p>
          <a:p>
            <a:pPr lvl="1" eaLnBrk="1" hangingPunct="1"/>
            <a:r>
              <a:rPr lang="en-US">
                <a:latin typeface="Arial" charset="0"/>
              </a:rPr>
              <a:t>Used 2004 ME data and AHRQ QI Windows software (v3.0)</a:t>
            </a:r>
          </a:p>
          <a:p>
            <a:pPr lvl="1" eaLnBrk="1" hangingPunct="1"/>
            <a:r>
              <a:rPr lang="en-US">
                <a:latin typeface="Arial" charset="0"/>
              </a:rPr>
              <a:t>Presented to the Maine Quality Forum</a:t>
            </a:r>
            <a:r>
              <a:rPr lang="ja-JP" altLang="en-US">
                <a:latin typeface="Arial" charset="0"/>
              </a:rPr>
              <a:t>’</a:t>
            </a:r>
            <a:r>
              <a:rPr lang="en-US">
                <a:latin typeface="Arial" charset="0"/>
              </a:rPr>
              <a:t>s Advisory Council </a:t>
            </a:r>
          </a:p>
          <a:p>
            <a:pPr lvl="1" eaLnBrk="1" hangingPunct="1"/>
            <a:r>
              <a:rPr lang="en-US">
                <a:latin typeface="Arial" charset="0"/>
              </a:rPr>
              <a:t>Posted to a hidden URL on MQF</a:t>
            </a:r>
            <a:r>
              <a:rPr lang="ja-JP" altLang="en-US">
                <a:latin typeface="Arial" charset="0"/>
              </a:rPr>
              <a:t>’</a:t>
            </a:r>
            <a:r>
              <a:rPr lang="en-US">
                <a:latin typeface="Arial" charset="0"/>
              </a:rPr>
              <a:t>s website (for hospitals only)</a:t>
            </a:r>
          </a:p>
          <a:p>
            <a:pPr lvl="1" eaLnBrk="1" hangingPunct="1"/>
            <a:r>
              <a:rPr lang="en-US">
                <a:latin typeface="Arial" charset="0"/>
              </a:rPr>
              <a:t>Later password protected</a:t>
            </a:r>
          </a:p>
          <a:p>
            <a:pPr eaLnBrk="1" hangingPunct="1">
              <a:buFontTx/>
              <a:buNone/>
            </a:pPr>
            <a:endParaRPr lang="en-US">
              <a:latin typeface="Arial" charset="0"/>
            </a:endParaRPr>
          </a:p>
          <a:p>
            <a:pPr eaLnBrk="1" hangingPunct="1">
              <a:buFontTx/>
              <a:buNone/>
            </a:pP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Slide shows an Excel generated horizontal bar chart for IQI 4 - Abdominal Aortic Aneurysm Repair Volume Maine 2004 data which is color coded and has text boxes with arrows pointing towards and explaining the various “benchmark” lines. &#10;"/>
          <p:cNvPicPr>
            <a:picLocks noChangeAspect="1" noChangeArrowheads="1"/>
          </p:cNvPicPr>
          <p:nvPr/>
        </p:nvPicPr>
        <p:blipFill>
          <a:blip r:embed="rId3">
            <a:extLst>
              <a:ext uri="{28A0092B-C50C-407E-A947-70E740481C1C}">
                <a14:useLocalDpi xmlns:a14="http://schemas.microsoft.com/office/drawing/2010/main" val="0"/>
              </a:ext>
            </a:extLst>
          </a:blip>
          <a:srcRect l="10312" t="17654" r="11868" b="7951"/>
          <a:stretch>
            <a:fillRect/>
          </a:stretch>
        </p:blipFill>
        <p:spPr bwMode="auto">
          <a:xfrm>
            <a:off x="0" y="457200"/>
            <a:ext cx="9144000"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Slide shows another horizontal bar chart for IQI 23 - Laparoscopic Cholecystectomy Rate for Maine 2005 data, which is color coded with text boxes and arrows explaining the various “benchmark” lines. &#10;"/>
          <p:cNvPicPr>
            <a:picLocks noChangeAspect="1" noChangeArrowheads="1"/>
          </p:cNvPicPr>
          <p:nvPr/>
        </p:nvPicPr>
        <p:blipFill>
          <a:blip r:embed="rId3">
            <a:extLst>
              <a:ext uri="{28A0092B-C50C-407E-A947-70E740481C1C}">
                <a14:useLocalDpi xmlns:a14="http://schemas.microsoft.com/office/drawing/2010/main" val="0"/>
              </a:ext>
            </a:extLst>
          </a:blip>
          <a:srcRect l="16504" t="20833" r="17284" b="19792"/>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a:latin typeface="Arial" charset="0"/>
              </a:rPr>
              <a:t>MHDO History with QIs</a:t>
            </a:r>
          </a:p>
        </p:txBody>
      </p:sp>
      <p:sp>
        <p:nvSpPr>
          <p:cNvPr id="15363" name="Rectangle 3"/>
          <p:cNvSpPr>
            <a:spLocks noGrp="1" noChangeArrowheads="1"/>
          </p:cNvSpPr>
          <p:nvPr>
            <p:ph type="body" idx="1"/>
          </p:nvPr>
        </p:nvSpPr>
        <p:spPr/>
        <p:txBody>
          <a:bodyPr/>
          <a:lstStyle/>
          <a:p>
            <a:pPr eaLnBrk="1" hangingPunct="1"/>
            <a:r>
              <a:rPr lang="en-US">
                <a:latin typeface="Arial" charset="0"/>
              </a:rPr>
              <a:t>Added Maine</a:t>
            </a:r>
            <a:r>
              <a:rPr lang="ja-JP" altLang="en-US">
                <a:latin typeface="Arial" charset="0"/>
              </a:rPr>
              <a:t>’</a:t>
            </a:r>
            <a:r>
              <a:rPr lang="en-US">
                <a:latin typeface="Arial" charset="0"/>
              </a:rPr>
              <a:t>s Public Health Districts to QI graphics (in addition to counties) in 2006 and 2007</a:t>
            </a:r>
          </a:p>
          <a:p>
            <a:pPr eaLnBrk="1" hangingPunct="1"/>
            <a:r>
              <a:rPr lang="en-US">
                <a:latin typeface="Arial" charset="0"/>
              </a:rPr>
              <a:t>Charts becoming increasingly complex and </a:t>
            </a:r>
            <a:r>
              <a:rPr lang="ja-JP" altLang="en-US">
                <a:latin typeface="Arial" charset="0"/>
              </a:rPr>
              <a:t>“</a:t>
            </a:r>
            <a:r>
              <a:rPr lang="en-US">
                <a:latin typeface="Arial" charset="0"/>
              </a:rPr>
              <a:t>user unfriendly</a:t>
            </a:r>
            <a:r>
              <a:rPr lang="ja-JP" altLang="en-US">
                <a:latin typeface="Arial" charset="0"/>
              </a:rPr>
              <a:t>”</a:t>
            </a:r>
            <a:endParaRPr lang="en-US">
              <a:latin typeface="Arial" charset="0"/>
            </a:endParaRPr>
          </a:p>
          <a:p>
            <a:pPr eaLnBrk="1" hangingPunct="1">
              <a:buFontTx/>
              <a:buNone/>
            </a:pPr>
            <a:endParaRPr lang="en-US">
              <a:latin typeface="Arial" charset="0"/>
            </a:endParaRPr>
          </a:p>
          <a:p>
            <a:pPr eaLnBrk="1" hangingPunct="1"/>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Slide shows color coded line and column bar chart for Pediatric Quality Indicator - Chronic Condition Composite Rates by County and by Maine Public Health District for 2007 data with 2 axes and legend.  Also has benchmark horizontal benchmark solid and dashed lines and highlighted value data labels and a detailed color coded legend.&#10;"/>
          <p:cNvPicPr>
            <a:picLocks noChangeAspect="1" noChangeArrowheads="1"/>
          </p:cNvPicPr>
          <p:nvPr/>
        </p:nvPicPr>
        <p:blipFill>
          <a:blip r:embed="rId3">
            <a:extLst>
              <a:ext uri="{28A0092B-C50C-407E-A947-70E740481C1C}">
                <a14:useLocalDpi xmlns:a14="http://schemas.microsoft.com/office/drawing/2010/main" val="0"/>
              </a:ext>
            </a:extLst>
          </a:blip>
          <a:srcRect l="10312" t="16577" r="11868" b="9030"/>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a:latin typeface="Arial" charset="0"/>
              </a:rPr>
              <a:t>MHDO History with QIs</a:t>
            </a:r>
          </a:p>
        </p:txBody>
      </p:sp>
      <p:sp>
        <p:nvSpPr>
          <p:cNvPr id="17411" name="Rectangle 3"/>
          <p:cNvSpPr>
            <a:spLocks noGrp="1" noChangeArrowheads="1"/>
          </p:cNvSpPr>
          <p:nvPr>
            <p:ph type="body" idx="1"/>
          </p:nvPr>
        </p:nvSpPr>
        <p:spPr/>
        <p:txBody>
          <a:bodyPr/>
          <a:lstStyle/>
          <a:p>
            <a:pPr eaLnBrk="1" hangingPunct="1">
              <a:lnSpc>
                <a:spcPct val="90000"/>
              </a:lnSpc>
            </a:pPr>
            <a:r>
              <a:rPr lang="en-US">
                <a:latin typeface="Arial" charset="0"/>
              </a:rPr>
              <a:t>Thomson Medstat developed custom software to calculate PQIs by Maine Hospital Service Areas</a:t>
            </a:r>
          </a:p>
          <a:p>
            <a:pPr lvl="1" eaLnBrk="1" hangingPunct="1">
              <a:lnSpc>
                <a:spcPct val="90000"/>
              </a:lnSpc>
            </a:pPr>
            <a:r>
              <a:rPr lang="en-US">
                <a:latin typeface="Arial" charset="0"/>
              </a:rPr>
              <a:t>groups of cities or towns that include one or more hospitals to which local residents have the majority of their inpatient admissions </a:t>
            </a:r>
          </a:p>
          <a:p>
            <a:pPr lvl="1" eaLnBrk="1" hangingPunct="1">
              <a:lnSpc>
                <a:spcPct val="90000"/>
              </a:lnSpc>
            </a:pPr>
            <a:r>
              <a:rPr lang="en-US">
                <a:latin typeface="Arial" charset="0"/>
              </a:rPr>
              <a:t>Included numerators for hospitals</a:t>
            </a:r>
          </a:p>
          <a:p>
            <a:pPr eaLnBrk="1" hangingPunct="1">
              <a:lnSpc>
                <a:spcPct val="90000"/>
              </a:lnSpc>
            </a:pPr>
            <a:r>
              <a:rPr lang="en-US">
                <a:latin typeface="Arial" charset="0"/>
              </a:rPr>
              <a:t>Posted publically on MQF website</a:t>
            </a:r>
          </a:p>
          <a:p>
            <a:pPr lvl="1" eaLnBrk="1" hangingPunct="1">
              <a:lnSpc>
                <a:spcPct val="90000"/>
              </a:lnSpc>
            </a:pPr>
            <a:r>
              <a:rPr lang="en-US">
                <a:latin typeface="Arial" charset="0"/>
              </a:rPr>
              <a:t>2006 compared to 2007 data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idx="4294967295"/>
          </p:nvPr>
        </p:nvSpPr>
        <p:spPr>
          <a:xfrm>
            <a:off x="0" y="0"/>
            <a:ext cx="9144000" cy="685800"/>
          </a:xfrm>
        </p:spPr>
        <p:txBody>
          <a:bodyPr/>
          <a:lstStyle/>
          <a:p>
            <a:pPr eaLnBrk="1" hangingPunct="1"/>
            <a:r>
              <a:rPr lang="en-US" sz="1600" dirty="0">
                <a:latin typeface="Times New Roman" charset="0"/>
                <a:cs typeface="Times New Roman" charset="0"/>
              </a:rPr>
              <a:t>PQI 90: Overall Prevention Quality Indicator composite, age 18 and over, </a:t>
            </a:r>
            <a:br>
              <a:rPr lang="en-US" sz="1600" dirty="0">
                <a:latin typeface="Times New Roman" charset="0"/>
                <a:cs typeface="Times New Roman" charset="0"/>
              </a:rPr>
            </a:br>
            <a:r>
              <a:rPr lang="en-US" sz="1600" dirty="0">
                <a:latin typeface="Times New Roman" charset="0"/>
                <a:cs typeface="Times New Roman" charset="0"/>
              </a:rPr>
              <a:t>age and gender adjusted rate per 1,000 population by Maine Hospital Service Areas</a:t>
            </a:r>
          </a:p>
        </p:txBody>
      </p:sp>
      <p:grpSp>
        <p:nvGrpSpPr>
          <p:cNvPr id="2" name="Group 1" descr="Slide shows two side by side horizontal bar charts for 2006 and 2007 for PQI 90 - Overall Prevention Quality Indicator Composite per 1,000 population by Maine Hospital Service Area.  The 2006 chart is all one color and the 2007 chart bars are color coded to indicate whether rate went up (red) went down (green) and asterisks and bolded labels indicate whether the change was statistically different.  Vertical benchmark lines have text box labels to identify as statewide averages. &#10;"/>
          <p:cNvGrpSpPr/>
          <p:nvPr/>
        </p:nvGrpSpPr>
        <p:grpSpPr>
          <a:xfrm>
            <a:off x="381000" y="685800"/>
            <a:ext cx="8153400" cy="5819775"/>
            <a:chOff x="381000" y="685800"/>
            <a:chExt cx="8153400" cy="5819775"/>
          </a:xfrm>
        </p:grpSpPr>
        <p:graphicFrame>
          <p:nvGraphicFramePr>
            <p:cNvPr id="1026" name="Object 3"/>
            <p:cNvGraphicFramePr>
              <a:graphicFrameLocks noChangeAspect="1"/>
            </p:cNvGraphicFramePr>
            <p:nvPr>
              <p:extLst>
                <p:ext uri="{D42A27DB-BD31-4B8C-83A1-F6EECF244321}">
                  <p14:modId xmlns:p14="http://schemas.microsoft.com/office/powerpoint/2010/main" val="1876331422"/>
                </p:ext>
              </p:extLst>
            </p:nvPr>
          </p:nvGraphicFramePr>
          <p:xfrm>
            <a:off x="381000" y="685800"/>
            <a:ext cx="4114800" cy="5819775"/>
          </p:xfrm>
          <a:graphic>
            <a:graphicData uri="http://schemas.openxmlformats.org/presentationml/2006/ole">
              <mc:AlternateContent xmlns:mc="http://schemas.openxmlformats.org/markup-compatibility/2006">
                <mc:Choice xmlns:v="urn:schemas-microsoft-com:vml" Requires="v">
                  <p:oleObj spid="_x0000_s1029" name="Chart" r:id="rId4" imgW="4114800" imgH="5515051" progId="Excel.Chart.8">
                    <p:embed/>
                  </p:oleObj>
                </mc:Choice>
                <mc:Fallback>
                  <p:oleObj name="Chart" r:id="rId4" imgW="4114800" imgH="5515051" progId="Excel.Char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685800"/>
                          <a:ext cx="4114800" cy="581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027" name="Object 4"/>
            <p:cNvGraphicFramePr>
              <a:graphicFrameLocks noChangeAspect="1"/>
            </p:cNvGraphicFramePr>
            <p:nvPr>
              <p:extLst>
                <p:ext uri="{D42A27DB-BD31-4B8C-83A1-F6EECF244321}">
                  <p14:modId xmlns:p14="http://schemas.microsoft.com/office/powerpoint/2010/main" val="1918463683"/>
                </p:ext>
              </p:extLst>
            </p:nvPr>
          </p:nvGraphicFramePr>
          <p:xfrm>
            <a:off x="4419600" y="762000"/>
            <a:ext cx="4114800" cy="5591175"/>
          </p:xfrm>
          <a:graphic>
            <a:graphicData uri="http://schemas.openxmlformats.org/presentationml/2006/ole">
              <mc:AlternateContent xmlns:mc="http://schemas.openxmlformats.org/markup-compatibility/2006">
                <mc:Choice xmlns:v="urn:schemas-microsoft-com:vml" Requires="v">
                  <p:oleObj spid="_x0000_s1030" name="Chart" r:id="rId6" imgW="4114800" imgH="5515051" progId="Excel.Chart.8">
                    <p:embed/>
                  </p:oleObj>
                </mc:Choice>
                <mc:Fallback>
                  <p:oleObj name="Chart" r:id="rId6" imgW="4114800" imgH="5515051" progId="Excel.Chart.8">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9600" y="762000"/>
                          <a:ext cx="4114800" cy="559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dirty="0">
                <a:latin typeface="Arial" charset="0"/>
              </a:rPr>
              <a:t>MHDO History with QIs</a:t>
            </a:r>
          </a:p>
        </p:txBody>
      </p:sp>
      <p:sp>
        <p:nvSpPr>
          <p:cNvPr id="18435" name="Rectangle 3"/>
          <p:cNvSpPr>
            <a:spLocks noGrp="1" noChangeArrowheads="1"/>
          </p:cNvSpPr>
          <p:nvPr>
            <p:ph type="body" idx="1"/>
          </p:nvPr>
        </p:nvSpPr>
        <p:spPr/>
        <p:txBody>
          <a:bodyPr/>
          <a:lstStyle/>
          <a:p>
            <a:pPr eaLnBrk="1" hangingPunct="1"/>
            <a:r>
              <a:rPr lang="en-US">
                <a:latin typeface="Arial" charset="0"/>
              </a:rPr>
              <a:t>Used the Preventable Hospitalization Costs Mapping Tool </a:t>
            </a:r>
          </a:p>
          <a:p>
            <a:pPr lvl="1" eaLnBrk="1" hangingPunct="1"/>
            <a:r>
              <a:rPr lang="en-US">
                <a:latin typeface="Arial" charset="0"/>
              </a:rPr>
              <a:t>Generated GIS maps of the PQIs by county</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descr="Slide shows geographic information system (GIS) map of Maine color coded by count with PQI 15 – Adult Asthma Admission Rates and color coded legend representing ranges of risk adjusted rates per 100,000 population &#10;"/>
          <p:cNvPicPr>
            <a:picLocks noChangeAspect="1" noChangeArrowheads="1"/>
          </p:cNvPicPr>
          <p:nvPr/>
        </p:nvPicPr>
        <p:blipFill>
          <a:blip r:embed="rId3">
            <a:extLst>
              <a:ext uri="{28A0092B-C50C-407E-A947-70E740481C1C}">
                <a14:useLocalDpi xmlns:a14="http://schemas.microsoft.com/office/drawing/2010/main" val="0"/>
              </a:ext>
            </a:extLst>
          </a:blip>
          <a:srcRect l="21207" t="7951" r="20428" b="10107"/>
          <a:stretch>
            <a:fillRect/>
          </a:stretch>
        </p:blipFill>
        <p:spPr bwMode="auto">
          <a:xfrm>
            <a:off x="1301750" y="0"/>
            <a:ext cx="67675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a:latin typeface="Arial" charset="0"/>
              </a:rPr>
              <a:t>MHDO History with QIs</a:t>
            </a:r>
          </a:p>
        </p:txBody>
      </p:sp>
      <p:sp>
        <p:nvSpPr>
          <p:cNvPr id="20483" name="Rectangle 3"/>
          <p:cNvSpPr>
            <a:spLocks noGrp="1" noChangeArrowheads="1"/>
          </p:cNvSpPr>
          <p:nvPr>
            <p:ph type="body" idx="1"/>
          </p:nvPr>
        </p:nvSpPr>
        <p:spPr>
          <a:xfrm>
            <a:off x="457200" y="1600200"/>
            <a:ext cx="8229600" cy="4800600"/>
          </a:xfrm>
        </p:spPr>
        <p:txBody>
          <a:bodyPr/>
          <a:lstStyle/>
          <a:p>
            <a:pPr eaLnBrk="1" hangingPunct="1">
              <a:lnSpc>
                <a:spcPct val="90000"/>
              </a:lnSpc>
            </a:pPr>
            <a:r>
              <a:rPr lang="en-US">
                <a:latin typeface="Arial" charset="0"/>
              </a:rPr>
              <a:t>Also ran Preventable Hospitalization Costs Mapping Tool with 5 years of</a:t>
            </a:r>
            <a:r>
              <a:rPr lang="en-US">
                <a:solidFill>
                  <a:schemeClr val="accent1"/>
                </a:solidFill>
                <a:latin typeface="Arial" charset="0"/>
              </a:rPr>
              <a:t> </a:t>
            </a:r>
            <a:r>
              <a:rPr lang="en-US">
                <a:latin typeface="Arial" charset="0"/>
              </a:rPr>
              <a:t>Maine data (2003-2007)</a:t>
            </a:r>
          </a:p>
          <a:p>
            <a:pPr lvl="1" eaLnBrk="1" hangingPunct="1">
              <a:lnSpc>
                <a:spcPct val="90000"/>
              </a:lnSpc>
            </a:pPr>
            <a:r>
              <a:rPr lang="en-US">
                <a:latin typeface="Arial" charset="0"/>
              </a:rPr>
              <a:t>Demonstrate trends</a:t>
            </a:r>
          </a:p>
          <a:p>
            <a:pPr lvl="1" eaLnBrk="1" hangingPunct="1">
              <a:lnSpc>
                <a:spcPct val="90000"/>
              </a:lnSpc>
            </a:pPr>
            <a:r>
              <a:rPr lang="en-US">
                <a:latin typeface="Arial" charset="0"/>
              </a:rPr>
              <a:t>Show potential cost savings by reducing numerators by 10%, 20%, 30%, 40%, 50%</a:t>
            </a:r>
          </a:p>
          <a:p>
            <a:pPr lvl="1" eaLnBrk="1" hangingPunct="1">
              <a:lnSpc>
                <a:spcPct val="90000"/>
              </a:lnSpc>
            </a:pPr>
            <a:r>
              <a:rPr lang="en-US">
                <a:latin typeface="Arial" charset="0"/>
              </a:rPr>
              <a:t>Used by the Governor</a:t>
            </a:r>
            <a:r>
              <a:rPr lang="ja-JP" altLang="en-US">
                <a:latin typeface="Arial" charset="0"/>
              </a:rPr>
              <a:t>’</a:t>
            </a:r>
            <a:r>
              <a:rPr lang="en-US">
                <a:latin typeface="Arial" charset="0"/>
              </a:rPr>
              <a:t>s Office - Advisory Council on Health Systems Development</a:t>
            </a:r>
          </a:p>
          <a:p>
            <a:pPr eaLnBrk="1" hangingPunct="1">
              <a:lnSpc>
                <a:spcPct val="90000"/>
              </a:lnSpc>
            </a:pPr>
            <a:r>
              <a:rPr lang="en-US">
                <a:latin typeface="Arial" charset="0"/>
              </a:rPr>
              <a:t>Published in the 2010 State Health Plan</a:t>
            </a:r>
          </a:p>
          <a:p>
            <a:pPr eaLnBrk="1" hangingPunct="1">
              <a:lnSpc>
                <a:spcPct val="90000"/>
              </a:lnSpc>
            </a:pPr>
            <a:r>
              <a:rPr lang="en-US">
                <a:latin typeface="Arial" charset="0"/>
              </a:rPr>
              <a:t>Posted on the ME CDC website</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dirty="0">
                <a:latin typeface="Arial" charset="0"/>
              </a:rPr>
              <a:t>MHDO Interest in MONAHRQ</a:t>
            </a:r>
          </a:p>
        </p:txBody>
      </p:sp>
      <p:sp>
        <p:nvSpPr>
          <p:cNvPr id="4099" name="Rectangle 3"/>
          <p:cNvSpPr>
            <a:spLocks noGrp="1" noChangeArrowheads="1"/>
          </p:cNvSpPr>
          <p:nvPr>
            <p:ph type="body" idx="1"/>
          </p:nvPr>
        </p:nvSpPr>
        <p:spPr/>
        <p:txBody>
          <a:bodyPr/>
          <a:lstStyle/>
          <a:p>
            <a:pPr eaLnBrk="1" hangingPunct="1"/>
            <a:r>
              <a:rPr lang="en-US">
                <a:latin typeface="Arial" charset="0"/>
              </a:rPr>
              <a:t>Maine Health Data Organization (MHDO) is a small independent state agency</a:t>
            </a:r>
          </a:p>
          <a:p>
            <a:pPr lvl="1" eaLnBrk="1" hangingPunct="1"/>
            <a:r>
              <a:rPr lang="en-US">
                <a:latin typeface="Arial" charset="0"/>
              </a:rPr>
              <a:t>Director and 9 employees</a:t>
            </a:r>
          </a:p>
          <a:p>
            <a:pPr eaLnBrk="1" hangingPunct="1"/>
            <a:r>
              <a:rPr lang="en-US">
                <a:latin typeface="Arial" charset="0"/>
              </a:rPr>
              <a:t>Governing Board of Directors</a:t>
            </a:r>
          </a:p>
          <a:p>
            <a:pPr lvl="1" eaLnBrk="1" hangingPunct="1"/>
            <a:r>
              <a:rPr lang="en-US">
                <a:latin typeface="Arial" charset="0"/>
              </a:rPr>
              <a:t>21 members representing consumers, employers, 3</a:t>
            </a:r>
            <a:r>
              <a:rPr lang="en-US" baseline="30000">
                <a:latin typeface="Arial" charset="0"/>
              </a:rPr>
              <a:t>rd</a:t>
            </a:r>
            <a:r>
              <a:rPr lang="en-US">
                <a:latin typeface="Arial" charset="0"/>
              </a:rPr>
              <a:t> party payers, providers and the State of Maine</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Slide shows combination color coded bar and data table chart for PQI 1 Risk Adjusted Diabetes Short-term Complications Admission Rates by Public Health Districts for 2003, 2004, 2005, 2006, and 2007 Maine data.&#10;"/>
          <p:cNvPicPr>
            <a:picLocks noChangeAspect="1" noChangeArrowheads="1"/>
          </p:cNvPicPr>
          <p:nvPr/>
        </p:nvPicPr>
        <p:blipFill>
          <a:blip r:embed="rId3">
            <a:extLst>
              <a:ext uri="{28A0092B-C50C-407E-A947-70E740481C1C}">
                <a14:useLocalDpi xmlns:a14="http://schemas.microsoft.com/office/drawing/2010/main" val="0"/>
              </a:ext>
            </a:extLst>
          </a:blip>
          <a:srcRect l="9534" t="16577" r="11090" b="9030"/>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Slides shows Excel table of data with last column labeled “Cost Savings Given 10% Reduction in Numerator” highlighted in yellow. &#10;"/>
          <p:cNvPicPr>
            <a:picLocks noChangeAspect="1" noChangeArrowheads="1"/>
          </p:cNvPicPr>
          <p:nvPr/>
        </p:nvPicPr>
        <p:blipFill>
          <a:blip r:embed="rId3">
            <a:extLst>
              <a:ext uri="{28A0092B-C50C-407E-A947-70E740481C1C}">
                <a14:useLocalDpi xmlns:a14="http://schemas.microsoft.com/office/drawing/2010/main" val="0"/>
              </a:ext>
            </a:extLst>
          </a:blip>
          <a:srcRect l="3308" t="17654" r="1752" b="5795"/>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a:latin typeface="Arial" charset="0"/>
              </a:rPr>
              <a:t>NQF Endorses Many QIs</a:t>
            </a:r>
          </a:p>
        </p:txBody>
      </p:sp>
      <p:sp>
        <p:nvSpPr>
          <p:cNvPr id="23555" name="Rectangle 3"/>
          <p:cNvSpPr>
            <a:spLocks noGrp="1" noChangeArrowheads="1"/>
          </p:cNvSpPr>
          <p:nvPr>
            <p:ph type="body" idx="1"/>
          </p:nvPr>
        </p:nvSpPr>
        <p:spPr/>
        <p:txBody>
          <a:bodyPr/>
          <a:lstStyle/>
          <a:p>
            <a:pPr eaLnBrk="1" hangingPunct="1"/>
            <a:r>
              <a:rPr lang="en-US">
                <a:latin typeface="Arial" charset="0"/>
              </a:rPr>
              <a:t>Learned of AHRQ efforts to receive National Quality Forum endorsement of QIs at 2007 HCUP Partners Meeting</a:t>
            </a:r>
          </a:p>
          <a:p>
            <a:pPr eaLnBrk="1" hangingPunct="1"/>
            <a:r>
              <a:rPr lang="en-US">
                <a:latin typeface="Arial" charset="0"/>
              </a:rPr>
              <a:t>Certain key stakeholders still nervous about public reporting of individual hospital quality indicators</a:t>
            </a:r>
          </a:p>
          <a:p>
            <a:pPr eaLnBrk="1" hangingPunct="1"/>
            <a:r>
              <a:rPr lang="en-US">
                <a:latin typeface="Arial" charset="0"/>
              </a:rPr>
              <a:t>Became a powerful incentive for public reporting</a:t>
            </a:r>
          </a:p>
          <a:p>
            <a:pPr eaLnBrk="1" hangingPunct="1"/>
            <a:endParaRPr lang="en-US">
              <a:latin typeface="Arial" charset="0"/>
            </a:endParaRPr>
          </a:p>
          <a:p>
            <a:pPr eaLnBrk="1" hangingPunct="1"/>
            <a:endParaRPr lang="en-US">
              <a:latin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4000" dirty="0">
                <a:latin typeface="Arial" charset="0"/>
              </a:rPr>
              <a:t>Advantages to MONAHRQ/</a:t>
            </a:r>
            <a:br>
              <a:rPr lang="en-US" sz="4000" dirty="0">
                <a:latin typeface="Arial" charset="0"/>
              </a:rPr>
            </a:br>
            <a:r>
              <a:rPr lang="en-US" sz="4000" dirty="0">
                <a:latin typeface="Arial" charset="0"/>
              </a:rPr>
              <a:t>Obstacles Resolved for MHDO</a:t>
            </a:r>
          </a:p>
        </p:txBody>
      </p:sp>
      <p:sp>
        <p:nvSpPr>
          <p:cNvPr id="24579" name="Rectangle 3"/>
          <p:cNvSpPr>
            <a:spLocks noGrp="1" noChangeArrowheads="1"/>
          </p:cNvSpPr>
          <p:nvPr>
            <p:ph type="body" idx="1"/>
          </p:nvPr>
        </p:nvSpPr>
        <p:spPr>
          <a:xfrm>
            <a:off x="457200" y="1524000"/>
            <a:ext cx="8382000" cy="4602163"/>
          </a:xfrm>
        </p:spPr>
        <p:txBody>
          <a:bodyPr/>
          <a:lstStyle/>
          <a:p>
            <a:pPr eaLnBrk="1" hangingPunct="1">
              <a:lnSpc>
                <a:spcPct val="90000"/>
              </a:lnSpc>
            </a:pPr>
            <a:r>
              <a:rPr lang="en-US">
                <a:latin typeface="Arial" charset="0"/>
              </a:rPr>
              <a:t>Due to limited resources – time, money, personnel (especially IT staff)</a:t>
            </a:r>
          </a:p>
          <a:p>
            <a:pPr lvl="1" eaLnBrk="1" hangingPunct="1">
              <a:lnSpc>
                <a:spcPct val="90000"/>
              </a:lnSpc>
            </a:pPr>
            <a:r>
              <a:rPr lang="en-US">
                <a:latin typeface="Arial" charset="0"/>
              </a:rPr>
              <a:t>Unable to create a website from scratch</a:t>
            </a:r>
          </a:p>
          <a:p>
            <a:pPr lvl="1" eaLnBrk="1" hangingPunct="1">
              <a:lnSpc>
                <a:spcPct val="90000"/>
              </a:lnSpc>
            </a:pPr>
            <a:r>
              <a:rPr lang="en-US">
                <a:latin typeface="Arial" charset="0"/>
              </a:rPr>
              <a:t>Unable to maintain current Inpatient data website (queryable) </a:t>
            </a:r>
          </a:p>
          <a:p>
            <a:pPr lvl="1" eaLnBrk="1" hangingPunct="1">
              <a:lnSpc>
                <a:spcPct val="90000"/>
              </a:lnSpc>
            </a:pPr>
            <a:r>
              <a:rPr lang="en-US">
                <a:latin typeface="Arial" charset="0"/>
              </a:rPr>
              <a:t>Unable to convene focus groups</a:t>
            </a:r>
          </a:p>
          <a:p>
            <a:pPr eaLnBrk="1" hangingPunct="1">
              <a:lnSpc>
                <a:spcPct val="90000"/>
              </a:lnSpc>
            </a:pPr>
            <a:r>
              <a:rPr lang="en-US">
                <a:latin typeface="Arial" charset="0"/>
              </a:rPr>
              <a:t>MONAHRQ provides a template pretested with consumers</a:t>
            </a:r>
          </a:p>
          <a:p>
            <a:pPr lvl="1" eaLnBrk="1" hangingPunct="1">
              <a:lnSpc>
                <a:spcPct val="90000"/>
              </a:lnSpc>
            </a:pPr>
            <a:r>
              <a:rPr lang="en-US">
                <a:latin typeface="Arial" charset="0"/>
              </a:rPr>
              <a:t>plain understandable language and graphics</a:t>
            </a:r>
          </a:p>
          <a:p>
            <a:pPr eaLnBrk="1" hangingPunct="1">
              <a:lnSpc>
                <a:spcPct val="90000"/>
              </a:lnSpc>
            </a:pPr>
            <a:endParaRPr lang="en-US">
              <a:latin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352800" y="274638"/>
            <a:ext cx="5334000" cy="1935162"/>
          </a:xfrm>
        </p:spPr>
        <p:txBody>
          <a:bodyPr/>
          <a:lstStyle/>
          <a:p>
            <a:pPr eaLnBrk="1" hangingPunct="1"/>
            <a:r>
              <a:rPr lang="en-US" dirty="0">
                <a:latin typeface="Arial" charset="0"/>
              </a:rPr>
              <a:t>Maine</a:t>
            </a:r>
            <a:r>
              <a:rPr lang="ja-JP" altLang="en-US" dirty="0">
                <a:latin typeface="Arial" charset="0"/>
              </a:rPr>
              <a:t>’</a:t>
            </a:r>
            <a:r>
              <a:rPr lang="en-US" dirty="0">
                <a:latin typeface="Arial" charset="0"/>
              </a:rPr>
              <a:t>s MONAHRQ Version 1.0</a:t>
            </a:r>
          </a:p>
        </p:txBody>
      </p:sp>
      <p:sp>
        <p:nvSpPr>
          <p:cNvPr id="25603" name="Rectangle 3"/>
          <p:cNvSpPr>
            <a:spLocks noGrp="1" noChangeArrowheads="1"/>
          </p:cNvSpPr>
          <p:nvPr>
            <p:ph type="body" idx="1"/>
          </p:nvPr>
        </p:nvSpPr>
        <p:spPr>
          <a:xfrm>
            <a:off x="457200" y="2590800"/>
            <a:ext cx="8229600" cy="3535363"/>
          </a:xfrm>
        </p:spPr>
        <p:txBody>
          <a:bodyPr/>
          <a:lstStyle/>
          <a:p>
            <a:pPr eaLnBrk="1" hangingPunct="1"/>
            <a:r>
              <a:rPr lang="en-US">
                <a:latin typeface="Arial" charset="0"/>
              </a:rPr>
              <a:t>Applied Maine 2008 Inpatient Data to the MONAHRQ v1.0 software in August 2010</a:t>
            </a:r>
          </a:p>
          <a:p>
            <a:pPr lvl="1" eaLnBrk="1" hangingPunct="1">
              <a:buFontTx/>
              <a:buChar char="•"/>
            </a:pPr>
            <a:r>
              <a:rPr lang="en-US" sz="3200">
                <a:latin typeface="Arial" charset="0"/>
              </a:rPr>
              <a:t>Analyzed resulting reports</a:t>
            </a:r>
          </a:p>
          <a:p>
            <a:pPr eaLnBrk="1" hangingPunct="1"/>
            <a:r>
              <a:rPr lang="en-US">
                <a:latin typeface="Arial" charset="0"/>
              </a:rPr>
              <a:t>Website created on MHDO local pc server</a:t>
            </a:r>
          </a:p>
          <a:p>
            <a:pPr eaLnBrk="1" hangingPunct="1"/>
            <a:r>
              <a:rPr lang="en-US">
                <a:latin typeface="Arial" charset="0"/>
              </a:rPr>
              <a:t>Included everything but the </a:t>
            </a:r>
            <a:r>
              <a:rPr lang="ja-JP" altLang="en-US">
                <a:latin typeface="Arial" charset="0"/>
              </a:rPr>
              <a:t>“</a:t>
            </a:r>
            <a:r>
              <a:rPr lang="en-US">
                <a:latin typeface="Arial" charset="0"/>
              </a:rPr>
              <a:t>experimental</a:t>
            </a:r>
            <a:r>
              <a:rPr lang="ja-JP" altLang="en-US">
                <a:latin typeface="Arial" charset="0"/>
              </a:rPr>
              <a:t>”</a:t>
            </a:r>
            <a:r>
              <a:rPr lang="en-US">
                <a:latin typeface="Arial" charset="0"/>
              </a:rPr>
              <a:t> QIs</a:t>
            </a:r>
            <a:r>
              <a:rPr lang="en-US" sz="2800">
                <a:latin typeface="Arial" charset="0"/>
              </a:rPr>
              <a:t> </a:t>
            </a:r>
          </a:p>
          <a:p>
            <a:pPr eaLnBrk="1" hangingPunct="1">
              <a:buFontTx/>
              <a:buNone/>
            </a:pPr>
            <a:endParaRPr lang="en-US" sz="2800">
              <a:latin typeface="Arial" charset="0"/>
            </a:endParaRPr>
          </a:p>
        </p:txBody>
      </p:sp>
      <p:pic>
        <p:nvPicPr>
          <p:cNvPr id="25604" name="Picture 5" descr="butterfly cac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2590800" cy="184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dirty="0">
                <a:latin typeface="Arial" charset="0"/>
              </a:rPr>
              <a:t>Involved Stakeholders</a:t>
            </a:r>
          </a:p>
        </p:txBody>
      </p:sp>
      <p:sp>
        <p:nvSpPr>
          <p:cNvPr id="26627" name="Rectangle 3"/>
          <p:cNvSpPr>
            <a:spLocks noGrp="1" noChangeArrowheads="1"/>
          </p:cNvSpPr>
          <p:nvPr>
            <p:ph type="body" idx="1"/>
          </p:nvPr>
        </p:nvSpPr>
        <p:spPr/>
        <p:txBody>
          <a:bodyPr/>
          <a:lstStyle/>
          <a:p>
            <a:pPr eaLnBrk="1" hangingPunct="1"/>
            <a:r>
              <a:rPr lang="en-US">
                <a:latin typeface="Arial" charset="0"/>
              </a:rPr>
              <a:t>Presented website to MHDO Board at their September 2010 Meeting</a:t>
            </a:r>
          </a:p>
          <a:p>
            <a:pPr eaLnBrk="1" hangingPunct="1"/>
            <a:r>
              <a:rPr lang="en-US">
                <a:latin typeface="Arial" charset="0"/>
              </a:rPr>
              <a:t>Voted to approve public posting after review period for hospitals</a:t>
            </a:r>
          </a:p>
          <a:p>
            <a:pPr eaLnBrk="1" hangingPunct="1">
              <a:buFontTx/>
              <a:buNone/>
            </a:pPr>
            <a:endParaRPr lang="en-US">
              <a:latin typeface="Arial" charset="0"/>
            </a:endParaRPr>
          </a:p>
          <a:p>
            <a:pPr lvl="1" eaLnBrk="1" hangingPunct="1"/>
            <a:endParaRPr lang="en-US">
              <a:latin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a:latin typeface="Arial" charset="0"/>
              </a:rPr>
              <a:t>Testing</a:t>
            </a:r>
          </a:p>
        </p:txBody>
      </p:sp>
      <p:sp>
        <p:nvSpPr>
          <p:cNvPr id="27651" name="Rectangle 3"/>
          <p:cNvSpPr>
            <a:spLocks noGrp="1" noChangeArrowheads="1"/>
          </p:cNvSpPr>
          <p:nvPr>
            <p:ph type="body" idx="1"/>
          </p:nvPr>
        </p:nvSpPr>
        <p:spPr>
          <a:xfrm>
            <a:off x="457200" y="1295400"/>
            <a:ext cx="8229600" cy="4830763"/>
          </a:xfrm>
        </p:spPr>
        <p:txBody>
          <a:bodyPr/>
          <a:lstStyle/>
          <a:p>
            <a:pPr eaLnBrk="1" hangingPunct="1">
              <a:lnSpc>
                <a:spcPct val="90000"/>
              </a:lnSpc>
            </a:pPr>
            <a:r>
              <a:rPr lang="en-US">
                <a:latin typeface="Arial" charset="0"/>
              </a:rPr>
              <a:t>IT performed a security scan and ADA accessibility test</a:t>
            </a:r>
          </a:p>
          <a:p>
            <a:pPr lvl="1" eaLnBrk="1" hangingPunct="1">
              <a:lnSpc>
                <a:spcPct val="90000"/>
              </a:lnSpc>
            </a:pPr>
            <a:r>
              <a:rPr lang="en-US">
                <a:latin typeface="Arial" charset="0"/>
              </a:rPr>
              <a:t>Multi-select issue, cross site scripting </a:t>
            </a:r>
          </a:p>
          <a:p>
            <a:pPr eaLnBrk="1" hangingPunct="1">
              <a:lnSpc>
                <a:spcPct val="90000"/>
              </a:lnSpc>
            </a:pPr>
            <a:r>
              <a:rPr lang="en-US">
                <a:latin typeface="Arial" charset="0"/>
              </a:rPr>
              <a:t>Website made available for review by Maine hospitals for four weeks (extended extra week)</a:t>
            </a:r>
          </a:p>
          <a:p>
            <a:pPr lvl="1" eaLnBrk="1" hangingPunct="1">
              <a:lnSpc>
                <a:spcPct val="90000"/>
              </a:lnSpc>
            </a:pPr>
            <a:r>
              <a:rPr lang="en-US">
                <a:latin typeface="Arial" charset="0"/>
              </a:rPr>
              <a:t>Via private URL (password protected)</a:t>
            </a:r>
          </a:p>
          <a:p>
            <a:pPr lvl="1" eaLnBrk="1" hangingPunct="1">
              <a:lnSpc>
                <a:spcPct val="90000"/>
              </a:lnSpc>
            </a:pPr>
            <a:r>
              <a:rPr lang="en-US">
                <a:latin typeface="Arial" charset="0"/>
              </a:rPr>
              <a:t>Also opportunity for user testing</a:t>
            </a:r>
          </a:p>
          <a:p>
            <a:pPr eaLnBrk="1" hangingPunct="1">
              <a:lnSpc>
                <a:spcPct val="90000"/>
              </a:lnSpc>
            </a:pPr>
            <a:r>
              <a:rPr lang="en-US">
                <a:latin typeface="Arial" charset="0"/>
              </a:rPr>
              <a:t>After review and tests successful, site available to the public</a:t>
            </a:r>
          </a:p>
          <a:p>
            <a:pPr eaLnBrk="1" hangingPunct="1">
              <a:lnSpc>
                <a:spcPct val="90000"/>
              </a:lnSpc>
              <a:buFontTx/>
              <a:buNone/>
            </a:pP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6324600"/>
            <a:ext cx="9144000" cy="533400"/>
          </a:xfrm>
        </p:spPr>
        <p:txBody>
          <a:bodyPr/>
          <a:lstStyle/>
          <a:p>
            <a:pPr eaLnBrk="1" hangingPunct="1"/>
            <a:r>
              <a:rPr lang="en-US" sz="3200" dirty="0">
                <a:latin typeface="Arial" charset="0"/>
                <a:hlinkClick r:id="rId2"/>
              </a:rPr>
              <a:t>http://</a:t>
            </a:r>
            <a:r>
              <a:rPr lang="en-US" sz="3200" dirty="0" err="1">
                <a:latin typeface="Arial" charset="0"/>
                <a:hlinkClick r:id="rId2"/>
              </a:rPr>
              <a:t>gateway.maine.gov</a:t>
            </a:r>
            <a:r>
              <a:rPr lang="en-US" sz="3200" dirty="0">
                <a:latin typeface="Arial" charset="0"/>
                <a:hlinkClick r:id="rId2"/>
              </a:rPr>
              <a:t>/mhdo2008Monahrq</a:t>
            </a:r>
            <a:endParaRPr lang="en-US" sz="3200" dirty="0">
              <a:latin typeface="Arial" charset="0"/>
            </a:endParaRPr>
          </a:p>
        </p:txBody>
      </p:sp>
      <p:pic>
        <p:nvPicPr>
          <p:cNvPr id="28675" name="Picture 4" descr="http://gateway.maine.gov/mhdo2008Monahrq"/>
          <p:cNvPicPr>
            <a:picLocks noChangeAspect="1" noChangeArrowheads="1"/>
          </p:cNvPicPr>
          <p:nvPr>
            <p:ph type="body" idx="1"/>
          </p:nvPr>
        </p:nvPicPr>
        <p:blipFill>
          <a:blip r:embed="rId3">
            <a:extLst>
              <a:ext uri="{28A0092B-C50C-407E-A947-70E740481C1C}">
                <a14:useLocalDpi xmlns:a14="http://schemas.microsoft.com/office/drawing/2010/main" val="0"/>
              </a:ext>
            </a:extLst>
          </a:blip>
          <a:srcRect t="20459" b="7646"/>
          <a:stretch>
            <a:fillRect/>
          </a:stretch>
        </p:blipFill>
        <p:spPr>
          <a:xfrm>
            <a:off x="0" y="0"/>
            <a:ext cx="9144000" cy="6249988"/>
          </a:xfr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dirty="0">
                <a:latin typeface="Arial" charset="0"/>
              </a:rPr>
              <a:t>Questions from Hospitals</a:t>
            </a:r>
          </a:p>
        </p:txBody>
      </p:sp>
      <p:sp>
        <p:nvSpPr>
          <p:cNvPr id="29699" name="Rectangle 3"/>
          <p:cNvSpPr>
            <a:spLocks noGrp="1" noChangeArrowheads="1"/>
          </p:cNvSpPr>
          <p:nvPr>
            <p:ph type="body" idx="1"/>
          </p:nvPr>
        </p:nvSpPr>
        <p:spPr/>
        <p:txBody>
          <a:bodyPr/>
          <a:lstStyle/>
          <a:p>
            <a:pPr eaLnBrk="1" hangingPunct="1"/>
            <a:r>
              <a:rPr lang="en-US">
                <a:latin typeface="Arial" charset="0"/>
              </a:rPr>
              <a:t>Six hospitals contacted us with questions or to verify data/QI measures</a:t>
            </a:r>
          </a:p>
          <a:p>
            <a:pPr lvl="1" eaLnBrk="1" hangingPunct="1"/>
            <a:r>
              <a:rPr lang="en-US">
                <a:latin typeface="Arial" charset="0"/>
              </a:rPr>
              <a:t>Where data verification requested, all QIs were substantiated</a:t>
            </a:r>
          </a:p>
          <a:p>
            <a:pPr lvl="2" eaLnBrk="1" hangingPunct="1"/>
            <a:r>
              <a:rPr lang="en-US">
                <a:latin typeface="Arial" charset="0"/>
              </a:rPr>
              <a:t>Used </a:t>
            </a:r>
            <a:r>
              <a:rPr lang="ja-JP" altLang="en-US">
                <a:latin typeface="Arial" charset="0"/>
              </a:rPr>
              <a:t>“</a:t>
            </a:r>
            <a:r>
              <a:rPr lang="en-US">
                <a:latin typeface="Arial" charset="0"/>
              </a:rPr>
              <a:t>Provider Reports</a:t>
            </a:r>
            <a:r>
              <a:rPr lang="ja-JP" altLang="en-US">
                <a:latin typeface="Arial" charset="0"/>
              </a:rPr>
              <a:t>”</a:t>
            </a:r>
            <a:r>
              <a:rPr lang="en-US">
                <a:latin typeface="Arial" charset="0"/>
              </a:rPr>
              <a:t> and </a:t>
            </a:r>
            <a:r>
              <a:rPr lang="ja-JP" altLang="en-US">
                <a:latin typeface="Arial" charset="0"/>
              </a:rPr>
              <a:t>“</a:t>
            </a:r>
            <a:r>
              <a:rPr lang="en-US">
                <a:latin typeface="Arial" charset="0"/>
              </a:rPr>
              <a:t>Patient Level</a:t>
            </a:r>
            <a:r>
              <a:rPr lang="ja-JP" altLang="en-US">
                <a:latin typeface="Arial" charset="0"/>
              </a:rPr>
              <a:t>”</a:t>
            </a:r>
            <a:r>
              <a:rPr lang="en-US">
                <a:latin typeface="Arial" charset="0"/>
              </a:rPr>
              <a:t> reports and linked back to hospital medical record numbers</a:t>
            </a:r>
          </a:p>
          <a:p>
            <a:pPr lvl="2" eaLnBrk="1" hangingPunct="1"/>
            <a:r>
              <a:rPr lang="en-US">
                <a:latin typeface="Arial" charset="0"/>
              </a:rPr>
              <a:t>Hospitals pulled charts/records</a:t>
            </a:r>
          </a:p>
          <a:p>
            <a:pPr lvl="2" eaLnBrk="1" hangingPunct="1"/>
            <a:r>
              <a:rPr lang="en-US">
                <a:latin typeface="Arial" charset="0"/>
              </a:rPr>
              <a:t>Conference call with MHDO staff to review on case-by-case basis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792162"/>
          </a:xfrm>
        </p:spPr>
        <p:txBody>
          <a:bodyPr/>
          <a:lstStyle/>
          <a:p>
            <a:pPr eaLnBrk="1" hangingPunct="1"/>
            <a:r>
              <a:rPr lang="ja-JP" altLang="en-US" dirty="0">
                <a:latin typeface="Arial" charset="0"/>
              </a:rPr>
              <a:t>“</a:t>
            </a:r>
            <a:r>
              <a:rPr lang="en-US" dirty="0">
                <a:latin typeface="Arial" charset="0"/>
              </a:rPr>
              <a:t>Patient Level</a:t>
            </a:r>
            <a:r>
              <a:rPr lang="ja-JP" altLang="en-US" dirty="0">
                <a:latin typeface="Arial" charset="0"/>
              </a:rPr>
              <a:t>”</a:t>
            </a:r>
            <a:r>
              <a:rPr lang="en-US" dirty="0">
                <a:latin typeface="Arial" charset="0"/>
              </a:rPr>
              <a:t> Reports</a:t>
            </a:r>
          </a:p>
        </p:txBody>
      </p:sp>
      <p:pic>
        <p:nvPicPr>
          <p:cNvPr id="30723" name="Picture 3" descr="Patient Level reports"/>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l="20370" t="23163" r="19444" b="9085"/>
          <a:stretch>
            <a:fillRect/>
          </a:stretch>
        </p:blipFill>
        <p:spPr>
          <a:xfrm>
            <a:off x="304800" y="1066800"/>
            <a:ext cx="8458200" cy="5562600"/>
          </a:xfr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4000" dirty="0">
                <a:latin typeface="Arial" charset="0"/>
              </a:rPr>
              <a:t>Representation on MHDO Board</a:t>
            </a:r>
          </a:p>
        </p:txBody>
      </p:sp>
      <p:sp>
        <p:nvSpPr>
          <p:cNvPr id="5123" name="Rectangle 3"/>
          <p:cNvSpPr>
            <a:spLocks noGrp="1" noChangeArrowheads="1"/>
          </p:cNvSpPr>
          <p:nvPr>
            <p:ph type="body" idx="1"/>
          </p:nvPr>
        </p:nvSpPr>
        <p:spPr/>
        <p:txBody>
          <a:bodyPr/>
          <a:lstStyle/>
          <a:p>
            <a:pPr eaLnBrk="1" hangingPunct="1"/>
            <a:r>
              <a:rPr lang="en-US">
                <a:latin typeface="Arial" charset="0"/>
              </a:rPr>
              <a:t>Consumers </a:t>
            </a:r>
          </a:p>
          <a:p>
            <a:pPr lvl="1" eaLnBrk="1" hangingPunct="1"/>
            <a:r>
              <a:rPr lang="en-US">
                <a:latin typeface="Arial" charset="0"/>
              </a:rPr>
              <a:t>Consumers for Affordable Health Care, Muskie School of Public Service, Center for Economic Policy</a:t>
            </a:r>
          </a:p>
          <a:p>
            <a:pPr eaLnBrk="1" hangingPunct="1"/>
            <a:r>
              <a:rPr lang="en-US">
                <a:latin typeface="Arial" charset="0"/>
              </a:rPr>
              <a:t>Providers</a:t>
            </a:r>
          </a:p>
          <a:p>
            <a:pPr lvl="1" eaLnBrk="1" hangingPunct="1"/>
            <a:r>
              <a:rPr lang="en-US">
                <a:latin typeface="Arial" charset="0"/>
              </a:rPr>
              <a:t>Hospitals, Medical, Osteopathic, Primary Care, Chiropractic, Mental Health Svcs, Pharmacy, Federally Qualified Hlth Ctr, and Home Health</a:t>
            </a:r>
          </a:p>
          <a:p>
            <a:pPr lvl="1" eaLnBrk="1" hangingPunct="1">
              <a:buFontTx/>
              <a:buNone/>
            </a:pP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276600" y="274638"/>
            <a:ext cx="5410200" cy="1143000"/>
          </a:xfrm>
        </p:spPr>
        <p:txBody>
          <a:bodyPr/>
          <a:lstStyle/>
          <a:p>
            <a:pPr eaLnBrk="1" hangingPunct="1"/>
            <a:r>
              <a:rPr lang="en-US" dirty="0">
                <a:latin typeface="Arial" charset="0"/>
              </a:rPr>
              <a:t>Maine</a:t>
            </a:r>
            <a:r>
              <a:rPr lang="ja-JP" altLang="en-US" dirty="0">
                <a:latin typeface="Arial" charset="0"/>
              </a:rPr>
              <a:t>’</a:t>
            </a:r>
            <a:r>
              <a:rPr lang="en-US" dirty="0">
                <a:latin typeface="Arial" charset="0"/>
              </a:rPr>
              <a:t>s MONAHRQ Version 2.0</a:t>
            </a:r>
          </a:p>
        </p:txBody>
      </p:sp>
      <p:sp>
        <p:nvSpPr>
          <p:cNvPr id="31747" name="Rectangle 3"/>
          <p:cNvSpPr>
            <a:spLocks noGrp="1" noChangeArrowheads="1"/>
          </p:cNvSpPr>
          <p:nvPr>
            <p:ph type="body" idx="1"/>
          </p:nvPr>
        </p:nvSpPr>
        <p:spPr>
          <a:xfrm>
            <a:off x="457200" y="2286000"/>
            <a:ext cx="8229600" cy="3840163"/>
          </a:xfrm>
        </p:spPr>
        <p:txBody>
          <a:bodyPr/>
          <a:lstStyle/>
          <a:p>
            <a:pPr eaLnBrk="1" hangingPunct="1"/>
            <a:r>
              <a:rPr lang="en-US">
                <a:latin typeface="Arial" charset="0"/>
              </a:rPr>
              <a:t>New and improved with user friendly icons! </a:t>
            </a:r>
          </a:p>
          <a:p>
            <a:pPr eaLnBrk="1" hangingPunct="1"/>
            <a:r>
              <a:rPr lang="en-US">
                <a:latin typeface="Arial" charset="0"/>
              </a:rPr>
              <a:t>CMS Hospital Compare data available</a:t>
            </a:r>
          </a:p>
          <a:p>
            <a:pPr eaLnBrk="1" hangingPunct="1"/>
            <a:r>
              <a:rPr lang="en-US">
                <a:latin typeface="Arial" charset="0"/>
              </a:rPr>
              <a:t>Applied Maine 2009 Inpatient Data to the MONAHRQ v2.0 software in August 2011</a:t>
            </a:r>
          </a:p>
          <a:p>
            <a:pPr eaLnBrk="1" hangingPunct="1"/>
            <a:r>
              <a:rPr lang="en-US">
                <a:latin typeface="Arial" charset="0"/>
              </a:rPr>
              <a:t>Maine included </a:t>
            </a:r>
            <a:r>
              <a:rPr lang="ja-JP" altLang="en-US">
                <a:latin typeface="Arial" charset="0"/>
              </a:rPr>
              <a:t>“</a:t>
            </a:r>
            <a:r>
              <a:rPr lang="en-US">
                <a:latin typeface="Arial" charset="0"/>
              </a:rPr>
              <a:t>Present On Admission</a:t>
            </a:r>
            <a:r>
              <a:rPr lang="ja-JP" altLang="en-US">
                <a:latin typeface="Arial" charset="0"/>
              </a:rPr>
              <a:t>”</a:t>
            </a:r>
            <a:r>
              <a:rPr lang="en-US">
                <a:latin typeface="Arial" charset="0"/>
              </a:rPr>
              <a:t> (POA) field</a:t>
            </a:r>
          </a:p>
        </p:txBody>
      </p:sp>
      <p:pic>
        <p:nvPicPr>
          <p:cNvPr id="31748" name="Picture 4" descr="crysillas butterl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259080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descr="http://gateway.maine.gov/mhdo2008Monahrq screenshot"/>
          <p:cNvPicPr>
            <a:picLocks noChangeAspect="1" noChangeArrowheads="1"/>
          </p:cNvPicPr>
          <p:nvPr>
            <p:ph type="body" idx="4294967295"/>
          </p:nvPr>
        </p:nvPicPr>
        <p:blipFill>
          <a:blip r:embed="rId2">
            <a:extLst>
              <a:ext uri="{28A0092B-C50C-407E-A947-70E740481C1C}">
                <a14:useLocalDpi xmlns:a14="http://schemas.microsoft.com/office/drawing/2010/main" val="0"/>
              </a:ext>
            </a:extLst>
          </a:blip>
          <a:srcRect l="2777" t="20204" r="2777" b="7401"/>
          <a:stretch>
            <a:fillRect/>
          </a:stretch>
        </p:blipFill>
        <p:spPr>
          <a:xfrm>
            <a:off x="0" y="0"/>
            <a:ext cx="9144000" cy="6858000"/>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4638"/>
            <a:ext cx="8229600" cy="792162"/>
          </a:xfrm>
        </p:spPr>
        <p:txBody>
          <a:bodyPr/>
          <a:lstStyle/>
          <a:p>
            <a:pPr eaLnBrk="1" hangingPunct="1"/>
            <a:r>
              <a:rPr lang="en-US" dirty="0">
                <a:latin typeface="Arial" charset="0"/>
              </a:rPr>
              <a:t>Maine MONAHRQ Version 2.0</a:t>
            </a:r>
          </a:p>
        </p:txBody>
      </p:sp>
      <p:pic>
        <p:nvPicPr>
          <p:cNvPr id="33795" name="Picture 4" descr="Summary table of potential cost savings"/>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l="4630" t="18520" r="6482" b="4034"/>
          <a:stretch>
            <a:fillRect/>
          </a:stretch>
        </p:blipFill>
        <p:spPr>
          <a:xfrm>
            <a:off x="0" y="990600"/>
            <a:ext cx="9144000" cy="5867400"/>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dirty="0">
                <a:latin typeface="Arial" charset="0"/>
              </a:rPr>
              <a:t>Testing Version 2.0</a:t>
            </a:r>
          </a:p>
        </p:txBody>
      </p:sp>
      <p:sp>
        <p:nvSpPr>
          <p:cNvPr id="34819" name="Rectangle 3"/>
          <p:cNvSpPr>
            <a:spLocks noGrp="1" noChangeArrowheads="1"/>
          </p:cNvSpPr>
          <p:nvPr>
            <p:ph type="body" idx="1"/>
          </p:nvPr>
        </p:nvSpPr>
        <p:spPr/>
        <p:txBody>
          <a:bodyPr/>
          <a:lstStyle/>
          <a:p>
            <a:pPr eaLnBrk="1" hangingPunct="1"/>
            <a:r>
              <a:rPr lang="en-US">
                <a:latin typeface="Arial" charset="0"/>
              </a:rPr>
              <a:t>IT performed a security scan and ADA accessibility test</a:t>
            </a:r>
          </a:p>
          <a:p>
            <a:pPr eaLnBrk="1" hangingPunct="1"/>
            <a:r>
              <a:rPr lang="en-US">
                <a:latin typeface="Arial" charset="0"/>
              </a:rPr>
              <a:t>Will present to MHDO Board for approval</a:t>
            </a:r>
          </a:p>
          <a:p>
            <a:pPr eaLnBrk="1" hangingPunct="1"/>
            <a:r>
              <a:rPr lang="en-US">
                <a:latin typeface="Arial" charset="0"/>
              </a:rPr>
              <a:t>Website again initially available for review by Maine hospitals only </a:t>
            </a:r>
          </a:p>
          <a:p>
            <a:pPr lvl="1" eaLnBrk="1" hangingPunct="1"/>
            <a:r>
              <a:rPr lang="en-US">
                <a:latin typeface="Arial" charset="0"/>
              </a:rPr>
              <a:t>via password protected private URL</a:t>
            </a:r>
          </a:p>
          <a:p>
            <a:pPr eaLnBrk="1" hangingPunct="1"/>
            <a:endParaRPr lang="en-US">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atin typeface="Arial" charset="0"/>
              </a:rPr>
              <a:t>Going Forward</a:t>
            </a:r>
          </a:p>
        </p:txBody>
      </p:sp>
      <p:sp>
        <p:nvSpPr>
          <p:cNvPr id="35843" name="Rectangle 3"/>
          <p:cNvSpPr>
            <a:spLocks noGrp="1" noChangeArrowheads="1"/>
          </p:cNvSpPr>
          <p:nvPr>
            <p:ph type="body" idx="1"/>
          </p:nvPr>
        </p:nvSpPr>
        <p:spPr/>
        <p:txBody>
          <a:bodyPr/>
          <a:lstStyle/>
          <a:p>
            <a:pPr eaLnBrk="1" hangingPunct="1"/>
            <a:r>
              <a:rPr lang="en-US">
                <a:latin typeface="Arial" charset="0"/>
              </a:rPr>
              <a:t>Plan to create a separate MONAHRQ website for each year (until MONAHRQ available for multiple years)</a:t>
            </a:r>
          </a:p>
          <a:p>
            <a:pPr lvl="1" eaLnBrk="1" hangingPunct="1"/>
            <a:r>
              <a:rPr lang="en-US">
                <a:latin typeface="Arial" charset="0"/>
              </a:rPr>
              <a:t>Trending very important to users</a:t>
            </a:r>
          </a:p>
          <a:p>
            <a:pPr eaLnBrk="1" hangingPunct="1"/>
            <a:r>
              <a:rPr lang="en-US">
                <a:latin typeface="Arial" charset="0"/>
              </a:rPr>
              <a:t>Load 2010 data in January 2012</a:t>
            </a:r>
          </a:p>
          <a:p>
            <a:pPr eaLnBrk="1" hangingPunct="1"/>
            <a:r>
              <a:rPr lang="en-US">
                <a:latin typeface="Arial" charset="0"/>
              </a:rPr>
              <a:t>Update annually each</a:t>
            </a:r>
          </a:p>
          <a:p>
            <a:pPr eaLnBrk="1" hangingPunct="1">
              <a:buFontTx/>
              <a:buNone/>
            </a:pPr>
            <a:r>
              <a:rPr lang="en-US">
                <a:latin typeface="Arial" charset="0"/>
              </a:rPr>
              <a:t>    July with previous</a:t>
            </a:r>
          </a:p>
          <a:p>
            <a:pPr eaLnBrk="1" hangingPunct="1">
              <a:buFontTx/>
              <a:buNone/>
            </a:pPr>
            <a:r>
              <a:rPr lang="en-US">
                <a:latin typeface="Arial" charset="0"/>
              </a:rPr>
              <a:t>    year</a:t>
            </a:r>
            <a:r>
              <a:rPr lang="ja-JP" altLang="en-US">
                <a:latin typeface="Arial" charset="0"/>
              </a:rPr>
              <a:t>’</a:t>
            </a:r>
            <a:r>
              <a:rPr lang="en-US">
                <a:latin typeface="Arial" charset="0"/>
              </a:rPr>
              <a:t>s data</a:t>
            </a:r>
          </a:p>
          <a:p>
            <a:pPr eaLnBrk="1" hangingPunct="1"/>
            <a:endParaRPr lang="en-US">
              <a:latin typeface="Arial" charset="0"/>
            </a:endParaRPr>
          </a:p>
        </p:txBody>
      </p:sp>
      <p:pic>
        <p:nvPicPr>
          <p:cNvPr id="35844" name="Picture 4" descr="monarch-butterfly_lar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8700" y="4267200"/>
            <a:ext cx="43053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4000" dirty="0">
                <a:latin typeface="Arial" charset="0"/>
              </a:rPr>
              <a:t>Representation on MHDO Board</a:t>
            </a:r>
          </a:p>
        </p:txBody>
      </p:sp>
      <p:sp>
        <p:nvSpPr>
          <p:cNvPr id="6147" name="Rectangle 3"/>
          <p:cNvSpPr>
            <a:spLocks noGrp="1" noChangeArrowheads="1"/>
          </p:cNvSpPr>
          <p:nvPr>
            <p:ph type="body" idx="1"/>
          </p:nvPr>
        </p:nvSpPr>
        <p:spPr>
          <a:xfrm>
            <a:off x="457200" y="1219200"/>
            <a:ext cx="8229600" cy="4906963"/>
          </a:xfrm>
        </p:spPr>
        <p:txBody>
          <a:bodyPr/>
          <a:lstStyle/>
          <a:p>
            <a:pPr eaLnBrk="1" hangingPunct="1"/>
            <a:r>
              <a:rPr lang="en-US">
                <a:latin typeface="Arial" charset="0"/>
              </a:rPr>
              <a:t>Employers </a:t>
            </a:r>
          </a:p>
          <a:p>
            <a:pPr lvl="1" eaLnBrk="1" hangingPunct="1"/>
            <a:r>
              <a:rPr lang="en-US">
                <a:latin typeface="Arial" charset="0"/>
              </a:rPr>
              <a:t>Chamber of Commerce, Maine Health Management Coalition, Bath Iron Works</a:t>
            </a:r>
          </a:p>
          <a:p>
            <a:pPr eaLnBrk="1" hangingPunct="1"/>
            <a:r>
              <a:rPr lang="en-US">
                <a:latin typeface="Arial" charset="0"/>
              </a:rPr>
              <a:t>State of Maine</a:t>
            </a:r>
          </a:p>
          <a:p>
            <a:pPr lvl="1" eaLnBrk="1" hangingPunct="1"/>
            <a:r>
              <a:rPr lang="en-US">
                <a:latin typeface="Arial" charset="0"/>
              </a:rPr>
              <a:t>Dept of Professional &amp; Financial Regulations (Bureau of Insurance), DHHS/Maine CDC</a:t>
            </a:r>
          </a:p>
          <a:p>
            <a:pPr eaLnBrk="1" hangingPunct="1"/>
            <a:r>
              <a:rPr lang="en-US">
                <a:latin typeface="Arial" charset="0"/>
              </a:rPr>
              <a:t>Third-Party Payers</a:t>
            </a:r>
          </a:p>
          <a:p>
            <a:pPr lvl="1" eaLnBrk="1" hangingPunct="1"/>
            <a:r>
              <a:rPr lang="en-US">
                <a:latin typeface="Arial" charset="0"/>
              </a:rPr>
              <a:t>ME Assoc. of Health Plans: Anthem BCBS, CIGNA, Aetna, Harvard Pilgrim, </a:t>
            </a:r>
          </a:p>
          <a:p>
            <a:pPr lvl="1" eaLnBrk="1" hangingPunct="1">
              <a:buFontTx/>
              <a:buNone/>
            </a:pP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dirty="0">
                <a:latin typeface="Arial" charset="0"/>
              </a:rPr>
              <a:t>MHDO Interest in MONAHRQ</a:t>
            </a:r>
          </a:p>
        </p:txBody>
      </p:sp>
      <p:sp>
        <p:nvSpPr>
          <p:cNvPr id="7171" name="Rectangle 3"/>
          <p:cNvSpPr>
            <a:spLocks noGrp="1" noChangeArrowheads="1"/>
          </p:cNvSpPr>
          <p:nvPr>
            <p:ph type="body" idx="1"/>
          </p:nvPr>
        </p:nvSpPr>
        <p:spPr/>
        <p:txBody>
          <a:bodyPr/>
          <a:lstStyle/>
          <a:p>
            <a:pPr eaLnBrk="1" hangingPunct="1"/>
            <a:r>
              <a:rPr lang="en-US">
                <a:latin typeface="Arial" charset="0"/>
              </a:rPr>
              <a:t>AHRQ Updates to HCUP members</a:t>
            </a:r>
          </a:p>
          <a:p>
            <a:pPr lvl="1" eaLnBrk="1" hangingPunct="1"/>
            <a:r>
              <a:rPr lang="en-US">
                <a:latin typeface="Arial" charset="0"/>
              </a:rPr>
              <a:t>August 2009 notification of MONAHRQ autumn launch</a:t>
            </a:r>
          </a:p>
          <a:p>
            <a:pPr eaLnBrk="1" hangingPunct="1"/>
            <a:r>
              <a:rPr lang="en-US">
                <a:latin typeface="Arial" charset="0"/>
              </a:rPr>
              <a:t>National Charter Value Exchange Meeting</a:t>
            </a:r>
          </a:p>
          <a:p>
            <a:pPr lvl="1" eaLnBrk="1" hangingPunct="1"/>
            <a:r>
              <a:rPr lang="en-US">
                <a:latin typeface="Arial" charset="0"/>
              </a:rPr>
              <a:t>February 2010 presentation by Anne Elixhauser (AHRQ)</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a:latin typeface="Arial" charset="0"/>
              </a:rPr>
              <a:t>MHDO Interest in MONAHRQ</a:t>
            </a:r>
          </a:p>
        </p:txBody>
      </p:sp>
      <p:sp>
        <p:nvSpPr>
          <p:cNvPr id="8195" name="Rectangle 3"/>
          <p:cNvSpPr>
            <a:spLocks noGrp="1" noChangeArrowheads="1"/>
          </p:cNvSpPr>
          <p:nvPr>
            <p:ph type="body" idx="1"/>
          </p:nvPr>
        </p:nvSpPr>
        <p:spPr/>
        <p:txBody>
          <a:bodyPr/>
          <a:lstStyle/>
          <a:p>
            <a:pPr eaLnBrk="1" hangingPunct="1">
              <a:lnSpc>
                <a:spcPct val="90000"/>
              </a:lnSpc>
            </a:pPr>
            <a:r>
              <a:rPr lang="en-US">
                <a:latin typeface="Arial" charset="0"/>
              </a:rPr>
              <a:t>Maine Revised Statutes Annotated </a:t>
            </a:r>
            <a:r>
              <a:rPr lang="en-US">
                <a:latin typeface="Arial" charset="0"/>
                <a:cs typeface="Arial" charset="0"/>
              </a:rPr>
              <a:t>§8712 </a:t>
            </a:r>
            <a:r>
              <a:rPr lang="en-US" u="sng">
                <a:latin typeface="Arial" charset="0"/>
                <a:cs typeface="Arial" charset="0"/>
              </a:rPr>
              <a:t>Act to Protect Consumers and Small Business Owners from Rising Health Care Costs</a:t>
            </a:r>
          </a:p>
          <a:p>
            <a:pPr lvl="1" eaLnBrk="1" hangingPunct="1">
              <a:lnSpc>
                <a:spcPct val="90000"/>
              </a:lnSpc>
              <a:buFontTx/>
              <a:buNone/>
            </a:pPr>
            <a:r>
              <a:rPr lang="ja-JP" altLang="en-US" i="1">
                <a:latin typeface="Arial" charset="0"/>
              </a:rPr>
              <a:t>“</a:t>
            </a:r>
            <a:r>
              <a:rPr lang="en-US" i="1">
                <a:latin typeface="Arial" charset="0"/>
              </a:rPr>
              <a:t>…report comparative health care quality information to consumers, purchases, providers, insurers and policy makers….and make provider-specific information regarding </a:t>
            </a:r>
            <a:r>
              <a:rPr lang="en-US" i="1" u="sng">
                <a:latin typeface="Arial" charset="0"/>
              </a:rPr>
              <a:t>quality of services</a:t>
            </a:r>
            <a:r>
              <a:rPr lang="en-US" i="1">
                <a:latin typeface="Arial" charset="0"/>
              </a:rPr>
              <a:t> available on its publicly accessible website</a:t>
            </a:r>
            <a:r>
              <a:rPr lang="ja-JP" altLang="en-US" i="1">
                <a:latin typeface="Arial" charset="0"/>
              </a:rPr>
              <a:t>”</a:t>
            </a:r>
            <a:r>
              <a:rPr lang="en-US" i="1">
                <a:latin typeface="Arial" charset="0"/>
              </a:rPr>
              <a:t> </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dirty="0">
                <a:latin typeface="Arial" charset="0"/>
              </a:rPr>
              <a:t>MHDO History with QIs</a:t>
            </a:r>
          </a:p>
        </p:txBody>
      </p:sp>
      <p:sp>
        <p:nvSpPr>
          <p:cNvPr id="9219" name="Rectangle 3"/>
          <p:cNvSpPr>
            <a:spLocks noGrp="1" noChangeArrowheads="1"/>
          </p:cNvSpPr>
          <p:nvPr>
            <p:ph type="body" idx="1"/>
          </p:nvPr>
        </p:nvSpPr>
        <p:spPr/>
        <p:txBody>
          <a:bodyPr/>
          <a:lstStyle/>
          <a:p>
            <a:pPr eaLnBrk="1" hangingPunct="1"/>
            <a:r>
              <a:rPr lang="en-US">
                <a:latin typeface="Arial" charset="0"/>
              </a:rPr>
              <a:t>Long history with AHRQ Quality Indicators and QI software</a:t>
            </a:r>
          </a:p>
          <a:p>
            <a:pPr eaLnBrk="1" hangingPunct="1"/>
            <a:r>
              <a:rPr lang="en-US">
                <a:latin typeface="Arial" charset="0"/>
              </a:rPr>
              <a:t>First presented QIs for Maine in 2004</a:t>
            </a:r>
          </a:p>
          <a:p>
            <a:pPr lvl="1" eaLnBrk="1" hangingPunct="1"/>
            <a:r>
              <a:rPr lang="en-US">
                <a:latin typeface="Arial" charset="0"/>
              </a:rPr>
              <a:t>Used 2001 Maine data from AHRQ HCUP Project (via Medstat)</a:t>
            </a:r>
          </a:p>
          <a:p>
            <a:pPr lvl="1" eaLnBrk="1" hangingPunct="1"/>
            <a:r>
              <a:rPr lang="en-US">
                <a:latin typeface="Arial" charset="0"/>
              </a:rPr>
              <a:t>Posted to MHDO website</a:t>
            </a:r>
          </a:p>
          <a:p>
            <a:pPr eaLnBrk="1" hangingPunct="1">
              <a:buFontTx/>
              <a:buNone/>
            </a:pPr>
            <a:endParaRPr lang="en-US">
              <a:latin typeface="Arial" charset="0"/>
            </a:endParaRPr>
          </a:p>
          <a:p>
            <a:pPr eaLnBrk="1" hangingPunct="1">
              <a:buFontTx/>
              <a:buNone/>
            </a:pP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The slide shows an Excel table with multiple rows and columns of data&#10;"/>
          <p:cNvPicPr>
            <a:picLocks noChangeAspect="1" noChangeArrowheads="1"/>
          </p:cNvPicPr>
          <p:nvPr/>
        </p:nvPicPr>
        <p:blipFill>
          <a:blip r:embed="rId3">
            <a:extLst>
              <a:ext uri="{28A0092B-C50C-407E-A947-70E740481C1C}">
                <a14:useLocalDpi xmlns:a14="http://schemas.microsoft.com/office/drawing/2010/main" val="0"/>
              </a:ext>
            </a:extLst>
          </a:blip>
          <a:srcRect l="3113" t="18733" r="21985" b="6873"/>
          <a:stretch>
            <a:fillRect/>
          </a:stretch>
        </p:blipFill>
        <p:spPr bwMode="auto">
          <a:xfrm>
            <a:off x="228600" y="228600"/>
            <a:ext cx="8763000" cy="628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The slide shows an Excel table of Inpatient Quality Indicators for Maine as compared to Northeastern States and the US with color coding and smiley face icons along with icons frowning and with a straight line mouth &#10;"/>
          <p:cNvPicPr>
            <a:picLocks noChangeAspect="1" noChangeArrowheads="1"/>
          </p:cNvPicPr>
          <p:nvPr/>
        </p:nvPicPr>
        <p:blipFill>
          <a:blip r:embed="rId3">
            <a:extLst>
              <a:ext uri="{28A0092B-C50C-407E-A947-70E740481C1C}">
                <a14:useLocalDpi xmlns:a14="http://schemas.microsoft.com/office/drawing/2010/main" val="0"/>
              </a:ext>
            </a:extLst>
          </a:blip>
          <a:srcRect l="3308" t="18733" r="50778" b="5795"/>
          <a:stretch>
            <a:fillRect/>
          </a:stretch>
        </p:blipFill>
        <p:spPr bwMode="auto">
          <a:xfrm>
            <a:off x="1600200" y="0"/>
            <a:ext cx="584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573</TotalTime>
  <Words>953</Words>
  <Application>Microsoft Macintosh PowerPoint</Application>
  <PresentationFormat>On-screen Show (4:3)</PresentationFormat>
  <Paragraphs>135</Paragraphs>
  <Slides>34</Slides>
  <Notes>22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8" baseType="lpstr">
      <vt:lpstr>Arial</vt:lpstr>
      <vt:lpstr>Times New Roman</vt:lpstr>
      <vt:lpstr>Default Design</vt:lpstr>
      <vt:lpstr>Microsoft Office Excel Chart</vt:lpstr>
      <vt:lpstr>The Maine MONAHRQ Experience </vt:lpstr>
      <vt:lpstr>MHDO Interest in MONAHRQ</vt:lpstr>
      <vt:lpstr>Representation on MHDO Board</vt:lpstr>
      <vt:lpstr>Representation on MHDO Board</vt:lpstr>
      <vt:lpstr>MHDO Interest in MONAHRQ</vt:lpstr>
      <vt:lpstr>MHDO Interest in MONAHRQ</vt:lpstr>
      <vt:lpstr>MHDO History with QIs</vt:lpstr>
      <vt:lpstr>PowerPoint Presentation</vt:lpstr>
      <vt:lpstr>PowerPoint Presentation</vt:lpstr>
      <vt:lpstr>MHDO History with QIs</vt:lpstr>
      <vt:lpstr>PowerPoint Presentation</vt:lpstr>
      <vt:lpstr>PowerPoint Presentation</vt:lpstr>
      <vt:lpstr>MHDO History with QIs</vt:lpstr>
      <vt:lpstr>PowerPoint Presentation</vt:lpstr>
      <vt:lpstr>MHDO History with QIs</vt:lpstr>
      <vt:lpstr>PQI 90: Overall Prevention Quality Indicator composite, age 18 and over,  age and gender adjusted rate per 1,000 population by Maine Hospital Service Areas</vt:lpstr>
      <vt:lpstr>MHDO History with QIs</vt:lpstr>
      <vt:lpstr>PowerPoint Presentation</vt:lpstr>
      <vt:lpstr>MHDO History with QIs</vt:lpstr>
      <vt:lpstr>PowerPoint Presentation</vt:lpstr>
      <vt:lpstr>PowerPoint Presentation</vt:lpstr>
      <vt:lpstr>NQF Endorses Many QIs</vt:lpstr>
      <vt:lpstr>Advantages to MONAHRQ/ Obstacles Resolved for MHDO</vt:lpstr>
      <vt:lpstr>Maine’s MONAHRQ Version 1.0</vt:lpstr>
      <vt:lpstr>Involved Stakeholders</vt:lpstr>
      <vt:lpstr>Testing</vt:lpstr>
      <vt:lpstr>http://gateway.maine.gov/mhdo2008Monahrq</vt:lpstr>
      <vt:lpstr>Questions from Hospitals</vt:lpstr>
      <vt:lpstr>“Patient Level” Reports</vt:lpstr>
      <vt:lpstr>Maine’s MONAHRQ Version 2.0</vt:lpstr>
      <vt:lpstr>PowerPoint Presentation</vt:lpstr>
      <vt:lpstr>Maine MONAHRQ Version 2.0</vt:lpstr>
      <vt:lpstr>Testing Version 2.0</vt:lpstr>
      <vt:lpstr>Going Forward</vt:lpstr>
    </vt:vector>
  </TitlesOfParts>
  <Company>State of Maine, DAFS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OIT</dc:creator>
  <cp:lastModifiedBy>Vanessa Graham</cp:lastModifiedBy>
  <cp:revision>39</cp:revision>
  <dcterms:created xsi:type="dcterms:W3CDTF">2011-08-05T18:49:17Z</dcterms:created>
  <dcterms:modified xsi:type="dcterms:W3CDTF">2011-10-18T18:49:50Z</dcterms:modified>
</cp:coreProperties>
</file>