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320" r:id="rId3"/>
    <p:sldId id="270" r:id="rId4"/>
    <p:sldId id="277" r:id="rId5"/>
    <p:sldId id="319" r:id="rId6"/>
    <p:sldId id="268" r:id="rId7"/>
    <p:sldId id="313" r:id="rId8"/>
    <p:sldId id="310" r:id="rId9"/>
    <p:sldId id="257" r:id="rId10"/>
    <p:sldId id="291" r:id="rId11"/>
    <p:sldId id="282" r:id="rId12"/>
    <p:sldId id="283" r:id="rId13"/>
    <p:sldId id="284" r:id="rId14"/>
    <p:sldId id="285" r:id="rId15"/>
    <p:sldId id="262" r:id="rId16"/>
    <p:sldId id="286" r:id="rId17"/>
    <p:sldId id="264" r:id="rId18"/>
    <p:sldId id="272" r:id="rId19"/>
    <p:sldId id="273" r:id="rId20"/>
    <p:sldId id="316" r:id="rId21"/>
    <p:sldId id="274" r:id="rId22"/>
    <p:sldId id="315" r:id="rId23"/>
    <p:sldId id="318" r:id="rId24"/>
    <p:sldId id="322" r:id="rId2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4" autoAdjust="0"/>
    <p:restoredTop sz="86374" autoAdjust="0"/>
  </p:normalViewPr>
  <p:slideViewPr>
    <p:cSldViewPr snapToGrid="0" snapToObjects="1">
      <p:cViewPr>
        <p:scale>
          <a:sx n="112" d="100"/>
          <a:sy n="112" d="100"/>
        </p:scale>
        <p:origin x="-648" y="-496"/>
      </p:cViewPr>
      <p:guideLst>
        <p:guide orient="horz" pos="1563"/>
        <p:guide pos="29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2BEF9B5-8ECA-8A42-B3CD-BD8BA5B490C1}" type="datetime1">
              <a:rPr lang="en-US"/>
              <a:pPr/>
              <a:t>9/29/11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E080741-2FC4-E645-AAFF-99EC135F8F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4315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2400" dirty="0">
                <a:latin typeface="Calibri" charset="0"/>
              </a:rPr>
              <a:t>MIPPA: Medicare Improvements for Patients and Providers Act (2008)</a:t>
            </a:r>
          </a:p>
          <a:p>
            <a:pPr eaLnBrk="1" hangingPunct="1">
              <a:spcBef>
                <a:spcPct val="0"/>
              </a:spcBef>
            </a:pPr>
            <a:r>
              <a:rPr lang="en-US" sz="2400" dirty="0">
                <a:latin typeface="Calibri" charset="0"/>
              </a:rPr>
              <a:t>    implement recs from 2008 IOM report: Knowing What Works in Healthcare </a:t>
            </a:r>
          </a:p>
          <a:p>
            <a:pPr eaLnBrk="1" hangingPunct="1">
              <a:spcBef>
                <a:spcPct val="0"/>
              </a:spcBef>
            </a:pPr>
            <a:r>
              <a:rPr lang="en-US" sz="2400" dirty="0">
                <a:latin typeface="Calibri" charset="0"/>
              </a:rPr>
              <a:t>US Congress called on Secretary HHS to develop evidence-based, methodological standards for systematic reviews and for clinical practice guidelines</a:t>
            </a:r>
          </a:p>
          <a:p>
            <a:pPr eaLnBrk="1" hangingPunct="1">
              <a:spcBef>
                <a:spcPct val="0"/>
              </a:spcBef>
            </a:pPr>
            <a:r>
              <a:rPr lang="en-US" sz="2400" dirty="0">
                <a:latin typeface="Calibri" charset="0"/>
              </a:rPr>
              <a:t>AHRQ contracted with IOM in 2009</a:t>
            </a:r>
          </a:p>
          <a:p>
            <a:pPr eaLnBrk="1" hangingPunct="1">
              <a:spcBef>
                <a:spcPct val="0"/>
              </a:spcBef>
            </a:pPr>
            <a:r>
              <a:rPr lang="en-US" sz="2400" dirty="0">
                <a:latin typeface="Calibri" charset="0"/>
              </a:rPr>
              <a:t>IOM formed 2 committees to work </a:t>
            </a:r>
            <a:r>
              <a:rPr lang="ja-JP" altLang="en-US" sz="2400" dirty="0">
                <a:latin typeface="Calibri" charset="0"/>
              </a:rPr>
              <a:t>“</a:t>
            </a:r>
            <a:r>
              <a:rPr lang="en-US" altLang="ja-JP" sz="2400" dirty="0">
                <a:latin typeface="Calibri" charset="0"/>
              </a:rPr>
              <a:t>independently but in coordination</a:t>
            </a:r>
            <a:r>
              <a:rPr lang="ja-JP" altLang="en-US" sz="2400" dirty="0">
                <a:latin typeface="Calibri" charset="0"/>
              </a:rPr>
              <a:t>”</a:t>
            </a:r>
            <a:endParaRPr lang="en-US" altLang="ja-JP" sz="2400" dirty="0">
              <a:latin typeface="Calibri" charset="0"/>
            </a:endParaRPr>
          </a:p>
          <a:p>
            <a:pPr lvl="1" eaLnBrk="1" hangingPunct="1">
              <a:spcBef>
                <a:spcPct val="0"/>
              </a:spcBef>
            </a:pPr>
            <a:r>
              <a:rPr lang="en-US" sz="2000" dirty="0">
                <a:latin typeface="Calibri" charset="0"/>
              </a:rPr>
              <a:t>Standards for Trustworthy Guidelines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dirty="0">
                <a:latin typeface="Calibri" charset="0"/>
              </a:rPr>
              <a:t>Systematic Review</a:t>
            </a:r>
          </a:p>
          <a:p>
            <a:pPr eaLnBrk="1" hangingPunct="1">
              <a:spcBef>
                <a:spcPct val="0"/>
              </a:spcBef>
            </a:pPr>
            <a:r>
              <a:rPr lang="en-US" sz="2400" dirty="0">
                <a:latin typeface="Calibri" charset="0"/>
              </a:rPr>
              <a:t>Committee met 4 times + several teleconferences</a:t>
            </a:r>
            <a:endParaRPr lang="en-US" sz="2000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2000" dirty="0">
                <a:latin typeface="Calibri" charset="0"/>
              </a:rPr>
              <a:t>Literature search reviewed 2500 peer-reviewed abstracts + Web search </a:t>
            </a:r>
          </a:p>
          <a:p>
            <a:pPr eaLnBrk="1" hangingPunct="1">
              <a:spcBef>
                <a:spcPct val="0"/>
              </a:spcBef>
            </a:pPr>
            <a:r>
              <a:rPr lang="en-US" sz="2000" dirty="0">
                <a:latin typeface="Calibri" charset="0"/>
              </a:rPr>
              <a:t>Public forum January 2010; public website; invited presentations</a:t>
            </a:r>
          </a:p>
          <a:p>
            <a:pPr eaLnBrk="1" hangingPunct="1">
              <a:spcBef>
                <a:spcPct val="0"/>
              </a:spcBef>
            </a:pPr>
            <a:r>
              <a:rPr lang="en-US" sz="2000" dirty="0">
                <a:latin typeface="Calibri" charset="0"/>
              </a:rPr>
              <a:t>4 commissioned papers</a:t>
            </a:r>
          </a:p>
          <a:p>
            <a:pPr eaLnBrk="1" hangingPunct="1">
              <a:spcBef>
                <a:spcPct val="0"/>
              </a:spcBef>
            </a:pPr>
            <a:r>
              <a:rPr lang="en-US" sz="2000" dirty="0">
                <a:latin typeface="Calibri" charset="0"/>
              </a:rPr>
              <a:t>IOM Staff prepared report; committee reviewed, revised, </a:t>
            </a:r>
            <a:r>
              <a:rPr lang="en-US" sz="2000" dirty="0" err="1">
                <a:latin typeface="Calibri" charset="0"/>
              </a:rPr>
              <a:t>appr</a:t>
            </a:r>
            <a:endParaRPr lang="en-US" dirty="0">
              <a:latin typeface="Calibri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811BF868-6550-D240-86C1-075E4A714A8F}" type="slidenum">
              <a:rPr lang="en-US"/>
              <a:pPr eaLnBrk="1" hangingPunct="1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5BC142-C9CF-9F4F-99CF-ADE012828C90}" type="datetime1">
              <a:rPr lang="en-US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233DC-1138-0641-9EAF-AA6EA78704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381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BDB5F2-D4F4-8145-85CA-CFFA97E566E1}" type="datetime1">
              <a:rPr lang="en-US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D6FB3-1F7C-114E-9E4F-1B0C9757BF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137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E1789E-EBF3-9A44-B67C-17E951F509B8}" type="datetime1">
              <a:rPr lang="en-US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80BAB-5E56-094D-BC9F-D2366F83CA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079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BD896E-FC8B-7542-AF04-D613C677D03B}" type="datetime1">
              <a:rPr lang="en-US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B6BD5-F905-D843-A648-2F18D07CEE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30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68AD54-F3C0-3C4B-B8EA-4C7128FE1F59}" type="datetime1">
              <a:rPr lang="en-US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3EF1B-C7B8-F149-AEE7-F002563AB8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46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5BAA1B-ED95-1942-B118-B703ECCF41F5}" type="datetime1">
              <a:rPr lang="en-US"/>
              <a:pPr/>
              <a:t>9/29/11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BE39F-56C3-2D41-AD18-31B2A47289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74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D19BB1-D3E6-0D4F-8405-849F61538ADD}" type="datetime1">
              <a:rPr lang="en-US"/>
              <a:pPr/>
              <a:t>9/29/11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6A29E-04F9-2F48-9784-2BA5E2F42F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399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7983F0-9975-8C46-9A1D-964D45807158}" type="datetime1">
              <a:rPr lang="en-US"/>
              <a:pPr/>
              <a:t>9/29/11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FE97F-4D69-AC42-B7EC-C54D701E13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84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82DAC3-1796-6F4D-842B-D48A9C7349EF}" type="datetime1">
              <a:rPr lang="en-US"/>
              <a:pPr/>
              <a:t>9/29/11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7A572-A3CE-D543-85A9-05B08A651A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09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365198-91DC-FC46-8162-983EDB993542}" type="datetime1">
              <a:rPr lang="en-US"/>
              <a:pPr/>
              <a:t>9/29/11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DD9F54-6A84-6941-8B13-B205F5ED6D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728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B657B1-EE25-B14C-8D18-2ED950867699}" type="datetime1">
              <a:rPr lang="en-US"/>
              <a:pPr/>
              <a:t>9/29/11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39906-9FEE-2C48-B152-1765F41B42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303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0C162B08-0FDC-B648-830C-B1ECF50AAF08}" type="datetime1">
              <a:rPr lang="en-US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4BE53465-0ECE-2C41-941F-335A7E36BF3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00FF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000FF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3910805"/>
            <a:ext cx="7772400" cy="1470025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Calibri" charset="0"/>
              </a:rPr>
              <a:t>Assessing the Impact of the IOM Report on the Future of the </a:t>
            </a:r>
            <a:br>
              <a:rPr lang="en-US" sz="3200" b="1" dirty="0">
                <a:latin typeface="Calibri" charset="0"/>
              </a:rPr>
            </a:br>
            <a:r>
              <a:rPr lang="en-US" sz="3200" b="1" dirty="0">
                <a:latin typeface="Calibri" charset="0"/>
              </a:rPr>
              <a:t>National Guideline Clearinghouse</a:t>
            </a:r>
            <a:r>
              <a:rPr lang="en-US" sz="3200" dirty="0">
                <a:latin typeface="Calibri" charset="0"/>
              </a:rPr>
              <a:t> 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5405760"/>
            <a:ext cx="6400800" cy="1228256"/>
          </a:xfrm>
        </p:spPr>
        <p:txBody>
          <a:bodyPr/>
          <a:lstStyle/>
          <a:p>
            <a:r>
              <a:rPr lang="en-US" sz="2000" dirty="0" smtClean="0"/>
              <a:t>Richard N. </a:t>
            </a:r>
            <a:r>
              <a:rPr lang="en-US" sz="2000" dirty="0" err="1" smtClean="0"/>
              <a:t>Shiffman</a:t>
            </a:r>
            <a:r>
              <a:rPr lang="en-US" sz="2000" dirty="0" smtClean="0"/>
              <a:t>, MD, MCIS</a:t>
            </a:r>
          </a:p>
          <a:p>
            <a:r>
              <a:rPr lang="en-US" sz="2000" dirty="0" smtClean="0"/>
              <a:t>Yale School of Medicine</a:t>
            </a:r>
          </a:p>
          <a:p>
            <a:r>
              <a:rPr lang="en-US" sz="2000" dirty="0" smtClean="0"/>
              <a:t>New Haven, Connecticut, USA</a:t>
            </a:r>
            <a:endParaRPr lang="en-US" sz="2000" dirty="0"/>
          </a:p>
        </p:txBody>
      </p:sp>
      <p:pic>
        <p:nvPicPr>
          <p:cNvPr id="3" name="Picture 1" descr="Clinical Practice Guidelines We Can Trust cov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228600"/>
            <a:ext cx="2528888" cy="3643313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300" y="3416300"/>
            <a:ext cx="127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3" descr="NGC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350" y="1885950"/>
            <a:ext cx="4446588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A </a:t>
            </a:r>
            <a:r>
              <a:rPr lang="en-US" i="1" dirty="0">
                <a:latin typeface="Arial" charset="0"/>
              </a:rPr>
              <a:t>transparent</a:t>
            </a:r>
            <a:r>
              <a:rPr lang="en-US" dirty="0">
                <a:latin typeface="Arial" charset="0"/>
              </a:rPr>
              <a:t> development process makes clear…</a:t>
            </a:r>
            <a:endParaRPr lang="en-US" dirty="0">
              <a:latin typeface="Calibri" charset="0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901825"/>
            <a:ext cx="8229600" cy="4525963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Arial" charset="0"/>
              </a:rPr>
              <a:t>Who (expertise, bias)</a:t>
            </a:r>
          </a:p>
          <a:p>
            <a:pPr eaLnBrk="1" hangingPunct="1"/>
            <a:r>
              <a:rPr lang="en-US" sz="2400" dirty="0">
                <a:latin typeface="Arial" charset="0"/>
              </a:rPr>
              <a:t>How authors weighed</a:t>
            </a:r>
          </a:p>
          <a:p>
            <a:pPr lvl="2" eaLnBrk="1" hangingPunct="1"/>
            <a:r>
              <a:rPr lang="en-US" dirty="0">
                <a:latin typeface="Arial" charset="0"/>
              </a:rPr>
              <a:t>evidence </a:t>
            </a:r>
          </a:p>
          <a:p>
            <a:pPr lvl="2" eaLnBrk="1" hangingPunct="1"/>
            <a:r>
              <a:rPr lang="en-US" dirty="0">
                <a:latin typeface="Arial" charset="0"/>
              </a:rPr>
              <a:t>pathophysiologic reasoning (first principles)</a:t>
            </a:r>
          </a:p>
          <a:p>
            <a:pPr lvl="2" eaLnBrk="1" hangingPunct="1"/>
            <a:r>
              <a:rPr lang="en-US" dirty="0">
                <a:latin typeface="Arial" charset="0"/>
              </a:rPr>
              <a:t>expert experience</a:t>
            </a:r>
          </a:p>
          <a:p>
            <a:pPr lvl="2" eaLnBrk="1" hangingPunct="1"/>
            <a:r>
              <a:rPr lang="en-US" dirty="0">
                <a:latin typeface="Arial" charset="0"/>
              </a:rPr>
              <a:t>patients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altLang="ja-JP" dirty="0">
                <a:latin typeface="Arial" charset="0"/>
              </a:rPr>
              <a:t> and society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altLang="ja-JP" dirty="0">
                <a:latin typeface="Arial" charset="0"/>
              </a:rPr>
              <a:t>s values</a:t>
            </a:r>
          </a:p>
          <a:p>
            <a:pPr eaLnBrk="1" hangingPunct="1"/>
            <a:r>
              <a:rPr lang="en-US" sz="2400" dirty="0">
                <a:latin typeface="Arial" charset="0"/>
              </a:rPr>
              <a:t>Allows users to judge reasonableness of recommendations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latin typeface="Calibri" charset="0"/>
              </a:rPr>
              <a:t>Management of Conflict of Interest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44500" y="1565275"/>
            <a:ext cx="8229600" cy="41290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dirty="0">
              <a:latin typeface="Calibri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>
                <a:latin typeface="Calibri" charset="0"/>
              </a:rPr>
              <a:t>2.1 Prior to selection </a:t>
            </a:r>
            <a:r>
              <a:rPr lang="en-US" sz="2400" b="1" dirty="0">
                <a:latin typeface="Calibri" charset="0"/>
              </a:rPr>
              <a:t>declare</a:t>
            </a:r>
            <a:r>
              <a:rPr lang="en-US" sz="2400" dirty="0">
                <a:latin typeface="Calibri" charset="0"/>
              </a:rPr>
              <a:t> all interests and activities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>
                <a:latin typeface="Calibri" charset="0"/>
              </a:rPr>
              <a:t>2.2 </a:t>
            </a:r>
            <a:r>
              <a:rPr lang="en-US" sz="2400" b="1" dirty="0">
                <a:latin typeface="Calibri" charset="0"/>
              </a:rPr>
              <a:t>Disclose</a:t>
            </a:r>
            <a:r>
              <a:rPr lang="en-US" sz="2400" dirty="0">
                <a:latin typeface="Calibri" charset="0"/>
              </a:rPr>
              <a:t> COIs within GDG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>
                <a:latin typeface="Calibri" charset="0"/>
              </a:rPr>
              <a:t>2.3 </a:t>
            </a:r>
            <a:r>
              <a:rPr lang="en-US" sz="2400" b="1" dirty="0">
                <a:latin typeface="Calibri" charset="0"/>
              </a:rPr>
              <a:t>Divest</a:t>
            </a:r>
            <a:r>
              <a:rPr lang="en-US" sz="2400" dirty="0">
                <a:latin typeface="Calibri" charset="0"/>
              </a:rPr>
              <a:t> financial investments of panelists and their family members and not participate in marketing activities or advisory boards</a:t>
            </a:r>
          </a:p>
          <a:p>
            <a:pPr eaLnBrk="1" hangingPunct="1">
              <a:buFont typeface="Arial" charset="0"/>
              <a:buNone/>
            </a:pPr>
            <a:r>
              <a:rPr lang="en-US" sz="2400" dirty="0">
                <a:latin typeface="Calibri" charset="0"/>
              </a:rPr>
              <a:t>2.4 </a:t>
            </a:r>
            <a:r>
              <a:rPr lang="en-US" sz="2400" b="1" dirty="0">
                <a:latin typeface="Calibri" charset="0"/>
              </a:rPr>
              <a:t>Members with COIs </a:t>
            </a:r>
            <a:r>
              <a:rPr lang="en-US" sz="2400" dirty="0">
                <a:latin typeface="Calibri" charset="0"/>
              </a:rPr>
              <a:t>should be a minority of the GDG. </a:t>
            </a:r>
          </a:p>
          <a:p>
            <a:pPr lvl="1" eaLnBrk="1" hangingPunct="1">
              <a:buFont typeface="Arial" charset="0"/>
              <a:buNone/>
            </a:pPr>
            <a:r>
              <a:rPr lang="en-US" sz="2400" dirty="0">
                <a:latin typeface="Calibri" charset="0"/>
              </a:rPr>
              <a:t>The </a:t>
            </a:r>
            <a:r>
              <a:rPr lang="en-US" sz="2400" b="1" dirty="0">
                <a:latin typeface="Calibri" charset="0"/>
              </a:rPr>
              <a:t>chair or co-chairs </a:t>
            </a:r>
            <a:r>
              <a:rPr lang="en-US" sz="2400" dirty="0">
                <a:latin typeface="Calibri" charset="0"/>
              </a:rPr>
              <a:t>should not have COI. </a:t>
            </a:r>
          </a:p>
          <a:p>
            <a:pPr lvl="1" eaLnBrk="1" hangingPunct="1">
              <a:buFont typeface="Arial" charset="0"/>
              <a:buNone/>
            </a:pPr>
            <a:r>
              <a:rPr lang="en-US" sz="2400" b="1" dirty="0">
                <a:latin typeface="Calibri" charset="0"/>
              </a:rPr>
              <a:t>Funders</a:t>
            </a:r>
            <a:r>
              <a:rPr lang="en-US" sz="2400" dirty="0">
                <a:latin typeface="Calibri" charset="0"/>
              </a:rPr>
              <a:t> should have no role in CPG development</a:t>
            </a:r>
            <a:r>
              <a:rPr lang="en-US" sz="2000" dirty="0">
                <a:latin typeface="Calibri" charset="0"/>
              </a:rPr>
              <a:t>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190182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600" dirty="0"/>
              <a:t>Composition of</a:t>
            </a:r>
            <a:br>
              <a:rPr lang="en-US" sz="3600" dirty="0"/>
            </a:br>
            <a:r>
              <a:rPr lang="en-US" sz="3600" dirty="0"/>
              <a:t>Guideline Development Group (GDG)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3278188"/>
            <a:ext cx="8229600" cy="30892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500" dirty="0">
                <a:latin typeface="Calibri" charset="0"/>
              </a:rPr>
              <a:t>3.1 The GDG should be </a:t>
            </a:r>
            <a:r>
              <a:rPr lang="en-US" sz="2500" b="1" dirty="0">
                <a:latin typeface="Calibri" charset="0"/>
              </a:rPr>
              <a:t>multidisciplinary</a:t>
            </a:r>
            <a:r>
              <a:rPr lang="en-US" sz="2500" dirty="0">
                <a:latin typeface="Calibri" charset="0"/>
              </a:rPr>
              <a:t> </a:t>
            </a:r>
            <a:r>
              <a:rPr lang="en-US" sz="2500" b="1" dirty="0">
                <a:latin typeface="Calibri" charset="0"/>
              </a:rPr>
              <a:t>and</a:t>
            </a:r>
            <a:r>
              <a:rPr lang="en-US" sz="2500" dirty="0">
                <a:latin typeface="Calibri" charset="0"/>
              </a:rPr>
              <a:t> </a:t>
            </a:r>
            <a:r>
              <a:rPr lang="en-US" sz="2500" b="1" dirty="0">
                <a:latin typeface="Calibri" charset="0"/>
              </a:rPr>
              <a:t>balanced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500" dirty="0">
                <a:latin typeface="Calibri" charset="0"/>
              </a:rPr>
              <a:t>3.2 Include a </a:t>
            </a:r>
            <a:r>
              <a:rPr lang="en-US" sz="2500" b="1" dirty="0">
                <a:latin typeface="Calibri" charset="0"/>
              </a:rPr>
              <a:t>patient</a:t>
            </a:r>
            <a:r>
              <a:rPr lang="en-US" sz="2500" dirty="0">
                <a:latin typeface="Calibri" charset="0"/>
              </a:rPr>
              <a:t> and a </a:t>
            </a:r>
            <a:r>
              <a:rPr lang="en-US" sz="2500" b="1" dirty="0">
                <a:latin typeface="Calibri" charset="0"/>
              </a:rPr>
              <a:t>patient advocate or patient/consumer organization</a:t>
            </a:r>
            <a:r>
              <a:rPr lang="en-US" sz="2500" dirty="0">
                <a:latin typeface="Calibri" charset="0"/>
              </a:rPr>
              <a:t> </a:t>
            </a:r>
            <a:r>
              <a:rPr lang="en-US" sz="2500" b="1" dirty="0">
                <a:latin typeface="Calibri" charset="0"/>
              </a:rPr>
              <a:t>representative </a:t>
            </a:r>
            <a:r>
              <a:rPr lang="en-US" sz="2500" dirty="0">
                <a:latin typeface="Calibri" charset="0"/>
              </a:rPr>
              <a:t>at least at the time of clinical question formulation and draft CPG review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500" dirty="0">
                <a:latin typeface="Calibri" charset="0"/>
              </a:rPr>
              <a:t>3.3 Adopt strategies to </a:t>
            </a:r>
            <a:r>
              <a:rPr lang="en-US" sz="2500" b="1" dirty="0">
                <a:latin typeface="Calibri" charset="0"/>
              </a:rPr>
              <a:t>increase effective participation </a:t>
            </a:r>
            <a:r>
              <a:rPr lang="en-US" sz="2500" dirty="0">
                <a:latin typeface="Calibri" charset="0"/>
              </a:rPr>
              <a:t>of patient and consumer representatives</a:t>
            </a:r>
          </a:p>
        </p:txBody>
      </p:sp>
      <p:pic>
        <p:nvPicPr>
          <p:cNvPr id="13316" name="Picture 3" descr="Image of 5 peopl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274638"/>
            <a:ext cx="2746375" cy="201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4" descr="Peace symbo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088" y="274638"/>
            <a:ext cx="2017712" cy="201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33375" y="30988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dirty="0">
                <a:latin typeface="Calibri" charset="0"/>
              </a:rPr>
              <a:t>Intersection of Clinical Practice Guideline</a:t>
            </a:r>
            <a:br>
              <a:rPr lang="en-US" sz="3200" b="1" dirty="0">
                <a:latin typeface="Calibri" charset="0"/>
              </a:rPr>
            </a:br>
            <a:r>
              <a:rPr lang="en-US" sz="3200" b="1" dirty="0">
                <a:latin typeface="Calibri" charset="0"/>
              </a:rPr>
              <a:t>and Systematic Review</a:t>
            </a:r>
            <a:endParaRPr lang="en-US" sz="3200" dirty="0">
              <a:latin typeface="Calibri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69913" y="4319588"/>
            <a:ext cx="8229600" cy="23256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3000" dirty="0">
                <a:latin typeface="Calibri" charset="0"/>
              </a:rPr>
              <a:t>4.1 Use </a:t>
            </a:r>
            <a:r>
              <a:rPr lang="en-US" sz="3000" b="1" dirty="0">
                <a:latin typeface="Calibri" charset="0"/>
              </a:rPr>
              <a:t>systematic</a:t>
            </a:r>
            <a:r>
              <a:rPr lang="en-US" sz="3000" dirty="0">
                <a:latin typeface="Calibri" charset="0"/>
              </a:rPr>
              <a:t> </a:t>
            </a:r>
            <a:r>
              <a:rPr lang="en-US" sz="3000" b="1" dirty="0">
                <a:latin typeface="Calibri" charset="0"/>
              </a:rPr>
              <a:t>reviews that meet standards </a:t>
            </a:r>
            <a:r>
              <a:rPr lang="en-US" sz="3000" dirty="0">
                <a:latin typeface="Calibri" charset="0"/>
              </a:rPr>
              <a:t>set by the IOM </a:t>
            </a:r>
            <a:r>
              <a:rPr lang="en-US" altLang="ja-JP" sz="3000" dirty="0">
                <a:latin typeface="Calibri" charset="0"/>
              </a:rPr>
              <a:t>Committee on Standards for Systematic Reviews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3000" dirty="0">
                <a:latin typeface="Calibri" charset="0"/>
              </a:rPr>
              <a:t>4.2 The GDG and systematic review team should </a:t>
            </a:r>
            <a:r>
              <a:rPr lang="en-US" sz="3000" b="1" dirty="0">
                <a:latin typeface="Calibri" charset="0"/>
              </a:rPr>
              <a:t>interact</a:t>
            </a:r>
            <a:r>
              <a:rPr lang="en-US" sz="3000" dirty="0">
                <a:latin typeface="Calibri" charset="0"/>
              </a:rPr>
              <a:t>. </a:t>
            </a:r>
          </a:p>
        </p:txBody>
      </p:sp>
      <p:pic>
        <p:nvPicPr>
          <p:cNvPr id="14340" name="Picture 3" descr="Image Systematic Review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74" t="8200" r="19344" b="9329"/>
          <a:stretch>
            <a:fillRect/>
          </a:stretch>
        </p:blipFill>
        <p:spPr bwMode="auto">
          <a:xfrm>
            <a:off x="3562350" y="187325"/>
            <a:ext cx="2006600" cy="282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575437" y="187326"/>
            <a:ext cx="2006600" cy="2825750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>
                <a:latin typeface="Calibri" charset="0"/>
              </a:rPr>
              <a:t>Establishing Evidence Foundations and </a:t>
            </a:r>
            <a:br>
              <a:rPr lang="en-US" sz="2800" b="1" dirty="0">
                <a:latin typeface="Calibri" charset="0"/>
              </a:rPr>
            </a:br>
            <a:r>
              <a:rPr lang="en-US" sz="2800" b="1" dirty="0">
                <a:latin typeface="Calibri" charset="0"/>
              </a:rPr>
              <a:t>Rating Strength of Recommendations (Summary)</a:t>
            </a:r>
            <a:endParaRPr lang="en-US" sz="2800" dirty="0">
              <a:latin typeface="Calibri" charset="0"/>
            </a:endParaRP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>
                <a:latin typeface="Arial" charset="0"/>
                <a:cs typeface="Arial" charset="0"/>
              </a:rPr>
              <a:t>5.1 </a:t>
            </a:r>
            <a:r>
              <a:rPr lang="en-US" sz="2400" b="1" dirty="0">
                <a:latin typeface="Arial" charset="0"/>
                <a:cs typeface="Arial" charset="0"/>
              </a:rPr>
              <a:t>For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  <a:r>
              <a:rPr lang="en-US" sz="2400" b="1" dirty="0">
                <a:latin typeface="Arial" charset="0"/>
                <a:cs typeface="Arial" charset="0"/>
              </a:rPr>
              <a:t>each recommendation provide</a:t>
            </a:r>
            <a:r>
              <a:rPr lang="en-US" sz="2400" dirty="0">
                <a:latin typeface="Arial" charset="0"/>
                <a:cs typeface="Arial" charset="0"/>
              </a:rPr>
              <a:t>:</a:t>
            </a:r>
            <a:r>
              <a:rPr lang="en-US" sz="2400" u="sng" dirty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Arial" charset="0"/>
                <a:cs typeface="Arial" charset="0"/>
              </a:rPr>
              <a:t>A summary of relevant available </a:t>
            </a:r>
            <a:r>
              <a:rPr lang="en-US" sz="2400" b="1" dirty="0">
                <a:latin typeface="Arial" charset="0"/>
                <a:cs typeface="Arial" charset="0"/>
              </a:rPr>
              <a:t>evidence </a:t>
            </a:r>
            <a:r>
              <a:rPr lang="en-US" sz="2400" dirty="0">
                <a:latin typeface="Arial" charset="0"/>
                <a:cs typeface="Arial" charset="0"/>
              </a:rPr>
              <a:t>(and evidentiary gaps), description of the </a:t>
            </a:r>
            <a:r>
              <a:rPr lang="en-US" sz="2400" b="1" dirty="0">
                <a:latin typeface="Arial" charset="0"/>
                <a:cs typeface="Arial" charset="0"/>
              </a:rPr>
              <a:t>quality</a:t>
            </a:r>
            <a:r>
              <a:rPr lang="en-US" sz="2400" dirty="0">
                <a:latin typeface="Arial" charset="0"/>
                <a:cs typeface="Arial" charset="0"/>
              </a:rPr>
              <a:t> (including applicability), </a:t>
            </a:r>
            <a:r>
              <a:rPr lang="en-US" sz="2400" b="1" dirty="0">
                <a:latin typeface="Arial" charset="0"/>
                <a:cs typeface="Arial" charset="0"/>
              </a:rPr>
              <a:t>quantity</a:t>
            </a:r>
            <a:r>
              <a:rPr lang="en-US" sz="2400" dirty="0">
                <a:latin typeface="Arial" charset="0"/>
                <a:cs typeface="Arial" charset="0"/>
              </a:rPr>
              <a:t> (including completeness), and </a:t>
            </a:r>
            <a:r>
              <a:rPr lang="en-US" sz="2400" b="1" dirty="0">
                <a:latin typeface="Arial" charset="0"/>
                <a:cs typeface="Arial" charset="0"/>
              </a:rPr>
              <a:t>consistency</a:t>
            </a:r>
            <a:r>
              <a:rPr lang="en-US" sz="2400" dirty="0">
                <a:latin typeface="Arial" charset="0"/>
                <a:cs typeface="Arial" charset="0"/>
              </a:rPr>
              <a:t> of the aggregate available evidence.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Arial" charset="0"/>
                <a:cs typeface="Arial" charset="0"/>
              </a:rPr>
              <a:t>A clear description of </a:t>
            </a:r>
            <a:r>
              <a:rPr lang="en-US" sz="2400" b="1" dirty="0">
                <a:latin typeface="Arial" charset="0"/>
                <a:cs typeface="Arial" charset="0"/>
              </a:rPr>
              <a:t>potential benefits and harms</a:t>
            </a:r>
            <a:r>
              <a:rPr lang="en-US" sz="2400" dirty="0">
                <a:latin typeface="Arial" charset="0"/>
                <a:cs typeface="Arial" charset="0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Arial" charset="0"/>
                <a:cs typeface="Arial" charset="0"/>
              </a:rPr>
              <a:t>An explanation of the part played by </a:t>
            </a:r>
            <a:r>
              <a:rPr lang="en-US" sz="2400" b="1" dirty="0">
                <a:latin typeface="Arial" charset="0"/>
                <a:cs typeface="Arial" charset="0"/>
              </a:rPr>
              <a:t>values, opinion, theory, and clinical experience</a:t>
            </a:r>
            <a:r>
              <a:rPr lang="en-US" sz="2400" dirty="0">
                <a:latin typeface="Arial" charset="0"/>
                <a:cs typeface="Arial" charset="0"/>
              </a:rPr>
              <a:t> in deriving the recommendation.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Arial" charset="0"/>
                <a:cs typeface="Arial" charset="0"/>
              </a:rPr>
              <a:t>A description of any </a:t>
            </a:r>
            <a:r>
              <a:rPr lang="en-US" sz="2400" b="1" dirty="0">
                <a:latin typeface="Arial" charset="0"/>
                <a:cs typeface="Arial" charset="0"/>
              </a:rPr>
              <a:t>differences of opinion </a:t>
            </a:r>
            <a:r>
              <a:rPr lang="en-US" sz="2400" dirty="0">
                <a:latin typeface="Arial" charset="0"/>
                <a:cs typeface="Arial" charset="0"/>
              </a:rPr>
              <a:t>regarding the recommendation.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Arial" charset="0"/>
                <a:cs typeface="Arial" charset="0"/>
              </a:rPr>
              <a:t>A rating of the </a:t>
            </a:r>
            <a:r>
              <a:rPr lang="en-US" sz="2400" b="1" dirty="0">
                <a:latin typeface="Arial" charset="0"/>
                <a:cs typeface="Arial" charset="0"/>
              </a:rPr>
              <a:t>level of confidence </a:t>
            </a:r>
            <a:r>
              <a:rPr lang="en-US" sz="2400" dirty="0">
                <a:latin typeface="Arial" charset="0"/>
                <a:cs typeface="Arial" charset="0"/>
              </a:rPr>
              <a:t>in the evidence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Arial" charset="0"/>
                <a:cs typeface="Arial" charset="0"/>
              </a:rPr>
              <a:t>A rating of the </a:t>
            </a:r>
            <a:r>
              <a:rPr lang="en-US" sz="2400" b="1" dirty="0">
                <a:latin typeface="Arial" charset="0"/>
                <a:cs typeface="Arial" charset="0"/>
              </a:rPr>
              <a:t>strength of the recommendation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8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573088" y="2246313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Articulation of Recommendations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79413" y="3359150"/>
            <a:ext cx="8229600" cy="32527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dirty="0">
                <a:latin typeface="Calibri" charset="0"/>
              </a:rPr>
              <a:t>6.1 Articulate recommendations in a </a:t>
            </a:r>
            <a:r>
              <a:rPr lang="en-US" sz="2800" b="1" dirty="0">
                <a:latin typeface="Calibri" charset="0"/>
              </a:rPr>
              <a:t>standardized </a:t>
            </a:r>
            <a:r>
              <a:rPr lang="en-US" sz="2800" dirty="0">
                <a:latin typeface="Calibri" charset="0"/>
              </a:rPr>
              <a:t>form detailing precisely </a:t>
            </a:r>
            <a:r>
              <a:rPr lang="en-US" sz="2800" b="1" dirty="0">
                <a:latin typeface="Calibri" charset="0"/>
              </a:rPr>
              <a:t>what the recommended action is </a:t>
            </a:r>
            <a:r>
              <a:rPr lang="en-US" sz="2800" dirty="0">
                <a:latin typeface="Calibri" charset="0"/>
              </a:rPr>
              <a:t>and </a:t>
            </a:r>
            <a:r>
              <a:rPr lang="en-US" sz="2800" b="1" dirty="0">
                <a:latin typeface="Calibri" charset="0"/>
              </a:rPr>
              <a:t>under what circumstances </a:t>
            </a:r>
            <a:r>
              <a:rPr lang="en-US" sz="2800" dirty="0">
                <a:latin typeface="Calibri" charset="0"/>
              </a:rPr>
              <a:t>it should be performed. 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>
                <a:latin typeface="Calibri" charset="0"/>
              </a:rPr>
              <a:t>6.2 Word strong recommendations </a:t>
            </a:r>
            <a:r>
              <a:rPr lang="en-US" sz="2800" b="1" dirty="0">
                <a:latin typeface="Calibri" charset="0"/>
              </a:rPr>
              <a:t>so that compliance can be evaluated. </a:t>
            </a:r>
          </a:p>
        </p:txBody>
      </p:sp>
      <p:pic>
        <p:nvPicPr>
          <p:cNvPr id="16388" name="Picture 2" descr="Image of two big black boards one with the word IF and the other TH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84" b="13538"/>
          <a:stretch>
            <a:fillRect/>
          </a:stretch>
        </p:blipFill>
        <p:spPr bwMode="auto">
          <a:xfrm>
            <a:off x="2924175" y="136525"/>
            <a:ext cx="3140075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2319338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External Review 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3486150"/>
            <a:ext cx="8229600" cy="31019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>
                <a:latin typeface="Calibri" charset="0"/>
              </a:rPr>
              <a:t>7.1 External reviewers should comprise a </a:t>
            </a:r>
            <a:r>
              <a:rPr lang="en-US" sz="2200" b="1" dirty="0">
                <a:latin typeface="Calibri" charset="0"/>
              </a:rPr>
              <a:t>full spectrum of relevant stakeholders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>
                <a:latin typeface="Calibri" charset="0"/>
              </a:rPr>
              <a:t>7.2 The authorship of external reviews should be kept </a:t>
            </a:r>
            <a:r>
              <a:rPr lang="en-US" sz="2200" b="1" dirty="0">
                <a:latin typeface="Calibri" charset="0"/>
              </a:rPr>
              <a:t>confidential</a:t>
            </a:r>
            <a:r>
              <a:rPr lang="en-US" sz="2200" dirty="0">
                <a:latin typeface="Calibri" charset="0"/>
              </a:rPr>
              <a:t> unless that protection has been waived.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>
                <a:latin typeface="Calibri" charset="0"/>
              </a:rPr>
              <a:t>7.3 The GDG should </a:t>
            </a:r>
            <a:r>
              <a:rPr lang="en-US" sz="2200" b="1" dirty="0">
                <a:latin typeface="Calibri" charset="0"/>
              </a:rPr>
              <a:t>consider all external reviewer comments </a:t>
            </a:r>
            <a:r>
              <a:rPr lang="en-US" sz="2200" dirty="0">
                <a:latin typeface="Calibri" charset="0"/>
              </a:rPr>
              <a:t>and keep a record of the </a:t>
            </a:r>
            <a:r>
              <a:rPr lang="en-US" sz="2200" b="1" dirty="0">
                <a:latin typeface="Calibri" charset="0"/>
              </a:rPr>
              <a:t>rationale for modifying or not modifying </a:t>
            </a:r>
            <a:r>
              <a:rPr lang="en-US" sz="2200" dirty="0">
                <a:latin typeface="Calibri" charset="0"/>
              </a:rPr>
              <a:t>in response to reviewers</a:t>
            </a:r>
            <a:r>
              <a:rPr lang="ja-JP" altLang="en-US" sz="2200" dirty="0">
                <a:latin typeface="Calibri" charset="0"/>
              </a:rPr>
              <a:t>’</a:t>
            </a:r>
            <a:r>
              <a:rPr lang="en-US" altLang="ja-JP" sz="2200" dirty="0">
                <a:latin typeface="Calibri" charset="0"/>
              </a:rPr>
              <a:t> comments.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>
                <a:latin typeface="Calibri" charset="0"/>
              </a:rPr>
              <a:t>7.4 Make a draft of the CPG—prior to the final draft—available to the </a:t>
            </a:r>
            <a:r>
              <a:rPr lang="en-US" sz="2200" b="1" dirty="0">
                <a:latin typeface="Calibri" charset="0"/>
              </a:rPr>
              <a:t>general public </a:t>
            </a:r>
            <a:r>
              <a:rPr lang="en-US" sz="2200" dirty="0">
                <a:latin typeface="Calibri" charset="0"/>
              </a:rPr>
              <a:t>for comment. </a:t>
            </a:r>
          </a:p>
        </p:txBody>
      </p:sp>
      <p:pic>
        <p:nvPicPr>
          <p:cNvPr id="17412" name="Picture 4" descr="Image of women holding magnifying glass to her ey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0"/>
            <a:ext cx="2922588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88925" y="26670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Updating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79413" y="3978275"/>
            <a:ext cx="8229600" cy="23352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>
                <a:latin typeface="Calibri" charset="0"/>
              </a:rPr>
              <a:t>8.1 Document the </a:t>
            </a:r>
            <a:r>
              <a:rPr lang="en-US" sz="2400" b="1" dirty="0">
                <a:latin typeface="Calibri" charset="0"/>
              </a:rPr>
              <a:t>CPG publication date</a:t>
            </a:r>
            <a:r>
              <a:rPr lang="en-US" sz="2400" dirty="0">
                <a:latin typeface="Calibri" charset="0"/>
              </a:rPr>
              <a:t>, </a:t>
            </a:r>
            <a:r>
              <a:rPr lang="en-US" sz="2400" b="1" dirty="0">
                <a:latin typeface="Calibri" charset="0"/>
              </a:rPr>
              <a:t>date of systematic evidence review</a:t>
            </a:r>
            <a:r>
              <a:rPr lang="en-US" sz="2400" dirty="0">
                <a:latin typeface="Calibri" charset="0"/>
              </a:rPr>
              <a:t>, and proposed </a:t>
            </a:r>
            <a:r>
              <a:rPr lang="en-US" sz="2400" b="1" dirty="0">
                <a:latin typeface="Calibri" charset="0"/>
              </a:rPr>
              <a:t>date for future review </a:t>
            </a:r>
            <a:r>
              <a:rPr lang="en-US" sz="2400" dirty="0">
                <a:latin typeface="Calibri" charset="0"/>
              </a:rPr>
              <a:t>in the CPG.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>
                <a:latin typeface="Calibri" charset="0"/>
              </a:rPr>
              <a:t>8.2 </a:t>
            </a:r>
            <a:r>
              <a:rPr lang="en-US" sz="2400" b="1" dirty="0">
                <a:latin typeface="Calibri" charset="0"/>
              </a:rPr>
              <a:t>Monitor the literature </a:t>
            </a:r>
            <a:r>
              <a:rPr lang="en-US" sz="2400" dirty="0">
                <a:latin typeface="Calibri" charset="0"/>
              </a:rPr>
              <a:t>to identify the emergence of new, potentially relevant evidence and to evaluate the continued validity of the CPG.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dirty="0">
                <a:latin typeface="Calibri" charset="0"/>
              </a:rPr>
              <a:t>8.3 </a:t>
            </a:r>
            <a:r>
              <a:rPr lang="en-US" sz="2400" b="1" dirty="0">
                <a:latin typeface="Calibri" charset="0"/>
              </a:rPr>
              <a:t>Update CPGs </a:t>
            </a:r>
            <a:r>
              <a:rPr lang="en-US" sz="2400" dirty="0">
                <a:latin typeface="Calibri" charset="0"/>
              </a:rPr>
              <a:t>when new evidence suggests the need.</a:t>
            </a:r>
          </a:p>
        </p:txBody>
      </p:sp>
      <p:pic>
        <p:nvPicPr>
          <p:cNvPr id="18436" name="Picture 2" descr="Clock with word UPDAT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38" y="420688"/>
            <a:ext cx="2424112" cy="242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4" descr="Cartoon of boy holding newspap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475" y="293688"/>
            <a:ext cx="2305050" cy="255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Recommendation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To be trustworthy, a clinical practice guideline </a:t>
            </a:r>
            <a:r>
              <a:rPr lang="en-US" b="1" dirty="0">
                <a:latin typeface="Calibri" charset="0"/>
              </a:rPr>
              <a:t>should comply with proposed standards 1-8</a:t>
            </a:r>
            <a:r>
              <a:rPr lang="en-US" dirty="0">
                <a:latin typeface="Calibri" charset="0"/>
              </a:rPr>
              <a:t>.</a:t>
            </a:r>
          </a:p>
          <a:p>
            <a:pPr eaLnBrk="1" hangingPunct="1"/>
            <a:r>
              <a:rPr lang="en-US" dirty="0">
                <a:latin typeface="Calibri" charset="0"/>
              </a:rPr>
              <a:t> Optimally, CPG </a:t>
            </a:r>
            <a:r>
              <a:rPr lang="en-US" b="1" dirty="0">
                <a:latin typeface="Calibri" charset="0"/>
              </a:rPr>
              <a:t>developers</a:t>
            </a:r>
            <a:r>
              <a:rPr lang="en-US" dirty="0">
                <a:latin typeface="Calibri" charset="0"/>
              </a:rPr>
              <a:t> should adhere to these proposed standards and CPG </a:t>
            </a:r>
            <a:r>
              <a:rPr lang="en-US" b="1" dirty="0">
                <a:latin typeface="Calibri" charset="0"/>
              </a:rPr>
              <a:t>users</a:t>
            </a:r>
            <a:r>
              <a:rPr lang="en-US" dirty="0">
                <a:latin typeface="Calibri" charset="0"/>
              </a:rPr>
              <a:t> should adopt CPGs compliant with these proposed standards.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Additional Recommendations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The Secretary of HHS should establish  a </a:t>
            </a:r>
            <a:r>
              <a:rPr lang="en-US" b="1" dirty="0">
                <a:latin typeface="Calibri" charset="0"/>
              </a:rPr>
              <a:t>public-private mechanism </a:t>
            </a:r>
            <a:r>
              <a:rPr lang="en-US" dirty="0">
                <a:latin typeface="Calibri" charset="0"/>
              </a:rPr>
              <a:t>to </a:t>
            </a:r>
            <a:r>
              <a:rPr lang="en-US" b="1" dirty="0">
                <a:latin typeface="Calibri" charset="0"/>
              </a:rPr>
              <a:t>examine</a:t>
            </a:r>
            <a:r>
              <a:rPr lang="en-US" dirty="0">
                <a:latin typeface="Calibri" charset="0"/>
              </a:rPr>
              <a:t>—at the request of developer organizations—the procedures they use to produce their clinical practice guidelines</a:t>
            </a:r>
          </a:p>
          <a:p>
            <a:pPr eaLnBrk="1" hangingPunct="1"/>
            <a:r>
              <a:rPr lang="en-US" dirty="0">
                <a:latin typeface="Calibri" charset="0"/>
              </a:rPr>
              <a:t>and to </a:t>
            </a:r>
            <a:r>
              <a:rPr lang="en-US" b="1" dirty="0">
                <a:latin typeface="Calibri" charset="0"/>
              </a:rPr>
              <a:t>certify</a:t>
            </a:r>
            <a:r>
              <a:rPr lang="en-US" dirty="0">
                <a:latin typeface="Calibri" charset="0"/>
              </a:rPr>
              <a:t> whether these organizations</a:t>
            </a:r>
            <a:r>
              <a:rPr lang="ja-JP" altLang="en-US" dirty="0">
                <a:latin typeface="Calibri" charset="0"/>
              </a:rPr>
              <a:t>’</a:t>
            </a:r>
            <a:r>
              <a:rPr lang="en-US" altLang="ja-JP" dirty="0">
                <a:latin typeface="Calibri" charset="0"/>
              </a:rPr>
              <a:t> CPG development processes comply with standards for trustworthy CPGs.</a:t>
            </a:r>
          </a:p>
          <a:p>
            <a:pPr eaLnBrk="1" hangingPunct="1">
              <a:buFont typeface="Arial" charset="0"/>
              <a:buNone/>
            </a:pPr>
            <a:endParaRPr lang="en-US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Overview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979488" y="1600200"/>
            <a:ext cx="7354887" cy="4525963"/>
          </a:xfrm>
        </p:spPr>
        <p:txBody>
          <a:bodyPr/>
          <a:lstStyle/>
          <a:p>
            <a:r>
              <a:rPr lang="en-US" dirty="0">
                <a:latin typeface="Calibri" charset="0"/>
              </a:rPr>
              <a:t>IOM process</a:t>
            </a:r>
          </a:p>
          <a:p>
            <a:r>
              <a:rPr lang="en-US" dirty="0">
                <a:latin typeface="Calibri" charset="0"/>
              </a:rPr>
              <a:t>Proposed standards for developing trustworthy guideline recommendations</a:t>
            </a:r>
          </a:p>
          <a:p>
            <a:r>
              <a:rPr lang="en-US" dirty="0">
                <a:latin typeface="Calibri" charset="0"/>
              </a:rPr>
              <a:t>Recommendations to AHRQ</a:t>
            </a:r>
          </a:p>
          <a:p>
            <a:r>
              <a:rPr lang="en-US" dirty="0">
                <a:latin typeface="Calibri" charset="0"/>
              </a:rPr>
              <a:t>Rich discussion!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NICE (UK) Certifies Organizations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Calibri" charset="0"/>
              </a:rPr>
              <a:t>Reviews procedures (and products) from applicant organizations using AGREE</a:t>
            </a:r>
          </a:p>
          <a:p>
            <a:r>
              <a:rPr lang="en-US" sz="2400" dirty="0">
                <a:latin typeface="Calibri" charset="0"/>
              </a:rPr>
              <a:t>Internal and external reviewers</a:t>
            </a:r>
          </a:p>
          <a:p>
            <a:r>
              <a:rPr lang="en-US" sz="2400" dirty="0">
                <a:latin typeface="Calibri" charset="0"/>
              </a:rPr>
              <a:t>Draft decision posted on web with public consultation</a:t>
            </a:r>
          </a:p>
          <a:p>
            <a:r>
              <a:rPr lang="en-US" sz="2400" dirty="0">
                <a:latin typeface="Calibri" charset="0"/>
              </a:rPr>
              <a:t>Organizations that meet  accreditation requirements and agree to maintain the approved processes during a 3-year accreditation period </a:t>
            </a:r>
          </a:p>
          <a:p>
            <a:r>
              <a:rPr lang="en-US" sz="2400" dirty="0">
                <a:latin typeface="Calibri" charset="0"/>
              </a:rPr>
              <a:t>Receive a </a:t>
            </a:r>
            <a:r>
              <a:rPr lang="en-US" sz="2400" b="1" dirty="0">
                <a:latin typeface="Calibri" charset="0"/>
              </a:rPr>
              <a:t>mark </a:t>
            </a:r>
            <a:r>
              <a:rPr lang="en-US" sz="2400" dirty="0">
                <a:latin typeface="Calibri" charset="0"/>
              </a:rPr>
              <a:t>to be placed on future CPGs of organizations</a:t>
            </a:r>
          </a:p>
          <a:p>
            <a:r>
              <a:rPr lang="en-US" sz="2400" dirty="0">
                <a:latin typeface="Calibri" charset="0"/>
              </a:rPr>
              <a:t>Accreditor may review organizational procedures at any point during the accreditation period and, if non-compliance with accreditation requirements is detected, withdraw accreditation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Recommendations to AHRQ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181100"/>
            <a:ext cx="8229600" cy="4886325"/>
          </a:xfrm>
        </p:spPr>
        <p:txBody>
          <a:bodyPr/>
          <a:lstStyle/>
          <a:p>
            <a:r>
              <a:rPr lang="en-US" sz="2400" dirty="0">
                <a:latin typeface="Calibri" charset="0"/>
              </a:rPr>
              <a:t>The committee heard testimony that the NGC does not set sufficiently high standards to assure users that poor-quality guidelines are not admitted</a:t>
            </a:r>
          </a:p>
          <a:p>
            <a:r>
              <a:rPr lang="en-US" sz="2400" dirty="0">
                <a:latin typeface="Calibri" charset="0"/>
              </a:rPr>
              <a:t>NGC should </a:t>
            </a:r>
            <a:r>
              <a:rPr lang="en-US" sz="2400" b="1" dirty="0">
                <a:latin typeface="Calibri" charset="0"/>
              </a:rPr>
              <a:t>eliminate CPGs for which trustworthiness cannot be determined</a:t>
            </a:r>
            <a:r>
              <a:rPr lang="en-US" sz="2400" dirty="0">
                <a:latin typeface="Calibri" charset="0"/>
              </a:rPr>
              <a:t>, and </a:t>
            </a:r>
            <a:r>
              <a:rPr lang="en-US" sz="2400" b="1" dirty="0">
                <a:latin typeface="Calibri" charset="0"/>
              </a:rPr>
              <a:t>identify the trustworthiness </a:t>
            </a:r>
            <a:r>
              <a:rPr lang="en-US" sz="2400" dirty="0">
                <a:latin typeface="Calibri" charset="0"/>
              </a:rPr>
              <a:t>of those retained. </a:t>
            </a:r>
          </a:p>
          <a:p>
            <a:r>
              <a:rPr lang="en-US" sz="2400" dirty="0">
                <a:latin typeface="Calibri" charset="0"/>
              </a:rPr>
              <a:t>Guidelines that have not included a </a:t>
            </a:r>
            <a:r>
              <a:rPr lang="en-US" sz="2400" b="1" dirty="0">
                <a:latin typeface="Calibri" charset="0"/>
              </a:rPr>
              <a:t>thorough systematic review </a:t>
            </a:r>
            <a:r>
              <a:rPr lang="en-US" sz="2400" dirty="0">
                <a:latin typeface="Calibri" charset="0"/>
              </a:rPr>
              <a:t>of the relevant scientific evidence base should be excluded from the NGC.</a:t>
            </a:r>
          </a:p>
          <a:p>
            <a:pPr lvl="1"/>
            <a:r>
              <a:rPr lang="en-US" sz="2000" dirty="0">
                <a:latin typeface="Calibri" charset="0"/>
              </a:rPr>
              <a:t>Findings of </a:t>
            </a:r>
            <a:r>
              <a:rPr lang="en-US" sz="2000" b="1" dirty="0">
                <a:latin typeface="Calibri" charset="0"/>
              </a:rPr>
              <a:t>no scientific evidence </a:t>
            </a:r>
            <a:r>
              <a:rPr lang="en-US" sz="2000" dirty="0">
                <a:latin typeface="Calibri" charset="0"/>
              </a:rPr>
              <a:t>resulting from an SR </a:t>
            </a:r>
            <a:r>
              <a:rPr lang="en-US" sz="2000" b="1" dirty="0">
                <a:latin typeface="Calibri" charset="0"/>
              </a:rPr>
              <a:t>should not preclude listing </a:t>
            </a:r>
            <a:r>
              <a:rPr lang="en-US" sz="2000" dirty="0">
                <a:latin typeface="Calibri" charset="0"/>
              </a:rPr>
              <a:t>of the CPG in the NGC 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Calibri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5637"/>
          </a:xfrm>
        </p:spPr>
        <p:txBody>
          <a:bodyPr/>
          <a:lstStyle/>
          <a:p>
            <a:r>
              <a:rPr lang="en-US" dirty="0">
                <a:latin typeface="Calibri" charset="0"/>
              </a:rPr>
              <a:t>Additional Recommendations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090613"/>
            <a:ext cx="8229600" cy="5576887"/>
          </a:xfrm>
        </p:spPr>
        <p:txBody>
          <a:bodyPr/>
          <a:lstStyle/>
          <a:p>
            <a:r>
              <a:rPr lang="en-US" sz="2400" dirty="0">
                <a:latin typeface="Calibri" charset="0"/>
              </a:rPr>
              <a:t>NGC should </a:t>
            </a:r>
            <a:r>
              <a:rPr lang="en-US" sz="2400" b="1" dirty="0">
                <a:latin typeface="Calibri" charset="0"/>
              </a:rPr>
              <a:t>prominently identify guidelines </a:t>
            </a:r>
            <a:r>
              <a:rPr lang="en-US" sz="2400" dirty="0">
                <a:latin typeface="Calibri" charset="0"/>
              </a:rPr>
              <a:t>originating from CPG developers </a:t>
            </a:r>
            <a:r>
              <a:rPr lang="en-US" sz="2400" b="1" dirty="0">
                <a:latin typeface="Calibri" charset="0"/>
              </a:rPr>
              <a:t>certified </a:t>
            </a:r>
            <a:r>
              <a:rPr lang="en-US" sz="2400" dirty="0">
                <a:latin typeface="Calibri" charset="0"/>
              </a:rPr>
              <a:t>by the designated mechanism as trustworthy </a:t>
            </a:r>
          </a:p>
          <a:p>
            <a:r>
              <a:rPr lang="en-US" sz="2400" dirty="0">
                <a:latin typeface="Calibri" charset="0"/>
              </a:rPr>
              <a:t>CPGs from an organization that requested and </a:t>
            </a:r>
            <a:r>
              <a:rPr lang="en-US" sz="2400" b="1" dirty="0">
                <a:latin typeface="Calibri" charset="0"/>
              </a:rPr>
              <a:t>failed review </a:t>
            </a:r>
            <a:r>
              <a:rPr lang="en-US" sz="2400" dirty="0">
                <a:latin typeface="Calibri" charset="0"/>
              </a:rPr>
              <a:t>by the certifying mechanism should also be identified in a special category, with standards met and shortcomings specified. </a:t>
            </a:r>
          </a:p>
          <a:p>
            <a:r>
              <a:rPr lang="en-US" sz="2400" dirty="0">
                <a:latin typeface="Calibri" charset="0"/>
              </a:rPr>
              <a:t>The proposed standards </a:t>
            </a:r>
            <a:r>
              <a:rPr lang="en-US" sz="2400" b="1" dirty="0">
                <a:latin typeface="Calibri" charset="0"/>
              </a:rPr>
              <a:t>will require additional NGC effort </a:t>
            </a:r>
            <a:r>
              <a:rPr lang="en-US" sz="2400" dirty="0">
                <a:latin typeface="Calibri" charset="0"/>
              </a:rPr>
              <a:t>as current NGC abstraction does not require review of development process data adequate to meet the requirements of the proposed standards. </a:t>
            </a:r>
          </a:p>
          <a:p>
            <a:r>
              <a:rPr lang="en-US" sz="2400" b="1" dirty="0">
                <a:latin typeface="Calibri" charset="0"/>
              </a:rPr>
              <a:t>NGC needs to be funded at a sufficient level </a:t>
            </a:r>
            <a:r>
              <a:rPr lang="en-US" sz="2400" dirty="0">
                <a:latin typeface="Calibri" charset="0"/>
              </a:rPr>
              <a:t>for it to improve the quality, timeliness, and trustworthiness of its CPGs and other products. </a:t>
            </a:r>
          </a:p>
          <a:p>
            <a:endParaRPr lang="en-US" sz="24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Finally, AHRQ should…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609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dirty="0">
                <a:latin typeface="Calibri" charset="0"/>
              </a:rPr>
              <a:t>Conduct research </a:t>
            </a:r>
            <a:r>
              <a:rPr lang="en-US" sz="2800" dirty="0">
                <a:latin typeface="Calibri" charset="0"/>
              </a:rPr>
              <a:t>on the causes of inconsistent CPGs and strategies to encourage their harmonization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>
                <a:latin typeface="Calibri" charset="0"/>
              </a:rPr>
              <a:t>Assess the strengths and weaknesses </a:t>
            </a:r>
            <a:r>
              <a:rPr lang="en-US" sz="2800" dirty="0">
                <a:latin typeface="Calibri" charset="0"/>
              </a:rPr>
              <a:t>of IOM standards by pilot-test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>
                <a:latin typeface="Calibri" charset="0"/>
              </a:rPr>
              <a:t>Estimate the validity and reliability </a:t>
            </a:r>
            <a:r>
              <a:rPr lang="en-US" sz="2800" dirty="0">
                <a:latin typeface="Calibri" charset="0"/>
              </a:rPr>
              <a:t>of the proposed standards</a:t>
            </a:r>
            <a:endParaRPr lang="en-US" sz="2800" b="1" dirty="0">
              <a:latin typeface="Calibri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Calibri" charset="0"/>
              </a:rPr>
              <a:t>Evaluate the effectiveness of </a:t>
            </a:r>
            <a:r>
              <a:rPr lang="en-US" sz="2800" b="1" dirty="0">
                <a:latin typeface="Calibri" charset="0"/>
              </a:rPr>
              <a:t>interventions to encourage standards implementation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Calibri" charset="0"/>
              </a:rPr>
              <a:t>Evaluate the effects of standards on </a:t>
            </a:r>
            <a:r>
              <a:rPr lang="en-US" sz="2800" b="1" dirty="0">
                <a:latin typeface="Calibri" charset="0"/>
              </a:rPr>
              <a:t>CPG development, healthcare quality, and patient outcomes</a:t>
            </a:r>
          </a:p>
          <a:p>
            <a:endParaRPr lang="en-US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 descr="Diagram of faces showing facial features that appear untrustworthy and trusworth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0"/>
            <a:ext cx="9144000" cy="582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latin typeface="Calibri" charset="0"/>
              </a:rPr>
              <a:t>What is the Institute of Medicine?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Arial" charset="0"/>
                <a:cs typeface="Arial" charset="0"/>
              </a:rPr>
              <a:t>Independent, non-profit, non-governmental organization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Arial" charset="0"/>
                <a:cs typeface="Arial" charset="0"/>
              </a:rPr>
              <a:t>Health component of the National Academy of Sciences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Arial" charset="0"/>
                <a:cs typeface="Arial" charset="0"/>
              </a:rPr>
              <a:t>Aim: To help those in government and the private sector make informed health decisions by providing evidence upon which they can rely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Arial" charset="0"/>
                <a:cs typeface="Arial" charset="0"/>
              </a:rPr>
              <a:t>Expertise in constituting panels of stakeholders and creating summary reports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Arial" charset="0"/>
                <a:cs typeface="Arial" charset="0"/>
              </a:rPr>
              <a:t>Provides unbiased and authoritative advice to decision makers and the public</a:t>
            </a:r>
            <a:endParaRPr lang="en-US" sz="2400" u="sng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 descr="MIPPA: Medicare Improvements for Patients and Providers Act (2008)&#10;    implement recs from 2008 IOM report: Knowing What Works in Healthcare &#10;US Congress called on Secretary HHS to develop evidence-based, methodological standards for systematic reviews and for clinical practice guidelines&#10;AHRQ contracted with IOM in 2009&#10;IOM formed 2 committees to work “independently but in coordination”&#10;Standards for Trustworthy Guidelines&#10;Systematic Review&#10;Committee met 4 times + several teleconferences&#10;Literature search reviewed 2500 peer-reviewed abstracts + Web search &#10;Public forum January 2010; public website; invited presentations&#10;4 commissioned papers&#10;IOM Staff prepared report; committee reviewed, revised, appr&#10;"/>
          <p:cNvGrpSpPr/>
          <p:nvPr/>
        </p:nvGrpSpPr>
        <p:grpSpPr>
          <a:xfrm>
            <a:off x="60325" y="192088"/>
            <a:ext cx="8896350" cy="6554787"/>
            <a:chOff x="60325" y="192088"/>
            <a:chExt cx="8896350" cy="6554787"/>
          </a:xfrm>
        </p:grpSpPr>
        <p:pic>
          <p:nvPicPr>
            <p:cNvPr id="5122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288" y="192088"/>
              <a:ext cx="1909762" cy="142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8825" y="4738688"/>
              <a:ext cx="1573213" cy="1050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" name="Group 38"/>
            <p:cNvGrpSpPr>
              <a:grpSpLocks/>
            </p:cNvGrpSpPr>
            <p:nvPr/>
          </p:nvGrpSpPr>
          <p:grpSpPr bwMode="auto">
            <a:xfrm>
              <a:off x="2852738" y="1985963"/>
              <a:ext cx="1863725" cy="1762125"/>
              <a:chOff x="4675675" y="4094653"/>
              <a:chExt cx="1864529" cy="1761848"/>
            </a:xfrm>
          </p:grpSpPr>
          <p:pic>
            <p:nvPicPr>
              <p:cNvPr id="5158" name="Picture 1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5675" y="4094653"/>
                <a:ext cx="1407329" cy="1304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59" name="Picture 1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28075" y="4247053"/>
                <a:ext cx="1407329" cy="1304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60" name="Picture 15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80475" y="4399453"/>
                <a:ext cx="1407329" cy="1304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61" name="Picture 1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32875" y="4551853"/>
                <a:ext cx="1407329" cy="1304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" name="Group 39"/>
            <p:cNvGrpSpPr>
              <a:grpSpLocks/>
            </p:cNvGrpSpPr>
            <p:nvPr/>
          </p:nvGrpSpPr>
          <p:grpSpPr bwMode="auto">
            <a:xfrm>
              <a:off x="3827463" y="3382963"/>
              <a:ext cx="1239837" cy="1355725"/>
              <a:chOff x="6373326" y="4156204"/>
              <a:chExt cx="1240646" cy="1356692"/>
            </a:xfrm>
          </p:grpSpPr>
          <p:pic>
            <p:nvPicPr>
              <p:cNvPr id="5154" name="Picture 19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73326" y="4156204"/>
                <a:ext cx="813353" cy="813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155" name="Group 34"/>
              <p:cNvGrpSpPr>
                <a:grpSpLocks/>
              </p:cNvGrpSpPr>
              <p:nvPr/>
            </p:nvGrpSpPr>
            <p:grpSpPr bwMode="auto">
              <a:xfrm>
                <a:off x="6622431" y="4403056"/>
                <a:ext cx="991541" cy="1109840"/>
                <a:chOff x="6622431" y="4403056"/>
                <a:chExt cx="991541" cy="1109840"/>
              </a:xfrm>
            </p:grpSpPr>
            <p:pic>
              <p:nvPicPr>
                <p:cNvPr id="5156" name="Picture 20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622431" y="4403056"/>
                  <a:ext cx="813353" cy="8133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157" name="Picture 22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00619" y="4699543"/>
                  <a:ext cx="813353" cy="8133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grpSp>
          <p:nvGrpSpPr>
            <p:cNvPr id="5" name="Group 40"/>
            <p:cNvGrpSpPr>
              <a:grpSpLocks/>
            </p:cNvGrpSpPr>
            <p:nvPr/>
          </p:nvGrpSpPr>
          <p:grpSpPr bwMode="auto">
            <a:xfrm>
              <a:off x="3482975" y="4738688"/>
              <a:ext cx="1620838" cy="1704975"/>
              <a:chOff x="2814346" y="4845807"/>
              <a:chExt cx="1620539" cy="1703811"/>
            </a:xfrm>
          </p:grpSpPr>
          <p:pic>
            <p:nvPicPr>
              <p:cNvPr id="5150" name="Picture 23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721" t="5350" r="8745" b="8353"/>
              <a:stretch>
                <a:fillRect/>
              </a:stretch>
            </p:blipFill>
            <p:spPr bwMode="auto">
              <a:xfrm>
                <a:off x="2814346" y="4845807"/>
                <a:ext cx="1163339" cy="1246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51" name="Picture 24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721" t="5350" r="8745" b="8353"/>
              <a:stretch>
                <a:fillRect/>
              </a:stretch>
            </p:blipFill>
            <p:spPr bwMode="auto">
              <a:xfrm>
                <a:off x="2966746" y="4998207"/>
                <a:ext cx="1163339" cy="1246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52" name="Picture 25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721" t="5350" r="8745" b="8353"/>
              <a:stretch>
                <a:fillRect/>
              </a:stretch>
            </p:blipFill>
            <p:spPr bwMode="auto">
              <a:xfrm>
                <a:off x="3119146" y="5150607"/>
                <a:ext cx="1163339" cy="1246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53" name="Picture 26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721" t="5350" r="8745" b="8353"/>
              <a:stretch>
                <a:fillRect/>
              </a:stretch>
            </p:blipFill>
            <p:spPr bwMode="auto">
              <a:xfrm>
                <a:off x="3271546" y="5303007"/>
                <a:ext cx="1163339" cy="12466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0650" y="4879975"/>
              <a:ext cx="1006475" cy="1258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5338" y="2076450"/>
              <a:ext cx="1708150" cy="127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0"/>
            <p:cNvGrpSpPr>
              <a:grpSpLocks/>
            </p:cNvGrpSpPr>
            <p:nvPr/>
          </p:nvGrpSpPr>
          <p:grpSpPr bwMode="auto">
            <a:xfrm>
              <a:off x="2147888" y="192088"/>
              <a:ext cx="2955925" cy="1485900"/>
              <a:chOff x="2147136" y="191530"/>
              <a:chExt cx="2956337" cy="1485960"/>
            </a:xfrm>
          </p:grpSpPr>
          <p:pic>
            <p:nvPicPr>
              <p:cNvPr id="5148" name="Picture 4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46796" y="191530"/>
                <a:ext cx="1156677" cy="11494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149" name="Rectangle 32"/>
              <p:cNvSpPr>
                <a:spLocks noChangeArrowheads="1"/>
              </p:cNvSpPr>
              <p:nvPr/>
            </p:nvSpPr>
            <p:spPr bwMode="auto">
              <a:xfrm>
                <a:off x="2147136" y="200162"/>
                <a:ext cx="1720955" cy="14773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/>
                  <a:t>Develop evidence-based, methodological standards for SRs and CPGs</a:t>
                </a:r>
              </a:p>
            </p:txBody>
          </p:sp>
        </p:grp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4188" y="3538538"/>
              <a:ext cx="1377950" cy="1069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 51"/>
            <p:cNvGrpSpPr>
              <a:grpSpLocks/>
            </p:cNvGrpSpPr>
            <p:nvPr/>
          </p:nvGrpSpPr>
          <p:grpSpPr bwMode="auto">
            <a:xfrm>
              <a:off x="5341938" y="481013"/>
              <a:ext cx="3614737" cy="692150"/>
              <a:chOff x="5342047" y="481468"/>
              <a:chExt cx="3614838" cy="691887"/>
            </a:xfrm>
          </p:grpSpPr>
          <p:pic>
            <p:nvPicPr>
              <p:cNvPr id="5146" name="Picture 7"/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9326" y="481468"/>
                <a:ext cx="2617559" cy="691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3" name="Right Arrow 42"/>
              <p:cNvSpPr>
                <a:spLocks noChangeArrowheads="1"/>
              </p:cNvSpPr>
              <p:nvPr/>
            </p:nvSpPr>
            <p:spPr bwMode="auto">
              <a:xfrm>
                <a:off x="5342047" y="725850"/>
                <a:ext cx="857274" cy="249142"/>
              </a:xfrm>
              <a:prstGeom prst="rightArrow">
                <a:avLst>
                  <a:gd name="adj1" fmla="val 50000"/>
                  <a:gd name="adj2" fmla="val 50005"/>
                </a:avLst>
              </a:prstGeom>
              <a:gradFill rotWithShape="1">
                <a:gsLst>
                  <a:gs pos="0">
                    <a:srgbClr val="9BC1FF"/>
                  </a:gs>
                  <a:gs pos="100000">
                    <a:srgbClr val="3F80CD"/>
                  </a:gs>
                </a:gsLst>
                <a:lin ang="5400000"/>
              </a:gradFill>
              <a:ln w="9525">
                <a:solidFill>
                  <a:srgbClr val="4A7EBB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Group 52"/>
            <p:cNvGrpSpPr>
              <a:grpSpLocks/>
            </p:cNvGrpSpPr>
            <p:nvPr/>
          </p:nvGrpSpPr>
          <p:grpSpPr bwMode="auto">
            <a:xfrm>
              <a:off x="4979988" y="1173163"/>
              <a:ext cx="3041650" cy="1206500"/>
              <a:chOff x="4980475" y="1173355"/>
              <a:chExt cx="3041163" cy="1205590"/>
            </a:xfrm>
          </p:grpSpPr>
          <p:pic>
            <p:nvPicPr>
              <p:cNvPr id="5144" name="Picture 6"/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80475" y="1802903"/>
                <a:ext cx="3041163" cy="5760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" name="Down Arrow 43"/>
              <p:cNvSpPr>
                <a:spLocks noChangeArrowheads="1"/>
              </p:cNvSpPr>
              <p:nvPr/>
            </p:nvSpPr>
            <p:spPr bwMode="auto">
              <a:xfrm>
                <a:off x="6847076" y="1173355"/>
                <a:ext cx="255546" cy="629762"/>
              </a:xfrm>
              <a:prstGeom prst="downArrow">
                <a:avLst>
                  <a:gd name="adj1" fmla="val 50000"/>
                  <a:gd name="adj2" fmla="val 49995"/>
                </a:avLst>
              </a:prstGeom>
              <a:gradFill rotWithShape="1">
                <a:gsLst>
                  <a:gs pos="0">
                    <a:srgbClr val="9BC1FF"/>
                  </a:gs>
                  <a:gs pos="100000">
                    <a:srgbClr val="3F80CD"/>
                  </a:gs>
                </a:gsLst>
                <a:lin ang="5400000"/>
              </a:gradFill>
              <a:ln w="9525">
                <a:solidFill>
                  <a:srgbClr val="4A7EBB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/>
          </p:nvGrpSpPr>
          <p:grpSpPr bwMode="auto">
            <a:xfrm>
              <a:off x="5126038" y="2487613"/>
              <a:ext cx="3376612" cy="1677987"/>
              <a:chOff x="5125574" y="2487619"/>
              <a:chExt cx="3377630" cy="1677498"/>
            </a:xfrm>
          </p:grpSpPr>
          <p:grpSp>
            <p:nvGrpSpPr>
              <p:cNvPr id="5137" name="Group 46"/>
              <p:cNvGrpSpPr>
                <a:grpSpLocks/>
              </p:cNvGrpSpPr>
              <p:nvPr/>
            </p:nvGrpSpPr>
            <p:grpSpPr bwMode="auto">
              <a:xfrm>
                <a:off x="5125574" y="2487619"/>
                <a:ext cx="1693231" cy="1666825"/>
                <a:chOff x="5125574" y="2487619"/>
                <a:chExt cx="1693231" cy="1666825"/>
              </a:xfrm>
            </p:grpSpPr>
            <p:pic>
              <p:nvPicPr>
                <p:cNvPr id="5142" name="Picture 9"/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flipH="1">
                  <a:off x="5154540" y="2487619"/>
                  <a:ext cx="1346517" cy="1128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43" name="TextBox 44"/>
                <p:cNvSpPr txBox="1">
                  <a:spLocks noChangeArrowheads="1"/>
                </p:cNvSpPr>
                <p:nvPr/>
              </p:nvSpPr>
              <p:spPr bwMode="auto">
                <a:xfrm>
                  <a:off x="5125574" y="3508113"/>
                  <a:ext cx="1693231" cy="646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algn="ctr" eaLnBrk="1" hangingPunct="1"/>
                  <a:r>
                    <a:rPr lang="en-US"/>
                    <a:t>Trustworthy Guidelines</a:t>
                  </a:r>
                </a:p>
              </p:txBody>
            </p:sp>
          </p:grpSp>
          <p:grpSp>
            <p:nvGrpSpPr>
              <p:cNvPr id="5138" name="Group 47"/>
              <p:cNvGrpSpPr>
                <a:grpSpLocks/>
              </p:cNvGrpSpPr>
              <p:nvPr/>
            </p:nvGrpSpPr>
            <p:grpSpPr bwMode="auto">
              <a:xfrm>
                <a:off x="6809973" y="2487619"/>
                <a:ext cx="1693231" cy="1677498"/>
                <a:chOff x="6809973" y="2487619"/>
                <a:chExt cx="1693231" cy="1677498"/>
              </a:xfrm>
            </p:grpSpPr>
            <p:pic>
              <p:nvPicPr>
                <p:cNvPr id="5140" name="Picture 8"/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902616" y="2487619"/>
                  <a:ext cx="1346517" cy="1128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41" name="TextBox 45"/>
                <p:cNvSpPr txBox="1">
                  <a:spLocks noChangeArrowheads="1"/>
                </p:cNvSpPr>
                <p:nvPr/>
              </p:nvSpPr>
              <p:spPr bwMode="auto">
                <a:xfrm>
                  <a:off x="6809973" y="3518786"/>
                  <a:ext cx="1693231" cy="646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algn="ctr" eaLnBrk="1" hangingPunct="1"/>
                  <a:r>
                    <a:rPr lang="en-US"/>
                    <a:t>Systematic</a:t>
                  </a:r>
                </a:p>
                <a:p>
                  <a:pPr algn="ctr" eaLnBrk="1" hangingPunct="1"/>
                  <a:r>
                    <a:rPr lang="en-US"/>
                    <a:t>Reviews</a:t>
                  </a:r>
                </a:p>
              </p:txBody>
            </p:sp>
          </p:grpSp>
          <p:sp>
            <p:nvSpPr>
              <p:cNvPr id="49" name="Left-Right Arrow 48"/>
              <p:cNvSpPr>
                <a:spLocks noChangeArrowheads="1"/>
              </p:cNvSpPr>
              <p:nvPr/>
            </p:nvSpPr>
            <p:spPr bwMode="auto">
              <a:xfrm>
                <a:off x="6421365" y="2546339"/>
                <a:ext cx="549441" cy="219011"/>
              </a:xfrm>
              <a:prstGeom prst="leftRightArrow">
                <a:avLst>
                  <a:gd name="adj1" fmla="val 50000"/>
                  <a:gd name="adj2" fmla="val 50001"/>
                </a:avLst>
              </a:prstGeom>
              <a:gradFill rotWithShape="1">
                <a:gsLst>
                  <a:gs pos="0">
                    <a:srgbClr val="9BC1FF"/>
                  </a:gs>
                  <a:gs pos="100000">
                    <a:srgbClr val="3F80CD"/>
                  </a:gs>
                </a:gsLst>
                <a:lin ang="5400000"/>
              </a:gradFill>
              <a:ln w="9525">
                <a:solidFill>
                  <a:srgbClr val="4A7EBB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2" name="Group 54"/>
            <p:cNvGrpSpPr>
              <a:grpSpLocks/>
            </p:cNvGrpSpPr>
            <p:nvPr/>
          </p:nvGrpSpPr>
          <p:grpSpPr bwMode="auto">
            <a:xfrm>
              <a:off x="60325" y="4814888"/>
              <a:ext cx="2544763" cy="1931987"/>
              <a:chOff x="60403" y="4814399"/>
              <a:chExt cx="2544110" cy="1932330"/>
            </a:xfrm>
          </p:grpSpPr>
          <p:pic>
            <p:nvPicPr>
              <p:cNvPr id="42" name="Picture 1" descr="we can trust.jpg"/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403" y="4814399"/>
                <a:ext cx="1341094" cy="193233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dist="38099" dir="2700000" algn="ctr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0" name="Bent Arrow 49"/>
              <p:cNvSpPr>
                <a:spLocks noChangeArrowheads="1"/>
              </p:cNvSpPr>
              <p:nvPr/>
            </p:nvSpPr>
            <p:spPr bwMode="auto">
              <a:xfrm rot="10800000">
                <a:off x="1907779" y="5925846"/>
                <a:ext cx="696734" cy="584304"/>
              </a:xfrm>
              <a:custGeom>
                <a:avLst/>
                <a:gdLst>
                  <a:gd name="T0" fmla="*/ 550658 w 696734"/>
                  <a:gd name="T1" fmla="*/ 0 h 584304"/>
                  <a:gd name="T2" fmla="*/ 550658 w 696734"/>
                  <a:gd name="T3" fmla="*/ 292152 h 584304"/>
                  <a:gd name="T4" fmla="*/ 73038 w 696734"/>
                  <a:gd name="T5" fmla="*/ 584304 h 584304"/>
                  <a:gd name="T6" fmla="*/ 696734 w 696734"/>
                  <a:gd name="T7" fmla="*/ 146076 h 58430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6734"/>
                  <a:gd name="T13" fmla="*/ 0 h 584304"/>
                  <a:gd name="T14" fmla="*/ 696734 w 696734"/>
                  <a:gd name="T15" fmla="*/ 584304 h 58430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6734" h="584304">
                    <a:moveTo>
                      <a:pt x="0" y="584304"/>
                    </a:moveTo>
                    <a:lnTo>
                      <a:pt x="0" y="328671"/>
                    </a:lnTo>
                    <a:cubicBezTo>
                      <a:pt x="0" y="187488"/>
                      <a:pt x="114450" y="73038"/>
                      <a:pt x="255632" y="73038"/>
                    </a:cubicBezTo>
                    <a:lnTo>
                      <a:pt x="550658" y="73038"/>
                    </a:lnTo>
                    <a:lnTo>
                      <a:pt x="550658" y="0"/>
                    </a:lnTo>
                    <a:lnTo>
                      <a:pt x="696734" y="146076"/>
                    </a:lnTo>
                    <a:lnTo>
                      <a:pt x="550658" y="292152"/>
                    </a:lnTo>
                    <a:lnTo>
                      <a:pt x="550658" y="219114"/>
                    </a:lnTo>
                    <a:lnTo>
                      <a:pt x="255633" y="219114"/>
                    </a:lnTo>
                    <a:lnTo>
                      <a:pt x="255632" y="219114"/>
                    </a:lnTo>
                    <a:cubicBezTo>
                      <a:pt x="195126" y="219114"/>
                      <a:pt x="146076" y="268164"/>
                      <a:pt x="146076" y="328670"/>
                    </a:cubicBezTo>
                    <a:lnTo>
                      <a:pt x="146076" y="58430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BC1FF"/>
                  </a:gs>
                  <a:gs pos="100000">
                    <a:srgbClr val="3F80CD"/>
                  </a:gs>
                </a:gsLst>
                <a:lin ang="5400000"/>
              </a:gradFill>
              <a:ln w="9525">
                <a:solidFill>
                  <a:srgbClr val="4A7EBB"/>
                </a:solidFill>
                <a:miter lim="800000"/>
                <a:headEnd/>
                <a:tailEnd/>
              </a:ln>
              <a:effectLst>
                <a:outerShdw blurRad="63500" dist="23000" dir="5400000" rotWithShape="0">
                  <a:srgbClr val="808080">
                    <a:alpha val="34998"/>
                  </a:srgbClr>
                </a:outerShdw>
              </a:effectLst>
            </p:spPr>
            <p:txBody>
              <a:bodyPr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A New Definition for CPGs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327275" y="1600200"/>
            <a:ext cx="6359525" cy="4525963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Calibri" charset="0"/>
              </a:rPr>
              <a:t>Systematically developed statements to assist practitioner and patient decisions about appropriate health care for specific clinical circumstances (IOM 1990)</a:t>
            </a:r>
          </a:p>
          <a:p>
            <a:pPr eaLnBrk="1" hangingPunct="1">
              <a:buFont typeface="Arial" charset="0"/>
              <a:buNone/>
            </a:pPr>
            <a:endParaRPr lang="en-US" sz="2400" dirty="0">
              <a:latin typeface="Calibri" charset="0"/>
            </a:endParaRPr>
          </a:p>
          <a:p>
            <a:pPr eaLnBrk="1" hangingPunct="1"/>
            <a:r>
              <a:rPr lang="en-US" sz="2400" dirty="0">
                <a:latin typeface="Calibri" charset="0"/>
              </a:rPr>
              <a:t>Statements that include recommendations intended to optimize patient care that are informed by a systematic review of evidence and an assessment of the benefits and harms of alternative care options (IOM 2011)</a:t>
            </a:r>
          </a:p>
        </p:txBody>
      </p:sp>
      <p:pic>
        <p:nvPicPr>
          <p:cNvPr id="4" name="Picture 1" descr="we can tru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3" y="3732213"/>
            <a:ext cx="1317625" cy="189865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Clinical Practive Guidelines cover"/>
          <p:cNvPicPr>
            <a:picLocks noChangeAspect="1"/>
          </p:cNvPicPr>
          <p:nvPr/>
        </p:nvPicPr>
        <p:blipFill>
          <a:blip r:embed="rId3"/>
          <a:srcRect l="17531" r="16328"/>
          <a:stretch>
            <a:fillRect/>
          </a:stretch>
        </p:blipFill>
        <p:spPr bwMode="auto">
          <a:xfrm>
            <a:off x="658813" y="1587500"/>
            <a:ext cx="1265237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90500" dir="2700000" sx="24001" sy="24001" algn="tl" rotWithShape="0">
              <a:srgbClr val="808080">
                <a:alpha val="39999"/>
              </a:srgbClr>
            </a:outerShdw>
          </a:effec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58813" y="1587500"/>
            <a:ext cx="1265237" cy="1898650"/>
          </a:xfrm>
          <a:prstGeom prst="rect">
            <a:avLst/>
          </a:prstGeom>
          <a:noFill/>
          <a:ln w="19050">
            <a:solidFill>
              <a:srgbClr val="4A7EBB"/>
            </a:solidFill>
            <a:miter lim="800000"/>
            <a:headEnd/>
            <a:tailEnd/>
          </a:ln>
          <a:effectLst>
            <a:outerShdw dist="38100" dir="5400000" algn="t" rotWithShape="0">
              <a:srgbClr val="808080">
                <a:alpha val="39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151" name="TextBox 6"/>
          <p:cNvSpPr txBox="1">
            <a:spLocks noChangeArrowheads="1"/>
          </p:cNvSpPr>
          <p:nvPr/>
        </p:nvSpPr>
        <p:spPr bwMode="auto">
          <a:xfrm>
            <a:off x="385763" y="6030913"/>
            <a:ext cx="8416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http://www.iom.edu/Reports/2011/Clinical-Practice-Guidelines-We-Can-Trust.aspx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338" y="3651250"/>
            <a:ext cx="9050337" cy="30051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latin typeface="Calibri" charset="0"/>
              </a:rPr>
              <a:t>To be trustworthy, guidelines should…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dirty="0">
                <a:latin typeface="Calibri" charset="0"/>
              </a:rPr>
              <a:t>Be based on a systematic review of the existing evidence;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>
                <a:latin typeface="Calibri" charset="0"/>
              </a:rPr>
              <a:t>Be developed by a knowledgeable, multidisciplinary panel of experts and representatives from key affected groups;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>
                <a:latin typeface="Calibri" charset="0"/>
              </a:rPr>
              <a:t>Consider important patient subgroups and patient preferences as appropriate;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>
                <a:latin typeface="Calibri" charset="0"/>
              </a:rPr>
              <a:t>Be based on an explicit and transparent process that minimizes distortions, biases, and conflicts of interest;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>
                <a:latin typeface="Calibri" charset="0"/>
              </a:rPr>
              <a:t>Provide a clear explanation of the logical relationships between alternative care options and health outcomes, and provide ratings of both the quality of evidence and the strength of recommendations; and	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>
                <a:latin typeface="Calibri" charset="0"/>
              </a:rPr>
              <a:t>Be reconsidered and revised as appropriate when important new evidence warrants modifications of recommendations.</a:t>
            </a:r>
          </a:p>
          <a:p>
            <a:pPr eaLnBrk="1" hangingPunct="1">
              <a:lnSpc>
                <a:spcPct val="90000"/>
              </a:lnSpc>
            </a:pPr>
            <a:endParaRPr lang="en-US" sz="22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IOM</a:t>
            </a:r>
            <a:r>
              <a:rPr lang="ja-JP" altLang="en-US" dirty="0">
                <a:latin typeface="Calibri" charset="0"/>
              </a:rPr>
              <a:t>’</a:t>
            </a:r>
            <a:r>
              <a:rPr lang="en-US" dirty="0">
                <a:latin typeface="Calibri" charset="0"/>
              </a:rPr>
              <a:t>s Two Types of Advice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bri" charset="0"/>
              </a:rPr>
              <a:t>Standard = </a:t>
            </a:r>
            <a:r>
              <a:rPr lang="ja-JP" altLang="en-US" dirty="0">
                <a:latin typeface="Calibri" charset="0"/>
              </a:rPr>
              <a:t>“</a:t>
            </a:r>
            <a:r>
              <a:rPr lang="en-US" dirty="0">
                <a:latin typeface="Calibri" charset="0"/>
              </a:rPr>
              <a:t>a process, action, or procedure for developing CPGs that is deemed essential to producing scientifically valid, transparent, and reproducible results</a:t>
            </a:r>
            <a:r>
              <a:rPr lang="ja-JP" altLang="en-US" dirty="0">
                <a:latin typeface="Calibri" charset="0"/>
              </a:rPr>
              <a:t>”</a:t>
            </a:r>
            <a:r>
              <a:rPr lang="en-US" dirty="0">
                <a:latin typeface="Calibri" charset="0"/>
              </a:rPr>
              <a:t> </a:t>
            </a:r>
          </a:p>
          <a:p>
            <a:r>
              <a:rPr lang="en-US" dirty="0">
                <a:latin typeface="Calibri" charset="0"/>
              </a:rPr>
              <a:t>Recommendation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70225"/>
          </a:xfrm>
        </p:spPr>
        <p:txBody>
          <a:bodyPr/>
          <a:lstStyle/>
          <a:p>
            <a:r>
              <a:rPr lang="ja-JP" altLang="en-US" sz="3200" dirty="0">
                <a:latin typeface="Calibri" charset="0"/>
              </a:rPr>
              <a:t>“</a:t>
            </a:r>
            <a:r>
              <a:rPr lang="en-US" sz="3200" dirty="0">
                <a:latin typeface="Calibri" charset="0"/>
              </a:rPr>
              <a:t>AHRQ should require the </a:t>
            </a:r>
            <a:br>
              <a:rPr lang="en-US" sz="3200" dirty="0">
                <a:latin typeface="Calibri" charset="0"/>
              </a:rPr>
            </a:br>
            <a:r>
              <a:rPr lang="en-US" sz="3200" dirty="0">
                <a:latin typeface="Calibri" charset="0"/>
              </a:rPr>
              <a:t>National Guideline Clearinghouse (NGC) to provide a clear indication of the extent to which clinical practice guidelines submitted to it adhere to standards for trustworthiness</a:t>
            </a:r>
            <a:r>
              <a:rPr lang="en-US" dirty="0">
                <a:latin typeface="Calibri" charset="0"/>
              </a:rPr>
              <a:t>.</a:t>
            </a:r>
            <a:r>
              <a:rPr lang="ja-JP" altLang="en-US" dirty="0">
                <a:latin typeface="Calibri" charset="0"/>
              </a:rPr>
              <a:t>”</a:t>
            </a:r>
            <a:endParaRPr lang="en-US" dirty="0">
              <a:latin typeface="Calibri" charset="0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276225" y="3492500"/>
            <a:ext cx="8867775" cy="2643188"/>
          </a:xfrm>
        </p:spPr>
        <p:txBody>
          <a:bodyPr/>
          <a:lstStyle/>
          <a:p>
            <a:r>
              <a:rPr lang="en-US" dirty="0">
                <a:latin typeface="Calibri" charset="0"/>
              </a:rPr>
              <a:t>Review the 8 standards for trustworthy guidelines</a:t>
            </a:r>
          </a:p>
          <a:p>
            <a:r>
              <a:rPr lang="en-US" dirty="0">
                <a:latin typeface="Calibri" charset="0"/>
              </a:rPr>
              <a:t>ECRI = AHRQ</a:t>
            </a:r>
            <a:r>
              <a:rPr lang="ja-JP" altLang="en-US" dirty="0">
                <a:latin typeface="Calibri" charset="0"/>
              </a:rPr>
              <a:t>’</a:t>
            </a:r>
            <a:r>
              <a:rPr lang="en-US" dirty="0">
                <a:latin typeface="Calibri" charset="0"/>
              </a:rPr>
              <a:t>s contractor for NGC</a:t>
            </a:r>
          </a:p>
          <a:p>
            <a:r>
              <a:rPr lang="en-US" dirty="0">
                <a:latin typeface="Calibri" charset="0"/>
              </a:rPr>
              <a:t>How can NGC/ECRI monitor  compliance?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77838" y="423863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Establishing Transparency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>
                <a:latin typeface="Calibri" charset="0"/>
              </a:rPr>
              <a:t>1.1 The processes by which a clinical practice guideline (CPG) is </a:t>
            </a:r>
            <a:r>
              <a:rPr lang="en-US" sz="2800" b="1" dirty="0">
                <a:latin typeface="Calibri" charset="0"/>
              </a:rPr>
              <a:t>developed and funded </a:t>
            </a:r>
            <a:r>
              <a:rPr lang="en-US" sz="2800" dirty="0">
                <a:latin typeface="Calibri" charset="0"/>
              </a:rPr>
              <a:t>should be detailed explicitly and publicly accessible. </a:t>
            </a:r>
          </a:p>
        </p:txBody>
      </p:sp>
      <p:pic>
        <p:nvPicPr>
          <p:cNvPr id="10244" name="Picture 3" descr="Image of a window open with a feather and sunl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263" y="3089275"/>
            <a:ext cx="4695825" cy="352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</TotalTime>
  <Words>1405</Words>
  <Application>Microsoft Macintosh PowerPoint</Application>
  <PresentationFormat>On-screen Show (4:3)</PresentationFormat>
  <Paragraphs>125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Assessing the Impact of the IOM Report on the Future of the  National Guideline Clearinghouse </vt:lpstr>
      <vt:lpstr>Overview</vt:lpstr>
      <vt:lpstr>What is the Institute of Medicine?</vt:lpstr>
      <vt:lpstr>PowerPoint Presentation</vt:lpstr>
      <vt:lpstr>A New Definition for CPGs</vt:lpstr>
      <vt:lpstr>To be trustworthy, guidelines should…</vt:lpstr>
      <vt:lpstr>IOM’s Two Types of Advice</vt:lpstr>
      <vt:lpstr>“AHRQ should require the  National Guideline Clearinghouse (NGC) to provide a clear indication of the extent to which clinical practice guidelines submitted to it adhere to standards for trustworthiness.”</vt:lpstr>
      <vt:lpstr>Establishing Transparency</vt:lpstr>
      <vt:lpstr>A transparent development process makes clear…</vt:lpstr>
      <vt:lpstr>Management of Conflict of Interest</vt:lpstr>
      <vt:lpstr>Composition of Guideline Development Group (GDG)</vt:lpstr>
      <vt:lpstr>Intersection of Clinical Practice Guideline and Systematic Review</vt:lpstr>
      <vt:lpstr>Establishing Evidence Foundations and  Rating Strength of Recommendations (Summary)</vt:lpstr>
      <vt:lpstr>Articulation of Recommendations</vt:lpstr>
      <vt:lpstr>External Review </vt:lpstr>
      <vt:lpstr>Updating</vt:lpstr>
      <vt:lpstr>Recommendation</vt:lpstr>
      <vt:lpstr>Additional Recommendations</vt:lpstr>
      <vt:lpstr>NICE (UK) Certifies Organizations</vt:lpstr>
      <vt:lpstr>Recommendations to AHRQ</vt:lpstr>
      <vt:lpstr>Additional Recommendations</vt:lpstr>
      <vt:lpstr>Finally, AHRQ should…</vt:lpstr>
      <vt:lpstr>PowerPoint Presentation</vt:lpstr>
    </vt:vector>
  </TitlesOfParts>
  <Company>YCMI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Practice Guidelines We Can trust</dc:title>
  <dc:creator>R Shiffman</dc:creator>
  <cp:lastModifiedBy>Vanessa Graham</cp:lastModifiedBy>
  <cp:revision>89</cp:revision>
  <cp:lastPrinted>2011-08-22T18:34:19Z</cp:lastPrinted>
  <dcterms:created xsi:type="dcterms:W3CDTF">2011-09-18T16:21:35Z</dcterms:created>
  <dcterms:modified xsi:type="dcterms:W3CDTF">2011-09-29T18:47:35Z</dcterms:modified>
</cp:coreProperties>
</file>