
<file path=[Content_Types].xml><?xml version="1.0" encoding="utf-8"?>
<Types xmlns="http://schemas.openxmlformats.org/package/2006/content-types">
  <Default Extension="xml" ContentType="application/xml"/>
  <Default Extension="wmf" ContentType="image/x-wmf"/>
  <Default Extension="jpeg" ContentType="image/jpeg"/>
  <Default Extension="rels" ContentType="application/vnd.openxmlformats-package.relationships+xml"/>
  <Default Extension="emf" ContentType="image/x-emf"/>
  <Default Extension="vml" ContentType="application/vnd.openxmlformats-officedocument.vmlDrawing"/>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embeddings/oleObject1.bin" ContentType="application/vnd.openxmlformats-officedocument.oleObject"/>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embeddings/oleObject2.bin" ContentType="application/vnd.openxmlformats-officedocument.oleObject"/>
  <Override PartName="/ppt/notesSlides/notesSlide56.xml" ContentType="application/vnd.openxmlformats-officedocument.presentationml.notesSlide+xml"/>
  <Override PartName="/ppt/notesSlides/notesSlide57.xml" ContentType="application/vnd.openxmlformats-officedocument.presentationml.notesSlide+xml"/>
  <Override PartName="/ppt/embeddings/oleObject3.bin" ContentType="application/vnd.openxmlformats-officedocument.oleObject"/>
  <Override PartName="/ppt/notesSlides/notesSlide58.xml" ContentType="application/vnd.openxmlformats-officedocument.presentationml.notesSlide+xml"/>
  <Override PartName="/ppt/embeddings/oleObject4.bin" ContentType="application/vnd.openxmlformats-officedocument.oleObject"/>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embeddings/oleObject5.bin" ContentType="application/vnd.openxmlformats-officedocument.oleObject"/>
  <Override PartName="/ppt/notesSlides/notesSlide62.xml" ContentType="application/vnd.openxmlformats-officedocument.presentationml.notesSlide+xml"/>
  <Override PartName="/ppt/embeddings/oleObject6.bin" ContentType="application/vnd.openxmlformats-officedocument.oleObject"/>
  <Override PartName="/ppt/notesSlides/notesSlide63.xml" ContentType="application/vnd.openxmlformats-officedocument.presentationml.notesSlide+xml"/>
  <Override PartName="/ppt/notesSlides/notesSlide64.xml" ContentType="application/vnd.openxmlformats-officedocument.presentationml.notesSlide+xml"/>
  <Override PartName="/ppt/embeddings/oleObject7.bin" ContentType="application/vnd.openxmlformats-officedocument.oleObject"/>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71"/>
  </p:notesMasterIdLst>
  <p:handoutMasterIdLst>
    <p:handoutMasterId r:id="rId72"/>
  </p:handoutMasterIdLst>
  <p:sldIdLst>
    <p:sldId id="261" r:id="rId2"/>
    <p:sldId id="457" r:id="rId3"/>
    <p:sldId id="462" r:id="rId4"/>
    <p:sldId id="434" r:id="rId5"/>
    <p:sldId id="433" r:id="rId6"/>
    <p:sldId id="297" r:id="rId7"/>
    <p:sldId id="407" r:id="rId8"/>
    <p:sldId id="257" r:id="rId9"/>
    <p:sldId id="347" r:id="rId10"/>
    <p:sldId id="435" r:id="rId11"/>
    <p:sldId id="436" r:id="rId12"/>
    <p:sldId id="437" r:id="rId13"/>
    <p:sldId id="283" r:id="rId14"/>
    <p:sldId id="413" r:id="rId15"/>
    <p:sldId id="463" r:id="rId16"/>
    <p:sldId id="359" r:id="rId17"/>
    <p:sldId id="360" r:id="rId18"/>
    <p:sldId id="361" r:id="rId19"/>
    <p:sldId id="362" r:id="rId20"/>
    <p:sldId id="364" r:id="rId21"/>
    <p:sldId id="369" r:id="rId22"/>
    <p:sldId id="365" r:id="rId23"/>
    <p:sldId id="368" r:id="rId24"/>
    <p:sldId id="370" r:id="rId25"/>
    <p:sldId id="422" r:id="rId26"/>
    <p:sldId id="371" r:id="rId27"/>
    <p:sldId id="375" r:id="rId28"/>
    <p:sldId id="372" r:id="rId29"/>
    <p:sldId id="373" r:id="rId30"/>
    <p:sldId id="409" r:id="rId31"/>
    <p:sldId id="408" r:id="rId32"/>
    <p:sldId id="411" r:id="rId33"/>
    <p:sldId id="377" r:id="rId34"/>
    <p:sldId id="378" r:id="rId35"/>
    <p:sldId id="417" r:id="rId36"/>
    <p:sldId id="419" r:id="rId37"/>
    <p:sldId id="423" r:id="rId38"/>
    <p:sldId id="424" r:id="rId39"/>
    <p:sldId id="425" r:id="rId40"/>
    <p:sldId id="427" r:id="rId41"/>
    <p:sldId id="421" r:id="rId42"/>
    <p:sldId id="428" r:id="rId43"/>
    <p:sldId id="439" r:id="rId44"/>
    <p:sldId id="380" r:id="rId45"/>
    <p:sldId id="381" r:id="rId46"/>
    <p:sldId id="440" r:id="rId47"/>
    <p:sldId id="383" r:id="rId48"/>
    <p:sldId id="441" r:id="rId49"/>
    <p:sldId id="398" r:id="rId50"/>
    <p:sldId id="442" r:id="rId51"/>
    <p:sldId id="443" r:id="rId52"/>
    <p:sldId id="444" r:id="rId53"/>
    <p:sldId id="445" r:id="rId54"/>
    <p:sldId id="446" r:id="rId55"/>
    <p:sldId id="447" r:id="rId56"/>
    <p:sldId id="448" r:id="rId57"/>
    <p:sldId id="449" r:id="rId58"/>
    <p:sldId id="450" r:id="rId59"/>
    <p:sldId id="451" r:id="rId60"/>
    <p:sldId id="452" r:id="rId61"/>
    <p:sldId id="453" r:id="rId62"/>
    <p:sldId id="454" r:id="rId63"/>
    <p:sldId id="455" r:id="rId64"/>
    <p:sldId id="456" r:id="rId65"/>
    <p:sldId id="459" r:id="rId66"/>
    <p:sldId id="460" r:id="rId67"/>
    <p:sldId id="458" r:id="rId68"/>
    <p:sldId id="461" r:id="rId69"/>
    <p:sldId id="406" r:id="rId70"/>
  </p:sldIdLst>
  <p:sldSz cx="9144000" cy="6858000" type="screen4x3"/>
  <p:notesSz cx="7077075" cy="8955088"/>
  <p:defaultTextStyle>
    <a:defPPr>
      <a:defRPr lang="en-US"/>
    </a:defPPr>
    <a:lvl1pPr algn="l" rtl="0" fontAlgn="base">
      <a:spcBef>
        <a:spcPct val="0"/>
      </a:spcBef>
      <a:spcAft>
        <a:spcPct val="0"/>
      </a:spcAft>
      <a:defRPr sz="2400" kern="1200">
        <a:solidFill>
          <a:schemeClr val="tx1"/>
        </a:solidFill>
        <a:latin typeface="Times New Roman" charset="0"/>
        <a:ea typeface="ＭＳ Ｐゴシック" charset="0"/>
        <a:cs typeface="+mn-cs"/>
      </a:defRPr>
    </a:lvl1pPr>
    <a:lvl2pPr marL="457200" algn="l" rtl="0" fontAlgn="base">
      <a:spcBef>
        <a:spcPct val="0"/>
      </a:spcBef>
      <a:spcAft>
        <a:spcPct val="0"/>
      </a:spcAft>
      <a:defRPr sz="2400" kern="1200">
        <a:solidFill>
          <a:schemeClr val="tx1"/>
        </a:solidFill>
        <a:latin typeface="Times New Roman" charset="0"/>
        <a:ea typeface="ＭＳ Ｐゴシック" charset="0"/>
        <a:cs typeface="+mn-cs"/>
      </a:defRPr>
    </a:lvl2pPr>
    <a:lvl3pPr marL="914400" algn="l" rtl="0" fontAlgn="base">
      <a:spcBef>
        <a:spcPct val="0"/>
      </a:spcBef>
      <a:spcAft>
        <a:spcPct val="0"/>
      </a:spcAft>
      <a:defRPr sz="2400" kern="1200">
        <a:solidFill>
          <a:schemeClr val="tx1"/>
        </a:solidFill>
        <a:latin typeface="Times New Roman" charset="0"/>
        <a:ea typeface="ＭＳ Ｐゴシック" charset="0"/>
        <a:cs typeface="+mn-cs"/>
      </a:defRPr>
    </a:lvl3pPr>
    <a:lvl4pPr marL="1371600" algn="l" rtl="0" fontAlgn="base">
      <a:spcBef>
        <a:spcPct val="0"/>
      </a:spcBef>
      <a:spcAft>
        <a:spcPct val="0"/>
      </a:spcAft>
      <a:defRPr sz="2400" kern="1200">
        <a:solidFill>
          <a:schemeClr val="tx1"/>
        </a:solidFill>
        <a:latin typeface="Times New Roman" charset="0"/>
        <a:ea typeface="ＭＳ Ｐゴシック" charset="0"/>
        <a:cs typeface="+mn-cs"/>
      </a:defRPr>
    </a:lvl4pPr>
    <a:lvl5pPr marL="1828800" algn="l" rtl="0" fontAlgn="base">
      <a:spcBef>
        <a:spcPct val="0"/>
      </a:spcBef>
      <a:spcAft>
        <a:spcPct val="0"/>
      </a:spcAft>
      <a:defRPr sz="2400" kern="1200">
        <a:solidFill>
          <a:schemeClr val="tx1"/>
        </a:solidFill>
        <a:latin typeface="Times New Roman" charset="0"/>
        <a:ea typeface="ＭＳ Ｐゴシック" charset="0"/>
        <a:cs typeface="+mn-cs"/>
      </a:defRPr>
    </a:lvl5pPr>
    <a:lvl6pPr marL="2286000" algn="l" defTabSz="457200" rtl="0" eaLnBrk="1" latinLnBrk="0" hangingPunct="1">
      <a:defRPr sz="2400" kern="1200">
        <a:solidFill>
          <a:schemeClr val="tx1"/>
        </a:solidFill>
        <a:latin typeface="Times New Roman" charset="0"/>
        <a:ea typeface="ＭＳ Ｐゴシック" charset="0"/>
        <a:cs typeface="+mn-cs"/>
      </a:defRPr>
    </a:lvl6pPr>
    <a:lvl7pPr marL="2743200" algn="l" defTabSz="457200" rtl="0" eaLnBrk="1" latinLnBrk="0" hangingPunct="1">
      <a:defRPr sz="2400" kern="1200">
        <a:solidFill>
          <a:schemeClr val="tx1"/>
        </a:solidFill>
        <a:latin typeface="Times New Roman" charset="0"/>
        <a:ea typeface="ＭＳ Ｐゴシック" charset="0"/>
        <a:cs typeface="+mn-cs"/>
      </a:defRPr>
    </a:lvl7pPr>
    <a:lvl8pPr marL="3200400" algn="l" defTabSz="457200" rtl="0" eaLnBrk="1" latinLnBrk="0" hangingPunct="1">
      <a:defRPr sz="2400" kern="1200">
        <a:solidFill>
          <a:schemeClr val="tx1"/>
        </a:solidFill>
        <a:latin typeface="Times New Roman" charset="0"/>
        <a:ea typeface="ＭＳ Ｐゴシック" charset="0"/>
        <a:cs typeface="+mn-cs"/>
      </a:defRPr>
    </a:lvl8pPr>
    <a:lvl9pPr marL="3657600" algn="l" defTabSz="457200" rtl="0" eaLnBrk="1" latinLnBrk="0" hangingPunct="1">
      <a:defRPr sz="2400" kern="1200">
        <a:solidFill>
          <a:schemeClr val="tx1"/>
        </a:solidFill>
        <a:latin typeface="Times New Roman" charset="0"/>
        <a:ea typeface="ＭＳ Ｐゴシック" charset="0"/>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90000"/>
    <a:srgbClr val="FFFF99"/>
    <a:srgbClr val="FFFF66"/>
    <a:srgbClr val="FF3300"/>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outlineView">
  <p:normalViewPr showOutlineIcons="0">
    <p:restoredLeft sz="34554" autoAdjust="0"/>
    <p:restoredTop sz="86374" autoAdjust="0"/>
  </p:normalViewPr>
  <p:slideViewPr>
    <p:cSldViewPr>
      <p:cViewPr>
        <p:scale>
          <a:sx n="75" d="100"/>
          <a:sy n="75" d="100"/>
        </p:scale>
        <p:origin x="-1712" y="-1296"/>
      </p:cViewPr>
      <p:guideLst>
        <p:guide orient="horz" pos="2160"/>
        <p:guide pos="2880"/>
      </p:guideLst>
    </p:cSldViewPr>
  </p:slideViewPr>
  <p:outlineViewPr>
    <p:cViewPr>
      <p:scale>
        <a:sx n="33" d="100"/>
        <a:sy n="33" d="100"/>
      </p:scale>
      <p:origin x="0" y="45032"/>
    </p:cViewPr>
  </p:outlin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63" Type="http://schemas.openxmlformats.org/officeDocument/2006/relationships/slide" Target="slides/slide62.xml"/><Relationship Id="rId64" Type="http://schemas.openxmlformats.org/officeDocument/2006/relationships/slide" Target="slides/slide63.xml"/><Relationship Id="rId65" Type="http://schemas.openxmlformats.org/officeDocument/2006/relationships/slide" Target="slides/slide64.xml"/><Relationship Id="rId66" Type="http://schemas.openxmlformats.org/officeDocument/2006/relationships/slide" Target="slides/slide65.xml"/><Relationship Id="rId67" Type="http://schemas.openxmlformats.org/officeDocument/2006/relationships/slide" Target="slides/slide66.xml"/><Relationship Id="rId68" Type="http://schemas.openxmlformats.org/officeDocument/2006/relationships/slide" Target="slides/slide67.xml"/><Relationship Id="rId69" Type="http://schemas.openxmlformats.org/officeDocument/2006/relationships/slide" Target="slides/slide68.xml"/><Relationship Id="rId50" Type="http://schemas.openxmlformats.org/officeDocument/2006/relationships/slide" Target="slides/slide49.xml"/><Relationship Id="rId51" Type="http://schemas.openxmlformats.org/officeDocument/2006/relationships/slide" Target="slides/slide50.xml"/><Relationship Id="rId52" Type="http://schemas.openxmlformats.org/officeDocument/2006/relationships/slide" Target="slides/slide51.xml"/><Relationship Id="rId53" Type="http://schemas.openxmlformats.org/officeDocument/2006/relationships/slide" Target="slides/slide52.xml"/><Relationship Id="rId54" Type="http://schemas.openxmlformats.org/officeDocument/2006/relationships/slide" Target="slides/slide53.xml"/><Relationship Id="rId55" Type="http://schemas.openxmlformats.org/officeDocument/2006/relationships/slide" Target="slides/slide54.xml"/><Relationship Id="rId56" Type="http://schemas.openxmlformats.org/officeDocument/2006/relationships/slide" Target="slides/slide55.xml"/><Relationship Id="rId57" Type="http://schemas.openxmlformats.org/officeDocument/2006/relationships/slide" Target="slides/slide56.xml"/><Relationship Id="rId58" Type="http://schemas.openxmlformats.org/officeDocument/2006/relationships/slide" Target="slides/slide57.xml"/><Relationship Id="rId59" Type="http://schemas.openxmlformats.org/officeDocument/2006/relationships/slide" Target="slides/slide58.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slide" Target="slides/slide44.xml"/><Relationship Id="rId46" Type="http://schemas.openxmlformats.org/officeDocument/2006/relationships/slide" Target="slides/slide45.xml"/><Relationship Id="rId47" Type="http://schemas.openxmlformats.org/officeDocument/2006/relationships/slide" Target="slides/slide46.xml"/><Relationship Id="rId48" Type="http://schemas.openxmlformats.org/officeDocument/2006/relationships/slide" Target="slides/slide47.xml"/><Relationship Id="rId49" Type="http://schemas.openxmlformats.org/officeDocument/2006/relationships/slide" Target="slides/slide4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70" Type="http://schemas.openxmlformats.org/officeDocument/2006/relationships/slide" Target="slides/slide69.xml"/><Relationship Id="rId71" Type="http://schemas.openxmlformats.org/officeDocument/2006/relationships/notesMaster" Target="notesMasters/notesMaster1.xml"/><Relationship Id="rId72" Type="http://schemas.openxmlformats.org/officeDocument/2006/relationships/handoutMaster" Target="handoutMasters/handoutMaster1.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73" Type="http://schemas.openxmlformats.org/officeDocument/2006/relationships/printerSettings" Target="printerSettings/printerSettings1.bin"/><Relationship Id="rId74" Type="http://schemas.openxmlformats.org/officeDocument/2006/relationships/presProps" Target="presProps.xml"/><Relationship Id="rId75" Type="http://schemas.openxmlformats.org/officeDocument/2006/relationships/viewProps" Target="viewProps.xml"/><Relationship Id="rId76" Type="http://schemas.openxmlformats.org/officeDocument/2006/relationships/theme" Target="theme/theme1.xml"/><Relationship Id="rId77" Type="http://schemas.openxmlformats.org/officeDocument/2006/relationships/tableStyles" Target="tableStyles.xml"/><Relationship Id="rId60" Type="http://schemas.openxmlformats.org/officeDocument/2006/relationships/slide" Target="slides/slide59.xml"/><Relationship Id="rId61" Type="http://schemas.openxmlformats.org/officeDocument/2006/relationships/slide" Target="slides/slide60.xml"/><Relationship Id="rId62" Type="http://schemas.openxmlformats.org/officeDocument/2006/relationships/slide" Target="slides/slide61.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40.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41.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43.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44.e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45.e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46.e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47.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67050" cy="447675"/>
          </a:xfrm>
          <a:prstGeom prst="rect">
            <a:avLst/>
          </a:prstGeom>
        </p:spPr>
        <p:txBody>
          <a:bodyPr vert="horz" lIns="91440" tIns="45720" rIns="91440" bIns="45720" rtlCol="0"/>
          <a:lstStyle>
            <a:lvl1pPr algn="l">
              <a:defRPr sz="1200">
                <a:latin typeface="Times New Roman" pitchFamily="18" charset="0"/>
                <a:ea typeface="+mn-ea"/>
              </a:defRPr>
            </a:lvl1pPr>
          </a:lstStyle>
          <a:p>
            <a:pPr>
              <a:defRPr/>
            </a:pPr>
            <a:endParaRPr lang="en-US"/>
          </a:p>
        </p:txBody>
      </p:sp>
      <p:sp>
        <p:nvSpPr>
          <p:cNvPr id="3" name="Date Placeholder 2"/>
          <p:cNvSpPr>
            <a:spLocks noGrp="1"/>
          </p:cNvSpPr>
          <p:nvPr>
            <p:ph type="dt" sz="quarter" idx="1"/>
          </p:nvPr>
        </p:nvSpPr>
        <p:spPr>
          <a:xfrm>
            <a:off x="4008438" y="0"/>
            <a:ext cx="3067050" cy="447675"/>
          </a:xfrm>
          <a:prstGeom prst="rect">
            <a:avLst/>
          </a:prstGeom>
        </p:spPr>
        <p:txBody>
          <a:bodyPr vert="horz" wrap="square" lIns="91440" tIns="45720" rIns="91440" bIns="45720" numCol="1" anchor="t" anchorCtr="0" compatLnSpc="1">
            <a:prstTxWarp prst="textNoShape">
              <a:avLst/>
            </a:prstTxWarp>
          </a:bodyPr>
          <a:lstStyle>
            <a:lvl1pPr algn="r">
              <a:defRPr sz="1200"/>
            </a:lvl1pPr>
          </a:lstStyle>
          <a:p>
            <a:fld id="{64D65014-8444-3849-ABBC-F44D8118A824}" type="datetimeFigureOut">
              <a:rPr lang="en-US"/>
              <a:pPr/>
              <a:t>10/13/11</a:t>
            </a:fld>
            <a:endParaRPr lang="en-US"/>
          </a:p>
        </p:txBody>
      </p:sp>
      <p:sp>
        <p:nvSpPr>
          <p:cNvPr id="4" name="Footer Placeholder 3"/>
          <p:cNvSpPr>
            <a:spLocks noGrp="1"/>
          </p:cNvSpPr>
          <p:nvPr>
            <p:ph type="ftr" sz="quarter" idx="2"/>
          </p:nvPr>
        </p:nvSpPr>
        <p:spPr>
          <a:xfrm>
            <a:off x="0" y="8505825"/>
            <a:ext cx="3067050" cy="447675"/>
          </a:xfrm>
          <a:prstGeom prst="rect">
            <a:avLst/>
          </a:prstGeom>
        </p:spPr>
        <p:txBody>
          <a:bodyPr vert="horz" lIns="91440" tIns="45720" rIns="91440" bIns="45720" rtlCol="0" anchor="b"/>
          <a:lstStyle>
            <a:lvl1pPr algn="l">
              <a:defRPr sz="1200">
                <a:latin typeface="Times New Roman" pitchFamily="18" charset="0"/>
                <a:ea typeface="+mn-ea"/>
              </a:defRPr>
            </a:lvl1pPr>
          </a:lstStyle>
          <a:p>
            <a:pPr>
              <a:defRPr/>
            </a:pPr>
            <a:endParaRPr lang="en-US"/>
          </a:p>
        </p:txBody>
      </p:sp>
      <p:sp>
        <p:nvSpPr>
          <p:cNvPr id="5" name="Slide Number Placeholder 4"/>
          <p:cNvSpPr>
            <a:spLocks noGrp="1"/>
          </p:cNvSpPr>
          <p:nvPr>
            <p:ph type="sldNum" sz="quarter" idx="3"/>
          </p:nvPr>
        </p:nvSpPr>
        <p:spPr>
          <a:xfrm>
            <a:off x="4008438" y="8505825"/>
            <a:ext cx="3067050" cy="447675"/>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B433B55A-F3BA-5B42-AB17-56B5224ACF65}" type="slidenum">
              <a:rPr lang="en-US"/>
              <a:pPr/>
              <a:t>‹#›</a:t>
            </a:fld>
            <a:endParaRPr lang="en-US"/>
          </a:p>
        </p:txBody>
      </p:sp>
    </p:spTree>
    <p:extLst>
      <p:ext uri="{BB962C8B-B14F-4D97-AF65-F5344CB8AC3E}">
        <p14:creationId xmlns:p14="http://schemas.microsoft.com/office/powerpoint/2010/main" val="336253470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67050" cy="447675"/>
          </a:xfrm>
          <a:prstGeom prst="rect">
            <a:avLst/>
          </a:prstGeom>
        </p:spPr>
        <p:txBody>
          <a:bodyPr vert="horz" lIns="91440" tIns="45720" rIns="91440" bIns="45720" rtlCol="0"/>
          <a:lstStyle>
            <a:lvl1pPr algn="l">
              <a:defRPr sz="1200">
                <a:latin typeface="Times New Roman" pitchFamily="18" charset="0"/>
                <a:ea typeface="+mn-ea"/>
              </a:defRPr>
            </a:lvl1pPr>
          </a:lstStyle>
          <a:p>
            <a:pPr>
              <a:defRPr/>
            </a:pPr>
            <a:endParaRPr lang="en-US"/>
          </a:p>
        </p:txBody>
      </p:sp>
      <p:sp>
        <p:nvSpPr>
          <p:cNvPr id="3" name="Date Placeholder 2"/>
          <p:cNvSpPr>
            <a:spLocks noGrp="1"/>
          </p:cNvSpPr>
          <p:nvPr>
            <p:ph type="dt" idx="1"/>
          </p:nvPr>
        </p:nvSpPr>
        <p:spPr>
          <a:xfrm>
            <a:off x="4008438" y="0"/>
            <a:ext cx="3067050" cy="447675"/>
          </a:xfrm>
          <a:prstGeom prst="rect">
            <a:avLst/>
          </a:prstGeom>
        </p:spPr>
        <p:txBody>
          <a:bodyPr vert="horz" wrap="square" lIns="91440" tIns="45720" rIns="91440" bIns="45720" numCol="1" anchor="t" anchorCtr="0" compatLnSpc="1">
            <a:prstTxWarp prst="textNoShape">
              <a:avLst/>
            </a:prstTxWarp>
          </a:bodyPr>
          <a:lstStyle>
            <a:lvl1pPr algn="r">
              <a:defRPr sz="1200"/>
            </a:lvl1pPr>
          </a:lstStyle>
          <a:p>
            <a:fld id="{9F2AC62B-9613-5C46-8FB9-7A27D6261BA0}" type="datetimeFigureOut">
              <a:rPr lang="en-US"/>
              <a:pPr/>
              <a:t>10/13/11</a:t>
            </a:fld>
            <a:endParaRPr lang="en-US"/>
          </a:p>
        </p:txBody>
      </p:sp>
      <p:sp>
        <p:nvSpPr>
          <p:cNvPr id="4" name="Slide Image Placeholder 3"/>
          <p:cNvSpPr>
            <a:spLocks noGrp="1" noRot="1" noChangeAspect="1"/>
          </p:cNvSpPr>
          <p:nvPr>
            <p:ph type="sldImg" idx="2"/>
          </p:nvPr>
        </p:nvSpPr>
        <p:spPr>
          <a:xfrm>
            <a:off x="1300163" y="671513"/>
            <a:ext cx="4476750" cy="3357562"/>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708025" y="4252913"/>
            <a:ext cx="5661025" cy="4030662"/>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505825"/>
            <a:ext cx="3067050" cy="447675"/>
          </a:xfrm>
          <a:prstGeom prst="rect">
            <a:avLst/>
          </a:prstGeom>
        </p:spPr>
        <p:txBody>
          <a:bodyPr vert="horz" lIns="91440" tIns="45720" rIns="91440" bIns="45720" rtlCol="0" anchor="b"/>
          <a:lstStyle>
            <a:lvl1pPr algn="l">
              <a:defRPr sz="1200">
                <a:latin typeface="Times New Roman" pitchFamily="18" charset="0"/>
                <a:ea typeface="+mn-ea"/>
              </a:defRPr>
            </a:lvl1pPr>
          </a:lstStyle>
          <a:p>
            <a:pPr>
              <a:defRPr/>
            </a:pPr>
            <a:endParaRPr lang="en-US"/>
          </a:p>
        </p:txBody>
      </p:sp>
      <p:sp>
        <p:nvSpPr>
          <p:cNvPr id="7" name="Slide Number Placeholder 6"/>
          <p:cNvSpPr>
            <a:spLocks noGrp="1"/>
          </p:cNvSpPr>
          <p:nvPr>
            <p:ph type="sldNum" sz="quarter" idx="5"/>
          </p:nvPr>
        </p:nvSpPr>
        <p:spPr>
          <a:xfrm>
            <a:off x="4008438" y="8505825"/>
            <a:ext cx="3067050" cy="447675"/>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18C91C3C-130A-D744-BF63-0BE7DC5AF261}" type="slidenum">
              <a:rPr lang="en-US"/>
              <a:pPr/>
              <a:t>‹#›</a:t>
            </a:fld>
            <a:endParaRPr lang="en-US"/>
          </a:p>
        </p:txBody>
      </p:sp>
    </p:spTree>
    <p:extLst>
      <p:ext uri="{BB962C8B-B14F-4D97-AF65-F5344CB8AC3E}">
        <p14:creationId xmlns:p14="http://schemas.microsoft.com/office/powerpoint/2010/main" val="2449205232"/>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ＭＳ Ｐゴシック" charset="0"/>
        <a:cs typeface="+mn-cs"/>
      </a:defRPr>
    </a:lvl1pPr>
    <a:lvl2pPr marL="457200" algn="l" rtl="0" eaLnBrk="0" fontAlgn="base" hangingPunct="0">
      <a:spcBef>
        <a:spcPct val="30000"/>
      </a:spcBef>
      <a:spcAft>
        <a:spcPct val="0"/>
      </a:spcAft>
      <a:defRPr sz="1200" kern="1200">
        <a:solidFill>
          <a:schemeClr val="tx1"/>
        </a:solidFill>
        <a:latin typeface="+mn-lt"/>
        <a:ea typeface="ＭＳ Ｐゴシック" charset="0"/>
        <a:cs typeface="+mn-cs"/>
      </a:defRPr>
    </a:lvl2pPr>
    <a:lvl3pPr marL="914400" algn="l" rtl="0" eaLnBrk="0" fontAlgn="base" hangingPunct="0">
      <a:spcBef>
        <a:spcPct val="30000"/>
      </a:spcBef>
      <a:spcAft>
        <a:spcPct val="0"/>
      </a:spcAft>
      <a:defRPr sz="1200" kern="1200">
        <a:solidFill>
          <a:schemeClr val="tx1"/>
        </a:solidFill>
        <a:latin typeface="+mn-lt"/>
        <a:ea typeface="ＭＳ Ｐゴシック" charset="0"/>
        <a:cs typeface="+mn-cs"/>
      </a:defRPr>
    </a:lvl3pPr>
    <a:lvl4pPr marL="1371600" algn="l" rtl="0" eaLnBrk="0" fontAlgn="base" hangingPunct="0">
      <a:spcBef>
        <a:spcPct val="30000"/>
      </a:spcBef>
      <a:spcAft>
        <a:spcPct val="0"/>
      </a:spcAft>
      <a:defRPr sz="1200" kern="1200">
        <a:solidFill>
          <a:schemeClr val="tx1"/>
        </a:solidFill>
        <a:latin typeface="+mn-lt"/>
        <a:ea typeface="ＭＳ Ｐゴシック" charset="0"/>
        <a:cs typeface="+mn-cs"/>
      </a:defRPr>
    </a:lvl4pPr>
    <a:lvl5pPr marL="1828800" algn="l" rtl="0" eaLnBrk="0" fontAlgn="base" hangingPunct="0">
      <a:spcBef>
        <a:spcPct val="30000"/>
      </a:spcBef>
      <a:spcAft>
        <a:spcPct val="0"/>
      </a:spcAft>
      <a:defRPr sz="1200" kern="1200">
        <a:solidFill>
          <a:schemeClr val="tx1"/>
        </a:solidFill>
        <a:latin typeface="+mn-lt"/>
        <a:ea typeface="ＭＳ Ｐゴシック" charset="0"/>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0.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2.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3.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4.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5.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6.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7.xml"/></Relationships>
</file>

<file path=ppt/notesSlides/_rels/notesSlide3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8.xml"/></Relationships>
</file>

<file path=ppt/notesSlides/_rels/notesSlide3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9.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4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0.xml"/></Relationships>
</file>

<file path=ppt/notesSlides/_rels/notesSlide4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1.xml"/></Relationships>
</file>

<file path=ppt/notesSlides/_rels/notesSlide4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2.xml"/></Relationships>
</file>

<file path=ppt/notesSlides/_rels/notesSlide4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3.xml"/></Relationships>
</file>

<file path=ppt/notesSlides/_rels/notesSlide4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4.xml"/></Relationships>
</file>

<file path=ppt/notesSlides/_rels/notesSlide4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5.xml"/></Relationships>
</file>

<file path=ppt/notesSlides/_rels/notesSlide4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6.xml"/></Relationships>
</file>

<file path=ppt/notesSlides/_rels/notesSlide4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7.xml"/></Relationships>
</file>

<file path=ppt/notesSlides/_rels/notesSlide4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8.xml"/></Relationships>
</file>

<file path=ppt/notesSlides/_rels/notesSlide4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9.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5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0.xml"/></Relationships>
</file>

<file path=ppt/notesSlides/_rels/notesSlide5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1.xml"/></Relationships>
</file>

<file path=ppt/notesSlides/_rels/notesSlide5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2.xml"/></Relationships>
</file>

<file path=ppt/notesSlides/_rels/notesSlide5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3.xml"/></Relationships>
</file>

<file path=ppt/notesSlides/_rels/notesSlide5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4.xml"/></Relationships>
</file>

<file path=ppt/notesSlides/_rels/notesSlide5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5.xml"/></Relationships>
</file>

<file path=ppt/notesSlides/_rels/notesSlide5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6.xml"/></Relationships>
</file>

<file path=ppt/notesSlides/_rels/notesSlide5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7.xml"/></Relationships>
</file>

<file path=ppt/notesSlides/_rels/notesSlide5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8.xml"/></Relationships>
</file>

<file path=ppt/notesSlides/_rels/notesSlide5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9.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6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0.xml"/></Relationships>
</file>

<file path=ppt/notesSlides/_rels/notesSlide6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1.xml"/></Relationships>
</file>

<file path=ppt/notesSlides/_rels/notesSlide6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2.xml"/></Relationships>
</file>

<file path=ppt/notesSlides/_rels/notesSlide6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3.xml"/></Relationships>
</file>

<file path=ppt/notesSlides/_rels/notesSlide6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4.xml"/></Relationships>
</file>

<file path=ppt/notesSlides/_rels/notesSlide6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5.xml"/></Relationships>
</file>

<file path=ppt/notesSlides/_rels/notesSlide6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6.xml"/></Relationships>
</file>

<file path=ppt/notesSlides/_rels/notesSlide6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7.xml"/></Relationships>
</file>

<file path=ppt/notesSlides/_rels/notesSlide6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8.xml"/></Relationships>
</file>

<file path=ppt/notesSlides/_rels/notesSlide6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9.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2"/>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73731" name="Rectangle 3"/>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numCol="1" anchor="t" anchorCtr="0" compatLnSpc="1">
            <a:prstTxWarp prst="textNoShape">
              <a:avLst/>
            </a:prstTxWarp>
          </a:bodyPr>
          <a:lstStyle/>
          <a:p>
            <a:endParaRPr lang="en-US">
              <a:latin typeface="Calibri"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Rectangle 2"/>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82947" name="Rectangle 3"/>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numCol="1" anchor="t" anchorCtr="0" compatLnSpc="1">
            <a:prstTxWarp prst="textNoShape">
              <a:avLst/>
            </a:prstTxWarp>
          </a:bodyPr>
          <a:lstStyle/>
          <a:p>
            <a:endParaRPr lang="en-US">
              <a:latin typeface="Calibri" charset="0"/>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2"/>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83971" name="Rectangle 3"/>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numCol="1" anchor="t" anchorCtr="0" compatLnSpc="1">
            <a:prstTxWarp prst="textNoShape">
              <a:avLst/>
            </a:prstTxWarp>
          </a:bodyPr>
          <a:lstStyle/>
          <a:p>
            <a:endParaRPr lang="en-US">
              <a:latin typeface="Calibri" charset="0"/>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Rectangle 7"/>
          <p:cNvSpPr txBox="1">
            <a:spLocks noGrp="1" noChangeArrowheads="1"/>
          </p:cNvSpPr>
          <p:nvPr/>
        </p:nvSpPr>
        <p:spPr bwMode="auto">
          <a:xfrm>
            <a:off x="4008438" y="8504238"/>
            <a:ext cx="3067050" cy="449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587" tIns="45794" rIns="91587" bIns="45794" anchor="b"/>
          <a:lstStyle>
            <a:lvl1pPr defTabSz="915988" eaLnBrk="0" hangingPunct="0">
              <a:defRPr sz="2400">
                <a:solidFill>
                  <a:schemeClr val="tx1"/>
                </a:solidFill>
                <a:latin typeface="Times New Roman" charset="0"/>
                <a:ea typeface="ＭＳ Ｐゴシック" charset="0"/>
              </a:defRPr>
            </a:lvl1pPr>
            <a:lvl2pPr marL="742950" indent="-285750" defTabSz="915988" eaLnBrk="0" hangingPunct="0">
              <a:defRPr sz="2400">
                <a:solidFill>
                  <a:schemeClr val="tx1"/>
                </a:solidFill>
                <a:latin typeface="Times New Roman" charset="0"/>
                <a:ea typeface="ＭＳ Ｐゴシック" charset="0"/>
              </a:defRPr>
            </a:lvl2pPr>
            <a:lvl3pPr marL="1143000" indent="-228600" defTabSz="915988" eaLnBrk="0" hangingPunct="0">
              <a:defRPr sz="2400">
                <a:solidFill>
                  <a:schemeClr val="tx1"/>
                </a:solidFill>
                <a:latin typeface="Times New Roman" charset="0"/>
                <a:ea typeface="ＭＳ Ｐゴシック" charset="0"/>
              </a:defRPr>
            </a:lvl3pPr>
            <a:lvl4pPr marL="1600200" indent="-228600" defTabSz="915988" eaLnBrk="0" hangingPunct="0">
              <a:defRPr sz="2400">
                <a:solidFill>
                  <a:schemeClr val="tx1"/>
                </a:solidFill>
                <a:latin typeface="Times New Roman" charset="0"/>
                <a:ea typeface="ＭＳ Ｐゴシック" charset="0"/>
              </a:defRPr>
            </a:lvl4pPr>
            <a:lvl5pPr marL="2057400" indent="-228600" defTabSz="915988" eaLnBrk="0" hangingPunct="0">
              <a:defRPr sz="2400">
                <a:solidFill>
                  <a:schemeClr val="tx1"/>
                </a:solidFill>
                <a:latin typeface="Times New Roman" charset="0"/>
                <a:ea typeface="ＭＳ Ｐゴシック" charset="0"/>
              </a:defRPr>
            </a:lvl5pPr>
            <a:lvl6pPr marL="2514600" indent="-228600" defTabSz="915988"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defTabSz="915988"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defTabSz="915988"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defTabSz="915988" eaLnBrk="0" fontAlgn="base" hangingPunct="0">
              <a:spcBef>
                <a:spcPct val="0"/>
              </a:spcBef>
              <a:spcAft>
                <a:spcPct val="0"/>
              </a:spcAft>
              <a:defRPr sz="2400">
                <a:solidFill>
                  <a:schemeClr val="tx1"/>
                </a:solidFill>
                <a:latin typeface="Times New Roman" charset="0"/>
                <a:ea typeface="ＭＳ Ｐゴシック" charset="0"/>
              </a:defRPr>
            </a:lvl9pPr>
          </a:lstStyle>
          <a:p>
            <a:pPr algn="r" eaLnBrk="1" hangingPunct="1"/>
            <a:fld id="{E0CA46D4-B456-3A48-A585-2639C1A3095E}" type="slidenum">
              <a:rPr lang="en-US" sz="1100"/>
              <a:pPr algn="r" eaLnBrk="1" hangingPunct="1"/>
              <a:t>12</a:t>
            </a:fld>
            <a:endParaRPr lang="en-US" sz="1100"/>
          </a:p>
        </p:txBody>
      </p:sp>
      <p:sp>
        <p:nvSpPr>
          <p:cNvPr id="84995" name="Rectangle 2"/>
          <p:cNvSpPr>
            <a:spLocks noRot="1" noChangeArrowheads="1" noTextEdit="1"/>
          </p:cNvSpPr>
          <p:nvPr>
            <p:ph type="sldImg"/>
          </p:nvPr>
        </p:nvSpPr>
        <p:spPr bwMode="auto">
          <a:xfrm>
            <a:off x="1301750" y="671513"/>
            <a:ext cx="4478338" cy="33591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84996" name="Rectangle 3"/>
          <p:cNvSpPr>
            <a:spLocks noGrp="1" noChangeArrowheads="1"/>
          </p:cNvSpPr>
          <p:nvPr>
            <p:ph type="body" idx="1"/>
          </p:nvPr>
        </p:nvSpPr>
        <p:spPr bwMode="auto">
          <a:xfrm>
            <a:off x="708025" y="4254500"/>
            <a:ext cx="5661025" cy="402907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lIns="91587" tIns="45794" rIns="91587" bIns="45794" numCol="1" anchor="t" anchorCtr="0" compatLnSpc="1">
            <a:prstTxWarp prst="textNoShape">
              <a:avLst/>
            </a:prstTxWarp>
          </a:bodyPr>
          <a:lstStyle/>
          <a:p>
            <a:pPr eaLnBrk="1" hangingPunct="1"/>
            <a:endParaRPr lang="en-US">
              <a:latin typeface="Calibri" charset="0"/>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Rectangle 2"/>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86019" name="Rectangle 3"/>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numCol="1" anchor="t" anchorCtr="0" compatLnSpc="1">
            <a:prstTxWarp prst="textNoShape">
              <a:avLst/>
            </a:prstTxWarp>
          </a:bodyPr>
          <a:lstStyle/>
          <a:p>
            <a:endParaRPr lang="en-US">
              <a:latin typeface="Calibri" charset="0"/>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2"/>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87043" name="Rectangle 3"/>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numCol="1" anchor="t" anchorCtr="0" compatLnSpc="1">
            <a:prstTxWarp prst="textNoShape">
              <a:avLst/>
            </a:prstTxWarp>
          </a:bodyPr>
          <a:lstStyle/>
          <a:p>
            <a:endParaRPr lang="en-US">
              <a:latin typeface="Calibri" charset="0"/>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Rectangle 2"/>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88067" name="Rectangle 3"/>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numCol="1" anchor="t" anchorCtr="0" compatLnSpc="1">
            <a:prstTxWarp prst="textNoShape">
              <a:avLst/>
            </a:prstTxWarp>
          </a:bodyPr>
          <a:lstStyle/>
          <a:p>
            <a:endParaRPr lang="en-US">
              <a:latin typeface="Calibri" charset="0"/>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Rectangle 2"/>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89091" name="Rectangle 3"/>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numCol="1" anchor="t" anchorCtr="0" compatLnSpc="1">
            <a:prstTxWarp prst="textNoShape">
              <a:avLst/>
            </a:prstTxWarp>
          </a:bodyPr>
          <a:lstStyle/>
          <a:p>
            <a:endParaRPr lang="en-US">
              <a:latin typeface="Calibri" charset="0"/>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Rectangle 2"/>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90115" name="Rectangle 3"/>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numCol="1" anchor="t" anchorCtr="0" compatLnSpc="1">
            <a:prstTxWarp prst="textNoShape">
              <a:avLst/>
            </a:prstTxWarp>
          </a:bodyPr>
          <a:lstStyle/>
          <a:p>
            <a:endParaRPr lang="en-US">
              <a:latin typeface="Calibri" charset="0"/>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Rectangle 2"/>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91139" name="Rectangle 3"/>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numCol="1" anchor="t" anchorCtr="0" compatLnSpc="1">
            <a:prstTxWarp prst="textNoShape">
              <a:avLst/>
            </a:prstTxWarp>
          </a:bodyPr>
          <a:lstStyle/>
          <a:p>
            <a:endParaRPr lang="en-US">
              <a:latin typeface="Calibri" charset="0"/>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Rectangle 2"/>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92163" name="Rectangle 3"/>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numCol="1" anchor="t" anchorCtr="0" compatLnSpc="1">
            <a:prstTxWarp prst="textNoShape">
              <a:avLst/>
            </a:prstTxWarp>
          </a:bodyPr>
          <a:lstStyle/>
          <a:p>
            <a:endParaRPr lang="en-US">
              <a:latin typeface="Calibri"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2"/>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74755" name="Rectangle 3"/>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numCol="1" anchor="t" anchorCtr="0" compatLnSpc="1">
            <a:prstTxWarp prst="textNoShape">
              <a:avLst/>
            </a:prstTxWarp>
          </a:bodyPr>
          <a:lstStyle/>
          <a:p>
            <a:endParaRPr lang="en-US">
              <a:latin typeface="Calibri" charset="0"/>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Rectangle 2"/>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93187" name="Rectangle 3"/>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numCol="1" anchor="t" anchorCtr="0" compatLnSpc="1">
            <a:prstTxWarp prst="textNoShape">
              <a:avLst/>
            </a:prstTxWarp>
          </a:bodyPr>
          <a:lstStyle/>
          <a:p>
            <a:endParaRPr lang="en-US">
              <a:latin typeface="Calibri" charset="0"/>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9421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numCol="1" anchor="t" anchorCtr="0" compatLnSpc="1">
            <a:prstTxWarp prst="textNoShape">
              <a:avLst/>
            </a:prstTxWarp>
          </a:bodyPr>
          <a:lstStyle/>
          <a:p>
            <a:endParaRPr lang="en-US">
              <a:latin typeface="Calibri" charset="0"/>
            </a:endParaRPr>
          </a:p>
        </p:txBody>
      </p:sp>
      <p:sp>
        <p:nvSpPr>
          <p:cNvPr id="9421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charset="0"/>
                <a:ea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fld id="{405504BA-E687-E84A-9E2C-C1BF8BCA0107}" type="slidenum">
              <a:rPr lang="en-US" sz="1200"/>
              <a:pPr eaLnBrk="1" hangingPunct="1"/>
              <a:t>21</a:t>
            </a:fld>
            <a:endParaRPr lang="en-US" sz="120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Rectangle 2"/>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95235" name="Rectangle 3"/>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numCol="1" anchor="t" anchorCtr="0" compatLnSpc="1">
            <a:prstTxWarp prst="textNoShape">
              <a:avLst/>
            </a:prstTxWarp>
          </a:bodyPr>
          <a:lstStyle/>
          <a:p>
            <a:endParaRPr lang="en-US">
              <a:latin typeface="Calibri" charset="0"/>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Rectangle 2"/>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96259" name="Rectangle 3"/>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numCol="1" anchor="t" anchorCtr="0" compatLnSpc="1">
            <a:prstTxWarp prst="textNoShape">
              <a:avLst/>
            </a:prstTxWarp>
          </a:bodyPr>
          <a:lstStyle/>
          <a:p>
            <a:endParaRPr lang="en-US">
              <a:latin typeface="Calibri" charset="0"/>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Rectangle 2"/>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97283" name="Rectangle 3"/>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numCol="1" anchor="t" anchorCtr="0" compatLnSpc="1">
            <a:prstTxWarp prst="textNoShape">
              <a:avLst/>
            </a:prstTxWarp>
          </a:bodyPr>
          <a:lstStyle/>
          <a:p>
            <a:endParaRPr lang="en-US">
              <a:latin typeface="Calibri" charset="0"/>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Rectangle 2"/>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98307" name="Rectangle 3"/>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numCol="1" anchor="t" anchorCtr="0" compatLnSpc="1">
            <a:prstTxWarp prst="textNoShape">
              <a:avLst/>
            </a:prstTxWarp>
          </a:bodyPr>
          <a:lstStyle/>
          <a:p>
            <a:endParaRPr lang="en-US">
              <a:latin typeface="Calibri" charset="0"/>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9933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numCol="1" anchor="t" anchorCtr="0" compatLnSpc="1">
            <a:prstTxWarp prst="textNoShape">
              <a:avLst/>
            </a:prstTxWarp>
          </a:bodyPr>
          <a:lstStyle/>
          <a:p>
            <a:endParaRPr lang="en-US">
              <a:latin typeface="Calibri" charset="0"/>
            </a:endParaRPr>
          </a:p>
        </p:txBody>
      </p:sp>
      <p:sp>
        <p:nvSpPr>
          <p:cNvPr id="9933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charset="0"/>
                <a:ea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fld id="{1507CB7C-916A-734F-9CBB-D95E142FBB3A}" type="slidenum">
              <a:rPr lang="en-US" sz="1200"/>
              <a:pPr eaLnBrk="1" hangingPunct="1"/>
              <a:t>26</a:t>
            </a:fld>
            <a:endParaRPr lang="en-US" sz="120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10035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numCol="1" anchor="t" anchorCtr="0" compatLnSpc="1">
            <a:prstTxWarp prst="textNoShape">
              <a:avLst/>
            </a:prstTxWarp>
          </a:bodyPr>
          <a:lstStyle/>
          <a:p>
            <a:endParaRPr lang="en-US">
              <a:latin typeface="Calibri" charset="0"/>
            </a:endParaRPr>
          </a:p>
        </p:txBody>
      </p:sp>
      <p:sp>
        <p:nvSpPr>
          <p:cNvPr id="10035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charset="0"/>
                <a:ea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fld id="{06EF44EE-7BCC-DF48-BC8C-C565A183DC1C}" type="slidenum">
              <a:rPr lang="en-US" sz="1200"/>
              <a:pPr eaLnBrk="1" hangingPunct="1"/>
              <a:t>27</a:t>
            </a:fld>
            <a:endParaRPr lang="en-US" sz="120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Rectangle 2"/>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101379" name="Rectangle 3"/>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numCol="1" anchor="t" anchorCtr="0" compatLnSpc="1">
            <a:prstTxWarp prst="textNoShape">
              <a:avLst/>
            </a:prstTxWarp>
          </a:bodyPr>
          <a:lstStyle/>
          <a:p>
            <a:endParaRPr lang="en-US">
              <a:latin typeface="Calibri" charset="0"/>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Rectangle 2"/>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102403" name="Rectangle 3"/>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numCol="1" anchor="t" anchorCtr="0" compatLnSpc="1">
            <a:prstTxWarp prst="textNoShape">
              <a:avLst/>
            </a:prstTxWarp>
          </a:bodyPr>
          <a:lstStyle/>
          <a:p>
            <a:endParaRPr lang="en-US">
              <a:latin typeface="Calibri"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2"/>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75779" name="Rectangle 3"/>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numCol="1" anchor="t" anchorCtr="0" compatLnSpc="1">
            <a:prstTxWarp prst="textNoShape">
              <a:avLst/>
            </a:prstTxWarp>
          </a:bodyPr>
          <a:lstStyle/>
          <a:p>
            <a:endParaRPr lang="en-US">
              <a:latin typeface="Calibri" charset="0"/>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Rectangle 2"/>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103427" name="Rectangle 3"/>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numCol="1" anchor="t" anchorCtr="0" compatLnSpc="1">
            <a:prstTxWarp prst="textNoShape">
              <a:avLst/>
            </a:prstTxWarp>
          </a:bodyPr>
          <a:lstStyle/>
          <a:p>
            <a:endParaRPr lang="en-US">
              <a:latin typeface="Calibri" charset="0"/>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10445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numCol="1" anchor="t" anchorCtr="0" compatLnSpc="1">
            <a:prstTxWarp prst="textNoShape">
              <a:avLst/>
            </a:prstTxWarp>
          </a:bodyPr>
          <a:lstStyle/>
          <a:p>
            <a:endParaRPr lang="en-US">
              <a:latin typeface="Calibri" charset="0"/>
            </a:endParaRPr>
          </a:p>
        </p:txBody>
      </p:sp>
      <p:sp>
        <p:nvSpPr>
          <p:cNvPr id="10445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charset="0"/>
                <a:ea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fld id="{CCE72959-B7ED-D446-A240-49985A4D536B}" type="slidenum">
              <a:rPr lang="en-US" sz="1200"/>
              <a:pPr eaLnBrk="1" hangingPunct="1"/>
              <a:t>31</a:t>
            </a:fld>
            <a:endParaRPr lang="en-US" sz="120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4" name="Rectangle 2"/>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105475" name="Rectangle 3"/>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numCol="1" anchor="t" anchorCtr="0" compatLnSpc="1">
            <a:prstTxWarp prst="textNoShape">
              <a:avLst/>
            </a:prstTxWarp>
          </a:bodyPr>
          <a:lstStyle/>
          <a:p>
            <a:endParaRPr lang="en-US">
              <a:latin typeface="Calibri" charset="0"/>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8" name="Rectangle 2"/>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106499" name="Rectangle 3"/>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numCol="1" anchor="t" anchorCtr="0" compatLnSpc="1">
            <a:prstTxWarp prst="textNoShape">
              <a:avLst/>
            </a:prstTxWarp>
          </a:bodyPr>
          <a:lstStyle/>
          <a:p>
            <a:endParaRPr lang="en-US">
              <a:latin typeface="Calibri" charset="0"/>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Rectangle 2"/>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107523" name="Rectangle 3"/>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numCol="1" anchor="t" anchorCtr="0" compatLnSpc="1">
            <a:prstTxWarp prst="textNoShape">
              <a:avLst/>
            </a:prstTxWarp>
          </a:bodyPr>
          <a:lstStyle/>
          <a:p>
            <a:endParaRPr lang="en-US">
              <a:latin typeface="Calibri" charset="0"/>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6" name="Rectangle 2"/>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108547" name="Rectangle 3"/>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numCol="1" anchor="t" anchorCtr="0" compatLnSpc="1">
            <a:prstTxWarp prst="textNoShape">
              <a:avLst/>
            </a:prstTxWarp>
          </a:bodyPr>
          <a:lstStyle/>
          <a:p>
            <a:endParaRPr lang="en-US">
              <a:latin typeface="Calibri" charset="0"/>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7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10957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numCol="1" anchor="t" anchorCtr="0" compatLnSpc="1">
            <a:prstTxWarp prst="textNoShape">
              <a:avLst/>
            </a:prstTxWarp>
          </a:bodyPr>
          <a:lstStyle/>
          <a:p>
            <a:endParaRPr lang="en-US">
              <a:latin typeface="Calibri" charset="0"/>
            </a:endParaRPr>
          </a:p>
        </p:txBody>
      </p:sp>
      <p:sp>
        <p:nvSpPr>
          <p:cNvPr id="10957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charset="0"/>
                <a:ea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fld id="{D68E3746-59E1-E84B-92B0-32E0269E4419}" type="slidenum">
              <a:rPr lang="en-US" sz="1200"/>
              <a:pPr eaLnBrk="1" hangingPunct="1"/>
              <a:t>36</a:t>
            </a:fld>
            <a:endParaRPr lang="en-US" sz="1200"/>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Rectangle 2"/>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110595" name="Rectangle 3"/>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numCol="1" anchor="t" anchorCtr="0" compatLnSpc="1">
            <a:prstTxWarp prst="textNoShape">
              <a:avLst/>
            </a:prstTxWarp>
          </a:bodyPr>
          <a:lstStyle/>
          <a:p>
            <a:endParaRPr lang="en-US">
              <a:latin typeface="Calibri" charset="0"/>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8" name="Rectangle 2"/>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111619" name="Rectangle 3"/>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numCol="1" anchor="t" anchorCtr="0" compatLnSpc="1">
            <a:prstTxWarp prst="textNoShape">
              <a:avLst/>
            </a:prstTxWarp>
          </a:bodyPr>
          <a:lstStyle/>
          <a:p>
            <a:endParaRPr lang="en-US">
              <a:latin typeface="Calibri" charset="0"/>
            </a:endParaRPr>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2"/>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112643" name="Rectangle 3"/>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numCol="1" anchor="t" anchorCtr="0" compatLnSpc="1">
            <a:prstTxWarp prst="textNoShape">
              <a:avLst/>
            </a:prstTxWarp>
          </a:bodyPr>
          <a:lstStyle/>
          <a:p>
            <a:endParaRPr lang="en-US">
              <a:latin typeface="Calibri"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7"/>
          <p:cNvSpPr txBox="1">
            <a:spLocks noGrp="1" noChangeArrowheads="1"/>
          </p:cNvSpPr>
          <p:nvPr/>
        </p:nvSpPr>
        <p:spPr bwMode="auto">
          <a:xfrm>
            <a:off x="4008438" y="8504238"/>
            <a:ext cx="3067050" cy="449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587" tIns="45794" rIns="91587" bIns="45794" anchor="b"/>
          <a:lstStyle>
            <a:lvl1pPr defTabSz="915988" eaLnBrk="0" hangingPunct="0">
              <a:defRPr sz="2400">
                <a:solidFill>
                  <a:schemeClr val="tx1"/>
                </a:solidFill>
                <a:latin typeface="Times New Roman" charset="0"/>
                <a:ea typeface="ＭＳ Ｐゴシック" charset="0"/>
              </a:defRPr>
            </a:lvl1pPr>
            <a:lvl2pPr marL="742950" indent="-285750" defTabSz="915988" eaLnBrk="0" hangingPunct="0">
              <a:defRPr sz="2400">
                <a:solidFill>
                  <a:schemeClr val="tx1"/>
                </a:solidFill>
                <a:latin typeface="Times New Roman" charset="0"/>
                <a:ea typeface="ＭＳ Ｐゴシック" charset="0"/>
              </a:defRPr>
            </a:lvl2pPr>
            <a:lvl3pPr marL="1143000" indent="-228600" defTabSz="915988" eaLnBrk="0" hangingPunct="0">
              <a:defRPr sz="2400">
                <a:solidFill>
                  <a:schemeClr val="tx1"/>
                </a:solidFill>
                <a:latin typeface="Times New Roman" charset="0"/>
                <a:ea typeface="ＭＳ Ｐゴシック" charset="0"/>
              </a:defRPr>
            </a:lvl3pPr>
            <a:lvl4pPr marL="1600200" indent="-228600" defTabSz="915988" eaLnBrk="0" hangingPunct="0">
              <a:defRPr sz="2400">
                <a:solidFill>
                  <a:schemeClr val="tx1"/>
                </a:solidFill>
                <a:latin typeface="Times New Roman" charset="0"/>
                <a:ea typeface="ＭＳ Ｐゴシック" charset="0"/>
              </a:defRPr>
            </a:lvl4pPr>
            <a:lvl5pPr marL="2057400" indent="-228600" defTabSz="915988" eaLnBrk="0" hangingPunct="0">
              <a:defRPr sz="2400">
                <a:solidFill>
                  <a:schemeClr val="tx1"/>
                </a:solidFill>
                <a:latin typeface="Times New Roman" charset="0"/>
                <a:ea typeface="ＭＳ Ｐゴシック" charset="0"/>
              </a:defRPr>
            </a:lvl5pPr>
            <a:lvl6pPr marL="2514600" indent="-228600" defTabSz="915988"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defTabSz="915988"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defTabSz="915988"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defTabSz="915988" eaLnBrk="0" fontAlgn="base" hangingPunct="0">
              <a:spcBef>
                <a:spcPct val="0"/>
              </a:spcBef>
              <a:spcAft>
                <a:spcPct val="0"/>
              </a:spcAft>
              <a:defRPr sz="2400">
                <a:solidFill>
                  <a:schemeClr val="tx1"/>
                </a:solidFill>
                <a:latin typeface="Times New Roman" charset="0"/>
                <a:ea typeface="ＭＳ Ｐゴシック" charset="0"/>
              </a:defRPr>
            </a:lvl9pPr>
          </a:lstStyle>
          <a:p>
            <a:pPr algn="r" eaLnBrk="1" hangingPunct="1"/>
            <a:fld id="{B03171A4-0528-1946-9548-16DFF11EC4DB}" type="slidenum">
              <a:rPr lang="en-US" sz="1100"/>
              <a:pPr algn="r" eaLnBrk="1" hangingPunct="1"/>
              <a:t>4</a:t>
            </a:fld>
            <a:endParaRPr lang="en-US" sz="1100"/>
          </a:p>
        </p:txBody>
      </p:sp>
      <p:sp>
        <p:nvSpPr>
          <p:cNvPr id="76803" name="Rectangle 1026"/>
          <p:cNvSpPr>
            <a:spLocks noRot="1" noChangeArrowheads="1" noTextEdit="1"/>
          </p:cNvSpPr>
          <p:nvPr>
            <p:ph type="sldImg"/>
          </p:nvPr>
        </p:nvSpPr>
        <p:spPr bwMode="auto">
          <a:xfrm>
            <a:off x="1301750" y="671513"/>
            <a:ext cx="4476750" cy="3357562"/>
          </a:xfrm>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76804" name="Rectangle 1027"/>
          <p:cNvSpPr>
            <a:spLocks noGrp="1" noChangeArrowheads="1"/>
          </p:cNvSpPr>
          <p:nvPr>
            <p:ph type="body" idx="1"/>
          </p:nvPr>
        </p:nvSpPr>
        <p:spPr bwMode="auto">
          <a:xfrm>
            <a:off x="708025" y="4254500"/>
            <a:ext cx="5661025" cy="402907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lIns="91587" tIns="45794" rIns="91587" bIns="45794" numCol="1" anchor="t" anchorCtr="0" compatLnSpc="1">
            <a:prstTxWarp prst="textNoShape">
              <a:avLst/>
            </a:prstTxWarp>
          </a:bodyPr>
          <a:lstStyle/>
          <a:p>
            <a:pPr marL="228600" indent="-228600" eaLnBrk="1" hangingPunct="1"/>
            <a:endParaRPr lang="en-US">
              <a:latin typeface="Calibri" charset="0"/>
            </a:endParaRPr>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6" name="Rectangle 2"/>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113667" name="Rectangle 3"/>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numCol="1" anchor="t" anchorCtr="0" compatLnSpc="1">
            <a:prstTxWarp prst="textNoShape">
              <a:avLst/>
            </a:prstTxWarp>
          </a:bodyPr>
          <a:lstStyle/>
          <a:p>
            <a:endParaRPr lang="en-US">
              <a:latin typeface="Calibri" charset="0"/>
            </a:endParaRPr>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9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11469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numCol="1" anchor="t" anchorCtr="0" compatLnSpc="1">
            <a:prstTxWarp prst="textNoShape">
              <a:avLst/>
            </a:prstTxWarp>
          </a:bodyPr>
          <a:lstStyle/>
          <a:p>
            <a:pPr>
              <a:lnSpc>
                <a:spcPct val="90000"/>
              </a:lnSpc>
              <a:buFontTx/>
              <a:buChar char="•"/>
            </a:pPr>
            <a:endParaRPr lang="en-US">
              <a:latin typeface="Calibri" charset="0"/>
            </a:endParaRPr>
          </a:p>
        </p:txBody>
      </p:sp>
      <p:sp>
        <p:nvSpPr>
          <p:cNvPr id="11469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charset="0"/>
                <a:ea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fld id="{1C2511EC-32EA-A64F-A1FA-3DBE4CE780B0}" type="slidenum">
              <a:rPr lang="en-US" sz="1200"/>
              <a:pPr eaLnBrk="1" hangingPunct="1"/>
              <a:t>41</a:t>
            </a:fld>
            <a:endParaRPr lang="en-US" sz="1200"/>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4" name="Rectangle 2"/>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115715" name="Rectangle 3"/>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numCol="1" anchor="t" anchorCtr="0" compatLnSpc="1">
            <a:prstTxWarp prst="textNoShape">
              <a:avLst/>
            </a:prstTxWarp>
          </a:bodyPr>
          <a:lstStyle/>
          <a:p>
            <a:endParaRPr lang="en-US">
              <a:latin typeface="Calibri" charset="0"/>
            </a:endParaRPr>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8" name="Rectangle 2"/>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116739" name="Rectangle 3"/>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numCol="1" anchor="t" anchorCtr="0" compatLnSpc="1">
            <a:prstTxWarp prst="textNoShape">
              <a:avLst/>
            </a:prstTxWarp>
          </a:bodyPr>
          <a:lstStyle/>
          <a:p>
            <a:endParaRPr lang="en-US">
              <a:latin typeface="Calibri" charset="0"/>
            </a:endParaRPr>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2" name="Rectangle 2"/>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117763" name="Rectangle 3"/>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numCol="1" anchor="t" anchorCtr="0" compatLnSpc="1">
            <a:prstTxWarp prst="textNoShape">
              <a:avLst/>
            </a:prstTxWarp>
          </a:bodyPr>
          <a:lstStyle/>
          <a:p>
            <a:endParaRPr lang="en-US">
              <a:latin typeface="Calibri" charset="0"/>
            </a:endParaRPr>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786" name="Rectangle 2"/>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118787" name="Rectangle 3"/>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numCol="1" anchor="t" anchorCtr="0" compatLnSpc="1">
            <a:prstTxWarp prst="textNoShape">
              <a:avLst/>
            </a:prstTxWarp>
          </a:bodyPr>
          <a:lstStyle/>
          <a:p>
            <a:endParaRPr lang="en-US">
              <a:latin typeface="Calibri" charset="0"/>
            </a:endParaRPr>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10" name="Rectangle 2"/>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119811" name="Rectangle 3"/>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numCol="1" anchor="t" anchorCtr="0" compatLnSpc="1">
            <a:prstTxWarp prst="textNoShape">
              <a:avLst/>
            </a:prstTxWarp>
          </a:bodyPr>
          <a:lstStyle/>
          <a:p>
            <a:endParaRPr lang="en-US">
              <a:latin typeface="Calibri" charset="0"/>
            </a:endParaRPr>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4" name="Rectangle 2"/>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120835" name="Rectangle 3"/>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numCol="1" anchor="t" anchorCtr="0" compatLnSpc="1">
            <a:prstTxWarp prst="textNoShape">
              <a:avLst/>
            </a:prstTxWarp>
          </a:bodyPr>
          <a:lstStyle/>
          <a:p>
            <a:endParaRPr lang="en-US">
              <a:latin typeface="Calibri" charset="0"/>
            </a:endParaRPr>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58" name="Rectangle 2"/>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121859" name="Rectangle 3"/>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numCol="1" anchor="t" anchorCtr="0" compatLnSpc="1">
            <a:prstTxWarp prst="textNoShape">
              <a:avLst/>
            </a:prstTxWarp>
          </a:bodyPr>
          <a:lstStyle/>
          <a:p>
            <a:endParaRPr lang="en-US">
              <a:latin typeface="Calibri" charset="0"/>
            </a:endParaRPr>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82" name="Rectangle 2"/>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122883" name="Rectangle 3"/>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numCol="1" anchor="t" anchorCtr="0" compatLnSpc="1">
            <a:prstTxWarp prst="textNoShape">
              <a:avLst/>
            </a:prstTxWarp>
          </a:bodyPr>
          <a:lstStyle/>
          <a:p>
            <a:endParaRPr lang="en-US">
              <a:latin typeface="Calibri"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2"/>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77827" name="Rectangle 3"/>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numCol="1" anchor="t" anchorCtr="0" compatLnSpc="1">
            <a:prstTxWarp prst="textNoShape">
              <a:avLst/>
            </a:prstTxWarp>
          </a:bodyPr>
          <a:lstStyle/>
          <a:p>
            <a:endParaRPr lang="en-US">
              <a:latin typeface="Calibri" charset="0"/>
            </a:endParaRPr>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6" name="Rectangle 2"/>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123907" name="Rectangle 3"/>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numCol="1" anchor="t" anchorCtr="0" compatLnSpc="1">
            <a:prstTxWarp prst="textNoShape">
              <a:avLst/>
            </a:prstTxWarp>
          </a:bodyPr>
          <a:lstStyle/>
          <a:p>
            <a:endParaRPr lang="en-US">
              <a:latin typeface="Calibri" charset="0"/>
            </a:endParaRPr>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930" name="Rectangle 2"/>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124931" name="Rectangle 3"/>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numCol="1" anchor="t" anchorCtr="0" compatLnSpc="1">
            <a:prstTxWarp prst="textNoShape">
              <a:avLst/>
            </a:prstTxWarp>
          </a:bodyPr>
          <a:lstStyle/>
          <a:p>
            <a:endParaRPr lang="en-US">
              <a:latin typeface="Calibri" charset="0"/>
            </a:endParaRPr>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954" name="Rectangle 2"/>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125955" name="Rectangle 3"/>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numCol="1" anchor="t" anchorCtr="0" compatLnSpc="1">
            <a:prstTxWarp prst="textNoShape">
              <a:avLst/>
            </a:prstTxWarp>
          </a:bodyPr>
          <a:lstStyle/>
          <a:p>
            <a:endParaRPr lang="en-US">
              <a:latin typeface="Calibri" charset="0"/>
            </a:endParaRPr>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978" name="Rectangle 2"/>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126979" name="Rectangle 3"/>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numCol="1" anchor="t" anchorCtr="0" compatLnSpc="1">
            <a:prstTxWarp prst="textNoShape">
              <a:avLst/>
            </a:prstTxWarp>
          </a:bodyPr>
          <a:lstStyle/>
          <a:p>
            <a:endParaRPr lang="en-US">
              <a:latin typeface="Calibri" charset="0"/>
            </a:endParaRPr>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002" name="Rectangle 2"/>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128003" name="Rectangle 3"/>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numCol="1" anchor="t" anchorCtr="0" compatLnSpc="1">
            <a:prstTxWarp prst="textNoShape">
              <a:avLst/>
            </a:prstTxWarp>
          </a:bodyPr>
          <a:lstStyle/>
          <a:p>
            <a:endParaRPr lang="en-US">
              <a:latin typeface="Calibri" charset="0"/>
            </a:endParaRPr>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026" name="Rectangle 2"/>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129027" name="Rectangle 3"/>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numCol="1" anchor="t" anchorCtr="0" compatLnSpc="1">
            <a:prstTxWarp prst="textNoShape">
              <a:avLst/>
            </a:prstTxWarp>
          </a:bodyPr>
          <a:lstStyle/>
          <a:p>
            <a:endParaRPr lang="en-US">
              <a:latin typeface="Calibri" charset="0"/>
            </a:endParaRPr>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050" name="Rectangle 2"/>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130051" name="Rectangle 3"/>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numCol="1" anchor="t" anchorCtr="0" compatLnSpc="1">
            <a:prstTxWarp prst="textNoShape">
              <a:avLst/>
            </a:prstTxWarp>
          </a:bodyPr>
          <a:lstStyle/>
          <a:p>
            <a:endParaRPr lang="en-US">
              <a:latin typeface="Calibri" charset="0"/>
            </a:endParaRPr>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074" name="Rectangle 2"/>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131075" name="Rectangle 3"/>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numCol="1" anchor="t" anchorCtr="0" compatLnSpc="1">
            <a:prstTxWarp prst="textNoShape">
              <a:avLst/>
            </a:prstTxWarp>
          </a:bodyPr>
          <a:lstStyle/>
          <a:p>
            <a:endParaRPr lang="en-US">
              <a:latin typeface="Calibri" charset="0"/>
            </a:endParaRPr>
          </a:p>
        </p:txBody>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098" name="Rectangle 2"/>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132099" name="Rectangle 3"/>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numCol="1" anchor="t" anchorCtr="0" compatLnSpc="1">
            <a:prstTxWarp prst="textNoShape">
              <a:avLst/>
            </a:prstTxWarp>
          </a:bodyPr>
          <a:lstStyle/>
          <a:p>
            <a:endParaRPr lang="en-US">
              <a:latin typeface="Calibri" charset="0"/>
            </a:endParaRPr>
          </a:p>
        </p:txBody>
      </p:sp>
    </p:spTree>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22" name="Rectangle 2"/>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133123" name="Rectangle 3"/>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numCol="1" anchor="t" anchorCtr="0" compatLnSpc="1">
            <a:prstTxWarp prst="textNoShape">
              <a:avLst/>
            </a:prstTxWarp>
          </a:bodyPr>
          <a:lstStyle/>
          <a:p>
            <a:endParaRPr lang="en-US">
              <a:latin typeface="Calibri"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2"/>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78851" name="Rectangle 3"/>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numCol="1" anchor="t" anchorCtr="0" compatLnSpc="1">
            <a:prstTxWarp prst="textNoShape">
              <a:avLst/>
            </a:prstTxWarp>
          </a:bodyPr>
          <a:lstStyle/>
          <a:p>
            <a:endParaRPr lang="en-US">
              <a:latin typeface="Calibri" charset="0"/>
            </a:endParaRPr>
          </a:p>
        </p:txBody>
      </p:sp>
    </p:spTree>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4146" name="Rectangle 2"/>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134147" name="Rectangle 3"/>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numCol="1" anchor="t" anchorCtr="0" compatLnSpc="1">
            <a:prstTxWarp prst="textNoShape">
              <a:avLst/>
            </a:prstTxWarp>
          </a:bodyPr>
          <a:lstStyle/>
          <a:p>
            <a:endParaRPr lang="en-US">
              <a:latin typeface="Calibri" charset="0"/>
            </a:endParaRPr>
          </a:p>
        </p:txBody>
      </p:sp>
    </p:spTree>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5170" name="Rectangle 2"/>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135171" name="Rectangle 3"/>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numCol="1" anchor="t" anchorCtr="0" compatLnSpc="1">
            <a:prstTxWarp prst="textNoShape">
              <a:avLst/>
            </a:prstTxWarp>
          </a:bodyPr>
          <a:lstStyle/>
          <a:p>
            <a:endParaRPr lang="en-US">
              <a:latin typeface="Calibri" charset="0"/>
            </a:endParaRPr>
          </a:p>
        </p:txBody>
      </p:sp>
    </p:spTree>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194" name="Rectangle 2"/>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136195" name="Rectangle 3"/>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numCol="1" anchor="t" anchorCtr="0" compatLnSpc="1">
            <a:prstTxWarp prst="textNoShape">
              <a:avLst/>
            </a:prstTxWarp>
          </a:bodyPr>
          <a:lstStyle/>
          <a:p>
            <a:endParaRPr lang="en-US">
              <a:latin typeface="Calibri" charset="0"/>
            </a:endParaRPr>
          </a:p>
        </p:txBody>
      </p:sp>
    </p:spTree>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7218" name="Rectangle 2"/>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137219" name="Rectangle 3"/>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numCol="1" anchor="t" anchorCtr="0" compatLnSpc="1">
            <a:prstTxWarp prst="textNoShape">
              <a:avLst/>
            </a:prstTxWarp>
          </a:bodyPr>
          <a:lstStyle/>
          <a:p>
            <a:endParaRPr lang="en-US">
              <a:latin typeface="Calibri" charset="0"/>
            </a:endParaRPr>
          </a:p>
        </p:txBody>
      </p:sp>
    </p:spTree>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242" name="Rectangle 2"/>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138243" name="Rectangle 3"/>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numCol="1" anchor="t" anchorCtr="0" compatLnSpc="1">
            <a:prstTxWarp prst="textNoShape">
              <a:avLst/>
            </a:prstTxWarp>
          </a:bodyPr>
          <a:lstStyle/>
          <a:p>
            <a:endParaRPr lang="en-US">
              <a:latin typeface="Calibri" charset="0"/>
            </a:endParaRPr>
          </a:p>
        </p:txBody>
      </p:sp>
    </p:spTree>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266" name="Rectangle 2"/>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139267" name="Rectangle 3"/>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numCol="1" anchor="t" anchorCtr="0" compatLnSpc="1">
            <a:prstTxWarp prst="textNoShape">
              <a:avLst/>
            </a:prstTxWarp>
          </a:bodyPr>
          <a:lstStyle/>
          <a:p>
            <a:endParaRPr lang="en-US">
              <a:latin typeface="Calibri" charset="0"/>
            </a:endParaRPr>
          </a:p>
        </p:txBody>
      </p:sp>
    </p:spTree>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0290" name="Rectangle 2"/>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140291" name="Rectangle 3"/>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numCol="1" anchor="t" anchorCtr="0" compatLnSpc="1">
            <a:prstTxWarp prst="textNoShape">
              <a:avLst/>
            </a:prstTxWarp>
          </a:bodyPr>
          <a:lstStyle/>
          <a:p>
            <a:endParaRPr lang="en-US">
              <a:latin typeface="Calibri" charset="0"/>
            </a:endParaRPr>
          </a:p>
        </p:txBody>
      </p:sp>
    </p:spTree>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1314" name="Rectangle 2"/>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141315" name="Rectangle 3"/>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numCol="1" anchor="t" anchorCtr="0" compatLnSpc="1">
            <a:prstTxWarp prst="textNoShape">
              <a:avLst/>
            </a:prstTxWarp>
          </a:bodyPr>
          <a:lstStyle/>
          <a:p>
            <a:endParaRPr lang="en-US">
              <a:latin typeface="Calibri" charset="0"/>
            </a:endParaRPr>
          </a:p>
        </p:txBody>
      </p:sp>
    </p:spTree>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2338" name="Rectangle 2"/>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142339" name="Rectangle 3"/>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numCol="1" anchor="t" anchorCtr="0" compatLnSpc="1">
            <a:prstTxWarp prst="textNoShape">
              <a:avLst/>
            </a:prstTxWarp>
          </a:bodyPr>
          <a:lstStyle/>
          <a:p>
            <a:endParaRPr lang="en-US">
              <a:latin typeface="Calibri" charset="0"/>
            </a:endParaRPr>
          </a:p>
        </p:txBody>
      </p:sp>
    </p:spTree>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62" name="Rectangle 2"/>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143363" name="Rectangle 3"/>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numCol="1" anchor="t" anchorCtr="0" compatLnSpc="1">
            <a:prstTxWarp prst="textNoShape">
              <a:avLst/>
            </a:prstTxWarp>
          </a:bodyPr>
          <a:lstStyle/>
          <a:p>
            <a:endParaRPr lang="en-US">
              <a:latin typeface="Calibri"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2"/>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79875" name="Rectangle 3"/>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numCol="1" anchor="t" anchorCtr="0" compatLnSpc="1">
            <a:prstTxWarp prst="textNoShape">
              <a:avLst/>
            </a:prstTxWarp>
          </a:bodyPr>
          <a:lstStyle/>
          <a:p>
            <a:endParaRPr lang="en-US">
              <a:latin typeface="Calibri"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2"/>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80899" name="Rectangle 3"/>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numCol="1" anchor="t" anchorCtr="0" compatLnSpc="1">
            <a:prstTxWarp prst="textNoShape">
              <a:avLst/>
            </a:prstTxWarp>
          </a:bodyPr>
          <a:lstStyle/>
          <a:p>
            <a:endParaRPr lang="en-US">
              <a:latin typeface="Calibri"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Rectangle 2"/>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81923" name="Rectangle 3"/>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numCol="1" anchor="t" anchorCtr="0" compatLnSpc="1">
            <a:prstTxWarp prst="textNoShape">
              <a:avLst/>
            </a:prstTxWarp>
          </a:bodyPr>
          <a:lstStyle/>
          <a:p>
            <a:endParaRPr lang="en-US">
              <a:latin typeface="Calibri"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fld id="{8109DAFE-90D0-D141-9989-526F2F0DA95F}" type="slidenum">
              <a:rPr lang="en-US"/>
              <a:pPr/>
              <a:t>‹#›</a:t>
            </a:fld>
            <a:endParaRPr lang="en-US"/>
          </a:p>
        </p:txBody>
      </p:sp>
    </p:spTree>
    <p:extLst>
      <p:ext uri="{BB962C8B-B14F-4D97-AF65-F5344CB8AC3E}">
        <p14:creationId xmlns:p14="http://schemas.microsoft.com/office/powerpoint/2010/main" val="225034625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fld id="{4F23CB75-CE3F-4B46-98F9-8EF68A8254E0}" type="slidenum">
              <a:rPr lang="en-US"/>
              <a:pPr/>
              <a:t>‹#›</a:t>
            </a:fld>
            <a:endParaRPr lang="en-US"/>
          </a:p>
        </p:txBody>
      </p:sp>
    </p:spTree>
    <p:extLst>
      <p:ext uri="{BB962C8B-B14F-4D97-AF65-F5344CB8AC3E}">
        <p14:creationId xmlns:p14="http://schemas.microsoft.com/office/powerpoint/2010/main" val="360420175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09600"/>
            <a:ext cx="1943100" cy="5486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85800" y="609600"/>
            <a:ext cx="5676900" cy="5486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fld id="{66F7DB82-14AC-DB49-B60B-25052AD28CD6}" type="slidenum">
              <a:rPr lang="en-US"/>
              <a:pPr/>
              <a:t>‹#›</a:t>
            </a:fld>
            <a:endParaRPr lang="en-US"/>
          </a:p>
        </p:txBody>
      </p:sp>
    </p:spTree>
    <p:extLst>
      <p:ext uri="{BB962C8B-B14F-4D97-AF65-F5344CB8AC3E}">
        <p14:creationId xmlns:p14="http://schemas.microsoft.com/office/powerpoint/2010/main" val="411493810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685800" y="609600"/>
            <a:ext cx="7772400" cy="11430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685800" y="1981200"/>
            <a:ext cx="7772400" cy="4114800"/>
          </a:xfrm>
        </p:spPr>
        <p:txBody>
          <a:bodyPr/>
          <a:lstStyle/>
          <a:p>
            <a:pPr lvl="0"/>
            <a:endParaRPr lang="en-US" noProof="0"/>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fld id="{B7FE66A6-9192-BE43-B157-6693C8F0BB8A}" type="slidenum">
              <a:rPr lang="en-US"/>
              <a:pPr/>
              <a:t>‹#›</a:t>
            </a:fld>
            <a:endParaRPr lang="en-US"/>
          </a:p>
        </p:txBody>
      </p:sp>
    </p:spTree>
    <p:extLst>
      <p:ext uri="{BB962C8B-B14F-4D97-AF65-F5344CB8AC3E}">
        <p14:creationId xmlns:p14="http://schemas.microsoft.com/office/powerpoint/2010/main" val="161522475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chart" preserve="1">
  <p:cSld name="Title and Chart">
    <p:spTree>
      <p:nvGrpSpPr>
        <p:cNvPr id="1" name=""/>
        <p:cNvGrpSpPr/>
        <p:nvPr/>
      </p:nvGrpSpPr>
      <p:grpSpPr>
        <a:xfrm>
          <a:off x="0" y="0"/>
          <a:ext cx="0" cy="0"/>
          <a:chOff x="0" y="0"/>
          <a:chExt cx="0" cy="0"/>
        </a:xfrm>
      </p:grpSpPr>
      <p:sp>
        <p:nvSpPr>
          <p:cNvPr id="2" name="Title 1"/>
          <p:cNvSpPr>
            <a:spLocks noGrp="1"/>
          </p:cNvSpPr>
          <p:nvPr>
            <p:ph type="title"/>
          </p:nvPr>
        </p:nvSpPr>
        <p:spPr>
          <a:xfrm>
            <a:off x="685800" y="609600"/>
            <a:ext cx="7772400" cy="1143000"/>
          </a:xfrm>
        </p:spPr>
        <p:txBody>
          <a:bodyPr/>
          <a:lstStyle/>
          <a:p>
            <a:r>
              <a:rPr lang="en-US" smtClean="0"/>
              <a:t>Click to edit Master title style</a:t>
            </a:r>
            <a:endParaRPr lang="en-US"/>
          </a:p>
        </p:txBody>
      </p:sp>
      <p:sp>
        <p:nvSpPr>
          <p:cNvPr id="3" name="Chart Placeholder 2"/>
          <p:cNvSpPr>
            <a:spLocks noGrp="1"/>
          </p:cNvSpPr>
          <p:nvPr>
            <p:ph type="chart" idx="1"/>
          </p:nvPr>
        </p:nvSpPr>
        <p:spPr>
          <a:xfrm>
            <a:off x="685800" y="1981200"/>
            <a:ext cx="7772400" cy="4114800"/>
          </a:xfrm>
        </p:spPr>
        <p:txBody>
          <a:bodyPr/>
          <a:lstStyle/>
          <a:p>
            <a:pPr lvl="0"/>
            <a:endParaRPr lang="en-US" noProof="0"/>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fld id="{64E15D04-69C0-834D-9EFE-36F0EBD05DE4}" type="slidenum">
              <a:rPr lang="en-US"/>
              <a:pPr/>
              <a:t>‹#›</a:t>
            </a:fld>
            <a:endParaRPr lang="en-US"/>
          </a:p>
        </p:txBody>
      </p:sp>
    </p:spTree>
    <p:extLst>
      <p:ext uri="{BB962C8B-B14F-4D97-AF65-F5344CB8AC3E}">
        <p14:creationId xmlns:p14="http://schemas.microsoft.com/office/powerpoint/2010/main" val="3601790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fld id="{059973BD-B2B7-6C4C-AFF9-FD0517DC6406}" type="slidenum">
              <a:rPr lang="en-US"/>
              <a:pPr/>
              <a:t>‹#›</a:t>
            </a:fld>
            <a:endParaRPr lang="en-US"/>
          </a:p>
        </p:txBody>
      </p:sp>
    </p:spTree>
    <p:extLst>
      <p:ext uri="{BB962C8B-B14F-4D97-AF65-F5344CB8AC3E}">
        <p14:creationId xmlns:p14="http://schemas.microsoft.com/office/powerpoint/2010/main" val="137988968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fld id="{FAAEC140-71D2-4F4C-9790-E1AA54D41A2B}" type="slidenum">
              <a:rPr lang="en-US"/>
              <a:pPr/>
              <a:t>‹#›</a:t>
            </a:fld>
            <a:endParaRPr lang="en-US"/>
          </a:p>
        </p:txBody>
      </p:sp>
    </p:spTree>
    <p:extLst>
      <p:ext uri="{BB962C8B-B14F-4D97-AF65-F5344CB8AC3E}">
        <p14:creationId xmlns:p14="http://schemas.microsoft.com/office/powerpoint/2010/main" val="343880980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fld id="{A07943AD-3598-3843-A207-8186B58B7B21}" type="slidenum">
              <a:rPr lang="en-US"/>
              <a:pPr/>
              <a:t>‹#›</a:t>
            </a:fld>
            <a:endParaRPr lang="en-US"/>
          </a:p>
        </p:txBody>
      </p:sp>
    </p:spTree>
    <p:extLst>
      <p:ext uri="{BB962C8B-B14F-4D97-AF65-F5344CB8AC3E}">
        <p14:creationId xmlns:p14="http://schemas.microsoft.com/office/powerpoint/2010/main" val="62170856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fld id="{94F6EE11-5786-264C-80AF-63ACCFEADDFE}" type="slidenum">
              <a:rPr lang="en-US"/>
              <a:pPr/>
              <a:t>‹#›</a:t>
            </a:fld>
            <a:endParaRPr lang="en-US"/>
          </a:p>
        </p:txBody>
      </p:sp>
    </p:spTree>
    <p:extLst>
      <p:ext uri="{BB962C8B-B14F-4D97-AF65-F5344CB8AC3E}">
        <p14:creationId xmlns:p14="http://schemas.microsoft.com/office/powerpoint/2010/main" val="48488908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fld id="{5167D281-3859-0046-8811-B8131FD149F4}" type="slidenum">
              <a:rPr lang="en-US"/>
              <a:pPr/>
              <a:t>‹#›</a:t>
            </a:fld>
            <a:endParaRPr lang="en-US"/>
          </a:p>
        </p:txBody>
      </p:sp>
    </p:spTree>
    <p:extLst>
      <p:ext uri="{BB962C8B-B14F-4D97-AF65-F5344CB8AC3E}">
        <p14:creationId xmlns:p14="http://schemas.microsoft.com/office/powerpoint/2010/main" val="238521523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fld id="{6B86BD6E-09A2-3D41-9481-41F0BC0920C1}" type="slidenum">
              <a:rPr lang="en-US"/>
              <a:pPr/>
              <a:t>‹#›</a:t>
            </a:fld>
            <a:endParaRPr lang="en-US"/>
          </a:p>
        </p:txBody>
      </p:sp>
    </p:spTree>
    <p:extLst>
      <p:ext uri="{BB962C8B-B14F-4D97-AF65-F5344CB8AC3E}">
        <p14:creationId xmlns:p14="http://schemas.microsoft.com/office/powerpoint/2010/main" val="42725495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fld id="{9CBE6424-BC84-FD45-96B8-FBF754ECDE01}" type="slidenum">
              <a:rPr lang="en-US"/>
              <a:pPr/>
              <a:t>‹#›</a:t>
            </a:fld>
            <a:endParaRPr lang="en-US"/>
          </a:p>
        </p:txBody>
      </p:sp>
    </p:spTree>
    <p:extLst>
      <p:ext uri="{BB962C8B-B14F-4D97-AF65-F5344CB8AC3E}">
        <p14:creationId xmlns:p14="http://schemas.microsoft.com/office/powerpoint/2010/main" val="348071857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fld id="{8C121ADF-D3CC-6C46-B191-608A05C99D2F}" type="slidenum">
              <a:rPr lang="en-US"/>
              <a:pPr/>
              <a:t>‹#›</a:t>
            </a:fld>
            <a:endParaRPr lang="en-US"/>
          </a:p>
        </p:txBody>
      </p:sp>
    </p:spTree>
    <p:extLst>
      <p:ext uri="{BB962C8B-B14F-4D97-AF65-F5344CB8AC3E}">
        <p14:creationId xmlns:p14="http://schemas.microsoft.com/office/powerpoint/2010/main" val="3305800067"/>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theme" Target="../theme/theme1.xml"/><Relationship Id="rId15" Type="http://schemas.openxmlformats.org/officeDocument/2006/relationships/image" Target="../media/image1.jpe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5"/>
          <a:srcRect/>
          <a:stretch>
            <a:fillRect/>
          </a:stretch>
        </a:blipFill>
        <a:effectLst/>
      </p:bgPr>
    </p:bg>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bwMode="auto">
          <a:xfrm>
            <a:off x="685800" y="60960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8195" name="Rectangle 3"/>
          <p:cNvSpPr>
            <a:spLocks noGrp="1" noChangeArrowheads="1"/>
          </p:cNvSpPr>
          <p:nvPr>
            <p:ph type="body" idx="1"/>
          </p:nvPr>
        </p:nvSpPr>
        <p:spPr bwMode="auto">
          <a:xfrm>
            <a:off x="685800" y="1981200"/>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atin typeface="Times New Roman" pitchFamily="18" charset="0"/>
                <a:ea typeface="+mn-ea"/>
              </a:defRPr>
            </a:lvl1pPr>
          </a:lstStyle>
          <a:p>
            <a:pPr>
              <a:defRPr/>
            </a:pPr>
            <a:endParaRPr lang="en-US"/>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atin typeface="Times New Roman" pitchFamily="18" charset="0"/>
                <a:ea typeface="+mn-ea"/>
              </a:defRPr>
            </a:lvl1pPr>
          </a:lstStyle>
          <a:p>
            <a:pPr>
              <a:defRPr/>
            </a:pPr>
            <a:endParaRPr lang="en-US"/>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712683D6-141E-DE41-AA72-CC5B69A8FB71}" type="slidenum">
              <a:rPr lang="en-US"/>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txStyles>
    <p:titleStyle>
      <a:lvl1pPr algn="ctr" rtl="0" eaLnBrk="0" fontAlgn="base" hangingPunct="0">
        <a:spcBef>
          <a:spcPct val="0"/>
        </a:spcBef>
        <a:spcAft>
          <a:spcPct val="0"/>
        </a:spcAft>
        <a:defRPr sz="4400">
          <a:solidFill>
            <a:schemeClr val="tx2"/>
          </a:solidFill>
          <a:latin typeface="+mj-lt"/>
          <a:ea typeface="ＭＳ Ｐゴシック" charset="0"/>
          <a:cs typeface="+mj-cs"/>
        </a:defRPr>
      </a:lvl1pPr>
      <a:lvl2pPr algn="ctr" rtl="0" eaLnBrk="0" fontAlgn="base" hangingPunct="0">
        <a:spcBef>
          <a:spcPct val="0"/>
        </a:spcBef>
        <a:spcAft>
          <a:spcPct val="0"/>
        </a:spcAft>
        <a:defRPr sz="4400">
          <a:solidFill>
            <a:schemeClr val="tx2"/>
          </a:solidFill>
          <a:latin typeface="Times New Roman" pitchFamily="18" charset="0"/>
          <a:ea typeface="ＭＳ Ｐゴシック" charset="0"/>
        </a:defRPr>
      </a:lvl2pPr>
      <a:lvl3pPr algn="ctr" rtl="0" eaLnBrk="0" fontAlgn="base" hangingPunct="0">
        <a:spcBef>
          <a:spcPct val="0"/>
        </a:spcBef>
        <a:spcAft>
          <a:spcPct val="0"/>
        </a:spcAft>
        <a:defRPr sz="4400">
          <a:solidFill>
            <a:schemeClr val="tx2"/>
          </a:solidFill>
          <a:latin typeface="Times New Roman" pitchFamily="18" charset="0"/>
          <a:ea typeface="ＭＳ Ｐゴシック" charset="0"/>
        </a:defRPr>
      </a:lvl3pPr>
      <a:lvl4pPr algn="ctr" rtl="0" eaLnBrk="0" fontAlgn="base" hangingPunct="0">
        <a:spcBef>
          <a:spcPct val="0"/>
        </a:spcBef>
        <a:spcAft>
          <a:spcPct val="0"/>
        </a:spcAft>
        <a:defRPr sz="4400">
          <a:solidFill>
            <a:schemeClr val="tx2"/>
          </a:solidFill>
          <a:latin typeface="Times New Roman" pitchFamily="18" charset="0"/>
          <a:ea typeface="ＭＳ Ｐゴシック" charset="0"/>
        </a:defRPr>
      </a:lvl4pPr>
      <a:lvl5pPr algn="ctr" rtl="0" eaLnBrk="0" fontAlgn="base" hangingPunct="0">
        <a:spcBef>
          <a:spcPct val="0"/>
        </a:spcBef>
        <a:spcAft>
          <a:spcPct val="0"/>
        </a:spcAft>
        <a:defRPr sz="4400">
          <a:solidFill>
            <a:schemeClr val="tx2"/>
          </a:solidFill>
          <a:latin typeface="Times New Roman" pitchFamily="18" charset="0"/>
          <a:ea typeface="ＭＳ Ｐゴシック" charset="0"/>
        </a:defRPr>
      </a:lvl5pPr>
      <a:lvl6pPr marL="457200" algn="ctr" rtl="0" fontAlgn="base">
        <a:spcBef>
          <a:spcPct val="0"/>
        </a:spcBef>
        <a:spcAft>
          <a:spcPct val="0"/>
        </a:spcAft>
        <a:defRPr sz="4400">
          <a:solidFill>
            <a:schemeClr val="tx2"/>
          </a:solidFill>
          <a:latin typeface="Times New Roman" pitchFamily="18" charset="0"/>
        </a:defRPr>
      </a:lvl6pPr>
      <a:lvl7pPr marL="914400" algn="ctr" rtl="0" fontAlgn="base">
        <a:spcBef>
          <a:spcPct val="0"/>
        </a:spcBef>
        <a:spcAft>
          <a:spcPct val="0"/>
        </a:spcAft>
        <a:defRPr sz="4400">
          <a:solidFill>
            <a:schemeClr val="tx2"/>
          </a:solidFill>
          <a:latin typeface="Times New Roman" pitchFamily="18" charset="0"/>
        </a:defRPr>
      </a:lvl7pPr>
      <a:lvl8pPr marL="1371600" algn="ctr" rtl="0" fontAlgn="base">
        <a:spcBef>
          <a:spcPct val="0"/>
        </a:spcBef>
        <a:spcAft>
          <a:spcPct val="0"/>
        </a:spcAft>
        <a:defRPr sz="4400">
          <a:solidFill>
            <a:schemeClr val="tx2"/>
          </a:solidFill>
          <a:latin typeface="Times New Roman" pitchFamily="18" charset="0"/>
        </a:defRPr>
      </a:lvl8pPr>
      <a:lvl9pPr marL="1828800" algn="ctr" rtl="0" fontAlgn="base">
        <a:spcBef>
          <a:spcPct val="0"/>
        </a:spcBef>
        <a:spcAft>
          <a:spcPct val="0"/>
        </a:spcAft>
        <a:defRPr sz="4400">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ＭＳ Ｐゴシック" charset="0"/>
          <a:cs typeface="+mn-cs"/>
        </a:defRPr>
      </a:lvl1pPr>
      <a:lvl2pPr marL="742950" indent="-285750" algn="l" rtl="0" eaLnBrk="0" fontAlgn="base" hangingPunct="0">
        <a:spcBef>
          <a:spcPct val="20000"/>
        </a:spcBef>
        <a:spcAft>
          <a:spcPct val="0"/>
        </a:spcAft>
        <a:buChar char="–"/>
        <a:defRPr sz="2800">
          <a:solidFill>
            <a:schemeClr val="tx1"/>
          </a:solidFill>
          <a:latin typeface="+mn-lt"/>
          <a:ea typeface="ＭＳ Ｐゴシック" charset="0"/>
        </a:defRPr>
      </a:lvl2pPr>
      <a:lvl3pPr marL="1143000" indent="-228600" algn="l" rtl="0" eaLnBrk="0" fontAlgn="base" hangingPunct="0">
        <a:spcBef>
          <a:spcPct val="20000"/>
        </a:spcBef>
        <a:spcAft>
          <a:spcPct val="0"/>
        </a:spcAft>
        <a:buChar char="•"/>
        <a:defRPr sz="2400">
          <a:solidFill>
            <a:schemeClr val="tx1"/>
          </a:solidFill>
          <a:latin typeface="+mn-lt"/>
          <a:ea typeface="ＭＳ Ｐゴシック" charset="0"/>
        </a:defRPr>
      </a:lvl3pPr>
      <a:lvl4pPr marL="1600200" indent="-228600" algn="l" rtl="0" eaLnBrk="0" fontAlgn="base" hangingPunct="0">
        <a:spcBef>
          <a:spcPct val="20000"/>
        </a:spcBef>
        <a:spcAft>
          <a:spcPct val="0"/>
        </a:spcAft>
        <a:buChar char="–"/>
        <a:defRPr sz="2000">
          <a:solidFill>
            <a:schemeClr val="tx1"/>
          </a:solidFill>
          <a:latin typeface="+mn-lt"/>
          <a:ea typeface="ＭＳ Ｐゴシック" charset="0"/>
        </a:defRPr>
      </a:lvl4pPr>
      <a:lvl5pPr marL="2057400" indent="-228600" algn="l" rtl="0" eaLnBrk="0" fontAlgn="base" hangingPunct="0">
        <a:spcBef>
          <a:spcPct val="20000"/>
        </a:spcBef>
        <a:spcAft>
          <a:spcPct val="0"/>
        </a:spcAft>
        <a:buChar char="»"/>
        <a:defRPr sz="2000">
          <a:solidFill>
            <a:schemeClr val="tx1"/>
          </a:solidFill>
          <a:latin typeface="+mn-lt"/>
          <a:ea typeface="ＭＳ Ｐゴシック" charset="0"/>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4" Type="http://schemas.openxmlformats.org/officeDocument/2006/relationships/image" Target="../media/image3.jpeg"/><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0.xml"/><Relationship Id="rId3" Type="http://schemas.openxmlformats.org/officeDocument/2006/relationships/image" Target="../media/image8.emf"/></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1.xml"/><Relationship Id="rId3" Type="http://schemas.openxmlformats.org/officeDocument/2006/relationships/image" Target="../media/image9.emf"/></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2.xml"/><Relationship Id="rId3" Type="http://schemas.openxmlformats.org/officeDocument/2006/relationships/image" Target="../media/image10.wmf"/></Relationships>
</file>

<file path=ppt/slides/_rels/slide13.xml.rels><?xml version="1.0" encoding="UTF-8" standalone="yes"?>
<Relationships xmlns="http://schemas.openxmlformats.org/package/2006/relationships"><Relationship Id="rId3" Type="http://schemas.openxmlformats.org/officeDocument/2006/relationships/image" Target="../media/image11.jpeg"/><Relationship Id="rId4" Type="http://schemas.openxmlformats.org/officeDocument/2006/relationships/hyperlink" Target="http://www.homehealthquality.org" TargetMode="External"/><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 Id="rId3" Type="http://schemas.openxmlformats.org/officeDocument/2006/relationships/image" Target="../media/image12.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 Id="rId3" Type="http://schemas.openxmlformats.org/officeDocument/2006/relationships/image" Target="../media/image13.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 Id="rId3" Type="http://schemas.openxmlformats.org/officeDocument/2006/relationships/image" Target="../media/image14.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 Id="rId3" Type="http://schemas.openxmlformats.org/officeDocument/2006/relationships/image" Target="../media/image15.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 Id="rId3" Type="http://schemas.openxmlformats.org/officeDocument/2006/relationships/image" Target="../media/image16.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xml"/><Relationship Id="rId3" Type="http://schemas.openxmlformats.org/officeDocument/2006/relationships/image" Target="../media/image17.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2.xml"/><Relationship Id="rId3" Type="http://schemas.openxmlformats.org/officeDocument/2006/relationships/image" Target="../media/image18.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3.xml"/><Relationship Id="rId3" Type="http://schemas.openxmlformats.org/officeDocument/2006/relationships/image" Target="../media/image19.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4.xml"/><Relationship Id="rId3" Type="http://schemas.openxmlformats.org/officeDocument/2006/relationships/image" Target="../media/image20.jpe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5.xml"/><Relationship Id="rId3" Type="http://schemas.openxmlformats.org/officeDocument/2006/relationships/image" Target="../media/image21.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6.xml"/><Relationship Id="rId3" Type="http://schemas.openxmlformats.org/officeDocument/2006/relationships/image" Target="../media/image22.jpe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7.xml"/><Relationship Id="rId3" Type="http://schemas.openxmlformats.org/officeDocument/2006/relationships/image" Target="../media/image23.jpe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8.xml"/><Relationship Id="rId3" Type="http://schemas.openxmlformats.org/officeDocument/2006/relationships/image" Target="../media/image24.pn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9.xml"/><Relationship Id="rId3" Type="http://schemas.openxmlformats.org/officeDocument/2006/relationships/image" Target="../media/image25.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0.xml"/><Relationship Id="rId3" Type="http://schemas.openxmlformats.org/officeDocument/2006/relationships/image" Target="../media/image26.pn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2.xml"/></Relationships>
</file>

<file path=ppt/slides/_rels/slide33.xml.rels><?xml version="1.0" encoding="UTF-8" standalone="yes"?>
<Relationships xmlns="http://schemas.openxmlformats.org/package/2006/relationships"><Relationship Id="rId3" Type="http://schemas.openxmlformats.org/officeDocument/2006/relationships/image" Target="../media/image27.png"/><Relationship Id="rId4" Type="http://schemas.openxmlformats.org/officeDocument/2006/relationships/image" Target="../media/image28.png"/><Relationship Id="rId5" Type="http://schemas.openxmlformats.org/officeDocument/2006/relationships/image" Target="../media/image29.png"/><Relationship Id="rId1" Type="http://schemas.openxmlformats.org/officeDocument/2006/relationships/slideLayout" Target="../slideLayouts/slideLayout2.xml"/><Relationship Id="rId2" Type="http://schemas.openxmlformats.org/officeDocument/2006/relationships/notesSlide" Target="../notesSlides/notesSlide3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4.xml"/><Relationship Id="rId3" Type="http://schemas.openxmlformats.org/officeDocument/2006/relationships/image" Target="../media/image30.pn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5.xml"/><Relationship Id="rId3" Type="http://schemas.openxmlformats.org/officeDocument/2006/relationships/image" Target="../media/image31.png"/></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6.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7.xml"/><Relationship Id="rId3" Type="http://schemas.openxmlformats.org/officeDocument/2006/relationships/image" Target="../media/image32.png"/></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8.xml"/><Relationship Id="rId3" Type="http://schemas.openxmlformats.org/officeDocument/2006/relationships/image" Target="../media/image33.png"/></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9.xml"/><Relationship Id="rId3" Type="http://schemas.openxmlformats.org/officeDocument/2006/relationships/image" Target="../media/image34.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4.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40.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2.xml"/><Relationship Id="rId3" Type="http://schemas.openxmlformats.org/officeDocument/2006/relationships/image" Target="../media/image35.png"/></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43.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4.xml"/><Relationship Id="rId3" Type="http://schemas.openxmlformats.org/officeDocument/2006/relationships/image" Target="../media/image36.png"/></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5.xml"/><Relationship Id="rId3" Type="http://schemas.openxmlformats.org/officeDocument/2006/relationships/image" Target="../media/image37.png"/></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46.xml"/><Relationship Id="rId3" Type="http://schemas.openxmlformats.org/officeDocument/2006/relationships/image" Target="../media/image37.png"/></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7.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48.xml"/></Relationships>
</file>

<file path=ppt/slides/_rels/slide49.xml.rels><?xml version="1.0" encoding="UTF-8" standalone="yes"?>
<Relationships xmlns="http://schemas.openxmlformats.org/package/2006/relationships"><Relationship Id="rId3" Type="http://schemas.openxmlformats.org/officeDocument/2006/relationships/image" Target="../media/image38.png"/><Relationship Id="rId4" Type="http://schemas.openxmlformats.org/officeDocument/2006/relationships/image" Target="../media/image39.png"/><Relationship Id="rId1" Type="http://schemas.openxmlformats.org/officeDocument/2006/relationships/slideLayout" Target="../slideLayouts/slideLayout2.xml"/><Relationship Id="rId2" Type="http://schemas.openxmlformats.org/officeDocument/2006/relationships/notesSlide" Target="../notesSlides/notesSlide49.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50.xml.rels><?xml version="1.0" encoding="UTF-8" standalone="yes"?>
<Relationships xmlns="http://schemas.openxmlformats.org/package/2006/relationships"><Relationship Id="rId3" Type="http://schemas.openxmlformats.org/officeDocument/2006/relationships/notesSlide" Target="../notesSlides/notesSlide50.xml"/><Relationship Id="rId4" Type="http://schemas.openxmlformats.org/officeDocument/2006/relationships/oleObject" Target="../embeddings/oleObject1.bin"/><Relationship Id="rId5" Type="http://schemas.openxmlformats.org/officeDocument/2006/relationships/image" Target="../media/image40.emf"/><Relationship Id="rId1" Type="http://schemas.openxmlformats.org/officeDocument/2006/relationships/vmlDrawing" Target="../drawings/vmlDrawing1.vml"/><Relationship Id="rId2" Type="http://schemas.openxmlformats.org/officeDocument/2006/relationships/slideLayout" Target="../slideLayouts/slideLayout13.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1.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3.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4.xml"/></Relationships>
</file>

<file path=ppt/slides/_rels/slide55.xml.rels><?xml version="1.0" encoding="UTF-8" standalone="yes"?>
<Relationships xmlns="http://schemas.openxmlformats.org/package/2006/relationships"><Relationship Id="rId3" Type="http://schemas.openxmlformats.org/officeDocument/2006/relationships/notesSlide" Target="../notesSlides/notesSlide55.xml"/><Relationship Id="rId4" Type="http://schemas.openxmlformats.org/officeDocument/2006/relationships/oleObject" Target="../embeddings/oleObject2.bin"/><Relationship Id="rId5" Type="http://schemas.openxmlformats.org/officeDocument/2006/relationships/image" Target="../media/image41.emf"/><Relationship Id="rId1" Type="http://schemas.openxmlformats.org/officeDocument/2006/relationships/vmlDrawing" Target="../drawings/vmlDrawing2.vml"/><Relationship Id="rId2" Type="http://schemas.openxmlformats.org/officeDocument/2006/relationships/slideLayout" Target="../slideLayouts/slideLayout13.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56.xml"/><Relationship Id="rId3" Type="http://schemas.openxmlformats.org/officeDocument/2006/relationships/image" Target="../media/image42.emf"/></Relationships>
</file>

<file path=ppt/slides/_rels/slide57.xml.rels><?xml version="1.0" encoding="UTF-8" standalone="yes"?>
<Relationships xmlns="http://schemas.openxmlformats.org/package/2006/relationships"><Relationship Id="rId3" Type="http://schemas.openxmlformats.org/officeDocument/2006/relationships/notesSlide" Target="../notesSlides/notesSlide57.xml"/><Relationship Id="rId4" Type="http://schemas.openxmlformats.org/officeDocument/2006/relationships/oleObject" Target="../embeddings/oleObject3.bin"/><Relationship Id="rId5" Type="http://schemas.openxmlformats.org/officeDocument/2006/relationships/image" Target="../media/image43.emf"/><Relationship Id="rId1" Type="http://schemas.openxmlformats.org/officeDocument/2006/relationships/vmlDrawing" Target="../drawings/vmlDrawing3.vml"/><Relationship Id="rId2" Type="http://schemas.openxmlformats.org/officeDocument/2006/relationships/slideLayout" Target="../slideLayouts/slideLayout13.xml"/></Relationships>
</file>

<file path=ppt/slides/_rels/slide58.xml.rels><?xml version="1.0" encoding="UTF-8" standalone="yes"?>
<Relationships xmlns="http://schemas.openxmlformats.org/package/2006/relationships"><Relationship Id="rId3" Type="http://schemas.openxmlformats.org/officeDocument/2006/relationships/notesSlide" Target="../notesSlides/notesSlide58.xml"/><Relationship Id="rId4" Type="http://schemas.openxmlformats.org/officeDocument/2006/relationships/oleObject" Target="../embeddings/oleObject4.bin"/><Relationship Id="rId5" Type="http://schemas.openxmlformats.org/officeDocument/2006/relationships/image" Target="../media/image44.emf"/><Relationship Id="rId1" Type="http://schemas.openxmlformats.org/officeDocument/2006/relationships/vmlDrawing" Target="../drawings/vmlDrawing4.vml"/><Relationship Id="rId2" Type="http://schemas.openxmlformats.org/officeDocument/2006/relationships/slideLayout" Target="../slideLayouts/slideLayout13.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9.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image" Target="../media/image4.jpeg"/></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0.xml"/></Relationships>
</file>

<file path=ppt/slides/_rels/slide61.xml.rels><?xml version="1.0" encoding="UTF-8" standalone="yes"?>
<Relationships xmlns="http://schemas.openxmlformats.org/package/2006/relationships"><Relationship Id="rId3" Type="http://schemas.openxmlformats.org/officeDocument/2006/relationships/notesSlide" Target="../notesSlides/notesSlide61.xml"/><Relationship Id="rId4" Type="http://schemas.openxmlformats.org/officeDocument/2006/relationships/oleObject" Target="../embeddings/oleObject5.bin"/><Relationship Id="rId5" Type="http://schemas.openxmlformats.org/officeDocument/2006/relationships/image" Target="../media/image45.emf"/><Relationship Id="rId1" Type="http://schemas.openxmlformats.org/officeDocument/2006/relationships/vmlDrawing" Target="../drawings/vmlDrawing5.vml"/><Relationship Id="rId2" Type="http://schemas.openxmlformats.org/officeDocument/2006/relationships/slideLayout" Target="../slideLayouts/slideLayout13.xml"/></Relationships>
</file>

<file path=ppt/slides/_rels/slide62.xml.rels><?xml version="1.0" encoding="UTF-8" standalone="yes"?>
<Relationships xmlns="http://schemas.openxmlformats.org/package/2006/relationships"><Relationship Id="rId3" Type="http://schemas.openxmlformats.org/officeDocument/2006/relationships/notesSlide" Target="../notesSlides/notesSlide62.xml"/><Relationship Id="rId4" Type="http://schemas.openxmlformats.org/officeDocument/2006/relationships/oleObject" Target="../embeddings/oleObject6.bin"/><Relationship Id="rId5" Type="http://schemas.openxmlformats.org/officeDocument/2006/relationships/image" Target="../media/image46.emf"/><Relationship Id="rId1" Type="http://schemas.openxmlformats.org/officeDocument/2006/relationships/vmlDrawing" Target="../drawings/vmlDrawing6.vml"/><Relationship Id="rId2" Type="http://schemas.openxmlformats.org/officeDocument/2006/relationships/slideLayout" Target="../slideLayouts/slideLayout13.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3.xml"/></Relationships>
</file>

<file path=ppt/slides/_rels/slide64.xml.rels><?xml version="1.0" encoding="UTF-8" standalone="yes"?>
<Relationships xmlns="http://schemas.openxmlformats.org/package/2006/relationships"><Relationship Id="rId3" Type="http://schemas.openxmlformats.org/officeDocument/2006/relationships/notesSlide" Target="../notesSlides/notesSlide64.xml"/><Relationship Id="rId4" Type="http://schemas.openxmlformats.org/officeDocument/2006/relationships/oleObject" Target="../embeddings/oleObject7.bin"/><Relationship Id="rId5" Type="http://schemas.openxmlformats.org/officeDocument/2006/relationships/image" Target="../media/image47.emf"/><Relationship Id="rId1" Type="http://schemas.openxmlformats.org/officeDocument/2006/relationships/vmlDrawing" Target="../drawings/vmlDrawing7.vml"/><Relationship Id="rId2" Type="http://schemas.openxmlformats.org/officeDocument/2006/relationships/slideLayout" Target="../slideLayouts/slideLayout13.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65.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6.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7.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8.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9.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 Id="rId3" Type="http://schemas.openxmlformats.org/officeDocument/2006/relationships/image" Target="../media/image5.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 Id="rId3" Type="http://schemas.openxmlformats.org/officeDocument/2006/relationships/image" Target="../media/image6.jpe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 Id="rId3" Type="http://schemas.openxmlformats.org/officeDocument/2006/relationships/image" Target="../media/image7.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4"/>
          <p:cNvSpPr>
            <a:spLocks noGrp="1" noChangeArrowheads="1"/>
          </p:cNvSpPr>
          <p:nvPr>
            <p:ph type="ctrTitle"/>
          </p:nvPr>
        </p:nvSpPr>
        <p:spPr>
          <a:xfrm>
            <a:off x="228600" y="990600"/>
            <a:ext cx="8610600" cy="1546225"/>
          </a:xfrm>
        </p:spPr>
        <p:txBody>
          <a:bodyPr/>
          <a:lstStyle/>
          <a:p>
            <a:pPr eaLnBrk="1" hangingPunct="1"/>
            <a:r>
              <a:rPr lang="en-US" sz="2400" dirty="0">
                <a:latin typeface="Arial" charset="0"/>
              </a:rPr>
              <a:t/>
            </a:r>
            <a:br>
              <a:rPr lang="en-US" sz="2400" dirty="0">
                <a:latin typeface="Arial" charset="0"/>
              </a:rPr>
            </a:br>
            <a:r>
              <a:rPr lang="en-US" sz="4000" b="1" dirty="0">
                <a:latin typeface="Arial" charset="0"/>
                <a:cs typeface="Arial" charset="0"/>
              </a:rPr>
              <a:t>Home Health Quality Improvement National Campaign II (2010-2011)</a:t>
            </a:r>
            <a:endParaRPr lang="en-US" sz="4200" b="1" dirty="0">
              <a:latin typeface="Arial" charset="0"/>
              <a:cs typeface="Arial" charset="0"/>
            </a:endParaRPr>
          </a:p>
        </p:txBody>
      </p:sp>
      <p:sp>
        <p:nvSpPr>
          <p:cNvPr id="9219" name="Rectangle 5"/>
          <p:cNvSpPr>
            <a:spLocks noGrp="1" noChangeArrowheads="1"/>
          </p:cNvSpPr>
          <p:nvPr>
            <p:ph type="subTitle" idx="1"/>
          </p:nvPr>
        </p:nvSpPr>
        <p:spPr>
          <a:xfrm>
            <a:off x="0" y="4572000"/>
            <a:ext cx="9144000" cy="1371600"/>
          </a:xfrm>
        </p:spPr>
        <p:txBody>
          <a:bodyPr/>
          <a:lstStyle/>
          <a:p>
            <a:pPr eaLnBrk="1" hangingPunct="1">
              <a:lnSpc>
                <a:spcPct val="80000"/>
              </a:lnSpc>
            </a:pPr>
            <a:endParaRPr lang="en-US" sz="2200" dirty="0">
              <a:latin typeface="Times New Roman" charset="0"/>
            </a:endParaRPr>
          </a:p>
          <a:p>
            <a:pPr eaLnBrk="1" hangingPunct="1">
              <a:lnSpc>
                <a:spcPct val="80000"/>
              </a:lnSpc>
            </a:pPr>
            <a:r>
              <a:rPr lang="en-US" sz="2200" b="1" dirty="0">
                <a:latin typeface="Times New Roman" charset="0"/>
              </a:rPr>
              <a:t>Charles P. </a:t>
            </a:r>
            <a:r>
              <a:rPr lang="en-US" sz="2200" b="1" dirty="0" err="1">
                <a:latin typeface="Times New Roman" charset="0"/>
              </a:rPr>
              <a:t>Schade</a:t>
            </a:r>
            <a:r>
              <a:rPr lang="en-US" sz="2200" b="1" dirty="0">
                <a:latin typeface="Times New Roman" charset="0"/>
              </a:rPr>
              <a:t>, MD, MPH</a:t>
            </a:r>
          </a:p>
          <a:p>
            <a:pPr eaLnBrk="1" hangingPunct="1">
              <a:lnSpc>
                <a:spcPct val="80000"/>
              </a:lnSpc>
            </a:pPr>
            <a:r>
              <a:rPr lang="en-US" sz="2200" b="1" dirty="0">
                <a:latin typeface="Times New Roman" charset="0"/>
              </a:rPr>
              <a:t>Medical Epidemiologist</a:t>
            </a:r>
            <a:endParaRPr lang="en-US" sz="2200" dirty="0">
              <a:latin typeface="Times New Roman" charset="0"/>
            </a:endParaRPr>
          </a:p>
        </p:txBody>
      </p:sp>
      <p:pic>
        <p:nvPicPr>
          <p:cNvPr id="9220" name="Picture 6" descr="HHQI logo"/>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48000" y="3581400"/>
            <a:ext cx="3084513" cy="1146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221" name="Picture 6" descr="WVMI_QI_Logo"/>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048000" y="5638800"/>
            <a:ext cx="2514600" cy="603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4"/>
          <p:cNvSpPr>
            <a:spLocks noGrp="1" noChangeArrowheads="1"/>
          </p:cNvSpPr>
          <p:nvPr>
            <p:ph type="title"/>
          </p:nvPr>
        </p:nvSpPr>
        <p:spPr/>
        <p:txBody>
          <a:bodyPr/>
          <a:lstStyle/>
          <a:p>
            <a:r>
              <a:rPr lang="en-US" dirty="0">
                <a:latin typeface="Times New Roman" charset="0"/>
              </a:rPr>
              <a:t>Comparison of Campaigns</a:t>
            </a:r>
          </a:p>
        </p:txBody>
      </p:sp>
      <p:pic>
        <p:nvPicPr>
          <p:cNvPr id="18435" name="Picture 58" descr="Comparison of Campaign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200" y="2057400"/>
            <a:ext cx="8305800" cy="4098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r>
              <a:rPr lang="en-US" dirty="0">
                <a:latin typeface="Times New Roman" charset="0"/>
              </a:rPr>
              <a:t>Comparison of Campaigns</a:t>
            </a:r>
          </a:p>
        </p:txBody>
      </p:sp>
      <p:pic>
        <p:nvPicPr>
          <p:cNvPr id="19459" name="Picture 4" descr="Comparison of Campaign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5613" y="2055813"/>
            <a:ext cx="8328025" cy="3684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1030"/>
          <p:cNvSpPr>
            <a:spLocks noGrp="1" noChangeArrowheads="1"/>
          </p:cNvSpPr>
          <p:nvPr>
            <p:ph type="title" idx="4294967295"/>
          </p:nvPr>
        </p:nvSpPr>
        <p:spPr/>
        <p:txBody>
          <a:bodyPr/>
          <a:lstStyle/>
          <a:p>
            <a:pPr eaLnBrk="1" hangingPunct="1"/>
            <a:r>
              <a:rPr lang="en-US" dirty="0">
                <a:latin typeface="Times New Roman" charset="0"/>
              </a:rPr>
              <a:t>What is a Best Practice </a:t>
            </a:r>
            <a:br>
              <a:rPr lang="en-US" dirty="0">
                <a:latin typeface="Times New Roman" charset="0"/>
              </a:rPr>
            </a:br>
            <a:r>
              <a:rPr lang="en-US" dirty="0">
                <a:latin typeface="Times New Roman" charset="0"/>
              </a:rPr>
              <a:t>Intervention Package?</a:t>
            </a:r>
          </a:p>
        </p:txBody>
      </p:sp>
      <p:sp>
        <p:nvSpPr>
          <p:cNvPr id="20483" name="Rectangle 1031"/>
          <p:cNvSpPr>
            <a:spLocks noGrp="1" noChangeArrowheads="1"/>
          </p:cNvSpPr>
          <p:nvPr>
            <p:ph type="body" idx="4294967295"/>
          </p:nvPr>
        </p:nvSpPr>
        <p:spPr/>
        <p:txBody>
          <a:bodyPr/>
          <a:lstStyle/>
          <a:p>
            <a:pPr eaLnBrk="1" hangingPunct="1"/>
            <a:r>
              <a:rPr lang="en-US">
                <a:latin typeface="Times New Roman" charset="0"/>
              </a:rPr>
              <a:t>Educational package </a:t>
            </a:r>
          </a:p>
          <a:p>
            <a:pPr eaLnBrk="1" hangingPunct="1"/>
            <a:r>
              <a:rPr lang="en-US">
                <a:latin typeface="Times New Roman" charset="0"/>
              </a:rPr>
              <a:t>Top </a:t>
            </a:r>
            <a:r>
              <a:rPr lang="ja-JP" altLang="en-US">
                <a:latin typeface="Times New Roman" charset="0"/>
              </a:rPr>
              <a:t>“</a:t>
            </a:r>
            <a:r>
              <a:rPr lang="en-US">
                <a:latin typeface="Times New Roman" charset="0"/>
              </a:rPr>
              <a:t>best practices interventions</a:t>
            </a:r>
            <a:r>
              <a:rPr lang="ja-JP" altLang="en-US">
                <a:latin typeface="Times New Roman" charset="0"/>
              </a:rPr>
              <a:t>”</a:t>
            </a:r>
            <a:r>
              <a:rPr lang="en-US">
                <a:latin typeface="Times New Roman" charset="0"/>
              </a:rPr>
              <a:t> for themes of the campaign</a:t>
            </a:r>
          </a:p>
          <a:p>
            <a:pPr eaLnBrk="1" hangingPunct="1"/>
            <a:r>
              <a:rPr lang="en-US">
                <a:latin typeface="Times New Roman" charset="0"/>
              </a:rPr>
              <a:t>User-friendly collection of materials designed to be flexible and functional</a:t>
            </a:r>
          </a:p>
          <a:p>
            <a:pPr eaLnBrk="1" hangingPunct="1"/>
            <a:r>
              <a:rPr lang="en-US">
                <a:latin typeface="Times New Roman" charset="0"/>
              </a:rPr>
              <a:t>Downloadable from the campaign website (and still available)</a:t>
            </a:r>
          </a:p>
          <a:p>
            <a:pPr eaLnBrk="1" hangingPunct="1"/>
            <a:endParaRPr lang="en-US">
              <a:latin typeface="Times New Roman" charset="0"/>
            </a:endParaRPr>
          </a:p>
          <a:p>
            <a:pPr eaLnBrk="1" hangingPunct="1"/>
            <a:endParaRPr lang="en-US">
              <a:latin typeface="Times New Roman" charset="0"/>
            </a:endParaRPr>
          </a:p>
        </p:txBody>
      </p:sp>
      <p:pic>
        <p:nvPicPr>
          <p:cNvPr id="20484" name="Picture 1029" descr="man thinki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620000" y="838200"/>
            <a:ext cx="1116013" cy="1814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6" name="Picture 7" descr="Woman on compute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239000" y="457200"/>
            <a:ext cx="1905000" cy="1427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1507" name="Title 1"/>
          <p:cNvSpPr>
            <a:spLocks noGrp="1"/>
          </p:cNvSpPr>
          <p:nvPr>
            <p:ph type="title"/>
          </p:nvPr>
        </p:nvSpPr>
        <p:spPr>
          <a:xfrm>
            <a:off x="762000" y="533400"/>
            <a:ext cx="7772400" cy="838200"/>
          </a:xfrm>
        </p:spPr>
        <p:txBody>
          <a:bodyPr/>
          <a:lstStyle/>
          <a:p>
            <a:r>
              <a:rPr lang="en-US" sz="3600" b="1" dirty="0">
                <a:latin typeface="Arial" charset="0"/>
                <a:cs typeface="Arial" charset="0"/>
              </a:rPr>
              <a:t>How Participants Obtained BPIPs</a:t>
            </a:r>
          </a:p>
        </p:txBody>
      </p:sp>
      <p:sp>
        <p:nvSpPr>
          <p:cNvPr id="21508" name="Content Placeholder 2"/>
          <p:cNvSpPr>
            <a:spLocks noGrp="1"/>
          </p:cNvSpPr>
          <p:nvPr>
            <p:ph idx="1"/>
          </p:nvPr>
        </p:nvSpPr>
        <p:spPr>
          <a:xfrm>
            <a:off x="685800" y="1828800"/>
            <a:ext cx="7772400" cy="4267200"/>
          </a:xfrm>
        </p:spPr>
        <p:txBody>
          <a:bodyPr/>
          <a:lstStyle/>
          <a:p>
            <a:r>
              <a:rPr lang="en-US" dirty="0">
                <a:latin typeface="Times New Roman" charset="0"/>
              </a:rPr>
              <a:t>Login to </a:t>
            </a:r>
            <a:r>
              <a:rPr lang="en-US" dirty="0" smtClean="0">
                <a:latin typeface="Times New Roman" charset="0"/>
                <a:hlinkClick r:id="rId4"/>
              </a:rPr>
              <a:t>http://</a:t>
            </a:r>
            <a:r>
              <a:rPr lang="en-US" b="1" u="sng" dirty="0" err="1" smtClean="0">
                <a:solidFill>
                  <a:srgbClr val="990000"/>
                </a:solidFill>
                <a:latin typeface="Times New Roman" charset="0"/>
                <a:hlinkClick r:id="rId4"/>
              </a:rPr>
              <a:t>www.homehealthquality.org</a:t>
            </a:r>
            <a:r>
              <a:rPr lang="en-US" b="1" dirty="0" smtClean="0">
                <a:solidFill>
                  <a:srgbClr val="191966"/>
                </a:solidFill>
                <a:latin typeface="Times New Roman" charset="0"/>
                <a:hlinkClick r:id="rId4"/>
              </a:rPr>
              <a:t> </a:t>
            </a:r>
            <a:r>
              <a:rPr lang="en-US" dirty="0">
                <a:latin typeface="Times New Roman" charset="0"/>
              </a:rPr>
              <a:t>to retrieve after registering</a:t>
            </a:r>
          </a:p>
          <a:p>
            <a:r>
              <a:rPr lang="en-US" dirty="0">
                <a:latin typeface="Times New Roman" charset="0"/>
              </a:rPr>
              <a:t>Available as a complete package or individual sections </a:t>
            </a:r>
          </a:p>
          <a:p>
            <a:pPr lvl="1"/>
            <a:r>
              <a:rPr lang="en-US" dirty="0">
                <a:latin typeface="Times New Roman" charset="0"/>
              </a:rPr>
              <a:t>Leadership</a:t>
            </a:r>
          </a:p>
          <a:p>
            <a:pPr lvl="1"/>
            <a:r>
              <a:rPr lang="en-US" dirty="0">
                <a:latin typeface="Times New Roman" charset="0"/>
              </a:rPr>
              <a:t>Disciplines</a:t>
            </a:r>
          </a:p>
          <a:p>
            <a:pPr lvl="1"/>
            <a:r>
              <a:rPr lang="en-US" dirty="0">
                <a:latin typeface="Times New Roman" charset="0"/>
              </a:rPr>
              <a:t>Tools/Resources</a:t>
            </a:r>
          </a:p>
          <a:p>
            <a:pPr lvl="1">
              <a:buFontTx/>
              <a:buNone/>
            </a:pPr>
            <a:endParaRPr lang="en-US" dirty="0">
              <a:latin typeface="Times New Roman" charset="0"/>
            </a:endParaRPr>
          </a:p>
        </p:txBody>
      </p:sp>
    </p:spTree>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descr="HHQI homepage"/>
          <p:cNvGrpSpPr/>
          <p:nvPr/>
        </p:nvGrpSpPr>
        <p:grpSpPr>
          <a:xfrm>
            <a:off x="0" y="481013"/>
            <a:ext cx="9163050" cy="5895975"/>
            <a:chOff x="0" y="481013"/>
            <a:chExt cx="9163050" cy="5895975"/>
          </a:xfrm>
        </p:grpSpPr>
        <p:pic>
          <p:nvPicPr>
            <p:cNvPr id="2253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481013"/>
              <a:ext cx="9163050" cy="5895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Right Arrow 2"/>
            <p:cNvSpPr/>
            <p:nvPr/>
          </p:nvSpPr>
          <p:spPr>
            <a:xfrm>
              <a:off x="5638800" y="4572000"/>
              <a:ext cx="977900" cy="484188"/>
            </a:xfrm>
            <a:prstGeom prst="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4" name="Right Arrow 3"/>
            <p:cNvSpPr/>
            <p:nvPr/>
          </p:nvSpPr>
          <p:spPr>
            <a:xfrm>
              <a:off x="6400800" y="5410200"/>
              <a:ext cx="977900" cy="484188"/>
            </a:xfrm>
            <a:prstGeom prst="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grpSp>
    </p:spTree>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p:txBody>
          <a:bodyPr/>
          <a:lstStyle/>
          <a:p>
            <a:pPr eaLnBrk="1" hangingPunct="1"/>
            <a:r>
              <a:rPr lang="en-US" sz="3600" b="1" dirty="0">
                <a:latin typeface="Arial" charset="0"/>
              </a:rPr>
              <a:t>BPIP Release Schedule</a:t>
            </a:r>
          </a:p>
        </p:txBody>
      </p:sp>
      <p:graphicFrame>
        <p:nvGraphicFramePr>
          <p:cNvPr id="211042" name="Group 98" title="BPIP Release Schedule"/>
          <p:cNvGraphicFramePr>
            <a:graphicFrameLocks noGrp="1"/>
          </p:cNvGraphicFramePr>
          <p:nvPr>
            <p:ph type="tbl" idx="1"/>
            <p:extLst>
              <p:ext uri="{D42A27DB-BD31-4B8C-83A1-F6EECF244321}">
                <p14:modId xmlns:p14="http://schemas.microsoft.com/office/powerpoint/2010/main" val="949040827"/>
              </p:ext>
            </p:extLst>
          </p:nvPr>
        </p:nvGraphicFramePr>
        <p:xfrm>
          <a:off x="685800" y="1676400"/>
          <a:ext cx="7924800" cy="4587875"/>
        </p:xfrm>
        <a:graphic>
          <a:graphicData uri="http://schemas.openxmlformats.org/drawingml/2006/table">
            <a:tbl>
              <a:tblPr/>
              <a:tblGrid>
                <a:gridCol w="2895600"/>
                <a:gridCol w="5029200"/>
              </a:tblGrid>
              <a:tr h="457263">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2800" b="1" i="0" u="none" strike="noStrike" cap="none" normalizeH="0" baseline="0" smtClean="0">
                          <a:ln>
                            <a:noFill/>
                          </a:ln>
                          <a:solidFill>
                            <a:schemeClr val="tx1"/>
                          </a:solidFill>
                          <a:effectLst/>
                          <a:latin typeface="Times New Roman" pitchFamily="18" charset="0"/>
                        </a:rPr>
                        <a:t>Release Date</a:t>
                      </a:r>
                    </a:p>
                  </a:txBody>
                  <a:tcPr marT="0" marB="0"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2800" b="1" i="0" u="none" strike="noStrike" cap="none" normalizeH="0" baseline="0" smtClean="0">
                          <a:ln>
                            <a:noFill/>
                          </a:ln>
                          <a:solidFill>
                            <a:schemeClr val="tx1"/>
                          </a:solidFill>
                          <a:effectLst/>
                          <a:latin typeface="Times New Roman" pitchFamily="18" charset="0"/>
                        </a:rPr>
                        <a:t>Topic</a:t>
                      </a:r>
                    </a:p>
                  </a:txBody>
                  <a:tcPr marT="0" marB="0"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85895">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2800" b="0" i="0" u="none" strike="noStrike" cap="none" normalizeH="0" baseline="0" smtClean="0">
                          <a:ln>
                            <a:noFill/>
                          </a:ln>
                          <a:solidFill>
                            <a:schemeClr val="tx1"/>
                          </a:solidFill>
                          <a:effectLst/>
                          <a:latin typeface="Times New Roman" pitchFamily="18" charset="0"/>
                        </a:rPr>
                        <a:t>January 2010</a:t>
                      </a:r>
                    </a:p>
                  </a:txBody>
                  <a:tcPr marT="137179" marB="0"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hlink"/>
                    </a:solid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b="0" i="0" u="none" strike="noStrike" cap="none" normalizeH="0" baseline="0" smtClean="0">
                          <a:ln>
                            <a:noFill/>
                          </a:ln>
                          <a:solidFill>
                            <a:schemeClr val="tx1"/>
                          </a:solidFill>
                          <a:effectLst/>
                          <a:latin typeface="Times New Roman" pitchFamily="18" charset="0"/>
                        </a:rPr>
                        <a:t>Introduction</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b="0" i="0" u="none" strike="noStrike" cap="none" normalizeH="0" baseline="0" smtClean="0">
                          <a:ln>
                            <a:noFill/>
                          </a:ln>
                          <a:solidFill>
                            <a:schemeClr val="tx1"/>
                          </a:solidFill>
                          <a:effectLst/>
                          <a:latin typeface="Times New Roman" pitchFamily="18" charset="0"/>
                        </a:rPr>
                        <a:t>Fundamentals of reducing ACH</a:t>
                      </a:r>
                    </a:p>
                  </a:txBody>
                  <a:tcPr marT="0" marB="0"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hlink"/>
                    </a:solidFill>
                  </a:tcPr>
                </a:tc>
              </a:tr>
              <a:tr h="426779">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2800" b="0" i="0" u="none" strike="noStrike" cap="none" normalizeH="0" baseline="0" smtClean="0">
                          <a:ln>
                            <a:noFill/>
                          </a:ln>
                          <a:solidFill>
                            <a:schemeClr val="tx1"/>
                          </a:solidFill>
                          <a:effectLst/>
                          <a:latin typeface="Times New Roman" pitchFamily="18" charset="0"/>
                        </a:rPr>
                        <a:t>April 2010</a:t>
                      </a:r>
                    </a:p>
                  </a:txBody>
                  <a:tcPr marT="0" marB="0"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2000" b="0" i="0" u="none" strike="noStrike" cap="none" normalizeH="0" baseline="0" smtClean="0">
                          <a:ln>
                            <a:noFill/>
                          </a:ln>
                          <a:solidFill>
                            <a:schemeClr val="tx1"/>
                          </a:solidFill>
                          <a:effectLst/>
                          <a:latin typeface="Times New Roman" pitchFamily="18" charset="0"/>
                        </a:rPr>
                        <a:t>Medication Management</a:t>
                      </a:r>
                    </a:p>
                  </a:txBody>
                  <a:tcPr marT="0" marB="0"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26779">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2800" b="0" i="0" u="none" strike="noStrike" cap="none" normalizeH="0" baseline="0" smtClean="0">
                          <a:ln>
                            <a:noFill/>
                          </a:ln>
                          <a:solidFill>
                            <a:schemeClr val="tx1"/>
                          </a:solidFill>
                          <a:effectLst/>
                          <a:latin typeface="Times New Roman" pitchFamily="18" charset="0"/>
                        </a:rPr>
                        <a:t>July 2010</a:t>
                      </a:r>
                    </a:p>
                  </a:txBody>
                  <a:tcPr marT="0" marB="0"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hlink"/>
                    </a:solid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2000" b="0" i="0" u="none" strike="noStrike" cap="none" normalizeH="0" baseline="0" smtClean="0">
                          <a:ln>
                            <a:noFill/>
                          </a:ln>
                          <a:solidFill>
                            <a:schemeClr val="tx1"/>
                          </a:solidFill>
                          <a:effectLst/>
                          <a:latin typeface="Times New Roman" pitchFamily="18" charset="0"/>
                        </a:rPr>
                        <a:t>Fall Prevention</a:t>
                      </a:r>
                    </a:p>
                  </a:txBody>
                  <a:tcPr marT="0" marB="0"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hlink"/>
                    </a:solidFill>
                  </a:tcPr>
                </a:tc>
              </a:tr>
              <a:tr h="685895">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2800" b="0" i="0" u="none" strike="noStrike" cap="none" normalizeH="0" baseline="0" smtClean="0">
                          <a:ln>
                            <a:noFill/>
                          </a:ln>
                          <a:solidFill>
                            <a:schemeClr val="tx1"/>
                          </a:solidFill>
                          <a:effectLst/>
                          <a:latin typeface="Times New Roman" pitchFamily="18" charset="0"/>
                        </a:rPr>
                        <a:t>October 2010</a:t>
                      </a:r>
                    </a:p>
                  </a:txBody>
                  <a:tcPr marT="137179" marB="0"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2000" b="0" i="0" u="none" strike="noStrike" cap="none" normalizeH="0" baseline="0" smtClean="0">
                          <a:ln>
                            <a:noFill/>
                          </a:ln>
                          <a:solidFill>
                            <a:schemeClr val="tx1"/>
                          </a:solidFill>
                          <a:effectLst/>
                          <a:latin typeface="Times New Roman" pitchFamily="18" charset="0"/>
                        </a:rPr>
                        <a:t>Cross Setting I: Improving care transitions and aligning with other health care providers</a:t>
                      </a:r>
                    </a:p>
                  </a:txBody>
                  <a:tcPr marT="0" marB="0"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219369">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2800" b="0" i="0" u="none" strike="noStrike" cap="none" normalizeH="0" baseline="0" smtClean="0">
                          <a:ln>
                            <a:noFill/>
                          </a:ln>
                          <a:solidFill>
                            <a:schemeClr val="tx1"/>
                          </a:solidFill>
                          <a:effectLst/>
                          <a:latin typeface="Times New Roman" pitchFamily="18" charset="0"/>
                        </a:rPr>
                        <a:t>January 2011</a:t>
                      </a:r>
                    </a:p>
                  </a:txBody>
                  <a:tcPr marT="365811" marB="0"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hlink"/>
                    </a:solid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2000" b="0" i="0" u="none" strike="noStrike" cap="none" normalizeH="0" baseline="0" smtClean="0">
                          <a:ln>
                            <a:noFill/>
                          </a:ln>
                          <a:solidFill>
                            <a:schemeClr val="tx1"/>
                          </a:solidFill>
                          <a:effectLst/>
                          <a:latin typeface="Times New Roman" pitchFamily="18" charset="0"/>
                        </a:rPr>
                        <a:t>Cross Setting II: Improving care transitions with chromic care patients through disease management, self-management support and telehealth</a:t>
                      </a:r>
                    </a:p>
                  </a:txBody>
                  <a:tcPr marT="0" marB="0"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hlink"/>
                    </a:solidFill>
                  </a:tcPr>
                </a:tc>
              </a:tr>
              <a:tr h="685895">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2800" b="0" i="0" u="none" strike="noStrike" cap="none" normalizeH="0" baseline="0" smtClean="0">
                          <a:ln>
                            <a:noFill/>
                          </a:ln>
                          <a:solidFill>
                            <a:schemeClr val="tx1"/>
                          </a:solidFill>
                          <a:effectLst/>
                          <a:latin typeface="Times New Roman" pitchFamily="18" charset="0"/>
                        </a:rPr>
                        <a:t>April 2011</a:t>
                      </a:r>
                    </a:p>
                  </a:txBody>
                  <a:tcPr marT="137179" marB="0"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2000" b="0" i="0" u="none" strike="noStrike" cap="none" normalizeH="0" baseline="0" dirty="0" smtClean="0">
                          <a:ln>
                            <a:noFill/>
                          </a:ln>
                          <a:solidFill>
                            <a:schemeClr val="tx1"/>
                          </a:solidFill>
                          <a:effectLst/>
                          <a:latin typeface="Times New Roman" pitchFamily="18" charset="0"/>
                        </a:rPr>
                        <a:t>Cross Setting III: Innovative ideas to help prepare for health care changes</a:t>
                      </a:r>
                    </a:p>
                  </a:txBody>
                  <a:tcPr marT="0" marB="0"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1"/>
          <p:cNvSpPr>
            <a:spLocks noGrp="1"/>
          </p:cNvSpPr>
          <p:nvPr>
            <p:ph type="title"/>
          </p:nvPr>
        </p:nvSpPr>
        <p:spPr>
          <a:xfrm>
            <a:off x="0" y="533400"/>
            <a:ext cx="9144000" cy="533400"/>
          </a:xfrm>
        </p:spPr>
        <p:txBody>
          <a:bodyPr/>
          <a:lstStyle/>
          <a:p>
            <a:r>
              <a:rPr lang="en-US" sz="3600" b="1" dirty="0">
                <a:latin typeface="Arial" charset="0"/>
                <a:cs typeface="Arial" charset="0"/>
              </a:rPr>
              <a:t>Fundamentals of Improving ACH</a:t>
            </a:r>
          </a:p>
        </p:txBody>
      </p:sp>
      <p:sp>
        <p:nvSpPr>
          <p:cNvPr id="24579" name="Content Placeholder 2"/>
          <p:cNvSpPr>
            <a:spLocks noGrp="1"/>
          </p:cNvSpPr>
          <p:nvPr>
            <p:ph idx="1"/>
          </p:nvPr>
        </p:nvSpPr>
        <p:spPr>
          <a:xfrm>
            <a:off x="685800" y="1828800"/>
            <a:ext cx="7772400" cy="4495800"/>
          </a:xfrm>
        </p:spPr>
        <p:txBody>
          <a:bodyPr/>
          <a:lstStyle/>
          <a:p>
            <a:pPr marL="0" indent="0"/>
            <a:r>
              <a:rPr lang="en-US">
                <a:latin typeface="Times New Roman" charset="0"/>
              </a:rPr>
              <a:t>January 2010 </a:t>
            </a:r>
          </a:p>
          <a:p>
            <a:pPr marL="0" indent="0"/>
            <a:r>
              <a:rPr lang="en-US" b="1" i="1">
                <a:latin typeface="Times New Roman" charset="0"/>
              </a:rPr>
              <a:t>The Fundamentals</a:t>
            </a:r>
          </a:p>
          <a:p>
            <a:pPr marL="0" indent="0"/>
            <a:endParaRPr lang="en-US">
              <a:latin typeface="Times New Roman" charset="0"/>
            </a:endParaRPr>
          </a:p>
          <a:p>
            <a:pPr marL="0" indent="0">
              <a:buFontTx/>
              <a:buNone/>
            </a:pPr>
            <a:endParaRPr lang="en-US">
              <a:latin typeface="Times New Roman" charset="0"/>
            </a:endParaRPr>
          </a:p>
          <a:p>
            <a:pPr marL="0" indent="0">
              <a:buFontTx/>
              <a:buNone/>
            </a:pPr>
            <a:r>
              <a:rPr lang="ja-JP" altLang="en-US" sz="2400">
                <a:latin typeface="Times New Roman" charset="0"/>
              </a:rPr>
              <a:t>“</a:t>
            </a:r>
            <a:r>
              <a:rPr lang="en-US" sz="2400">
                <a:latin typeface="Times New Roman" charset="0"/>
              </a:rPr>
              <a:t>For me, the worst part                                                            of playing golf, by far,                                                                            has always been                                                                         hitting the ball.</a:t>
            </a:r>
            <a:r>
              <a:rPr lang="ja-JP" altLang="en-US" sz="2400">
                <a:latin typeface="Times New Roman" charset="0"/>
              </a:rPr>
              <a:t>”</a:t>
            </a:r>
            <a:r>
              <a:rPr lang="en-US" sz="2400">
                <a:latin typeface="Times New Roman" charset="0"/>
              </a:rPr>
              <a:t> </a:t>
            </a:r>
            <a:r>
              <a:rPr lang="en-US" sz="2400" i="1">
                <a:latin typeface="Times New Roman" charset="0"/>
              </a:rPr>
              <a:t>Dave Barry</a:t>
            </a:r>
          </a:p>
        </p:txBody>
      </p:sp>
      <p:pic>
        <p:nvPicPr>
          <p:cNvPr id="4" name="Picture 2" descr="HHQI Best Practive Intervention Package cove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410200" y="1752600"/>
            <a:ext cx="3429000" cy="3967163"/>
          </a:xfrm>
          <a:prstGeom prst="rect">
            <a:avLst/>
          </a:prstGeom>
          <a:noFill/>
          <a:ln w="9525" cap="sq">
            <a:solidFill>
              <a:srgbClr val="000000"/>
            </a:solidFill>
            <a:miter lim="800000"/>
            <a:headEnd/>
            <a:tailEnd/>
          </a:ln>
          <a:effectLst>
            <a:outerShdw blurRad="63500" dist="38100" dir="2700000" algn="tl" rotWithShape="0">
              <a:srgbClr val="000000">
                <a:alpha val="42999"/>
              </a:srgbClr>
            </a:outerShdw>
          </a:effectLst>
          <a:extLst>
            <a:ext uri="{909E8E84-426E-40dd-AFC4-6F175D3DCCD1}">
              <a14:hiddenFill xmlns:a14="http://schemas.microsoft.com/office/drawing/2010/main">
                <a:solidFill>
                  <a:srgbClr val="FFFFFF"/>
                </a:solidFill>
              </a14:hiddenFill>
            </a:ext>
          </a:extLst>
        </p:spPr>
      </p:pic>
    </p:spTree>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tle 1"/>
          <p:cNvSpPr>
            <a:spLocks noGrp="1"/>
          </p:cNvSpPr>
          <p:nvPr>
            <p:ph type="title"/>
          </p:nvPr>
        </p:nvSpPr>
        <p:spPr>
          <a:xfrm>
            <a:off x="685800" y="533400"/>
            <a:ext cx="7772400" cy="838200"/>
          </a:xfrm>
        </p:spPr>
        <p:txBody>
          <a:bodyPr/>
          <a:lstStyle/>
          <a:p>
            <a:r>
              <a:rPr lang="en-US" sz="3600" b="1" dirty="0">
                <a:latin typeface="Arial" charset="0"/>
                <a:cs typeface="Arial" charset="0"/>
              </a:rPr>
              <a:t>Hospitalization Risk Assessment</a:t>
            </a:r>
          </a:p>
        </p:txBody>
      </p:sp>
      <p:sp>
        <p:nvSpPr>
          <p:cNvPr id="25603" name="Content Placeholder 3"/>
          <p:cNvSpPr>
            <a:spLocks noGrp="1"/>
          </p:cNvSpPr>
          <p:nvPr>
            <p:ph idx="1"/>
          </p:nvPr>
        </p:nvSpPr>
        <p:spPr>
          <a:xfrm>
            <a:off x="685800" y="1981200"/>
            <a:ext cx="4419600" cy="4114800"/>
          </a:xfrm>
        </p:spPr>
        <p:txBody>
          <a:bodyPr/>
          <a:lstStyle/>
          <a:p>
            <a:r>
              <a:rPr lang="en-US">
                <a:latin typeface="Times New Roman" charset="0"/>
              </a:rPr>
              <a:t>Must know your </a:t>
            </a:r>
            <a:r>
              <a:rPr lang="ja-JP" altLang="en-US" b="1">
                <a:latin typeface="Times New Roman" charset="0"/>
              </a:rPr>
              <a:t>‘</a:t>
            </a:r>
            <a:r>
              <a:rPr lang="en-US" b="1">
                <a:latin typeface="Times New Roman" charset="0"/>
              </a:rPr>
              <a:t>at risk</a:t>
            </a:r>
            <a:r>
              <a:rPr lang="ja-JP" altLang="en-US" b="1">
                <a:latin typeface="Times New Roman" charset="0"/>
              </a:rPr>
              <a:t>’</a:t>
            </a:r>
            <a:r>
              <a:rPr lang="en-US" b="1">
                <a:latin typeface="Times New Roman" charset="0"/>
              </a:rPr>
              <a:t> </a:t>
            </a:r>
            <a:r>
              <a:rPr lang="en-US">
                <a:latin typeface="Times New Roman" charset="0"/>
              </a:rPr>
              <a:t>population</a:t>
            </a:r>
          </a:p>
          <a:p>
            <a:r>
              <a:rPr lang="en-US">
                <a:latin typeface="Times New Roman" charset="0"/>
              </a:rPr>
              <a:t>Target interventions accordingly</a:t>
            </a:r>
          </a:p>
          <a:p>
            <a:r>
              <a:rPr lang="en-US">
                <a:latin typeface="Times New Roman" charset="0"/>
              </a:rPr>
              <a:t>Better use of resources</a:t>
            </a:r>
          </a:p>
          <a:p>
            <a:endParaRPr lang="en-US" sz="2800">
              <a:latin typeface="Times New Roman" charset="0"/>
            </a:endParaRPr>
          </a:p>
        </p:txBody>
      </p:sp>
      <p:pic>
        <p:nvPicPr>
          <p:cNvPr id="13316" name="Picture 2" descr="Risk Assessment"/>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638800" y="1752600"/>
            <a:ext cx="3043238" cy="3929063"/>
          </a:xfrm>
          <a:prstGeom prst="rect">
            <a:avLst/>
          </a:prstGeom>
          <a:noFill/>
          <a:ln w="9525" cap="sq">
            <a:solidFill>
              <a:srgbClr val="000000"/>
            </a:solidFill>
            <a:miter lim="800000"/>
            <a:headEnd/>
            <a:tailEnd/>
          </a:ln>
          <a:effectLst>
            <a:outerShdw blurRad="63500" dist="38100" dir="2700000" algn="tl" rotWithShape="0">
              <a:srgbClr val="000000">
                <a:alpha val="42999"/>
              </a:srgbClr>
            </a:outerShdw>
          </a:effectLst>
          <a:extLst>
            <a:ext uri="{909E8E84-426E-40dd-AFC4-6F175D3DCCD1}">
              <a14:hiddenFill xmlns:a14="http://schemas.microsoft.com/office/drawing/2010/main">
                <a:solidFill>
                  <a:srgbClr val="FFFFFF"/>
                </a:solidFill>
              </a14:hiddenFill>
            </a:ext>
          </a:extLst>
        </p:spPr>
      </p:pic>
    </p:spTree>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2" descr="Emergency Plan"/>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53000" y="3657600"/>
            <a:ext cx="4033838" cy="2667000"/>
          </a:xfrm>
          <a:prstGeom prst="rect">
            <a:avLst/>
          </a:prstGeom>
          <a:noFill/>
          <a:ln w="9525" cap="sq">
            <a:solidFill>
              <a:srgbClr val="000000"/>
            </a:solidFill>
            <a:miter lim="800000"/>
            <a:headEnd/>
            <a:tailEnd/>
          </a:ln>
          <a:effectLst>
            <a:outerShdw blurRad="63500" dist="38100" dir="2700000" algn="tl" rotWithShape="0">
              <a:srgbClr val="000000">
                <a:alpha val="42999"/>
              </a:srgbClr>
            </a:outerShdw>
          </a:effectLst>
          <a:extLst>
            <a:ext uri="{909E8E84-426E-40dd-AFC4-6F175D3DCCD1}">
              <a14:hiddenFill xmlns:a14="http://schemas.microsoft.com/office/drawing/2010/main">
                <a:solidFill>
                  <a:srgbClr val="FFFFFF"/>
                </a:solidFill>
              </a14:hiddenFill>
            </a:ext>
          </a:extLst>
        </p:spPr>
      </p:pic>
      <p:sp>
        <p:nvSpPr>
          <p:cNvPr id="26627" name="Title 1"/>
          <p:cNvSpPr>
            <a:spLocks noGrp="1"/>
          </p:cNvSpPr>
          <p:nvPr>
            <p:ph type="title"/>
          </p:nvPr>
        </p:nvSpPr>
        <p:spPr>
          <a:xfrm>
            <a:off x="685800" y="457200"/>
            <a:ext cx="7772400" cy="762000"/>
          </a:xfrm>
        </p:spPr>
        <p:txBody>
          <a:bodyPr/>
          <a:lstStyle/>
          <a:p>
            <a:r>
              <a:rPr lang="en-US" sz="3600" b="1" dirty="0">
                <a:latin typeface="Arial" charset="0"/>
                <a:cs typeface="Arial" charset="0"/>
              </a:rPr>
              <a:t>Emergency Care Planning</a:t>
            </a:r>
          </a:p>
        </p:txBody>
      </p:sp>
      <p:sp>
        <p:nvSpPr>
          <p:cNvPr id="26628" name="Content Placeholder 2"/>
          <p:cNvSpPr>
            <a:spLocks noGrp="1"/>
          </p:cNvSpPr>
          <p:nvPr>
            <p:ph idx="1"/>
          </p:nvPr>
        </p:nvSpPr>
        <p:spPr>
          <a:xfrm>
            <a:off x="609600" y="1828800"/>
            <a:ext cx="7772400" cy="4114800"/>
          </a:xfrm>
        </p:spPr>
        <p:txBody>
          <a:bodyPr/>
          <a:lstStyle/>
          <a:p>
            <a:r>
              <a:rPr lang="en-US">
                <a:latin typeface="Times New Roman" charset="0"/>
              </a:rPr>
              <a:t>Patient Emergency Plan (PEP)</a:t>
            </a:r>
          </a:p>
          <a:p>
            <a:r>
              <a:rPr lang="en-US">
                <a:latin typeface="Times New Roman" charset="0"/>
              </a:rPr>
              <a:t>Customize for your agency</a:t>
            </a:r>
          </a:p>
          <a:p>
            <a:r>
              <a:rPr lang="en-US">
                <a:latin typeface="Times New Roman" charset="0"/>
              </a:rPr>
              <a:t>Use on every patient</a:t>
            </a:r>
          </a:p>
          <a:p>
            <a:pPr lvl="1"/>
            <a:r>
              <a:rPr lang="en-US">
                <a:latin typeface="Times New Roman" charset="0"/>
              </a:rPr>
              <a:t>Modify as appropriate</a:t>
            </a:r>
          </a:p>
          <a:p>
            <a:r>
              <a:rPr lang="en-US" b="1" i="1">
                <a:latin typeface="Times New Roman" charset="0"/>
              </a:rPr>
              <a:t>Reinforce</a:t>
            </a:r>
          </a:p>
          <a:p>
            <a:endParaRPr lang="en-US">
              <a:latin typeface="Times New Roman" charset="0"/>
            </a:endParaRPr>
          </a:p>
        </p:txBody>
      </p:sp>
    </p:spTree>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7650" name="Title 1"/>
          <p:cNvSpPr>
            <a:spLocks noGrp="1"/>
          </p:cNvSpPr>
          <p:nvPr>
            <p:ph type="title"/>
          </p:nvPr>
        </p:nvSpPr>
        <p:spPr>
          <a:xfrm>
            <a:off x="685800" y="533400"/>
            <a:ext cx="7772400" cy="762000"/>
          </a:xfrm>
        </p:spPr>
        <p:txBody>
          <a:bodyPr/>
          <a:lstStyle/>
          <a:p>
            <a:r>
              <a:rPr lang="en-US" sz="3600" b="1" dirty="0">
                <a:latin typeface="Arial" charset="0"/>
                <a:cs typeface="Arial" charset="0"/>
              </a:rPr>
              <a:t>Compare Interventions</a:t>
            </a:r>
          </a:p>
        </p:txBody>
      </p:sp>
      <p:sp>
        <p:nvSpPr>
          <p:cNvPr id="27651" name="Content Placeholder 2"/>
          <p:cNvSpPr>
            <a:spLocks noGrp="1"/>
          </p:cNvSpPr>
          <p:nvPr>
            <p:ph idx="1"/>
          </p:nvPr>
        </p:nvSpPr>
        <p:spPr/>
        <p:txBody>
          <a:bodyPr/>
          <a:lstStyle/>
          <a:p>
            <a:r>
              <a:rPr lang="en-US">
                <a:latin typeface="Times New Roman" charset="0"/>
              </a:rPr>
              <a:t>Intensity</a:t>
            </a:r>
          </a:p>
          <a:p>
            <a:r>
              <a:rPr lang="en-US">
                <a:latin typeface="Times New Roman" charset="0"/>
              </a:rPr>
              <a:t>Resources</a:t>
            </a:r>
          </a:p>
          <a:p>
            <a:r>
              <a:rPr lang="en-US">
                <a:latin typeface="Times New Roman" charset="0"/>
              </a:rPr>
              <a:t>Appropriateness</a:t>
            </a:r>
          </a:p>
          <a:p>
            <a:r>
              <a:rPr lang="en-US">
                <a:latin typeface="Times New Roman" charset="0"/>
              </a:rPr>
              <a:t>Patient Centered</a:t>
            </a:r>
          </a:p>
        </p:txBody>
      </p:sp>
      <p:pic>
        <p:nvPicPr>
          <p:cNvPr id="27652" name="Picture 2" descr="Men playing gol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715000" y="2209800"/>
            <a:ext cx="2286000" cy="228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lstStyle/>
          <a:p>
            <a:r>
              <a:rPr lang="en-US" dirty="0">
                <a:latin typeface="Times New Roman" charset="0"/>
              </a:rPr>
              <a:t>Acknowledgements</a:t>
            </a:r>
          </a:p>
        </p:txBody>
      </p:sp>
      <p:sp>
        <p:nvSpPr>
          <p:cNvPr id="10243" name="Rectangle 3"/>
          <p:cNvSpPr>
            <a:spLocks noGrp="1" noChangeArrowheads="1"/>
          </p:cNvSpPr>
          <p:nvPr>
            <p:ph type="body" idx="1"/>
          </p:nvPr>
        </p:nvSpPr>
        <p:spPr>
          <a:xfrm>
            <a:off x="685800" y="1905000"/>
            <a:ext cx="7772400" cy="4191000"/>
          </a:xfrm>
        </p:spPr>
        <p:txBody>
          <a:bodyPr/>
          <a:lstStyle/>
          <a:p>
            <a:pPr>
              <a:lnSpc>
                <a:spcPct val="90000"/>
              </a:lnSpc>
            </a:pPr>
            <a:r>
              <a:rPr lang="en-US" sz="2400">
                <a:latin typeface="Times New Roman" charset="0"/>
              </a:rPr>
              <a:t>Co-authors of final report</a:t>
            </a:r>
          </a:p>
          <a:p>
            <a:pPr lvl="1">
              <a:lnSpc>
                <a:spcPct val="90000"/>
              </a:lnSpc>
            </a:pPr>
            <a:r>
              <a:rPr lang="en-US" sz="2000">
                <a:latin typeface="Times New Roman" charset="0"/>
              </a:rPr>
              <a:t>Shanen Wright</a:t>
            </a:r>
          </a:p>
          <a:p>
            <a:pPr lvl="1">
              <a:lnSpc>
                <a:spcPct val="90000"/>
              </a:lnSpc>
            </a:pPr>
            <a:r>
              <a:rPr lang="en-US" sz="2000">
                <a:latin typeface="Times New Roman" charset="0"/>
              </a:rPr>
              <a:t>Bethany Knowles</a:t>
            </a:r>
          </a:p>
          <a:p>
            <a:pPr lvl="1">
              <a:lnSpc>
                <a:spcPct val="90000"/>
              </a:lnSpc>
            </a:pPr>
            <a:r>
              <a:rPr lang="en-US" sz="2000">
                <a:latin typeface="Times New Roman" charset="0"/>
              </a:rPr>
              <a:t>Karen Hannah</a:t>
            </a:r>
          </a:p>
          <a:p>
            <a:pPr lvl="1" eaLnBrk="1" hangingPunct="1">
              <a:lnSpc>
                <a:spcPct val="90000"/>
              </a:lnSpc>
            </a:pPr>
            <a:r>
              <a:rPr lang="en-US" sz="2000">
                <a:latin typeface="Times New Roman" charset="0"/>
              </a:rPr>
              <a:t>Eve Esslinger</a:t>
            </a:r>
          </a:p>
          <a:p>
            <a:pPr eaLnBrk="1" hangingPunct="1">
              <a:lnSpc>
                <a:spcPct val="90000"/>
              </a:lnSpc>
            </a:pPr>
            <a:r>
              <a:rPr lang="en-US" sz="2400">
                <a:latin typeface="Times New Roman" charset="0"/>
              </a:rPr>
              <a:t>WVMI/QI analytic staff</a:t>
            </a:r>
          </a:p>
          <a:p>
            <a:pPr lvl="1" eaLnBrk="1" hangingPunct="1">
              <a:lnSpc>
                <a:spcPct val="90000"/>
              </a:lnSpc>
            </a:pPr>
            <a:r>
              <a:rPr lang="en-US" sz="2000">
                <a:latin typeface="Times New Roman" charset="0"/>
              </a:rPr>
              <a:t>Jill Manna</a:t>
            </a:r>
          </a:p>
          <a:p>
            <a:pPr lvl="1" eaLnBrk="1" hangingPunct="1">
              <a:lnSpc>
                <a:spcPct val="90000"/>
              </a:lnSpc>
            </a:pPr>
            <a:r>
              <a:rPr lang="en-US" sz="2000">
                <a:latin typeface="Times New Roman" charset="0"/>
              </a:rPr>
              <a:t>Yinghua Sun </a:t>
            </a:r>
          </a:p>
          <a:p>
            <a:pPr lvl="1" eaLnBrk="1" hangingPunct="1">
              <a:lnSpc>
                <a:spcPct val="90000"/>
              </a:lnSpc>
            </a:pPr>
            <a:r>
              <a:rPr lang="en-US" sz="2000">
                <a:latin typeface="Times New Roman" charset="0"/>
              </a:rPr>
              <a:t>John Bowers</a:t>
            </a:r>
          </a:p>
          <a:p>
            <a:pPr eaLnBrk="1" hangingPunct="1">
              <a:lnSpc>
                <a:spcPct val="90000"/>
              </a:lnSpc>
            </a:pPr>
            <a:r>
              <a:rPr lang="en-US" sz="2400">
                <a:latin typeface="Times New Roman" charset="0"/>
              </a:rPr>
              <a:t>Cynthia Pamon, Government Task Leader</a:t>
            </a:r>
          </a:p>
          <a:p>
            <a:pPr eaLnBrk="1" hangingPunct="1">
              <a:lnSpc>
                <a:spcPct val="90000"/>
              </a:lnSpc>
            </a:pPr>
            <a:r>
              <a:rPr lang="en-US" sz="2400">
                <a:latin typeface="Times New Roman" charset="0"/>
              </a:rPr>
              <a:t>Almost 5,000 participating HHAs</a:t>
            </a:r>
          </a:p>
          <a:p>
            <a:pPr eaLnBrk="1" hangingPunct="1">
              <a:lnSpc>
                <a:spcPct val="90000"/>
              </a:lnSpc>
            </a:pPr>
            <a:endParaRPr lang="en-US" sz="2400">
              <a:latin typeface="Times New Roman" charset="0"/>
            </a:endParaRPr>
          </a:p>
        </p:txBody>
      </p:sp>
    </p:spTree>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le 1"/>
          <p:cNvSpPr>
            <a:spLocks noGrp="1"/>
          </p:cNvSpPr>
          <p:nvPr>
            <p:ph type="title"/>
          </p:nvPr>
        </p:nvSpPr>
        <p:spPr>
          <a:xfrm>
            <a:off x="0" y="533400"/>
            <a:ext cx="8991600" cy="1143000"/>
          </a:xfrm>
        </p:spPr>
        <p:txBody>
          <a:bodyPr/>
          <a:lstStyle/>
          <a:p>
            <a:r>
              <a:rPr lang="en-US" sz="3600" b="1" dirty="0">
                <a:latin typeface="Arial" charset="0"/>
                <a:cs typeface="Arial" charset="0"/>
              </a:rPr>
              <a:t>Improvement in Management of Oral Medications</a:t>
            </a:r>
          </a:p>
        </p:txBody>
      </p:sp>
      <p:sp>
        <p:nvSpPr>
          <p:cNvPr id="28675" name="Content Placeholder 2"/>
          <p:cNvSpPr>
            <a:spLocks noGrp="1"/>
          </p:cNvSpPr>
          <p:nvPr>
            <p:ph idx="1"/>
          </p:nvPr>
        </p:nvSpPr>
        <p:spPr>
          <a:xfrm>
            <a:off x="685800" y="1981200"/>
            <a:ext cx="7086600" cy="4114800"/>
          </a:xfrm>
        </p:spPr>
        <p:txBody>
          <a:bodyPr/>
          <a:lstStyle/>
          <a:p>
            <a:r>
              <a:rPr lang="en-US">
                <a:latin typeface="Times New Roman" charset="0"/>
              </a:rPr>
              <a:t>April 2010</a:t>
            </a:r>
          </a:p>
          <a:p>
            <a:pPr lvl="1">
              <a:buFont typeface="Wingdings" charset="0"/>
              <a:buChar char="§"/>
            </a:pPr>
            <a:r>
              <a:rPr lang="en-US">
                <a:latin typeface="Times New Roman" charset="0"/>
              </a:rPr>
              <a:t>Accurate Assessment</a:t>
            </a:r>
          </a:p>
          <a:p>
            <a:pPr lvl="1">
              <a:buFont typeface="Wingdings" charset="0"/>
              <a:buChar char="§"/>
            </a:pPr>
            <a:r>
              <a:rPr lang="en-US">
                <a:latin typeface="Times New Roman" charset="0"/>
              </a:rPr>
              <a:t>Medication Reconciliation</a:t>
            </a:r>
          </a:p>
          <a:p>
            <a:pPr lvl="1">
              <a:buFont typeface="Wingdings" charset="0"/>
              <a:buChar char="§"/>
            </a:pPr>
            <a:r>
              <a:rPr lang="en-US">
                <a:latin typeface="Times New Roman" charset="0"/>
              </a:rPr>
              <a:t>Medication Simplification</a:t>
            </a:r>
          </a:p>
          <a:p>
            <a:pPr lvl="1">
              <a:buFont typeface="Wingdings" charset="0"/>
              <a:buChar char="§"/>
            </a:pPr>
            <a:r>
              <a:rPr lang="en-US">
                <a:latin typeface="Times New Roman" charset="0"/>
              </a:rPr>
              <a:t>High-Alert/High Hazard                               Drugs</a:t>
            </a:r>
          </a:p>
          <a:p>
            <a:pPr lvl="1"/>
            <a:endParaRPr lang="en-US">
              <a:latin typeface="Times New Roman" charset="0"/>
            </a:endParaRPr>
          </a:p>
        </p:txBody>
      </p:sp>
      <p:pic>
        <p:nvPicPr>
          <p:cNvPr id="4" name="Picture 3" descr="HHQI Best Practice Intervention Package cove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486400" y="1828800"/>
            <a:ext cx="3505200" cy="3895725"/>
          </a:xfrm>
          <a:prstGeom prst="rect">
            <a:avLst/>
          </a:prstGeom>
          <a:noFill/>
          <a:ln w="9525" cap="sq">
            <a:solidFill>
              <a:srgbClr val="000000"/>
            </a:solidFill>
            <a:miter lim="800000"/>
            <a:headEnd/>
            <a:tailEnd/>
          </a:ln>
          <a:effectLst>
            <a:outerShdw blurRad="63500" dist="38100" dir="2700000" algn="tl" rotWithShape="0">
              <a:srgbClr val="000000">
                <a:alpha val="42999"/>
              </a:srgbClr>
            </a:outerShdw>
          </a:effectLst>
          <a:extLst>
            <a:ext uri="{909E8E84-426E-40dd-AFC4-6F175D3DCCD1}">
              <a14:hiddenFill xmlns:a14="http://schemas.microsoft.com/office/drawing/2010/main">
                <a:solidFill>
                  <a:srgbClr val="FFFFFF"/>
                </a:solidFill>
              </a14:hiddenFill>
            </a:ext>
          </a:extLst>
        </p:spPr>
      </p:pic>
    </p:spTree>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9698" name="Content Placeholder 2"/>
          <p:cNvSpPr>
            <a:spLocks noGrp="1"/>
          </p:cNvSpPr>
          <p:nvPr>
            <p:ph idx="1"/>
          </p:nvPr>
        </p:nvSpPr>
        <p:spPr>
          <a:xfrm>
            <a:off x="609600" y="1219200"/>
            <a:ext cx="7772400" cy="5105400"/>
          </a:xfrm>
        </p:spPr>
        <p:txBody>
          <a:bodyPr/>
          <a:lstStyle/>
          <a:p>
            <a:r>
              <a:rPr lang="en-US" sz="2400">
                <a:latin typeface="Times New Roman" charset="0"/>
              </a:rPr>
              <a:t>Potentially inappropriate but commonly prescribed medications can contribute to falls, altered mental status, and gastrointestinal bleeding. Medication-induced complications in older adults account for 7% to 11% of their visits to the ED, and contribute to 12% to 17% of their hospital admissions (Fick, Mion, Beers, and Waller, 2008). </a:t>
            </a:r>
          </a:p>
          <a:p>
            <a:r>
              <a:rPr lang="en-US" sz="2400">
                <a:latin typeface="Times New Roman" charset="0"/>
              </a:rPr>
              <a:t>A study by Dr. Eric Coleman and colleagues revealed that 14 percent of elderly patients admitted to the hospital experienced one or more discrepancies between their pre hospital medication regimen, post hospital medication regimen, and what the patient reported actually taking (Coleman, Smith, Raha, and Min, 2005).   </a:t>
            </a:r>
          </a:p>
          <a:p>
            <a:pPr>
              <a:buFontTx/>
              <a:buNone/>
            </a:pPr>
            <a:endParaRPr lang="en-US" sz="2400">
              <a:latin typeface="Times New Roman" charset="0"/>
            </a:endParaRPr>
          </a:p>
          <a:p>
            <a:endParaRPr lang="en-US" sz="2800">
              <a:latin typeface="Times New Roman" charset="0"/>
            </a:endParaRPr>
          </a:p>
        </p:txBody>
      </p:sp>
      <p:sp>
        <p:nvSpPr>
          <p:cNvPr id="2" name="Title 1"/>
          <p:cNvSpPr>
            <a:spLocks noGrp="1"/>
          </p:cNvSpPr>
          <p:nvPr>
            <p:ph type="title"/>
          </p:nvPr>
        </p:nvSpPr>
        <p:spPr>
          <a:xfrm>
            <a:off x="0" y="609600"/>
            <a:ext cx="9144000" cy="762000"/>
          </a:xfrm>
        </p:spPr>
        <p:txBody>
          <a:bodyPr/>
          <a:lstStyle/>
          <a:p>
            <a:r>
              <a:rPr lang="en-US" dirty="0" smtClean="0"/>
              <a:t>Do we have a medication problem?</a:t>
            </a:r>
            <a:endParaRPr lang="en-US" dirty="0"/>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78850" name="Picture 2" descr="Medication Quick Guid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667000" y="1676400"/>
            <a:ext cx="3905250" cy="4648200"/>
          </a:xfrm>
          <a:prstGeom prst="rect">
            <a:avLst/>
          </a:prstGeom>
          <a:noFill/>
          <a:ln w="38100" cap="sq">
            <a:solidFill>
              <a:srgbClr val="000000"/>
            </a:solidFill>
            <a:miter lim="800000"/>
            <a:headEnd/>
            <a:tailEnd/>
          </a:ln>
          <a:effectLst>
            <a:outerShdw blurRad="63500" dist="38100" dir="2700000" algn="tl" rotWithShape="0">
              <a:srgbClr val="000000">
                <a:alpha val="42999"/>
              </a:srgbClr>
            </a:outerShdw>
          </a:effectLst>
          <a:extLst>
            <a:ext uri="{909E8E84-426E-40dd-AFC4-6F175D3DCCD1}">
              <a14:hiddenFill xmlns:a14="http://schemas.microsoft.com/office/drawing/2010/main">
                <a:solidFill>
                  <a:srgbClr val="FFFFFF"/>
                </a:solidFill>
              </a14:hiddenFill>
            </a:ext>
          </a:extLst>
        </p:spPr>
      </p:pic>
      <p:sp>
        <p:nvSpPr>
          <p:cNvPr id="30723" name="Title 1"/>
          <p:cNvSpPr>
            <a:spLocks noGrp="1"/>
          </p:cNvSpPr>
          <p:nvPr>
            <p:ph type="title"/>
          </p:nvPr>
        </p:nvSpPr>
        <p:spPr>
          <a:xfrm>
            <a:off x="0" y="457200"/>
            <a:ext cx="9144000" cy="1143000"/>
          </a:xfrm>
        </p:spPr>
        <p:txBody>
          <a:bodyPr/>
          <a:lstStyle/>
          <a:p>
            <a:r>
              <a:rPr lang="en-US" sz="3600" b="1" dirty="0">
                <a:latin typeface="Arial" charset="0"/>
                <a:cs typeface="Arial" charset="0"/>
              </a:rPr>
              <a:t>Medication Quick Guide: Accurate Assessment</a:t>
            </a:r>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1746" name="Title 1"/>
          <p:cNvSpPr>
            <a:spLocks noGrp="1"/>
          </p:cNvSpPr>
          <p:nvPr>
            <p:ph type="title"/>
          </p:nvPr>
        </p:nvSpPr>
        <p:spPr>
          <a:xfrm>
            <a:off x="685800" y="457200"/>
            <a:ext cx="7772400" cy="762000"/>
          </a:xfrm>
        </p:spPr>
        <p:txBody>
          <a:bodyPr/>
          <a:lstStyle/>
          <a:p>
            <a:r>
              <a:rPr lang="en-US" sz="3600" b="1" dirty="0">
                <a:latin typeface="Arial" charset="0"/>
                <a:cs typeface="Arial" charset="0"/>
              </a:rPr>
              <a:t>High-Alert Drugs</a:t>
            </a:r>
          </a:p>
        </p:txBody>
      </p:sp>
      <p:pic>
        <p:nvPicPr>
          <p:cNvPr id="81923" name="Picture 3" descr="Drug Safety: Potentially Inappropriate Medication (PIM) in Older adult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19200" y="1600200"/>
            <a:ext cx="6935788" cy="4733925"/>
          </a:xfrm>
          <a:prstGeom prst="rect">
            <a:avLst/>
          </a:prstGeom>
          <a:noFill/>
          <a:ln w="38100" cap="sq">
            <a:solidFill>
              <a:srgbClr val="000000"/>
            </a:solidFill>
            <a:miter lim="800000"/>
            <a:headEnd/>
            <a:tailEnd/>
          </a:ln>
          <a:effectLst>
            <a:outerShdw blurRad="63500" dist="38100" dir="2700000" algn="tl" rotWithShape="0">
              <a:srgbClr val="000000">
                <a:alpha val="42999"/>
              </a:srgbClr>
            </a:outerShdw>
          </a:effectLst>
          <a:extLst>
            <a:ext uri="{909E8E84-426E-40dd-AFC4-6F175D3DCCD1}">
              <a14:hiddenFill xmlns:a14="http://schemas.microsoft.com/office/drawing/2010/main">
                <a:solidFill>
                  <a:srgbClr val="FFFFFF"/>
                </a:solidFill>
              </a14:hiddenFill>
            </a:ext>
          </a:extLst>
        </p:spPr>
      </p:pic>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2770" name="Title 1"/>
          <p:cNvSpPr>
            <a:spLocks noGrp="1"/>
          </p:cNvSpPr>
          <p:nvPr>
            <p:ph type="title"/>
          </p:nvPr>
        </p:nvSpPr>
        <p:spPr>
          <a:xfrm>
            <a:off x="0" y="533400"/>
            <a:ext cx="9144000" cy="1143000"/>
          </a:xfrm>
        </p:spPr>
        <p:txBody>
          <a:bodyPr/>
          <a:lstStyle/>
          <a:p>
            <a:r>
              <a:rPr lang="en-US" sz="3600" b="1" dirty="0">
                <a:latin typeface="Arial" charset="0"/>
                <a:cs typeface="Arial" charset="0"/>
              </a:rPr>
              <a:t>Medication Management: </a:t>
            </a:r>
            <a:br>
              <a:rPr lang="en-US" sz="3600" b="1" dirty="0">
                <a:latin typeface="Arial" charset="0"/>
                <a:cs typeface="Arial" charset="0"/>
              </a:rPr>
            </a:br>
            <a:r>
              <a:rPr lang="en-US" sz="3600" b="1" dirty="0">
                <a:latin typeface="Arial" charset="0"/>
                <a:cs typeface="Arial" charset="0"/>
              </a:rPr>
              <a:t>Issues and Opportunity</a:t>
            </a:r>
          </a:p>
        </p:txBody>
      </p:sp>
      <p:sp>
        <p:nvSpPr>
          <p:cNvPr id="32771" name="Content Placeholder 2"/>
          <p:cNvSpPr>
            <a:spLocks noGrp="1"/>
          </p:cNvSpPr>
          <p:nvPr>
            <p:ph idx="1"/>
          </p:nvPr>
        </p:nvSpPr>
        <p:spPr>
          <a:xfrm>
            <a:off x="609600" y="1600200"/>
            <a:ext cx="7772400" cy="4724400"/>
          </a:xfrm>
        </p:spPr>
        <p:txBody>
          <a:bodyPr/>
          <a:lstStyle/>
          <a:p>
            <a:r>
              <a:rPr lang="en-US" sz="2400">
                <a:latin typeface="Times New Roman" charset="0"/>
              </a:rPr>
              <a:t>Issues</a:t>
            </a:r>
          </a:p>
          <a:p>
            <a:pPr lvl="1"/>
            <a:r>
              <a:rPr lang="en-US" sz="2400">
                <a:latin typeface="Times New Roman" charset="0"/>
              </a:rPr>
              <a:t>Polypharmacy</a:t>
            </a:r>
          </a:p>
          <a:p>
            <a:pPr lvl="1"/>
            <a:r>
              <a:rPr lang="en-US" sz="2400">
                <a:latin typeface="Times New Roman" charset="0"/>
              </a:rPr>
              <a:t>Medication Adherence</a:t>
            </a:r>
          </a:p>
          <a:p>
            <a:pPr lvl="1"/>
            <a:r>
              <a:rPr lang="en-US" sz="2400">
                <a:latin typeface="Times New Roman" charset="0"/>
              </a:rPr>
              <a:t>Preventable hospitalizations                                            from medication adverse events                          (overuse and underuse)</a:t>
            </a:r>
          </a:p>
          <a:p>
            <a:r>
              <a:rPr lang="en-US" sz="2400">
                <a:latin typeface="Times New Roman" charset="0"/>
              </a:rPr>
              <a:t>Opportunities</a:t>
            </a:r>
          </a:p>
          <a:p>
            <a:pPr lvl="1"/>
            <a:r>
              <a:rPr lang="en-US" sz="2400">
                <a:latin typeface="Times New Roman" charset="0"/>
              </a:rPr>
              <a:t>OASIS-C comprehensive medication assessment</a:t>
            </a:r>
          </a:p>
          <a:p>
            <a:pPr lvl="1"/>
            <a:r>
              <a:rPr lang="en-US" sz="2400">
                <a:latin typeface="Times New Roman" charset="0"/>
              </a:rPr>
              <a:t>HHQI Campaign</a:t>
            </a:r>
          </a:p>
          <a:p>
            <a:r>
              <a:rPr lang="en-US" sz="2400">
                <a:latin typeface="Times New Roman" charset="0"/>
              </a:rPr>
              <a:t>Medication management and reconciliation is key to patient safety </a:t>
            </a:r>
            <a:r>
              <a:rPr lang="en-US" sz="2400" i="1">
                <a:latin typeface="Times New Roman" charset="0"/>
              </a:rPr>
              <a:t>and</a:t>
            </a:r>
            <a:r>
              <a:rPr lang="en-US" sz="2400">
                <a:latin typeface="Times New Roman" charset="0"/>
              </a:rPr>
              <a:t> improving care between settings</a:t>
            </a:r>
          </a:p>
          <a:p>
            <a:endParaRPr lang="en-US" sz="2400" b="1">
              <a:latin typeface="Times New Roman" charset="0"/>
            </a:endParaRPr>
          </a:p>
          <a:p>
            <a:endParaRPr lang="en-US">
              <a:latin typeface="Times New Roman" charset="0"/>
            </a:endParaRPr>
          </a:p>
        </p:txBody>
      </p:sp>
      <p:pic>
        <p:nvPicPr>
          <p:cNvPr id="32772" name="Picture 3" descr="Woman helping elderly woman sort medication"/>
          <p:cNvPicPr>
            <a:picLocks noChangeAspect="1" noChangeArrowheads="1"/>
          </p:cNvPicPr>
          <p:nvPr/>
        </p:nvPicPr>
        <p:blipFill>
          <a:blip r:embed="rId3">
            <a:extLst>
              <a:ext uri="{28A0092B-C50C-407E-A947-70E740481C1C}">
                <a14:useLocalDpi xmlns:a14="http://schemas.microsoft.com/office/drawing/2010/main" val="0"/>
              </a:ext>
            </a:extLst>
          </a:blip>
          <a:srcRect t="10892"/>
          <a:stretch>
            <a:fillRect/>
          </a:stretch>
        </p:blipFill>
        <p:spPr bwMode="auto">
          <a:xfrm>
            <a:off x="5799138" y="1752600"/>
            <a:ext cx="3116262" cy="2743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Title 1"/>
          <p:cNvSpPr>
            <a:spLocks noGrp="1"/>
          </p:cNvSpPr>
          <p:nvPr>
            <p:ph type="title"/>
          </p:nvPr>
        </p:nvSpPr>
        <p:spPr>
          <a:xfrm>
            <a:off x="0" y="533400"/>
            <a:ext cx="8991600" cy="838200"/>
          </a:xfrm>
        </p:spPr>
        <p:txBody>
          <a:bodyPr/>
          <a:lstStyle/>
          <a:p>
            <a:r>
              <a:rPr lang="en-US" sz="3600" b="1" dirty="0">
                <a:latin typeface="Arial" charset="0"/>
                <a:cs typeface="Arial" charset="0"/>
              </a:rPr>
              <a:t>Fall Prevention</a:t>
            </a:r>
          </a:p>
        </p:txBody>
      </p:sp>
      <p:sp>
        <p:nvSpPr>
          <p:cNvPr id="33795" name="Content Placeholder 2"/>
          <p:cNvSpPr>
            <a:spLocks noGrp="1"/>
          </p:cNvSpPr>
          <p:nvPr>
            <p:ph idx="1"/>
          </p:nvPr>
        </p:nvSpPr>
        <p:spPr>
          <a:xfrm>
            <a:off x="685800" y="1981200"/>
            <a:ext cx="7086600" cy="4114800"/>
          </a:xfrm>
        </p:spPr>
        <p:txBody>
          <a:bodyPr/>
          <a:lstStyle/>
          <a:p>
            <a:r>
              <a:rPr lang="en-US">
                <a:latin typeface="Times New Roman" charset="0"/>
              </a:rPr>
              <a:t>July 2010</a:t>
            </a:r>
          </a:p>
          <a:p>
            <a:pPr lvl="1">
              <a:buFont typeface="Wingdings" charset="0"/>
              <a:buChar char="§"/>
            </a:pPr>
            <a:r>
              <a:rPr lang="en-US">
                <a:latin typeface="Times New Roman" charset="0"/>
              </a:rPr>
              <a:t>Multifactorial and Standardized Assessment</a:t>
            </a:r>
          </a:p>
          <a:p>
            <a:pPr lvl="1">
              <a:buFont typeface="Wingdings" charset="0"/>
              <a:buChar char="§"/>
            </a:pPr>
            <a:r>
              <a:rPr lang="en-US">
                <a:latin typeface="Times New Roman" charset="0"/>
              </a:rPr>
              <a:t>AGS/BGS fall prevention                   guidelines</a:t>
            </a:r>
          </a:p>
          <a:p>
            <a:pPr lvl="1">
              <a:buFontTx/>
              <a:buNone/>
            </a:pPr>
            <a:endParaRPr lang="en-US">
              <a:latin typeface="Times New Roman" charset="0"/>
            </a:endParaRPr>
          </a:p>
          <a:p>
            <a:pPr lvl="1"/>
            <a:endParaRPr lang="en-US">
              <a:latin typeface="Times New Roman" charset="0"/>
            </a:endParaRPr>
          </a:p>
        </p:txBody>
      </p:sp>
      <p:pic>
        <p:nvPicPr>
          <p:cNvPr id="1026" name="Picture 2" descr="HHQI Best Practice Intervention Package cove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96000" y="1676400"/>
            <a:ext cx="2895600" cy="3736975"/>
          </a:xfrm>
          <a:prstGeom prst="rect">
            <a:avLst/>
          </a:prstGeom>
          <a:noFill/>
          <a:ln w="9525" cap="sq">
            <a:solidFill>
              <a:srgbClr val="000000"/>
            </a:solidFill>
            <a:miter lim="800000"/>
            <a:headEnd/>
            <a:tailEnd/>
          </a:ln>
          <a:effectLst>
            <a:outerShdw blurRad="63500" dist="38100" dir="2700000" algn="tl" rotWithShape="0">
              <a:srgbClr val="000000">
                <a:alpha val="42999"/>
              </a:srgbClr>
            </a:outerShdw>
          </a:effectLst>
          <a:extLst>
            <a:ext uri="{909E8E84-426E-40dd-AFC4-6F175D3DCCD1}">
              <a14:hiddenFill xmlns:a14="http://schemas.microsoft.com/office/drawing/2010/main">
                <a:solidFill>
                  <a:srgbClr val="FFFFFF"/>
                </a:solidFill>
              </a14:hiddenFill>
            </a:ext>
          </a:extLst>
        </p:spPr>
      </p:pic>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4818" name="Title 1"/>
          <p:cNvSpPr>
            <a:spLocks noGrp="1"/>
          </p:cNvSpPr>
          <p:nvPr>
            <p:ph type="title"/>
          </p:nvPr>
        </p:nvSpPr>
        <p:spPr>
          <a:xfrm>
            <a:off x="685800" y="457200"/>
            <a:ext cx="7772400" cy="838200"/>
          </a:xfrm>
        </p:spPr>
        <p:txBody>
          <a:bodyPr/>
          <a:lstStyle/>
          <a:p>
            <a:r>
              <a:rPr lang="en-US" sz="4000" b="1" dirty="0">
                <a:latin typeface="Arial" charset="0"/>
                <a:cs typeface="Arial" charset="0"/>
              </a:rPr>
              <a:t>Fall Prevention</a:t>
            </a:r>
          </a:p>
        </p:txBody>
      </p:sp>
      <p:sp>
        <p:nvSpPr>
          <p:cNvPr id="34819" name="Content Placeholder 2"/>
          <p:cNvSpPr>
            <a:spLocks noGrp="1"/>
          </p:cNvSpPr>
          <p:nvPr>
            <p:ph idx="1"/>
          </p:nvPr>
        </p:nvSpPr>
        <p:spPr>
          <a:xfrm>
            <a:off x="685800" y="1371600"/>
            <a:ext cx="7772400" cy="4114800"/>
          </a:xfrm>
        </p:spPr>
        <p:txBody>
          <a:bodyPr/>
          <a:lstStyle/>
          <a:p>
            <a:r>
              <a:rPr lang="en-US">
                <a:latin typeface="Times New Roman" charset="0"/>
              </a:rPr>
              <a:t>Accurate Assessment</a:t>
            </a:r>
          </a:p>
          <a:p>
            <a:r>
              <a:rPr lang="en-US">
                <a:latin typeface="Times New Roman" charset="0"/>
              </a:rPr>
              <a:t>Multifactorial and Standardized Assessment</a:t>
            </a:r>
          </a:p>
          <a:p>
            <a:r>
              <a:rPr lang="en-US">
                <a:latin typeface="Times New Roman" charset="0"/>
              </a:rPr>
              <a:t>Direct interventions tailored to                    the identified risk factors,                           coupled with an appropriate                  exercise program. </a:t>
            </a:r>
          </a:p>
          <a:p>
            <a:r>
              <a:rPr lang="en-US">
                <a:latin typeface="Times New Roman" charset="0"/>
              </a:rPr>
              <a:t>Evidence Based Interventions</a:t>
            </a:r>
          </a:p>
          <a:p>
            <a:pPr lvl="1"/>
            <a:r>
              <a:rPr lang="en-US">
                <a:latin typeface="Times New Roman" charset="0"/>
              </a:rPr>
              <a:t>AGS/BGS 2010 Prevention of Falls </a:t>
            </a:r>
          </a:p>
        </p:txBody>
      </p:sp>
      <p:pic>
        <p:nvPicPr>
          <p:cNvPr id="34820" name="Picture 5" descr="woman helping elderly man walk"/>
          <p:cNvPicPr>
            <a:picLocks noChangeAspect="1" noChangeArrowheads="1"/>
          </p:cNvPicPr>
          <p:nvPr/>
        </p:nvPicPr>
        <p:blipFill>
          <a:blip r:embed="rId3">
            <a:extLst>
              <a:ext uri="{28A0092B-C50C-407E-A947-70E740481C1C}">
                <a14:useLocalDpi xmlns:a14="http://schemas.microsoft.com/office/drawing/2010/main" val="0"/>
              </a:ext>
            </a:extLst>
          </a:blip>
          <a:srcRect r="13333"/>
          <a:stretch>
            <a:fillRect/>
          </a:stretch>
        </p:blipFill>
        <p:spPr bwMode="auto">
          <a:xfrm>
            <a:off x="6705600" y="3886200"/>
            <a:ext cx="2286000" cy="2400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5842" name="Title 1"/>
          <p:cNvSpPr>
            <a:spLocks noGrp="1"/>
          </p:cNvSpPr>
          <p:nvPr>
            <p:ph type="title"/>
          </p:nvPr>
        </p:nvSpPr>
        <p:spPr>
          <a:xfrm>
            <a:off x="685800" y="533400"/>
            <a:ext cx="7772400" cy="762000"/>
          </a:xfrm>
        </p:spPr>
        <p:txBody>
          <a:bodyPr/>
          <a:lstStyle/>
          <a:p>
            <a:r>
              <a:rPr lang="en-US" sz="4000" b="1" dirty="0">
                <a:latin typeface="Arial" charset="0"/>
                <a:cs typeface="Arial" charset="0"/>
              </a:rPr>
              <a:t>The Impact of Falls</a:t>
            </a:r>
          </a:p>
        </p:txBody>
      </p:sp>
      <p:sp>
        <p:nvSpPr>
          <p:cNvPr id="35843" name="Content Placeholder 2"/>
          <p:cNvSpPr>
            <a:spLocks noGrp="1"/>
          </p:cNvSpPr>
          <p:nvPr>
            <p:ph idx="1"/>
          </p:nvPr>
        </p:nvSpPr>
        <p:spPr>
          <a:xfrm>
            <a:off x="533400" y="1447800"/>
            <a:ext cx="7772400" cy="4114800"/>
          </a:xfrm>
        </p:spPr>
        <p:txBody>
          <a:bodyPr/>
          <a:lstStyle/>
          <a:p>
            <a:r>
              <a:rPr lang="en-US" sz="2400">
                <a:latin typeface="Times New Roman" charset="0"/>
              </a:rPr>
              <a:t>One out of three adults age 65 and older falls each year.</a:t>
            </a:r>
          </a:p>
          <a:p>
            <a:r>
              <a:rPr lang="en-US" sz="2400">
                <a:latin typeface="Times New Roman" charset="0"/>
              </a:rPr>
              <a:t>Among those age 65 and older, falls are the leading cause of injury death. They are also the most common cause of nonfatal injuries and hospital admissions                                   for trauma.</a:t>
            </a:r>
          </a:p>
          <a:p>
            <a:r>
              <a:rPr lang="en-US" sz="2400">
                <a:latin typeface="Times New Roman" charset="0"/>
              </a:rPr>
              <a:t>In 2007, over 18,000 older adults died                           from unintentional fall injuries.</a:t>
            </a:r>
          </a:p>
          <a:p>
            <a:r>
              <a:rPr lang="en-US" sz="2400">
                <a:latin typeface="Times New Roman" charset="0"/>
              </a:rPr>
              <a:t>The death rates from falls among older men and               women have risen sharply over the past decade</a:t>
            </a:r>
            <a:r>
              <a:rPr lang="en-US">
                <a:latin typeface="Times New Roman" charset="0"/>
              </a:rPr>
              <a:t>.</a:t>
            </a:r>
          </a:p>
          <a:p>
            <a:pPr>
              <a:buFontTx/>
              <a:buNone/>
            </a:pPr>
            <a:r>
              <a:rPr lang="en-US" sz="2400" i="1">
                <a:latin typeface="Times New Roman" charset="0"/>
              </a:rPr>
              <a:t>http://www.cdc.gov/HomeandRecreationalSafety/ Falls/adultfalls.html</a:t>
            </a:r>
          </a:p>
        </p:txBody>
      </p:sp>
      <p:pic>
        <p:nvPicPr>
          <p:cNvPr id="35844" name="Picture 2" descr="seniorwithcan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086600" y="3276600"/>
            <a:ext cx="1905000" cy="2870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6866" name="Title 1"/>
          <p:cNvSpPr>
            <a:spLocks noGrp="1"/>
          </p:cNvSpPr>
          <p:nvPr>
            <p:ph type="title"/>
          </p:nvPr>
        </p:nvSpPr>
        <p:spPr>
          <a:xfrm>
            <a:off x="381000" y="457200"/>
            <a:ext cx="8305800" cy="1143000"/>
          </a:xfrm>
        </p:spPr>
        <p:txBody>
          <a:bodyPr/>
          <a:lstStyle/>
          <a:p>
            <a:r>
              <a:rPr lang="en-US" sz="3600" b="1" dirty="0">
                <a:latin typeface="Arial" charset="0"/>
                <a:cs typeface="Arial" charset="0"/>
              </a:rPr>
              <a:t>Fall Prevention Resources: Multifactorial Assessment</a:t>
            </a:r>
          </a:p>
        </p:txBody>
      </p:sp>
      <p:pic>
        <p:nvPicPr>
          <p:cNvPr id="70658" name="Picture 2" descr="Home Care Fall Risk Assesment Form"/>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743200" y="1752600"/>
            <a:ext cx="3829050" cy="4572000"/>
          </a:xfrm>
          <a:prstGeom prst="rect">
            <a:avLst/>
          </a:prstGeom>
          <a:noFill/>
          <a:ln w="38100" cap="sq">
            <a:solidFill>
              <a:srgbClr val="000000"/>
            </a:solidFill>
            <a:miter lim="800000"/>
            <a:headEnd/>
            <a:tailEnd/>
          </a:ln>
          <a:effectLst>
            <a:outerShdw blurRad="63500" dist="38100" dir="2700000" algn="tl" rotWithShape="0">
              <a:srgbClr val="000000">
                <a:alpha val="42999"/>
              </a:srgbClr>
            </a:outerShdw>
          </a:effectLst>
          <a:extLst>
            <a:ext uri="{909E8E84-426E-40dd-AFC4-6F175D3DCCD1}">
              <a14:hiddenFill xmlns:a14="http://schemas.microsoft.com/office/drawing/2010/main">
                <a:solidFill>
                  <a:srgbClr val="FFFFFF"/>
                </a:solidFill>
              </a14:hiddenFill>
            </a:ext>
          </a:extLst>
        </p:spPr>
      </p:pic>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7890" name="Title 1"/>
          <p:cNvSpPr>
            <a:spLocks noGrp="1"/>
          </p:cNvSpPr>
          <p:nvPr>
            <p:ph type="title"/>
          </p:nvPr>
        </p:nvSpPr>
        <p:spPr>
          <a:xfrm>
            <a:off x="457200" y="457200"/>
            <a:ext cx="8153400" cy="685800"/>
          </a:xfrm>
        </p:spPr>
        <p:txBody>
          <a:bodyPr/>
          <a:lstStyle/>
          <a:p>
            <a:r>
              <a:rPr lang="en-US" sz="3600" b="1" dirty="0">
                <a:latin typeface="Arial" charset="0"/>
                <a:cs typeface="Arial" charset="0"/>
              </a:rPr>
              <a:t>Fall Prevention Resources: TUG</a:t>
            </a:r>
          </a:p>
        </p:txBody>
      </p:sp>
      <p:pic>
        <p:nvPicPr>
          <p:cNvPr id="71682" name="Picture 2" descr="Timed Up and Go (TUG) Screening Tool"/>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743200" y="1295400"/>
            <a:ext cx="3876675" cy="5057775"/>
          </a:xfrm>
          <a:prstGeom prst="rect">
            <a:avLst/>
          </a:prstGeom>
          <a:noFill/>
          <a:ln w="9525" cap="sq">
            <a:solidFill>
              <a:srgbClr val="000000"/>
            </a:solidFill>
            <a:miter lim="800000"/>
            <a:headEnd/>
            <a:tailEnd/>
          </a:ln>
          <a:effectLst>
            <a:outerShdw blurRad="63500" dist="38100" dir="2700000" algn="tl" rotWithShape="0">
              <a:srgbClr val="000000">
                <a:alpha val="42999"/>
              </a:srgbClr>
            </a:outerShdw>
          </a:effectLst>
          <a:extLst>
            <a:ext uri="{909E8E84-426E-40dd-AFC4-6F175D3DCCD1}">
              <a14:hiddenFill xmlns:a14="http://schemas.microsoft.com/office/drawing/2010/main">
                <a:solidFill>
                  <a:srgbClr val="FFFFFF"/>
                </a:solidFill>
              </a14:hiddenFill>
            </a:ext>
          </a:extLst>
        </p:spPr>
      </p:pic>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r>
              <a:rPr lang="en-US" dirty="0">
                <a:latin typeface="Times New Roman" charset="0"/>
              </a:rPr>
              <a:t>Disclaimer</a:t>
            </a:r>
          </a:p>
        </p:txBody>
      </p:sp>
      <p:sp>
        <p:nvSpPr>
          <p:cNvPr id="2" name="Content Placeholder 1"/>
          <p:cNvSpPr>
            <a:spLocks noGrp="1"/>
          </p:cNvSpPr>
          <p:nvPr>
            <p:ph idx="1"/>
          </p:nvPr>
        </p:nvSpPr>
        <p:spPr/>
        <p:txBody>
          <a:bodyPr/>
          <a:lstStyle/>
          <a:p>
            <a:pPr marL="0" indent="0">
              <a:buNone/>
            </a:pPr>
            <a:r>
              <a:rPr lang="en-US" sz="2000" i="1" dirty="0" smtClean="0"/>
              <a:t>The analyses upon which this publication is based were performed under Contract Modification WV0005 to the West Virginia Quality Improvement Organization Contract, HHSM-500-2008-WV9THC, funded by the Centers for Medicare &amp; Medicaid Services, an agency of the U.S. Department of Health and Human Services. The content of this publication does not necessarily reflect the views or policies of the Department of Health and Human Services, nor does mention of trade names, commercial products, or organizations imply endorsement by the U.S. Government. The author assumes full responsibility for the accuracy and completeness of the ideas presented. Publication number: 9SOW-WV-HH-BK-081811. App. 8/2011.</a:t>
            </a:r>
          </a:p>
        </p:txBody>
      </p:sp>
    </p:spTree>
  </p:cSld>
  <p:clrMapOvr>
    <a:masterClrMapping/>
  </p:clrMapOvr>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Title 1"/>
          <p:cNvSpPr>
            <a:spLocks noGrp="1"/>
          </p:cNvSpPr>
          <p:nvPr>
            <p:ph type="title"/>
          </p:nvPr>
        </p:nvSpPr>
        <p:spPr>
          <a:xfrm>
            <a:off x="0" y="533400"/>
            <a:ext cx="8991600" cy="685800"/>
          </a:xfrm>
        </p:spPr>
        <p:txBody>
          <a:bodyPr/>
          <a:lstStyle/>
          <a:p>
            <a:r>
              <a:rPr lang="en-US" sz="3600" b="1" dirty="0">
                <a:latin typeface="Arial" charset="0"/>
                <a:cs typeface="Arial" charset="0"/>
              </a:rPr>
              <a:t>Cross Setting I</a:t>
            </a:r>
          </a:p>
        </p:txBody>
      </p:sp>
      <p:sp>
        <p:nvSpPr>
          <p:cNvPr id="38915" name="Content Placeholder 2"/>
          <p:cNvSpPr>
            <a:spLocks noGrp="1"/>
          </p:cNvSpPr>
          <p:nvPr>
            <p:ph idx="1"/>
          </p:nvPr>
        </p:nvSpPr>
        <p:spPr>
          <a:xfrm>
            <a:off x="685800" y="1752600"/>
            <a:ext cx="7086600" cy="4343400"/>
          </a:xfrm>
        </p:spPr>
        <p:txBody>
          <a:bodyPr/>
          <a:lstStyle/>
          <a:p>
            <a:r>
              <a:rPr lang="en-US" sz="2800">
                <a:latin typeface="Times New Roman" charset="0"/>
              </a:rPr>
              <a:t>October 2010</a:t>
            </a:r>
          </a:p>
          <a:p>
            <a:pPr marL="342900" lvl="2" indent="-342900"/>
            <a:r>
              <a:rPr lang="en-US" sz="2800">
                <a:latin typeface="Times New Roman" charset="0"/>
              </a:rPr>
              <a:t>Coaching</a:t>
            </a:r>
          </a:p>
          <a:p>
            <a:pPr marL="342900" lvl="2" indent="-342900"/>
            <a:r>
              <a:rPr lang="en-US" sz="2800">
                <a:latin typeface="Times New Roman" charset="0"/>
              </a:rPr>
              <a:t>Care Transitions</a:t>
            </a:r>
          </a:p>
          <a:p>
            <a:pPr lvl="3">
              <a:buFont typeface="Wingdings" charset="0"/>
              <a:buChar char="§"/>
            </a:pPr>
            <a:r>
              <a:rPr lang="en-US" sz="2400">
                <a:latin typeface="Times New Roman" charset="0"/>
              </a:rPr>
              <a:t>Care Transitions</a:t>
            </a:r>
            <a:r>
              <a:rPr lang="en-US" sz="2400" baseline="30000">
                <a:latin typeface="Times New Roman" charset="0"/>
              </a:rPr>
              <a:t>SM</a:t>
            </a:r>
          </a:p>
          <a:p>
            <a:pPr lvl="3">
              <a:buFont typeface="Wingdings" charset="0"/>
              <a:buChar char="§"/>
            </a:pPr>
            <a:r>
              <a:rPr lang="en-US" sz="2400">
                <a:latin typeface="Times New Roman" charset="0"/>
              </a:rPr>
              <a:t>Transitional Care Model</a:t>
            </a:r>
          </a:p>
          <a:p>
            <a:pPr lvl="3">
              <a:buFont typeface="Wingdings" charset="0"/>
              <a:buChar char="§"/>
            </a:pPr>
            <a:r>
              <a:rPr lang="en-US" sz="2400">
                <a:latin typeface="Times New Roman" charset="0"/>
              </a:rPr>
              <a:t>Project RED</a:t>
            </a:r>
          </a:p>
          <a:p>
            <a:pPr lvl="3">
              <a:buFont typeface="Wingdings" charset="0"/>
              <a:buChar char="§"/>
            </a:pPr>
            <a:r>
              <a:rPr lang="en-US" sz="2400">
                <a:latin typeface="Times New Roman" charset="0"/>
              </a:rPr>
              <a:t>Project BOOST</a:t>
            </a:r>
          </a:p>
          <a:p>
            <a:pPr lvl="1">
              <a:buFont typeface="Wingdings" charset="0"/>
              <a:buChar char="§"/>
            </a:pPr>
            <a:endParaRPr lang="en-US" sz="2400">
              <a:latin typeface="Times New Roman" charset="0"/>
            </a:endParaRPr>
          </a:p>
          <a:p>
            <a:pPr lvl="1"/>
            <a:endParaRPr lang="en-US">
              <a:latin typeface="Times New Roman" charset="0"/>
            </a:endParaRPr>
          </a:p>
        </p:txBody>
      </p:sp>
      <p:pic>
        <p:nvPicPr>
          <p:cNvPr id="1026" name="Picture 2" descr="Best Practive Intervention Package cove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486400" y="1676400"/>
            <a:ext cx="3429000" cy="4135438"/>
          </a:xfrm>
          <a:prstGeom prst="rect">
            <a:avLst/>
          </a:prstGeom>
          <a:noFill/>
          <a:ln w="9525" cap="sq">
            <a:solidFill>
              <a:srgbClr val="000000"/>
            </a:solidFill>
            <a:miter lim="800000"/>
            <a:headEnd/>
            <a:tailEnd/>
          </a:ln>
          <a:effectLst>
            <a:outerShdw blurRad="63500" dist="50800" dir="2700000" algn="tl" rotWithShape="0">
              <a:srgbClr val="000000">
                <a:alpha val="39999"/>
              </a:srgbClr>
            </a:outerShdw>
          </a:effectLst>
          <a:extLst>
            <a:ext uri="{909E8E84-426E-40dd-AFC4-6F175D3DCCD1}">
              <a14:hiddenFill xmlns:a14="http://schemas.microsoft.com/office/drawing/2010/main">
                <a:solidFill>
                  <a:srgbClr val="FFFFFF"/>
                </a:solidFill>
              </a14:hiddenFill>
            </a:ext>
          </a:extLst>
        </p:spPr>
      </p:pic>
    </p:spTree>
  </p:cSld>
  <p:clrMapOvr>
    <a:masterClrMapping/>
  </p:clrMapOvr>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9938" name="Title 1"/>
          <p:cNvSpPr>
            <a:spLocks noGrp="1"/>
          </p:cNvSpPr>
          <p:nvPr>
            <p:ph type="title"/>
          </p:nvPr>
        </p:nvSpPr>
        <p:spPr>
          <a:xfrm>
            <a:off x="228600" y="609600"/>
            <a:ext cx="8915400" cy="609600"/>
          </a:xfrm>
        </p:spPr>
        <p:txBody>
          <a:bodyPr/>
          <a:lstStyle/>
          <a:p>
            <a:r>
              <a:rPr lang="en-US" sz="3600" b="1" dirty="0">
                <a:latin typeface="Arial" charset="0"/>
                <a:cs typeface="Arial" charset="0"/>
              </a:rPr>
              <a:t>Do we have a care transitions problem? </a:t>
            </a:r>
          </a:p>
        </p:txBody>
      </p:sp>
      <p:sp>
        <p:nvSpPr>
          <p:cNvPr id="39939" name="Content Placeholder 2"/>
          <p:cNvSpPr>
            <a:spLocks noGrp="1"/>
          </p:cNvSpPr>
          <p:nvPr>
            <p:ph idx="1"/>
          </p:nvPr>
        </p:nvSpPr>
        <p:spPr/>
        <p:txBody>
          <a:bodyPr/>
          <a:lstStyle/>
          <a:p>
            <a:r>
              <a:rPr lang="en-US" sz="2400">
                <a:latin typeface="Times New Roman" charset="0"/>
              </a:rPr>
              <a:t>Patients are at risk of medical errors during discontinuation of care from in patient to outpatient setting and this puts patients at risk of rehospitaliziation. (Moore, Wisnivesky, Williams, McGinn (2003). </a:t>
            </a:r>
          </a:p>
          <a:p>
            <a:r>
              <a:rPr lang="en-US" sz="2400">
                <a:latin typeface="Times New Roman" charset="0"/>
              </a:rPr>
              <a:t>Almost </a:t>
            </a:r>
            <a:r>
              <a:rPr lang="en-US" sz="2400" b="1">
                <a:latin typeface="Times New Roman" charset="0"/>
              </a:rPr>
              <a:t>one-fifth of the Medicare beneficiaries who had been discharged </a:t>
            </a:r>
            <a:r>
              <a:rPr lang="en-US" sz="2400">
                <a:latin typeface="Times New Roman" charset="0"/>
              </a:rPr>
              <a:t>from an acute care facility were </a:t>
            </a:r>
            <a:r>
              <a:rPr lang="en-US" sz="2400" b="1">
                <a:latin typeface="Times New Roman" charset="0"/>
              </a:rPr>
              <a:t>rehospitalized within 30 days, and </a:t>
            </a:r>
            <a:r>
              <a:rPr lang="en-US" sz="2400">
                <a:latin typeface="Times New Roman" charset="0"/>
              </a:rPr>
              <a:t>34.0% were rehospitalized within 90 days (Jencks, Williams, and Coleman, 2009).</a:t>
            </a:r>
          </a:p>
          <a:p>
            <a:pPr>
              <a:buFontTx/>
              <a:buNone/>
            </a:pPr>
            <a:endParaRPr lang="en-US" sz="2400">
              <a:latin typeface="Times New Roman" charset="0"/>
            </a:endParaRPr>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0962" name="Title 1"/>
          <p:cNvSpPr>
            <a:spLocks noGrp="1"/>
          </p:cNvSpPr>
          <p:nvPr>
            <p:ph type="title"/>
          </p:nvPr>
        </p:nvSpPr>
        <p:spPr>
          <a:xfrm>
            <a:off x="685800" y="457200"/>
            <a:ext cx="7772400" cy="762000"/>
          </a:xfrm>
        </p:spPr>
        <p:txBody>
          <a:bodyPr/>
          <a:lstStyle/>
          <a:p>
            <a:r>
              <a:rPr lang="en-US" sz="3600" b="1" dirty="0">
                <a:latin typeface="Arial" charset="0"/>
                <a:cs typeface="Arial" charset="0"/>
              </a:rPr>
              <a:t>Use Lessons Learned</a:t>
            </a:r>
          </a:p>
        </p:txBody>
      </p:sp>
      <p:sp>
        <p:nvSpPr>
          <p:cNvPr id="40963" name="Content Placeholder 2"/>
          <p:cNvSpPr>
            <a:spLocks noGrp="1"/>
          </p:cNvSpPr>
          <p:nvPr>
            <p:ph idx="1"/>
          </p:nvPr>
        </p:nvSpPr>
        <p:spPr>
          <a:xfrm>
            <a:off x="685800" y="1447800"/>
            <a:ext cx="7772400" cy="4648200"/>
          </a:xfrm>
        </p:spPr>
        <p:txBody>
          <a:bodyPr/>
          <a:lstStyle/>
          <a:p>
            <a:r>
              <a:rPr lang="en-US">
                <a:latin typeface="Times New Roman" charset="0"/>
              </a:rPr>
              <a:t>Care Transitions: Barriers and Strategies</a:t>
            </a:r>
          </a:p>
          <a:p>
            <a:r>
              <a:rPr lang="en-US">
                <a:latin typeface="Times New Roman" charset="0"/>
              </a:rPr>
              <a:t>Read the success stories—what works?</a:t>
            </a:r>
          </a:p>
          <a:p>
            <a:pPr lvl="1"/>
            <a:r>
              <a:rPr lang="en-US">
                <a:latin typeface="Times New Roman" charset="0"/>
              </a:rPr>
              <a:t>Multi-provider meetings</a:t>
            </a:r>
          </a:p>
          <a:p>
            <a:pPr lvl="1"/>
            <a:r>
              <a:rPr lang="en-US">
                <a:latin typeface="Times New Roman" charset="0"/>
              </a:rPr>
              <a:t>Coaching</a:t>
            </a:r>
          </a:p>
          <a:p>
            <a:pPr lvl="1"/>
            <a:r>
              <a:rPr lang="en-US">
                <a:latin typeface="Times New Roman" charset="0"/>
              </a:rPr>
              <a:t>Educating staff</a:t>
            </a:r>
          </a:p>
          <a:p>
            <a:pPr lvl="1"/>
            <a:r>
              <a:rPr lang="en-US">
                <a:latin typeface="Times New Roman" charset="0"/>
              </a:rPr>
              <a:t>Best Practices</a:t>
            </a:r>
          </a:p>
          <a:p>
            <a:pPr lvl="1"/>
            <a:endParaRPr lang="en-US">
              <a:latin typeface="Times New Roman" charset="0"/>
            </a:endParaRPr>
          </a:p>
          <a:p>
            <a:pPr lvl="1">
              <a:buFontTx/>
              <a:buNone/>
            </a:pPr>
            <a:r>
              <a:rPr lang="en-US">
                <a:latin typeface="Times New Roman" charset="0"/>
              </a:rPr>
              <a:t>     </a:t>
            </a:r>
            <a:r>
              <a:rPr lang="ja-JP" altLang="en-US">
                <a:latin typeface="Times New Roman" charset="0"/>
              </a:rPr>
              <a:t>“</a:t>
            </a:r>
            <a:r>
              <a:rPr lang="en-US">
                <a:latin typeface="Times New Roman" charset="0"/>
              </a:rPr>
              <a:t>Focus on remedies, not faults.</a:t>
            </a:r>
            <a:r>
              <a:rPr lang="ja-JP" altLang="en-US">
                <a:latin typeface="Times New Roman" charset="0"/>
              </a:rPr>
              <a:t>”</a:t>
            </a:r>
            <a:r>
              <a:rPr lang="en-US">
                <a:latin typeface="Times New Roman" charset="0"/>
              </a:rPr>
              <a:t> </a:t>
            </a:r>
            <a:r>
              <a:rPr lang="en-US" i="1">
                <a:latin typeface="Times New Roman" charset="0"/>
              </a:rPr>
              <a:t>Jack Nicklaus</a:t>
            </a:r>
          </a:p>
          <a:p>
            <a:pPr lvl="1"/>
            <a:endParaRPr lang="en-US">
              <a:latin typeface="Times New Roman" charset="0"/>
            </a:endParaRPr>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1986" name="Title 1"/>
          <p:cNvSpPr>
            <a:spLocks noGrp="1"/>
          </p:cNvSpPr>
          <p:nvPr>
            <p:ph type="title"/>
          </p:nvPr>
        </p:nvSpPr>
        <p:spPr>
          <a:xfrm>
            <a:off x="685800" y="533400"/>
            <a:ext cx="7772400" cy="533400"/>
          </a:xfrm>
        </p:spPr>
        <p:txBody>
          <a:bodyPr/>
          <a:lstStyle/>
          <a:p>
            <a:r>
              <a:rPr lang="en-US" sz="3600" b="1" dirty="0">
                <a:latin typeface="Arial" charset="0"/>
                <a:cs typeface="Arial" charset="0"/>
              </a:rPr>
              <a:t>Teach Back</a:t>
            </a:r>
          </a:p>
        </p:txBody>
      </p:sp>
      <p:grpSp>
        <p:nvGrpSpPr>
          <p:cNvPr id="2" name="Group 1" descr="Teach Back"/>
          <p:cNvGrpSpPr/>
          <p:nvPr/>
        </p:nvGrpSpPr>
        <p:grpSpPr>
          <a:xfrm>
            <a:off x="990600" y="1676400"/>
            <a:ext cx="6705600" cy="4086225"/>
            <a:chOff x="990600" y="1676400"/>
            <a:chExt cx="6705600" cy="4086225"/>
          </a:xfrm>
        </p:grpSpPr>
        <p:pic>
          <p:nvPicPr>
            <p:cNvPr id="41987"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90600" y="1676400"/>
              <a:ext cx="1752600" cy="3290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1988"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276600" y="2057400"/>
              <a:ext cx="1828800" cy="3432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1989"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867400" y="2362200"/>
              <a:ext cx="1828800" cy="3400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3010" name="Title 1"/>
          <p:cNvSpPr>
            <a:spLocks noGrp="1"/>
          </p:cNvSpPr>
          <p:nvPr>
            <p:ph type="title"/>
          </p:nvPr>
        </p:nvSpPr>
        <p:spPr>
          <a:xfrm>
            <a:off x="685800" y="533400"/>
            <a:ext cx="7772400" cy="762000"/>
          </a:xfrm>
        </p:spPr>
        <p:txBody>
          <a:bodyPr/>
          <a:lstStyle/>
          <a:p>
            <a:r>
              <a:rPr lang="en-US" sz="3600" b="1" dirty="0">
                <a:latin typeface="Arial" charset="0"/>
                <a:cs typeface="Arial" charset="0"/>
              </a:rPr>
              <a:t>SBAR</a:t>
            </a:r>
          </a:p>
        </p:txBody>
      </p:sp>
      <p:pic>
        <p:nvPicPr>
          <p:cNvPr id="80898" name="Picture 2" descr="SBAR worksheet"/>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09800" y="1371600"/>
            <a:ext cx="4829175" cy="4924425"/>
          </a:xfrm>
          <a:prstGeom prst="rect">
            <a:avLst/>
          </a:prstGeom>
          <a:noFill/>
          <a:ln w="12700" cap="sq">
            <a:solidFill>
              <a:srgbClr val="000000"/>
            </a:solidFill>
            <a:miter lim="800000"/>
            <a:headEnd/>
            <a:tailEnd/>
          </a:ln>
          <a:effectLst>
            <a:outerShdw blurRad="63500" dist="38100" dir="2700000" algn="tl" rotWithShape="0">
              <a:srgbClr val="000000">
                <a:alpha val="42999"/>
              </a:srgbClr>
            </a:outerShdw>
          </a:effectLst>
          <a:extLst>
            <a:ext uri="{909E8E84-426E-40dd-AFC4-6F175D3DCCD1}">
              <a14:hiddenFill xmlns:a14="http://schemas.microsoft.com/office/drawing/2010/main">
                <a:solidFill>
                  <a:srgbClr val="FFFFFF"/>
                </a:solidFill>
              </a14:hiddenFill>
            </a:ext>
          </a:extLst>
        </p:spPr>
      </p:pic>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Title 1"/>
          <p:cNvSpPr>
            <a:spLocks noGrp="1"/>
          </p:cNvSpPr>
          <p:nvPr>
            <p:ph type="title"/>
          </p:nvPr>
        </p:nvSpPr>
        <p:spPr>
          <a:xfrm>
            <a:off x="0" y="533400"/>
            <a:ext cx="8991600" cy="762000"/>
          </a:xfrm>
        </p:spPr>
        <p:txBody>
          <a:bodyPr/>
          <a:lstStyle/>
          <a:p>
            <a:r>
              <a:rPr lang="en-US" sz="3600" b="1" dirty="0">
                <a:latin typeface="Arial" charset="0"/>
                <a:cs typeface="Arial" charset="0"/>
              </a:rPr>
              <a:t>Cross Setting II</a:t>
            </a:r>
          </a:p>
        </p:txBody>
      </p:sp>
      <p:sp>
        <p:nvSpPr>
          <p:cNvPr id="17411" name="Content Placeholder 2"/>
          <p:cNvSpPr>
            <a:spLocks noGrp="1"/>
          </p:cNvSpPr>
          <p:nvPr>
            <p:ph idx="1"/>
          </p:nvPr>
        </p:nvSpPr>
        <p:spPr>
          <a:xfrm>
            <a:off x="685800" y="1752600"/>
            <a:ext cx="7086600" cy="4343400"/>
          </a:xfrm>
        </p:spPr>
        <p:txBody>
          <a:bodyPr/>
          <a:lstStyle/>
          <a:p>
            <a:pPr>
              <a:defRPr/>
            </a:pPr>
            <a:r>
              <a:rPr lang="en-US" sz="2800" dirty="0" smtClean="0">
                <a:ea typeface="+mn-ea"/>
              </a:rPr>
              <a:t>January 2011</a:t>
            </a:r>
          </a:p>
          <a:p>
            <a:pPr marL="342900" lvl="2" indent="-342900">
              <a:defRPr/>
            </a:pPr>
            <a:r>
              <a:rPr lang="en-US" sz="2800" dirty="0" smtClean="0"/>
              <a:t>Care Transitions with </a:t>
            </a:r>
          </a:p>
          <a:p>
            <a:pPr marL="342900" lvl="2" indent="-342900">
              <a:buFontTx/>
              <a:buNone/>
              <a:defRPr/>
            </a:pPr>
            <a:r>
              <a:rPr lang="en-US" sz="2800" dirty="0" smtClean="0"/>
              <a:t>	Chronic Care Patients</a:t>
            </a:r>
          </a:p>
          <a:p>
            <a:pPr lvl="2">
              <a:buFont typeface="Wingdings" pitchFamily="2" charset="2"/>
              <a:buChar char="§"/>
              <a:defRPr/>
            </a:pPr>
            <a:r>
              <a:rPr lang="en-US" dirty="0" smtClean="0"/>
              <a:t>Disease Management</a:t>
            </a:r>
          </a:p>
          <a:p>
            <a:pPr lvl="2">
              <a:buFont typeface="Wingdings" pitchFamily="2" charset="2"/>
              <a:buChar char="§"/>
              <a:defRPr/>
            </a:pPr>
            <a:r>
              <a:rPr lang="en-US" dirty="0" smtClean="0"/>
              <a:t>Self-Management Support</a:t>
            </a:r>
          </a:p>
          <a:p>
            <a:pPr lvl="2">
              <a:buFont typeface="Wingdings" pitchFamily="2" charset="2"/>
              <a:buChar char="§"/>
              <a:defRPr/>
            </a:pPr>
            <a:r>
              <a:rPr lang="en-US" dirty="0" smtClean="0"/>
              <a:t>Telehealth</a:t>
            </a:r>
          </a:p>
          <a:p>
            <a:pPr lvl="1">
              <a:buFont typeface="Wingdings" pitchFamily="2" charset="2"/>
              <a:buChar char="§"/>
              <a:defRPr/>
            </a:pPr>
            <a:endParaRPr lang="en-US" dirty="0" smtClean="0"/>
          </a:p>
          <a:p>
            <a:pPr lvl="1">
              <a:defRPr/>
            </a:pPr>
            <a:endParaRPr lang="en-US" dirty="0" smtClean="0"/>
          </a:p>
        </p:txBody>
      </p:sp>
      <p:pic>
        <p:nvPicPr>
          <p:cNvPr id="6146" name="Picture 2" descr="HHQI Best Practice Intervention Package cove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410200" y="1676400"/>
            <a:ext cx="3505200" cy="4268788"/>
          </a:xfrm>
          <a:prstGeom prst="rect">
            <a:avLst/>
          </a:prstGeom>
          <a:noFill/>
          <a:ln w="9525" cap="sq">
            <a:solidFill>
              <a:srgbClr val="000000"/>
            </a:solidFill>
            <a:miter lim="800000"/>
            <a:headEnd/>
            <a:tailEnd/>
          </a:ln>
          <a:effectLst>
            <a:outerShdw blurRad="63500" dist="38100" dir="2700000" algn="tl" rotWithShape="0">
              <a:srgbClr val="000000">
                <a:alpha val="42999"/>
              </a:srgbClr>
            </a:outerShdw>
          </a:effectLst>
          <a:extLst>
            <a:ext uri="{909E8E84-426E-40dd-AFC4-6F175D3DCCD1}">
              <a14:hiddenFill xmlns:a14="http://schemas.microsoft.com/office/drawing/2010/main">
                <a:solidFill>
                  <a:srgbClr val="FFFFFF"/>
                </a:solidFill>
              </a14:hiddenFill>
            </a:ext>
          </a:extLst>
        </p:spPr>
      </p:pic>
    </p:spTree>
  </p:cSld>
  <p:clrMapOvr>
    <a:masterClrMapping/>
  </p:clrMapOvr>
  <p:timing>
    <p:tnLst>
      <p:par>
        <p:cTn xmlns:p14="http://schemas.microsoft.com/office/powerpoint/2010/mai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5058" name="Content Placeholder 2"/>
          <p:cNvSpPr>
            <a:spLocks noGrp="1"/>
          </p:cNvSpPr>
          <p:nvPr>
            <p:ph idx="1"/>
          </p:nvPr>
        </p:nvSpPr>
        <p:spPr>
          <a:xfrm>
            <a:off x="685800" y="1981200"/>
            <a:ext cx="7924800" cy="4114800"/>
          </a:xfrm>
        </p:spPr>
        <p:txBody>
          <a:bodyPr/>
          <a:lstStyle/>
          <a:p>
            <a:r>
              <a:rPr lang="en-US" sz="2400">
                <a:latin typeface="Times New Roman" charset="0"/>
              </a:rPr>
              <a:t>The costs for hospital care and rehospitalizations increases with the number of different chronic conditions (Friedman et al., 2008).</a:t>
            </a:r>
          </a:p>
          <a:p>
            <a:r>
              <a:rPr lang="ja-JP" altLang="en-US" sz="2400">
                <a:latin typeface="Times New Roman" charset="0"/>
              </a:rPr>
              <a:t>“</a:t>
            </a:r>
            <a:r>
              <a:rPr lang="en-US" sz="2400">
                <a:latin typeface="Times New Roman" charset="0"/>
              </a:rPr>
              <a:t>In 2009, 145 million people—almost half of all Americans—lived with a chronic condition</a:t>
            </a:r>
            <a:r>
              <a:rPr lang="ja-JP" altLang="en-US" sz="2400">
                <a:latin typeface="Times New Roman" charset="0"/>
              </a:rPr>
              <a:t>”</a:t>
            </a:r>
            <a:r>
              <a:rPr lang="en-US" sz="2400">
                <a:latin typeface="Times New Roman" charset="0"/>
              </a:rPr>
              <a:t> (</a:t>
            </a:r>
            <a:r>
              <a:rPr lang="en-US" sz="2400" u="sng">
                <a:latin typeface="Times New Roman" charset="0"/>
              </a:rPr>
              <a:t>Robert Wood Johnson Foundation</a:t>
            </a:r>
            <a:r>
              <a:rPr lang="en-US" sz="2400">
                <a:latin typeface="Times New Roman" charset="0"/>
              </a:rPr>
              <a:t>, 2010, p. 5).</a:t>
            </a:r>
          </a:p>
          <a:p>
            <a:r>
              <a:rPr lang="en-US" sz="2400">
                <a:latin typeface="Times New Roman" charset="0"/>
              </a:rPr>
              <a:t> </a:t>
            </a:r>
            <a:r>
              <a:rPr lang="ja-JP" altLang="en-US" sz="2400">
                <a:latin typeface="Times New Roman" charset="0"/>
              </a:rPr>
              <a:t>“</a:t>
            </a:r>
            <a:r>
              <a:rPr lang="en-US" sz="2400">
                <a:latin typeface="Times New Roman" charset="0"/>
              </a:rPr>
              <a:t>Between 2000 and 2030 the number of Americans with chronic conditions will increase by 37 percent, an increase of 46 million people</a:t>
            </a:r>
            <a:r>
              <a:rPr lang="ja-JP" altLang="en-US" sz="2400">
                <a:latin typeface="Times New Roman" charset="0"/>
              </a:rPr>
              <a:t>”</a:t>
            </a:r>
            <a:r>
              <a:rPr lang="en-US" sz="2400">
                <a:latin typeface="Times New Roman" charset="0"/>
              </a:rPr>
              <a:t> (</a:t>
            </a:r>
            <a:r>
              <a:rPr lang="en-US" sz="2400" u="sng">
                <a:latin typeface="Times New Roman" charset="0"/>
              </a:rPr>
              <a:t>Robert Wood Johnson Foundation</a:t>
            </a:r>
            <a:r>
              <a:rPr lang="en-US" sz="2400">
                <a:latin typeface="Times New Roman" charset="0"/>
              </a:rPr>
              <a:t>, 2010, p. 7).</a:t>
            </a:r>
          </a:p>
          <a:p>
            <a:endParaRPr lang="en-US">
              <a:latin typeface="Times New Roman" charset="0"/>
            </a:endParaRPr>
          </a:p>
          <a:p>
            <a:endParaRPr lang="en-US">
              <a:latin typeface="Times New Roman" charset="0"/>
            </a:endParaRPr>
          </a:p>
        </p:txBody>
      </p:sp>
      <p:sp>
        <p:nvSpPr>
          <p:cNvPr id="45059" name="Title 1"/>
          <p:cNvSpPr>
            <a:spLocks noGrp="1"/>
          </p:cNvSpPr>
          <p:nvPr>
            <p:ph type="title"/>
          </p:nvPr>
        </p:nvSpPr>
        <p:spPr>
          <a:xfrm>
            <a:off x="685800" y="533400"/>
            <a:ext cx="7772400" cy="990600"/>
          </a:xfrm>
        </p:spPr>
        <p:txBody>
          <a:bodyPr/>
          <a:lstStyle/>
          <a:p>
            <a:r>
              <a:rPr lang="en-US" sz="3600" b="1" dirty="0">
                <a:latin typeface="Arial" charset="0"/>
                <a:cs typeface="Arial" charset="0"/>
              </a:rPr>
              <a:t>Do we understand the impact of chronic care issues? </a:t>
            </a:r>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6082" name="Title 1"/>
          <p:cNvSpPr>
            <a:spLocks noGrp="1"/>
          </p:cNvSpPr>
          <p:nvPr>
            <p:ph type="title"/>
          </p:nvPr>
        </p:nvSpPr>
        <p:spPr>
          <a:xfrm>
            <a:off x="0" y="457200"/>
            <a:ext cx="9144000" cy="1143000"/>
          </a:xfrm>
        </p:spPr>
        <p:txBody>
          <a:bodyPr/>
          <a:lstStyle/>
          <a:p>
            <a:r>
              <a:rPr lang="en-US" sz="3600" b="1" dirty="0">
                <a:latin typeface="Arial" charset="0"/>
                <a:cs typeface="Arial" charset="0"/>
              </a:rPr>
              <a:t>Hospital Risk Assessment—</a:t>
            </a:r>
            <a:br>
              <a:rPr lang="en-US" sz="3600" b="1" dirty="0">
                <a:latin typeface="Arial" charset="0"/>
                <a:cs typeface="Arial" charset="0"/>
              </a:rPr>
            </a:br>
            <a:r>
              <a:rPr lang="en-US" sz="3600" b="1" dirty="0">
                <a:latin typeface="Arial" charset="0"/>
                <a:cs typeface="Arial" charset="0"/>
              </a:rPr>
              <a:t>For the Patient!</a:t>
            </a:r>
          </a:p>
        </p:txBody>
      </p:sp>
      <p:pic>
        <p:nvPicPr>
          <p:cNvPr id="2050" name="Picture 2" descr="Hospital Risk Assessment"/>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743200" y="1524000"/>
            <a:ext cx="3829050" cy="4829175"/>
          </a:xfrm>
          <a:prstGeom prst="rect">
            <a:avLst/>
          </a:prstGeom>
          <a:noFill/>
          <a:ln w="9525" cap="sq">
            <a:solidFill>
              <a:srgbClr val="000000"/>
            </a:solidFill>
            <a:miter lim="800000"/>
            <a:headEnd/>
            <a:tailEnd/>
          </a:ln>
          <a:effectLst>
            <a:outerShdw blurRad="63500" dist="38100" dir="2700000" algn="tl" rotWithShape="0">
              <a:srgbClr val="000000">
                <a:alpha val="42999"/>
              </a:srgbClr>
            </a:outerShdw>
          </a:effectLst>
          <a:extLst>
            <a:ext uri="{909E8E84-426E-40dd-AFC4-6F175D3DCCD1}">
              <a14:hiddenFill xmlns:a14="http://schemas.microsoft.com/office/drawing/2010/main">
                <a:solidFill>
                  <a:srgbClr val="FFFFFF"/>
                </a:solidFill>
              </a14:hiddenFill>
            </a:ext>
          </a:extLst>
        </p:spPr>
      </p:pic>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7106" name="Title 1"/>
          <p:cNvSpPr>
            <a:spLocks noGrp="1"/>
          </p:cNvSpPr>
          <p:nvPr>
            <p:ph type="title"/>
          </p:nvPr>
        </p:nvSpPr>
        <p:spPr>
          <a:xfrm>
            <a:off x="685800" y="457200"/>
            <a:ext cx="7772400" cy="762000"/>
          </a:xfrm>
        </p:spPr>
        <p:txBody>
          <a:bodyPr/>
          <a:lstStyle/>
          <a:p>
            <a:r>
              <a:rPr lang="en-US" sz="3600" b="1" dirty="0">
                <a:latin typeface="Arial" charset="0"/>
                <a:cs typeface="Arial" charset="0"/>
              </a:rPr>
              <a:t>Top 10 Reasons for Follow-up</a:t>
            </a:r>
          </a:p>
        </p:txBody>
      </p:sp>
      <p:pic>
        <p:nvPicPr>
          <p:cNvPr id="3075" name="Picture 3" descr="Top 10 Reasons for Follow-Up Flye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743200" y="1371600"/>
            <a:ext cx="3848100" cy="4876800"/>
          </a:xfrm>
          <a:prstGeom prst="rect">
            <a:avLst/>
          </a:prstGeom>
          <a:noFill/>
          <a:ln w="9525" cap="sq">
            <a:solidFill>
              <a:srgbClr val="000000"/>
            </a:solidFill>
            <a:miter lim="800000"/>
            <a:headEnd/>
            <a:tailEnd/>
          </a:ln>
          <a:effectLst>
            <a:outerShdw blurRad="63500" dist="38100" dir="2700000" algn="tl" rotWithShape="0">
              <a:srgbClr val="000000">
                <a:alpha val="42999"/>
              </a:srgbClr>
            </a:outerShdw>
          </a:effectLst>
          <a:extLst>
            <a:ext uri="{909E8E84-426E-40dd-AFC4-6F175D3DCCD1}">
              <a14:hiddenFill xmlns:a14="http://schemas.microsoft.com/office/drawing/2010/main">
                <a:solidFill>
                  <a:srgbClr val="FFFFFF"/>
                </a:solidFill>
              </a14:hiddenFill>
            </a:ext>
          </a:extLst>
        </p:spPr>
      </p:pic>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Title 1"/>
          <p:cNvSpPr>
            <a:spLocks noGrp="1"/>
          </p:cNvSpPr>
          <p:nvPr>
            <p:ph type="title"/>
          </p:nvPr>
        </p:nvSpPr>
        <p:spPr>
          <a:xfrm>
            <a:off x="0" y="533400"/>
            <a:ext cx="8991600" cy="685800"/>
          </a:xfrm>
        </p:spPr>
        <p:txBody>
          <a:bodyPr/>
          <a:lstStyle/>
          <a:p>
            <a:r>
              <a:rPr lang="en-US" sz="3600" b="1" dirty="0">
                <a:latin typeface="Arial" charset="0"/>
                <a:cs typeface="Arial" charset="0"/>
              </a:rPr>
              <a:t>Cross Setting III</a:t>
            </a:r>
          </a:p>
        </p:txBody>
      </p:sp>
      <p:sp>
        <p:nvSpPr>
          <p:cNvPr id="48131" name="Content Placeholder 2"/>
          <p:cNvSpPr>
            <a:spLocks noGrp="1"/>
          </p:cNvSpPr>
          <p:nvPr>
            <p:ph idx="1"/>
          </p:nvPr>
        </p:nvSpPr>
        <p:spPr>
          <a:xfrm>
            <a:off x="685800" y="1371600"/>
            <a:ext cx="7086600" cy="4724400"/>
          </a:xfrm>
        </p:spPr>
        <p:txBody>
          <a:bodyPr/>
          <a:lstStyle/>
          <a:p>
            <a:r>
              <a:rPr lang="en-US" sz="2400">
                <a:latin typeface="Times New Roman" charset="0"/>
              </a:rPr>
              <a:t>April 2011</a:t>
            </a:r>
          </a:p>
          <a:p>
            <a:pPr marL="342900" lvl="2" indent="-342900"/>
            <a:r>
              <a:rPr lang="en-US">
                <a:latin typeface="Times New Roman" charset="0"/>
              </a:rPr>
              <a:t>Innovative ideas to                                                                    help prepare for                                                        health care changes</a:t>
            </a:r>
          </a:p>
          <a:p>
            <a:pPr lvl="1"/>
            <a:r>
              <a:rPr lang="en-US" sz="2000">
                <a:latin typeface="Times New Roman" charset="0"/>
              </a:rPr>
              <a:t>Patient-Centered Medical Homes (PCMH)</a:t>
            </a:r>
          </a:p>
          <a:p>
            <a:pPr lvl="1"/>
            <a:r>
              <a:rPr lang="en-US" sz="2000">
                <a:latin typeface="Times New Roman" charset="0"/>
              </a:rPr>
              <a:t>Accountable Care Organizations</a:t>
            </a:r>
          </a:p>
          <a:p>
            <a:pPr lvl="1"/>
            <a:r>
              <a:rPr lang="en-US" sz="2000">
                <a:latin typeface="Times New Roman" charset="0"/>
              </a:rPr>
              <a:t>Functioning as a provider community </a:t>
            </a:r>
          </a:p>
          <a:p>
            <a:pPr lvl="1"/>
            <a:r>
              <a:rPr lang="en-US" sz="2000">
                <a:latin typeface="Times New Roman" charset="0"/>
              </a:rPr>
              <a:t>Reducing readmissions while                                  improving quality</a:t>
            </a:r>
          </a:p>
          <a:p>
            <a:pPr lvl="1"/>
            <a:r>
              <a:rPr lang="en-US" sz="2000">
                <a:latin typeface="Times New Roman" charset="0"/>
              </a:rPr>
              <a:t>Medication reconciliation                                                              and medication management                                                 from a community perspective</a:t>
            </a:r>
          </a:p>
          <a:p>
            <a:pPr lvl="1"/>
            <a:r>
              <a:rPr lang="en-US" sz="2000">
                <a:latin typeface="Times New Roman" charset="0"/>
              </a:rPr>
              <a:t>Communication of fall risk                                                              with the multi-provider community</a:t>
            </a:r>
          </a:p>
          <a:p>
            <a:pPr lvl="1">
              <a:buFont typeface="Wingdings" charset="0"/>
              <a:buChar char="§"/>
            </a:pPr>
            <a:endParaRPr lang="en-US">
              <a:latin typeface="Times New Roman" charset="0"/>
            </a:endParaRPr>
          </a:p>
          <a:p>
            <a:pPr lvl="1"/>
            <a:endParaRPr lang="en-US">
              <a:latin typeface="Times New Roman" charset="0"/>
            </a:endParaRPr>
          </a:p>
        </p:txBody>
      </p:sp>
      <p:pic>
        <p:nvPicPr>
          <p:cNvPr id="4098" name="Picture 2" descr="HHQI Best Practices Intervention Package cove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943600" y="1752600"/>
            <a:ext cx="2971800" cy="3800475"/>
          </a:xfrm>
          <a:prstGeom prst="rect">
            <a:avLst/>
          </a:prstGeom>
          <a:noFill/>
          <a:ln w="9525" cap="sq">
            <a:solidFill>
              <a:srgbClr val="000000"/>
            </a:solidFill>
            <a:miter lim="800000"/>
            <a:headEnd/>
            <a:tailEnd/>
          </a:ln>
          <a:effectLst>
            <a:outerShdw blurRad="63500" dist="38100" dir="2700000" algn="tl" rotWithShape="0">
              <a:srgbClr val="000000">
                <a:alpha val="42999"/>
              </a:srgbClr>
            </a:outerShdw>
          </a:effectLst>
          <a:extLst>
            <a:ext uri="{909E8E84-426E-40dd-AFC4-6F175D3DCCD1}">
              <a14:hiddenFill xmlns:a14="http://schemas.microsoft.com/office/drawing/2010/main">
                <a:solidFill>
                  <a:srgbClr val="FFFFFF"/>
                </a:solidFill>
              </a14:hiddenFill>
            </a:ext>
          </a:extLst>
        </p:spPr>
      </p:pic>
    </p:spTree>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2290" name="Rectangle 5"/>
          <p:cNvSpPr>
            <a:spLocks noGrp="1" noChangeArrowheads="1"/>
          </p:cNvSpPr>
          <p:nvPr>
            <p:ph type="title" idx="4294967295"/>
          </p:nvPr>
        </p:nvSpPr>
        <p:spPr/>
        <p:txBody>
          <a:bodyPr/>
          <a:lstStyle/>
          <a:p>
            <a:pPr eaLnBrk="1" hangingPunct="1"/>
            <a:r>
              <a:rPr lang="en-US">
                <a:latin typeface="Times New Roman" charset="0"/>
              </a:rPr>
              <a:t>Objectives of this talk</a:t>
            </a:r>
          </a:p>
        </p:txBody>
      </p:sp>
      <p:sp>
        <p:nvSpPr>
          <p:cNvPr id="12291" name="Rectangle 6"/>
          <p:cNvSpPr>
            <a:spLocks noGrp="1" noChangeArrowheads="1"/>
          </p:cNvSpPr>
          <p:nvPr>
            <p:ph type="body" idx="4294967295"/>
          </p:nvPr>
        </p:nvSpPr>
        <p:spPr/>
        <p:txBody>
          <a:bodyPr/>
          <a:lstStyle/>
          <a:p>
            <a:pPr eaLnBrk="1" hangingPunct="1"/>
            <a:r>
              <a:rPr lang="en-US">
                <a:latin typeface="Times New Roman" charset="0"/>
              </a:rPr>
              <a:t>Describe the HHQI National Campaign II</a:t>
            </a:r>
          </a:p>
          <a:p>
            <a:pPr lvl="1" eaLnBrk="1" hangingPunct="1"/>
            <a:r>
              <a:rPr lang="en-US">
                <a:latin typeface="Times New Roman" charset="0"/>
              </a:rPr>
              <a:t>Compare with first campaign (2007)</a:t>
            </a:r>
          </a:p>
          <a:p>
            <a:pPr eaLnBrk="1" hangingPunct="1"/>
            <a:r>
              <a:rPr lang="en-US">
                <a:latin typeface="Times New Roman" charset="0"/>
              </a:rPr>
              <a:t>Present results of evaluation of the campaign</a:t>
            </a:r>
          </a:p>
          <a:p>
            <a:pPr eaLnBrk="1" hangingPunct="1"/>
            <a:r>
              <a:rPr lang="en-US">
                <a:latin typeface="Times New Roman" charset="0"/>
              </a:rPr>
              <a:t>Discuss how the campaign</a:t>
            </a:r>
            <a:r>
              <a:rPr lang="ja-JP" altLang="en-US">
                <a:latin typeface="Times New Roman" charset="0"/>
              </a:rPr>
              <a:t>’</a:t>
            </a:r>
            <a:r>
              <a:rPr lang="en-US">
                <a:latin typeface="Times New Roman" charset="0"/>
              </a:rPr>
              <a:t>s success might inform future QI efforts involving home health and future national campaigns</a:t>
            </a:r>
          </a:p>
          <a:p>
            <a:pPr eaLnBrk="1" hangingPunct="1"/>
            <a:endParaRPr lang="en-US">
              <a:latin typeface="Times New Roman" charset="0"/>
            </a:endParaRPr>
          </a:p>
          <a:p>
            <a:pPr eaLnBrk="1" hangingPunct="1"/>
            <a:endParaRPr lang="en-US">
              <a:latin typeface="Times New Roman" charset="0"/>
            </a:endParaRPr>
          </a:p>
        </p:txBody>
      </p:sp>
    </p:spTree>
  </p:cSld>
  <p:clrMapOvr>
    <a:masterClrMapping/>
  </p:clrMapOvr>
  <p:timing>
    <p:tnLst>
      <p:par>
        <p:cTn xmlns:p14="http://schemas.microsoft.com/office/powerpoint/2010/mai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9154" name="Title 1"/>
          <p:cNvSpPr>
            <a:spLocks noGrp="1"/>
          </p:cNvSpPr>
          <p:nvPr>
            <p:ph type="title"/>
          </p:nvPr>
        </p:nvSpPr>
        <p:spPr>
          <a:xfrm>
            <a:off x="685800" y="533400"/>
            <a:ext cx="7772400" cy="609600"/>
          </a:xfrm>
        </p:spPr>
        <p:txBody>
          <a:bodyPr/>
          <a:lstStyle/>
          <a:p>
            <a:r>
              <a:rPr lang="en-US" sz="3600" b="1" dirty="0">
                <a:latin typeface="Arial" charset="0"/>
                <a:cs typeface="Arial" charset="0"/>
              </a:rPr>
              <a:t>Healthcare Priorities</a:t>
            </a:r>
          </a:p>
        </p:txBody>
      </p:sp>
      <p:sp>
        <p:nvSpPr>
          <p:cNvPr id="49155" name="Content Placeholder 2"/>
          <p:cNvSpPr>
            <a:spLocks noGrp="1"/>
          </p:cNvSpPr>
          <p:nvPr>
            <p:ph sz="half" idx="1"/>
          </p:nvPr>
        </p:nvSpPr>
        <p:spPr>
          <a:xfrm>
            <a:off x="685800" y="1524000"/>
            <a:ext cx="3810000" cy="4572000"/>
          </a:xfrm>
        </p:spPr>
        <p:txBody>
          <a:bodyPr/>
          <a:lstStyle/>
          <a:p>
            <a:pPr>
              <a:buFontTx/>
              <a:buNone/>
            </a:pPr>
            <a:r>
              <a:rPr lang="en-US" b="1" i="1">
                <a:latin typeface="Times New Roman" charset="0"/>
              </a:rPr>
              <a:t>Center for Medicare &amp; Medicaid Innovation </a:t>
            </a:r>
          </a:p>
          <a:p>
            <a:r>
              <a:rPr lang="en-US">
                <a:latin typeface="Times New Roman" charset="0"/>
              </a:rPr>
              <a:t>Better healthcare</a:t>
            </a:r>
          </a:p>
          <a:p>
            <a:r>
              <a:rPr lang="en-US">
                <a:latin typeface="Times New Roman" charset="0"/>
              </a:rPr>
              <a:t>Better health</a:t>
            </a:r>
          </a:p>
          <a:p>
            <a:r>
              <a:rPr lang="en-US">
                <a:latin typeface="Times New Roman" charset="0"/>
              </a:rPr>
              <a:t>Reduced costs</a:t>
            </a:r>
          </a:p>
        </p:txBody>
      </p:sp>
      <p:sp>
        <p:nvSpPr>
          <p:cNvPr id="49156" name="Content Placeholder 3"/>
          <p:cNvSpPr>
            <a:spLocks noGrp="1"/>
          </p:cNvSpPr>
          <p:nvPr>
            <p:ph sz="half" idx="2"/>
          </p:nvPr>
        </p:nvSpPr>
        <p:spPr>
          <a:xfrm>
            <a:off x="4648200" y="1524000"/>
            <a:ext cx="3810000" cy="4572000"/>
          </a:xfrm>
        </p:spPr>
        <p:txBody>
          <a:bodyPr/>
          <a:lstStyle/>
          <a:p>
            <a:pPr>
              <a:buFontTx/>
              <a:buNone/>
            </a:pPr>
            <a:r>
              <a:rPr lang="en-US" b="1" i="1">
                <a:latin typeface="Times New Roman" charset="0"/>
              </a:rPr>
              <a:t>IHI</a:t>
            </a:r>
            <a:r>
              <a:rPr lang="ja-JP" altLang="en-US" b="1" i="1">
                <a:latin typeface="Times New Roman" charset="0"/>
              </a:rPr>
              <a:t>’</a:t>
            </a:r>
            <a:r>
              <a:rPr lang="en-US" b="1" i="1">
                <a:latin typeface="Times New Roman" charset="0"/>
              </a:rPr>
              <a:t>s Triple Aim</a:t>
            </a:r>
          </a:p>
          <a:p>
            <a:r>
              <a:rPr lang="en-US" sz="2400">
                <a:latin typeface="Times New Roman" charset="0"/>
              </a:rPr>
              <a:t>Improve the health of the population </a:t>
            </a:r>
          </a:p>
          <a:p>
            <a:r>
              <a:rPr lang="en-US" sz="2400">
                <a:latin typeface="Times New Roman" charset="0"/>
              </a:rPr>
              <a:t>Enhance the patient experience of care (including quality, access, and reliability) </a:t>
            </a:r>
          </a:p>
          <a:p>
            <a:r>
              <a:rPr lang="en-US" sz="2400">
                <a:latin typeface="Times New Roman" charset="0"/>
              </a:rPr>
              <a:t>Reduce, or at least control, the per capita cost of care. </a:t>
            </a:r>
          </a:p>
          <a:p>
            <a:endParaRPr lang="en-US">
              <a:latin typeface="Times New Roman" charset="0"/>
            </a:endParaRPr>
          </a:p>
          <a:p>
            <a:endParaRPr lang="en-US">
              <a:latin typeface="Times New Roman" charset="0"/>
            </a:endParaRPr>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50178" name="Title 1"/>
          <p:cNvSpPr>
            <a:spLocks noGrp="1"/>
          </p:cNvSpPr>
          <p:nvPr>
            <p:ph type="title"/>
          </p:nvPr>
        </p:nvSpPr>
        <p:spPr>
          <a:xfrm>
            <a:off x="609600" y="457200"/>
            <a:ext cx="8229600" cy="685800"/>
          </a:xfrm>
        </p:spPr>
        <p:txBody>
          <a:bodyPr/>
          <a:lstStyle/>
          <a:p>
            <a:r>
              <a:rPr lang="en-US" sz="3600" b="1" dirty="0">
                <a:latin typeface="Arial" charset="0"/>
                <a:cs typeface="Arial" charset="0"/>
              </a:rPr>
              <a:t>Deciding whether to play or not???</a:t>
            </a:r>
          </a:p>
        </p:txBody>
      </p:sp>
      <p:sp>
        <p:nvSpPr>
          <p:cNvPr id="50179" name="Content Placeholder 2"/>
          <p:cNvSpPr>
            <a:spLocks noGrp="1"/>
          </p:cNvSpPr>
          <p:nvPr>
            <p:ph idx="1"/>
          </p:nvPr>
        </p:nvSpPr>
        <p:spPr>
          <a:xfrm>
            <a:off x="685800" y="1219200"/>
            <a:ext cx="7772400" cy="5257800"/>
          </a:xfrm>
        </p:spPr>
        <p:txBody>
          <a:bodyPr/>
          <a:lstStyle/>
          <a:p>
            <a:pPr>
              <a:spcBef>
                <a:spcPct val="0"/>
              </a:spcBef>
            </a:pPr>
            <a:r>
              <a:rPr lang="en-US" sz="2400">
                <a:latin typeface="Times New Roman" charset="0"/>
              </a:rPr>
              <a:t>Since ACOs will be looking for partners to achieve this goal in the most effective and efficient manner, home health agencies must aggressively pursue these groups and convince potential ACOs that they can provide services needed for goal attainment</a:t>
            </a:r>
            <a:r>
              <a:rPr lang="en-US">
                <a:latin typeface="Times New Roman" charset="0"/>
              </a:rPr>
              <a:t>. </a:t>
            </a:r>
            <a:r>
              <a:rPr lang="en-US" sz="2400" i="1">
                <a:latin typeface="Times New Roman" charset="0"/>
              </a:rPr>
              <a:t>Mary St. Pierre, CS III BPIP</a:t>
            </a:r>
          </a:p>
          <a:p>
            <a:endParaRPr lang="en-US" sz="2400" i="1">
              <a:latin typeface="Times New Roman" charset="0"/>
            </a:endParaRPr>
          </a:p>
          <a:p>
            <a:r>
              <a:rPr lang="en-US" sz="2400">
                <a:latin typeface="Times New Roman" charset="0"/>
              </a:rPr>
              <a:t>As PCMH models become more widespread, I would expect they would seek close collaboration with Home Care Agencies to meet the needs of these vulnerable populations</a:t>
            </a:r>
            <a:r>
              <a:rPr lang="en-US">
                <a:latin typeface="Times New Roman" charset="0"/>
              </a:rPr>
              <a:t>.  </a:t>
            </a:r>
            <a:r>
              <a:rPr lang="en-US" sz="2400" i="1">
                <a:latin typeface="Times New Roman" charset="0"/>
              </a:rPr>
              <a:t>Richard J. Baron, MD, MACP , CS III BPIP</a:t>
            </a:r>
          </a:p>
          <a:p>
            <a:pPr>
              <a:buFontTx/>
              <a:buNone/>
            </a:pPr>
            <a:r>
              <a:rPr lang="en-US" sz="2400" i="1">
                <a:latin typeface="Times New Roman" charset="0"/>
              </a:rPr>
              <a:t>  </a:t>
            </a:r>
            <a:endParaRPr lang="en-US" sz="2400">
              <a:latin typeface="Times New Roman" charset="0"/>
            </a:endParaRPr>
          </a:p>
          <a:p>
            <a:pPr>
              <a:buFontTx/>
              <a:buNone/>
            </a:pPr>
            <a:r>
              <a:rPr lang="en-US" sz="2400">
                <a:latin typeface="Times New Roman" charset="0"/>
              </a:rPr>
              <a:t> </a:t>
            </a:r>
            <a:r>
              <a:rPr lang="ja-JP" altLang="en-US" sz="2400">
                <a:latin typeface="Times New Roman" charset="0"/>
              </a:rPr>
              <a:t>“</a:t>
            </a:r>
            <a:r>
              <a:rPr lang="en-US" sz="2400">
                <a:latin typeface="Times New Roman" charset="0"/>
              </a:rPr>
              <a:t>You must play boldly to win.</a:t>
            </a:r>
            <a:r>
              <a:rPr lang="ja-JP" altLang="en-US" sz="2400">
                <a:latin typeface="Times New Roman" charset="0"/>
              </a:rPr>
              <a:t>”</a:t>
            </a:r>
            <a:r>
              <a:rPr lang="en-US" sz="2400">
                <a:latin typeface="Times New Roman" charset="0"/>
              </a:rPr>
              <a:t> </a:t>
            </a:r>
            <a:r>
              <a:rPr lang="en-US" sz="2400" i="1">
                <a:latin typeface="Times New Roman" charset="0"/>
              </a:rPr>
              <a:t>Arnold Palmer</a:t>
            </a:r>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51202" name="Title 1"/>
          <p:cNvSpPr>
            <a:spLocks noGrp="1"/>
          </p:cNvSpPr>
          <p:nvPr>
            <p:ph type="title"/>
          </p:nvPr>
        </p:nvSpPr>
        <p:spPr>
          <a:xfrm>
            <a:off x="685800" y="457200"/>
            <a:ext cx="7772400" cy="838200"/>
          </a:xfrm>
        </p:spPr>
        <p:txBody>
          <a:bodyPr/>
          <a:lstStyle/>
          <a:p>
            <a:r>
              <a:rPr lang="en-US" sz="3600" b="1" dirty="0">
                <a:latin typeface="Arial" charset="0"/>
                <a:cs typeface="Arial" charset="0"/>
              </a:rPr>
              <a:t>Best Practices</a:t>
            </a:r>
          </a:p>
        </p:txBody>
      </p:sp>
      <p:grpSp>
        <p:nvGrpSpPr>
          <p:cNvPr id="2" name="Group 1" descr="Process of Care Investigation Tool - Home Health Agencies"/>
          <p:cNvGrpSpPr/>
          <p:nvPr/>
        </p:nvGrpSpPr>
        <p:grpSpPr>
          <a:xfrm>
            <a:off x="457200" y="1676400"/>
            <a:ext cx="8458200" cy="4324350"/>
            <a:chOff x="457200" y="1676400"/>
            <a:chExt cx="8458200" cy="4324350"/>
          </a:xfrm>
        </p:grpSpPr>
        <p:pic>
          <p:nvPicPr>
            <p:cNvPr id="512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200" y="1676400"/>
              <a:ext cx="5181600" cy="4324350"/>
            </a:xfrm>
            <a:prstGeom prst="rect">
              <a:avLst/>
            </a:prstGeom>
            <a:noFill/>
            <a:ln w="9525" cap="sq">
              <a:solidFill>
                <a:srgbClr val="000000"/>
              </a:solidFill>
              <a:miter lim="800000"/>
              <a:headEnd/>
              <a:tailEnd/>
            </a:ln>
            <a:effectLst>
              <a:outerShdw blurRad="63500" dist="38100" dir="2700000" algn="tl" rotWithShape="0">
                <a:srgbClr val="000000">
                  <a:alpha val="42999"/>
                </a:srgbClr>
              </a:outerShdw>
            </a:effectLst>
            <a:extLst>
              <a:ext uri="{909E8E84-426E-40dd-AFC4-6F175D3DCCD1}">
                <a14:hiddenFill xmlns:a14="http://schemas.microsoft.com/office/drawing/2010/main">
                  <a:solidFill>
                    <a:srgbClr val="FFFFFF"/>
                  </a:solidFill>
                </a14:hiddenFill>
              </a:ext>
            </a:extLst>
          </p:spPr>
        </p:pic>
        <p:sp>
          <p:nvSpPr>
            <p:cNvPr id="51204" name="TextBox 4"/>
            <p:cNvSpPr txBox="1">
              <a:spLocks noChangeArrowheads="1"/>
            </p:cNvSpPr>
            <p:nvPr/>
          </p:nvSpPr>
          <p:spPr bwMode="auto">
            <a:xfrm>
              <a:off x="5867400" y="2362200"/>
              <a:ext cx="3048000" cy="2678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charset="0"/>
                  <a:ea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r>
                <a:rPr lang="ja-JP" altLang="en-US"/>
                <a:t>“</a:t>
              </a:r>
              <a:r>
                <a:rPr lang="en-US"/>
                <a:t>The game of golf would lose a great deal if croquet mallets and billiard cues were allowed on the putting green.</a:t>
              </a:r>
              <a:r>
                <a:rPr lang="ja-JP" altLang="en-US"/>
                <a:t>”</a:t>
              </a:r>
              <a:r>
                <a:rPr lang="en-US"/>
                <a:t> </a:t>
              </a:r>
            </a:p>
            <a:p>
              <a:pPr eaLnBrk="1" hangingPunct="1"/>
              <a:r>
                <a:rPr lang="en-US" i="1"/>
                <a:t>Ernest Hemingway</a:t>
              </a:r>
            </a:p>
          </p:txBody>
        </p:sp>
      </p:gr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97"/>
          <p:cNvSpPr>
            <a:spLocks noGrp="1" noChangeArrowheads="1"/>
          </p:cNvSpPr>
          <p:nvPr>
            <p:ph type="title"/>
          </p:nvPr>
        </p:nvSpPr>
        <p:spPr/>
        <p:txBody>
          <a:bodyPr/>
          <a:lstStyle/>
          <a:p>
            <a:r>
              <a:rPr lang="en-US" dirty="0">
                <a:latin typeface="Times New Roman" charset="0"/>
              </a:rPr>
              <a:t>BPIP Downloads* by 6/29/2011</a:t>
            </a:r>
          </a:p>
        </p:txBody>
      </p:sp>
      <p:graphicFrame>
        <p:nvGraphicFramePr>
          <p:cNvPr id="114784" name="Group 96" descr="*Individual download of the BPIP for one of its components" title="BPIP Downloads* by 6/29/2011"/>
          <p:cNvGraphicFramePr>
            <a:graphicFrameLocks noGrp="1"/>
          </p:cNvGraphicFramePr>
          <p:nvPr>
            <p:ph idx="1"/>
            <p:extLst>
              <p:ext uri="{D42A27DB-BD31-4B8C-83A1-F6EECF244321}">
                <p14:modId xmlns:p14="http://schemas.microsoft.com/office/powerpoint/2010/main" val="2942259104"/>
              </p:ext>
            </p:extLst>
          </p:nvPr>
        </p:nvGraphicFramePr>
        <p:xfrm>
          <a:off x="685800" y="1828800"/>
          <a:ext cx="7772400" cy="3962400"/>
        </p:xfrm>
        <a:graphic>
          <a:graphicData uri="http://schemas.openxmlformats.org/drawingml/2006/table">
            <a:tbl>
              <a:tblPr/>
              <a:tblGrid>
                <a:gridCol w="5653088"/>
                <a:gridCol w="2119312"/>
              </a:tblGrid>
              <a:tr h="685800">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dirty="0">
                          <a:ln>
                            <a:noFill/>
                          </a:ln>
                          <a:solidFill>
                            <a:schemeClr val="tx1"/>
                          </a:solidFill>
                          <a:effectLst/>
                          <a:latin typeface="Times New Roman" charset="0"/>
                          <a:ea typeface="ＭＳ Ｐゴシック" charset="0"/>
                          <a:cs typeface="Times New Roman" charset="0"/>
                        </a:rPr>
                        <a:t>Topic (Date first available)</a:t>
                      </a:r>
                      <a:endParaRPr kumimoji="0" lang="en-US" sz="2400" b="0" i="0" u="none" strike="noStrike" cap="none" normalizeH="0" baseline="0" dirty="0">
                        <a:ln>
                          <a:noFill/>
                        </a:ln>
                        <a:solidFill>
                          <a:schemeClr val="tx1"/>
                        </a:solidFill>
                        <a:effectLst/>
                        <a:latin typeface="Times New Roman" charset="0"/>
                        <a:ea typeface="ＭＳ Ｐゴシック"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0C0C0"/>
                    </a:solid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a:ln>
                            <a:noFill/>
                          </a:ln>
                          <a:solidFill>
                            <a:schemeClr val="tx1"/>
                          </a:solidFill>
                          <a:effectLst/>
                          <a:latin typeface="Times New Roman" charset="0"/>
                          <a:ea typeface="ＭＳ Ｐゴシック" charset="0"/>
                          <a:cs typeface="Times New Roman" charset="0"/>
                        </a:rPr>
                        <a:t>Downloads</a:t>
                      </a:r>
                      <a:endParaRPr kumimoji="0" lang="en-US" sz="2400" b="0" i="0" u="none" strike="noStrike" cap="none" normalizeH="0" baseline="0">
                        <a:ln>
                          <a:noFill/>
                        </a:ln>
                        <a:solidFill>
                          <a:schemeClr val="tx1"/>
                        </a:solidFill>
                        <a:effectLst/>
                        <a:latin typeface="Times New Roman" charset="0"/>
                        <a:ea typeface="ＭＳ Ｐゴシック"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0C0C0"/>
                    </a:solidFill>
                  </a:tcPr>
                </a:tc>
              </a:tr>
              <a:tr h="546100">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a:ln>
                            <a:noFill/>
                          </a:ln>
                          <a:solidFill>
                            <a:schemeClr val="tx1"/>
                          </a:solidFill>
                          <a:effectLst/>
                          <a:latin typeface="Times New Roman" charset="0"/>
                          <a:ea typeface="ＭＳ Ｐゴシック" charset="0"/>
                          <a:cs typeface="Times New Roman" charset="0"/>
                        </a:rPr>
                        <a:t>ACH BPIP (Jan 2010) </a:t>
                      </a:r>
                      <a:endParaRPr kumimoji="0" lang="en-US" sz="2400" b="0" i="0" u="none" strike="noStrike" cap="none" normalizeH="0" baseline="0">
                        <a:ln>
                          <a:noFill/>
                        </a:ln>
                        <a:solidFill>
                          <a:schemeClr val="tx1"/>
                        </a:solidFill>
                        <a:effectLst/>
                        <a:latin typeface="Times New Roman" charset="0"/>
                        <a:ea typeface="ＭＳ Ｐゴシック"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a:ln>
                            <a:noFill/>
                          </a:ln>
                          <a:solidFill>
                            <a:schemeClr val="tx1"/>
                          </a:solidFill>
                          <a:effectLst/>
                          <a:latin typeface="Times New Roman" charset="0"/>
                          <a:ea typeface="ＭＳ Ｐゴシック" charset="0"/>
                          <a:cs typeface="Times New Roman" charset="0"/>
                        </a:rPr>
                        <a:t>59,280</a:t>
                      </a:r>
                      <a:endParaRPr kumimoji="0" lang="en-US" sz="2400" b="0" i="0" u="none" strike="noStrike" cap="none" normalizeH="0" baseline="0">
                        <a:ln>
                          <a:noFill/>
                        </a:ln>
                        <a:solidFill>
                          <a:schemeClr val="tx1"/>
                        </a:solidFill>
                        <a:effectLst/>
                        <a:latin typeface="Times New Roman" charset="0"/>
                        <a:ea typeface="ＭＳ Ｐゴシック"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546100">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a:ln>
                            <a:noFill/>
                          </a:ln>
                          <a:solidFill>
                            <a:schemeClr val="tx1"/>
                          </a:solidFill>
                          <a:effectLst/>
                          <a:latin typeface="Times New Roman" charset="0"/>
                          <a:ea typeface="ＭＳ Ｐゴシック" charset="0"/>
                          <a:cs typeface="Times New Roman" charset="0"/>
                        </a:rPr>
                        <a:t>Med Management (April 2010) </a:t>
                      </a:r>
                      <a:endParaRPr kumimoji="0" lang="en-US" sz="2400" b="0" i="0" u="none" strike="noStrike" cap="none" normalizeH="0" baseline="0">
                        <a:ln>
                          <a:noFill/>
                        </a:ln>
                        <a:solidFill>
                          <a:schemeClr val="tx1"/>
                        </a:solidFill>
                        <a:effectLst/>
                        <a:latin typeface="Times New Roman" charset="0"/>
                        <a:ea typeface="ＭＳ Ｐゴシック"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a:ln>
                            <a:noFill/>
                          </a:ln>
                          <a:solidFill>
                            <a:schemeClr val="tx1"/>
                          </a:solidFill>
                          <a:effectLst/>
                          <a:latin typeface="Times New Roman" charset="0"/>
                          <a:ea typeface="ＭＳ Ｐゴシック" charset="0"/>
                          <a:cs typeface="Times New Roman" charset="0"/>
                        </a:rPr>
                        <a:t>35,200</a:t>
                      </a:r>
                      <a:endParaRPr kumimoji="0" lang="en-US" sz="2400" b="0" i="0" u="none" strike="noStrike" cap="none" normalizeH="0" baseline="0">
                        <a:ln>
                          <a:noFill/>
                        </a:ln>
                        <a:solidFill>
                          <a:schemeClr val="tx1"/>
                        </a:solidFill>
                        <a:effectLst/>
                        <a:latin typeface="Times New Roman" charset="0"/>
                        <a:ea typeface="ＭＳ Ｐゴシック"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546100">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a:ln>
                            <a:noFill/>
                          </a:ln>
                          <a:solidFill>
                            <a:schemeClr val="tx1"/>
                          </a:solidFill>
                          <a:effectLst/>
                          <a:latin typeface="Times New Roman" charset="0"/>
                          <a:ea typeface="ＭＳ Ｐゴシック" charset="0"/>
                          <a:cs typeface="Times New Roman" charset="0"/>
                        </a:rPr>
                        <a:t>Falls (July 2010) </a:t>
                      </a:r>
                      <a:endParaRPr kumimoji="0" lang="en-US" sz="2400" b="0" i="0" u="none" strike="noStrike" cap="none" normalizeH="0" baseline="0">
                        <a:ln>
                          <a:noFill/>
                        </a:ln>
                        <a:solidFill>
                          <a:schemeClr val="tx1"/>
                        </a:solidFill>
                        <a:effectLst/>
                        <a:latin typeface="Times New Roman" charset="0"/>
                        <a:ea typeface="ＭＳ Ｐゴシック"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a:ln>
                            <a:noFill/>
                          </a:ln>
                          <a:solidFill>
                            <a:schemeClr val="tx1"/>
                          </a:solidFill>
                          <a:effectLst/>
                          <a:latin typeface="Times New Roman" charset="0"/>
                          <a:ea typeface="ＭＳ Ｐゴシック" charset="0"/>
                          <a:cs typeface="Times New Roman" charset="0"/>
                        </a:rPr>
                        <a:t>14,757</a:t>
                      </a:r>
                      <a:endParaRPr kumimoji="0" lang="en-US" sz="2400" b="0" i="0" u="none" strike="noStrike" cap="none" normalizeH="0" baseline="0">
                        <a:ln>
                          <a:noFill/>
                        </a:ln>
                        <a:solidFill>
                          <a:schemeClr val="tx1"/>
                        </a:solidFill>
                        <a:effectLst/>
                        <a:latin typeface="Times New Roman" charset="0"/>
                        <a:ea typeface="ＭＳ Ｐゴシック"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546100">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a:ln>
                            <a:noFill/>
                          </a:ln>
                          <a:solidFill>
                            <a:schemeClr val="tx1"/>
                          </a:solidFill>
                          <a:effectLst/>
                          <a:latin typeface="Times New Roman" charset="0"/>
                          <a:ea typeface="ＭＳ Ｐゴシック" charset="0"/>
                          <a:cs typeface="Times New Roman" charset="0"/>
                        </a:rPr>
                        <a:t>Cross Settings I  (Oct 2010) </a:t>
                      </a:r>
                      <a:endParaRPr kumimoji="0" lang="en-US" sz="2400" b="0" i="0" u="none" strike="noStrike" cap="none" normalizeH="0" baseline="0">
                        <a:ln>
                          <a:noFill/>
                        </a:ln>
                        <a:solidFill>
                          <a:schemeClr val="tx1"/>
                        </a:solidFill>
                        <a:effectLst/>
                        <a:latin typeface="Times New Roman" charset="0"/>
                        <a:ea typeface="ＭＳ Ｐゴシック"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a:ln>
                            <a:noFill/>
                          </a:ln>
                          <a:solidFill>
                            <a:schemeClr val="tx1"/>
                          </a:solidFill>
                          <a:effectLst/>
                          <a:latin typeface="Times New Roman" charset="0"/>
                          <a:ea typeface="ＭＳ Ｐゴシック" charset="0"/>
                          <a:cs typeface="Times New Roman" charset="0"/>
                        </a:rPr>
                        <a:t>8,869</a:t>
                      </a:r>
                      <a:endParaRPr kumimoji="0" lang="en-US" sz="2400" b="0" i="0" u="none" strike="noStrike" cap="none" normalizeH="0" baseline="0">
                        <a:ln>
                          <a:noFill/>
                        </a:ln>
                        <a:solidFill>
                          <a:schemeClr val="tx1"/>
                        </a:solidFill>
                        <a:effectLst/>
                        <a:latin typeface="Times New Roman" charset="0"/>
                        <a:ea typeface="ＭＳ Ｐゴシック"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546100">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a:ln>
                            <a:noFill/>
                          </a:ln>
                          <a:solidFill>
                            <a:schemeClr val="tx1"/>
                          </a:solidFill>
                          <a:effectLst/>
                          <a:latin typeface="Times New Roman" charset="0"/>
                          <a:ea typeface="ＭＳ Ｐゴシック" charset="0"/>
                          <a:cs typeface="Times New Roman" charset="0"/>
                        </a:rPr>
                        <a:t>Cross Settings II (Jan 2011)</a:t>
                      </a:r>
                      <a:endParaRPr kumimoji="0" lang="en-US" sz="2400" b="0" i="0" u="none" strike="noStrike" cap="none" normalizeH="0" baseline="0">
                        <a:ln>
                          <a:noFill/>
                        </a:ln>
                        <a:solidFill>
                          <a:schemeClr val="tx1"/>
                        </a:solidFill>
                        <a:effectLst/>
                        <a:latin typeface="Times New Roman" charset="0"/>
                        <a:ea typeface="ＭＳ Ｐゴシック"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a:ln>
                            <a:noFill/>
                          </a:ln>
                          <a:solidFill>
                            <a:schemeClr val="tx1"/>
                          </a:solidFill>
                          <a:effectLst/>
                          <a:latin typeface="Times New Roman" charset="0"/>
                          <a:ea typeface="ＭＳ Ｐゴシック" charset="0"/>
                          <a:cs typeface="Times New Roman" charset="0"/>
                        </a:rPr>
                        <a:t>6,054</a:t>
                      </a:r>
                      <a:endParaRPr kumimoji="0" lang="en-US" sz="2400" b="0" i="0" u="none" strike="noStrike" cap="none" normalizeH="0" baseline="0">
                        <a:ln>
                          <a:noFill/>
                        </a:ln>
                        <a:solidFill>
                          <a:schemeClr val="tx1"/>
                        </a:solidFill>
                        <a:effectLst/>
                        <a:latin typeface="Times New Roman" charset="0"/>
                        <a:ea typeface="ＭＳ Ｐゴシック"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546100">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a:ln>
                            <a:noFill/>
                          </a:ln>
                          <a:solidFill>
                            <a:schemeClr val="tx1"/>
                          </a:solidFill>
                          <a:effectLst/>
                          <a:latin typeface="Times New Roman" charset="0"/>
                          <a:ea typeface="ＭＳ Ｐゴシック" charset="0"/>
                          <a:cs typeface="Times New Roman" charset="0"/>
                        </a:rPr>
                        <a:t>Cross Settings III (April 2011) </a:t>
                      </a:r>
                      <a:endParaRPr kumimoji="0" lang="en-US" sz="2400" b="0" i="0" u="none" strike="noStrike" cap="none" normalizeH="0" baseline="0">
                        <a:ln>
                          <a:noFill/>
                        </a:ln>
                        <a:solidFill>
                          <a:schemeClr val="tx1"/>
                        </a:solidFill>
                        <a:effectLst/>
                        <a:latin typeface="Times New Roman" charset="0"/>
                        <a:ea typeface="ＭＳ Ｐゴシック"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dirty="0">
                          <a:ln>
                            <a:noFill/>
                          </a:ln>
                          <a:solidFill>
                            <a:schemeClr val="tx1"/>
                          </a:solidFill>
                          <a:effectLst/>
                          <a:latin typeface="Times New Roman" charset="0"/>
                          <a:ea typeface="ＭＳ Ｐゴシック" charset="0"/>
                          <a:cs typeface="Times New Roman" charset="0"/>
                        </a:rPr>
                        <a:t>2,478</a:t>
                      </a:r>
                      <a:endParaRPr kumimoji="0" lang="en-US" sz="2400" b="0" i="0" u="none" strike="noStrike" cap="none" normalizeH="0" baseline="0" dirty="0">
                        <a:ln>
                          <a:noFill/>
                        </a:ln>
                        <a:solidFill>
                          <a:schemeClr val="tx1"/>
                        </a:solidFill>
                        <a:effectLst/>
                        <a:latin typeface="Times New Roman" charset="0"/>
                        <a:ea typeface="ＭＳ Ｐゴシック"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52253" name="Text Box 99"/>
          <p:cNvSpPr txBox="1">
            <a:spLocks noChangeArrowheads="1"/>
          </p:cNvSpPr>
          <p:nvPr/>
        </p:nvSpPr>
        <p:spPr bwMode="auto">
          <a:xfrm>
            <a:off x="136525" y="5905500"/>
            <a:ext cx="56388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charset="0"/>
                <a:ea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r>
              <a:rPr lang="en-US" sz="1800"/>
              <a:t>*Individual download of the BPIP or one of its components</a:t>
            </a:r>
          </a:p>
        </p:txBody>
      </p:sp>
    </p:spTree>
  </p:cSld>
  <p:clrMapOvr>
    <a:masterClrMapping/>
  </p:clrMapOvr>
  <p:timing>
    <p:tnLst>
      <p:par>
        <p:cTn xmlns:p14="http://schemas.microsoft.com/office/powerpoint/2010/mai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Title 1"/>
          <p:cNvSpPr>
            <a:spLocks noGrp="1"/>
          </p:cNvSpPr>
          <p:nvPr>
            <p:ph type="title"/>
          </p:nvPr>
        </p:nvSpPr>
        <p:spPr>
          <a:xfrm>
            <a:off x="685800" y="533400"/>
            <a:ext cx="7772400" cy="533400"/>
          </a:xfrm>
        </p:spPr>
        <p:txBody>
          <a:bodyPr/>
          <a:lstStyle/>
          <a:p>
            <a:r>
              <a:rPr lang="en-US" sz="3600" b="1" dirty="0">
                <a:latin typeface="Arial" charset="0"/>
                <a:cs typeface="Arial" charset="0"/>
              </a:rPr>
              <a:t>Using Data to Motivate Staff</a:t>
            </a:r>
          </a:p>
        </p:txBody>
      </p:sp>
      <p:sp>
        <p:nvSpPr>
          <p:cNvPr id="53251" name="Content Placeholder 2"/>
          <p:cNvSpPr>
            <a:spLocks noGrp="1"/>
          </p:cNvSpPr>
          <p:nvPr>
            <p:ph idx="1"/>
          </p:nvPr>
        </p:nvSpPr>
        <p:spPr/>
        <p:txBody>
          <a:bodyPr/>
          <a:lstStyle/>
          <a:p>
            <a:r>
              <a:rPr lang="en-US">
                <a:latin typeface="Times New Roman" charset="0"/>
              </a:rPr>
              <a:t>HHQI Data Reports</a:t>
            </a:r>
          </a:p>
          <a:p>
            <a:pPr lvl="1">
              <a:buFont typeface="Times New Roman" charset="0"/>
              <a:buChar char="–"/>
            </a:pPr>
            <a:r>
              <a:rPr lang="en-US">
                <a:latin typeface="Times New Roman" charset="0"/>
              </a:rPr>
              <a:t>Agency actual data</a:t>
            </a:r>
          </a:p>
          <a:p>
            <a:pPr lvl="1">
              <a:buFont typeface="Times New Roman" charset="0"/>
              <a:buChar char="–"/>
            </a:pPr>
            <a:r>
              <a:rPr lang="en-US">
                <a:latin typeface="Times New Roman" charset="0"/>
              </a:rPr>
              <a:t>Current</a:t>
            </a:r>
          </a:p>
          <a:p>
            <a:pPr lvl="1">
              <a:buFont typeface="Times New Roman" charset="0"/>
              <a:buChar char="–"/>
            </a:pPr>
            <a:r>
              <a:rPr lang="en-US">
                <a:latin typeface="Times New Roman" charset="0"/>
              </a:rPr>
              <a:t>Focus on ACH and Oral Medications</a:t>
            </a:r>
          </a:p>
          <a:p>
            <a:r>
              <a:rPr lang="en-US">
                <a:latin typeface="Times New Roman" charset="0"/>
              </a:rPr>
              <a:t>Use HHQI Data Access System </a:t>
            </a:r>
            <a:r>
              <a:rPr lang="en-US" i="1">
                <a:latin typeface="Times New Roman" charset="0"/>
              </a:rPr>
              <a:t>Resources</a:t>
            </a:r>
          </a:p>
          <a:p>
            <a:pPr lvl="1">
              <a:buFont typeface="Times New Roman" charset="0"/>
              <a:buChar char="–"/>
            </a:pPr>
            <a:r>
              <a:rPr lang="en-US">
                <a:latin typeface="Times New Roman" charset="0"/>
              </a:rPr>
              <a:t>Description of Monthly Report</a:t>
            </a:r>
          </a:p>
          <a:p>
            <a:pPr lvl="1">
              <a:buFont typeface="Times New Roman" charset="0"/>
              <a:buChar char="–"/>
            </a:pPr>
            <a:r>
              <a:rPr lang="en-US">
                <a:latin typeface="Times New Roman" charset="0"/>
              </a:rPr>
              <a:t>Data Reports Webinar</a:t>
            </a:r>
          </a:p>
          <a:p>
            <a:pPr lvl="1"/>
            <a:endParaRPr lang="en-US" i="1">
              <a:latin typeface="Times New Roman" charset="0"/>
            </a:endParaRPr>
          </a:p>
          <a:p>
            <a:pPr lvl="1">
              <a:buFontTx/>
              <a:buNone/>
            </a:pPr>
            <a:endParaRPr lang="en-US">
              <a:latin typeface="Times New Roman" charset="0"/>
            </a:endParaRPr>
          </a:p>
        </p:txBody>
      </p:sp>
      <p:pic>
        <p:nvPicPr>
          <p:cNvPr id="53252" name="Picture 3" descr="DataAccessSystem.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562600" y="1676400"/>
            <a:ext cx="2986088" cy="1612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xmlns:p14="http://schemas.microsoft.com/office/powerpoint/2010/mai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Title 1"/>
          <p:cNvSpPr>
            <a:spLocks noGrp="1"/>
          </p:cNvSpPr>
          <p:nvPr>
            <p:ph type="title"/>
          </p:nvPr>
        </p:nvSpPr>
        <p:spPr/>
        <p:txBody>
          <a:bodyPr/>
          <a:lstStyle/>
          <a:p>
            <a:r>
              <a:rPr lang="en-US" sz="4000" b="1" dirty="0">
                <a:solidFill>
                  <a:schemeClr val="tx1"/>
                </a:solidFill>
                <a:latin typeface="Arial" charset="0"/>
                <a:cs typeface="Arial" charset="0"/>
              </a:rPr>
              <a:t/>
            </a:r>
            <a:br>
              <a:rPr lang="en-US" sz="4000" b="1" dirty="0">
                <a:solidFill>
                  <a:schemeClr val="tx1"/>
                </a:solidFill>
                <a:latin typeface="Arial" charset="0"/>
                <a:cs typeface="Arial" charset="0"/>
              </a:rPr>
            </a:br>
            <a:r>
              <a:rPr lang="en-US" sz="4000" b="1" dirty="0">
                <a:solidFill>
                  <a:schemeClr val="tx1"/>
                </a:solidFill>
                <a:latin typeface="Arial" charset="0"/>
                <a:cs typeface="Arial" charset="0"/>
              </a:rPr>
              <a:t/>
            </a:r>
            <a:br>
              <a:rPr lang="en-US" sz="4000" b="1" dirty="0">
                <a:solidFill>
                  <a:schemeClr val="tx1"/>
                </a:solidFill>
                <a:latin typeface="Arial" charset="0"/>
                <a:cs typeface="Arial" charset="0"/>
              </a:rPr>
            </a:br>
            <a:r>
              <a:rPr lang="en-US" sz="4000" b="1" dirty="0">
                <a:solidFill>
                  <a:schemeClr val="tx1"/>
                </a:solidFill>
                <a:latin typeface="Arial" charset="0"/>
                <a:cs typeface="Arial" charset="0"/>
              </a:rPr>
              <a:t/>
            </a:r>
            <a:br>
              <a:rPr lang="en-US" sz="4000" b="1" dirty="0">
                <a:solidFill>
                  <a:schemeClr val="tx1"/>
                </a:solidFill>
                <a:latin typeface="Arial" charset="0"/>
                <a:cs typeface="Arial" charset="0"/>
              </a:rPr>
            </a:br>
            <a:r>
              <a:rPr lang="en-US" sz="4000" b="1" dirty="0">
                <a:solidFill>
                  <a:schemeClr val="tx1"/>
                </a:solidFill>
                <a:latin typeface="Arial" charset="0"/>
                <a:cs typeface="Arial" charset="0"/>
              </a:rPr>
              <a:t>HHQI Data Reports </a:t>
            </a:r>
            <a:br>
              <a:rPr lang="en-US" sz="4000" b="1" dirty="0">
                <a:solidFill>
                  <a:schemeClr val="tx1"/>
                </a:solidFill>
                <a:latin typeface="Arial" charset="0"/>
                <a:cs typeface="Arial" charset="0"/>
              </a:rPr>
            </a:br>
            <a:r>
              <a:rPr lang="en-US" sz="6000" dirty="0">
                <a:solidFill>
                  <a:schemeClr val="tx1"/>
                </a:solidFill>
                <a:latin typeface="Times New Roman" charset="0"/>
              </a:rPr>
              <a:t/>
            </a:r>
            <a:br>
              <a:rPr lang="en-US" sz="6000" dirty="0">
                <a:solidFill>
                  <a:schemeClr val="tx1"/>
                </a:solidFill>
                <a:latin typeface="Times New Roman" charset="0"/>
              </a:rPr>
            </a:br>
            <a:endParaRPr lang="en-US" dirty="0">
              <a:latin typeface="Times New Roman" charset="0"/>
            </a:endParaRPr>
          </a:p>
        </p:txBody>
      </p:sp>
      <p:sp>
        <p:nvSpPr>
          <p:cNvPr id="54275" name="Content Placeholder 2"/>
          <p:cNvSpPr>
            <a:spLocks noGrp="1"/>
          </p:cNvSpPr>
          <p:nvPr>
            <p:ph type="body" idx="1"/>
          </p:nvPr>
        </p:nvSpPr>
        <p:spPr>
          <a:xfrm>
            <a:off x="685800" y="1981200"/>
            <a:ext cx="5410200" cy="4114800"/>
          </a:xfrm>
        </p:spPr>
        <p:txBody>
          <a:bodyPr/>
          <a:lstStyle/>
          <a:p>
            <a:r>
              <a:rPr lang="en-US" sz="2800">
                <a:latin typeface="Times New Roman" charset="0"/>
              </a:rPr>
              <a:t>Participating HHAs obtained individualized HHQI reports through </a:t>
            </a:r>
            <a:r>
              <a:rPr lang="en-US" sz="2800" b="1">
                <a:latin typeface="Times New Roman" charset="0"/>
              </a:rPr>
              <a:t>a separate secure login </a:t>
            </a:r>
            <a:r>
              <a:rPr lang="en-US" sz="2800">
                <a:latin typeface="Times New Roman" charset="0"/>
              </a:rPr>
              <a:t>on the HHQI Web site</a:t>
            </a:r>
          </a:p>
          <a:p>
            <a:r>
              <a:rPr lang="en-US" sz="2800">
                <a:latin typeface="Times New Roman" charset="0"/>
              </a:rPr>
              <a:t>We required a secure ID from  the agency</a:t>
            </a:r>
            <a:r>
              <a:rPr lang="ja-JP" altLang="en-US" sz="2800">
                <a:latin typeface="Times New Roman" charset="0"/>
              </a:rPr>
              <a:t>’</a:t>
            </a:r>
            <a:r>
              <a:rPr lang="en-US" sz="2800">
                <a:latin typeface="Times New Roman" charset="0"/>
              </a:rPr>
              <a:t>s CASPER Reports for login</a:t>
            </a:r>
          </a:p>
          <a:p>
            <a:endParaRPr lang="en-US">
              <a:latin typeface="Times New Roman" charset="0"/>
            </a:endParaRPr>
          </a:p>
          <a:p>
            <a:endParaRPr lang="en-US">
              <a:latin typeface="Times New Roman" charset="0"/>
            </a:endParaRPr>
          </a:p>
        </p:txBody>
      </p:sp>
      <p:pic>
        <p:nvPicPr>
          <p:cNvPr id="54276" name="Picture 9" descr="Data Reports"/>
          <p:cNvPicPr>
            <a:picLocks noChangeAspect="1" noChangeArrowheads="1"/>
          </p:cNvPicPr>
          <p:nvPr/>
        </p:nvPicPr>
        <p:blipFill>
          <a:blip r:embed="rId3">
            <a:extLst>
              <a:ext uri="{28A0092B-C50C-407E-A947-70E740481C1C}">
                <a14:useLocalDpi xmlns:a14="http://schemas.microsoft.com/office/drawing/2010/main" val="0"/>
              </a:ext>
            </a:extLst>
          </a:blip>
          <a:srcRect l="28125" t="15625" r="25986" b="3487"/>
          <a:stretch>
            <a:fillRect/>
          </a:stretch>
        </p:blipFill>
        <p:spPr bwMode="auto">
          <a:xfrm>
            <a:off x="6096000" y="1828800"/>
            <a:ext cx="2709863" cy="3581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xmlns:p14="http://schemas.microsoft.com/office/powerpoint/2010/mai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5298" name="Picture 9" descr="HHQI Acute Care Hospitalization Monthly Report"/>
          <p:cNvPicPr>
            <a:picLocks noChangeAspect="1" noChangeArrowheads="1"/>
          </p:cNvPicPr>
          <p:nvPr/>
        </p:nvPicPr>
        <p:blipFill>
          <a:blip r:embed="rId3">
            <a:extLst>
              <a:ext uri="{28A0092B-C50C-407E-A947-70E740481C1C}">
                <a14:useLocalDpi xmlns:a14="http://schemas.microsoft.com/office/drawing/2010/main" val="0"/>
              </a:ext>
            </a:extLst>
          </a:blip>
          <a:srcRect l="28125" t="15625" r="25969" b="39375"/>
          <a:stretch>
            <a:fillRect/>
          </a:stretch>
        </p:blipFill>
        <p:spPr bwMode="auto">
          <a:xfrm>
            <a:off x="990600" y="609600"/>
            <a:ext cx="7499350" cy="551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xmlns:p14="http://schemas.microsoft.com/office/powerpoint/2010/mai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Title 1"/>
          <p:cNvSpPr>
            <a:spLocks noGrp="1"/>
          </p:cNvSpPr>
          <p:nvPr>
            <p:ph type="title"/>
          </p:nvPr>
        </p:nvSpPr>
        <p:spPr>
          <a:xfrm>
            <a:off x="685800" y="533400"/>
            <a:ext cx="7772400" cy="762000"/>
          </a:xfrm>
        </p:spPr>
        <p:txBody>
          <a:bodyPr/>
          <a:lstStyle/>
          <a:p>
            <a:r>
              <a:rPr lang="en-US" sz="3600" b="1" dirty="0">
                <a:latin typeface="Arial" charset="0"/>
                <a:cs typeface="Arial" charset="0"/>
              </a:rPr>
              <a:t>HHQI Resources</a:t>
            </a:r>
          </a:p>
        </p:txBody>
      </p:sp>
      <p:sp>
        <p:nvSpPr>
          <p:cNvPr id="56323" name="Content Placeholder 2"/>
          <p:cNvSpPr>
            <a:spLocks noGrp="1"/>
          </p:cNvSpPr>
          <p:nvPr>
            <p:ph idx="1"/>
          </p:nvPr>
        </p:nvSpPr>
        <p:spPr>
          <a:xfrm>
            <a:off x="685800" y="1524000"/>
            <a:ext cx="7772400" cy="4648200"/>
          </a:xfrm>
        </p:spPr>
        <p:txBody>
          <a:bodyPr/>
          <a:lstStyle/>
          <a:p>
            <a:r>
              <a:rPr lang="en-US">
                <a:latin typeface="Times New Roman" charset="0"/>
              </a:rPr>
              <a:t>Social Networking</a:t>
            </a:r>
          </a:p>
          <a:p>
            <a:r>
              <a:rPr lang="en-US">
                <a:latin typeface="Times New Roman" charset="0"/>
              </a:rPr>
              <a:t>HHQI STAR</a:t>
            </a:r>
          </a:p>
          <a:p>
            <a:r>
              <a:rPr lang="en-US">
                <a:latin typeface="Times New Roman" charset="0"/>
              </a:rPr>
              <a:t>Free Webinars</a:t>
            </a:r>
          </a:p>
          <a:p>
            <a:pPr lvl="1"/>
            <a:r>
              <a:rPr lang="en-US" i="1">
                <a:latin typeface="Times New Roman" charset="0"/>
              </a:rPr>
              <a:t>Home Health and Care Transitons</a:t>
            </a:r>
          </a:p>
          <a:p>
            <a:pPr lvl="1"/>
            <a:r>
              <a:rPr lang="en-US" i="1">
                <a:latin typeface="Times New Roman" charset="0"/>
              </a:rPr>
              <a:t>Making Care Transitions a Reality Through Home Health</a:t>
            </a:r>
          </a:p>
          <a:p>
            <a:pPr lvl="1"/>
            <a:r>
              <a:rPr lang="en-US" i="1">
                <a:latin typeface="Times New Roman" charset="0"/>
              </a:rPr>
              <a:t>Conversations Across the Discharge Divide </a:t>
            </a:r>
          </a:p>
          <a:p>
            <a:pPr lvl="1"/>
            <a:r>
              <a:rPr lang="en-US" i="1">
                <a:latin typeface="Times New Roman" charset="0"/>
              </a:rPr>
              <a:t>Integrating Home Care into Primary Practice to Improve Patient Outcomes</a:t>
            </a:r>
          </a:p>
        </p:txBody>
      </p:sp>
    </p:spTree>
  </p:cSld>
  <p:clrMapOvr>
    <a:masterClrMapping/>
  </p:clrMapOvr>
  <p:timing>
    <p:tnLst>
      <p:par>
        <p:cTn xmlns:p14="http://schemas.microsoft.com/office/powerpoint/2010/mai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200"/>
          <p:cNvSpPr>
            <a:spLocks noGrp="1" noChangeArrowheads="1"/>
          </p:cNvSpPr>
          <p:nvPr>
            <p:ph type="title"/>
          </p:nvPr>
        </p:nvSpPr>
        <p:spPr/>
        <p:txBody>
          <a:bodyPr/>
          <a:lstStyle/>
          <a:p>
            <a:r>
              <a:rPr lang="en-US" dirty="0">
                <a:latin typeface="Times New Roman" charset="0"/>
              </a:rPr>
              <a:t>Webinar Participation</a:t>
            </a:r>
          </a:p>
        </p:txBody>
      </p:sp>
      <p:graphicFrame>
        <p:nvGraphicFramePr>
          <p:cNvPr id="126160" name="Group 208" title="Webinar Participation"/>
          <p:cNvGraphicFramePr>
            <a:graphicFrameLocks noGrp="1"/>
          </p:cNvGraphicFramePr>
          <p:nvPr>
            <p:ph idx="1"/>
            <p:extLst>
              <p:ext uri="{D42A27DB-BD31-4B8C-83A1-F6EECF244321}">
                <p14:modId xmlns:p14="http://schemas.microsoft.com/office/powerpoint/2010/main" val="426042201"/>
              </p:ext>
            </p:extLst>
          </p:nvPr>
        </p:nvGraphicFramePr>
        <p:xfrm>
          <a:off x="685800" y="1981200"/>
          <a:ext cx="7772400" cy="4000500"/>
        </p:xfrm>
        <a:graphic>
          <a:graphicData uri="http://schemas.openxmlformats.org/drawingml/2006/table">
            <a:tbl>
              <a:tblPr/>
              <a:tblGrid>
                <a:gridCol w="1255713"/>
                <a:gridCol w="2195512"/>
                <a:gridCol w="1976438"/>
                <a:gridCol w="1206500"/>
                <a:gridCol w="1138237"/>
              </a:tblGrid>
              <a:tr h="823025">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smtClean="0">
                          <a:ln>
                            <a:noFill/>
                          </a:ln>
                          <a:solidFill>
                            <a:schemeClr val="tx1"/>
                          </a:solidFill>
                          <a:effectLst/>
                          <a:latin typeface="Times New Roman" pitchFamily="18" charset="0"/>
                          <a:cs typeface="Times New Roman" pitchFamily="18" charset="0"/>
                        </a:rPr>
                        <a:t>Date</a:t>
                      </a:r>
                      <a:endParaRPr kumimoji="0" lang="en-US" sz="2400" b="0" i="0" u="none" strike="noStrike" cap="none" normalizeH="0" baseline="0" smtClean="0">
                        <a:ln>
                          <a:noFill/>
                        </a:ln>
                        <a:solidFill>
                          <a:schemeClr val="tx1"/>
                        </a:solidFill>
                        <a:effectLst/>
                        <a:latin typeface="Times New Roman" pitchFamily="18" charset="0"/>
                      </a:endParaRPr>
                    </a:p>
                  </a:txBody>
                  <a:tcPr marT="45724" marB="45724" anchor="ctr" horzOverflow="overflow">
                    <a:lnL w="0" cap="flat" cmpd="sng" algn="ctr">
                      <a:solidFill>
                        <a:srgbClr val="000000"/>
                      </a:solidFill>
                      <a:prstDash val="solid"/>
                      <a:round/>
                      <a:headEnd type="none" w="med" len="med"/>
                      <a:tailEnd type="none" w="med" len="med"/>
                    </a:lnL>
                    <a:lnR w="0" cap="flat" cmpd="sng" algn="ctr">
                      <a:solidFill>
                        <a:srgbClr val="000000"/>
                      </a:solidFill>
                      <a:prstDash val="solid"/>
                      <a:round/>
                      <a:headEnd type="none" w="med" len="med"/>
                      <a:tailEnd type="none" w="med" len="med"/>
                    </a:lnR>
                    <a:lnT w="0" cap="flat" cmpd="sng" algn="ctr">
                      <a:solidFill>
                        <a:srgbClr val="000000"/>
                      </a:solidFill>
                      <a:prstDash val="solid"/>
                      <a:round/>
                      <a:headEnd type="none" w="med" len="med"/>
                      <a:tailEnd type="none" w="med" len="med"/>
                    </a:lnT>
                    <a:lnB w="0" cap="flat" cmpd="sng" algn="ctr">
                      <a:solidFill>
                        <a:srgbClr val="000000"/>
                      </a:solidFill>
                      <a:prstDash val="solid"/>
                      <a:round/>
                      <a:headEnd type="none" w="med" len="med"/>
                      <a:tailEnd type="none" w="med" len="med"/>
                    </a:lnB>
                    <a:lnTlToBr>
                      <a:noFill/>
                    </a:lnTlToBr>
                    <a:lnBlToTr>
                      <a:noFill/>
                    </a:lnBlToTr>
                    <a:solidFill>
                      <a:srgbClr val="C0C0C0"/>
                    </a:solid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smtClean="0">
                          <a:ln>
                            <a:noFill/>
                          </a:ln>
                          <a:solidFill>
                            <a:schemeClr val="tx1"/>
                          </a:solidFill>
                          <a:effectLst/>
                          <a:latin typeface="Times New Roman" pitchFamily="18" charset="0"/>
                          <a:cs typeface="Times New Roman" pitchFamily="18" charset="0"/>
                        </a:rPr>
                        <a:t>Speaker</a:t>
                      </a:r>
                      <a:endParaRPr kumimoji="0" lang="en-US" sz="2400" b="0" i="0" u="none" strike="noStrike" cap="none" normalizeH="0" baseline="0" smtClean="0">
                        <a:ln>
                          <a:noFill/>
                        </a:ln>
                        <a:solidFill>
                          <a:schemeClr val="tx1"/>
                        </a:solidFill>
                        <a:effectLst/>
                        <a:latin typeface="Times New Roman" pitchFamily="18" charset="0"/>
                      </a:endParaRPr>
                    </a:p>
                  </a:txBody>
                  <a:tcPr marT="45724" marB="45724" anchor="ctr" horzOverflow="overflow">
                    <a:lnL w="0" cap="flat" cmpd="sng" algn="ctr">
                      <a:solidFill>
                        <a:srgbClr val="000000"/>
                      </a:solidFill>
                      <a:prstDash val="solid"/>
                      <a:round/>
                      <a:headEnd type="none" w="med" len="med"/>
                      <a:tailEnd type="none" w="med" len="med"/>
                    </a:lnL>
                    <a:lnR w="0" cap="flat" cmpd="sng" algn="ctr">
                      <a:solidFill>
                        <a:srgbClr val="000000"/>
                      </a:solidFill>
                      <a:prstDash val="solid"/>
                      <a:round/>
                      <a:headEnd type="none" w="med" len="med"/>
                      <a:tailEnd type="none" w="med" len="med"/>
                    </a:lnR>
                    <a:lnT w="0" cap="flat" cmpd="sng" algn="ctr">
                      <a:solidFill>
                        <a:srgbClr val="000000"/>
                      </a:solidFill>
                      <a:prstDash val="solid"/>
                      <a:round/>
                      <a:headEnd type="none" w="med" len="med"/>
                      <a:tailEnd type="none" w="med" len="med"/>
                    </a:lnT>
                    <a:lnB w="0" cap="flat" cmpd="sng" algn="ctr">
                      <a:solidFill>
                        <a:srgbClr val="000000"/>
                      </a:solidFill>
                      <a:prstDash val="solid"/>
                      <a:round/>
                      <a:headEnd type="none" w="med" len="med"/>
                      <a:tailEnd type="none" w="med" len="med"/>
                    </a:lnB>
                    <a:lnTlToBr>
                      <a:noFill/>
                    </a:lnTlToBr>
                    <a:lnBlToTr>
                      <a:noFill/>
                    </a:lnBlToTr>
                    <a:solidFill>
                      <a:srgbClr val="C0C0C0"/>
                    </a:solid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smtClean="0">
                          <a:ln>
                            <a:noFill/>
                          </a:ln>
                          <a:solidFill>
                            <a:schemeClr val="tx1"/>
                          </a:solidFill>
                          <a:effectLst/>
                          <a:latin typeface="Times New Roman" pitchFamily="18" charset="0"/>
                          <a:cs typeface="Times New Roman" pitchFamily="18" charset="0"/>
                        </a:rPr>
                        <a:t>Topic</a:t>
                      </a:r>
                      <a:endParaRPr kumimoji="0" lang="en-US" sz="2400" b="0" i="0" u="none" strike="noStrike" cap="none" normalizeH="0" baseline="0" smtClean="0">
                        <a:ln>
                          <a:noFill/>
                        </a:ln>
                        <a:solidFill>
                          <a:schemeClr val="tx1"/>
                        </a:solidFill>
                        <a:effectLst/>
                        <a:latin typeface="Times New Roman" pitchFamily="18" charset="0"/>
                      </a:endParaRPr>
                    </a:p>
                  </a:txBody>
                  <a:tcPr marT="45724" marB="45724" anchor="ctr" horzOverflow="overflow">
                    <a:lnL w="0" cap="flat" cmpd="sng" algn="ctr">
                      <a:solidFill>
                        <a:srgbClr val="000000"/>
                      </a:solidFill>
                      <a:prstDash val="solid"/>
                      <a:round/>
                      <a:headEnd type="none" w="med" len="med"/>
                      <a:tailEnd type="none" w="med" len="med"/>
                    </a:lnL>
                    <a:lnR w="0" cap="flat" cmpd="sng" algn="ctr">
                      <a:solidFill>
                        <a:srgbClr val="000000"/>
                      </a:solidFill>
                      <a:prstDash val="solid"/>
                      <a:round/>
                      <a:headEnd type="none" w="med" len="med"/>
                      <a:tailEnd type="none" w="med" len="med"/>
                    </a:lnR>
                    <a:lnT w="0" cap="flat" cmpd="sng" algn="ctr">
                      <a:solidFill>
                        <a:srgbClr val="000000"/>
                      </a:solidFill>
                      <a:prstDash val="solid"/>
                      <a:round/>
                      <a:headEnd type="none" w="med" len="med"/>
                      <a:tailEnd type="none" w="med" len="med"/>
                    </a:lnT>
                    <a:lnB w="0" cap="flat" cmpd="sng" algn="ctr">
                      <a:solidFill>
                        <a:srgbClr val="000000"/>
                      </a:solidFill>
                      <a:prstDash val="solid"/>
                      <a:round/>
                      <a:headEnd type="none" w="med" len="med"/>
                      <a:tailEnd type="none" w="med" len="med"/>
                    </a:lnB>
                    <a:lnTlToBr>
                      <a:noFill/>
                    </a:lnTlToBr>
                    <a:lnBlToTr>
                      <a:noFill/>
                    </a:lnBlToTr>
                    <a:solidFill>
                      <a:srgbClr val="C0C0C0"/>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smtClean="0">
                          <a:ln>
                            <a:noFill/>
                          </a:ln>
                          <a:solidFill>
                            <a:schemeClr val="tx1"/>
                          </a:solidFill>
                          <a:effectLst/>
                          <a:latin typeface="Times New Roman" pitchFamily="18" charset="0"/>
                          <a:cs typeface="Times New Roman" pitchFamily="18" charset="0"/>
                        </a:rPr>
                        <a:t>Sites</a:t>
                      </a:r>
                      <a:endParaRPr kumimoji="0" lang="en-US" sz="2400" b="0" i="0" u="none" strike="noStrike" cap="none" normalizeH="0" baseline="0" smtClean="0">
                        <a:ln>
                          <a:noFill/>
                        </a:ln>
                        <a:solidFill>
                          <a:schemeClr val="tx1"/>
                        </a:solidFill>
                        <a:effectLst/>
                        <a:latin typeface="Times New Roman" pitchFamily="18" charset="0"/>
                      </a:endParaRPr>
                    </a:p>
                  </a:txBody>
                  <a:tcPr marT="45724" marB="45724" anchor="ctr" horzOverflow="overflow">
                    <a:lnL w="0" cap="flat" cmpd="sng" algn="ctr">
                      <a:solidFill>
                        <a:srgbClr val="000000"/>
                      </a:solidFill>
                      <a:prstDash val="solid"/>
                      <a:round/>
                      <a:headEnd type="none" w="med" len="med"/>
                      <a:tailEnd type="none" w="med" len="med"/>
                    </a:lnL>
                    <a:lnR w="0" cap="flat" cmpd="sng" algn="ctr">
                      <a:solidFill>
                        <a:srgbClr val="000000"/>
                      </a:solidFill>
                      <a:prstDash val="solid"/>
                      <a:round/>
                      <a:headEnd type="none" w="med" len="med"/>
                      <a:tailEnd type="none" w="med" len="med"/>
                    </a:lnR>
                    <a:lnT w="0" cap="flat" cmpd="sng" algn="ctr">
                      <a:solidFill>
                        <a:srgbClr val="000000"/>
                      </a:solidFill>
                      <a:prstDash val="solid"/>
                      <a:round/>
                      <a:headEnd type="none" w="med" len="med"/>
                      <a:tailEnd type="none" w="med" len="med"/>
                    </a:lnT>
                    <a:lnB w="0" cap="flat" cmpd="sng" algn="ctr">
                      <a:solidFill>
                        <a:srgbClr val="000000"/>
                      </a:solidFill>
                      <a:prstDash val="solid"/>
                      <a:round/>
                      <a:headEnd type="none" w="med" len="med"/>
                      <a:tailEnd type="none" w="med" len="med"/>
                    </a:lnB>
                    <a:lnTlToBr>
                      <a:noFill/>
                    </a:lnTlToBr>
                    <a:lnBlToTr>
                      <a:noFill/>
                    </a:lnBlToTr>
                    <a:solidFill>
                      <a:srgbClr val="C0C0C0"/>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tx1"/>
                          </a:solidFill>
                          <a:effectLst/>
                          <a:latin typeface="Times New Roman" pitchFamily="18" charset="0"/>
                          <a:cs typeface="Times New Roman" pitchFamily="18" charset="0"/>
                        </a:rPr>
                        <a:t>Page Hits*</a:t>
                      </a:r>
                      <a:endParaRPr kumimoji="0" lang="en-US" sz="2400" b="0" i="0" u="none" strike="noStrike" cap="none" normalizeH="0" baseline="0" dirty="0" smtClean="0">
                        <a:ln>
                          <a:noFill/>
                        </a:ln>
                        <a:solidFill>
                          <a:schemeClr val="tx1"/>
                        </a:solidFill>
                        <a:effectLst/>
                        <a:latin typeface="Times New Roman" pitchFamily="18" charset="0"/>
                      </a:endParaRPr>
                    </a:p>
                  </a:txBody>
                  <a:tcPr marT="45724" marB="45724" anchor="ctr" horzOverflow="overflow">
                    <a:lnL w="0" cap="flat" cmpd="sng" algn="ctr">
                      <a:solidFill>
                        <a:srgbClr val="000000"/>
                      </a:solidFill>
                      <a:prstDash val="solid"/>
                      <a:round/>
                      <a:headEnd type="none" w="med" len="med"/>
                      <a:tailEnd type="none" w="med" len="med"/>
                    </a:lnL>
                    <a:lnR w="0" cap="flat" cmpd="sng" algn="ctr">
                      <a:solidFill>
                        <a:srgbClr val="000000"/>
                      </a:solidFill>
                      <a:prstDash val="solid"/>
                      <a:round/>
                      <a:headEnd type="none" w="med" len="med"/>
                      <a:tailEnd type="none" w="med" len="med"/>
                    </a:lnR>
                    <a:lnT w="0" cap="flat" cmpd="sng" algn="ctr">
                      <a:solidFill>
                        <a:srgbClr val="000000"/>
                      </a:solidFill>
                      <a:prstDash val="solid"/>
                      <a:round/>
                      <a:headEnd type="none" w="med" len="med"/>
                      <a:tailEnd type="none" w="med" len="med"/>
                    </a:lnT>
                    <a:lnB w="0" cap="flat" cmpd="sng" algn="ctr">
                      <a:solidFill>
                        <a:srgbClr val="000000"/>
                      </a:solidFill>
                      <a:prstDash val="solid"/>
                      <a:round/>
                      <a:headEnd type="none" w="med" len="med"/>
                      <a:tailEnd type="none" w="med" len="med"/>
                    </a:lnB>
                    <a:lnTlToBr>
                      <a:noFill/>
                    </a:lnTlToBr>
                    <a:lnBlToTr>
                      <a:noFill/>
                    </a:lnBlToTr>
                    <a:solidFill>
                      <a:srgbClr val="C0C0C0"/>
                    </a:solidFill>
                  </a:tcPr>
                </a:tc>
              </a:tr>
              <a:tr h="603298">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Times New Roman" pitchFamily="18" charset="0"/>
                          <a:cs typeface="Times New Roman" pitchFamily="18" charset="0"/>
                        </a:rPr>
                        <a:t>06/30/2010</a:t>
                      </a:r>
                      <a:endParaRPr kumimoji="0" lang="en-US" sz="1800" b="0" i="0" u="none" strike="noStrike" cap="none" normalizeH="0" baseline="0" smtClean="0">
                        <a:ln>
                          <a:noFill/>
                        </a:ln>
                        <a:solidFill>
                          <a:schemeClr val="tx1"/>
                        </a:solidFill>
                        <a:effectLst/>
                        <a:latin typeface="Times New Roman" pitchFamily="18" charset="0"/>
                      </a:endParaRPr>
                    </a:p>
                  </a:txBody>
                  <a:tcPr marT="45724" marB="45724" anchor="ctr" horzOverflow="overflow">
                    <a:lnL w="0" cap="flat" cmpd="sng" algn="ctr">
                      <a:solidFill>
                        <a:srgbClr val="000000"/>
                      </a:solidFill>
                      <a:prstDash val="solid"/>
                      <a:round/>
                      <a:headEnd type="none" w="med" len="med"/>
                      <a:tailEnd type="none" w="med" len="med"/>
                    </a:lnL>
                    <a:lnR w="0" cap="flat" cmpd="sng" algn="ctr">
                      <a:solidFill>
                        <a:srgbClr val="000000"/>
                      </a:solidFill>
                      <a:prstDash val="solid"/>
                      <a:round/>
                      <a:headEnd type="none" w="med" len="med"/>
                      <a:tailEnd type="none" w="med" len="med"/>
                    </a:lnR>
                    <a:lnT w="0" cap="flat" cmpd="sng" algn="ctr">
                      <a:solidFill>
                        <a:srgbClr val="000000"/>
                      </a:solidFill>
                      <a:prstDash val="solid"/>
                      <a:round/>
                      <a:headEnd type="none" w="med" len="med"/>
                      <a:tailEnd type="none" w="med" len="med"/>
                    </a:lnT>
                    <a:lnB w="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Times New Roman" pitchFamily="18" charset="0"/>
                          <a:cs typeface="Times New Roman" pitchFamily="18" charset="0"/>
                        </a:rPr>
                        <a:t>Dr. Stephen Landers (Cleveland Clinic)</a:t>
                      </a:r>
                      <a:endParaRPr kumimoji="0" lang="en-US" sz="2400" b="0" i="0" u="none" strike="noStrike" cap="none" normalizeH="0" baseline="0" smtClean="0">
                        <a:ln>
                          <a:noFill/>
                        </a:ln>
                        <a:solidFill>
                          <a:schemeClr val="tx1"/>
                        </a:solidFill>
                        <a:effectLst/>
                        <a:latin typeface="Times New Roman" pitchFamily="18" charset="0"/>
                      </a:endParaRPr>
                    </a:p>
                  </a:txBody>
                  <a:tcPr marT="45724" marB="45724" anchor="ctr" horzOverflow="overflow">
                    <a:lnL w="0" cap="flat" cmpd="sng" algn="ctr">
                      <a:solidFill>
                        <a:srgbClr val="000000"/>
                      </a:solidFill>
                      <a:prstDash val="solid"/>
                      <a:round/>
                      <a:headEnd type="none" w="med" len="med"/>
                      <a:tailEnd type="none" w="med" len="med"/>
                    </a:lnL>
                    <a:lnR w="0" cap="flat" cmpd="sng" algn="ctr">
                      <a:solidFill>
                        <a:srgbClr val="000000"/>
                      </a:solidFill>
                      <a:prstDash val="solid"/>
                      <a:round/>
                      <a:headEnd type="none" w="med" len="med"/>
                      <a:tailEnd type="none" w="med" len="med"/>
                    </a:lnR>
                    <a:lnT w="0" cap="flat" cmpd="sng" algn="ctr">
                      <a:solidFill>
                        <a:srgbClr val="000000"/>
                      </a:solidFill>
                      <a:prstDash val="solid"/>
                      <a:round/>
                      <a:headEnd type="none" w="med" len="med"/>
                      <a:tailEnd type="none" w="med" len="med"/>
                    </a:lnT>
                    <a:lnB w="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Times New Roman" pitchFamily="18" charset="0"/>
                          <a:cs typeface="Times New Roman" pitchFamily="18" charset="0"/>
                        </a:rPr>
                        <a:t>Hospital Readmissions and the Role of Home Care</a:t>
                      </a:r>
                      <a:endParaRPr kumimoji="0" lang="en-US" sz="2400" b="0" i="0" u="none" strike="noStrike" cap="none" normalizeH="0" baseline="0" smtClean="0">
                        <a:ln>
                          <a:noFill/>
                        </a:ln>
                        <a:solidFill>
                          <a:schemeClr val="tx1"/>
                        </a:solidFill>
                        <a:effectLst/>
                        <a:latin typeface="Times New Roman" pitchFamily="18" charset="0"/>
                      </a:endParaRPr>
                    </a:p>
                  </a:txBody>
                  <a:tcPr marT="45724" marB="45724" anchor="ctr" horzOverflow="overflow">
                    <a:lnL w="0" cap="flat" cmpd="sng" algn="ctr">
                      <a:solidFill>
                        <a:srgbClr val="000000"/>
                      </a:solidFill>
                      <a:prstDash val="solid"/>
                      <a:round/>
                      <a:headEnd type="none" w="med" len="med"/>
                      <a:tailEnd type="none" w="med" len="med"/>
                    </a:lnL>
                    <a:lnR w="0" cap="flat" cmpd="sng" algn="ctr">
                      <a:solidFill>
                        <a:srgbClr val="000000"/>
                      </a:solidFill>
                      <a:prstDash val="solid"/>
                      <a:round/>
                      <a:headEnd type="none" w="med" len="med"/>
                      <a:tailEnd type="none" w="med" len="med"/>
                    </a:lnR>
                    <a:lnT w="0" cap="flat" cmpd="sng" algn="ctr">
                      <a:solidFill>
                        <a:srgbClr val="000000"/>
                      </a:solidFill>
                      <a:prstDash val="solid"/>
                      <a:round/>
                      <a:headEnd type="none" w="med" len="med"/>
                      <a:tailEnd type="none" w="med" len="med"/>
                    </a:lnT>
                    <a:lnB w="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Times New Roman" pitchFamily="18" charset="0"/>
                          <a:cs typeface="Times New Roman" pitchFamily="18" charset="0"/>
                        </a:rPr>
                        <a:t>1,319</a:t>
                      </a:r>
                      <a:endParaRPr kumimoji="0" lang="en-US" sz="1800" b="0" i="0" u="none" strike="noStrike" cap="none" normalizeH="0" baseline="0" smtClean="0">
                        <a:ln>
                          <a:noFill/>
                        </a:ln>
                        <a:solidFill>
                          <a:schemeClr val="tx1"/>
                        </a:solidFill>
                        <a:effectLst/>
                        <a:latin typeface="Times New Roman" pitchFamily="18" charset="0"/>
                      </a:endParaRPr>
                    </a:p>
                  </a:txBody>
                  <a:tcPr marT="45724" marB="45724" anchor="ctr" horzOverflow="overflow">
                    <a:lnL w="0" cap="flat" cmpd="sng" algn="ctr">
                      <a:solidFill>
                        <a:srgbClr val="000000"/>
                      </a:solidFill>
                      <a:prstDash val="solid"/>
                      <a:round/>
                      <a:headEnd type="none" w="med" len="med"/>
                      <a:tailEnd type="none" w="med" len="med"/>
                    </a:lnL>
                    <a:lnR w="0" cap="flat" cmpd="sng" algn="ctr">
                      <a:solidFill>
                        <a:srgbClr val="000000"/>
                      </a:solidFill>
                      <a:prstDash val="solid"/>
                      <a:round/>
                      <a:headEnd type="none" w="med" len="med"/>
                      <a:tailEnd type="none" w="med" len="med"/>
                    </a:lnR>
                    <a:lnT w="0" cap="flat" cmpd="sng" algn="ctr">
                      <a:solidFill>
                        <a:srgbClr val="000000"/>
                      </a:solidFill>
                      <a:prstDash val="solid"/>
                      <a:round/>
                      <a:headEnd type="none" w="med" len="med"/>
                      <a:tailEnd type="none" w="med" len="med"/>
                    </a:lnT>
                    <a:lnB w="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Times New Roman" pitchFamily="18" charset="0"/>
                          <a:cs typeface="Times New Roman" pitchFamily="18" charset="0"/>
                        </a:rPr>
                        <a:t>4,580</a:t>
                      </a:r>
                      <a:endParaRPr kumimoji="0" lang="en-US" sz="1800" b="0" i="0" u="none" strike="noStrike" cap="none" normalizeH="0" baseline="0" smtClean="0">
                        <a:ln>
                          <a:noFill/>
                        </a:ln>
                        <a:solidFill>
                          <a:schemeClr val="tx1"/>
                        </a:solidFill>
                        <a:effectLst/>
                        <a:latin typeface="Times New Roman" pitchFamily="18" charset="0"/>
                      </a:endParaRPr>
                    </a:p>
                  </a:txBody>
                  <a:tcPr marT="45724" marB="45724" anchor="ctr" horzOverflow="overflow">
                    <a:lnL w="0" cap="flat" cmpd="sng" algn="ctr">
                      <a:solidFill>
                        <a:srgbClr val="000000"/>
                      </a:solidFill>
                      <a:prstDash val="solid"/>
                      <a:round/>
                      <a:headEnd type="none" w="med" len="med"/>
                      <a:tailEnd type="none" w="med" len="med"/>
                    </a:lnL>
                    <a:lnR w="0" cap="flat" cmpd="sng" algn="ctr">
                      <a:solidFill>
                        <a:srgbClr val="000000"/>
                      </a:solidFill>
                      <a:prstDash val="solid"/>
                      <a:round/>
                      <a:headEnd type="none" w="med" len="med"/>
                      <a:tailEnd type="none" w="med" len="med"/>
                    </a:lnR>
                    <a:lnT w="0" cap="flat" cmpd="sng" algn="ctr">
                      <a:solidFill>
                        <a:srgbClr val="000000"/>
                      </a:solidFill>
                      <a:prstDash val="solid"/>
                      <a:round/>
                      <a:headEnd type="none" w="med" len="med"/>
                      <a:tailEnd type="none" w="med" len="med"/>
                    </a:lnT>
                    <a:lnB w="0" cap="flat" cmpd="sng" algn="ctr">
                      <a:solidFill>
                        <a:srgbClr val="000000"/>
                      </a:solidFill>
                      <a:prstDash val="solid"/>
                      <a:round/>
                      <a:headEnd type="none" w="med" len="med"/>
                      <a:tailEnd type="none" w="med" len="med"/>
                    </a:lnB>
                    <a:lnTlToBr>
                      <a:noFill/>
                    </a:lnTlToBr>
                    <a:lnBlToTr>
                      <a:noFill/>
                    </a:lnBlToTr>
                    <a:noFill/>
                  </a:tcPr>
                </a:tc>
              </a:tr>
              <a:tr h="457236">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Times New Roman" pitchFamily="18" charset="0"/>
                          <a:cs typeface="Times New Roman" pitchFamily="18" charset="0"/>
                        </a:rPr>
                        <a:t>09/29/2010</a:t>
                      </a:r>
                      <a:endParaRPr kumimoji="0" lang="en-US" sz="1800" b="0" i="0" u="none" strike="noStrike" cap="none" normalizeH="0" baseline="0" smtClean="0">
                        <a:ln>
                          <a:noFill/>
                        </a:ln>
                        <a:solidFill>
                          <a:schemeClr val="tx1"/>
                        </a:solidFill>
                        <a:effectLst/>
                        <a:latin typeface="Times New Roman" pitchFamily="18" charset="0"/>
                      </a:endParaRPr>
                    </a:p>
                  </a:txBody>
                  <a:tcPr marT="45724" marB="45724" anchor="ctr" horzOverflow="overflow">
                    <a:lnL w="0" cap="flat" cmpd="sng" algn="ctr">
                      <a:solidFill>
                        <a:srgbClr val="000000"/>
                      </a:solidFill>
                      <a:prstDash val="solid"/>
                      <a:round/>
                      <a:headEnd type="none" w="med" len="med"/>
                      <a:tailEnd type="none" w="med" len="med"/>
                    </a:lnL>
                    <a:lnR w="0" cap="flat" cmpd="sng" algn="ctr">
                      <a:solidFill>
                        <a:srgbClr val="000000"/>
                      </a:solidFill>
                      <a:prstDash val="solid"/>
                      <a:round/>
                      <a:headEnd type="none" w="med" len="med"/>
                      <a:tailEnd type="none" w="med" len="med"/>
                    </a:lnR>
                    <a:lnT w="0" cap="flat" cmpd="sng" algn="ctr">
                      <a:solidFill>
                        <a:srgbClr val="000000"/>
                      </a:solidFill>
                      <a:prstDash val="solid"/>
                      <a:round/>
                      <a:headEnd type="none" w="med" len="med"/>
                      <a:tailEnd type="none" w="med" len="med"/>
                    </a:lnT>
                    <a:lnB w="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Times New Roman" pitchFamily="18" charset="0"/>
                          <a:cs typeface="Times New Roman" pitchFamily="18" charset="0"/>
                        </a:rPr>
                        <a:t>Dr. Jane Brock (CFMC)</a:t>
                      </a:r>
                      <a:endParaRPr kumimoji="0" lang="en-US" sz="2400" b="0" i="0" u="none" strike="noStrike" cap="none" normalizeH="0" baseline="0" smtClean="0">
                        <a:ln>
                          <a:noFill/>
                        </a:ln>
                        <a:solidFill>
                          <a:schemeClr val="tx1"/>
                        </a:solidFill>
                        <a:effectLst/>
                        <a:latin typeface="Times New Roman" pitchFamily="18" charset="0"/>
                      </a:endParaRPr>
                    </a:p>
                  </a:txBody>
                  <a:tcPr marT="45724" marB="45724" anchor="ctr" horzOverflow="overflow">
                    <a:lnL w="0" cap="flat" cmpd="sng" algn="ctr">
                      <a:solidFill>
                        <a:srgbClr val="000000"/>
                      </a:solidFill>
                      <a:prstDash val="solid"/>
                      <a:round/>
                      <a:headEnd type="none" w="med" len="med"/>
                      <a:tailEnd type="none" w="med" len="med"/>
                    </a:lnL>
                    <a:lnR w="0" cap="flat" cmpd="sng" algn="ctr">
                      <a:solidFill>
                        <a:srgbClr val="000000"/>
                      </a:solidFill>
                      <a:prstDash val="solid"/>
                      <a:round/>
                      <a:headEnd type="none" w="med" len="med"/>
                      <a:tailEnd type="none" w="med" len="med"/>
                    </a:lnR>
                    <a:lnT w="0" cap="flat" cmpd="sng" algn="ctr">
                      <a:solidFill>
                        <a:srgbClr val="000000"/>
                      </a:solidFill>
                      <a:prstDash val="solid"/>
                      <a:round/>
                      <a:headEnd type="none" w="med" len="med"/>
                      <a:tailEnd type="none" w="med" len="med"/>
                    </a:lnT>
                    <a:lnB w="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Times New Roman" pitchFamily="18" charset="0"/>
                          <a:cs typeface="Times New Roman" pitchFamily="18" charset="0"/>
                        </a:rPr>
                        <a:t>Home Health and Care Transitions</a:t>
                      </a:r>
                      <a:endParaRPr kumimoji="0" lang="en-US" sz="2400" b="0" i="0" u="none" strike="noStrike" cap="none" normalizeH="0" baseline="0" smtClean="0">
                        <a:ln>
                          <a:noFill/>
                        </a:ln>
                        <a:solidFill>
                          <a:schemeClr val="tx1"/>
                        </a:solidFill>
                        <a:effectLst/>
                        <a:latin typeface="Times New Roman" pitchFamily="18" charset="0"/>
                      </a:endParaRPr>
                    </a:p>
                  </a:txBody>
                  <a:tcPr marT="45724" marB="45724" anchor="ctr" horzOverflow="overflow">
                    <a:lnL w="0" cap="flat" cmpd="sng" algn="ctr">
                      <a:solidFill>
                        <a:srgbClr val="000000"/>
                      </a:solidFill>
                      <a:prstDash val="solid"/>
                      <a:round/>
                      <a:headEnd type="none" w="med" len="med"/>
                      <a:tailEnd type="none" w="med" len="med"/>
                    </a:lnL>
                    <a:lnR w="0" cap="flat" cmpd="sng" algn="ctr">
                      <a:solidFill>
                        <a:srgbClr val="000000"/>
                      </a:solidFill>
                      <a:prstDash val="solid"/>
                      <a:round/>
                      <a:headEnd type="none" w="med" len="med"/>
                      <a:tailEnd type="none" w="med" len="med"/>
                    </a:lnR>
                    <a:lnT w="0" cap="flat" cmpd="sng" algn="ctr">
                      <a:solidFill>
                        <a:srgbClr val="000000"/>
                      </a:solidFill>
                      <a:prstDash val="solid"/>
                      <a:round/>
                      <a:headEnd type="none" w="med" len="med"/>
                      <a:tailEnd type="none" w="med" len="med"/>
                    </a:lnT>
                    <a:lnB w="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Times New Roman" pitchFamily="18" charset="0"/>
                          <a:cs typeface="Times New Roman" pitchFamily="18" charset="0"/>
                        </a:rPr>
                        <a:t>1,047</a:t>
                      </a:r>
                      <a:endParaRPr kumimoji="0" lang="en-US" sz="1800" b="0" i="0" u="none" strike="noStrike" cap="none" normalizeH="0" baseline="0" smtClean="0">
                        <a:ln>
                          <a:noFill/>
                        </a:ln>
                        <a:solidFill>
                          <a:schemeClr val="tx1"/>
                        </a:solidFill>
                        <a:effectLst/>
                        <a:latin typeface="Times New Roman" pitchFamily="18" charset="0"/>
                      </a:endParaRPr>
                    </a:p>
                  </a:txBody>
                  <a:tcPr marT="45724" marB="45724" anchor="ctr" horzOverflow="overflow">
                    <a:lnL w="0" cap="flat" cmpd="sng" algn="ctr">
                      <a:solidFill>
                        <a:srgbClr val="000000"/>
                      </a:solidFill>
                      <a:prstDash val="solid"/>
                      <a:round/>
                      <a:headEnd type="none" w="med" len="med"/>
                      <a:tailEnd type="none" w="med" len="med"/>
                    </a:lnL>
                    <a:lnR w="0" cap="flat" cmpd="sng" algn="ctr">
                      <a:solidFill>
                        <a:srgbClr val="000000"/>
                      </a:solidFill>
                      <a:prstDash val="solid"/>
                      <a:round/>
                      <a:headEnd type="none" w="med" len="med"/>
                      <a:tailEnd type="none" w="med" len="med"/>
                    </a:lnR>
                    <a:lnT w="0" cap="flat" cmpd="sng" algn="ctr">
                      <a:solidFill>
                        <a:srgbClr val="000000"/>
                      </a:solidFill>
                      <a:prstDash val="solid"/>
                      <a:round/>
                      <a:headEnd type="none" w="med" len="med"/>
                      <a:tailEnd type="none" w="med" len="med"/>
                    </a:lnT>
                    <a:lnB w="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Times New Roman" pitchFamily="18" charset="0"/>
                          <a:cs typeface="Times New Roman" pitchFamily="18" charset="0"/>
                        </a:rPr>
                        <a:t>3,528</a:t>
                      </a:r>
                      <a:endParaRPr kumimoji="0" lang="en-US" sz="1800" b="0" i="0" u="none" strike="noStrike" cap="none" normalizeH="0" baseline="0" smtClean="0">
                        <a:ln>
                          <a:noFill/>
                        </a:ln>
                        <a:solidFill>
                          <a:schemeClr val="tx1"/>
                        </a:solidFill>
                        <a:effectLst/>
                        <a:latin typeface="Times New Roman" pitchFamily="18" charset="0"/>
                      </a:endParaRPr>
                    </a:p>
                  </a:txBody>
                  <a:tcPr marT="45724" marB="45724" anchor="ctr" horzOverflow="overflow">
                    <a:lnL w="0" cap="flat" cmpd="sng" algn="ctr">
                      <a:solidFill>
                        <a:srgbClr val="000000"/>
                      </a:solidFill>
                      <a:prstDash val="solid"/>
                      <a:round/>
                      <a:headEnd type="none" w="med" len="med"/>
                      <a:tailEnd type="none" w="med" len="med"/>
                    </a:lnL>
                    <a:lnR w="0" cap="flat" cmpd="sng" algn="ctr">
                      <a:solidFill>
                        <a:srgbClr val="000000"/>
                      </a:solidFill>
                      <a:prstDash val="solid"/>
                      <a:round/>
                      <a:headEnd type="none" w="med" len="med"/>
                      <a:tailEnd type="none" w="med" len="med"/>
                    </a:lnR>
                    <a:lnT w="0" cap="flat" cmpd="sng" algn="ctr">
                      <a:solidFill>
                        <a:srgbClr val="000000"/>
                      </a:solidFill>
                      <a:prstDash val="solid"/>
                      <a:round/>
                      <a:headEnd type="none" w="med" len="med"/>
                      <a:tailEnd type="none" w="med" len="med"/>
                    </a:lnT>
                    <a:lnB w="0" cap="flat" cmpd="sng" algn="ctr">
                      <a:solidFill>
                        <a:srgbClr val="000000"/>
                      </a:solidFill>
                      <a:prstDash val="solid"/>
                      <a:round/>
                      <a:headEnd type="none" w="med" len="med"/>
                      <a:tailEnd type="none" w="med" len="med"/>
                    </a:lnB>
                    <a:lnTlToBr>
                      <a:noFill/>
                    </a:lnTlToBr>
                    <a:lnBlToTr>
                      <a:noFill/>
                    </a:lnBlToTr>
                    <a:noFill/>
                  </a:tcPr>
                </a:tc>
              </a:tr>
              <a:tr h="498515">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Times New Roman" pitchFamily="18" charset="0"/>
                          <a:cs typeface="Times New Roman" pitchFamily="18" charset="0"/>
                        </a:rPr>
                        <a:t>11/12/2010</a:t>
                      </a:r>
                      <a:endParaRPr kumimoji="0" lang="en-US" sz="1800" b="0" i="0" u="none" strike="noStrike" cap="none" normalizeH="0" baseline="0" smtClean="0">
                        <a:ln>
                          <a:noFill/>
                        </a:ln>
                        <a:solidFill>
                          <a:schemeClr val="tx1"/>
                        </a:solidFill>
                        <a:effectLst/>
                        <a:latin typeface="Times New Roman" pitchFamily="18" charset="0"/>
                      </a:endParaRPr>
                    </a:p>
                  </a:txBody>
                  <a:tcPr marT="45724" marB="45724" anchor="ctr" horzOverflow="overflow">
                    <a:lnL w="0" cap="flat" cmpd="sng" algn="ctr">
                      <a:solidFill>
                        <a:srgbClr val="000000"/>
                      </a:solidFill>
                      <a:prstDash val="solid"/>
                      <a:round/>
                      <a:headEnd type="none" w="med" len="med"/>
                      <a:tailEnd type="none" w="med" len="med"/>
                    </a:lnL>
                    <a:lnR w="0" cap="flat" cmpd="sng" algn="ctr">
                      <a:solidFill>
                        <a:srgbClr val="000000"/>
                      </a:solidFill>
                      <a:prstDash val="solid"/>
                      <a:round/>
                      <a:headEnd type="none" w="med" len="med"/>
                      <a:tailEnd type="none" w="med" len="med"/>
                    </a:lnR>
                    <a:lnT w="0" cap="flat" cmpd="sng" algn="ctr">
                      <a:solidFill>
                        <a:srgbClr val="000000"/>
                      </a:solidFill>
                      <a:prstDash val="solid"/>
                      <a:round/>
                      <a:headEnd type="none" w="med" len="med"/>
                      <a:tailEnd type="none" w="med" len="med"/>
                    </a:lnT>
                    <a:lnB w="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Times New Roman" pitchFamily="18" charset="0"/>
                          <a:cs typeface="Times New Roman" pitchFamily="18" charset="0"/>
                        </a:rPr>
                        <a:t>Tasha Mears (Amedysis)</a:t>
                      </a:r>
                      <a:endParaRPr kumimoji="0" lang="en-US" sz="2400" b="0" i="0" u="none" strike="noStrike" cap="none" normalizeH="0" baseline="0" smtClean="0">
                        <a:ln>
                          <a:noFill/>
                        </a:ln>
                        <a:solidFill>
                          <a:schemeClr val="tx1"/>
                        </a:solidFill>
                        <a:effectLst/>
                        <a:latin typeface="Times New Roman" pitchFamily="18" charset="0"/>
                      </a:endParaRPr>
                    </a:p>
                  </a:txBody>
                  <a:tcPr marT="45724" marB="45724" anchor="ctr" horzOverflow="overflow">
                    <a:lnL w="0" cap="flat" cmpd="sng" algn="ctr">
                      <a:solidFill>
                        <a:srgbClr val="000000"/>
                      </a:solidFill>
                      <a:prstDash val="solid"/>
                      <a:round/>
                      <a:headEnd type="none" w="med" len="med"/>
                      <a:tailEnd type="none" w="med" len="med"/>
                    </a:lnL>
                    <a:lnR w="0" cap="flat" cmpd="sng" algn="ctr">
                      <a:solidFill>
                        <a:srgbClr val="000000"/>
                      </a:solidFill>
                      <a:prstDash val="solid"/>
                      <a:round/>
                      <a:headEnd type="none" w="med" len="med"/>
                      <a:tailEnd type="none" w="med" len="med"/>
                    </a:lnR>
                    <a:lnT w="0" cap="flat" cmpd="sng" algn="ctr">
                      <a:solidFill>
                        <a:srgbClr val="000000"/>
                      </a:solidFill>
                      <a:prstDash val="solid"/>
                      <a:round/>
                      <a:headEnd type="none" w="med" len="med"/>
                      <a:tailEnd type="none" w="med" len="med"/>
                    </a:lnT>
                    <a:lnB w="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Times New Roman" pitchFamily="18" charset="0"/>
                          <a:cs typeface="Times New Roman" pitchFamily="18" charset="0"/>
                        </a:rPr>
                        <a:t>Implementing the Coaching Model</a:t>
                      </a:r>
                      <a:endParaRPr kumimoji="0" lang="en-US" sz="2400" b="0" i="0" u="none" strike="noStrike" cap="none" normalizeH="0" baseline="0" smtClean="0">
                        <a:ln>
                          <a:noFill/>
                        </a:ln>
                        <a:solidFill>
                          <a:schemeClr val="tx1"/>
                        </a:solidFill>
                        <a:effectLst/>
                        <a:latin typeface="Times New Roman" pitchFamily="18" charset="0"/>
                      </a:endParaRPr>
                    </a:p>
                  </a:txBody>
                  <a:tcPr marT="45724" marB="45724" anchor="ctr" horzOverflow="overflow">
                    <a:lnL w="0" cap="flat" cmpd="sng" algn="ctr">
                      <a:solidFill>
                        <a:srgbClr val="000000"/>
                      </a:solidFill>
                      <a:prstDash val="solid"/>
                      <a:round/>
                      <a:headEnd type="none" w="med" len="med"/>
                      <a:tailEnd type="none" w="med" len="med"/>
                    </a:lnL>
                    <a:lnR w="0" cap="flat" cmpd="sng" algn="ctr">
                      <a:solidFill>
                        <a:srgbClr val="000000"/>
                      </a:solidFill>
                      <a:prstDash val="solid"/>
                      <a:round/>
                      <a:headEnd type="none" w="med" len="med"/>
                      <a:tailEnd type="none" w="med" len="med"/>
                    </a:lnR>
                    <a:lnT w="0" cap="flat" cmpd="sng" algn="ctr">
                      <a:solidFill>
                        <a:srgbClr val="000000"/>
                      </a:solidFill>
                      <a:prstDash val="solid"/>
                      <a:round/>
                      <a:headEnd type="none" w="med" len="med"/>
                      <a:tailEnd type="none" w="med" len="med"/>
                    </a:lnT>
                    <a:lnB w="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Times New Roman" pitchFamily="18" charset="0"/>
                          <a:cs typeface="Times New Roman" pitchFamily="18" charset="0"/>
                        </a:rPr>
                        <a:t>928</a:t>
                      </a:r>
                      <a:endParaRPr kumimoji="0" lang="en-US" sz="1800" b="0" i="0" u="none" strike="noStrike" cap="none" normalizeH="0" baseline="0" smtClean="0">
                        <a:ln>
                          <a:noFill/>
                        </a:ln>
                        <a:solidFill>
                          <a:schemeClr val="tx1"/>
                        </a:solidFill>
                        <a:effectLst/>
                        <a:latin typeface="Times New Roman" pitchFamily="18" charset="0"/>
                      </a:endParaRPr>
                    </a:p>
                  </a:txBody>
                  <a:tcPr marT="45724" marB="45724" anchor="ctr" horzOverflow="overflow">
                    <a:lnL w="0" cap="flat" cmpd="sng" algn="ctr">
                      <a:solidFill>
                        <a:srgbClr val="000000"/>
                      </a:solidFill>
                      <a:prstDash val="solid"/>
                      <a:round/>
                      <a:headEnd type="none" w="med" len="med"/>
                      <a:tailEnd type="none" w="med" len="med"/>
                    </a:lnL>
                    <a:lnR w="0" cap="flat" cmpd="sng" algn="ctr">
                      <a:solidFill>
                        <a:srgbClr val="000000"/>
                      </a:solidFill>
                      <a:prstDash val="solid"/>
                      <a:round/>
                      <a:headEnd type="none" w="med" len="med"/>
                      <a:tailEnd type="none" w="med" len="med"/>
                    </a:lnR>
                    <a:lnT w="0" cap="flat" cmpd="sng" algn="ctr">
                      <a:solidFill>
                        <a:srgbClr val="000000"/>
                      </a:solidFill>
                      <a:prstDash val="solid"/>
                      <a:round/>
                      <a:headEnd type="none" w="med" len="med"/>
                      <a:tailEnd type="none" w="med" len="med"/>
                    </a:lnT>
                    <a:lnB w="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Times New Roman" pitchFamily="18" charset="0"/>
                          <a:cs typeface="Times New Roman" pitchFamily="18" charset="0"/>
                        </a:rPr>
                        <a:t>2,480</a:t>
                      </a:r>
                      <a:endParaRPr kumimoji="0" lang="en-US" sz="1800" b="0" i="0" u="none" strike="noStrike" cap="none" normalizeH="0" baseline="0" smtClean="0">
                        <a:ln>
                          <a:noFill/>
                        </a:ln>
                        <a:solidFill>
                          <a:schemeClr val="tx1"/>
                        </a:solidFill>
                        <a:effectLst/>
                        <a:latin typeface="Times New Roman" pitchFamily="18" charset="0"/>
                      </a:endParaRPr>
                    </a:p>
                  </a:txBody>
                  <a:tcPr marT="45724" marB="45724" anchor="ctr" horzOverflow="overflow">
                    <a:lnL w="0" cap="flat" cmpd="sng" algn="ctr">
                      <a:solidFill>
                        <a:srgbClr val="000000"/>
                      </a:solidFill>
                      <a:prstDash val="solid"/>
                      <a:round/>
                      <a:headEnd type="none" w="med" len="med"/>
                      <a:tailEnd type="none" w="med" len="med"/>
                    </a:lnL>
                    <a:lnR w="0" cap="flat" cmpd="sng" algn="ctr">
                      <a:solidFill>
                        <a:srgbClr val="000000"/>
                      </a:solidFill>
                      <a:prstDash val="solid"/>
                      <a:round/>
                      <a:headEnd type="none" w="med" len="med"/>
                      <a:tailEnd type="none" w="med" len="med"/>
                    </a:lnR>
                    <a:lnT w="0" cap="flat" cmpd="sng" algn="ctr">
                      <a:solidFill>
                        <a:srgbClr val="000000"/>
                      </a:solidFill>
                      <a:prstDash val="solid"/>
                      <a:round/>
                      <a:headEnd type="none" w="med" len="med"/>
                      <a:tailEnd type="none" w="med" len="med"/>
                    </a:lnT>
                    <a:lnB w="0" cap="flat" cmpd="sng" algn="ctr">
                      <a:solidFill>
                        <a:srgbClr val="000000"/>
                      </a:solidFill>
                      <a:prstDash val="solid"/>
                      <a:round/>
                      <a:headEnd type="none" w="med" len="med"/>
                      <a:tailEnd type="none" w="med" len="med"/>
                    </a:lnB>
                    <a:lnTlToBr>
                      <a:noFill/>
                    </a:lnTlToBr>
                    <a:lnBlToTr>
                      <a:noFill/>
                    </a:lnBlToTr>
                    <a:noFill/>
                  </a:tcPr>
                </a:tc>
              </a:tr>
              <a:tr h="823025">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Times New Roman" pitchFamily="18" charset="0"/>
                          <a:cs typeface="Times New Roman" pitchFamily="18" charset="0"/>
                        </a:rPr>
                        <a:t>01/20/2011</a:t>
                      </a:r>
                      <a:endParaRPr kumimoji="0" lang="en-US" sz="1800" b="0" i="0" u="none" strike="noStrike" cap="none" normalizeH="0" baseline="0" smtClean="0">
                        <a:ln>
                          <a:noFill/>
                        </a:ln>
                        <a:solidFill>
                          <a:schemeClr val="tx1"/>
                        </a:solidFill>
                        <a:effectLst/>
                        <a:latin typeface="Times New Roman" pitchFamily="18" charset="0"/>
                      </a:endParaRPr>
                    </a:p>
                  </a:txBody>
                  <a:tcPr marT="45724" marB="45724" anchor="ctr" horzOverflow="overflow">
                    <a:lnL w="0" cap="flat" cmpd="sng" algn="ctr">
                      <a:solidFill>
                        <a:srgbClr val="000000"/>
                      </a:solidFill>
                      <a:prstDash val="solid"/>
                      <a:round/>
                      <a:headEnd type="none" w="med" len="med"/>
                      <a:tailEnd type="none" w="med" len="med"/>
                    </a:lnL>
                    <a:lnR w="0" cap="flat" cmpd="sng" algn="ctr">
                      <a:solidFill>
                        <a:srgbClr val="000000"/>
                      </a:solidFill>
                      <a:prstDash val="solid"/>
                      <a:round/>
                      <a:headEnd type="none" w="med" len="med"/>
                      <a:tailEnd type="none" w="med" len="med"/>
                    </a:lnR>
                    <a:lnT w="0" cap="flat" cmpd="sng" algn="ctr">
                      <a:solidFill>
                        <a:srgbClr val="000000"/>
                      </a:solidFill>
                      <a:prstDash val="solid"/>
                      <a:round/>
                      <a:headEnd type="none" w="med" len="med"/>
                      <a:tailEnd type="none" w="med" len="med"/>
                    </a:lnT>
                    <a:lnB w="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Times New Roman" pitchFamily="18" charset="0"/>
                          <a:cs typeface="Times New Roman" pitchFamily="18" charset="0"/>
                        </a:rPr>
                        <a:t>Luke Hansen, MD, MHS; Jessica Soos Pawlowski; Robert Young, MD (Northwestern University)</a:t>
                      </a:r>
                      <a:endParaRPr kumimoji="0" lang="en-US" sz="2400" b="0" i="0" u="none" strike="noStrike" cap="none" normalizeH="0" baseline="0" smtClean="0">
                        <a:ln>
                          <a:noFill/>
                        </a:ln>
                        <a:solidFill>
                          <a:schemeClr val="tx1"/>
                        </a:solidFill>
                        <a:effectLst/>
                        <a:latin typeface="Times New Roman" pitchFamily="18" charset="0"/>
                      </a:endParaRPr>
                    </a:p>
                  </a:txBody>
                  <a:tcPr marT="45724" marB="45724" anchor="ctr" horzOverflow="overflow">
                    <a:lnL w="0" cap="flat" cmpd="sng" algn="ctr">
                      <a:solidFill>
                        <a:srgbClr val="000000"/>
                      </a:solidFill>
                      <a:prstDash val="solid"/>
                      <a:round/>
                      <a:headEnd type="none" w="med" len="med"/>
                      <a:tailEnd type="none" w="med" len="med"/>
                    </a:lnL>
                    <a:lnR w="0" cap="flat" cmpd="sng" algn="ctr">
                      <a:solidFill>
                        <a:srgbClr val="000000"/>
                      </a:solidFill>
                      <a:prstDash val="solid"/>
                      <a:round/>
                      <a:headEnd type="none" w="med" len="med"/>
                      <a:tailEnd type="none" w="med" len="med"/>
                    </a:lnR>
                    <a:lnT w="0" cap="flat" cmpd="sng" algn="ctr">
                      <a:solidFill>
                        <a:srgbClr val="000000"/>
                      </a:solidFill>
                      <a:prstDash val="solid"/>
                      <a:round/>
                      <a:headEnd type="none" w="med" len="med"/>
                      <a:tailEnd type="none" w="med" len="med"/>
                    </a:lnT>
                    <a:lnB w="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Times New Roman" pitchFamily="18" charset="0"/>
                          <a:cs typeface="Times New Roman" pitchFamily="18" charset="0"/>
                        </a:rPr>
                        <a:t>Conversations Across the Discharge Divide</a:t>
                      </a:r>
                      <a:endParaRPr kumimoji="0" lang="en-US" sz="2400" b="0" i="0" u="none" strike="noStrike" cap="none" normalizeH="0" baseline="0" smtClean="0">
                        <a:ln>
                          <a:noFill/>
                        </a:ln>
                        <a:solidFill>
                          <a:schemeClr val="tx1"/>
                        </a:solidFill>
                        <a:effectLst/>
                        <a:latin typeface="Times New Roman" pitchFamily="18" charset="0"/>
                      </a:endParaRPr>
                    </a:p>
                  </a:txBody>
                  <a:tcPr marT="45724" marB="45724" anchor="ctr" horzOverflow="overflow">
                    <a:lnL w="0" cap="flat" cmpd="sng" algn="ctr">
                      <a:solidFill>
                        <a:srgbClr val="000000"/>
                      </a:solidFill>
                      <a:prstDash val="solid"/>
                      <a:round/>
                      <a:headEnd type="none" w="med" len="med"/>
                      <a:tailEnd type="none" w="med" len="med"/>
                    </a:lnL>
                    <a:lnR w="0" cap="flat" cmpd="sng" algn="ctr">
                      <a:solidFill>
                        <a:srgbClr val="000000"/>
                      </a:solidFill>
                      <a:prstDash val="solid"/>
                      <a:round/>
                      <a:headEnd type="none" w="med" len="med"/>
                      <a:tailEnd type="none" w="med" len="med"/>
                    </a:lnR>
                    <a:lnT w="0" cap="flat" cmpd="sng" algn="ctr">
                      <a:solidFill>
                        <a:srgbClr val="000000"/>
                      </a:solidFill>
                      <a:prstDash val="solid"/>
                      <a:round/>
                      <a:headEnd type="none" w="med" len="med"/>
                      <a:tailEnd type="none" w="med" len="med"/>
                    </a:lnT>
                    <a:lnB w="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Times New Roman" pitchFamily="18" charset="0"/>
                          <a:cs typeface="Times New Roman" pitchFamily="18" charset="0"/>
                        </a:rPr>
                        <a:t>852</a:t>
                      </a:r>
                      <a:endParaRPr kumimoji="0" lang="en-US" sz="1800" b="0" i="0" u="none" strike="noStrike" cap="none" normalizeH="0" baseline="0" smtClean="0">
                        <a:ln>
                          <a:noFill/>
                        </a:ln>
                        <a:solidFill>
                          <a:schemeClr val="tx1"/>
                        </a:solidFill>
                        <a:effectLst/>
                        <a:latin typeface="Times New Roman" pitchFamily="18" charset="0"/>
                      </a:endParaRPr>
                    </a:p>
                  </a:txBody>
                  <a:tcPr marT="45724" marB="45724" anchor="ctr" horzOverflow="overflow">
                    <a:lnL w="0" cap="flat" cmpd="sng" algn="ctr">
                      <a:solidFill>
                        <a:srgbClr val="000000"/>
                      </a:solidFill>
                      <a:prstDash val="solid"/>
                      <a:round/>
                      <a:headEnd type="none" w="med" len="med"/>
                      <a:tailEnd type="none" w="med" len="med"/>
                    </a:lnL>
                    <a:lnR w="0" cap="flat" cmpd="sng" algn="ctr">
                      <a:solidFill>
                        <a:srgbClr val="000000"/>
                      </a:solidFill>
                      <a:prstDash val="solid"/>
                      <a:round/>
                      <a:headEnd type="none" w="med" len="med"/>
                      <a:tailEnd type="none" w="med" len="med"/>
                    </a:lnR>
                    <a:lnT w="0" cap="flat" cmpd="sng" algn="ctr">
                      <a:solidFill>
                        <a:srgbClr val="000000"/>
                      </a:solidFill>
                      <a:prstDash val="solid"/>
                      <a:round/>
                      <a:headEnd type="none" w="med" len="med"/>
                      <a:tailEnd type="none" w="med" len="med"/>
                    </a:lnT>
                    <a:lnB w="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Times New Roman" pitchFamily="18" charset="0"/>
                          <a:cs typeface="Times New Roman" pitchFamily="18" charset="0"/>
                        </a:rPr>
                        <a:t>731</a:t>
                      </a:r>
                      <a:endParaRPr kumimoji="0" lang="en-US" sz="1800" b="0" i="0" u="none" strike="noStrike" cap="none" normalizeH="0" baseline="0" smtClean="0">
                        <a:ln>
                          <a:noFill/>
                        </a:ln>
                        <a:solidFill>
                          <a:schemeClr val="tx1"/>
                        </a:solidFill>
                        <a:effectLst/>
                        <a:latin typeface="Times New Roman" pitchFamily="18" charset="0"/>
                      </a:endParaRPr>
                    </a:p>
                  </a:txBody>
                  <a:tcPr marT="45724" marB="45724" anchor="ctr" horzOverflow="overflow">
                    <a:lnL w="0" cap="flat" cmpd="sng" algn="ctr">
                      <a:solidFill>
                        <a:srgbClr val="000000"/>
                      </a:solidFill>
                      <a:prstDash val="solid"/>
                      <a:round/>
                      <a:headEnd type="none" w="med" len="med"/>
                      <a:tailEnd type="none" w="med" len="med"/>
                    </a:lnL>
                    <a:lnR w="0" cap="flat" cmpd="sng" algn="ctr">
                      <a:solidFill>
                        <a:srgbClr val="000000"/>
                      </a:solidFill>
                      <a:prstDash val="solid"/>
                      <a:round/>
                      <a:headEnd type="none" w="med" len="med"/>
                      <a:tailEnd type="none" w="med" len="med"/>
                    </a:lnR>
                    <a:lnT w="0" cap="flat" cmpd="sng" algn="ctr">
                      <a:solidFill>
                        <a:srgbClr val="000000"/>
                      </a:solidFill>
                      <a:prstDash val="solid"/>
                      <a:round/>
                      <a:headEnd type="none" w="med" len="med"/>
                      <a:tailEnd type="none" w="med" len="med"/>
                    </a:lnT>
                    <a:lnB w="0" cap="flat" cmpd="sng" algn="ctr">
                      <a:solidFill>
                        <a:srgbClr val="000000"/>
                      </a:solidFill>
                      <a:prstDash val="solid"/>
                      <a:round/>
                      <a:headEnd type="none" w="med" len="med"/>
                      <a:tailEnd type="none" w="med" len="med"/>
                    </a:lnB>
                    <a:lnTlToBr>
                      <a:noFill/>
                    </a:lnTlToBr>
                    <a:lnBlToTr>
                      <a:noFill/>
                    </a:lnBlToTr>
                    <a:noFill/>
                  </a:tcPr>
                </a:tc>
              </a:tr>
              <a:tr h="795401">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Times New Roman" pitchFamily="18" charset="0"/>
                          <a:cs typeface="Times New Roman" pitchFamily="18" charset="0"/>
                        </a:rPr>
                        <a:t>04/13/2011</a:t>
                      </a:r>
                      <a:endParaRPr kumimoji="0" lang="en-US" sz="1800" b="0" i="0" u="none" strike="noStrike" cap="none" normalizeH="0" baseline="0" smtClean="0">
                        <a:ln>
                          <a:noFill/>
                        </a:ln>
                        <a:solidFill>
                          <a:schemeClr val="tx1"/>
                        </a:solidFill>
                        <a:effectLst/>
                        <a:latin typeface="Times New Roman" pitchFamily="18" charset="0"/>
                      </a:endParaRPr>
                    </a:p>
                  </a:txBody>
                  <a:tcPr marT="45724" marB="45724" anchor="ctr" horzOverflow="overflow">
                    <a:lnL w="0" cap="flat" cmpd="sng" algn="ctr">
                      <a:solidFill>
                        <a:srgbClr val="000000"/>
                      </a:solidFill>
                      <a:prstDash val="solid"/>
                      <a:round/>
                      <a:headEnd type="none" w="med" len="med"/>
                      <a:tailEnd type="none" w="med" len="med"/>
                    </a:lnL>
                    <a:lnR w="0" cap="flat" cmpd="sng" algn="ctr">
                      <a:solidFill>
                        <a:srgbClr val="000000"/>
                      </a:solidFill>
                      <a:prstDash val="solid"/>
                      <a:round/>
                      <a:headEnd type="none" w="med" len="med"/>
                      <a:tailEnd type="none" w="med" len="med"/>
                    </a:lnR>
                    <a:lnT w="0" cap="flat" cmpd="sng" algn="ctr">
                      <a:solidFill>
                        <a:srgbClr val="000000"/>
                      </a:solidFill>
                      <a:prstDash val="solid"/>
                      <a:round/>
                      <a:headEnd type="none" w="med" len="med"/>
                      <a:tailEnd type="none" w="med" len="med"/>
                    </a:lnT>
                    <a:lnB w="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Times New Roman" pitchFamily="18" charset="0"/>
                          <a:cs typeface="Times New Roman" pitchFamily="18" charset="0"/>
                        </a:rPr>
                        <a:t>Dr. Alan Goldblatt and Linda Murphy (Caretenders of Gainesville FL)</a:t>
                      </a:r>
                      <a:endParaRPr kumimoji="0" lang="en-US" sz="2400" b="0" i="0" u="none" strike="noStrike" cap="none" normalizeH="0" baseline="0" smtClean="0">
                        <a:ln>
                          <a:noFill/>
                        </a:ln>
                        <a:solidFill>
                          <a:schemeClr val="tx1"/>
                        </a:solidFill>
                        <a:effectLst/>
                        <a:latin typeface="Times New Roman" pitchFamily="18" charset="0"/>
                      </a:endParaRPr>
                    </a:p>
                  </a:txBody>
                  <a:tcPr marT="45724" marB="45724" anchor="ctr" horzOverflow="overflow">
                    <a:lnL w="0" cap="flat" cmpd="sng" algn="ctr">
                      <a:solidFill>
                        <a:srgbClr val="000000"/>
                      </a:solidFill>
                      <a:prstDash val="solid"/>
                      <a:round/>
                      <a:headEnd type="none" w="med" len="med"/>
                      <a:tailEnd type="none" w="med" len="med"/>
                    </a:lnL>
                    <a:lnR w="0" cap="flat" cmpd="sng" algn="ctr">
                      <a:solidFill>
                        <a:srgbClr val="000000"/>
                      </a:solidFill>
                      <a:prstDash val="solid"/>
                      <a:round/>
                      <a:headEnd type="none" w="med" len="med"/>
                      <a:tailEnd type="none" w="med" len="med"/>
                    </a:lnR>
                    <a:lnT w="0" cap="flat" cmpd="sng" algn="ctr">
                      <a:solidFill>
                        <a:srgbClr val="000000"/>
                      </a:solidFill>
                      <a:prstDash val="solid"/>
                      <a:round/>
                      <a:headEnd type="none" w="med" len="med"/>
                      <a:tailEnd type="none" w="med" len="med"/>
                    </a:lnT>
                    <a:lnB w="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Times New Roman" pitchFamily="18" charset="0"/>
                          <a:cs typeface="Times New Roman" pitchFamily="18" charset="0"/>
                        </a:rPr>
                        <a:t>Integrating Home Care into Primary Practice to Improve Patient Outcomes</a:t>
                      </a:r>
                      <a:endParaRPr kumimoji="0" lang="en-US" sz="2400" b="0" i="0" u="none" strike="noStrike" cap="none" normalizeH="0" baseline="0" smtClean="0">
                        <a:ln>
                          <a:noFill/>
                        </a:ln>
                        <a:solidFill>
                          <a:schemeClr val="tx1"/>
                        </a:solidFill>
                        <a:effectLst/>
                        <a:latin typeface="Times New Roman" pitchFamily="18" charset="0"/>
                      </a:endParaRPr>
                    </a:p>
                  </a:txBody>
                  <a:tcPr marT="45724" marB="45724" anchor="ctr" horzOverflow="overflow">
                    <a:lnL w="0" cap="flat" cmpd="sng" algn="ctr">
                      <a:solidFill>
                        <a:srgbClr val="000000"/>
                      </a:solidFill>
                      <a:prstDash val="solid"/>
                      <a:round/>
                      <a:headEnd type="none" w="med" len="med"/>
                      <a:tailEnd type="none" w="med" len="med"/>
                    </a:lnL>
                    <a:lnR w="0" cap="flat" cmpd="sng" algn="ctr">
                      <a:solidFill>
                        <a:srgbClr val="000000"/>
                      </a:solidFill>
                      <a:prstDash val="solid"/>
                      <a:round/>
                      <a:headEnd type="none" w="med" len="med"/>
                      <a:tailEnd type="none" w="med" len="med"/>
                    </a:lnR>
                    <a:lnT w="0" cap="flat" cmpd="sng" algn="ctr">
                      <a:solidFill>
                        <a:srgbClr val="000000"/>
                      </a:solidFill>
                      <a:prstDash val="solid"/>
                      <a:round/>
                      <a:headEnd type="none" w="med" len="med"/>
                      <a:tailEnd type="none" w="med" len="med"/>
                    </a:lnT>
                    <a:lnB w="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Times New Roman" pitchFamily="18" charset="0"/>
                          <a:cs typeface="Times New Roman" pitchFamily="18" charset="0"/>
                        </a:rPr>
                        <a:t>1,025</a:t>
                      </a:r>
                      <a:endParaRPr kumimoji="0" lang="en-US" sz="1800" b="0" i="0" u="none" strike="noStrike" cap="none" normalizeH="0" baseline="0" smtClean="0">
                        <a:ln>
                          <a:noFill/>
                        </a:ln>
                        <a:solidFill>
                          <a:schemeClr val="tx1"/>
                        </a:solidFill>
                        <a:effectLst/>
                        <a:latin typeface="Times New Roman" pitchFamily="18" charset="0"/>
                      </a:endParaRPr>
                    </a:p>
                  </a:txBody>
                  <a:tcPr marT="45724" marB="45724" anchor="ctr" horzOverflow="overflow">
                    <a:lnL w="0" cap="flat" cmpd="sng" algn="ctr">
                      <a:solidFill>
                        <a:srgbClr val="000000"/>
                      </a:solidFill>
                      <a:prstDash val="solid"/>
                      <a:round/>
                      <a:headEnd type="none" w="med" len="med"/>
                      <a:tailEnd type="none" w="med" len="med"/>
                    </a:lnL>
                    <a:lnR w="0" cap="flat" cmpd="sng" algn="ctr">
                      <a:solidFill>
                        <a:srgbClr val="000000"/>
                      </a:solidFill>
                      <a:prstDash val="solid"/>
                      <a:round/>
                      <a:headEnd type="none" w="med" len="med"/>
                      <a:tailEnd type="none" w="med" len="med"/>
                    </a:lnR>
                    <a:lnT w="0" cap="flat" cmpd="sng" algn="ctr">
                      <a:solidFill>
                        <a:srgbClr val="000000"/>
                      </a:solidFill>
                      <a:prstDash val="solid"/>
                      <a:round/>
                      <a:headEnd type="none" w="med" len="med"/>
                      <a:tailEnd type="none" w="med" len="med"/>
                    </a:lnT>
                    <a:lnB w="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Times New Roman" pitchFamily="18" charset="0"/>
                          <a:cs typeface="Times New Roman" pitchFamily="18" charset="0"/>
                        </a:rPr>
                        <a:t>698</a:t>
                      </a:r>
                      <a:endParaRPr kumimoji="0" lang="en-US" sz="1800" b="0" i="0" u="none" strike="noStrike" cap="none" normalizeH="0" baseline="0" dirty="0" smtClean="0">
                        <a:ln>
                          <a:noFill/>
                        </a:ln>
                        <a:solidFill>
                          <a:schemeClr val="tx1"/>
                        </a:solidFill>
                        <a:effectLst/>
                        <a:latin typeface="Times New Roman" pitchFamily="18" charset="0"/>
                      </a:endParaRPr>
                    </a:p>
                  </a:txBody>
                  <a:tcPr marT="45724" marB="45724" anchor="ctr" horzOverflow="overflow">
                    <a:lnL w="0" cap="flat" cmpd="sng" algn="ctr">
                      <a:solidFill>
                        <a:srgbClr val="000000"/>
                      </a:solidFill>
                      <a:prstDash val="solid"/>
                      <a:round/>
                      <a:headEnd type="none" w="med" len="med"/>
                      <a:tailEnd type="none" w="med" len="med"/>
                    </a:lnL>
                    <a:lnR w="0" cap="flat" cmpd="sng" algn="ctr">
                      <a:solidFill>
                        <a:srgbClr val="000000"/>
                      </a:solidFill>
                      <a:prstDash val="solid"/>
                      <a:round/>
                      <a:headEnd type="none" w="med" len="med"/>
                      <a:tailEnd type="none" w="med" len="med"/>
                    </a:lnR>
                    <a:lnT w="0" cap="flat" cmpd="sng" algn="ctr">
                      <a:solidFill>
                        <a:srgbClr val="000000"/>
                      </a:solidFill>
                      <a:prstDash val="solid"/>
                      <a:round/>
                      <a:headEnd type="none" w="med" len="med"/>
                      <a:tailEnd type="none" w="med" len="med"/>
                    </a:lnT>
                    <a:lnB w="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57391" name="Text Box 209"/>
          <p:cNvSpPr txBox="1">
            <a:spLocks noChangeArrowheads="1"/>
          </p:cNvSpPr>
          <p:nvPr/>
        </p:nvSpPr>
        <p:spPr bwMode="auto">
          <a:xfrm>
            <a:off x="212725" y="5981700"/>
            <a:ext cx="55562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charset="0"/>
                <a:ea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r>
              <a:rPr lang="en-US" sz="1800"/>
              <a:t>*Page hits to webinar site after webinar through 6/30/2011</a:t>
            </a:r>
          </a:p>
        </p:txBody>
      </p:sp>
      <p:sp>
        <p:nvSpPr>
          <p:cNvPr id="126162" name="Oval 210"/>
          <p:cNvSpPr>
            <a:spLocks noChangeArrowheads="1"/>
          </p:cNvSpPr>
          <p:nvPr/>
        </p:nvSpPr>
        <p:spPr bwMode="auto">
          <a:xfrm>
            <a:off x="5943600" y="2667000"/>
            <a:ext cx="1295400" cy="3581400"/>
          </a:xfrm>
          <a:prstGeom prst="ellipse">
            <a:avLst/>
          </a:prstGeom>
          <a:noFill/>
          <a:ln w="38100">
            <a:solidFill>
              <a:srgbClr val="FF3300"/>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grpId="0" nodeType="clickEffect">
                                  <p:stCondLst>
                                    <p:cond delay="0"/>
                                  </p:stCondLst>
                                  <p:childTnLst>
                                    <p:set>
                                      <p:cBhvr>
                                        <p:cTn id="6" dur="1" fill="hold">
                                          <p:stCondLst>
                                            <p:cond delay="0"/>
                                          </p:stCondLst>
                                        </p:cTn>
                                        <p:tgtEl>
                                          <p:spTgt spid="126162"/>
                                        </p:tgtEl>
                                        <p:attrNameLst>
                                          <p:attrName>style.visibility</p:attrName>
                                        </p:attrNameLst>
                                      </p:cBhvr>
                                      <p:to>
                                        <p:strVal val="visible"/>
                                      </p:to>
                                    </p:set>
                                    <p:animEffect transition="in" filter="dissolve">
                                      <p:cBhvr>
                                        <p:cTn id="7" dur="500"/>
                                        <p:tgtEl>
                                          <p:spTgt spid="12616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6162" grpId="0" animBg="1"/>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1" name="Title 1"/>
          <p:cNvSpPr>
            <a:spLocks noGrp="1"/>
          </p:cNvSpPr>
          <p:nvPr>
            <p:ph type="title"/>
          </p:nvPr>
        </p:nvSpPr>
        <p:spPr/>
        <p:txBody>
          <a:bodyPr/>
          <a:lstStyle/>
          <a:p>
            <a:r>
              <a:rPr lang="en-US" sz="4000" b="1" dirty="0">
                <a:latin typeface="Arial" charset="0"/>
                <a:cs typeface="Arial" charset="0"/>
              </a:rPr>
              <a:t>Social Networking Opportunities</a:t>
            </a:r>
          </a:p>
        </p:txBody>
      </p:sp>
      <p:sp>
        <p:nvSpPr>
          <p:cNvPr id="58372" name="Content Placeholder 2"/>
          <p:cNvSpPr>
            <a:spLocks noGrp="1"/>
          </p:cNvSpPr>
          <p:nvPr>
            <p:ph idx="1"/>
          </p:nvPr>
        </p:nvSpPr>
        <p:spPr>
          <a:xfrm>
            <a:off x="609600" y="1905000"/>
            <a:ext cx="7772400" cy="4114800"/>
          </a:xfrm>
        </p:spPr>
        <p:txBody>
          <a:bodyPr/>
          <a:lstStyle/>
          <a:p>
            <a:r>
              <a:rPr lang="en-US">
                <a:latin typeface="Times New Roman" charset="0"/>
              </a:rPr>
              <a:t>Live Chat</a:t>
            </a:r>
          </a:p>
          <a:p>
            <a:r>
              <a:rPr lang="en-US">
                <a:latin typeface="Times New Roman" charset="0"/>
              </a:rPr>
              <a:t>Discussion Forums</a:t>
            </a:r>
          </a:p>
          <a:p>
            <a:r>
              <a:rPr lang="en-US">
                <a:latin typeface="Times New Roman" charset="0"/>
              </a:rPr>
              <a:t>Blogs</a:t>
            </a:r>
          </a:p>
          <a:p>
            <a:r>
              <a:rPr lang="en-US">
                <a:latin typeface="Times New Roman" charset="0"/>
              </a:rPr>
              <a:t>Twitter, Facebook</a:t>
            </a:r>
          </a:p>
        </p:txBody>
      </p:sp>
      <p:grpSp>
        <p:nvGrpSpPr>
          <p:cNvPr id="2" name="Group 1" descr="Social Networking Opportunities"/>
          <p:cNvGrpSpPr/>
          <p:nvPr/>
        </p:nvGrpSpPr>
        <p:grpSpPr>
          <a:xfrm>
            <a:off x="2971800" y="1447800"/>
            <a:ext cx="6096000" cy="4791075"/>
            <a:chOff x="2971800" y="1447800"/>
            <a:chExt cx="6096000" cy="4791075"/>
          </a:xfrm>
        </p:grpSpPr>
        <p:pic>
          <p:nvPicPr>
            <p:cNvPr id="67587" name="Picture 3"/>
            <p:cNvPicPr>
              <a:picLocks noChangeAspect="1" noChangeArrowheads="1"/>
            </p:cNvPicPr>
            <p:nvPr/>
          </p:nvPicPr>
          <p:blipFill>
            <a:blip r:embed="rId3">
              <a:extLst>
                <a:ext uri="{28A0092B-C50C-407E-A947-70E740481C1C}">
                  <a14:useLocalDpi xmlns:a14="http://schemas.microsoft.com/office/drawing/2010/main" val="0"/>
                </a:ext>
              </a:extLst>
            </a:blip>
            <a:srcRect l="2632"/>
            <a:stretch>
              <a:fillRect/>
            </a:stretch>
          </p:blipFill>
          <p:spPr bwMode="auto">
            <a:xfrm>
              <a:off x="6248400" y="1447800"/>
              <a:ext cx="2819400" cy="4459288"/>
            </a:xfrm>
            <a:prstGeom prst="rect">
              <a:avLst/>
            </a:prstGeom>
            <a:noFill/>
            <a:ln w="38100" cap="sq">
              <a:solidFill>
                <a:srgbClr val="16165D"/>
              </a:solidFill>
              <a:miter lim="800000"/>
              <a:headEnd/>
              <a:tailEnd/>
            </a:ln>
            <a:effectLst>
              <a:outerShdw blurRad="63500" dist="38100" dir="2700000" algn="tl" rotWithShape="0">
                <a:srgbClr val="000000">
                  <a:alpha val="42999"/>
                </a:srgbClr>
              </a:outerShdw>
            </a:effectLst>
            <a:extLst>
              <a:ext uri="{909E8E84-426E-40dd-AFC4-6F175D3DCCD1}">
                <a14:hiddenFill xmlns:a14="http://schemas.microsoft.com/office/drawing/2010/main">
                  <a:solidFill>
                    <a:srgbClr val="FFFFFF"/>
                  </a:solidFill>
                </a14:hiddenFill>
              </a:ext>
            </a:extLst>
          </p:spPr>
        </p:pic>
        <p:pic>
          <p:nvPicPr>
            <p:cNvPr id="6758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971800" y="4267200"/>
              <a:ext cx="2981325" cy="1971675"/>
            </a:xfrm>
            <a:prstGeom prst="rect">
              <a:avLst/>
            </a:prstGeom>
            <a:noFill/>
            <a:ln w="38100" cap="sq">
              <a:solidFill>
                <a:srgbClr val="16165D"/>
              </a:solidFill>
              <a:miter lim="800000"/>
              <a:headEnd/>
              <a:tailEnd/>
            </a:ln>
            <a:effectLst>
              <a:outerShdw blurRad="63500" dist="38100" dir="2700000" algn="tl" rotWithShape="0">
                <a:srgbClr val="000000">
                  <a:alpha val="42999"/>
                </a:srgbClr>
              </a:outerShdw>
            </a:effectLst>
            <a:extLst>
              <a:ext uri="{909E8E84-426E-40dd-AFC4-6F175D3DCCD1}">
                <a14:hiddenFill xmlns:a14="http://schemas.microsoft.com/office/drawing/2010/main">
                  <a:solidFill>
                    <a:srgbClr val="FFFFFF"/>
                  </a:solidFill>
                </a14:hiddenFill>
              </a:ext>
            </a:extLst>
          </p:spPr>
        </p:pic>
        <p:cxnSp>
          <p:nvCxnSpPr>
            <p:cNvPr id="9" name="Straight Arrow Connector 8"/>
            <p:cNvCxnSpPr/>
            <p:nvPr/>
          </p:nvCxnSpPr>
          <p:spPr>
            <a:xfrm rot="16200000" flipH="1">
              <a:off x="3657600" y="3200400"/>
              <a:ext cx="1219200" cy="914400"/>
            </a:xfrm>
            <a:prstGeom prst="straightConnector1">
              <a:avLst/>
            </a:prstGeom>
            <a:ln w="76200">
              <a:tailEnd type="arrow"/>
            </a:ln>
          </p:spPr>
          <p:style>
            <a:lnRef idx="1">
              <a:schemeClr val="accent2"/>
            </a:lnRef>
            <a:fillRef idx="0">
              <a:schemeClr val="accent2"/>
            </a:fillRef>
            <a:effectRef idx="0">
              <a:schemeClr val="accent2"/>
            </a:effectRef>
            <a:fontRef idx="minor">
              <a:schemeClr val="tx1"/>
            </a:fontRef>
          </p:style>
        </p:cxnSp>
      </p:grpSp>
    </p:spTree>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p:txBody>
          <a:bodyPr/>
          <a:lstStyle/>
          <a:p>
            <a:r>
              <a:rPr lang="en-US">
                <a:latin typeface="Times New Roman" charset="0"/>
              </a:rPr>
              <a:t>Background</a:t>
            </a:r>
          </a:p>
        </p:txBody>
      </p:sp>
      <p:sp>
        <p:nvSpPr>
          <p:cNvPr id="13315" name="Rectangle 3"/>
          <p:cNvSpPr>
            <a:spLocks noGrp="1" noChangeArrowheads="1"/>
          </p:cNvSpPr>
          <p:nvPr>
            <p:ph type="body" idx="1"/>
          </p:nvPr>
        </p:nvSpPr>
        <p:spPr>
          <a:xfrm>
            <a:off x="685800" y="1981200"/>
            <a:ext cx="7924800" cy="4419600"/>
          </a:xfrm>
        </p:spPr>
        <p:txBody>
          <a:bodyPr/>
          <a:lstStyle/>
          <a:p>
            <a:pPr>
              <a:lnSpc>
                <a:spcPct val="90000"/>
              </a:lnSpc>
            </a:pPr>
            <a:r>
              <a:rPr lang="en-US" sz="2800">
                <a:latin typeface="Times New Roman" charset="0"/>
              </a:rPr>
              <a:t>&gt;3 million recipients of Medicare-paid home health services in the United States each year, including:</a:t>
            </a:r>
          </a:p>
          <a:p>
            <a:pPr lvl="1">
              <a:lnSpc>
                <a:spcPct val="90000"/>
              </a:lnSpc>
            </a:pPr>
            <a:r>
              <a:rPr lang="en-US" sz="2400">
                <a:latin typeface="Times New Roman" charset="0"/>
              </a:rPr>
              <a:t>Medical, nursing, social, or therapeutic treatment </a:t>
            </a:r>
          </a:p>
          <a:p>
            <a:pPr lvl="1">
              <a:lnSpc>
                <a:spcPct val="90000"/>
              </a:lnSpc>
            </a:pPr>
            <a:r>
              <a:rPr lang="en-US" sz="2400">
                <a:latin typeface="Times New Roman" charset="0"/>
              </a:rPr>
              <a:t>Assistance with the essential activities of daily living</a:t>
            </a:r>
          </a:p>
          <a:p>
            <a:pPr>
              <a:lnSpc>
                <a:spcPct val="90000"/>
              </a:lnSpc>
            </a:pPr>
            <a:r>
              <a:rPr lang="en-US" sz="2800">
                <a:latin typeface="Times New Roman" charset="0"/>
              </a:rPr>
              <a:t>Volume increasing over time</a:t>
            </a:r>
          </a:p>
          <a:p>
            <a:pPr>
              <a:lnSpc>
                <a:spcPct val="90000"/>
              </a:lnSpc>
            </a:pPr>
            <a:r>
              <a:rPr lang="en-US" sz="2800">
                <a:latin typeface="Times New Roman" charset="0"/>
              </a:rPr>
              <a:t>Patients prefer to stay home when possible, but &gt;25% of home health episodes end in rehospitalization</a:t>
            </a:r>
          </a:p>
          <a:p>
            <a:pPr>
              <a:lnSpc>
                <a:spcPct val="90000"/>
              </a:lnSpc>
            </a:pPr>
            <a:r>
              <a:rPr lang="en-US" sz="2800">
                <a:latin typeface="Times New Roman" charset="0"/>
              </a:rPr>
              <a:t>First HHQI national campaign (2007) reduced rehospitalization</a:t>
            </a:r>
          </a:p>
        </p:txBody>
      </p:sp>
    </p:spTree>
  </p:cSld>
  <p:clrMapOvr>
    <a:masterClrMapping/>
  </p:clrMapOvr>
  <p:timing>
    <p:tnLst>
      <p:par>
        <p:cTn xmlns:p14="http://schemas.microsoft.com/office/powerpoint/2010/mai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7" name="Rectangle 5"/>
          <p:cNvSpPr>
            <a:spLocks noGrp="1" noChangeArrowheads="1"/>
          </p:cNvSpPr>
          <p:nvPr>
            <p:ph type="title"/>
          </p:nvPr>
        </p:nvSpPr>
        <p:spPr/>
        <p:txBody>
          <a:bodyPr/>
          <a:lstStyle/>
          <a:p>
            <a:r>
              <a:rPr lang="en-US" dirty="0">
                <a:latin typeface="Times New Roman" charset="0"/>
              </a:rPr>
              <a:t>Live Chat Participation</a:t>
            </a:r>
          </a:p>
        </p:txBody>
      </p:sp>
      <p:graphicFrame>
        <p:nvGraphicFramePr>
          <p:cNvPr id="1026" name="Object 6" title="Live Chat Participation"/>
          <p:cNvGraphicFramePr>
            <a:graphicFrameLocks noChangeAspect="1"/>
          </p:cNvGraphicFramePr>
          <p:nvPr>
            <p:ph type="chart" idx="1"/>
            <p:extLst>
              <p:ext uri="{D42A27DB-BD31-4B8C-83A1-F6EECF244321}">
                <p14:modId xmlns:p14="http://schemas.microsoft.com/office/powerpoint/2010/main" val="1171337927"/>
              </p:ext>
            </p:extLst>
          </p:nvPr>
        </p:nvGraphicFramePr>
        <p:xfrm>
          <a:off x="685800" y="1981200"/>
          <a:ext cx="7772400" cy="4114800"/>
        </p:xfrm>
        <a:graphic>
          <a:graphicData uri="http://schemas.openxmlformats.org/presentationml/2006/ole">
            <mc:AlternateContent xmlns:mc="http://schemas.openxmlformats.org/markup-compatibility/2006">
              <mc:Choice xmlns:v="urn:schemas-microsoft-com:vml" Requires="v">
                <p:oleObj spid="_x0000_s1029" name="Chart" r:id="rId4" imgW="7772400" imgH="4114800" progId="MSGraph.Chart.8">
                  <p:embed followColorScheme="full"/>
                </p:oleObj>
              </mc:Choice>
              <mc:Fallback>
                <p:oleObj name="Chart" r:id="rId4" imgW="7772400" imgH="4114800" progId="MSGraph.Chart.8">
                  <p:embed followColorScheme="full"/>
                  <p:pic>
                    <p:nvPicPr>
                      <p:cNvPr id="0" name="Object 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85800" y="1981200"/>
                        <a:ext cx="7772400" cy="4114800"/>
                      </a:xfrm>
                      <a:prstGeom prst="rect">
                        <a:avLst/>
                      </a:prstGeom>
                      <a:extLst>
                        <a:ext uri="{FAA26D3D-D897-4be2-8F04-BA451C77F1D7}">
                          <ma14:placeholderFlag xmlns:ma14="http://schemas.microsoft.com/office/mac/drawingml/2011/main" val="1"/>
                        </a:ext>
                      </a:extLst>
                    </p:spPr>
                  </p:pic>
                </p:oleObj>
              </mc:Fallback>
            </mc:AlternateContent>
          </a:graphicData>
        </a:graphic>
      </p:graphicFrame>
    </p:spTree>
  </p:cSld>
  <p:clrMapOvr>
    <a:masterClrMapping/>
  </p:clrMapOvr>
  <p:timing>
    <p:tnLst>
      <p:par>
        <p:cTn xmlns:p14="http://schemas.microsoft.com/office/powerpoint/2010/mai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2"/>
          <p:cNvSpPr>
            <a:spLocks noGrp="1" noChangeArrowheads="1"/>
          </p:cNvSpPr>
          <p:nvPr>
            <p:ph type="title"/>
          </p:nvPr>
        </p:nvSpPr>
        <p:spPr/>
        <p:txBody>
          <a:bodyPr/>
          <a:lstStyle/>
          <a:p>
            <a:r>
              <a:rPr lang="en-US" dirty="0">
                <a:latin typeface="Times New Roman" charset="0"/>
              </a:rPr>
              <a:t>Other Social Media Use*</a:t>
            </a:r>
          </a:p>
        </p:txBody>
      </p:sp>
      <p:sp>
        <p:nvSpPr>
          <p:cNvPr id="59395" name="Rectangle 3"/>
          <p:cNvSpPr>
            <a:spLocks noGrp="1" noChangeArrowheads="1"/>
          </p:cNvSpPr>
          <p:nvPr>
            <p:ph type="body" idx="1"/>
          </p:nvPr>
        </p:nvSpPr>
        <p:spPr>
          <a:xfrm>
            <a:off x="685800" y="1828800"/>
            <a:ext cx="7772400" cy="3962400"/>
          </a:xfrm>
        </p:spPr>
        <p:txBody>
          <a:bodyPr/>
          <a:lstStyle/>
          <a:p>
            <a:pPr>
              <a:lnSpc>
                <a:spcPct val="90000"/>
              </a:lnSpc>
            </a:pPr>
            <a:r>
              <a:rPr lang="en-US">
                <a:latin typeface="Times New Roman" charset="0"/>
              </a:rPr>
              <a:t>Facebook </a:t>
            </a:r>
          </a:p>
          <a:p>
            <a:pPr lvl="1">
              <a:lnSpc>
                <a:spcPct val="90000"/>
              </a:lnSpc>
            </a:pPr>
            <a:r>
              <a:rPr lang="en-US">
                <a:latin typeface="Times New Roman" charset="0"/>
              </a:rPr>
              <a:t>12 messages</a:t>
            </a:r>
          </a:p>
          <a:p>
            <a:pPr lvl="1">
              <a:lnSpc>
                <a:spcPct val="90000"/>
              </a:lnSpc>
            </a:pPr>
            <a:r>
              <a:rPr lang="en-US">
                <a:latin typeface="Times New Roman" charset="0"/>
              </a:rPr>
              <a:t>332-1,447 impressions/view</a:t>
            </a:r>
          </a:p>
          <a:p>
            <a:pPr>
              <a:lnSpc>
                <a:spcPct val="90000"/>
              </a:lnSpc>
            </a:pPr>
            <a:r>
              <a:rPr lang="en-US">
                <a:latin typeface="Times New Roman" charset="0"/>
              </a:rPr>
              <a:t>Blog </a:t>
            </a:r>
          </a:p>
          <a:p>
            <a:pPr lvl="1">
              <a:lnSpc>
                <a:spcPct val="90000"/>
              </a:lnSpc>
            </a:pPr>
            <a:r>
              <a:rPr lang="en-US">
                <a:latin typeface="Times New Roman" charset="0"/>
              </a:rPr>
              <a:t>2,000 views</a:t>
            </a:r>
          </a:p>
          <a:p>
            <a:pPr>
              <a:lnSpc>
                <a:spcPct val="90000"/>
              </a:lnSpc>
            </a:pPr>
            <a:r>
              <a:rPr lang="en-US">
                <a:latin typeface="Times New Roman" charset="0"/>
              </a:rPr>
              <a:t>Twitter </a:t>
            </a:r>
          </a:p>
          <a:p>
            <a:pPr lvl="1">
              <a:lnSpc>
                <a:spcPct val="90000"/>
              </a:lnSpc>
            </a:pPr>
            <a:r>
              <a:rPr lang="en-US">
                <a:latin typeface="Times New Roman" charset="0"/>
              </a:rPr>
              <a:t>90 followers</a:t>
            </a:r>
          </a:p>
          <a:p>
            <a:pPr lvl="1">
              <a:lnSpc>
                <a:spcPct val="90000"/>
              </a:lnSpc>
            </a:pPr>
            <a:r>
              <a:rPr lang="en-US">
                <a:latin typeface="Times New Roman" charset="0"/>
              </a:rPr>
              <a:t>83 tweets</a:t>
            </a:r>
          </a:p>
        </p:txBody>
      </p:sp>
      <p:sp>
        <p:nvSpPr>
          <p:cNvPr id="59396" name="Text Box 4"/>
          <p:cNvSpPr txBox="1">
            <a:spLocks noChangeArrowheads="1"/>
          </p:cNvSpPr>
          <p:nvPr/>
        </p:nvSpPr>
        <p:spPr bwMode="auto">
          <a:xfrm>
            <a:off x="304800" y="5791200"/>
            <a:ext cx="251936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charset="0"/>
                <a:ea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r>
              <a:rPr lang="en-US"/>
              <a:t>* through 6/7/2011</a:t>
            </a:r>
          </a:p>
        </p:txBody>
      </p:sp>
    </p:spTree>
  </p:cSld>
  <p:clrMapOvr>
    <a:masterClrMapping/>
  </p:clrMapOvr>
  <p:timing>
    <p:tnLst>
      <p:par>
        <p:cTn xmlns:p14="http://schemas.microsoft.com/office/powerpoint/2010/mai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2"/>
          <p:cNvSpPr>
            <a:spLocks noGrp="1" noChangeArrowheads="1"/>
          </p:cNvSpPr>
          <p:nvPr>
            <p:ph type="title"/>
          </p:nvPr>
        </p:nvSpPr>
        <p:spPr/>
        <p:txBody>
          <a:bodyPr/>
          <a:lstStyle/>
          <a:p>
            <a:r>
              <a:rPr lang="en-US" dirty="0">
                <a:latin typeface="Times New Roman" charset="0"/>
              </a:rPr>
              <a:t>Project Evaluation</a:t>
            </a:r>
          </a:p>
        </p:txBody>
      </p:sp>
      <p:sp>
        <p:nvSpPr>
          <p:cNvPr id="60419" name="Rectangle 3"/>
          <p:cNvSpPr>
            <a:spLocks noGrp="1" noChangeArrowheads="1"/>
          </p:cNvSpPr>
          <p:nvPr>
            <p:ph type="body" idx="1"/>
          </p:nvPr>
        </p:nvSpPr>
        <p:spPr/>
        <p:txBody>
          <a:bodyPr/>
          <a:lstStyle/>
          <a:p>
            <a:r>
              <a:rPr lang="en-US">
                <a:latin typeface="Times New Roman" charset="0"/>
              </a:rPr>
              <a:t>Registered participants</a:t>
            </a:r>
          </a:p>
          <a:p>
            <a:r>
              <a:rPr lang="en-US">
                <a:latin typeface="Times New Roman" charset="0"/>
              </a:rPr>
              <a:t>Uptake of materials/event participation</a:t>
            </a:r>
          </a:p>
          <a:p>
            <a:r>
              <a:rPr lang="en-US">
                <a:latin typeface="Times New Roman" charset="0"/>
              </a:rPr>
              <a:t>BPIP evaluations</a:t>
            </a:r>
          </a:p>
          <a:p>
            <a:r>
              <a:rPr lang="en-US">
                <a:latin typeface="Times New Roman" charset="0"/>
              </a:rPr>
              <a:t>Changes in quality measures</a:t>
            </a:r>
          </a:p>
          <a:p>
            <a:r>
              <a:rPr lang="en-US">
                <a:latin typeface="Times New Roman" charset="0"/>
              </a:rPr>
              <a:t>Program participation linked to outcomes</a:t>
            </a:r>
          </a:p>
          <a:p>
            <a:pPr>
              <a:buFontTx/>
              <a:buNone/>
            </a:pPr>
            <a:endParaRPr lang="en-US">
              <a:latin typeface="Times New Roman" charset="0"/>
            </a:endParaRPr>
          </a:p>
        </p:txBody>
      </p:sp>
    </p:spTree>
  </p:cSld>
  <p:clrMapOvr>
    <a:masterClrMapping/>
  </p:clrMapOvr>
  <p:timing>
    <p:tnLst>
      <p:par>
        <p:cTn xmlns:p14="http://schemas.microsoft.com/office/powerpoint/2010/mai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2"/>
          <p:cNvSpPr>
            <a:spLocks noGrp="1" noChangeArrowheads="1"/>
          </p:cNvSpPr>
          <p:nvPr>
            <p:ph type="title"/>
          </p:nvPr>
        </p:nvSpPr>
        <p:spPr/>
        <p:txBody>
          <a:bodyPr/>
          <a:lstStyle/>
          <a:p>
            <a:r>
              <a:rPr lang="en-US" dirty="0">
                <a:latin typeface="Times New Roman" charset="0"/>
              </a:rPr>
              <a:t>Registered Participants</a:t>
            </a:r>
          </a:p>
        </p:txBody>
      </p:sp>
      <p:sp>
        <p:nvSpPr>
          <p:cNvPr id="61443" name="Rectangle 3"/>
          <p:cNvSpPr>
            <a:spLocks noGrp="1" noChangeArrowheads="1"/>
          </p:cNvSpPr>
          <p:nvPr>
            <p:ph type="body" idx="1"/>
          </p:nvPr>
        </p:nvSpPr>
        <p:spPr>
          <a:xfrm>
            <a:off x="685800" y="1981200"/>
            <a:ext cx="7924800" cy="4419600"/>
          </a:xfrm>
        </p:spPr>
        <p:txBody>
          <a:bodyPr/>
          <a:lstStyle/>
          <a:p>
            <a:r>
              <a:rPr lang="en-US">
                <a:latin typeface="Times New Roman" charset="0"/>
              </a:rPr>
              <a:t>10,865 Medicare Home Health Agencies (HCIS, 2010)</a:t>
            </a:r>
          </a:p>
          <a:p>
            <a:r>
              <a:rPr lang="en-US">
                <a:latin typeface="Times New Roman" charset="0"/>
              </a:rPr>
              <a:t>By 5/31/2011, 4,721 (43%) had registered for the campaign</a:t>
            </a:r>
          </a:p>
          <a:p>
            <a:r>
              <a:rPr lang="en-US">
                <a:latin typeface="Times New Roman" charset="0"/>
              </a:rPr>
              <a:t>Of those, 3,075 had &gt;=10 discharges/month (1/1/2010-6/30/2011) and were included in analysis</a:t>
            </a:r>
          </a:p>
          <a:p>
            <a:r>
              <a:rPr lang="en-US">
                <a:latin typeface="Times New Roman" charset="0"/>
              </a:rPr>
              <a:t>Potentially impacted about 3 million patients</a:t>
            </a:r>
          </a:p>
          <a:p>
            <a:endParaRPr lang="en-US">
              <a:latin typeface="Times New Roman" charset="0"/>
            </a:endParaRPr>
          </a:p>
        </p:txBody>
      </p:sp>
    </p:spTree>
  </p:cSld>
  <p:clrMapOvr>
    <a:masterClrMapping/>
  </p:clrMapOvr>
  <p:timing>
    <p:tnLst>
      <p:par>
        <p:cTn xmlns:p14="http://schemas.microsoft.com/office/powerpoint/2010/mai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2"/>
          <p:cNvSpPr>
            <a:spLocks noGrp="1" noChangeArrowheads="1"/>
          </p:cNvSpPr>
          <p:nvPr>
            <p:ph type="title"/>
          </p:nvPr>
        </p:nvSpPr>
        <p:spPr/>
        <p:txBody>
          <a:bodyPr/>
          <a:lstStyle/>
          <a:p>
            <a:r>
              <a:rPr lang="en-US" dirty="0">
                <a:latin typeface="Times New Roman" charset="0"/>
              </a:rPr>
              <a:t>BPIP User Feedback</a:t>
            </a:r>
          </a:p>
        </p:txBody>
      </p:sp>
      <p:sp>
        <p:nvSpPr>
          <p:cNvPr id="62467" name="Rectangle 3"/>
          <p:cNvSpPr>
            <a:spLocks noGrp="1" noChangeArrowheads="1"/>
          </p:cNvSpPr>
          <p:nvPr>
            <p:ph type="body" idx="1"/>
          </p:nvPr>
        </p:nvSpPr>
        <p:spPr/>
        <p:txBody>
          <a:bodyPr/>
          <a:lstStyle/>
          <a:p>
            <a:pPr>
              <a:lnSpc>
                <a:spcPct val="90000"/>
              </a:lnSpc>
            </a:pPr>
            <a:r>
              <a:rPr lang="en-US">
                <a:latin typeface="Times New Roman" charset="0"/>
              </a:rPr>
              <a:t>E-mail inquiry (Zoomerang) sent to agencies downloading BPIP</a:t>
            </a:r>
          </a:p>
          <a:p>
            <a:pPr>
              <a:lnSpc>
                <a:spcPct val="90000"/>
              </a:lnSpc>
            </a:pPr>
            <a:r>
              <a:rPr lang="en-US">
                <a:latin typeface="Times New Roman" charset="0"/>
              </a:rPr>
              <a:t>BPIP-specific questions, but similar structure</a:t>
            </a:r>
          </a:p>
          <a:p>
            <a:pPr lvl="1">
              <a:lnSpc>
                <a:spcPct val="90000"/>
              </a:lnSpc>
            </a:pPr>
            <a:r>
              <a:rPr lang="en-US">
                <a:latin typeface="Times New Roman" charset="0"/>
              </a:rPr>
              <a:t>Use of relevant campaign materials</a:t>
            </a:r>
          </a:p>
          <a:p>
            <a:pPr lvl="1">
              <a:lnSpc>
                <a:spcPct val="90000"/>
              </a:lnSpc>
            </a:pPr>
            <a:r>
              <a:rPr lang="en-US">
                <a:latin typeface="Times New Roman" charset="0"/>
              </a:rPr>
              <a:t>Taking recommended actions</a:t>
            </a:r>
          </a:p>
          <a:p>
            <a:pPr lvl="1">
              <a:lnSpc>
                <a:spcPct val="90000"/>
              </a:lnSpc>
            </a:pPr>
            <a:r>
              <a:rPr lang="en-US">
                <a:latin typeface="Times New Roman" charset="0"/>
              </a:rPr>
              <a:t>Self-assessed impact</a:t>
            </a:r>
          </a:p>
          <a:p>
            <a:pPr>
              <a:lnSpc>
                <a:spcPct val="90000"/>
              </a:lnSpc>
            </a:pPr>
            <a:r>
              <a:rPr lang="en-US">
                <a:latin typeface="Times New Roman" charset="0"/>
              </a:rPr>
              <a:t>4 BPIPs evaluated</a:t>
            </a:r>
          </a:p>
        </p:txBody>
      </p:sp>
    </p:spTree>
  </p:cSld>
  <p:clrMapOvr>
    <a:masterClrMapping/>
  </p:clrMapOvr>
  <p:timing>
    <p:tnLst>
      <p:par>
        <p:cTn xmlns:p14="http://schemas.microsoft.com/office/powerpoint/2010/mai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1" name="Rectangle 4"/>
          <p:cNvSpPr>
            <a:spLocks noGrp="1" noChangeArrowheads="1"/>
          </p:cNvSpPr>
          <p:nvPr>
            <p:ph type="title"/>
          </p:nvPr>
        </p:nvSpPr>
        <p:spPr/>
        <p:txBody>
          <a:bodyPr/>
          <a:lstStyle/>
          <a:p>
            <a:r>
              <a:rPr lang="en-US" dirty="0">
                <a:latin typeface="Times New Roman" charset="0"/>
              </a:rPr>
              <a:t>Recommended Tool Use</a:t>
            </a:r>
          </a:p>
        </p:txBody>
      </p:sp>
      <p:graphicFrame>
        <p:nvGraphicFramePr>
          <p:cNvPr id="2050" name="Object 5" title="Recommended Tool Use"/>
          <p:cNvGraphicFramePr>
            <a:graphicFrameLocks noChangeAspect="1"/>
          </p:cNvGraphicFramePr>
          <p:nvPr>
            <p:ph type="chart" idx="1"/>
            <p:extLst>
              <p:ext uri="{D42A27DB-BD31-4B8C-83A1-F6EECF244321}">
                <p14:modId xmlns:p14="http://schemas.microsoft.com/office/powerpoint/2010/main" val="253642965"/>
              </p:ext>
            </p:extLst>
          </p:nvPr>
        </p:nvGraphicFramePr>
        <p:xfrm>
          <a:off x="685800" y="1981200"/>
          <a:ext cx="7772400" cy="4114800"/>
        </p:xfrm>
        <a:graphic>
          <a:graphicData uri="http://schemas.openxmlformats.org/presentationml/2006/ole">
            <mc:AlternateContent xmlns:mc="http://schemas.openxmlformats.org/markup-compatibility/2006">
              <mc:Choice xmlns:v="urn:schemas-microsoft-com:vml" Requires="v">
                <p:oleObj spid="_x0000_s2053" name="Chart" r:id="rId4" imgW="7772400" imgH="4114800" progId="MSGraph.Chart.8">
                  <p:embed followColorScheme="full"/>
                </p:oleObj>
              </mc:Choice>
              <mc:Fallback>
                <p:oleObj name="Chart" r:id="rId4" imgW="7772400" imgH="4114800" progId="MSGraph.Chart.8">
                  <p:embed followColorScheme="full"/>
                  <p:pic>
                    <p:nvPicPr>
                      <p:cNvPr id="0" name="Object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85800" y="1981200"/>
                        <a:ext cx="7772400" cy="4114800"/>
                      </a:xfrm>
                      <a:prstGeom prst="rect">
                        <a:avLst/>
                      </a:prstGeom>
                      <a:extLst>
                        <a:ext uri="{FAA26D3D-D897-4be2-8F04-BA451C77F1D7}">
                          <ma14:placeholderFlag xmlns:ma14="http://schemas.microsoft.com/office/mac/drawingml/2011/main" val="1"/>
                        </a:ext>
                      </a:extLst>
                    </p:spPr>
                  </p:pic>
                </p:oleObj>
              </mc:Fallback>
            </mc:AlternateContent>
          </a:graphicData>
        </a:graphic>
      </p:graphicFrame>
    </p:spTree>
  </p:cSld>
  <p:clrMapOvr>
    <a:masterClrMapping/>
  </p:clrMapOvr>
  <p:timing>
    <p:tnLst>
      <p:par>
        <p:cTn xmlns:p14="http://schemas.microsoft.com/office/powerpoint/2010/mai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4"/>
          <p:cNvSpPr>
            <a:spLocks noGrp="1" noChangeArrowheads="1"/>
          </p:cNvSpPr>
          <p:nvPr>
            <p:ph type="title"/>
          </p:nvPr>
        </p:nvSpPr>
        <p:spPr/>
        <p:txBody>
          <a:bodyPr/>
          <a:lstStyle/>
          <a:p>
            <a:r>
              <a:rPr lang="en-US" sz="4000" dirty="0">
                <a:latin typeface="Times New Roman" charset="0"/>
              </a:rPr>
              <a:t>Actions Taken or Planned after Downloading BPIP</a:t>
            </a:r>
          </a:p>
        </p:txBody>
      </p:sp>
      <p:pic>
        <p:nvPicPr>
          <p:cNvPr id="63491" name="Picture 6" title="Actions Taken or Planned after Downloading BPIP"/>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95400" y="1960563"/>
            <a:ext cx="6705600" cy="4211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xmlns:p14="http://schemas.microsoft.com/office/powerpoint/2010/mai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Rectangle 4"/>
          <p:cNvSpPr>
            <a:spLocks noGrp="1" noChangeArrowheads="1"/>
          </p:cNvSpPr>
          <p:nvPr>
            <p:ph type="title"/>
          </p:nvPr>
        </p:nvSpPr>
        <p:spPr>
          <a:xfrm>
            <a:off x="685800" y="609600"/>
            <a:ext cx="8077200" cy="1143000"/>
          </a:xfrm>
        </p:spPr>
        <p:txBody>
          <a:bodyPr/>
          <a:lstStyle/>
          <a:p>
            <a:r>
              <a:rPr lang="en-US" sz="4000" dirty="0">
                <a:latin typeface="Times New Roman" charset="0"/>
              </a:rPr>
              <a:t>Posting Tables and Graphs Showing Medication Management Performance</a:t>
            </a:r>
          </a:p>
        </p:txBody>
      </p:sp>
      <p:graphicFrame>
        <p:nvGraphicFramePr>
          <p:cNvPr id="3074" name="Object 5" title="Posting Tables and Graphs Showing Medication Management Performance"/>
          <p:cNvGraphicFramePr>
            <a:graphicFrameLocks noChangeAspect="1"/>
          </p:cNvGraphicFramePr>
          <p:nvPr>
            <p:ph type="chart" idx="1"/>
            <p:extLst>
              <p:ext uri="{D42A27DB-BD31-4B8C-83A1-F6EECF244321}">
                <p14:modId xmlns:p14="http://schemas.microsoft.com/office/powerpoint/2010/main" val="1639970927"/>
              </p:ext>
            </p:extLst>
          </p:nvPr>
        </p:nvGraphicFramePr>
        <p:xfrm>
          <a:off x="685800" y="1981200"/>
          <a:ext cx="7772400" cy="4114800"/>
        </p:xfrm>
        <a:graphic>
          <a:graphicData uri="http://schemas.openxmlformats.org/presentationml/2006/ole">
            <mc:AlternateContent xmlns:mc="http://schemas.openxmlformats.org/markup-compatibility/2006">
              <mc:Choice xmlns:v="urn:schemas-microsoft-com:vml" Requires="v">
                <p:oleObj spid="_x0000_s3077" name="Chart" r:id="rId4" imgW="7772400" imgH="4114800" progId="MSGraph.Chart.8">
                  <p:embed followColorScheme="full"/>
                </p:oleObj>
              </mc:Choice>
              <mc:Fallback>
                <p:oleObj name="Chart" r:id="rId4" imgW="7772400" imgH="4114800" progId="MSGraph.Chart.8">
                  <p:embed followColorScheme="full"/>
                  <p:pic>
                    <p:nvPicPr>
                      <p:cNvPr id="0" name="Object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85800" y="1981200"/>
                        <a:ext cx="7772400" cy="4114800"/>
                      </a:xfrm>
                      <a:prstGeom prst="rect">
                        <a:avLst/>
                      </a:prstGeom>
                      <a:extLst>
                        <a:ext uri="{FAA26D3D-D897-4be2-8F04-BA451C77F1D7}">
                          <ma14:placeholderFlag xmlns:ma14="http://schemas.microsoft.com/office/mac/drawingml/2011/main" val="1"/>
                        </a:ext>
                      </a:extLst>
                    </p:spPr>
                  </p:pic>
                </p:oleObj>
              </mc:Fallback>
            </mc:AlternateContent>
          </a:graphicData>
        </a:graphic>
      </p:graphicFrame>
    </p:spTree>
  </p:cSld>
  <p:clrMapOvr>
    <a:masterClrMapping/>
  </p:clrMapOvr>
  <p:timing>
    <p:tnLst>
      <p:par>
        <p:cTn xmlns:p14="http://schemas.microsoft.com/office/powerpoint/2010/mai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4"/>
          <p:cNvSpPr>
            <a:spLocks noGrp="1" noChangeArrowheads="1"/>
          </p:cNvSpPr>
          <p:nvPr>
            <p:ph type="title"/>
          </p:nvPr>
        </p:nvSpPr>
        <p:spPr/>
        <p:txBody>
          <a:bodyPr/>
          <a:lstStyle/>
          <a:p>
            <a:r>
              <a:rPr lang="en-US" dirty="0">
                <a:latin typeface="Times New Roman" charset="0"/>
              </a:rPr>
              <a:t>Self-Reported BPIP Impact</a:t>
            </a:r>
          </a:p>
        </p:txBody>
      </p:sp>
      <p:graphicFrame>
        <p:nvGraphicFramePr>
          <p:cNvPr id="4098" name="Object 5" title="Self-Reported BPIP Impact"/>
          <p:cNvGraphicFramePr>
            <a:graphicFrameLocks noChangeAspect="1"/>
          </p:cNvGraphicFramePr>
          <p:nvPr>
            <p:ph type="chart" idx="1"/>
            <p:extLst>
              <p:ext uri="{D42A27DB-BD31-4B8C-83A1-F6EECF244321}">
                <p14:modId xmlns:p14="http://schemas.microsoft.com/office/powerpoint/2010/main" val="2450713346"/>
              </p:ext>
            </p:extLst>
          </p:nvPr>
        </p:nvGraphicFramePr>
        <p:xfrm>
          <a:off x="685800" y="1981200"/>
          <a:ext cx="7772400" cy="4114800"/>
        </p:xfrm>
        <a:graphic>
          <a:graphicData uri="http://schemas.openxmlformats.org/presentationml/2006/ole">
            <mc:AlternateContent xmlns:mc="http://schemas.openxmlformats.org/markup-compatibility/2006">
              <mc:Choice xmlns:v="urn:schemas-microsoft-com:vml" Requires="v">
                <p:oleObj spid="_x0000_s4101" name="Chart" r:id="rId4" imgW="7772400" imgH="4114800" progId="MSGraph.Chart.8">
                  <p:embed followColorScheme="full"/>
                </p:oleObj>
              </mc:Choice>
              <mc:Fallback>
                <p:oleObj name="Chart" r:id="rId4" imgW="7772400" imgH="4114800" progId="MSGraph.Chart.8">
                  <p:embed followColorScheme="full"/>
                  <p:pic>
                    <p:nvPicPr>
                      <p:cNvPr id="0" name="Object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85800" y="1981200"/>
                        <a:ext cx="7772400" cy="4114800"/>
                      </a:xfrm>
                      <a:prstGeom prst="rect">
                        <a:avLst/>
                      </a:prstGeom>
                      <a:extLst>
                        <a:ext uri="{FAA26D3D-D897-4be2-8F04-BA451C77F1D7}">
                          <ma14:placeholderFlag xmlns:ma14="http://schemas.microsoft.com/office/mac/drawingml/2011/main" val="1"/>
                        </a:ext>
                      </a:extLst>
                    </p:spPr>
                  </p:pic>
                </p:oleObj>
              </mc:Fallback>
            </mc:AlternateContent>
          </a:graphicData>
        </a:graphic>
      </p:graphicFrame>
    </p:spTree>
  </p:cSld>
  <p:clrMapOvr>
    <a:masterClrMapping/>
  </p:clrMapOvr>
  <p:timing>
    <p:tnLst>
      <p:par>
        <p:cTn xmlns:p14="http://schemas.microsoft.com/office/powerpoint/2010/mai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2"/>
          <p:cNvSpPr>
            <a:spLocks noGrp="1" noChangeArrowheads="1"/>
          </p:cNvSpPr>
          <p:nvPr>
            <p:ph type="title"/>
          </p:nvPr>
        </p:nvSpPr>
        <p:spPr/>
        <p:txBody>
          <a:bodyPr/>
          <a:lstStyle/>
          <a:p>
            <a:r>
              <a:rPr lang="en-US" dirty="0">
                <a:latin typeface="Times New Roman" charset="0"/>
              </a:rPr>
              <a:t>Outcomes</a:t>
            </a:r>
          </a:p>
        </p:txBody>
      </p:sp>
      <p:sp>
        <p:nvSpPr>
          <p:cNvPr id="64515" name="Rectangle 3"/>
          <p:cNvSpPr>
            <a:spLocks noGrp="1" noChangeArrowheads="1"/>
          </p:cNvSpPr>
          <p:nvPr>
            <p:ph type="body" idx="1"/>
          </p:nvPr>
        </p:nvSpPr>
        <p:spPr/>
        <p:txBody>
          <a:bodyPr/>
          <a:lstStyle/>
          <a:p>
            <a:r>
              <a:rPr lang="en-US">
                <a:latin typeface="Times New Roman" charset="0"/>
              </a:rPr>
              <a:t>Quality measures generally improved</a:t>
            </a:r>
          </a:p>
          <a:p>
            <a:r>
              <a:rPr lang="en-US">
                <a:latin typeface="Times New Roman" charset="0"/>
              </a:rPr>
              <a:t>Quality performance was better in groups of agencies with more intense participation in the campaign</a:t>
            </a:r>
          </a:p>
          <a:p>
            <a:r>
              <a:rPr lang="en-US">
                <a:latin typeface="Times New Roman" charset="0"/>
              </a:rPr>
              <a:t>OASIS-B to OASIS-C transition appears to have impacted the medication management improvement measure</a:t>
            </a:r>
          </a:p>
        </p:txBody>
      </p:sp>
    </p:spTree>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8" name="Picture 5" descr="sunrise-hhc-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934200" y="3200400"/>
            <a:ext cx="2209800" cy="312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339" name="Rectangle 2"/>
          <p:cNvSpPr>
            <a:spLocks noGrp="1" noChangeArrowheads="1"/>
          </p:cNvSpPr>
          <p:nvPr>
            <p:ph type="title"/>
          </p:nvPr>
        </p:nvSpPr>
        <p:spPr>
          <a:xfrm>
            <a:off x="685800" y="228600"/>
            <a:ext cx="7772400" cy="1143000"/>
          </a:xfrm>
        </p:spPr>
        <p:txBody>
          <a:bodyPr/>
          <a:lstStyle/>
          <a:p>
            <a:pPr eaLnBrk="1" hangingPunct="1"/>
            <a:r>
              <a:rPr lang="en-US" sz="3600">
                <a:latin typeface="Times New Roman" charset="0"/>
              </a:rPr>
              <a:t>HHQI National Campaign II</a:t>
            </a:r>
          </a:p>
        </p:txBody>
      </p:sp>
      <p:sp>
        <p:nvSpPr>
          <p:cNvPr id="14340" name="Rectangle 3"/>
          <p:cNvSpPr>
            <a:spLocks noGrp="1" noChangeArrowheads="1"/>
          </p:cNvSpPr>
          <p:nvPr>
            <p:ph type="body" idx="1"/>
          </p:nvPr>
        </p:nvSpPr>
        <p:spPr>
          <a:xfrm>
            <a:off x="228600" y="1143000"/>
            <a:ext cx="7772400" cy="3962400"/>
          </a:xfrm>
        </p:spPr>
        <p:txBody>
          <a:bodyPr/>
          <a:lstStyle/>
          <a:p>
            <a:pPr eaLnBrk="1" hangingPunct="1"/>
            <a:r>
              <a:rPr lang="en-US">
                <a:latin typeface="Times New Roman" charset="0"/>
              </a:rPr>
              <a:t>Focused on home health patient care quality as measured by </a:t>
            </a:r>
          </a:p>
          <a:p>
            <a:pPr lvl="2" eaLnBrk="1" hangingPunct="1"/>
            <a:r>
              <a:rPr lang="en-US">
                <a:latin typeface="Times New Roman" charset="0"/>
              </a:rPr>
              <a:t>ACH reduction</a:t>
            </a:r>
          </a:p>
          <a:p>
            <a:pPr lvl="2" eaLnBrk="1" hangingPunct="1"/>
            <a:r>
              <a:rPr lang="en-US">
                <a:latin typeface="Times New Roman" charset="0"/>
              </a:rPr>
              <a:t>Improvement in oral medication management</a:t>
            </a:r>
          </a:p>
          <a:p>
            <a:pPr eaLnBrk="1" hangingPunct="1"/>
            <a:r>
              <a:rPr lang="en-US">
                <a:latin typeface="Times New Roman" charset="0"/>
              </a:rPr>
              <a:t>Cross-setting initiative</a:t>
            </a:r>
          </a:p>
          <a:p>
            <a:pPr eaLnBrk="1" hangingPunct="1">
              <a:lnSpc>
                <a:spcPct val="90000"/>
              </a:lnSpc>
            </a:pPr>
            <a:r>
              <a:rPr lang="en-US">
                <a:latin typeface="Times New Roman" charset="0"/>
              </a:rPr>
              <a:t>Special Project funded by Centers for Medicare &amp; Medicaid Services</a:t>
            </a:r>
          </a:p>
          <a:p>
            <a:pPr eaLnBrk="1" hangingPunct="1">
              <a:lnSpc>
                <a:spcPct val="90000"/>
              </a:lnSpc>
            </a:pPr>
            <a:r>
              <a:rPr lang="en-US">
                <a:latin typeface="Times New Roman" charset="0"/>
              </a:rPr>
              <a:t>Patient-centered focus</a:t>
            </a:r>
          </a:p>
          <a:p>
            <a:pPr eaLnBrk="1" hangingPunct="1">
              <a:lnSpc>
                <a:spcPct val="90000"/>
              </a:lnSpc>
            </a:pPr>
            <a:r>
              <a:rPr lang="en-US">
                <a:latin typeface="Times New Roman" charset="0"/>
              </a:rPr>
              <a:t>Interdisciplinary</a:t>
            </a:r>
          </a:p>
          <a:p>
            <a:pPr eaLnBrk="1" hangingPunct="1">
              <a:lnSpc>
                <a:spcPct val="90000"/>
              </a:lnSpc>
            </a:pPr>
            <a:r>
              <a:rPr lang="en-US">
                <a:latin typeface="Times New Roman" charset="0"/>
              </a:rPr>
              <a:t>Free tools, resources, networking</a:t>
            </a:r>
          </a:p>
          <a:p>
            <a:pPr eaLnBrk="1" hangingPunct="1"/>
            <a:endParaRPr lang="en-US">
              <a:latin typeface="Times New Roman" charset="0"/>
            </a:endParaRPr>
          </a:p>
          <a:p>
            <a:pPr eaLnBrk="1" hangingPunct="1">
              <a:buFontTx/>
              <a:buNone/>
            </a:pPr>
            <a:endParaRPr lang="en-US">
              <a:latin typeface="Times New Roman" charset="0"/>
            </a:endParaRPr>
          </a:p>
        </p:txBody>
      </p:sp>
    </p:spTree>
  </p:cSld>
  <p:clrMapOvr>
    <a:masterClrMapping/>
  </p:clrMapOvr>
  <p:timing>
    <p:tnLst>
      <p:par>
        <p:cTn xmlns:p14="http://schemas.microsoft.com/office/powerpoint/2010/mai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4"/>
          <p:cNvSpPr>
            <a:spLocks noGrp="1" noChangeArrowheads="1"/>
          </p:cNvSpPr>
          <p:nvPr>
            <p:ph type="title"/>
          </p:nvPr>
        </p:nvSpPr>
        <p:spPr/>
        <p:txBody>
          <a:bodyPr/>
          <a:lstStyle/>
          <a:p>
            <a:r>
              <a:rPr lang="en-US" sz="4000" dirty="0">
                <a:latin typeface="Times New Roman" charset="0"/>
              </a:rPr>
              <a:t>Agencies grouped by participation</a:t>
            </a:r>
          </a:p>
        </p:txBody>
      </p:sp>
      <p:sp>
        <p:nvSpPr>
          <p:cNvPr id="65539" name="Rectangle 7"/>
          <p:cNvSpPr>
            <a:spLocks noGrp="1" noChangeArrowheads="1"/>
          </p:cNvSpPr>
          <p:nvPr>
            <p:ph type="body" idx="1"/>
          </p:nvPr>
        </p:nvSpPr>
        <p:spPr/>
        <p:txBody>
          <a:bodyPr/>
          <a:lstStyle/>
          <a:p>
            <a:r>
              <a:rPr lang="ja-JP" altLang="en-US" sz="2800" i="1">
                <a:latin typeface="Times New Roman" charset="0"/>
              </a:rPr>
              <a:t>“</a:t>
            </a:r>
            <a:r>
              <a:rPr lang="en-US" sz="2800" i="1">
                <a:latin typeface="Times New Roman" charset="0"/>
              </a:rPr>
              <a:t>Nonparticipants</a:t>
            </a:r>
            <a:r>
              <a:rPr lang="ja-JP" altLang="en-US" sz="2800" i="1">
                <a:latin typeface="Times New Roman" charset="0"/>
              </a:rPr>
              <a:t>”</a:t>
            </a:r>
            <a:r>
              <a:rPr lang="en-US" sz="2800">
                <a:latin typeface="Times New Roman" charset="0"/>
              </a:rPr>
              <a:t> did not sign up for the HHQI National Campaign</a:t>
            </a:r>
            <a:endParaRPr lang="en-US" sz="2800" i="1">
              <a:latin typeface="Times New Roman" charset="0"/>
            </a:endParaRPr>
          </a:p>
          <a:p>
            <a:r>
              <a:rPr lang="ja-JP" altLang="en-US" sz="2800" i="1">
                <a:latin typeface="Times New Roman" charset="0"/>
              </a:rPr>
              <a:t>“</a:t>
            </a:r>
            <a:r>
              <a:rPr lang="en-US" sz="2800" i="1">
                <a:latin typeface="Times New Roman" charset="0"/>
              </a:rPr>
              <a:t>Participants</a:t>
            </a:r>
            <a:r>
              <a:rPr lang="ja-JP" altLang="en-US" sz="2800" i="1">
                <a:latin typeface="Times New Roman" charset="0"/>
              </a:rPr>
              <a:t>”</a:t>
            </a:r>
            <a:r>
              <a:rPr lang="en-US" sz="2800">
                <a:latin typeface="Times New Roman" charset="0"/>
              </a:rPr>
              <a:t> signed up for the campaign, but did not download related campaign materials</a:t>
            </a:r>
            <a:endParaRPr lang="en-US" sz="2800" i="1">
              <a:latin typeface="Times New Roman" charset="0"/>
            </a:endParaRPr>
          </a:p>
          <a:p>
            <a:r>
              <a:rPr lang="ja-JP" altLang="en-US" sz="2800" i="1">
                <a:latin typeface="Times New Roman" charset="0"/>
              </a:rPr>
              <a:t>“</a:t>
            </a:r>
            <a:r>
              <a:rPr lang="en-US" sz="2800" i="1">
                <a:latin typeface="Times New Roman" charset="0"/>
              </a:rPr>
              <a:t>Downloaders</a:t>
            </a:r>
            <a:r>
              <a:rPr lang="ja-JP" altLang="en-US" sz="2800" i="1">
                <a:latin typeface="Times New Roman" charset="0"/>
              </a:rPr>
              <a:t>”</a:t>
            </a:r>
            <a:r>
              <a:rPr lang="en-US" sz="2800" i="1">
                <a:latin typeface="Times New Roman" charset="0"/>
              </a:rPr>
              <a:t> </a:t>
            </a:r>
            <a:r>
              <a:rPr lang="en-US" sz="2800">
                <a:latin typeface="Times New Roman" charset="0"/>
              </a:rPr>
              <a:t>signed up and downloaded materials related to the BPIP</a:t>
            </a:r>
          </a:p>
          <a:p>
            <a:r>
              <a:rPr lang="ja-JP" altLang="en-US" sz="2800">
                <a:latin typeface="Times New Roman" charset="0"/>
              </a:rPr>
              <a:t>“</a:t>
            </a:r>
            <a:r>
              <a:rPr lang="en-US" sz="2800" i="1">
                <a:latin typeface="Times New Roman" charset="0"/>
              </a:rPr>
              <a:t>Respondents</a:t>
            </a:r>
            <a:r>
              <a:rPr lang="ja-JP" altLang="en-US" sz="2800" i="1">
                <a:latin typeface="Times New Roman" charset="0"/>
              </a:rPr>
              <a:t>”</a:t>
            </a:r>
            <a:r>
              <a:rPr lang="en-US" sz="2800">
                <a:latin typeface="Times New Roman" charset="0"/>
              </a:rPr>
              <a:t> responded to the user evaluation  related to a BPIP</a:t>
            </a:r>
          </a:p>
        </p:txBody>
      </p:sp>
    </p:spTree>
  </p:cSld>
  <p:clrMapOvr>
    <a:masterClrMapping/>
  </p:clrMapOvr>
  <p:timing>
    <p:tnLst>
      <p:par>
        <p:cTn xmlns:p14="http://schemas.microsoft.com/office/powerpoint/2010/mai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Rectangle 6"/>
          <p:cNvSpPr>
            <a:spLocks noGrp="1" noChangeArrowheads="1"/>
          </p:cNvSpPr>
          <p:nvPr>
            <p:ph type="title"/>
          </p:nvPr>
        </p:nvSpPr>
        <p:spPr/>
        <p:txBody>
          <a:bodyPr/>
          <a:lstStyle/>
          <a:p>
            <a:r>
              <a:rPr lang="en-US" dirty="0">
                <a:latin typeface="Times New Roman" charset="0"/>
              </a:rPr>
              <a:t>Acute Care Hospitalization Rate</a:t>
            </a:r>
          </a:p>
        </p:txBody>
      </p:sp>
      <p:graphicFrame>
        <p:nvGraphicFramePr>
          <p:cNvPr id="5122" name="Object 7" title="Acute Care Hospitalization Rate"/>
          <p:cNvGraphicFramePr>
            <a:graphicFrameLocks noChangeAspect="1"/>
          </p:cNvGraphicFramePr>
          <p:nvPr>
            <p:ph type="chart" idx="1"/>
            <p:extLst>
              <p:ext uri="{D42A27DB-BD31-4B8C-83A1-F6EECF244321}">
                <p14:modId xmlns:p14="http://schemas.microsoft.com/office/powerpoint/2010/main" val="2783018220"/>
              </p:ext>
            </p:extLst>
          </p:nvPr>
        </p:nvGraphicFramePr>
        <p:xfrm>
          <a:off x="685800" y="1981200"/>
          <a:ext cx="7772400" cy="4114800"/>
        </p:xfrm>
        <a:graphic>
          <a:graphicData uri="http://schemas.openxmlformats.org/presentationml/2006/ole">
            <mc:AlternateContent xmlns:mc="http://schemas.openxmlformats.org/markup-compatibility/2006">
              <mc:Choice xmlns:v="urn:schemas-microsoft-com:vml" Requires="v">
                <p:oleObj spid="_x0000_s5127" name="Chart" r:id="rId4" imgW="7772400" imgH="4114800" progId="MSGraph.Chart.8">
                  <p:embed followColorScheme="full"/>
                </p:oleObj>
              </mc:Choice>
              <mc:Fallback>
                <p:oleObj name="Chart" r:id="rId4" imgW="7772400" imgH="4114800" progId="MSGraph.Chart.8">
                  <p:embed followColorScheme="full"/>
                  <p:pic>
                    <p:nvPicPr>
                      <p:cNvPr id="0" name="Object 7"/>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85800" y="1981200"/>
                        <a:ext cx="7772400" cy="4114800"/>
                      </a:xfrm>
                      <a:prstGeom prst="rect">
                        <a:avLst/>
                      </a:prstGeom>
                      <a:extLst>
                        <a:ext uri="{FAA26D3D-D897-4be2-8F04-BA451C77F1D7}">
                          <ma14:placeholderFlag xmlns:ma14="http://schemas.microsoft.com/office/mac/drawingml/2011/main" val="1"/>
                        </a:ext>
                      </a:extLst>
                    </p:spPr>
                  </p:pic>
                </p:oleObj>
              </mc:Fallback>
            </mc:AlternateContent>
          </a:graphicData>
        </a:graphic>
      </p:graphicFrame>
      <p:sp>
        <p:nvSpPr>
          <p:cNvPr id="162826" name="AutoShape 10"/>
          <p:cNvSpPr>
            <a:spLocks noChangeArrowheads="1"/>
          </p:cNvSpPr>
          <p:nvPr/>
        </p:nvSpPr>
        <p:spPr bwMode="auto">
          <a:xfrm>
            <a:off x="3505200" y="1752600"/>
            <a:ext cx="333375" cy="747713"/>
          </a:xfrm>
          <a:prstGeom prst="downArrow">
            <a:avLst>
              <a:gd name="adj1" fmla="val 50000"/>
              <a:gd name="adj2" fmla="val 56071"/>
            </a:avLst>
          </a:prstGeom>
          <a:solidFill>
            <a:schemeClr val="accent1"/>
          </a:solidFill>
          <a:ln w="9525">
            <a:solidFill>
              <a:schemeClr val="tx1"/>
            </a:solidFill>
            <a:miter lim="800000"/>
            <a:headEnd/>
            <a:tailEnd/>
          </a:ln>
        </p:spPr>
        <p:txBody>
          <a:bodyPr vert="eaVert" wrap="none" anchor="ctr"/>
          <a:lstStyle/>
          <a:p>
            <a:endParaRPr lang="en-US"/>
          </a:p>
        </p:txBody>
      </p:sp>
      <p:sp>
        <p:nvSpPr>
          <p:cNvPr id="162827" name="Text Box 11"/>
          <p:cNvSpPr txBox="1">
            <a:spLocks noChangeArrowheads="1"/>
          </p:cNvSpPr>
          <p:nvPr/>
        </p:nvSpPr>
        <p:spPr bwMode="auto">
          <a:xfrm>
            <a:off x="3746500" y="1790700"/>
            <a:ext cx="15113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charset="0"/>
                <a:ea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r>
              <a:rPr lang="en-US" sz="1800" i="1">
                <a:solidFill>
                  <a:schemeClr val="accent1"/>
                </a:solidFill>
              </a:rPr>
              <a:t>BPIP released</a:t>
            </a:r>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9" fill="hold" grpId="0" nodeType="clickEffect">
                                  <p:stCondLst>
                                    <p:cond delay="0"/>
                                  </p:stCondLst>
                                  <p:childTnLst>
                                    <p:set>
                                      <p:cBhvr>
                                        <p:cTn id="6" dur="1" fill="hold">
                                          <p:stCondLst>
                                            <p:cond delay="0"/>
                                          </p:stCondLst>
                                        </p:cTn>
                                        <p:tgtEl>
                                          <p:spTgt spid="162826"/>
                                        </p:tgtEl>
                                        <p:attrNameLst>
                                          <p:attrName>style.visibility</p:attrName>
                                        </p:attrNameLst>
                                      </p:cBhvr>
                                      <p:to>
                                        <p:strVal val="visible"/>
                                      </p:to>
                                    </p:set>
                                    <p:anim calcmode="lin" valueType="num">
                                      <p:cBhvr additive="base">
                                        <p:cTn id="7" dur="500" fill="hold"/>
                                        <p:tgtEl>
                                          <p:spTgt spid="162826"/>
                                        </p:tgtEl>
                                        <p:attrNameLst>
                                          <p:attrName>ppt_x</p:attrName>
                                        </p:attrNameLst>
                                      </p:cBhvr>
                                      <p:tavLst>
                                        <p:tav tm="0">
                                          <p:val>
                                            <p:strVal val="0-#ppt_w/2"/>
                                          </p:val>
                                        </p:tav>
                                        <p:tav tm="100000">
                                          <p:val>
                                            <p:strVal val="#ppt_x"/>
                                          </p:val>
                                        </p:tav>
                                      </p:tavLst>
                                    </p:anim>
                                    <p:anim calcmode="lin" valueType="num">
                                      <p:cBhvr additive="base">
                                        <p:cTn id="8" dur="500" fill="hold"/>
                                        <p:tgtEl>
                                          <p:spTgt spid="162826"/>
                                        </p:tgtEl>
                                        <p:attrNameLst>
                                          <p:attrName>ppt_y</p:attrName>
                                        </p:attrNameLst>
                                      </p:cBhvr>
                                      <p:tavLst>
                                        <p:tav tm="0">
                                          <p:val>
                                            <p:strVal val="0-#ppt_h/2"/>
                                          </p:val>
                                        </p:tav>
                                        <p:tav tm="100000">
                                          <p:val>
                                            <p:strVal val="#ppt_y"/>
                                          </p:val>
                                        </p:tav>
                                      </p:tavLst>
                                    </p:anim>
                                  </p:childTnLst>
                                </p:cTn>
                              </p:par>
                            </p:childTnLst>
                          </p:cTn>
                        </p:par>
                        <p:par>
                          <p:cTn id="9" fill="hold" nodeType="afterGroup">
                            <p:stCondLst>
                              <p:cond delay="500"/>
                            </p:stCondLst>
                            <p:childTnLst>
                              <p:par>
                                <p:cTn id="10" presetID="1" presetClass="entr" presetSubtype="0" fill="hold" grpId="0" nodeType="afterEffect">
                                  <p:stCondLst>
                                    <p:cond delay="0"/>
                                  </p:stCondLst>
                                  <p:childTnLst>
                                    <p:set>
                                      <p:cBhvr>
                                        <p:cTn id="11" dur="1" fill="hold">
                                          <p:stCondLst>
                                            <p:cond delay="0"/>
                                          </p:stCondLst>
                                        </p:cTn>
                                        <p:tgtEl>
                                          <p:spTgt spid="16282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2826" grpId="0" animBg="1"/>
      <p:bldP spid="162827" grpId="0"/>
    </p:bld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2"/>
          <p:cNvSpPr>
            <a:spLocks noGrp="1" noChangeArrowheads="1"/>
          </p:cNvSpPr>
          <p:nvPr>
            <p:ph type="title"/>
          </p:nvPr>
        </p:nvSpPr>
        <p:spPr>
          <a:xfrm>
            <a:off x="685800" y="609600"/>
            <a:ext cx="8077200" cy="1143000"/>
          </a:xfrm>
        </p:spPr>
        <p:txBody>
          <a:bodyPr/>
          <a:lstStyle/>
          <a:p>
            <a:r>
              <a:rPr lang="en-US" sz="4000" dirty="0">
                <a:latin typeface="Times New Roman" charset="0"/>
              </a:rPr>
              <a:t>Medication Management Improvement</a:t>
            </a:r>
          </a:p>
        </p:txBody>
      </p:sp>
      <p:graphicFrame>
        <p:nvGraphicFramePr>
          <p:cNvPr id="6146" name="Object 3" title="Medication Management Improvement"/>
          <p:cNvGraphicFramePr>
            <a:graphicFrameLocks noChangeAspect="1"/>
          </p:cNvGraphicFramePr>
          <p:nvPr>
            <p:ph type="chart" idx="1"/>
            <p:extLst>
              <p:ext uri="{D42A27DB-BD31-4B8C-83A1-F6EECF244321}">
                <p14:modId xmlns:p14="http://schemas.microsoft.com/office/powerpoint/2010/main" val="1932424677"/>
              </p:ext>
            </p:extLst>
          </p:nvPr>
        </p:nvGraphicFramePr>
        <p:xfrm>
          <a:off x="685800" y="1981200"/>
          <a:ext cx="7772400" cy="4114800"/>
        </p:xfrm>
        <a:graphic>
          <a:graphicData uri="http://schemas.openxmlformats.org/presentationml/2006/ole">
            <mc:AlternateContent xmlns:mc="http://schemas.openxmlformats.org/markup-compatibility/2006">
              <mc:Choice xmlns:v="urn:schemas-microsoft-com:vml" Requires="v">
                <p:oleObj spid="_x0000_s6152" name="Chart" r:id="rId4" imgW="7772400" imgH="4114800" progId="MSGraph.Chart.8">
                  <p:embed followColorScheme="full"/>
                </p:oleObj>
              </mc:Choice>
              <mc:Fallback>
                <p:oleObj name="Chart" r:id="rId4" imgW="7772400" imgH="4114800" progId="MSGraph.Chart.8">
                  <p:embed followColorScheme="full"/>
                  <p:pic>
                    <p:nvPicPr>
                      <p:cNvPr id="0" name="Object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85800" y="1981200"/>
                        <a:ext cx="7772400" cy="4114800"/>
                      </a:xfrm>
                      <a:prstGeom prst="rect">
                        <a:avLst/>
                      </a:prstGeom>
                    </p:spPr>
                  </p:pic>
                </p:oleObj>
              </mc:Fallback>
            </mc:AlternateContent>
          </a:graphicData>
        </a:graphic>
      </p:graphicFrame>
      <p:sp>
        <p:nvSpPr>
          <p:cNvPr id="6148" name="Rectangle 6"/>
          <p:cNvSpPr>
            <a:spLocks noChangeArrowheads="1"/>
          </p:cNvSpPr>
          <p:nvPr/>
        </p:nvSpPr>
        <p:spPr bwMode="auto">
          <a:xfrm>
            <a:off x="2895600" y="2362200"/>
            <a:ext cx="1219200" cy="2667000"/>
          </a:xfrm>
          <a:prstGeom prst="rect">
            <a:avLst/>
          </a:prstGeom>
          <a:solidFill>
            <a:srgbClr val="FFFF99"/>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algn="ctr"/>
            <a:r>
              <a:rPr lang="en-US" sz="1800" i="1"/>
              <a:t>No data</a:t>
            </a:r>
          </a:p>
          <a:p>
            <a:pPr algn="ctr"/>
            <a:r>
              <a:rPr lang="en-US" sz="1800" i="1"/>
              <a:t> due to</a:t>
            </a:r>
          </a:p>
          <a:p>
            <a:pPr algn="ctr"/>
            <a:r>
              <a:rPr lang="en-US" sz="1800" i="1"/>
              <a:t> OASIS-B</a:t>
            </a:r>
          </a:p>
          <a:p>
            <a:pPr algn="ctr"/>
            <a:r>
              <a:rPr lang="en-US" sz="1800" i="1"/>
              <a:t> to</a:t>
            </a:r>
          </a:p>
          <a:p>
            <a:pPr algn="ctr"/>
            <a:r>
              <a:rPr lang="en-US" sz="1800" i="1"/>
              <a:t> OASIS-C</a:t>
            </a:r>
          </a:p>
          <a:p>
            <a:pPr algn="ctr"/>
            <a:r>
              <a:rPr lang="en-US" sz="1800" i="1"/>
              <a:t> conversion</a:t>
            </a:r>
          </a:p>
        </p:txBody>
      </p:sp>
      <p:sp>
        <p:nvSpPr>
          <p:cNvPr id="166916" name="AutoShape 4"/>
          <p:cNvSpPr>
            <a:spLocks noChangeArrowheads="1"/>
          </p:cNvSpPr>
          <p:nvPr/>
        </p:nvSpPr>
        <p:spPr bwMode="auto">
          <a:xfrm>
            <a:off x="3810000" y="1752600"/>
            <a:ext cx="333375" cy="747713"/>
          </a:xfrm>
          <a:prstGeom prst="downArrow">
            <a:avLst>
              <a:gd name="adj1" fmla="val 50000"/>
              <a:gd name="adj2" fmla="val 56071"/>
            </a:avLst>
          </a:prstGeom>
          <a:solidFill>
            <a:schemeClr val="accent1"/>
          </a:solidFill>
          <a:ln w="9525">
            <a:solidFill>
              <a:schemeClr val="tx1"/>
            </a:solidFill>
            <a:miter lim="800000"/>
            <a:headEnd/>
            <a:tailEnd/>
          </a:ln>
        </p:spPr>
        <p:txBody>
          <a:bodyPr vert="eaVert" wrap="none" anchor="ctr"/>
          <a:lstStyle/>
          <a:p>
            <a:endParaRPr lang="en-US"/>
          </a:p>
        </p:txBody>
      </p:sp>
      <p:sp>
        <p:nvSpPr>
          <p:cNvPr id="166920" name="Text Box 8"/>
          <p:cNvSpPr txBox="1">
            <a:spLocks noChangeArrowheads="1"/>
          </p:cNvSpPr>
          <p:nvPr/>
        </p:nvSpPr>
        <p:spPr bwMode="auto">
          <a:xfrm>
            <a:off x="4098925" y="1790700"/>
            <a:ext cx="15113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charset="0"/>
                <a:ea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r>
              <a:rPr lang="en-US" sz="1800" i="1">
                <a:solidFill>
                  <a:schemeClr val="accent1"/>
                </a:solidFill>
              </a:rPr>
              <a:t>BPIP released</a:t>
            </a:r>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9" fill="hold" grpId="0" nodeType="clickEffect">
                                  <p:stCondLst>
                                    <p:cond delay="0"/>
                                  </p:stCondLst>
                                  <p:childTnLst>
                                    <p:set>
                                      <p:cBhvr>
                                        <p:cTn id="6" dur="1" fill="hold">
                                          <p:stCondLst>
                                            <p:cond delay="0"/>
                                          </p:stCondLst>
                                        </p:cTn>
                                        <p:tgtEl>
                                          <p:spTgt spid="166916"/>
                                        </p:tgtEl>
                                        <p:attrNameLst>
                                          <p:attrName>style.visibility</p:attrName>
                                        </p:attrNameLst>
                                      </p:cBhvr>
                                      <p:to>
                                        <p:strVal val="visible"/>
                                      </p:to>
                                    </p:set>
                                    <p:anim calcmode="lin" valueType="num">
                                      <p:cBhvr additive="base">
                                        <p:cTn id="7" dur="500" fill="hold"/>
                                        <p:tgtEl>
                                          <p:spTgt spid="166916"/>
                                        </p:tgtEl>
                                        <p:attrNameLst>
                                          <p:attrName>ppt_x</p:attrName>
                                        </p:attrNameLst>
                                      </p:cBhvr>
                                      <p:tavLst>
                                        <p:tav tm="0">
                                          <p:val>
                                            <p:strVal val="0-#ppt_w/2"/>
                                          </p:val>
                                        </p:tav>
                                        <p:tav tm="100000">
                                          <p:val>
                                            <p:strVal val="#ppt_x"/>
                                          </p:val>
                                        </p:tav>
                                      </p:tavLst>
                                    </p:anim>
                                    <p:anim calcmode="lin" valueType="num">
                                      <p:cBhvr additive="base">
                                        <p:cTn id="8" dur="500" fill="hold"/>
                                        <p:tgtEl>
                                          <p:spTgt spid="166916"/>
                                        </p:tgtEl>
                                        <p:attrNameLst>
                                          <p:attrName>ppt_y</p:attrName>
                                        </p:attrNameLst>
                                      </p:cBhvr>
                                      <p:tavLst>
                                        <p:tav tm="0">
                                          <p:val>
                                            <p:strVal val="0-#ppt_h/2"/>
                                          </p:val>
                                        </p:tav>
                                        <p:tav tm="100000">
                                          <p:val>
                                            <p:strVal val="#ppt_y"/>
                                          </p:val>
                                        </p:tav>
                                      </p:tavLst>
                                    </p:anim>
                                  </p:childTnLst>
                                </p:cTn>
                              </p:par>
                            </p:childTnLst>
                          </p:cTn>
                        </p:par>
                        <p:par>
                          <p:cTn id="9" fill="hold" nodeType="afterGroup">
                            <p:stCondLst>
                              <p:cond delay="500"/>
                            </p:stCondLst>
                            <p:childTnLst>
                              <p:par>
                                <p:cTn id="10" presetID="1" presetClass="entr" presetSubtype="0" fill="hold" grpId="0" nodeType="afterEffect">
                                  <p:stCondLst>
                                    <p:cond delay="0"/>
                                  </p:stCondLst>
                                  <p:childTnLst>
                                    <p:set>
                                      <p:cBhvr>
                                        <p:cTn id="11" dur="1" fill="hold">
                                          <p:stCondLst>
                                            <p:cond delay="0"/>
                                          </p:stCondLst>
                                        </p:cTn>
                                        <p:tgtEl>
                                          <p:spTgt spid="16692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6916" grpId="0" animBg="1"/>
      <p:bldP spid="166920" grpId="0"/>
    </p:bld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2"/>
          <p:cNvSpPr>
            <a:spLocks noGrp="1" noChangeArrowheads="1"/>
          </p:cNvSpPr>
          <p:nvPr>
            <p:ph type="title"/>
          </p:nvPr>
        </p:nvSpPr>
        <p:spPr/>
        <p:txBody>
          <a:bodyPr/>
          <a:lstStyle/>
          <a:p>
            <a:r>
              <a:rPr lang="en-US" dirty="0">
                <a:latin typeface="Times New Roman" charset="0"/>
              </a:rPr>
              <a:t>Impact Assessment</a:t>
            </a:r>
          </a:p>
        </p:txBody>
      </p:sp>
      <p:sp>
        <p:nvSpPr>
          <p:cNvPr id="66563" name="Rectangle 3"/>
          <p:cNvSpPr>
            <a:spLocks noGrp="1" noChangeArrowheads="1"/>
          </p:cNvSpPr>
          <p:nvPr>
            <p:ph type="body" idx="1"/>
          </p:nvPr>
        </p:nvSpPr>
        <p:spPr/>
        <p:txBody>
          <a:bodyPr/>
          <a:lstStyle/>
          <a:p>
            <a:pPr>
              <a:lnSpc>
                <a:spcPct val="90000"/>
              </a:lnSpc>
            </a:pPr>
            <a:r>
              <a:rPr lang="en-US">
                <a:latin typeface="Times New Roman" charset="0"/>
              </a:rPr>
              <a:t>ACH outcome only</a:t>
            </a:r>
          </a:p>
          <a:p>
            <a:pPr>
              <a:lnSpc>
                <a:spcPct val="90000"/>
              </a:lnSpc>
            </a:pPr>
            <a:r>
              <a:rPr lang="en-US">
                <a:latin typeface="Times New Roman" charset="0"/>
              </a:rPr>
              <a:t>Using item response theory, developed composite score for ACH evaluation responses</a:t>
            </a:r>
          </a:p>
          <a:p>
            <a:pPr>
              <a:lnSpc>
                <a:spcPct val="90000"/>
              </a:lnSpc>
            </a:pPr>
            <a:r>
              <a:rPr lang="en-US">
                <a:latin typeface="Times New Roman" charset="0"/>
              </a:rPr>
              <a:t>Divided composite score into quartiles, which we believe represented increasing levels of intensity of participation in campaign</a:t>
            </a:r>
          </a:p>
        </p:txBody>
      </p:sp>
    </p:spTree>
  </p:cSld>
  <p:clrMapOvr>
    <a:masterClrMapping/>
  </p:clrMapOvr>
  <p:timing>
    <p:tnLst>
      <p:par>
        <p:cTn xmlns:p14="http://schemas.microsoft.com/office/powerpoint/2010/mai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Rectangle 4"/>
          <p:cNvSpPr>
            <a:spLocks noGrp="1" noChangeArrowheads="1"/>
          </p:cNvSpPr>
          <p:nvPr>
            <p:ph type="title"/>
          </p:nvPr>
        </p:nvSpPr>
        <p:spPr/>
        <p:txBody>
          <a:bodyPr/>
          <a:lstStyle/>
          <a:p>
            <a:r>
              <a:rPr lang="en-US" sz="4000" dirty="0">
                <a:latin typeface="Times New Roman" charset="0"/>
              </a:rPr>
              <a:t>Changes in ACH and ALOS by Participation Intensity Quartile</a:t>
            </a:r>
          </a:p>
        </p:txBody>
      </p:sp>
      <p:graphicFrame>
        <p:nvGraphicFramePr>
          <p:cNvPr id="7170" name="Object 5" title="Changes in ACH and ALOS by Participation Intensity Quartile"/>
          <p:cNvGraphicFramePr>
            <a:graphicFrameLocks noChangeAspect="1"/>
          </p:cNvGraphicFramePr>
          <p:nvPr>
            <p:ph type="chart" idx="1"/>
            <p:extLst>
              <p:ext uri="{D42A27DB-BD31-4B8C-83A1-F6EECF244321}">
                <p14:modId xmlns:p14="http://schemas.microsoft.com/office/powerpoint/2010/main" val="1122624733"/>
              </p:ext>
            </p:extLst>
          </p:nvPr>
        </p:nvGraphicFramePr>
        <p:xfrm>
          <a:off x="685800" y="1828800"/>
          <a:ext cx="7772400" cy="4114800"/>
        </p:xfrm>
        <a:graphic>
          <a:graphicData uri="http://schemas.openxmlformats.org/presentationml/2006/ole">
            <mc:AlternateContent xmlns:mc="http://schemas.openxmlformats.org/markup-compatibility/2006">
              <mc:Choice xmlns:v="urn:schemas-microsoft-com:vml" Requires="v">
                <p:oleObj spid="_x0000_s7174" name="Chart" r:id="rId4" imgW="7772400" imgH="4114800" progId="MSGraph.Chart.8">
                  <p:embed followColorScheme="full"/>
                </p:oleObj>
              </mc:Choice>
              <mc:Fallback>
                <p:oleObj name="Chart" r:id="rId4" imgW="7772400" imgH="4114800" progId="MSGraph.Chart.8">
                  <p:embed followColorScheme="full"/>
                  <p:pic>
                    <p:nvPicPr>
                      <p:cNvPr id="0" name="Object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85800" y="1828800"/>
                        <a:ext cx="7772400" cy="4114800"/>
                      </a:xfrm>
                      <a:prstGeom prst="rect">
                        <a:avLst/>
                      </a:prstGeom>
                      <a:extLst>
                        <a:ext uri="{FAA26D3D-D897-4be2-8F04-BA451C77F1D7}">
                          <ma14:placeholderFlag xmlns:ma14="http://schemas.microsoft.com/office/mac/drawingml/2011/main" val="1"/>
                        </a:ext>
                      </a:extLst>
                    </p:spPr>
                  </p:pic>
                </p:oleObj>
              </mc:Fallback>
            </mc:AlternateContent>
          </a:graphicData>
        </a:graphic>
      </p:graphicFrame>
      <p:sp>
        <p:nvSpPr>
          <p:cNvPr id="7172" name="Text Box 6"/>
          <p:cNvSpPr txBox="1">
            <a:spLocks noChangeArrowheads="1"/>
          </p:cNvSpPr>
          <p:nvPr/>
        </p:nvSpPr>
        <p:spPr bwMode="auto">
          <a:xfrm>
            <a:off x="288925" y="5905500"/>
            <a:ext cx="58674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charset="0"/>
                <a:ea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r>
              <a:rPr lang="en-US" sz="1800"/>
              <a:t>*Average length of service for home health patients in agency</a:t>
            </a:r>
          </a:p>
        </p:txBody>
      </p:sp>
    </p:spTree>
  </p:cSld>
  <p:clrMapOvr>
    <a:masterClrMapping/>
  </p:clrMapOvr>
  <p:timing>
    <p:tnLst>
      <p:par>
        <p:cTn xmlns:p14="http://schemas.microsoft.com/office/powerpoint/2010/mai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2"/>
          <p:cNvSpPr>
            <a:spLocks noGrp="1" noChangeArrowheads="1"/>
          </p:cNvSpPr>
          <p:nvPr>
            <p:ph type="title"/>
          </p:nvPr>
        </p:nvSpPr>
        <p:spPr/>
        <p:txBody>
          <a:bodyPr/>
          <a:lstStyle/>
          <a:p>
            <a:r>
              <a:rPr lang="en-US" dirty="0">
                <a:latin typeface="Times New Roman" charset="0"/>
              </a:rPr>
              <a:t>Cost implications</a:t>
            </a:r>
          </a:p>
        </p:txBody>
      </p:sp>
      <p:grpSp>
        <p:nvGrpSpPr>
          <p:cNvPr id="2" name="Group 1" descr="Cost Implications"/>
          <p:cNvGrpSpPr/>
          <p:nvPr/>
        </p:nvGrpSpPr>
        <p:grpSpPr>
          <a:xfrm>
            <a:off x="609600" y="1676400"/>
            <a:ext cx="8039100" cy="4572000"/>
            <a:chOff x="609600" y="1676400"/>
            <a:chExt cx="8039100" cy="4572000"/>
          </a:xfrm>
        </p:grpSpPr>
        <p:sp>
          <p:nvSpPr>
            <p:cNvPr id="176134" name="Rectangle 6"/>
            <p:cNvSpPr>
              <a:spLocks noChangeArrowheads="1"/>
            </p:cNvSpPr>
            <p:nvPr/>
          </p:nvSpPr>
          <p:spPr bwMode="auto">
            <a:xfrm>
              <a:off x="609600" y="1676400"/>
              <a:ext cx="3505200" cy="685800"/>
            </a:xfrm>
            <a:prstGeom prst="rect">
              <a:avLst/>
            </a:prstGeom>
            <a:solidFill>
              <a:srgbClr val="FF3300"/>
            </a:solidFill>
            <a:ln w="9525">
              <a:solidFill>
                <a:schemeClr val="tx1"/>
              </a:solidFill>
              <a:miter lim="800000"/>
              <a:headEnd/>
              <a:tailEnd/>
            </a:ln>
          </p:spPr>
          <p:txBody>
            <a:bodyPr wrap="none" anchor="ctr"/>
            <a:lstStyle/>
            <a:p>
              <a:pPr algn="ctr"/>
              <a:r>
                <a:rPr lang="en-US" dirty="0"/>
                <a:t>Project cost $1.4 million</a:t>
              </a:r>
            </a:p>
          </p:txBody>
        </p:sp>
        <p:sp>
          <p:nvSpPr>
            <p:cNvPr id="176135" name="Rectangle 7"/>
            <p:cNvSpPr>
              <a:spLocks noChangeArrowheads="1"/>
            </p:cNvSpPr>
            <p:nvPr/>
          </p:nvSpPr>
          <p:spPr bwMode="auto">
            <a:xfrm>
              <a:off x="609600" y="2590800"/>
              <a:ext cx="3505200" cy="914400"/>
            </a:xfrm>
            <a:prstGeom prst="rect">
              <a:avLst/>
            </a:prstGeom>
            <a:solidFill>
              <a:srgbClr val="FF3300"/>
            </a:solidFill>
            <a:ln w="9525">
              <a:solidFill>
                <a:schemeClr val="tx1"/>
              </a:solidFill>
              <a:miter lim="800000"/>
              <a:headEnd/>
              <a:tailEnd/>
            </a:ln>
          </p:spPr>
          <p:txBody>
            <a:bodyPr wrap="none" anchor="ctr"/>
            <a:lstStyle/>
            <a:p>
              <a:pPr algn="ctr"/>
              <a:r>
                <a:rPr lang="en-US"/>
                <a:t>Average Medicare hospital </a:t>
              </a:r>
            </a:p>
            <a:p>
              <a:pPr algn="ctr"/>
              <a:r>
                <a:rPr lang="en-US"/>
                <a:t>admission cost $11,000</a:t>
              </a:r>
            </a:p>
          </p:txBody>
        </p:sp>
        <p:sp>
          <p:nvSpPr>
            <p:cNvPr id="176136" name="AutoShape 8"/>
            <p:cNvSpPr>
              <a:spLocks noChangeArrowheads="1"/>
            </p:cNvSpPr>
            <p:nvPr/>
          </p:nvSpPr>
          <p:spPr bwMode="auto">
            <a:xfrm>
              <a:off x="4572000" y="4724400"/>
              <a:ext cx="990600" cy="304800"/>
            </a:xfrm>
            <a:prstGeom prst="rightArrow">
              <a:avLst>
                <a:gd name="adj1" fmla="val 50000"/>
                <a:gd name="adj2" fmla="val 81250"/>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176137" name="Rectangle 9"/>
            <p:cNvSpPr>
              <a:spLocks noChangeArrowheads="1"/>
            </p:cNvSpPr>
            <p:nvPr/>
          </p:nvSpPr>
          <p:spPr bwMode="auto">
            <a:xfrm>
              <a:off x="6019800" y="1752600"/>
              <a:ext cx="2590800" cy="1676400"/>
            </a:xfrm>
            <a:prstGeom prst="rect">
              <a:avLst/>
            </a:prstGeom>
            <a:solidFill>
              <a:schemeClr val="accent1"/>
            </a:solidFill>
            <a:ln w="9525">
              <a:solidFill>
                <a:schemeClr val="tx1"/>
              </a:solidFill>
              <a:miter lim="800000"/>
              <a:headEnd/>
              <a:tailEnd/>
            </a:ln>
          </p:spPr>
          <p:txBody>
            <a:bodyPr wrap="none" anchor="ctr"/>
            <a:lstStyle/>
            <a:p>
              <a:pPr algn="ctr"/>
              <a:r>
                <a:rPr lang="en-US"/>
                <a:t>Project cost</a:t>
              </a:r>
            </a:p>
            <a:p>
              <a:pPr algn="ctr"/>
              <a:r>
                <a:rPr lang="en-US"/>
                <a:t> equivalent to</a:t>
              </a:r>
            </a:p>
            <a:p>
              <a:pPr algn="ctr"/>
              <a:r>
                <a:rPr lang="en-US"/>
                <a:t> 127 admissions </a:t>
              </a:r>
            </a:p>
          </p:txBody>
        </p:sp>
        <p:sp>
          <p:nvSpPr>
            <p:cNvPr id="176139" name="Rectangle 11"/>
            <p:cNvSpPr>
              <a:spLocks noChangeArrowheads="1"/>
            </p:cNvSpPr>
            <p:nvPr/>
          </p:nvSpPr>
          <p:spPr bwMode="auto">
            <a:xfrm>
              <a:off x="609600" y="3810000"/>
              <a:ext cx="3505200" cy="1143000"/>
            </a:xfrm>
            <a:prstGeom prst="rect">
              <a:avLst/>
            </a:prstGeom>
            <a:solidFill>
              <a:srgbClr val="FFFF66"/>
            </a:solidFill>
            <a:ln w="9525">
              <a:solidFill>
                <a:schemeClr val="tx1"/>
              </a:solidFill>
              <a:miter lim="800000"/>
              <a:headEnd/>
              <a:tailEnd/>
            </a:ln>
          </p:spPr>
          <p:txBody>
            <a:bodyPr wrap="none" anchor="ctr"/>
            <a:lstStyle/>
            <a:p>
              <a:pPr algn="ctr"/>
              <a:r>
                <a:rPr lang="en-US"/>
                <a:t>195 HHAs in top 2 partici-</a:t>
              </a:r>
            </a:p>
            <a:p>
              <a:pPr algn="ctr"/>
              <a:r>
                <a:rPr lang="en-US"/>
                <a:t>pation quartiles averaged</a:t>
              </a:r>
            </a:p>
            <a:p>
              <a:pPr algn="ctr"/>
              <a:r>
                <a:rPr lang="en-US"/>
                <a:t> 1,600 episodes/year</a:t>
              </a:r>
            </a:p>
          </p:txBody>
        </p:sp>
        <p:sp>
          <p:nvSpPr>
            <p:cNvPr id="176140" name="Rectangle 12"/>
            <p:cNvSpPr>
              <a:spLocks noChangeArrowheads="1"/>
            </p:cNvSpPr>
            <p:nvPr/>
          </p:nvSpPr>
          <p:spPr bwMode="auto">
            <a:xfrm>
              <a:off x="609600" y="5105400"/>
              <a:ext cx="3505200" cy="1143000"/>
            </a:xfrm>
            <a:prstGeom prst="rect">
              <a:avLst/>
            </a:prstGeom>
            <a:solidFill>
              <a:srgbClr val="FFFF66"/>
            </a:solidFill>
            <a:ln w="9525">
              <a:solidFill>
                <a:schemeClr val="tx1"/>
              </a:solidFill>
              <a:miter lim="800000"/>
              <a:headEnd/>
              <a:tailEnd/>
            </a:ln>
          </p:spPr>
          <p:txBody>
            <a:bodyPr wrap="none" anchor="ctr"/>
            <a:lstStyle/>
            <a:p>
              <a:pPr algn="ctr"/>
              <a:r>
                <a:rPr lang="en-US"/>
                <a:t>These HHAs reduced</a:t>
              </a:r>
            </a:p>
            <a:p>
              <a:pPr algn="ctr"/>
              <a:r>
                <a:rPr lang="en-US"/>
                <a:t>hospital admissions 0.5%</a:t>
              </a:r>
            </a:p>
            <a:p>
              <a:pPr algn="ctr"/>
              <a:r>
                <a:rPr lang="en-US"/>
                <a:t>more than lower groups</a:t>
              </a:r>
            </a:p>
          </p:txBody>
        </p:sp>
        <p:sp>
          <p:nvSpPr>
            <p:cNvPr id="176141" name="AutoShape 13"/>
            <p:cNvSpPr>
              <a:spLocks noChangeArrowheads="1"/>
            </p:cNvSpPr>
            <p:nvPr/>
          </p:nvSpPr>
          <p:spPr bwMode="auto">
            <a:xfrm>
              <a:off x="4572000" y="2362200"/>
              <a:ext cx="990600" cy="304800"/>
            </a:xfrm>
            <a:prstGeom prst="rightArrow">
              <a:avLst>
                <a:gd name="adj1" fmla="val 50000"/>
                <a:gd name="adj2" fmla="val 81250"/>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176142" name="Rectangle 14"/>
            <p:cNvSpPr>
              <a:spLocks noChangeArrowheads="1"/>
            </p:cNvSpPr>
            <p:nvPr/>
          </p:nvSpPr>
          <p:spPr bwMode="auto">
            <a:xfrm>
              <a:off x="6057900" y="3962400"/>
              <a:ext cx="2590800" cy="1676400"/>
            </a:xfrm>
            <a:prstGeom prst="rect">
              <a:avLst/>
            </a:prstGeom>
            <a:solidFill>
              <a:schemeClr val="accent1"/>
            </a:solidFill>
            <a:ln w="9525">
              <a:solidFill>
                <a:schemeClr val="tx1"/>
              </a:solidFill>
              <a:miter lim="800000"/>
              <a:headEnd/>
              <a:tailEnd/>
            </a:ln>
          </p:spPr>
          <p:txBody>
            <a:bodyPr wrap="none" anchor="ctr"/>
            <a:lstStyle/>
            <a:p>
              <a:pPr algn="ctr"/>
              <a:r>
                <a:rPr lang="en-US"/>
                <a:t>1,560 fewer</a:t>
              </a:r>
            </a:p>
            <a:p>
              <a:pPr algn="ctr"/>
              <a:r>
                <a:rPr lang="en-US"/>
                <a:t> readmissions</a:t>
              </a:r>
            </a:p>
            <a:p>
              <a:pPr algn="ctr"/>
              <a:r>
                <a:rPr lang="en-US"/>
                <a:t> than expected </a:t>
              </a:r>
            </a:p>
          </p:txBody>
        </p:sp>
      </p:grpSp>
    </p:spTree>
  </p:cSld>
  <p:clrMapOvr>
    <a:masterClrMapping/>
  </p:clrMapOvr>
  <p:timing>
    <p:tnLst>
      <p:par>
        <p:cTn xmlns:p14="http://schemas.microsoft.com/office/powerpoint/2010/mai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2"/>
          <p:cNvSpPr>
            <a:spLocks noGrp="1" noChangeArrowheads="1"/>
          </p:cNvSpPr>
          <p:nvPr>
            <p:ph type="title"/>
          </p:nvPr>
        </p:nvSpPr>
        <p:spPr/>
        <p:txBody>
          <a:bodyPr/>
          <a:lstStyle/>
          <a:p>
            <a:r>
              <a:rPr lang="en-US" dirty="0">
                <a:latin typeface="Times New Roman" charset="0"/>
              </a:rPr>
              <a:t>Limitations</a:t>
            </a:r>
          </a:p>
        </p:txBody>
      </p:sp>
      <p:sp>
        <p:nvSpPr>
          <p:cNvPr id="68611" name="Rectangle 3"/>
          <p:cNvSpPr>
            <a:spLocks noGrp="1" noChangeArrowheads="1"/>
          </p:cNvSpPr>
          <p:nvPr>
            <p:ph type="body" idx="1"/>
          </p:nvPr>
        </p:nvSpPr>
        <p:spPr/>
        <p:txBody>
          <a:bodyPr/>
          <a:lstStyle/>
          <a:p>
            <a:r>
              <a:rPr lang="en-US">
                <a:latin typeface="Times New Roman" charset="0"/>
              </a:rPr>
              <a:t>Observational study (pre-post)</a:t>
            </a:r>
          </a:p>
          <a:p>
            <a:r>
              <a:rPr lang="en-US">
                <a:latin typeface="Times New Roman" charset="0"/>
              </a:rPr>
              <a:t>Small sample size</a:t>
            </a:r>
          </a:p>
          <a:p>
            <a:r>
              <a:rPr lang="en-US">
                <a:latin typeface="Times New Roman" charset="0"/>
              </a:rPr>
              <a:t>Missing data</a:t>
            </a:r>
          </a:p>
          <a:p>
            <a:r>
              <a:rPr lang="en-US">
                <a:latin typeface="Times New Roman" charset="0"/>
              </a:rPr>
              <a:t>Confounding ACH with ALOS</a:t>
            </a:r>
          </a:p>
          <a:p>
            <a:r>
              <a:rPr lang="en-US">
                <a:latin typeface="Times New Roman" charset="0"/>
              </a:rPr>
              <a:t>Externalities</a:t>
            </a:r>
          </a:p>
          <a:p>
            <a:endParaRPr lang="en-US">
              <a:latin typeface="Times New Roman" charset="0"/>
            </a:endParaRPr>
          </a:p>
        </p:txBody>
      </p:sp>
    </p:spTree>
  </p:cSld>
  <p:clrMapOvr>
    <a:masterClrMapping/>
  </p:clrMapOvr>
  <p:timing>
    <p:tnLst>
      <p:par>
        <p:cTn xmlns:p14="http://schemas.microsoft.com/office/powerpoint/2010/mai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2"/>
          <p:cNvSpPr>
            <a:spLocks noGrp="1" noChangeArrowheads="1"/>
          </p:cNvSpPr>
          <p:nvPr>
            <p:ph type="title"/>
          </p:nvPr>
        </p:nvSpPr>
        <p:spPr/>
        <p:txBody>
          <a:bodyPr/>
          <a:lstStyle/>
          <a:p>
            <a:r>
              <a:rPr lang="en-US" dirty="0">
                <a:latin typeface="Times New Roman" charset="0"/>
              </a:rPr>
              <a:t>Conclusions</a:t>
            </a:r>
          </a:p>
        </p:txBody>
      </p:sp>
      <p:sp>
        <p:nvSpPr>
          <p:cNvPr id="69635" name="Rectangle 3"/>
          <p:cNvSpPr>
            <a:spLocks noGrp="1" noChangeArrowheads="1"/>
          </p:cNvSpPr>
          <p:nvPr>
            <p:ph type="body" idx="1"/>
          </p:nvPr>
        </p:nvSpPr>
        <p:spPr>
          <a:xfrm>
            <a:off x="685800" y="1752600"/>
            <a:ext cx="7772400" cy="4419600"/>
          </a:xfrm>
        </p:spPr>
        <p:txBody>
          <a:bodyPr/>
          <a:lstStyle/>
          <a:p>
            <a:pPr>
              <a:lnSpc>
                <a:spcPct val="90000"/>
              </a:lnSpc>
            </a:pPr>
            <a:r>
              <a:rPr lang="en-US">
                <a:latin typeface="Times New Roman" charset="0"/>
              </a:rPr>
              <a:t>Campaign was successful, engaging nearly 5,000 home health agencies</a:t>
            </a:r>
          </a:p>
          <a:p>
            <a:pPr>
              <a:lnSpc>
                <a:spcPct val="90000"/>
              </a:lnSpc>
            </a:pPr>
            <a:r>
              <a:rPr lang="en-US">
                <a:latin typeface="Times New Roman" charset="0"/>
              </a:rPr>
              <a:t>Agencies used campaign materials and many adopted recommended practices</a:t>
            </a:r>
          </a:p>
          <a:p>
            <a:pPr>
              <a:lnSpc>
                <a:spcPct val="90000"/>
              </a:lnSpc>
            </a:pPr>
            <a:r>
              <a:rPr lang="en-US">
                <a:latin typeface="Times New Roman" charset="0"/>
              </a:rPr>
              <a:t>Quality of care measures</a:t>
            </a:r>
          </a:p>
          <a:p>
            <a:pPr lvl="1">
              <a:lnSpc>
                <a:spcPct val="90000"/>
              </a:lnSpc>
            </a:pPr>
            <a:r>
              <a:rPr lang="en-US">
                <a:latin typeface="Times New Roman" charset="0"/>
              </a:rPr>
              <a:t>Acute care hospitalization</a:t>
            </a:r>
          </a:p>
          <a:p>
            <a:pPr lvl="1">
              <a:lnSpc>
                <a:spcPct val="90000"/>
              </a:lnSpc>
            </a:pPr>
            <a:r>
              <a:rPr lang="en-US">
                <a:latin typeface="Times New Roman" charset="0"/>
              </a:rPr>
              <a:t>Medication self-management</a:t>
            </a:r>
          </a:p>
          <a:p>
            <a:pPr>
              <a:lnSpc>
                <a:spcPct val="90000"/>
              </a:lnSpc>
            </a:pPr>
            <a:r>
              <a:rPr lang="en-US">
                <a:latin typeface="Times New Roman" charset="0"/>
              </a:rPr>
              <a:t>Participation intensity linked with improvement</a:t>
            </a:r>
          </a:p>
        </p:txBody>
      </p:sp>
    </p:spTree>
  </p:cSld>
  <p:clrMapOvr>
    <a:masterClrMapping/>
  </p:clrMapOvr>
  <p:timing>
    <p:tnLst>
      <p:par>
        <p:cTn xmlns:p14="http://schemas.microsoft.com/office/powerpoint/2010/mai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2"/>
          <p:cNvSpPr>
            <a:spLocks noGrp="1" noChangeArrowheads="1"/>
          </p:cNvSpPr>
          <p:nvPr>
            <p:ph type="title"/>
          </p:nvPr>
        </p:nvSpPr>
        <p:spPr/>
        <p:txBody>
          <a:bodyPr/>
          <a:lstStyle/>
          <a:p>
            <a:r>
              <a:rPr lang="en-US" dirty="0">
                <a:latin typeface="Times New Roman" charset="0"/>
              </a:rPr>
              <a:t>Future Challenges</a:t>
            </a:r>
          </a:p>
        </p:txBody>
      </p:sp>
      <p:sp>
        <p:nvSpPr>
          <p:cNvPr id="70659" name="Rectangle 3"/>
          <p:cNvSpPr>
            <a:spLocks noGrp="1" noChangeArrowheads="1"/>
          </p:cNvSpPr>
          <p:nvPr>
            <p:ph type="body" idx="1"/>
          </p:nvPr>
        </p:nvSpPr>
        <p:spPr/>
        <p:txBody>
          <a:bodyPr/>
          <a:lstStyle/>
          <a:p>
            <a:r>
              <a:rPr lang="en-US">
                <a:latin typeface="Times New Roman" charset="0"/>
              </a:rPr>
              <a:t>Understanding and addressing disparities</a:t>
            </a:r>
          </a:p>
          <a:p>
            <a:r>
              <a:rPr lang="en-US">
                <a:latin typeface="Times New Roman" charset="0"/>
              </a:rPr>
              <a:t>Reaching smaller agencies</a:t>
            </a:r>
          </a:p>
          <a:p>
            <a:r>
              <a:rPr lang="en-US">
                <a:latin typeface="Times New Roman" charset="0"/>
              </a:rPr>
              <a:t>Accelerating improvement</a:t>
            </a:r>
          </a:p>
        </p:txBody>
      </p:sp>
    </p:spTree>
  </p:cSld>
  <p:clrMapOvr>
    <a:masterClrMapping/>
  </p:clrMapOvr>
  <p:timing>
    <p:tnLst>
      <p:par>
        <p:cTn xmlns:p14="http://schemas.microsoft.com/office/powerpoint/2010/mai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4"/>
          <p:cNvSpPr>
            <a:spLocks noGrp="1" noChangeArrowheads="1"/>
          </p:cNvSpPr>
          <p:nvPr>
            <p:ph type="title"/>
          </p:nvPr>
        </p:nvSpPr>
        <p:spPr/>
        <p:txBody>
          <a:bodyPr/>
          <a:lstStyle/>
          <a:p>
            <a:pPr eaLnBrk="1" hangingPunct="1"/>
            <a:r>
              <a:rPr lang="en-US" sz="4000" b="1" dirty="0">
                <a:latin typeface="Arial" charset="0"/>
              </a:rPr>
              <a:t>Questions?  Comments?</a:t>
            </a:r>
          </a:p>
        </p:txBody>
      </p:sp>
      <p:sp>
        <p:nvSpPr>
          <p:cNvPr id="2" name="Content Placeholder 1"/>
          <p:cNvSpPr>
            <a:spLocks noGrp="1"/>
          </p:cNvSpPr>
          <p:nvPr>
            <p:ph idx="1"/>
          </p:nvPr>
        </p:nvSpPr>
        <p:spPr/>
        <p:txBody>
          <a:bodyPr/>
          <a:lstStyle/>
          <a:p>
            <a:pPr marL="0" indent="0" eaLnBrk="1" hangingPunct="1">
              <a:buNone/>
            </a:pPr>
            <a:r>
              <a:rPr lang="en-US" i="1" dirty="0" smtClean="0"/>
              <a:t>Thank you</a:t>
            </a:r>
            <a:r>
              <a:rPr lang="en-US" dirty="0" smtClean="0"/>
              <a:t> for coming to this presentation.</a:t>
            </a:r>
          </a:p>
          <a:p>
            <a:pPr marL="0" indent="0" eaLnBrk="1" hangingPunct="1">
              <a:buNone/>
            </a:pPr>
            <a:endParaRPr lang="en-US" dirty="0" smtClean="0"/>
          </a:p>
          <a:p>
            <a:pPr marL="0" indent="0" eaLnBrk="1" hangingPunct="1">
              <a:buNone/>
            </a:pPr>
            <a:endParaRPr lang="en-US" dirty="0" smtClean="0"/>
          </a:p>
          <a:p>
            <a:pPr marL="0" indent="0" eaLnBrk="1" hangingPunct="1">
              <a:buNone/>
            </a:pPr>
            <a:r>
              <a:rPr lang="en-US" dirty="0" smtClean="0"/>
              <a:t>Presenter e-mail: </a:t>
            </a:r>
            <a:r>
              <a:rPr lang="en-US" u="sng" dirty="0" err="1" smtClean="0">
                <a:solidFill>
                  <a:schemeClr val="accent2"/>
                </a:solidFill>
              </a:rPr>
              <a:t>cschade@wvmi.org</a:t>
            </a:r>
            <a:endParaRPr lang="en-US" u="sng" dirty="0" smtClean="0">
              <a:solidFill>
                <a:schemeClr val="accent2"/>
              </a:solidFill>
            </a:endParaRPr>
          </a:p>
          <a:p>
            <a:pPr marL="0" indent="0" eaLnBrk="1" hangingPunct="1">
              <a:buNone/>
            </a:pPr>
            <a:r>
              <a:rPr lang="en-US" dirty="0" smtClean="0"/>
              <a:t>or see our website, </a:t>
            </a:r>
            <a:r>
              <a:rPr lang="en-US" u="sng" dirty="0" err="1" smtClean="0">
                <a:solidFill>
                  <a:schemeClr val="accent2"/>
                </a:solidFill>
              </a:rPr>
              <a:t>www.HomeHealthQuality.org</a:t>
            </a:r>
            <a:endParaRPr lang="en-US" u="sng" dirty="0" smtClean="0">
              <a:solidFill>
                <a:schemeClr val="accent2"/>
              </a:solidFill>
            </a:endParaRPr>
          </a:p>
          <a:p>
            <a:endParaRPr lang="en-US" dirty="0"/>
          </a:p>
        </p:txBody>
      </p:sp>
    </p:spTree>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a:xfrm>
            <a:off x="685800" y="457200"/>
            <a:ext cx="7772400" cy="838200"/>
          </a:xfrm>
        </p:spPr>
        <p:txBody>
          <a:bodyPr/>
          <a:lstStyle/>
          <a:p>
            <a:r>
              <a:rPr lang="en-US" sz="3600">
                <a:latin typeface="Times New Roman" charset="0"/>
                <a:cs typeface="Arial" charset="0"/>
              </a:rPr>
              <a:t>Call To Action</a:t>
            </a:r>
          </a:p>
        </p:txBody>
      </p:sp>
      <p:sp>
        <p:nvSpPr>
          <p:cNvPr id="15363" name="Content Placeholder 2"/>
          <p:cNvSpPr>
            <a:spLocks noGrp="1"/>
          </p:cNvSpPr>
          <p:nvPr>
            <p:ph idx="1"/>
          </p:nvPr>
        </p:nvSpPr>
        <p:spPr/>
        <p:txBody>
          <a:bodyPr/>
          <a:lstStyle/>
          <a:p>
            <a:r>
              <a:rPr lang="en-US">
                <a:latin typeface="Times New Roman" charset="0"/>
              </a:rPr>
              <a:t>HHQI Summit, January 13, 2010 </a:t>
            </a:r>
          </a:p>
          <a:p>
            <a:r>
              <a:rPr lang="en-US">
                <a:latin typeface="Times New Roman" charset="0"/>
              </a:rPr>
              <a:t>National, state and local stakeholders</a:t>
            </a:r>
          </a:p>
          <a:p>
            <a:pPr lvl="1"/>
            <a:r>
              <a:rPr lang="en-US">
                <a:latin typeface="Times New Roman" charset="0"/>
              </a:rPr>
              <a:t>National</a:t>
            </a:r>
            <a:r>
              <a:rPr lang="en-US" b="1">
                <a:latin typeface="Times New Roman" charset="0"/>
              </a:rPr>
              <a:t> </a:t>
            </a:r>
            <a:r>
              <a:rPr lang="en-US">
                <a:latin typeface="Times New Roman" charset="0"/>
              </a:rPr>
              <a:t>Association</a:t>
            </a:r>
            <a:r>
              <a:rPr lang="en-US" b="1">
                <a:latin typeface="Times New Roman" charset="0"/>
              </a:rPr>
              <a:t> </a:t>
            </a:r>
            <a:r>
              <a:rPr lang="en-US">
                <a:latin typeface="Times New Roman" charset="0"/>
              </a:rPr>
              <a:t>for</a:t>
            </a:r>
            <a:r>
              <a:rPr lang="en-US" b="1">
                <a:latin typeface="Times New Roman" charset="0"/>
              </a:rPr>
              <a:t> </a:t>
            </a:r>
            <a:r>
              <a:rPr lang="en-US">
                <a:latin typeface="Times New Roman" charset="0"/>
              </a:rPr>
              <a:t>Home</a:t>
            </a:r>
            <a:r>
              <a:rPr lang="en-US" b="1">
                <a:latin typeface="Times New Roman" charset="0"/>
              </a:rPr>
              <a:t> </a:t>
            </a:r>
            <a:r>
              <a:rPr lang="en-US">
                <a:latin typeface="Times New Roman" charset="0"/>
              </a:rPr>
              <a:t>Care &amp; Hospice (NAHC)</a:t>
            </a:r>
          </a:p>
          <a:p>
            <a:pPr lvl="1"/>
            <a:r>
              <a:rPr lang="en-US">
                <a:latin typeface="Times New Roman" charset="0"/>
              </a:rPr>
              <a:t>Alliance for Home Health Quality and Innovation</a:t>
            </a:r>
          </a:p>
          <a:p>
            <a:pPr lvl="1"/>
            <a:r>
              <a:rPr lang="en-US">
                <a:latin typeface="Times New Roman" charset="0"/>
              </a:rPr>
              <a:t>State associations, Quality Improvement Organizations (QIOs), and corporate leaders</a:t>
            </a:r>
          </a:p>
          <a:p>
            <a:endParaRPr lang="en-US">
              <a:latin typeface="Times New Roman" charset="0"/>
            </a:endParaRPr>
          </a:p>
          <a:p>
            <a:endParaRPr lang="en-US">
              <a:latin typeface="Times New Roman" charset="0"/>
            </a:endParaRPr>
          </a:p>
          <a:p>
            <a:endParaRPr lang="en-US">
              <a:latin typeface="Times New Roman" charset="0"/>
            </a:endParaRPr>
          </a:p>
        </p:txBody>
      </p:sp>
      <p:pic>
        <p:nvPicPr>
          <p:cNvPr id="15364" name="Picture 5" descr="Summit Icon"/>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172200" y="1295400"/>
            <a:ext cx="2647950" cy="1241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p:txBody>
          <a:bodyPr/>
          <a:lstStyle/>
          <a:p>
            <a:pPr eaLnBrk="1" hangingPunct="1"/>
            <a:r>
              <a:rPr lang="en-US" sz="3600" b="1">
                <a:latin typeface="Arial" charset="0"/>
              </a:rPr>
              <a:t>Inter-Connected Movement </a:t>
            </a:r>
          </a:p>
        </p:txBody>
      </p:sp>
      <p:pic>
        <p:nvPicPr>
          <p:cNvPr id="16387" name="Picture 5" descr="HHcycle.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133600" y="1752600"/>
            <a:ext cx="47752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a:xfrm>
            <a:off x="685800" y="914400"/>
            <a:ext cx="7772400" cy="304800"/>
          </a:xfrm>
        </p:spPr>
        <p:txBody>
          <a:bodyPr/>
          <a:lstStyle/>
          <a:p>
            <a:pPr eaLnBrk="1" hangingPunct="1"/>
            <a:r>
              <a:rPr lang="en-US" sz="4000" dirty="0">
                <a:latin typeface="Times New Roman" charset="0"/>
              </a:rPr>
              <a:t>	Cross-Setting Focus		</a:t>
            </a:r>
          </a:p>
        </p:txBody>
      </p:sp>
      <p:sp>
        <p:nvSpPr>
          <p:cNvPr id="17411" name="Rectangle 3"/>
          <p:cNvSpPr>
            <a:spLocks noGrp="1" noChangeArrowheads="1"/>
          </p:cNvSpPr>
          <p:nvPr>
            <p:ph type="body" idx="1"/>
          </p:nvPr>
        </p:nvSpPr>
        <p:spPr>
          <a:xfrm>
            <a:off x="304800" y="1524000"/>
            <a:ext cx="8382000" cy="4572000"/>
          </a:xfrm>
        </p:spPr>
        <p:txBody>
          <a:bodyPr/>
          <a:lstStyle/>
          <a:p>
            <a:pPr eaLnBrk="1" hangingPunct="1"/>
            <a:r>
              <a:rPr lang="en-US" sz="2900" b="1">
                <a:latin typeface="Times New Roman" charset="0"/>
              </a:rPr>
              <a:t>Efforts to Unite Providers Across Settings:</a:t>
            </a:r>
          </a:p>
          <a:p>
            <a:pPr lvl="1" eaLnBrk="1" hangingPunct="1"/>
            <a:r>
              <a:rPr lang="en-US">
                <a:latin typeface="Times New Roman" charset="0"/>
              </a:rPr>
              <a:t>Communication and sharing tools</a:t>
            </a:r>
          </a:p>
          <a:p>
            <a:pPr lvl="1" eaLnBrk="1" hangingPunct="1"/>
            <a:r>
              <a:rPr lang="en-US">
                <a:latin typeface="Times New Roman" charset="0"/>
              </a:rPr>
              <a:t>Campaign supporter designation </a:t>
            </a:r>
          </a:p>
          <a:p>
            <a:pPr lvl="1" eaLnBrk="1" hangingPunct="1"/>
            <a:r>
              <a:rPr lang="en-US">
                <a:latin typeface="Times New Roman" charset="0"/>
              </a:rPr>
              <a:t>Campaign physician advisory panel</a:t>
            </a:r>
          </a:p>
          <a:p>
            <a:pPr lvl="1" eaLnBrk="1" hangingPunct="1"/>
            <a:r>
              <a:rPr lang="en-US">
                <a:latin typeface="Times New Roman" charset="0"/>
              </a:rPr>
              <a:t>Collaboration opportunities at the state level</a:t>
            </a:r>
          </a:p>
          <a:p>
            <a:pPr lvl="1" eaLnBrk="1" hangingPunct="1"/>
            <a:r>
              <a:rPr lang="en-US">
                <a:latin typeface="Times New Roman" charset="0"/>
              </a:rPr>
              <a:t>Cross-setting steering committee</a:t>
            </a:r>
          </a:p>
          <a:p>
            <a:pPr lvl="1" eaLnBrk="1" hangingPunct="1"/>
            <a:r>
              <a:rPr lang="en-US">
                <a:latin typeface="Times New Roman" charset="0"/>
              </a:rPr>
              <a:t>Educational resources</a:t>
            </a:r>
          </a:p>
          <a:p>
            <a:pPr lvl="1" eaLnBrk="1" hangingPunct="1"/>
            <a:r>
              <a:rPr lang="en-US">
                <a:latin typeface="Times New Roman" charset="0"/>
              </a:rPr>
              <a:t>Registration open to all providers --               October 2010</a:t>
            </a:r>
          </a:p>
        </p:txBody>
      </p:sp>
      <p:pic>
        <p:nvPicPr>
          <p:cNvPr id="17412" name="Picture 7" descr="Doctors and nurses"/>
          <p:cNvPicPr>
            <a:picLocks noChangeAspect="1" noChangeArrowheads="1"/>
          </p:cNvPicPr>
          <p:nvPr/>
        </p:nvPicPr>
        <p:blipFill>
          <a:blip r:embed="rId3">
            <a:extLst>
              <a:ext uri="{28A0092B-C50C-407E-A947-70E740481C1C}">
                <a14:useLocalDpi xmlns:a14="http://schemas.microsoft.com/office/drawing/2010/main" val="0"/>
              </a:ext>
            </a:extLst>
          </a:blip>
          <a:srcRect b="44792"/>
          <a:stretch>
            <a:fillRect/>
          </a:stretch>
        </p:blipFill>
        <p:spPr bwMode="auto">
          <a:xfrm>
            <a:off x="6594475" y="4495800"/>
            <a:ext cx="2549525" cy="182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Default Design">
  <a:themeElements>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efault Desig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10517</TotalTime>
  <Words>2243</Words>
  <Application>Microsoft Macintosh PowerPoint</Application>
  <PresentationFormat>On-screen Show (4:3)</PresentationFormat>
  <Paragraphs>383</Paragraphs>
  <Slides>69</Slides>
  <Notes>69</Notes>
  <HiddenSlides>19</HiddenSlides>
  <MMClips>0</MMClips>
  <ScaleCrop>false</ScaleCrop>
  <HeadingPairs>
    <vt:vector size="8" baseType="variant">
      <vt:variant>
        <vt:lpstr>Fonts Used</vt:lpstr>
      </vt:variant>
      <vt:variant>
        <vt:i4>4</vt:i4>
      </vt:variant>
      <vt:variant>
        <vt:lpstr>Theme</vt:lpstr>
      </vt:variant>
      <vt:variant>
        <vt:i4>1</vt:i4>
      </vt:variant>
      <vt:variant>
        <vt:lpstr>Embedded OLE Servers</vt:lpstr>
      </vt:variant>
      <vt:variant>
        <vt:i4>1</vt:i4>
      </vt:variant>
      <vt:variant>
        <vt:lpstr>Slide Titles</vt:lpstr>
      </vt:variant>
      <vt:variant>
        <vt:i4>69</vt:i4>
      </vt:variant>
    </vt:vector>
  </HeadingPairs>
  <TitlesOfParts>
    <vt:vector size="75" baseType="lpstr">
      <vt:lpstr>Times New Roman</vt:lpstr>
      <vt:lpstr>Arial</vt:lpstr>
      <vt:lpstr>Calibri</vt:lpstr>
      <vt:lpstr>Wingdings</vt:lpstr>
      <vt:lpstr>Default Design</vt:lpstr>
      <vt:lpstr>Microsoft Graph Chart</vt:lpstr>
      <vt:lpstr> Home Health Quality Improvement National Campaign II (2010-2011)</vt:lpstr>
      <vt:lpstr>Acknowledgements</vt:lpstr>
      <vt:lpstr>Disclaimer</vt:lpstr>
      <vt:lpstr>Objectives of this talk</vt:lpstr>
      <vt:lpstr>Background</vt:lpstr>
      <vt:lpstr>HHQI National Campaign II</vt:lpstr>
      <vt:lpstr>Call To Action</vt:lpstr>
      <vt:lpstr>Inter-Connected Movement </vt:lpstr>
      <vt:lpstr> Cross-Setting Focus  </vt:lpstr>
      <vt:lpstr>Comparison of Campaigns</vt:lpstr>
      <vt:lpstr>Comparison of Campaigns</vt:lpstr>
      <vt:lpstr>What is a Best Practice  Intervention Package?</vt:lpstr>
      <vt:lpstr>How Participants Obtained BPIPs</vt:lpstr>
      <vt:lpstr>PowerPoint Presentation</vt:lpstr>
      <vt:lpstr>BPIP Release Schedule</vt:lpstr>
      <vt:lpstr>Fundamentals of Improving ACH</vt:lpstr>
      <vt:lpstr>Hospitalization Risk Assessment</vt:lpstr>
      <vt:lpstr>Emergency Care Planning</vt:lpstr>
      <vt:lpstr>Compare Interventions</vt:lpstr>
      <vt:lpstr>Improvement in Management of Oral Medications</vt:lpstr>
      <vt:lpstr>Do we have a medication problem?</vt:lpstr>
      <vt:lpstr>Medication Quick Guide: Accurate Assessment</vt:lpstr>
      <vt:lpstr>High-Alert Drugs</vt:lpstr>
      <vt:lpstr>Medication Management:  Issues and Opportunity</vt:lpstr>
      <vt:lpstr>Fall Prevention</vt:lpstr>
      <vt:lpstr>Fall Prevention</vt:lpstr>
      <vt:lpstr>The Impact of Falls</vt:lpstr>
      <vt:lpstr>Fall Prevention Resources: Multifactorial Assessment</vt:lpstr>
      <vt:lpstr>Fall Prevention Resources: TUG</vt:lpstr>
      <vt:lpstr>Cross Setting I</vt:lpstr>
      <vt:lpstr>Do we have a care transitions problem? </vt:lpstr>
      <vt:lpstr>Use Lessons Learned</vt:lpstr>
      <vt:lpstr>Teach Back</vt:lpstr>
      <vt:lpstr>SBAR</vt:lpstr>
      <vt:lpstr>Cross Setting II</vt:lpstr>
      <vt:lpstr>Do we understand the impact of chronic care issues? </vt:lpstr>
      <vt:lpstr>Hospital Risk Assessment— For the Patient!</vt:lpstr>
      <vt:lpstr>Top 10 Reasons for Follow-up</vt:lpstr>
      <vt:lpstr>Cross Setting III</vt:lpstr>
      <vt:lpstr>Healthcare Priorities</vt:lpstr>
      <vt:lpstr>Deciding whether to play or not???</vt:lpstr>
      <vt:lpstr>Best Practices</vt:lpstr>
      <vt:lpstr>BPIP Downloads* by 6/29/2011</vt:lpstr>
      <vt:lpstr>Using Data to Motivate Staff</vt:lpstr>
      <vt:lpstr>   HHQI Data Reports   </vt:lpstr>
      <vt:lpstr>PowerPoint Presentation</vt:lpstr>
      <vt:lpstr>HHQI Resources</vt:lpstr>
      <vt:lpstr>Webinar Participation</vt:lpstr>
      <vt:lpstr>Social Networking Opportunities</vt:lpstr>
      <vt:lpstr>Live Chat Participation</vt:lpstr>
      <vt:lpstr>Other Social Media Use*</vt:lpstr>
      <vt:lpstr>Project Evaluation</vt:lpstr>
      <vt:lpstr>Registered Participants</vt:lpstr>
      <vt:lpstr>BPIP User Feedback</vt:lpstr>
      <vt:lpstr>Recommended Tool Use</vt:lpstr>
      <vt:lpstr>Actions Taken or Planned after Downloading BPIP</vt:lpstr>
      <vt:lpstr>Posting Tables and Graphs Showing Medication Management Performance</vt:lpstr>
      <vt:lpstr>Self-Reported BPIP Impact</vt:lpstr>
      <vt:lpstr>Outcomes</vt:lpstr>
      <vt:lpstr>Agencies grouped by participation</vt:lpstr>
      <vt:lpstr>Acute Care Hospitalization Rate</vt:lpstr>
      <vt:lpstr>Medication Management Improvement</vt:lpstr>
      <vt:lpstr>Impact Assessment</vt:lpstr>
      <vt:lpstr>Changes in ACH and ALOS by Participation Intensity Quartile</vt:lpstr>
      <vt:lpstr>Cost implications</vt:lpstr>
      <vt:lpstr>Limitations</vt:lpstr>
      <vt:lpstr>Conclusions</vt:lpstr>
      <vt:lpstr>Future Challenges</vt:lpstr>
      <vt:lpstr>Questions?  Comments?</vt:lpstr>
    </vt:vector>
  </TitlesOfParts>
  <Company>CMS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SDPS</dc:creator>
  <cp:lastModifiedBy>Vanessa Graham</cp:lastModifiedBy>
  <cp:revision>358</cp:revision>
  <dcterms:created xsi:type="dcterms:W3CDTF">2007-06-20T18:14:27Z</dcterms:created>
  <dcterms:modified xsi:type="dcterms:W3CDTF">2011-10-17T00:14:27Z</dcterms:modified>
</cp:coreProperties>
</file>