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79" r:id="rId2"/>
    <p:sldId id="380" r:id="rId3"/>
    <p:sldId id="398" r:id="rId4"/>
    <p:sldId id="399" r:id="rId5"/>
    <p:sldId id="438" r:id="rId6"/>
    <p:sldId id="400" r:id="rId7"/>
    <p:sldId id="382" r:id="rId8"/>
    <p:sldId id="383" r:id="rId9"/>
    <p:sldId id="384" r:id="rId10"/>
    <p:sldId id="385" r:id="rId11"/>
    <p:sldId id="387" r:id="rId12"/>
    <p:sldId id="386" r:id="rId13"/>
    <p:sldId id="388" r:id="rId14"/>
    <p:sldId id="392" r:id="rId15"/>
    <p:sldId id="406" r:id="rId16"/>
    <p:sldId id="426" r:id="rId17"/>
    <p:sldId id="429" r:id="rId18"/>
    <p:sldId id="427" r:id="rId19"/>
    <p:sldId id="396" r:id="rId20"/>
    <p:sldId id="437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61869D"/>
    <a:srgbClr val="FF99CC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 varScale="1">
        <p:scale>
          <a:sx n="127" d="100"/>
          <a:sy n="127" d="100"/>
        </p:scale>
        <p:origin x="-216" y="-112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152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25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Relationship Id="rId2" Type="http://schemas.openxmlformats.org/officeDocument/2006/relationships/image" Target="../media/image9.wmf"/><Relationship Id="rId3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1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11" charset="0"/>
              </a:defRPr>
            </a:lvl1pPr>
          </a:lstStyle>
          <a:p>
            <a:pPr>
              <a:defRPr/>
            </a:pPr>
            <a:fld id="{7698D981-C620-4B24-8218-6CFE98FA9D05}" type="datetime1">
              <a:rPr lang="en-US"/>
              <a:pPr>
                <a:defRPr/>
              </a:pPr>
              <a:t>10/13/11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11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11" charset="0"/>
              </a:defRPr>
            </a:lvl1pPr>
          </a:lstStyle>
          <a:p>
            <a:pPr>
              <a:defRPr/>
            </a:pPr>
            <a:fld id="{D12DE938-31F3-44C6-8A0D-DE56F3DC7A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399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91A9A5F-8E48-4B9F-9A94-1E01BA8101C3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smtClean="0">
                <a:ea typeface="ＭＳ Ｐゴシック" pitchFamily="-111" charset="-128"/>
              </a:rPr>
              <a:t>   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US" dirty="0" smtClean="0">
                <a:ea typeface="ＭＳ Ｐゴシック" pitchFamily="-111" charset="-128"/>
              </a:rPr>
              <a:t>Josie King is a patient that died in our hospital</a:t>
            </a:r>
            <a:r>
              <a:rPr lang="en-US" baseline="0" dirty="0" smtClean="0">
                <a:ea typeface="ＭＳ Ｐゴシック" pitchFamily="-111" charset="-128"/>
              </a:rPr>
              <a:t> over 10 years ago.  Kim Hiatt is a pediatric critical care nurse who committed suicide this year after being fired following a deadly medical error.  We need to create a culture of safety so that neither of these events will ever happen again.</a:t>
            </a:r>
            <a:endParaRPr lang="en-US" dirty="0" smtClean="0">
              <a:ea typeface="ＭＳ Ｐゴシック" pitchFamily="-111" charset="-128"/>
            </a:endParaRP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D087FD8-A34F-4238-B67B-CF49F7B6765D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70181E-7960-460F-97FA-3610C9ED7B6F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BBC80CB-5469-4F41-BE3B-8E43D2F0CEC3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>
              <a:ea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EBCD864-E01C-4D01-80C8-CE73100FAC85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6175" y="687388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2175" y="4346575"/>
            <a:ext cx="5030788" cy="4114800"/>
          </a:xfrm>
          <a:noFill/>
        </p:spPr>
        <p:txBody>
          <a:bodyPr lIns="91220" tIns="45610" rIns="91220" bIns="45610"/>
          <a:lstStyle/>
          <a:p>
            <a:pPr eaLnBrk="1" hangingPunct="1"/>
            <a:endParaRPr lang="en-US" dirty="0" smtClean="0">
              <a:ea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2DE938-31F3-44C6-8A0D-DE56F3DC7A4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-2" y="2667000"/>
            <a:ext cx="9144002" cy="1143000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bg1"/>
              </a:solidFill>
              <a:latin typeface="Century Gothic" pitchFamily="-111" charset="0"/>
              <a:cs typeface="Arial" charset="0"/>
            </a:endParaRPr>
          </a:p>
        </p:txBody>
      </p:sp>
      <p:pic>
        <p:nvPicPr>
          <p:cNvPr id="5" name="Picture 9" descr="Z:\heon-jaejeong On My Mac\Desktop\Picture 1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94450"/>
            <a:ext cx="9144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 userDrawn="1"/>
        </p:nvSpPr>
        <p:spPr>
          <a:xfrm>
            <a:off x="3810000" y="6511925"/>
            <a:ext cx="15240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dirty="0">
                <a:solidFill>
                  <a:srgbClr val="376092"/>
                </a:solidFill>
                <a:latin typeface="Century Gothic" pitchFamily="-108" charset="0"/>
              </a:rPr>
              <a:t>© </a:t>
            </a:r>
            <a:r>
              <a:rPr lang="en-US" sz="1200" dirty="0" smtClean="0">
                <a:solidFill>
                  <a:srgbClr val="376092"/>
                </a:solidFill>
                <a:latin typeface="Century Gothic" pitchFamily="-108" charset="0"/>
              </a:rPr>
              <a:t>2011</a:t>
            </a:r>
            <a:endParaRPr lang="en-US" sz="1200" dirty="0">
              <a:solidFill>
                <a:srgbClr val="376092"/>
              </a:solidFill>
              <a:latin typeface="Century Gothic" pitchFamily="-10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492375"/>
            <a:ext cx="8534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FCA6E-0AD5-4C78-8AA2-5BE293FDF7DB}" type="datetime1">
              <a:rPr lang="en-US"/>
              <a:pPr>
                <a:defRPr/>
              </a:pPr>
              <a:t>10/13/11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760B8-E1EC-4078-A50B-C298DA634A3F}" type="datetime1">
              <a:rPr lang="en-US"/>
              <a:pPr>
                <a:defRPr/>
              </a:pPr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8E9F60A6-1BDF-4FA3-A2D0-7783841A5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467C-A594-4F43-A3D6-8BBE6D5625AC}" type="datetime1">
              <a:rPr lang="en-US"/>
              <a:pPr>
                <a:defRPr/>
              </a:pPr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A668D449-8F01-4B82-B5BA-2A671AD947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533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99903"/>
            <a:ext cx="4038600" cy="2190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599903"/>
            <a:ext cx="4038600" cy="2190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3528"/>
            <a:ext cx="4038600" cy="2192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3528"/>
            <a:ext cx="4038600" cy="2192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6248400" y="63817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5333"/>
            <a:ext cx="8229600" cy="585043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6248400" y="63817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1E7FA-35AC-443D-ABE4-B65AD6539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 userDrawn="1"/>
        </p:nvGrpSpPr>
        <p:grpSpPr bwMode="auto">
          <a:xfrm>
            <a:off x="-228600" y="0"/>
            <a:ext cx="9144000" cy="6858000"/>
            <a:chOff x="0" y="0"/>
            <a:chExt cx="5760" cy="4320"/>
          </a:xfrm>
        </p:grpSpPr>
        <p:pic>
          <p:nvPicPr>
            <p:cNvPr id="3" name="Picture 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13963" t="8205"/>
            <a:stretch>
              <a:fillRect/>
            </a:stretch>
          </p:blipFill>
          <p:spPr bwMode="auto">
            <a:xfrm>
              <a:off x="108" y="30"/>
              <a:ext cx="1137" cy="1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Group 4"/>
            <p:cNvGrpSpPr>
              <a:grpSpLocks/>
            </p:cNvGrpSpPr>
            <p:nvPr userDrawn="1"/>
          </p:nvGrpSpPr>
          <p:grpSpPr bwMode="auto">
            <a:xfrm>
              <a:off x="0" y="1219"/>
              <a:ext cx="1260" cy="3009"/>
              <a:chOff x="0" y="1219"/>
              <a:chExt cx="1260" cy="3009"/>
            </a:xfrm>
          </p:grpSpPr>
          <p:pic>
            <p:nvPicPr>
              <p:cNvPr id="7" name="Picture 5" descr="Logo-TxtR-Prp-WebL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8" y="4016"/>
                <a:ext cx="114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" name="Text Box 6"/>
              <p:cNvSpPr txBox="1">
                <a:spLocks noChangeArrowheads="1"/>
              </p:cNvSpPr>
              <p:nvPr userDrawn="1"/>
            </p:nvSpPr>
            <p:spPr bwMode="auto">
              <a:xfrm>
                <a:off x="0" y="1219"/>
                <a:ext cx="126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endParaRPr lang="en-US" b="1"/>
              </a:p>
            </p:txBody>
          </p:sp>
        </p:grpSp>
        <p:sp>
          <p:nvSpPr>
            <p:cNvPr id="5" name="Line 7"/>
            <p:cNvSpPr>
              <a:spLocks noChangeShapeType="1"/>
            </p:cNvSpPr>
            <p:nvPr userDrawn="1"/>
          </p:nvSpPr>
          <p:spPr bwMode="auto">
            <a:xfrm flipH="1">
              <a:off x="1290" y="0"/>
              <a:ext cx="6" cy="4320"/>
            </a:xfrm>
            <a:prstGeom prst="line">
              <a:avLst/>
            </a:prstGeom>
            <a:noFill/>
            <a:ln w="57150">
              <a:solidFill>
                <a:srgbClr val="F3F3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Line 8"/>
            <p:cNvSpPr>
              <a:spLocks noChangeShapeType="1"/>
            </p:cNvSpPr>
            <p:nvPr userDrawn="1"/>
          </p:nvSpPr>
          <p:spPr bwMode="auto">
            <a:xfrm flipH="1">
              <a:off x="0" y="1031"/>
              <a:ext cx="5760" cy="6"/>
            </a:xfrm>
            <a:prstGeom prst="line">
              <a:avLst/>
            </a:prstGeom>
            <a:noFill/>
            <a:ln w="57150">
              <a:solidFill>
                <a:srgbClr val="F3F3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0" y="0"/>
            <a:ext cx="9144002" cy="1143000"/>
          </a:xfrm>
          <a:prstGeom prst="round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5" name="Picture 9" descr="Z:\heon-jaejeong On My Mac\Desktop\Picture 1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00800"/>
            <a:ext cx="9144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 userDrawn="1"/>
        </p:nvSpPr>
        <p:spPr>
          <a:xfrm>
            <a:off x="3810000" y="6511925"/>
            <a:ext cx="15240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dirty="0">
                <a:solidFill>
                  <a:srgbClr val="376092"/>
                </a:solidFill>
                <a:latin typeface="Century Gothic" pitchFamily="-108" charset="0"/>
              </a:rPr>
              <a:t>© </a:t>
            </a:r>
            <a:r>
              <a:rPr lang="en-US" sz="1200" dirty="0" smtClean="0">
                <a:solidFill>
                  <a:srgbClr val="376092"/>
                </a:solidFill>
                <a:latin typeface="Century Gothic" pitchFamily="-108" charset="0"/>
              </a:rPr>
              <a:t>2011</a:t>
            </a:r>
            <a:endParaRPr lang="en-US" sz="1200" dirty="0">
              <a:solidFill>
                <a:srgbClr val="376092"/>
              </a:solidFill>
              <a:latin typeface="Century Gothic" pitchFamily="-10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469"/>
            <a:ext cx="8229600" cy="1033632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/>
          <a:lstStyle>
            <a:lvl1pPr>
              <a:defRPr sz="2400">
                <a:latin typeface="Century Gothic" pitchFamily="34" charset="0"/>
                <a:cs typeface="Tahoma" pitchFamily="34" charset="0"/>
              </a:defRPr>
            </a:lvl1pPr>
            <a:lvl2pPr>
              <a:defRPr sz="2000">
                <a:latin typeface="Century Gothic" pitchFamily="34" charset="0"/>
                <a:cs typeface="Tahoma" pitchFamily="34" charset="0"/>
              </a:defRPr>
            </a:lvl2pPr>
            <a:lvl3pPr>
              <a:defRPr sz="2000">
                <a:latin typeface="Century Gothic" pitchFamily="34" charset="0"/>
                <a:cs typeface="Tahoma" pitchFamily="34" charset="0"/>
              </a:defRPr>
            </a:lvl3pPr>
            <a:lvl4pPr>
              <a:defRPr>
                <a:latin typeface="Century Gothic" pitchFamily="34" charset="0"/>
                <a:cs typeface="Tahoma" pitchFamily="34" charset="0"/>
              </a:defRPr>
            </a:lvl4pPr>
            <a:lvl5pPr>
              <a:defRPr>
                <a:latin typeface="Century Gothic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F21C5-D814-41D9-83E0-0831BC384085}" type="datetime1">
              <a:rPr lang="en-US"/>
              <a:pPr>
                <a:defRPr/>
              </a:pPr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B875B6C6-448A-472E-B866-9061A511BA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02EBB-149A-45B6-A164-276BD3EBD2BC}" type="datetime1">
              <a:rPr lang="en-US"/>
              <a:pPr>
                <a:defRPr/>
              </a:pPr>
              <a:t>10/13/11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979BC8C7-F26F-4971-845C-F1B32B8400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BA038-4CCC-404E-BBE7-3F00C5AD2B61}" type="datetime1">
              <a:rPr lang="en-US"/>
              <a:pPr>
                <a:defRPr/>
              </a:pPr>
              <a:t>10/13/11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C973FE14-9964-4B5F-AEEF-C480077085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A4C04-3F0D-4CAB-8514-9E465BEA9FE6}" type="datetime1">
              <a:rPr lang="en-US"/>
              <a:pPr>
                <a:defRPr/>
              </a:pPr>
              <a:t>10/13/11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37F92A06-DE5F-4A80-9115-3A60AC834F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1D2D2-D54F-4FB9-82F0-C3D94BAF61DF}" type="datetime1">
              <a:rPr lang="en-US"/>
              <a:pPr>
                <a:defRPr/>
              </a:pPr>
              <a:t>10/13/11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A8736-214A-41CD-BC18-C4B0931472A4}" type="datetime1">
              <a:rPr lang="en-US"/>
              <a:pPr>
                <a:defRPr/>
              </a:pPr>
              <a:t>10/13/11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C0C6CB0E-4E50-4BD9-A3EB-8E05A94FF1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CEF64-0207-4238-BF09-4F8390D4AC1B}" type="datetime1">
              <a:rPr lang="en-US"/>
              <a:pPr>
                <a:defRPr/>
              </a:pPr>
              <a:t>10/13/11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69831FBB-5C66-4BC7-8872-4CA520E545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11" charset="0"/>
              </a:defRPr>
            </a:lvl1pPr>
          </a:lstStyle>
          <a:p>
            <a:pPr>
              <a:defRPr/>
            </a:pPr>
            <a:fld id="{5CE4138A-9974-4D80-8227-7EB4FEC7D559}" type="datetime1">
              <a:rPr lang="en-US"/>
              <a:pPr>
                <a:defRPr/>
              </a:pPr>
              <a:t>10/13/11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-111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9" r:id="rId1"/>
    <p:sldLayoutId id="2147484180" r:id="rId2"/>
    <p:sldLayoutId id="2147484181" r:id="rId3"/>
    <p:sldLayoutId id="2147484182" r:id="rId4"/>
    <p:sldLayoutId id="2147484183" r:id="rId5"/>
    <p:sldLayoutId id="2147484184" r:id="rId6"/>
    <p:sldLayoutId id="2147484178" r:id="rId7"/>
    <p:sldLayoutId id="2147484185" r:id="rId8"/>
    <p:sldLayoutId id="2147484186" r:id="rId9"/>
    <p:sldLayoutId id="2147484187" r:id="rId10"/>
    <p:sldLayoutId id="2147484188" r:id="rId11"/>
    <p:sldLayoutId id="2147484189" r:id="rId12"/>
    <p:sldLayoutId id="2147484190" r:id="rId13"/>
    <p:sldLayoutId id="2147484191" r:id="rId14"/>
    <p:sldLayoutId id="2147484192" r:id="rId15"/>
  </p:sldLayoutIdLst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8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8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8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8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0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oleObject" Target="../embeddings/Microsoft_Word_97_-_2004_Document1.doc"/><Relationship Id="rId5" Type="http://schemas.openxmlformats.org/officeDocument/2006/relationships/image" Target="../media/image7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oleObject" Target="../embeddings/Microsoft_Word_97_-_2004_Document2.doc"/><Relationship Id="rId5" Type="http://schemas.openxmlformats.org/officeDocument/2006/relationships/image" Target="../media/image8.wmf"/><Relationship Id="rId6" Type="http://schemas.openxmlformats.org/officeDocument/2006/relationships/oleObject" Target="../embeddings/oleObject4.bin"/><Relationship Id="rId7" Type="http://schemas.openxmlformats.org/officeDocument/2006/relationships/oleObject" Target="../embeddings/Microsoft_Word_97_-_2004_Document3.doc"/><Relationship Id="rId8" Type="http://schemas.openxmlformats.org/officeDocument/2006/relationships/image" Target="../media/image9.wmf"/><Relationship Id="rId9" Type="http://schemas.openxmlformats.org/officeDocument/2006/relationships/oleObject" Target="../embeddings/oleObject5.bin"/><Relationship Id="rId10" Type="http://schemas.openxmlformats.org/officeDocument/2006/relationships/oleObject" Target="../embeddings/Microsoft_Word_97_-_2004_Document4.doc"/><Relationship Id="rId11" Type="http://schemas.openxmlformats.org/officeDocument/2006/relationships/image" Target="../media/image10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afercare.net/OTCSBSI/Resources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safercare.net/OTCSBSI/Resources.html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www.safercare.net/OTCSBSI/Staff_Training/Staff_Training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1752600"/>
          </a:xfrm>
        </p:spPr>
        <p:txBody>
          <a:bodyPr/>
          <a:lstStyle/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Melinda Sawyer, RN, MSN, CNS-BC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Armstrong Institute for Patient Safety and Quality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>
                <a:effectLst/>
                <a:latin typeface="Century Gothic" pitchFamily="-108" charset="0"/>
              </a:rPr>
              <a:t>The Comprehensive Unit-based Safety Program (CUSP)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143000" y="3962400"/>
            <a:ext cx="7010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ts val="600"/>
              </a:spcBef>
              <a:defRPr/>
            </a:pPr>
            <a:endParaRPr lang="en-US" sz="2000" dirty="0">
              <a:latin typeface="Century Gothic" pitchFamily="34" charset="0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7788"/>
            <a:ext cx="8229600" cy="10334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Step 2: Identify </a:t>
            </a:r>
            <a:r>
              <a:rPr lang="en-US" dirty="0"/>
              <a:t>Defects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438400"/>
            <a:ext cx="8229600" cy="2057400"/>
          </a:xfrm>
        </p:spPr>
        <p:txBody>
          <a:bodyPr/>
          <a:lstStyle/>
          <a:p>
            <a:r>
              <a:rPr lang="en-US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Ask staff how will the next patient be harmed and what we can do to mitigate that harm </a:t>
            </a:r>
          </a:p>
          <a:p>
            <a:pPr lvl="1"/>
            <a:r>
              <a:rPr lang="en-US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Staff Safety Assessment (Appendix C)</a:t>
            </a:r>
          </a:p>
          <a:p>
            <a:pPr>
              <a:buFont typeface="Arial" charset="0"/>
              <a:buNone/>
            </a:pPr>
            <a:endParaRPr lang="en-US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r>
              <a:rPr lang="en-US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Review error reports, liability claims, sentinel events</a:t>
            </a:r>
            <a:br>
              <a:rPr lang="en-US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</a:br>
            <a:r>
              <a:rPr lang="en-US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or M &amp; M conference</a:t>
            </a:r>
          </a:p>
          <a:p>
            <a:endParaRPr lang="en-US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endParaRPr lang="en-US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Step 3: Executive </a:t>
            </a:r>
            <a:r>
              <a:rPr lang="en-US" dirty="0"/>
              <a:t>Partnership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229600" cy="4419600"/>
          </a:xfrm>
        </p:spPr>
        <p:txBody>
          <a:bodyPr/>
          <a:lstStyle/>
          <a:p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Executive should become a member of team</a:t>
            </a:r>
          </a:p>
          <a:p>
            <a:endParaRPr lang="en-US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Executive should meet monthly with team</a:t>
            </a:r>
          </a:p>
          <a:p>
            <a:endParaRPr lang="en-US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Executive should:</a:t>
            </a:r>
          </a:p>
          <a:p>
            <a:pPr lvl="1"/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review defects </a:t>
            </a:r>
          </a:p>
          <a:p>
            <a:pPr lvl="1"/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help prioritize defects</a:t>
            </a:r>
          </a:p>
          <a:p>
            <a:pPr lvl="1"/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ensure the teams has resources to reduce risks</a:t>
            </a:r>
          </a:p>
          <a:p>
            <a:pPr lvl="1"/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hold team accountable for improving risks</a:t>
            </a:r>
          </a:p>
          <a:p>
            <a:pPr>
              <a:buFontTx/>
              <a:buNone/>
            </a:pPr>
            <a:endParaRPr lang="en-US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Prioritize Defects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entury Gothic" pitchFamily="-111" charset="0"/>
                <a:cs typeface="Tahoma" pitchFamily="-111" charset="0"/>
              </a:rPr>
              <a:t>List all defects</a:t>
            </a:r>
          </a:p>
          <a:p>
            <a:endParaRPr lang="en-US" dirty="0">
              <a:latin typeface="Century Gothic" pitchFamily="-111" charset="0"/>
              <a:cs typeface="Tahoma" pitchFamily="-111" charset="0"/>
            </a:endParaRPr>
          </a:p>
          <a:p>
            <a:r>
              <a:rPr lang="en-US" dirty="0">
                <a:latin typeface="Century Gothic" pitchFamily="-111" charset="0"/>
                <a:cs typeface="Tahoma" pitchFamily="-111" charset="0"/>
              </a:rPr>
              <a:t>Discuss with staff what are the three greatest risks</a:t>
            </a:r>
          </a:p>
          <a:p>
            <a:endParaRPr lang="en-US" dirty="0">
              <a:latin typeface="Century Gothic" pitchFamily="-111" charset="0"/>
              <a:cs typeface="Tahoma" pitchFamily="-111" charset="0"/>
            </a:endParaRPr>
          </a:p>
          <a:p>
            <a:r>
              <a:rPr lang="en-US" dirty="0">
                <a:latin typeface="Century Gothic" pitchFamily="-111" charset="0"/>
                <a:cs typeface="Tahoma" pitchFamily="-111" charset="0"/>
              </a:rPr>
              <a:t>Identify if resources are needed</a:t>
            </a:r>
          </a:p>
          <a:p>
            <a:pPr marL="800100" lvl="1" indent="-342900">
              <a:buFont typeface="Century Gothic" pitchFamily="-111" charset="0"/>
              <a:buChar char="−"/>
            </a:pPr>
            <a:r>
              <a:rPr lang="en-US" sz="2400" dirty="0">
                <a:latin typeface="Century Gothic" pitchFamily="-111" charset="0"/>
                <a:cs typeface="Tahoma" pitchFamily="-111" charset="0"/>
              </a:rPr>
              <a:t>Select 3 that require resources and 3 that do not</a:t>
            </a:r>
          </a:p>
          <a:p>
            <a:endParaRPr lang="en-US" dirty="0">
              <a:latin typeface="Century Gothic" pitchFamily="-111" charset="0"/>
              <a:cs typeface="Tahoma" pitchFamily="-111" charset="0"/>
            </a:endParaRPr>
          </a:p>
          <a:p>
            <a:r>
              <a:rPr lang="en-US" dirty="0">
                <a:latin typeface="Century Gothic" pitchFamily="-111" charset="0"/>
                <a:cs typeface="Tahoma" pitchFamily="-111" charset="0"/>
              </a:rPr>
              <a:t>Executive should assist/lead this process </a:t>
            </a:r>
          </a:p>
          <a:p>
            <a:pPr marL="800100" lvl="1" indent="-342900">
              <a:buFont typeface="Century Gothic" pitchFamily="-111" charset="0"/>
              <a:buChar char="−"/>
            </a:pPr>
            <a:r>
              <a:rPr lang="en-US" dirty="0">
                <a:latin typeface="Century Gothic" pitchFamily="-111" charset="0"/>
                <a:cs typeface="Tahoma" pitchFamily="-111" charset="0"/>
              </a:rPr>
              <a:t>Safety Issues Worksheet for Senior Executive Partnership (Appendix D</a:t>
            </a:r>
            <a:r>
              <a:rPr lang="en-US" dirty="0" smtClean="0">
                <a:latin typeface="Century Gothic" pitchFamily="-111" charset="0"/>
                <a:cs typeface="Tahoma" pitchFamily="-111" charset="0"/>
              </a:rPr>
              <a:t>)</a:t>
            </a:r>
            <a:endParaRPr lang="en-US" dirty="0">
              <a:latin typeface="Century Gothic" pitchFamily="-111" charset="0"/>
              <a:cs typeface="Tahoma" pitchFamily="-111" charset="0"/>
            </a:endParaRPr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Step 4: Learn </a:t>
            </a:r>
            <a:r>
              <a:rPr lang="en-US" dirty="0"/>
              <a:t>from </a:t>
            </a:r>
            <a:r>
              <a:rPr lang="en-US" dirty="0" smtClean="0"/>
              <a:t>Defects</a:t>
            </a:r>
            <a:endParaRPr lang="en-US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114800"/>
          </a:xfrm>
        </p:spPr>
        <p:txBody>
          <a:bodyPr/>
          <a:lstStyle/>
          <a:p>
            <a:r>
              <a:rPr lang="en-US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What happened?</a:t>
            </a:r>
          </a:p>
          <a:p>
            <a:r>
              <a:rPr lang="en-US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Why did it happen (system lenses) ?</a:t>
            </a:r>
          </a:p>
          <a:p>
            <a:r>
              <a:rPr lang="en-US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What could you do to reduce risk ?</a:t>
            </a:r>
          </a:p>
          <a:p>
            <a:r>
              <a:rPr lang="en-US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What specific interventions will you do to reduce risk?</a:t>
            </a:r>
          </a:p>
          <a:p>
            <a:pPr lvl="1"/>
            <a:r>
              <a:rPr lang="en-US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Identify a metric to know if risk is reduced</a:t>
            </a:r>
          </a:p>
          <a:p>
            <a:r>
              <a:rPr lang="en-US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How do you know risk was reduced ?</a:t>
            </a:r>
          </a:p>
          <a:p>
            <a:pPr lvl="1"/>
            <a:r>
              <a:rPr lang="en-US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Ask frontline staff</a:t>
            </a:r>
          </a:p>
          <a:p>
            <a:r>
              <a:rPr lang="en-US" sz="220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Use Learning from Defects Tool (Appendix G)</a:t>
            </a:r>
          </a:p>
        </p:txBody>
      </p:sp>
      <p:sp>
        <p:nvSpPr>
          <p:cNvPr id="5" name="Text Box 26"/>
          <p:cNvSpPr txBox="1">
            <a:spLocks noChangeArrowheads="1"/>
          </p:cNvSpPr>
          <p:nvPr/>
        </p:nvSpPr>
        <p:spPr bwMode="auto">
          <a:xfrm>
            <a:off x="2667000" y="5932488"/>
            <a:ext cx="5715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Pronovost 2005 JCJQI</a:t>
            </a:r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>
              <a:defRPr/>
            </a:pPr>
            <a:r>
              <a:rPr lang="en-US" sz="4000" dirty="0" smtClean="0"/>
              <a:t>Step 5: Implement Teamwork </a:t>
            </a:r>
            <a:r>
              <a:rPr lang="en-US" sz="4000" dirty="0"/>
              <a:t>Tools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7162800" cy="4343400"/>
          </a:xfrm>
        </p:spPr>
        <p:txBody>
          <a:bodyPr/>
          <a:lstStyle/>
          <a:p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Implement tools that are intended to support teamwork behaviors:</a:t>
            </a:r>
          </a:p>
          <a:p>
            <a:pPr lvl="1"/>
            <a:endParaRPr lang="en-US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pPr lvl="1"/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Daily goals (Appendix H)</a:t>
            </a:r>
          </a:p>
          <a:p>
            <a:pPr lvl="1"/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AM briefing (Appendix I)</a:t>
            </a:r>
          </a:p>
          <a:p>
            <a:pPr lvl="1"/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Shadowing another professional (Appendix K)</a:t>
            </a:r>
          </a:p>
          <a:p>
            <a:pPr lvl="1"/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Culture check up (Appendix L)</a:t>
            </a:r>
          </a:p>
          <a:p>
            <a:pPr lvl="1"/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Call list (Appendix M)</a:t>
            </a:r>
          </a:p>
          <a:p>
            <a:pPr lvl="1">
              <a:buFont typeface="Arial" charset="0"/>
              <a:buNone/>
            </a:pPr>
            <a:endParaRPr lang="en-US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pPr>
              <a:buNone/>
            </a:pPr>
            <a:endParaRPr lang="en-US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pPr lvl="1"/>
            <a:endParaRPr lang="en-US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82" title="Identified concern from Staff Safety Assesment and Recommended Improvements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7898057"/>
              </p:ext>
            </p:extLst>
          </p:nvPr>
        </p:nvGraphicFramePr>
        <p:xfrm>
          <a:off x="457200" y="457200"/>
          <a:ext cx="8229600" cy="6125057"/>
        </p:xfrm>
        <a:graphic>
          <a:graphicData uri="http://schemas.openxmlformats.org/drawingml/2006/table">
            <a:tbl>
              <a:tblPr/>
              <a:tblGrid>
                <a:gridCol w="3962400"/>
                <a:gridCol w="4267200"/>
              </a:tblGrid>
              <a:tr h="7980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Identified concern from Staff Safety Assessment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(CUSP Step 2)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F08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Recommended Improvements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(CUSP Step 4 &amp; 5)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Interventions Implemented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F0894"/>
                    </a:solidFill>
                  </a:tcPr>
                </a:tc>
              </a:tr>
              <a:tr h="11340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Risk of central line associated bloodstream infections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Make sure best practices are used for all central lines insertions.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A line cart and checklist is used for all central lines insertions.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90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Risk of central line associated bloodstream infections due to poor compliance with IV tubing changes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Make sure every central line IV tubing is changed according to best practice.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New IV tubing labeling system used.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Risk of medication errors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Point of care pharmacist available on units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Pharmacist assigned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90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Poor management of pain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Create guideline or protocol for pain assessment and management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Pain card at every bedside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89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Poor communication among ICU providers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Create Short Term “Daily” Goals Sheet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Short term goals sheet used during rounds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90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Poor communication during ICU discharge leading to medication errors in transfer orders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Implement medication reconciliation process at ICU discharge  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Medication  reconciliation done at discharge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0" y="2263775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latin typeface="Times New Roman" charset="0"/>
                <a:cs typeface="Times New Roman" charset="0"/>
              </a:rPr>
              <a:t> </a:t>
            </a:r>
          </a:p>
          <a:p>
            <a:pPr eaLnBrk="0" hangingPunct="0"/>
            <a:endParaRPr lang="en-US" sz="2400">
              <a:latin typeface="Times New Roman" charset="0"/>
            </a:endParaRPr>
          </a:p>
        </p:txBody>
      </p:sp>
      <p:sp>
        <p:nvSpPr>
          <p:cNvPr id="1385475" name="Rectangle 3"/>
          <p:cNvSpPr>
            <a:spLocks noChangeArrowheads="1"/>
          </p:cNvSpPr>
          <p:nvPr/>
        </p:nvSpPr>
        <p:spPr bwMode="auto">
          <a:xfrm>
            <a:off x="1323975" y="18288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170" name="Object 4" descr="This is a graph depicting the change in safety culture survey scores over 3 culture surveys.  Each survey is performed approximately 18 months apart. This graph depicts the % of respondants within an ICU reporting good safety climate.  The WICU’s scores increased from 35% before CUSP to 52% post-CUSP implementation and finally up to 87% the 2nd survey period after CUSP implementation.  Our SICU had similar results- 35% to 68% to 70%.&#10;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0480078"/>
              </p:ext>
            </p:extLst>
          </p:nvPr>
        </p:nvGraphicFramePr>
        <p:xfrm>
          <a:off x="0" y="14288"/>
          <a:ext cx="9144000" cy="684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Chart" r:id="rId4" imgW="5776011" imgH="4312887" progId="MSGraph.Chart.8">
                  <p:embed/>
                </p:oleObj>
              </mc:Choice>
              <mc:Fallback>
                <p:oleObj name="Chart" r:id="rId4" imgW="5776011" imgH="4312887" progId="MSGraph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4288"/>
                        <a:ext cx="9144000" cy="6843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" name="Rectangle 5"/>
          <p:cNvSpPr>
            <a:spLocks noChangeArrowheads="1"/>
          </p:cNvSpPr>
          <p:nvPr/>
        </p:nvSpPr>
        <p:spPr bwMode="auto">
          <a:xfrm rot="-5400000">
            <a:off x="-2032794" y="3693320"/>
            <a:ext cx="503237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700">
                <a:latin typeface="Arial Narrow" pitchFamily="34" charset="0"/>
              </a:rPr>
              <a:t>% of respondents within an ICU reporting good safety climate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868488" y="227013"/>
            <a:ext cx="5253037" cy="431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200"/>
              <a:t>Safety Climate- Culture of Safety Survey</a:t>
            </a:r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788"/>
            <a:ext cx="8229600" cy="10334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Culture of Safety- WICU/SICU</a:t>
            </a:r>
            <a:endParaRPr lang="en-US" dirty="0"/>
          </a:p>
        </p:txBody>
      </p:sp>
      <p:graphicFrame>
        <p:nvGraphicFramePr>
          <p:cNvPr id="8194" name="Object 5" title="Culture of Safety - WICU/SICU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5188320"/>
              </p:ext>
            </p:extLst>
          </p:nvPr>
        </p:nvGraphicFramePr>
        <p:xfrm>
          <a:off x="381000" y="1143000"/>
          <a:ext cx="7835900" cy="608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Document" r:id="rId4" imgW="6762626" imgH="5252609" progId="Word.Document.8">
                  <p:embed/>
                </p:oleObj>
              </mc:Choice>
              <mc:Fallback>
                <p:oleObj name="Document" r:id="rId4" imgW="6762626" imgH="5252609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143000"/>
                        <a:ext cx="7835900" cy="6086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7788"/>
            <a:ext cx="8229600" cy="1033462"/>
          </a:xfrm>
        </p:spPr>
        <p:txBody>
          <a:bodyPr/>
          <a:lstStyle/>
          <a:p>
            <a:pPr eaLnBrk="1" hangingPunct="1"/>
            <a:r>
              <a:rPr lang="en-US" dirty="0" smtClean="0">
                <a:effectLst/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Culture of Safety- WICU/SICU</a:t>
            </a:r>
          </a:p>
        </p:txBody>
      </p:sp>
      <p:graphicFrame>
        <p:nvGraphicFramePr>
          <p:cNvPr id="9218" name="Object 3"/>
          <p:cNvGraphicFramePr>
            <a:graphicFrameLocks noChangeAspect="1"/>
          </p:cNvGraphicFramePr>
          <p:nvPr/>
        </p:nvGraphicFramePr>
        <p:xfrm>
          <a:off x="1519238" y="1390650"/>
          <a:ext cx="6234112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Document" r:id="rId4" imgW="6233040" imgH="4064040" progId="Word.Document.8">
                  <p:embed/>
                </p:oleObj>
              </mc:Choice>
              <mc:Fallback>
                <p:oleObj name="Document" r:id="rId4" imgW="6233040" imgH="4064040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9238" y="1390650"/>
                        <a:ext cx="6234112" cy="406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9" name="Object 4"/>
          <p:cNvGraphicFramePr>
            <a:graphicFrameLocks noChangeAspect="1"/>
          </p:cNvGraphicFramePr>
          <p:nvPr/>
        </p:nvGraphicFramePr>
        <p:xfrm>
          <a:off x="914400" y="2022475"/>
          <a:ext cx="7702550" cy="483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Document" r:id="rId7" imgW="7701120" imgH="4834080" progId="Word.Document.8">
                  <p:embed/>
                </p:oleObj>
              </mc:Choice>
              <mc:Fallback>
                <p:oleObj name="Document" r:id="rId7" imgW="7701120" imgH="4834080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022475"/>
                        <a:ext cx="7702550" cy="4835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Object 5" title="Culture of Safety - WICU/SICU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734875"/>
              </p:ext>
            </p:extLst>
          </p:nvPr>
        </p:nvGraphicFramePr>
        <p:xfrm>
          <a:off x="762000" y="1371600"/>
          <a:ext cx="7708900" cy="586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Document" r:id="rId10" imgW="7470811" imgH="6262229" progId="Word.Document.8">
                  <p:embed/>
                </p:oleObj>
              </mc:Choice>
              <mc:Fallback>
                <p:oleObj name="Document" r:id="rId10" imgW="7470811" imgH="6262229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371600"/>
                        <a:ext cx="7708900" cy="586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CUSP is a Continuous Journey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entury Gothic" pitchFamily="-111" charset="0"/>
                <a:cs typeface="Tahoma" pitchFamily="-111" charset="0"/>
              </a:rPr>
              <a:t>CUSP is a marathon not a sprint</a:t>
            </a:r>
          </a:p>
          <a:p>
            <a:endParaRPr lang="en-US" dirty="0">
              <a:latin typeface="Century Gothic" pitchFamily="-111" charset="0"/>
              <a:cs typeface="Tahoma" pitchFamily="-111" charset="0"/>
            </a:endParaRPr>
          </a:p>
          <a:p>
            <a:r>
              <a:rPr lang="en-US" dirty="0">
                <a:latin typeface="Century Gothic" pitchFamily="-111" charset="0"/>
                <a:cs typeface="Tahoma" pitchFamily="-111" charset="0"/>
              </a:rPr>
              <a:t>Ask staff at least every six months how the next patient is going to be harmed and invest the time and resources to reduce this harm</a:t>
            </a:r>
          </a:p>
          <a:p>
            <a:endParaRPr lang="en-US" dirty="0">
              <a:latin typeface="Century Gothic" pitchFamily="-111" charset="0"/>
              <a:cs typeface="Tahoma" pitchFamily="-111" charset="0"/>
            </a:endParaRPr>
          </a:p>
          <a:p>
            <a:r>
              <a:rPr lang="en-US" dirty="0">
                <a:latin typeface="Century Gothic" pitchFamily="-111" charset="0"/>
                <a:cs typeface="Tahoma" pitchFamily="-111" charset="0"/>
              </a:rPr>
              <a:t>Learn from one defect per quarter and share lessons learned</a:t>
            </a:r>
          </a:p>
          <a:p>
            <a:endParaRPr lang="en-US" dirty="0">
              <a:latin typeface="Century Gothic" pitchFamily="-111" charset="0"/>
              <a:cs typeface="Tahoma" pitchFamily="-111" charset="0"/>
            </a:endParaRPr>
          </a:p>
          <a:p>
            <a:r>
              <a:rPr lang="en-US" dirty="0">
                <a:latin typeface="Century Gothic" pitchFamily="-111" charset="0"/>
                <a:cs typeface="Tahoma" pitchFamily="-111" charset="0"/>
              </a:rPr>
              <a:t>Implement teamwork tools that best meet </a:t>
            </a:r>
            <a:br>
              <a:rPr lang="en-US" dirty="0">
                <a:latin typeface="Century Gothic" pitchFamily="-111" charset="0"/>
                <a:cs typeface="Tahoma" pitchFamily="-111" charset="0"/>
              </a:rPr>
            </a:br>
            <a:r>
              <a:rPr lang="en-US" dirty="0">
                <a:latin typeface="Century Gothic" pitchFamily="-111" charset="0"/>
                <a:cs typeface="Tahoma" pitchFamily="-111" charset="0"/>
              </a:rPr>
              <a:t>the teams </a:t>
            </a:r>
            <a:r>
              <a:rPr lang="en-US" dirty="0" smtClean="0">
                <a:latin typeface="Century Gothic" pitchFamily="-111" charset="0"/>
                <a:cs typeface="Tahoma" pitchFamily="-111" charset="0"/>
              </a:rPr>
              <a:t>needs</a:t>
            </a:r>
            <a:endParaRPr lang="en-US" dirty="0">
              <a:latin typeface="Century Gothic" pitchFamily="-111" charset="0"/>
              <a:cs typeface="Tahoma" pitchFamily="-111" charset="0"/>
            </a:endParaRPr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7788"/>
            <a:ext cx="8229600" cy="1033462"/>
          </a:xfrm>
        </p:spPr>
        <p:txBody>
          <a:bodyPr/>
          <a:lstStyle/>
          <a:p>
            <a:pPr>
              <a:defRPr/>
            </a:pPr>
            <a:r>
              <a:rPr lang="en-US" sz="4800" dirty="0" smtClean="0"/>
              <a:t>Learning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Provide an overview of the CUSP program</a:t>
            </a:r>
          </a:p>
          <a:p>
            <a:endParaRPr lang="en-US" sz="2000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r>
              <a:rPr lang="en-US" sz="2000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Describe how CUSP can assist in identifying, investigating, and working toward eliminating system defects</a:t>
            </a:r>
          </a:p>
          <a:p>
            <a:endParaRPr lang="en-US" sz="2000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r>
              <a:rPr lang="en-US" sz="2000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List three available teamwork tools</a:t>
            </a:r>
          </a:p>
          <a:p>
            <a:pPr>
              <a:buFont typeface="Arial" charset="0"/>
              <a:buNone/>
            </a:pPr>
            <a:endParaRPr lang="en-US" sz="2000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r>
              <a:rPr lang="en-US" sz="2000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Analyze CUSP’s impact on the culture of safety</a:t>
            </a:r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7788"/>
            <a:ext cx="8229600" cy="10334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Questions?</a:t>
            </a:r>
            <a:endParaRPr lang="en-US" dirty="0"/>
          </a:p>
        </p:txBody>
      </p:sp>
      <p:grpSp>
        <p:nvGrpSpPr>
          <p:cNvPr id="6" name="Group 5" descr="Josie King is a patient that died in our hospital over 10 years ago.  Kim Hiatt is a pediatric critical care nurse who committed suicide this year after being fired following a deadly medical error.  We need to create a culture of safety so that neither of these events will ever happen again."/>
          <p:cNvGrpSpPr/>
          <p:nvPr/>
        </p:nvGrpSpPr>
        <p:grpSpPr>
          <a:xfrm>
            <a:off x="304799" y="1828800"/>
            <a:ext cx="8289835" cy="3609975"/>
            <a:chOff x="304799" y="1828800"/>
            <a:chExt cx="8289835" cy="3609975"/>
          </a:xfrm>
        </p:grpSpPr>
        <p:pic>
          <p:nvPicPr>
            <p:cNvPr id="7" name="Picture 2" descr="josi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4799" y="1828800"/>
              <a:ext cx="4062845" cy="350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 descr="Nurse suicide.jpg"/>
            <p:cNvPicPr>
              <a:picLocks noChangeAspect="1"/>
            </p:cNvPicPr>
            <p:nvPr/>
          </p:nvPicPr>
          <p:blipFill>
            <a:blip r:embed="rId4" cstate="print"/>
            <a:srcRect l="10101" t="-2450" r="19192"/>
            <a:stretch>
              <a:fillRect/>
            </a:stretch>
          </p:blipFill>
          <p:spPr>
            <a:xfrm>
              <a:off x="5105400" y="1828800"/>
              <a:ext cx="3489234" cy="360997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 descr="Josie King is a patient that died in our hospital over 10 years ago.  Kim Hiatt is a pediatric critical care nurse who committed suicide this year after being fired following a deadly medical error.  We need to create a culture of safety so that neither of these events will ever happen again."/>
          <p:cNvGrpSpPr/>
          <p:nvPr/>
        </p:nvGrpSpPr>
        <p:grpSpPr>
          <a:xfrm>
            <a:off x="304799" y="1828800"/>
            <a:ext cx="8289835" cy="3609975"/>
            <a:chOff x="304799" y="1828800"/>
            <a:chExt cx="8289835" cy="3609975"/>
          </a:xfrm>
        </p:grpSpPr>
        <p:pic>
          <p:nvPicPr>
            <p:cNvPr id="6" name="Picture 2" descr="josi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4799" y="1828800"/>
              <a:ext cx="4062845" cy="350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 descr="Nurse suicide.jpg"/>
            <p:cNvPicPr>
              <a:picLocks noChangeAspect="1"/>
            </p:cNvPicPr>
            <p:nvPr/>
          </p:nvPicPr>
          <p:blipFill>
            <a:blip r:embed="rId4" cstate="print"/>
            <a:srcRect l="10101" t="-2450" r="19192"/>
            <a:stretch>
              <a:fillRect/>
            </a:stretch>
          </p:blipFill>
          <p:spPr>
            <a:xfrm>
              <a:off x="5105400" y="1828800"/>
              <a:ext cx="3489234" cy="3609975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788"/>
            <a:ext cx="8229600" cy="10334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Vision of CUSP</a:t>
            </a:r>
            <a:endParaRPr lang="en-US" dirty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00600"/>
          </a:xfrm>
        </p:spPr>
        <p:txBody>
          <a:bodyPr/>
          <a:lstStyle/>
          <a:p>
            <a:pPr>
              <a:spcAft>
                <a:spcPts val="1800"/>
              </a:spcAft>
              <a:buFont typeface="Arial" charset="0"/>
              <a:buNone/>
            </a:pPr>
            <a:r>
              <a:rPr lang="en-US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The Comprehensive Unit-based Safety Program is a safety culture program designed to:</a:t>
            </a:r>
          </a:p>
          <a:p>
            <a:pPr lvl="1">
              <a:spcAft>
                <a:spcPts val="1800"/>
              </a:spcAft>
            </a:pPr>
            <a:r>
              <a:rPr lang="en-US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educate and improve awareness about patient safety and quality of care</a:t>
            </a:r>
          </a:p>
          <a:p>
            <a:pPr lvl="1">
              <a:spcAft>
                <a:spcPts val="1800"/>
              </a:spcAft>
            </a:pPr>
            <a:r>
              <a:rPr lang="en-US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empower staff to take charge and improve safety in their work place</a:t>
            </a:r>
          </a:p>
          <a:p>
            <a:pPr lvl="1">
              <a:spcAft>
                <a:spcPts val="1800"/>
              </a:spcAft>
            </a:pPr>
            <a:r>
              <a:rPr lang="en-US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partner units with a hospital executive to improve organizational culture and provide resources for unit improvement efforts</a:t>
            </a:r>
          </a:p>
          <a:p>
            <a:pPr lvl="1">
              <a:spcAft>
                <a:spcPts val="1800"/>
              </a:spcAft>
            </a:pPr>
            <a:r>
              <a:rPr lang="en-US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provide tools to investigate and learn from defects</a:t>
            </a:r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Vision of CUSP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In Summary:</a:t>
            </a:r>
          </a:p>
          <a:p>
            <a:pPr algn="ctr">
              <a:buNone/>
            </a:pPr>
            <a:r>
              <a:rPr lang="en-US" dirty="0" smtClean="0"/>
              <a:t>CUSP helps establish a safety culture and essentially forms units into clinical communities that share the same values and beliefs around a specific goal, and work to reach this goal.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788"/>
            <a:ext cx="8229600" cy="10334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Where is CUSP?</a:t>
            </a:r>
            <a:endParaRPr lang="en-US" dirty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Piloted in 2 Intensive Care Units at Johns Hopkins Hospital in 2001</a:t>
            </a:r>
          </a:p>
          <a:p>
            <a:pPr lvl="1"/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In-patient units, outpatient clinics, and procedure areas</a:t>
            </a:r>
          </a:p>
          <a:p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State-wide collaborative:</a:t>
            </a:r>
          </a:p>
          <a:p>
            <a:pPr lvl="1"/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Michigan ICU’s (2003)</a:t>
            </a:r>
          </a:p>
          <a:p>
            <a:pPr lvl="1"/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Rhode Island (2006)</a:t>
            </a:r>
          </a:p>
          <a:p>
            <a:pPr lvl="1"/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Adventist Health System (2006)</a:t>
            </a:r>
          </a:p>
          <a:p>
            <a:pPr lvl="1"/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Operating Room Safety Program (2006)</a:t>
            </a:r>
          </a:p>
          <a:p>
            <a:pPr lvl="1"/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Michigan Operating Rooms (2007)</a:t>
            </a:r>
          </a:p>
          <a:p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National collaboratives (2009)</a:t>
            </a:r>
          </a:p>
          <a:p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International collaboratives:</a:t>
            </a:r>
          </a:p>
          <a:p>
            <a:pPr lvl="1"/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 Spain, England, Peru (pilot testing)</a:t>
            </a:r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/>
              <a:t>Pre CUSP Work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077200" cy="4572000"/>
          </a:xfrm>
        </p:spPr>
        <p:txBody>
          <a:bodyPr/>
          <a:lstStyle/>
          <a:p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Create a team</a:t>
            </a:r>
          </a:p>
          <a:p>
            <a:pPr lvl="1"/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At least one nurse, physician, and administrator</a:t>
            </a:r>
          </a:p>
          <a:p>
            <a:pPr lvl="1"/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Assign a team leader</a:t>
            </a:r>
          </a:p>
          <a:p>
            <a:pPr lvl="1"/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Background CUSP Team Information (Appendix A)</a:t>
            </a:r>
          </a:p>
          <a:p>
            <a:pPr lvl="1"/>
            <a:endParaRPr lang="en-US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Measure culture of safety</a:t>
            </a:r>
            <a:b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</a:br>
            <a:endParaRPr lang="en-US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Work with hospital quality leader to have a senior executive assigned to </a:t>
            </a:r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team</a:t>
            </a:r>
          </a:p>
          <a:p>
            <a:endParaRPr lang="en-US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pPr marL="0" indent="0" algn="r">
              <a:buNone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CUSP Toolkit,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hlinkClick r:id="rId2"/>
              </a:rPr>
              <a:t>http://www.safercare.net/OTCSBSI/Resources.html</a:t>
            </a: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>
          <a:xfrm>
            <a:off x="-90488" y="0"/>
            <a:ext cx="9372601" cy="1143000"/>
          </a:xfrm>
        </p:spPr>
        <p:txBody>
          <a:bodyPr/>
          <a:lstStyle/>
          <a:p>
            <a:pPr>
              <a:defRPr/>
            </a:pPr>
            <a:r>
              <a:rPr lang="en-US" sz="6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CUSP: 5 Steps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8575" y="1981200"/>
            <a:ext cx="7388225" cy="43434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Arial" charset="0"/>
              <a:buAutoNum type="arabicPeriod"/>
            </a:pPr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Educate staff on science of safety </a:t>
            </a:r>
            <a:r>
              <a:rPr lang="en-US" sz="2000" u="sng" dirty="0" smtClean="0">
                <a:solidFill>
                  <a:srgbClr val="558ED5"/>
                </a:solidFill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/>
            </a:r>
            <a:br>
              <a:rPr lang="en-US" sz="2000" u="sng" dirty="0" smtClean="0">
                <a:solidFill>
                  <a:srgbClr val="558ED5"/>
                </a:solidFill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</a:br>
            <a:endParaRPr lang="en-US" u="sng" dirty="0" smtClean="0">
              <a:solidFill>
                <a:srgbClr val="558ED5"/>
              </a:solidFill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pPr marL="609600" indent="-609600">
              <a:lnSpc>
                <a:spcPct val="80000"/>
              </a:lnSpc>
              <a:buFont typeface="Arial" charset="0"/>
              <a:buAutoNum type="arabicPeriod"/>
            </a:pPr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Identify defects</a:t>
            </a:r>
            <a:b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</a:br>
            <a:endParaRPr lang="en-US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pPr marL="609600" indent="-609600">
              <a:lnSpc>
                <a:spcPct val="80000"/>
              </a:lnSpc>
              <a:buFont typeface="Arial" charset="0"/>
              <a:buAutoNum type="arabicPeriod"/>
            </a:pPr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Assign executive to adopt unit</a:t>
            </a:r>
            <a:b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</a:br>
            <a:endParaRPr lang="en-US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pPr marL="609600" indent="-609600">
              <a:lnSpc>
                <a:spcPct val="80000"/>
              </a:lnSpc>
              <a:buFont typeface="Arial" charset="0"/>
              <a:buAutoNum type="arabicPeriod"/>
            </a:pPr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Learn from one defect per quarter</a:t>
            </a:r>
            <a:b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</a:br>
            <a:endParaRPr lang="en-US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pPr marL="609600" indent="-609600">
              <a:lnSpc>
                <a:spcPct val="80000"/>
              </a:lnSpc>
              <a:buFont typeface="Arial" charset="0"/>
              <a:buAutoNum type="arabicPeriod"/>
            </a:pPr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Implement teamwork tools </a:t>
            </a:r>
            <a:endParaRPr lang="en-US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pPr marL="609600" indent="-609600">
              <a:lnSpc>
                <a:spcPct val="80000"/>
              </a:lnSpc>
              <a:buFont typeface="Arial" charset="0"/>
              <a:buAutoNum type="arabicPeriod"/>
            </a:pPr>
            <a:endParaRPr lang="en-US" dirty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pPr marL="0" indent="0" algn="r">
              <a:spcBef>
                <a:spcPct val="50000"/>
              </a:spcBef>
              <a:buNone/>
              <a:defRPr/>
            </a:pPr>
            <a:r>
              <a:rPr lang="en-US" sz="1600" dirty="0" err="1">
                <a:solidFill>
                  <a:schemeClr val="accent1">
                    <a:lumMod val="50000"/>
                  </a:schemeClr>
                </a:solidFill>
              </a:rPr>
              <a:t>Pronovost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 J, </a:t>
            </a:r>
            <a:r>
              <a:rPr lang="en-US" sz="1600" i="1" dirty="0">
                <a:solidFill>
                  <a:schemeClr val="accent1">
                    <a:lumMod val="50000"/>
                  </a:schemeClr>
                </a:solidFill>
              </a:rPr>
              <a:t>Patient Safety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, 2005</a:t>
            </a:r>
          </a:p>
          <a:p>
            <a:pPr marL="0" indent="0" algn="r">
              <a:spcBef>
                <a:spcPct val="50000"/>
              </a:spcBef>
              <a:buNone/>
              <a:defRPr/>
            </a:pPr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CUSP Toolkit, </a:t>
            </a:r>
            <a:r>
              <a:rPr lang="en-US" sz="1600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http://www.safercare.net/OTCSBSI/Resources.html</a:t>
            </a: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en-US" sz="1600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pPr marL="457200" lvl="1" indent="0">
              <a:lnSpc>
                <a:spcPct val="80000"/>
              </a:lnSpc>
              <a:buNone/>
            </a:pPr>
            <a:endParaRPr lang="en-US" sz="1600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pPr marL="990600" lvl="1" indent="-533400">
              <a:lnSpc>
                <a:spcPct val="80000"/>
              </a:lnSpc>
              <a:buFont typeface="Arial" charset="0"/>
              <a:buNone/>
            </a:pPr>
            <a:r>
              <a:rPr lang="en-US" sz="2400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	</a:t>
            </a:r>
          </a:p>
        </p:txBody>
      </p:sp>
      <p:sp>
        <p:nvSpPr>
          <p:cNvPr id="391172" name="Text Box 4"/>
          <p:cNvSpPr txBox="1">
            <a:spLocks noChangeArrowheads="1"/>
          </p:cNvSpPr>
          <p:nvPr/>
        </p:nvSpPr>
        <p:spPr bwMode="auto">
          <a:xfrm>
            <a:off x="2438400" y="6477000"/>
            <a:ext cx="6934200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sz="4400" b="1">
              <a:effectLst>
                <a:outerShdw blurRad="38100" dist="38100" dir="2700000" algn="tl">
                  <a:srgbClr val="C0C0C0"/>
                </a:outerShdw>
              </a:effectLst>
              <a:latin typeface="Tahoma" pitchFamily="-111" charset="0"/>
            </a:endParaRPr>
          </a:p>
          <a:p>
            <a:pPr>
              <a:spcBef>
                <a:spcPct val="50000"/>
              </a:spcBef>
              <a:defRPr/>
            </a:pPr>
            <a:endParaRPr lang="en-US" sz="4400" b="1">
              <a:effectLst>
                <a:outerShdw blurRad="38100" dist="38100" dir="2700000" algn="tl">
                  <a:srgbClr val="C0C0C0"/>
                </a:outerShdw>
              </a:effectLst>
              <a:latin typeface="Tahoma" pitchFamily="-111" charset="0"/>
            </a:endParaRPr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7788"/>
            <a:ext cx="9144000" cy="1033462"/>
          </a:xfrm>
        </p:spPr>
        <p:txBody>
          <a:bodyPr/>
          <a:lstStyle/>
          <a:p>
            <a:pPr>
              <a:defRPr/>
            </a:pPr>
            <a:r>
              <a:rPr lang="en-US" sz="3800" dirty="0" smtClean="0"/>
              <a:t>Step 1: Science </a:t>
            </a:r>
            <a:r>
              <a:rPr lang="en-US" sz="3800" dirty="0"/>
              <a:t>of </a:t>
            </a:r>
            <a:r>
              <a:rPr lang="en-US" sz="3800" dirty="0" smtClean="0"/>
              <a:t>Safety Education</a:t>
            </a:r>
            <a:endParaRPr lang="en-US" sz="3800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81534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200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Understand the system determines performance</a:t>
            </a:r>
          </a:p>
          <a:p>
            <a:pPr>
              <a:lnSpc>
                <a:spcPct val="90000"/>
              </a:lnSpc>
            </a:pPr>
            <a:endParaRPr lang="en-US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pPr>
              <a:lnSpc>
                <a:spcPct val="90000"/>
              </a:lnSpc>
            </a:pPr>
            <a:r>
              <a:rPr lang="en-US" sz="2200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Use strategies to improve system performance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Standardize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Create independent checks for key process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Learn from mistakes</a:t>
            </a:r>
          </a:p>
          <a:p>
            <a:pPr>
              <a:lnSpc>
                <a:spcPct val="90000"/>
              </a:lnSpc>
            </a:pPr>
            <a:endParaRPr lang="en-US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pPr>
              <a:lnSpc>
                <a:spcPct val="90000"/>
              </a:lnSpc>
            </a:pPr>
            <a:r>
              <a:rPr lang="en-US" sz="2200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Apply strategies to both technical work and team work</a:t>
            </a:r>
          </a:p>
          <a:p>
            <a:pPr>
              <a:lnSpc>
                <a:spcPct val="90000"/>
              </a:lnSpc>
            </a:pPr>
            <a:endParaRPr lang="en-US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pPr>
              <a:lnSpc>
                <a:spcPct val="90000"/>
              </a:lnSpc>
            </a:pPr>
            <a:r>
              <a:rPr lang="en-US" sz="2200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Recognize teams make wise decisions with diverse and independent </a:t>
            </a:r>
            <a:r>
              <a:rPr lang="en-US" sz="2200" dirty="0" smtClean="0">
                <a:latin typeface="Century Gothic" pitchFamily="-111" charset="0"/>
                <a:ea typeface="ＭＳ Ｐゴシック" pitchFamily="-111" charset="-128"/>
                <a:cs typeface="Tahoma" pitchFamily="-111" charset="0"/>
              </a:rPr>
              <a:t>input</a:t>
            </a:r>
          </a:p>
          <a:p>
            <a:pPr>
              <a:lnSpc>
                <a:spcPct val="90000"/>
              </a:lnSpc>
            </a:pPr>
            <a:endParaRPr lang="en-US" sz="2200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  <a:p>
            <a:pPr marL="0" indent="0" algn="r">
              <a:lnSpc>
                <a:spcPct val="90000"/>
              </a:lnSpc>
              <a:buNone/>
            </a:pPr>
            <a:r>
              <a:rPr lang="en-US" sz="1600" dirty="0">
                <a:solidFill>
                  <a:srgbClr val="7030A0"/>
                </a:solidFill>
                <a:latin typeface="Calibri" pitchFamily="-111" charset="0"/>
                <a:ea typeface="ＭＳ Ｐゴシック" pitchFamily="-111" charset="-128"/>
                <a:cs typeface="Tahoma" pitchFamily="-111" charset="0"/>
                <a:hlinkClick r:id="rId3"/>
              </a:rPr>
              <a:t>http://</a:t>
            </a:r>
            <a:r>
              <a:rPr lang="en-US" sz="1600" dirty="0" err="1">
                <a:solidFill>
                  <a:srgbClr val="7030A0"/>
                </a:solidFill>
                <a:latin typeface="Calibri" pitchFamily="-111" charset="0"/>
                <a:ea typeface="ＭＳ Ｐゴシック" pitchFamily="-111" charset="-128"/>
                <a:cs typeface="Tahoma" pitchFamily="-111" charset="0"/>
                <a:hlinkClick r:id="rId3"/>
              </a:rPr>
              <a:t>www.safercare.net</a:t>
            </a:r>
            <a:r>
              <a:rPr lang="en-US" sz="1600" dirty="0">
                <a:solidFill>
                  <a:srgbClr val="7030A0"/>
                </a:solidFill>
                <a:latin typeface="Calibri" pitchFamily="-111" charset="0"/>
                <a:ea typeface="ＭＳ Ｐゴシック" pitchFamily="-111" charset="-128"/>
                <a:cs typeface="Tahoma" pitchFamily="-111" charset="0"/>
                <a:hlinkClick r:id="rId3"/>
              </a:rPr>
              <a:t>/OTCSBSI/</a:t>
            </a:r>
            <a:r>
              <a:rPr lang="en-US" sz="1600" dirty="0" err="1">
                <a:solidFill>
                  <a:srgbClr val="7030A0"/>
                </a:solidFill>
                <a:latin typeface="Calibri" pitchFamily="-111" charset="0"/>
                <a:ea typeface="ＭＳ Ｐゴシック" pitchFamily="-111" charset="-128"/>
                <a:cs typeface="Tahoma" pitchFamily="-111" charset="0"/>
                <a:hlinkClick r:id="rId3"/>
              </a:rPr>
              <a:t>Staff_Training</a:t>
            </a:r>
            <a:r>
              <a:rPr lang="en-US" sz="1600" dirty="0">
                <a:solidFill>
                  <a:srgbClr val="7030A0"/>
                </a:solidFill>
                <a:latin typeface="Calibri" pitchFamily="-111" charset="0"/>
                <a:ea typeface="ＭＳ Ｐゴシック" pitchFamily="-111" charset="-128"/>
                <a:cs typeface="Tahoma" pitchFamily="-111" charset="0"/>
                <a:hlinkClick r:id="rId3"/>
              </a:rPr>
              <a:t>/</a:t>
            </a:r>
            <a:r>
              <a:rPr lang="en-US" sz="1600" dirty="0" err="1">
                <a:solidFill>
                  <a:srgbClr val="7030A0"/>
                </a:solidFill>
                <a:latin typeface="Calibri" pitchFamily="-111" charset="0"/>
                <a:ea typeface="ＭＳ Ｐゴシック" pitchFamily="-111" charset="-128"/>
                <a:cs typeface="Tahoma" pitchFamily="-111" charset="0"/>
                <a:hlinkClick r:id="rId3"/>
              </a:rPr>
              <a:t>Staff_Training.html</a:t>
            </a:r>
            <a:endParaRPr lang="en-US" sz="1600" dirty="0">
              <a:ea typeface="ＭＳ Ｐゴシック" pitchFamily="-111" charset="-128"/>
              <a:cs typeface="Tahoma" pitchFamily="-111" charset="0"/>
            </a:endParaRPr>
          </a:p>
          <a:p>
            <a:pPr>
              <a:lnSpc>
                <a:spcPct val="90000"/>
              </a:lnSpc>
            </a:pPr>
            <a:endParaRPr lang="en-US" sz="2200" dirty="0" smtClean="0">
              <a:latin typeface="Century Gothic" pitchFamily="-111" charset="0"/>
              <a:ea typeface="ＭＳ Ｐゴシック" pitchFamily="-111" charset="-128"/>
              <a:cs typeface="Tahoma" pitchFamily="-111" charset="0"/>
            </a:endParaRPr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6951</TotalTime>
  <Words>906</Words>
  <Application>Microsoft Macintosh PowerPoint</Application>
  <PresentationFormat>On-screen Show (4:3)</PresentationFormat>
  <Paragraphs>159</Paragraphs>
  <Slides>20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Office Theme</vt:lpstr>
      <vt:lpstr>Chart</vt:lpstr>
      <vt:lpstr>Document</vt:lpstr>
      <vt:lpstr>The Comprehensive Unit-based Safety Program (CUSP)</vt:lpstr>
      <vt:lpstr>Learning Objectives</vt:lpstr>
      <vt:lpstr>PowerPoint Presentation</vt:lpstr>
      <vt:lpstr>The Vision of CUSP</vt:lpstr>
      <vt:lpstr>The Vision of CUSP</vt:lpstr>
      <vt:lpstr>Where is CUSP?</vt:lpstr>
      <vt:lpstr>Pre CUSP Work</vt:lpstr>
      <vt:lpstr>CUSP: 5 Steps</vt:lpstr>
      <vt:lpstr>Step 1: Science of Safety Education</vt:lpstr>
      <vt:lpstr>Step 2: Identify Defects</vt:lpstr>
      <vt:lpstr>Step 3: Executive Partnership</vt:lpstr>
      <vt:lpstr>Prioritize Defects</vt:lpstr>
      <vt:lpstr>Step 4: Learn from Defects</vt:lpstr>
      <vt:lpstr>Step 5: Implement Teamwork Tools</vt:lpstr>
      <vt:lpstr>PowerPoint Presentation</vt:lpstr>
      <vt:lpstr>PowerPoint Presentation</vt:lpstr>
      <vt:lpstr>Culture of Safety- WICU/SICU</vt:lpstr>
      <vt:lpstr>Culture of Safety- WICU/SICU</vt:lpstr>
      <vt:lpstr>CUSP is a Continuous Journey</vt:lpstr>
      <vt:lpstr>Questions?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Report - Lean Sigma</dc:title>
  <dc:creator>Heon-Jae Jeong, MD, MPH, MBA</dc:creator>
  <cp:lastModifiedBy>Vanessa Graham</cp:lastModifiedBy>
  <cp:revision>429</cp:revision>
  <dcterms:created xsi:type="dcterms:W3CDTF">2007-11-13T19:33:12Z</dcterms:created>
  <dcterms:modified xsi:type="dcterms:W3CDTF">2011-10-13T20:41:44Z</dcterms:modified>
</cp:coreProperties>
</file>