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embeddings/oleObject3.bin" ContentType="application/vnd.openxmlformats-officedocument.oleObject"/>
  <Override PartName="/ppt/notesSlides/notesSlide15.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embeddings/oleObject4.bin" ContentType="application/vnd.openxmlformats-officedocument.oleObject"/>
  <Override PartName="/ppt/notesSlides/notesSlide16.xml" ContentType="application/vnd.openxmlformats-officedocument.presentationml.notesSlide+xml"/>
  <Override PartName="/ppt/charts/chart6.xml" ContentType="application/vnd.openxmlformats-officedocument.drawingml.chart+xml"/>
  <Override PartName="/ppt/theme/themeOverride6.xml" ContentType="application/vnd.openxmlformats-officedocument.themeOverride+xml"/>
  <Override PartName="/ppt/embeddings/oleObject5.bin" ContentType="application/vnd.openxmlformats-officedocument.oleObject"/>
  <Override PartName="/ppt/notesSlides/notesSlide17.xml" ContentType="application/vnd.openxmlformats-officedocument.presentationml.notesSlide+xml"/>
  <Override PartName="/ppt/charts/chart7.xml" ContentType="application/vnd.openxmlformats-officedocument.drawingml.chart+xml"/>
  <Override PartName="/ppt/theme/themeOverride7.xml" ContentType="application/vnd.openxmlformats-officedocument.themeOverride+xml"/>
  <Override PartName="/ppt/embeddings/oleObject6.bin" ContentType="application/vnd.openxmlformats-officedocument.oleObject"/>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64" r:id="rId2"/>
    <p:sldId id="399" r:id="rId3"/>
    <p:sldId id="438" r:id="rId4"/>
    <p:sldId id="464" r:id="rId5"/>
    <p:sldId id="465" r:id="rId6"/>
    <p:sldId id="466" r:id="rId7"/>
    <p:sldId id="467" r:id="rId8"/>
    <p:sldId id="435" r:id="rId9"/>
    <p:sldId id="434" r:id="rId10"/>
    <p:sldId id="414" r:id="rId11"/>
    <p:sldId id="437" r:id="rId12"/>
    <p:sldId id="469" r:id="rId13"/>
    <p:sldId id="484" r:id="rId14"/>
    <p:sldId id="482" r:id="rId15"/>
    <p:sldId id="490" r:id="rId16"/>
    <p:sldId id="483" r:id="rId17"/>
    <p:sldId id="491" r:id="rId18"/>
    <p:sldId id="470" r:id="rId19"/>
    <p:sldId id="444" r:id="rId20"/>
    <p:sldId id="381" r:id="rId21"/>
    <p:sldId id="489" r:id="rId22"/>
  </p:sldIdLst>
  <p:sldSz cx="9144000" cy="6858000" type="screen4x3"/>
  <p:notesSz cx="7019925" cy="9305925"/>
  <p:defaultTextStyle>
    <a:defPPr>
      <a:defRPr lang="en-US"/>
    </a:defPPr>
    <a:lvl1pPr algn="l" rtl="0" eaLnBrk="0" fontAlgn="base" hangingPunct="0">
      <a:spcBef>
        <a:spcPct val="0"/>
      </a:spcBef>
      <a:spcAft>
        <a:spcPct val="0"/>
      </a:spcAft>
      <a:defRPr sz="4800" kern="1200">
        <a:solidFill>
          <a:schemeClr val="tx1"/>
        </a:solidFill>
        <a:latin typeface="Times New Roman" charset="0"/>
        <a:ea typeface="ＭＳ Ｐゴシック" charset="0"/>
        <a:cs typeface="+mn-cs"/>
      </a:defRPr>
    </a:lvl1pPr>
    <a:lvl2pPr marL="457200" algn="l" rtl="0" eaLnBrk="0" fontAlgn="base" hangingPunct="0">
      <a:spcBef>
        <a:spcPct val="0"/>
      </a:spcBef>
      <a:spcAft>
        <a:spcPct val="0"/>
      </a:spcAft>
      <a:defRPr sz="4800" kern="1200">
        <a:solidFill>
          <a:schemeClr val="tx1"/>
        </a:solidFill>
        <a:latin typeface="Times New Roman" charset="0"/>
        <a:ea typeface="ＭＳ Ｐゴシック" charset="0"/>
        <a:cs typeface="+mn-cs"/>
      </a:defRPr>
    </a:lvl2pPr>
    <a:lvl3pPr marL="914400" algn="l" rtl="0" eaLnBrk="0" fontAlgn="base" hangingPunct="0">
      <a:spcBef>
        <a:spcPct val="0"/>
      </a:spcBef>
      <a:spcAft>
        <a:spcPct val="0"/>
      </a:spcAft>
      <a:defRPr sz="4800" kern="1200">
        <a:solidFill>
          <a:schemeClr val="tx1"/>
        </a:solidFill>
        <a:latin typeface="Times New Roman" charset="0"/>
        <a:ea typeface="ＭＳ Ｐゴシック" charset="0"/>
        <a:cs typeface="+mn-cs"/>
      </a:defRPr>
    </a:lvl3pPr>
    <a:lvl4pPr marL="1371600" algn="l" rtl="0" eaLnBrk="0" fontAlgn="base" hangingPunct="0">
      <a:spcBef>
        <a:spcPct val="0"/>
      </a:spcBef>
      <a:spcAft>
        <a:spcPct val="0"/>
      </a:spcAft>
      <a:defRPr sz="4800" kern="1200">
        <a:solidFill>
          <a:schemeClr val="tx1"/>
        </a:solidFill>
        <a:latin typeface="Times New Roman" charset="0"/>
        <a:ea typeface="ＭＳ Ｐゴシック" charset="0"/>
        <a:cs typeface="+mn-cs"/>
      </a:defRPr>
    </a:lvl4pPr>
    <a:lvl5pPr marL="1828800" algn="l" rtl="0" eaLnBrk="0" fontAlgn="base" hangingPunct="0">
      <a:spcBef>
        <a:spcPct val="0"/>
      </a:spcBef>
      <a:spcAft>
        <a:spcPct val="0"/>
      </a:spcAft>
      <a:defRPr sz="4800" kern="1200">
        <a:solidFill>
          <a:schemeClr val="tx1"/>
        </a:solidFill>
        <a:latin typeface="Times New Roman" charset="0"/>
        <a:ea typeface="ＭＳ Ｐゴシック" charset="0"/>
        <a:cs typeface="+mn-cs"/>
      </a:defRPr>
    </a:lvl5pPr>
    <a:lvl6pPr marL="2286000" algn="l" defTabSz="457200" rtl="0" eaLnBrk="1" latinLnBrk="0" hangingPunct="1">
      <a:defRPr sz="4800" kern="1200">
        <a:solidFill>
          <a:schemeClr val="tx1"/>
        </a:solidFill>
        <a:latin typeface="Times New Roman" charset="0"/>
        <a:ea typeface="ＭＳ Ｐゴシック" charset="0"/>
        <a:cs typeface="+mn-cs"/>
      </a:defRPr>
    </a:lvl6pPr>
    <a:lvl7pPr marL="2743200" algn="l" defTabSz="457200" rtl="0" eaLnBrk="1" latinLnBrk="0" hangingPunct="1">
      <a:defRPr sz="4800" kern="1200">
        <a:solidFill>
          <a:schemeClr val="tx1"/>
        </a:solidFill>
        <a:latin typeface="Times New Roman" charset="0"/>
        <a:ea typeface="ＭＳ Ｐゴシック" charset="0"/>
        <a:cs typeface="+mn-cs"/>
      </a:defRPr>
    </a:lvl7pPr>
    <a:lvl8pPr marL="3200400" algn="l" defTabSz="457200" rtl="0" eaLnBrk="1" latinLnBrk="0" hangingPunct="1">
      <a:defRPr sz="4800" kern="1200">
        <a:solidFill>
          <a:schemeClr val="tx1"/>
        </a:solidFill>
        <a:latin typeface="Times New Roman" charset="0"/>
        <a:ea typeface="ＭＳ Ｐゴシック" charset="0"/>
        <a:cs typeface="+mn-cs"/>
      </a:defRPr>
    </a:lvl8pPr>
    <a:lvl9pPr marL="3657600" algn="l" defTabSz="457200" rtl="0" eaLnBrk="1" latinLnBrk="0" hangingPunct="1">
      <a:defRPr sz="4800" kern="1200">
        <a:solidFill>
          <a:schemeClr val="tx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66CCFF"/>
    <a:srgbClr val="0000E4"/>
    <a:srgbClr val="0000F0"/>
    <a:srgbClr val="1B8DFF"/>
    <a:srgbClr val="0066FF"/>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66" d="100"/>
          <a:sy n="66" d="100"/>
        </p:scale>
        <p:origin x="-1976" y="-1488"/>
      </p:cViewPr>
      <p:guideLst>
        <p:guide orient="horz" pos="2160"/>
        <p:guide pos="2880"/>
      </p:guideLst>
    </p:cSldViewPr>
  </p:slideViewPr>
  <p:outlineViewPr>
    <p:cViewPr>
      <p:scale>
        <a:sx n="33" d="100"/>
        <a:sy n="33" d="100"/>
      </p:scale>
      <p:origin x="0" y="26336"/>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10" d="100"/>
          <a:sy n="110" d="100"/>
        </p:scale>
        <p:origin x="-1464" y="82"/>
      </p:cViewPr>
      <p:guideLst>
        <p:guide orient="horz" pos="2930"/>
        <p:guide pos="2211"/>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file:///\\pklnfs04\home\eric.sarpong\Eric_Research_2011\Sarpong_Miller\New_AsthmaAAAx.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pklnfs04\home\eric.sarpong\Eric_Research_2011\Sarpong_Miller\New_AsthmaAAAx.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file:///\\pklnfs04\home\eric.sarpong\Eric_Research_2011\Sarpong_Miller\New_AsthmaAAAx.xlsx" TargetMode="External"/></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file:///\\pklnfs04\home\eric.sarpong\Eric_Research_2011\Sarpong_Miller\New_Asthma_RegressionsB.xlsx" TargetMode="External"/></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oleObject" Target="file:///\\pklnfs04\home\eric.sarpong\Eric_Research_2011\Sarpong_Miller\New_Asthma_RegressionsB.xlsx" TargetMode="External"/></Relationships>
</file>

<file path=ppt/charts/_rels/chart6.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oleObject" Target="file:///\\pklnfs04\home\eric.sarpong\Eric_Research_2011\Sarpong_Miller\New_Asthma_RegressionsB.xlsx" TargetMode="External"/></Relationships>
</file>

<file path=ppt/charts/_rels/chart7.xml.rels><?xml version="1.0" encoding="UTF-8" standalone="yes"?>
<Relationships xmlns="http://schemas.openxmlformats.org/package/2006/relationships"><Relationship Id="rId1" Type="http://schemas.openxmlformats.org/officeDocument/2006/relationships/themeOverride" Target="../theme/themeOverride7.xml"/><Relationship Id="rId2" Type="http://schemas.openxmlformats.org/officeDocument/2006/relationships/oleObject" Target="file:///\\pklnfs04\home\eric.sarpong\Eric_Research_2011\Sarpong_Miller\New_Asthma_RegressionsB.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0"/>
    <c:plotArea>
      <c:layout/>
      <c:barChart>
        <c:barDir val="col"/>
        <c:grouping val="clustered"/>
        <c:varyColors val="0"/>
        <c:ser>
          <c:idx val="0"/>
          <c:order val="0"/>
          <c:invertIfNegative val="0"/>
          <c:dLbls>
            <c:showLegendKey val="0"/>
            <c:showVal val="1"/>
            <c:showCatName val="0"/>
            <c:showSerName val="0"/>
            <c:showPercent val="0"/>
            <c:showBubbleSize val="0"/>
            <c:showLeaderLines val="0"/>
          </c:dLbls>
          <c:cat>
            <c:strRef>
              <c:f>Sheet4!$A$3:$A$7</c:f>
              <c:strCache>
                <c:ptCount val="5"/>
                <c:pt idx="0">
                  <c:v>All Children</c:v>
                </c:pt>
                <c:pt idx="2">
                  <c:v>NH White</c:v>
                </c:pt>
                <c:pt idx="3">
                  <c:v>NH Black</c:v>
                </c:pt>
                <c:pt idx="4">
                  <c:v>Hispanic</c:v>
                </c:pt>
              </c:strCache>
            </c:strRef>
          </c:cat>
          <c:val>
            <c:numRef>
              <c:f>Sheet4!$B$3:$B$7</c:f>
              <c:numCache>
                <c:formatCode>General</c:formatCode>
                <c:ptCount val="5"/>
                <c:pt idx="0" formatCode="0.0">
                  <c:v>6.478400000000002</c:v>
                </c:pt>
                <c:pt idx="2" formatCode="0.0">
                  <c:v>6.2377</c:v>
                </c:pt>
                <c:pt idx="3" formatCode="0.0">
                  <c:v>8.692</c:v>
                </c:pt>
                <c:pt idx="4" formatCode="0.0">
                  <c:v>5.834</c:v>
                </c:pt>
              </c:numCache>
            </c:numRef>
          </c:val>
        </c:ser>
        <c:dLbls>
          <c:showLegendKey val="0"/>
          <c:showVal val="0"/>
          <c:showCatName val="0"/>
          <c:showSerName val="0"/>
          <c:showPercent val="0"/>
          <c:showBubbleSize val="0"/>
        </c:dLbls>
        <c:gapWidth val="150"/>
        <c:axId val="2489400"/>
        <c:axId val="2492424"/>
      </c:barChart>
      <c:catAx>
        <c:axId val="2489400"/>
        <c:scaling>
          <c:orientation val="minMax"/>
        </c:scaling>
        <c:delete val="0"/>
        <c:axPos val="b"/>
        <c:majorTickMark val="out"/>
        <c:minorTickMark val="none"/>
        <c:tickLblPos val="nextTo"/>
        <c:crossAx val="2492424"/>
        <c:crosses val="autoZero"/>
        <c:auto val="1"/>
        <c:lblAlgn val="ctr"/>
        <c:lblOffset val="100"/>
        <c:noMultiLvlLbl val="0"/>
      </c:catAx>
      <c:valAx>
        <c:axId val="2492424"/>
        <c:scaling>
          <c:orientation val="minMax"/>
        </c:scaling>
        <c:delete val="0"/>
        <c:axPos val="l"/>
        <c:title>
          <c:tx>
            <c:rich>
              <a:bodyPr rot="-5400000" vert="horz"/>
              <a:lstStyle/>
              <a:p>
                <a:pPr>
                  <a:defRPr sz="1200" b="0"/>
                </a:pPr>
                <a:r>
                  <a:rPr lang="en-US" sz="1200" b="0" dirty="0"/>
                  <a:t>Percent</a:t>
                </a:r>
              </a:p>
            </c:rich>
          </c:tx>
          <c:layout/>
          <c:overlay val="0"/>
        </c:title>
        <c:numFmt formatCode="General" sourceLinked="0"/>
        <c:majorTickMark val="out"/>
        <c:minorTickMark val="none"/>
        <c:tickLblPos val="nextTo"/>
        <c:crossAx val="2489400"/>
        <c:crosses val="autoZero"/>
        <c:crossBetween val="between"/>
      </c:valAx>
    </c:plotArea>
    <c:plotVisOnly val="1"/>
    <c:dispBlanksAs val="gap"/>
    <c:showDLblsOverMax val="0"/>
  </c:chart>
  <c:txPr>
    <a:bodyPr/>
    <a:lstStyle/>
    <a:p>
      <a:pPr>
        <a:defRPr>
          <a:latin typeface="Times New Roman" pitchFamily="18" charset="0"/>
          <a:cs typeface="Times New Roman" pitchFamily="18"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0"/>
    <c:plotArea>
      <c:layout/>
      <c:barChart>
        <c:barDir val="col"/>
        <c:grouping val="clustered"/>
        <c:varyColors val="0"/>
        <c:ser>
          <c:idx val="0"/>
          <c:order val="0"/>
          <c:invertIfNegative val="0"/>
          <c:dLbls>
            <c:showLegendKey val="0"/>
            <c:showVal val="1"/>
            <c:showCatName val="0"/>
            <c:showSerName val="0"/>
            <c:showPercent val="0"/>
            <c:showBubbleSize val="0"/>
            <c:showLeaderLines val="0"/>
          </c:dLbls>
          <c:cat>
            <c:strRef>
              <c:f>Sheet4!$A$10:$A$14</c:f>
              <c:strCache>
                <c:ptCount val="5"/>
                <c:pt idx="0">
                  <c:v>All Children</c:v>
                </c:pt>
                <c:pt idx="2">
                  <c:v>NH White</c:v>
                </c:pt>
                <c:pt idx="3">
                  <c:v>NH Black</c:v>
                </c:pt>
                <c:pt idx="4">
                  <c:v>Hispanic</c:v>
                </c:pt>
              </c:strCache>
            </c:strRef>
          </c:cat>
          <c:val>
            <c:numRef>
              <c:f>Sheet4!$B$10:$B$14</c:f>
              <c:numCache>
                <c:formatCode>General</c:formatCode>
                <c:ptCount val="5"/>
                <c:pt idx="0" formatCode="0.0">
                  <c:v>59.4502</c:v>
                </c:pt>
                <c:pt idx="2" formatCode="0.0">
                  <c:v>68.62869999999998</c:v>
                </c:pt>
                <c:pt idx="3" formatCode="0.0">
                  <c:v>44.1524</c:v>
                </c:pt>
                <c:pt idx="4" formatCode="0.0">
                  <c:v>49.51860000000001</c:v>
                </c:pt>
              </c:numCache>
            </c:numRef>
          </c:val>
        </c:ser>
        <c:dLbls>
          <c:showLegendKey val="0"/>
          <c:showVal val="0"/>
          <c:showCatName val="0"/>
          <c:showSerName val="0"/>
          <c:showPercent val="0"/>
          <c:showBubbleSize val="0"/>
        </c:dLbls>
        <c:gapWidth val="150"/>
        <c:axId val="5125656"/>
        <c:axId val="5128632"/>
      </c:barChart>
      <c:catAx>
        <c:axId val="5125656"/>
        <c:scaling>
          <c:orientation val="minMax"/>
        </c:scaling>
        <c:delete val="0"/>
        <c:axPos val="b"/>
        <c:majorTickMark val="out"/>
        <c:minorTickMark val="none"/>
        <c:tickLblPos val="nextTo"/>
        <c:crossAx val="5128632"/>
        <c:crosses val="autoZero"/>
        <c:auto val="1"/>
        <c:lblAlgn val="ctr"/>
        <c:lblOffset val="100"/>
        <c:noMultiLvlLbl val="0"/>
      </c:catAx>
      <c:valAx>
        <c:axId val="5128632"/>
        <c:scaling>
          <c:orientation val="minMax"/>
        </c:scaling>
        <c:delete val="0"/>
        <c:axPos val="l"/>
        <c:title>
          <c:tx>
            <c:rich>
              <a:bodyPr rot="-5400000" vert="horz"/>
              <a:lstStyle/>
              <a:p>
                <a:pPr>
                  <a:defRPr sz="1200" b="0"/>
                </a:pPr>
                <a:r>
                  <a:rPr lang="en-US" sz="1200" b="0"/>
                  <a:t>Percent</a:t>
                </a:r>
              </a:p>
            </c:rich>
          </c:tx>
          <c:layout/>
          <c:overlay val="0"/>
        </c:title>
        <c:numFmt formatCode="General" sourceLinked="0"/>
        <c:majorTickMark val="out"/>
        <c:minorTickMark val="none"/>
        <c:tickLblPos val="nextTo"/>
        <c:crossAx val="5125656"/>
        <c:crosses val="autoZero"/>
        <c:crossBetween val="between"/>
      </c:valAx>
    </c:plotArea>
    <c:plotVisOnly val="1"/>
    <c:dispBlanksAs val="gap"/>
    <c:showDLblsOverMax val="0"/>
  </c:chart>
  <c:txPr>
    <a:bodyPr/>
    <a:lstStyle/>
    <a:p>
      <a:pPr>
        <a:defRPr>
          <a:latin typeface="Times New Roman" pitchFamily="18" charset="0"/>
          <a:cs typeface="Times New Roman" pitchFamily="18" charset="0"/>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0"/>
    <c:plotArea>
      <c:layout/>
      <c:barChart>
        <c:barDir val="col"/>
        <c:grouping val="clustered"/>
        <c:varyColors val="0"/>
        <c:ser>
          <c:idx val="0"/>
          <c:order val="0"/>
          <c:invertIfNegative val="0"/>
          <c:dLbls>
            <c:showLegendKey val="0"/>
            <c:showVal val="1"/>
            <c:showCatName val="0"/>
            <c:showSerName val="0"/>
            <c:showPercent val="0"/>
            <c:showBubbleSize val="0"/>
            <c:showLeaderLines val="0"/>
          </c:dLbls>
          <c:cat>
            <c:strRef>
              <c:f>Sheet4!$A$25:$A$29</c:f>
              <c:strCache>
                <c:ptCount val="5"/>
                <c:pt idx="0">
                  <c:v>All Children</c:v>
                </c:pt>
                <c:pt idx="2">
                  <c:v>NH White</c:v>
                </c:pt>
                <c:pt idx="3">
                  <c:v>NH Black</c:v>
                </c:pt>
                <c:pt idx="4">
                  <c:v>Hispanic</c:v>
                </c:pt>
              </c:strCache>
            </c:strRef>
          </c:cat>
          <c:val>
            <c:numRef>
              <c:f>Sheet4!$B$25:$B$29</c:f>
              <c:numCache>
                <c:formatCode>General</c:formatCode>
                <c:ptCount val="5"/>
                <c:pt idx="0" formatCode="0.0">
                  <c:v>30.45</c:v>
                </c:pt>
                <c:pt idx="2" formatCode="0.0">
                  <c:v>22.9275</c:v>
                </c:pt>
                <c:pt idx="3" formatCode="0.0">
                  <c:v>42.76240000000006</c:v>
                </c:pt>
                <c:pt idx="4" formatCode="0.0">
                  <c:v>38.67890000000001</c:v>
                </c:pt>
              </c:numCache>
            </c:numRef>
          </c:val>
        </c:ser>
        <c:dLbls>
          <c:showLegendKey val="0"/>
          <c:showVal val="0"/>
          <c:showCatName val="0"/>
          <c:showSerName val="0"/>
          <c:showPercent val="0"/>
          <c:showBubbleSize val="0"/>
        </c:dLbls>
        <c:gapWidth val="150"/>
        <c:axId val="5172712"/>
        <c:axId val="5175688"/>
      </c:barChart>
      <c:catAx>
        <c:axId val="5172712"/>
        <c:scaling>
          <c:orientation val="minMax"/>
        </c:scaling>
        <c:delete val="0"/>
        <c:axPos val="b"/>
        <c:majorTickMark val="out"/>
        <c:minorTickMark val="none"/>
        <c:tickLblPos val="nextTo"/>
        <c:crossAx val="5175688"/>
        <c:crosses val="autoZero"/>
        <c:auto val="1"/>
        <c:lblAlgn val="ctr"/>
        <c:lblOffset val="100"/>
        <c:noMultiLvlLbl val="0"/>
      </c:catAx>
      <c:valAx>
        <c:axId val="5175688"/>
        <c:scaling>
          <c:orientation val="minMax"/>
        </c:scaling>
        <c:delete val="0"/>
        <c:axPos val="l"/>
        <c:title>
          <c:tx>
            <c:rich>
              <a:bodyPr rot="-5400000" vert="horz"/>
              <a:lstStyle/>
              <a:p>
                <a:pPr>
                  <a:defRPr sz="1200" b="0"/>
                </a:pPr>
                <a:r>
                  <a:rPr lang="en-US" sz="1200" b="0"/>
                  <a:t>Percent</a:t>
                </a:r>
              </a:p>
            </c:rich>
          </c:tx>
          <c:layout/>
          <c:overlay val="0"/>
        </c:title>
        <c:numFmt formatCode="General" sourceLinked="0"/>
        <c:majorTickMark val="out"/>
        <c:minorTickMark val="none"/>
        <c:tickLblPos val="nextTo"/>
        <c:crossAx val="5172712"/>
        <c:crosses val="autoZero"/>
        <c:crossBetween val="between"/>
      </c:valAx>
    </c:plotArea>
    <c:plotVisOnly val="1"/>
    <c:dispBlanksAs val="gap"/>
    <c:showDLblsOverMax val="0"/>
  </c:chart>
  <c:txPr>
    <a:bodyPr/>
    <a:lstStyle/>
    <a:p>
      <a:pPr>
        <a:defRPr>
          <a:latin typeface="Times New Roman" pitchFamily="18" charset="0"/>
          <a:cs typeface="Times New Roman" pitchFamily="18" charset="0"/>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0"/>
    <c:plotArea>
      <c:layout/>
      <c:barChart>
        <c:barDir val="col"/>
        <c:grouping val="percentStacked"/>
        <c:varyColors val="0"/>
        <c:ser>
          <c:idx val="0"/>
          <c:order val="0"/>
          <c:tx>
            <c:strRef>
              <c:f>Decomposition_graph!$A$4</c:f>
              <c:strCache>
                <c:ptCount val="1"/>
                <c:pt idx="0">
                  <c:v>    Unexplained</c:v>
                </c:pt>
              </c:strCache>
            </c:strRef>
          </c:tx>
          <c:invertIfNegative val="0"/>
          <c:dLbls>
            <c:txPr>
              <a:bodyPr/>
              <a:lstStyle/>
              <a:p>
                <a:pPr>
                  <a:defRPr>
                    <a:solidFill>
                      <a:schemeClr val="accent3">
                        <a:lumMod val="25000"/>
                      </a:schemeClr>
                    </a:solidFill>
                  </a:defRPr>
                </a:pPr>
                <a:endParaRPr lang="en-US"/>
              </a:p>
            </c:txPr>
            <c:dLblPos val="inBase"/>
            <c:showLegendKey val="0"/>
            <c:showVal val="1"/>
            <c:showCatName val="0"/>
            <c:showSerName val="1"/>
            <c:showPercent val="0"/>
            <c:showBubbleSize val="0"/>
            <c:separator>; </c:separator>
            <c:showLeaderLines val="0"/>
          </c:dLbls>
          <c:cat>
            <c:strRef>
              <c:f>Decomposition_graph!$B$2</c:f>
              <c:strCache>
                <c:ptCount val="1"/>
                <c:pt idx="0">
                  <c:v>Total Difference in Controller Use = 24.5%</c:v>
                </c:pt>
              </c:strCache>
            </c:strRef>
          </c:cat>
          <c:val>
            <c:numRef>
              <c:f>Decomposition_graph!$B$4</c:f>
              <c:numCache>
                <c:formatCode>0.0</c:formatCode>
                <c:ptCount val="1"/>
                <c:pt idx="0">
                  <c:v>12.75195</c:v>
                </c:pt>
              </c:numCache>
            </c:numRef>
          </c:val>
        </c:ser>
        <c:ser>
          <c:idx val="1"/>
          <c:order val="1"/>
          <c:tx>
            <c:strRef>
              <c:f>Decomposition_graph!$A$6</c:f>
              <c:strCache>
                <c:ptCount val="1"/>
                <c:pt idx="0">
                  <c:v>       Need</c:v>
                </c:pt>
              </c:strCache>
            </c:strRef>
          </c:tx>
          <c:invertIfNegative val="0"/>
          <c:dLbls>
            <c:dLbl>
              <c:idx val="0"/>
              <c:layout/>
              <c:dLblPos val="ctr"/>
              <c:showLegendKey val="0"/>
              <c:showVal val="1"/>
              <c:showCatName val="0"/>
              <c:showSerName val="1"/>
              <c:showPercent val="0"/>
              <c:showBubbleSize val="0"/>
              <c:separator>; </c:separator>
            </c:dLbl>
            <c:txPr>
              <a:bodyPr/>
              <a:lstStyle/>
              <a:p>
                <a:pPr>
                  <a:defRPr>
                    <a:solidFill>
                      <a:schemeClr val="accent3">
                        <a:lumMod val="25000"/>
                      </a:schemeClr>
                    </a:solidFill>
                  </a:defRPr>
                </a:pPr>
                <a:endParaRPr lang="en-US"/>
              </a:p>
            </c:txPr>
            <c:dLblPos val="inBase"/>
            <c:showLegendKey val="0"/>
            <c:showVal val="1"/>
            <c:showCatName val="0"/>
            <c:showSerName val="1"/>
            <c:showPercent val="0"/>
            <c:showBubbleSize val="0"/>
            <c:separator>; </c:separator>
            <c:showLeaderLines val="0"/>
          </c:dLbls>
          <c:cat>
            <c:strRef>
              <c:f>Decomposition_graph!$B$2</c:f>
              <c:strCache>
                <c:ptCount val="1"/>
                <c:pt idx="0">
                  <c:v>Total Difference in Controller Use = 24.5%</c:v>
                </c:pt>
              </c:strCache>
            </c:strRef>
          </c:cat>
          <c:val>
            <c:numRef>
              <c:f>Decomposition_graph!$B$6</c:f>
              <c:numCache>
                <c:formatCode>0.0</c:formatCode>
                <c:ptCount val="1"/>
                <c:pt idx="0">
                  <c:v>2.214869999999998</c:v>
                </c:pt>
              </c:numCache>
            </c:numRef>
          </c:val>
        </c:ser>
        <c:ser>
          <c:idx val="2"/>
          <c:order val="2"/>
          <c:tx>
            <c:strRef>
              <c:f>Decomposition_graph!$A$7</c:f>
              <c:strCache>
                <c:ptCount val="1"/>
                <c:pt idx="0">
                  <c:v>       Enabling</c:v>
                </c:pt>
              </c:strCache>
            </c:strRef>
          </c:tx>
          <c:invertIfNegative val="0"/>
          <c:dLbls>
            <c:dLbl>
              <c:idx val="0"/>
              <c:layout/>
              <c:dLblPos val="inBase"/>
              <c:showLegendKey val="0"/>
              <c:showVal val="1"/>
              <c:showCatName val="0"/>
              <c:showSerName val="1"/>
              <c:showPercent val="0"/>
              <c:showBubbleSize val="0"/>
              <c:separator>; </c:separator>
            </c:dLbl>
            <c:txPr>
              <a:bodyPr/>
              <a:lstStyle/>
              <a:p>
                <a:pPr>
                  <a:defRPr>
                    <a:solidFill>
                      <a:schemeClr val="accent3">
                        <a:lumMod val="25000"/>
                      </a:schemeClr>
                    </a:solidFill>
                  </a:defRPr>
                </a:pPr>
                <a:endParaRPr lang="en-US"/>
              </a:p>
            </c:txPr>
            <c:showLegendKey val="0"/>
            <c:showVal val="1"/>
            <c:showCatName val="0"/>
            <c:showSerName val="1"/>
            <c:showPercent val="0"/>
            <c:showBubbleSize val="0"/>
            <c:separator>; </c:separator>
            <c:showLeaderLines val="0"/>
          </c:dLbls>
          <c:cat>
            <c:strRef>
              <c:f>Decomposition_graph!$B$2</c:f>
              <c:strCache>
                <c:ptCount val="1"/>
                <c:pt idx="0">
                  <c:v>Total Difference in Controller Use = 24.5%</c:v>
                </c:pt>
              </c:strCache>
            </c:strRef>
          </c:cat>
          <c:val>
            <c:numRef>
              <c:f>Decomposition_graph!$B$7</c:f>
              <c:numCache>
                <c:formatCode>0.0</c:formatCode>
                <c:ptCount val="1"/>
                <c:pt idx="0">
                  <c:v>8.6157</c:v>
                </c:pt>
              </c:numCache>
            </c:numRef>
          </c:val>
        </c:ser>
        <c:ser>
          <c:idx val="3"/>
          <c:order val="3"/>
          <c:tx>
            <c:strRef>
              <c:f>Decomposition_graph!$A$8</c:f>
              <c:strCache>
                <c:ptCount val="1"/>
                <c:pt idx="0">
                  <c:v>Predisposing</c:v>
                </c:pt>
              </c:strCache>
            </c:strRef>
          </c:tx>
          <c:invertIfNegative val="0"/>
          <c:cat>
            <c:strRef>
              <c:f>Decomposition_graph!$B$2</c:f>
              <c:strCache>
                <c:ptCount val="1"/>
                <c:pt idx="0">
                  <c:v>Total Difference in Controller Use = 24.5%</c:v>
                </c:pt>
              </c:strCache>
            </c:strRef>
          </c:cat>
          <c:val>
            <c:numRef>
              <c:f>Decomposition_graph!$B$8</c:f>
              <c:numCache>
                <c:formatCode>0.00</c:formatCode>
                <c:ptCount val="1"/>
                <c:pt idx="0">
                  <c:v>0.889820000000001</c:v>
                </c:pt>
              </c:numCache>
            </c:numRef>
          </c:val>
        </c:ser>
        <c:dLbls>
          <c:showLegendKey val="0"/>
          <c:showVal val="0"/>
          <c:showCatName val="0"/>
          <c:showSerName val="0"/>
          <c:showPercent val="0"/>
          <c:showBubbleSize val="0"/>
        </c:dLbls>
        <c:gapWidth val="150"/>
        <c:overlap val="100"/>
        <c:axId val="458373576"/>
        <c:axId val="458376808"/>
      </c:barChart>
      <c:catAx>
        <c:axId val="458373576"/>
        <c:scaling>
          <c:orientation val="minMax"/>
        </c:scaling>
        <c:delete val="0"/>
        <c:axPos val="b"/>
        <c:numFmt formatCode="General" sourceLinked="1"/>
        <c:majorTickMark val="out"/>
        <c:minorTickMark val="none"/>
        <c:tickLblPos val="high"/>
        <c:txPr>
          <a:bodyPr/>
          <a:lstStyle/>
          <a:p>
            <a:pPr>
              <a:defRPr b="1"/>
            </a:pPr>
            <a:endParaRPr lang="en-US"/>
          </a:p>
        </c:txPr>
        <c:crossAx val="458376808"/>
        <c:crosses val="autoZero"/>
        <c:auto val="1"/>
        <c:lblAlgn val="ctr"/>
        <c:lblOffset val="100"/>
        <c:noMultiLvlLbl val="0"/>
      </c:catAx>
      <c:valAx>
        <c:axId val="458376808"/>
        <c:scaling>
          <c:orientation val="minMax"/>
        </c:scaling>
        <c:delete val="0"/>
        <c:axPos val="l"/>
        <c:title>
          <c:tx>
            <c:rich>
              <a:bodyPr rot="-5400000" vert="horz"/>
              <a:lstStyle/>
              <a:p>
                <a:pPr>
                  <a:defRPr sz="1200" b="0"/>
                </a:pPr>
                <a:r>
                  <a:rPr lang="en-US" sz="1200" b="0" i="0" baseline="0"/>
                  <a:t>Percent contribution to gap in use</a:t>
                </a:r>
              </a:p>
            </c:rich>
          </c:tx>
          <c:layout/>
          <c:overlay val="0"/>
        </c:title>
        <c:numFmt formatCode="0%" sourceLinked="1"/>
        <c:majorTickMark val="out"/>
        <c:minorTickMark val="none"/>
        <c:tickLblPos val="nextTo"/>
        <c:crossAx val="458373576"/>
        <c:crosses val="autoZero"/>
        <c:crossBetween val="between"/>
      </c:valAx>
    </c:plotArea>
    <c:plotVisOnly val="1"/>
    <c:dispBlanksAs val="gap"/>
    <c:showDLblsOverMax val="0"/>
  </c:chart>
  <c:txPr>
    <a:bodyPr/>
    <a:lstStyle/>
    <a:p>
      <a:pPr>
        <a:defRPr>
          <a:latin typeface="Times New Roman" pitchFamily="18" charset="0"/>
          <a:cs typeface="Times New Roman" pitchFamily="18" charset="0"/>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0"/>
    <c:plotArea>
      <c:layout/>
      <c:barChart>
        <c:barDir val="col"/>
        <c:grouping val="percentStacked"/>
        <c:varyColors val="0"/>
        <c:ser>
          <c:idx val="0"/>
          <c:order val="0"/>
          <c:tx>
            <c:strRef>
              <c:f>Decomposition_graph!$A$12</c:f>
              <c:strCache>
                <c:ptCount val="1"/>
                <c:pt idx="0">
                  <c:v>    Unexplained</c:v>
                </c:pt>
              </c:strCache>
            </c:strRef>
          </c:tx>
          <c:invertIfNegative val="0"/>
          <c:dLbls>
            <c:txPr>
              <a:bodyPr/>
              <a:lstStyle/>
              <a:p>
                <a:pPr>
                  <a:defRPr>
                    <a:solidFill>
                      <a:schemeClr val="accent3">
                        <a:lumMod val="25000"/>
                      </a:schemeClr>
                    </a:solidFill>
                  </a:defRPr>
                </a:pPr>
                <a:endParaRPr lang="en-US"/>
              </a:p>
            </c:txPr>
            <c:dLblPos val="inBase"/>
            <c:showLegendKey val="0"/>
            <c:showVal val="1"/>
            <c:showCatName val="0"/>
            <c:showSerName val="1"/>
            <c:showPercent val="0"/>
            <c:showBubbleSize val="0"/>
            <c:separator>; </c:separator>
            <c:showLeaderLines val="0"/>
          </c:dLbls>
          <c:cat>
            <c:strRef>
              <c:f>Decomposition_graph!$B$10</c:f>
              <c:strCache>
                <c:ptCount val="1"/>
                <c:pt idx="0">
                  <c:v>Total Difference in Reliever Only Use = 19.8% </c:v>
                </c:pt>
              </c:strCache>
            </c:strRef>
          </c:cat>
          <c:val>
            <c:numRef>
              <c:f>Decomposition_graph!$B$12</c:f>
              <c:numCache>
                <c:formatCode>0.0</c:formatCode>
                <c:ptCount val="1"/>
                <c:pt idx="0">
                  <c:v>12.20697</c:v>
                </c:pt>
              </c:numCache>
            </c:numRef>
          </c:val>
        </c:ser>
        <c:ser>
          <c:idx val="1"/>
          <c:order val="1"/>
          <c:tx>
            <c:strRef>
              <c:f>Decomposition_graph!$A$14</c:f>
              <c:strCache>
                <c:ptCount val="1"/>
                <c:pt idx="0">
                  <c:v>       Need</c:v>
                </c:pt>
              </c:strCache>
            </c:strRef>
          </c:tx>
          <c:invertIfNegative val="0"/>
          <c:dLbls>
            <c:txPr>
              <a:bodyPr/>
              <a:lstStyle/>
              <a:p>
                <a:pPr>
                  <a:defRPr>
                    <a:solidFill>
                      <a:schemeClr val="accent3">
                        <a:lumMod val="25000"/>
                      </a:schemeClr>
                    </a:solidFill>
                  </a:defRPr>
                </a:pPr>
                <a:endParaRPr lang="en-US"/>
              </a:p>
            </c:txPr>
            <c:showLegendKey val="0"/>
            <c:showVal val="1"/>
            <c:showCatName val="0"/>
            <c:showSerName val="1"/>
            <c:showPercent val="0"/>
            <c:showBubbleSize val="0"/>
            <c:separator>; </c:separator>
            <c:showLeaderLines val="0"/>
          </c:dLbls>
          <c:cat>
            <c:strRef>
              <c:f>Decomposition_graph!$B$10</c:f>
              <c:strCache>
                <c:ptCount val="1"/>
                <c:pt idx="0">
                  <c:v>Total Difference in Reliever Only Use = 19.8% </c:v>
                </c:pt>
              </c:strCache>
            </c:strRef>
          </c:cat>
          <c:val>
            <c:numRef>
              <c:f>Decomposition_graph!$B$14</c:f>
              <c:numCache>
                <c:formatCode>0.0</c:formatCode>
                <c:ptCount val="1"/>
                <c:pt idx="0">
                  <c:v>1.609769999999997</c:v>
                </c:pt>
              </c:numCache>
            </c:numRef>
          </c:val>
        </c:ser>
        <c:ser>
          <c:idx val="2"/>
          <c:order val="2"/>
          <c:tx>
            <c:strRef>
              <c:f>Decomposition_graph!$A$15</c:f>
              <c:strCache>
                <c:ptCount val="1"/>
                <c:pt idx="0">
                  <c:v>       Enabling</c:v>
                </c:pt>
              </c:strCache>
            </c:strRef>
          </c:tx>
          <c:invertIfNegative val="0"/>
          <c:dLbls>
            <c:txPr>
              <a:bodyPr/>
              <a:lstStyle/>
              <a:p>
                <a:pPr>
                  <a:defRPr>
                    <a:solidFill>
                      <a:schemeClr val="accent3">
                        <a:lumMod val="25000"/>
                      </a:schemeClr>
                    </a:solidFill>
                  </a:defRPr>
                </a:pPr>
                <a:endParaRPr lang="en-US"/>
              </a:p>
            </c:txPr>
            <c:dLblPos val="inBase"/>
            <c:showLegendKey val="0"/>
            <c:showVal val="1"/>
            <c:showCatName val="0"/>
            <c:showSerName val="1"/>
            <c:showPercent val="0"/>
            <c:showBubbleSize val="0"/>
            <c:separator>; </c:separator>
            <c:showLeaderLines val="0"/>
          </c:dLbls>
          <c:cat>
            <c:strRef>
              <c:f>Decomposition_graph!$B$10</c:f>
              <c:strCache>
                <c:ptCount val="1"/>
                <c:pt idx="0">
                  <c:v>Total Difference in Reliever Only Use = 19.8% </c:v>
                </c:pt>
              </c:strCache>
            </c:strRef>
          </c:cat>
          <c:val>
            <c:numRef>
              <c:f>Decomposition_graph!$B$15</c:f>
              <c:numCache>
                <c:formatCode>0.0</c:formatCode>
                <c:ptCount val="1"/>
                <c:pt idx="0">
                  <c:v>5.651569999999999</c:v>
                </c:pt>
              </c:numCache>
            </c:numRef>
          </c:val>
        </c:ser>
        <c:ser>
          <c:idx val="3"/>
          <c:order val="3"/>
          <c:tx>
            <c:strRef>
              <c:f>Decomposition_graph!$A$16</c:f>
              <c:strCache>
                <c:ptCount val="1"/>
                <c:pt idx="0">
                  <c:v>Predisposing</c:v>
                </c:pt>
              </c:strCache>
            </c:strRef>
          </c:tx>
          <c:invertIfNegative val="0"/>
          <c:cat>
            <c:strRef>
              <c:f>Decomposition_graph!$B$10</c:f>
              <c:strCache>
                <c:ptCount val="1"/>
                <c:pt idx="0">
                  <c:v>Total Difference in Reliever Only Use = 19.8% </c:v>
                </c:pt>
              </c:strCache>
            </c:strRef>
          </c:cat>
          <c:val>
            <c:numRef>
              <c:f>Decomposition_graph!$B$16</c:f>
              <c:numCache>
                <c:formatCode>0.00</c:formatCode>
                <c:ptCount val="1"/>
                <c:pt idx="0">
                  <c:v>0.37277</c:v>
                </c:pt>
              </c:numCache>
            </c:numRef>
          </c:val>
        </c:ser>
        <c:dLbls>
          <c:showLegendKey val="0"/>
          <c:showVal val="0"/>
          <c:showCatName val="0"/>
          <c:showSerName val="0"/>
          <c:showPercent val="0"/>
          <c:showBubbleSize val="0"/>
        </c:dLbls>
        <c:gapWidth val="150"/>
        <c:overlap val="100"/>
        <c:axId val="458452664"/>
        <c:axId val="458455832"/>
      </c:barChart>
      <c:catAx>
        <c:axId val="458452664"/>
        <c:scaling>
          <c:orientation val="minMax"/>
        </c:scaling>
        <c:delete val="0"/>
        <c:axPos val="b"/>
        <c:majorTickMark val="out"/>
        <c:minorTickMark val="none"/>
        <c:tickLblPos val="high"/>
        <c:txPr>
          <a:bodyPr/>
          <a:lstStyle/>
          <a:p>
            <a:pPr>
              <a:defRPr b="1"/>
            </a:pPr>
            <a:endParaRPr lang="en-US"/>
          </a:p>
        </c:txPr>
        <c:crossAx val="458455832"/>
        <c:crosses val="autoZero"/>
        <c:auto val="1"/>
        <c:lblAlgn val="ctr"/>
        <c:lblOffset val="100"/>
        <c:noMultiLvlLbl val="0"/>
      </c:catAx>
      <c:valAx>
        <c:axId val="458455832"/>
        <c:scaling>
          <c:orientation val="minMax"/>
        </c:scaling>
        <c:delete val="0"/>
        <c:axPos val="l"/>
        <c:title>
          <c:tx>
            <c:rich>
              <a:bodyPr rot="-5400000" vert="horz"/>
              <a:lstStyle/>
              <a:p>
                <a:pPr>
                  <a:defRPr sz="1200" b="0"/>
                </a:pPr>
                <a:r>
                  <a:rPr lang="en-US" sz="1200" b="0" i="0" baseline="0"/>
                  <a:t>Percent contribution to gap in use</a:t>
                </a:r>
                <a:endParaRPr lang="en-US" sz="1200" b="0"/>
              </a:p>
            </c:rich>
          </c:tx>
          <c:layout/>
          <c:overlay val="0"/>
        </c:title>
        <c:numFmt formatCode="0%" sourceLinked="1"/>
        <c:majorTickMark val="out"/>
        <c:minorTickMark val="none"/>
        <c:tickLblPos val="nextTo"/>
        <c:crossAx val="458452664"/>
        <c:crosses val="autoZero"/>
        <c:crossBetween val="between"/>
      </c:valAx>
    </c:plotArea>
    <c:plotVisOnly val="1"/>
    <c:dispBlanksAs val="gap"/>
    <c:showDLblsOverMax val="0"/>
  </c:chart>
  <c:txPr>
    <a:bodyPr/>
    <a:lstStyle/>
    <a:p>
      <a:pPr>
        <a:defRPr>
          <a:latin typeface="Times New Roman" pitchFamily="18" charset="0"/>
          <a:cs typeface="Times New Roman" pitchFamily="18" charset="0"/>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0"/>
    <c:plotArea>
      <c:layout>
        <c:manualLayout>
          <c:layoutTarget val="inner"/>
          <c:xMode val="edge"/>
          <c:yMode val="edge"/>
          <c:x val="0.148873873873874"/>
          <c:y val="0.0904310344827585"/>
          <c:w val="0.825225169222267"/>
          <c:h val="0.877959770114943"/>
        </c:manualLayout>
      </c:layout>
      <c:barChart>
        <c:barDir val="col"/>
        <c:grouping val="percentStacked"/>
        <c:varyColors val="0"/>
        <c:ser>
          <c:idx val="0"/>
          <c:order val="0"/>
          <c:tx>
            <c:strRef>
              <c:f>Decomposition_graph!$A$21</c:f>
              <c:strCache>
                <c:ptCount val="1"/>
                <c:pt idx="0">
                  <c:v>    Unexplained</c:v>
                </c:pt>
              </c:strCache>
            </c:strRef>
          </c:tx>
          <c:invertIfNegative val="0"/>
          <c:dLbls>
            <c:txPr>
              <a:bodyPr/>
              <a:lstStyle/>
              <a:p>
                <a:pPr>
                  <a:defRPr>
                    <a:solidFill>
                      <a:schemeClr val="accent3">
                        <a:lumMod val="25000"/>
                      </a:schemeClr>
                    </a:solidFill>
                  </a:defRPr>
                </a:pPr>
                <a:endParaRPr lang="en-US"/>
              </a:p>
            </c:txPr>
            <c:dLblPos val="inBase"/>
            <c:showLegendKey val="0"/>
            <c:showVal val="1"/>
            <c:showCatName val="0"/>
            <c:showSerName val="1"/>
            <c:showPercent val="0"/>
            <c:showBubbleSize val="0"/>
            <c:separator>; </c:separator>
            <c:showLeaderLines val="0"/>
          </c:dLbls>
          <c:cat>
            <c:strRef>
              <c:f>Decomposition_graph!$B$19</c:f>
              <c:strCache>
                <c:ptCount val="1"/>
                <c:pt idx="0">
                  <c:v>Total Difference in Controller Use = 19.1%</c:v>
                </c:pt>
              </c:strCache>
            </c:strRef>
          </c:cat>
          <c:val>
            <c:numRef>
              <c:f>Decomposition_graph!$B$21</c:f>
              <c:numCache>
                <c:formatCode>0.0</c:formatCode>
                <c:ptCount val="1"/>
                <c:pt idx="0">
                  <c:v>4.43020000000001</c:v>
                </c:pt>
              </c:numCache>
            </c:numRef>
          </c:val>
        </c:ser>
        <c:ser>
          <c:idx val="1"/>
          <c:order val="1"/>
          <c:tx>
            <c:strRef>
              <c:f>Decomposition_graph!$A$23</c:f>
              <c:strCache>
                <c:ptCount val="1"/>
                <c:pt idx="0">
                  <c:v>       Need</c:v>
                </c:pt>
              </c:strCache>
            </c:strRef>
          </c:tx>
          <c:invertIfNegative val="0"/>
          <c:dLbls>
            <c:txPr>
              <a:bodyPr/>
              <a:lstStyle/>
              <a:p>
                <a:pPr>
                  <a:defRPr>
                    <a:solidFill>
                      <a:schemeClr val="accent3">
                        <a:lumMod val="25000"/>
                      </a:schemeClr>
                    </a:solidFill>
                  </a:defRPr>
                </a:pPr>
                <a:endParaRPr lang="en-US"/>
              </a:p>
            </c:txPr>
            <c:showLegendKey val="0"/>
            <c:showVal val="1"/>
            <c:showCatName val="0"/>
            <c:showSerName val="1"/>
            <c:showPercent val="0"/>
            <c:showBubbleSize val="0"/>
            <c:separator>; </c:separator>
            <c:showLeaderLines val="0"/>
          </c:dLbls>
          <c:cat>
            <c:strRef>
              <c:f>Decomposition_graph!$B$19</c:f>
              <c:strCache>
                <c:ptCount val="1"/>
                <c:pt idx="0">
                  <c:v>Total Difference in Controller Use = 19.1%</c:v>
                </c:pt>
              </c:strCache>
            </c:strRef>
          </c:cat>
          <c:val>
            <c:numRef>
              <c:f>Decomposition_graph!$B$23</c:f>
              <c:numCache>
                <c:formatCode>0.0</c:formatCode>
                <c:ptCount val="1"/>
                <c:pt idx="0">
                  <c:v>1.69731</c:v>
                </c:pt>
              </c:numCache>
            </c:numRef>
          </c:val>
        </c:ser>
        <c:ser>
          <c:idx val="2"/>
          <c:order val="2"/>
          <c:tx>
            <c:strRef>
              <c:f>Decomposition_graph!$A$24</c:f>
              <c:strCache>
                <c:ptCount val="1"/>
                <c:pt idx="0">
                  <c:v>       Enabling </c:v>
                </c:pt>
              </c:strCache>
            </c:strRef>
          </c:tx>
          <c:invertIfNegative val="0"/>
          <c:dLbls>
            <c:txPr>
              <a:bodyPr/>
              <a:lstStyle/>
              <a:p>
                <a:pPr>
                  <a:defRPr>
                    <a:solidFill>
                      <a:schemeClr val="accent3">
                        <a:lumMod val="25000"/>
                      </a:schemeClr>
                    </a:solidFill>
                  </a:defRPr>
                </a:pPr>
                <a:endParaRPr lang="en-US"/>
              </a:p>
            </c:txPr>
            <c:dLblPos val="inBase"/>
            <c:showLegendKey val="0"/>
            <c:showVal val="1"/>
            <c:showCatName val="0"/>
            <c:showSerName val="1"/>
            <c:showPercent val="0"/>
            <c:showBubbleSize val="0"/>
            <c:separator>; </c:separator>
            <c:showLeaderLines val="0"/>
          </c:dLbls>
          <c:cat>
            <c:strRef>
              <c:f>Decomposition_graph!$B$19</c:f>
              <c:strCache>
                <c:ptCount val="1"/>
                <c:pt idx="0">
                  <c:v>Total Difference in Controller Use = 19.1%</c:v>
                </c:pt>
              </c:strCache>
            </c:strRef>
          </c:cat>
          <c:val>
            <c:numRef>
              <c:f>Decomposition_graph!$B$24</c:f>
              <c:numCache>
                <c:formatCode>0.0</c:formatCode>
                <c:ptCount val="1"/>
                <c:pt idx="0">
                  <c:v>6.320679999999998</c:v>
                </c:pt>
              </c:numCache>
            </c:numRef>
          </c:val>
        </c:ser>
        <c:ser>
          <c:idx val="3"/>
          <c:order val="3"/>
          <c:tx>
            <c:strRef>
              <c:f>Decomposition_graph!$A$25</c:f>
              <c:strCache>
                <c:ptCount val="1"/>
                <c:pt idx="0">
                  <c:v>       Predisposing</c:v>
                </c:pt>
              </c:strCache>
            </c:strRef>
          </c:tx>
          <c:invertIfNegative val="0"/>
          <c:dLbls>
            <c:txPr>
              <a:bodyPr/>
              <a:lstStyle/>
              <a:p>
                <a:pPr>
                  <a:defRPr>
                    <a:solidFill>
                      <a:schemeClr val="accent3">
                        <a:lumMod val="25000"/>
                      </a:schemeClr>
                    </a:solidFill>
                  </a:defRPr>
                </a:pPr>
                <a:endParaRPr lang="en-US"/>
              </a:p>
            </c:txPr>
            <c:dLblPos val="inBase"/>
            <c:showLegendKey val="0"/>
            <c:showVal val="1"/>
            <c:showCatName val="0"/>
            <c:showSerName val="1"/>
            <c:showPercent val="0"/>
            <c:showBubbleSize val="0"/>
            <c:separator>; </c:separator>
            <c:showLeaderLines val="0"/>
          </c:dLbls>
          <c:cat>
            <c:strRef>
              <c:f>Decomposition_graph!$B$19</c:f>
              <c:strCache>
                <c:ptCount val="1"/>
                <c:pt idx="0">
                  <c:v>Total Difference in Controller Use = 19.1%</c:v>
                </c:pt>
              </c:strCache>
            </c:strRef>
          </c:cat>
          <c:val>
            <c:numRef>
              <c:f>Decomposition_graph!$B$25</c:f>
              <c:numCache>
                <c:formatCode>0.0</c:formatCode>
                <c:ptCount val="1"/>
                <c:pt idx="0">
                  <c:v>6.595179999999996</c:v>
                </c:pt>
              </c:numCache>
            </c:numRef>
          </c:val>
        </c:ser>
        <c:dLbls>
          <c:showLegendKey val="0"/>
          <c:showVal val="0"/>
          <c:showCatName val="0"/>
          <c:showSerName val="0"/>
          <c:showPercent val="0"/>
          <c:showBubbleSize val="0"/>
        </c:dLbls>
        <c:gapWidth val="150"/>
        <c:overlap val="100"/>
        <c:axId val="458518488"/>
        <c:axId val="458521592"/>
      </c:barChart>
      <c:catAx>
        <c:axId val="458518488"/>
        <c:scaling>
          <c:orientation val="minMax"/>
        </c:scaling>
        <c:delete val="0"/>
        <c:axPos val="b"/>
        <c:majorTickMark val="out"/>
        <c:minorTickMark val="none"/>
        <c:tickLblPos val="high"/>
        <c:txPr>
          <a:bodyPr/>
          <a:lstStyle/>
          <a:p>
            <a:pPr>
              <a:defRPr b="1"/>
            </a:pPr>
            <a:endParaRPr lang="en-US"/>
          </a:p>
        </c:txPr>
        <c:crossAx val="458521592"/>
        <c:crosses val="autoZero"/>
        <c:auto val="1"/>
        <c:lblAlgn val="ctr"/>
        <c:lblOffset val="100"/>
        <c:noMultiLvlLbl val="0"/>
      </c:catAx>
      <c:valAx>
        <c:axId val="458521592"/>
        <c:scaling>
          <c:orientation val="minMax"/>
        </c:scaling>
        <c:delete val="0"/>
        <c:axPos val="l"/>
        <c:title>
          <c:tx>
            <c:rich>
              <a:bodyPr rot="-5400000" vert="horz"/>
              <a:lstStyle/>
              <a:p>
                <a:pPr>
                  <a:defRPr sz="1200" b="0"/>
                </a:pPr>
                <a:r>
                  <a:rPr lang="en-US" sz="1200" b="0" i="0" baseline="0" dirty="0"/>
                  <a:t>Percent contribution to gap in use</a:t>
                </a:r>
                <a:endParaRPr lang="en-US" sz="1200" b="0" dirty="0"/>
              </a:p>
            </c:rich>
          </c:tx>
          <c:layout>
            <c:manualLayout>
              <c:xMode val="edge"/>
              <c:yMode val="edge"/>
              <c:x val="0.0344779030999504"/>
              <c:y val="0.268837903882705"/>
            </c:manualLayout>
          </c:layout>
          <c:overlay val="0"/>
        </c:title>
        <c:numFmt formatCode="0%" sourceLinked="1"/>
        <c:majorTickMark val="out"/>
        <c:minorTickMark val="none"/>
        <c:tickLblPos val="nextTo"/>
        <c:crossAx val="458518488"/>
        <c:crosses val="autoZero"/>
        <c:crossBetween val="between"/>
      </c:valAx>
    </c:plotArea>
    <c:plotVisOnly val="1"/>
    <c:dispBlanksAs val="gap"/>
    <c:showDLblsOverMax val="0"/>
  </c:chart>
  <c:txPr>
    <a:bodyPr/>
    <a:lstStyle/>
    <a:p>
      <a:pPr>
        <a:defRPr>
          <a:latin typeface="Times New Roman" pitchFamily="18" charset="0"/>
          <a:cs typeface="Times New Roman" pitchFamily="18" charset="0"/>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0"/>
    <c:plotArea>
      <c:layout/>
      <c:barChart>
        <c:barDir val="col"/>
        <c:grouping val="percentStacked"/>
        <c:varyColors val="0"/>
        <c:ser>
          <c:idx val="0"/>
          <c:order val="0"/>
          <c:tx>
            <c:strRef>
              <c:f>Decomposition_graph!$A$30</c:f>
              <c:strCache>
                <c:ptCount val="1"/>
                <c:pt idx="0">
                  <c:v>    Unexplained</c:v>
                </c:pt>
              </c:strCache>
            </c:strRef>
          </c:tx>
          <c:invertIfNegative val="0"/>
          <c:dLbls>
            <c:txPr>
              <a:bodyPr/>
              <a:lstStyle/>
              <a:p>
                <a:pPr>
                  <a:defRPr>
                    <a:solidFill>
                      <a:schemeClr val="accent3">
                        <a:lumMod val="25000"/>
                      </a:schemeClr>
                    </a:solidFill>
                  </a:defRPr>
                </a:pPr>
                <a:endParaRPr lang="en-US"/>
              </a:p>
            </c:txPr>
            <c:dLblPos val="inBase"/>
            <c:showLegendKey val="0"/>
            <c:showVal val="1"/>
            <c:showCatName val="0"/>
            <c:showSerName val="1"/>
            <c:showPercent val="0"/>
            <c:showBubbleSize val="0"/>
            <c:separator>; </c:separator>
            <c:showLeaderLines val="0"/>
          </c:dLbls>
          <c:cat>
            <c:strRef>
              <c:f>Decomposition_graph!$B$28</c:f>
              <c:strCache>
                <c:ptCount val="1"/>
                <c:pt idx="0">
                  <c:v>Total Difference in Reliever Only Use = 15.8% </c:v>
                </c:pt>
              </c:strCache>
            </c:strRef>
          </c:cat>
          <c:val>
            <c:numRef>
              <c:f>Decomposition_graph!$B$30</c:f>
              <c:numCache>
                <c:formatCode>0.0</c:formatCode>
                <c:ptCount val="1"/>
                <c:pt idx="0">
                  <c:v>7.797549999999997</c:v>
                </c:pt>
              </c:numCache>
            </c:numRef>
          </c:val>
        </c:ser>
        <c:ser>
          <c:idx val="1"/>
          <c:order val="1"/>
          <c:tx>
            <c:strRef>
              <c:f>Decomposition_graph!$A$32</c:f>
              <c:strCache>
                <c:ptCount val="1"/>
                <c:pt idx="0">
                  <c:v>       Need</c:v>
                </c:pt>
              </c:strCache>
            </c:strRef>
          </c:tx>
          <c:invertIfNegative val="0"/>
          <c:dLbls>
            <c:txPr>
              <a:bodyPr/>
              <a:lstStyle/>
              <a:p>
                <a:pPr>
                  <a:defRPr>
                    <a:solidFill>
                      <a:schemeClr val="accent3">
                        <a:lumMod val="25000"/>
                      </a:schemeClr>
                    </a:solidFill>
                  </a:defRPr>
                </a:pPr>
                <a:endParaRPr lang="en-US"/>
              </a:p>
            </c:txPr>
            <c:showLegendKey val="0"/>
            <c:showVal val="1"/>
            <c:showCatName val="0"/>
            <c:showSerName val="1"/>
            <c:showPercent val="0"/>
            <c:showBubbleSize val="0"/>
            <c:separator>; </c:separator>
            <c:showLeaderLines val="0"/>
          </c:dLbls>
          <c:cat>
            <c:strRef>
              <c:f>Decomposition_graph!$B$28</c:f>
              <c:strCache>
                <c:ptCount val="1"/>
                <c:pt idx="0">
                  <c:v>Total Difference in Reliever Only Use = 15.8% </c:v>
                </c:pt>
              </c:strCache>
            </c:strRef>
          </c:cat>
          <c:val>
            <c:numRef>
              <c:f>Decomposition_graph!$B$32</c:f>
              <c:numCache>
                <c:formatCode>0.0</c:formatCode>
                <c:ptCount val="1"/>
                <c:pt idx="0">
                  <c:v>1.20475</c:v>
                </c:pt>
              </c:numCache>
            </c:numRef>
          </c:val>
        </c:ser>
        <c:ser>
          <c:idx val="2"/>
          <c:order val="2"/>
          <c:tx>
            <c:strRef>
              <c:f>Decomposition_graph!$A$33</c:f>
              <c:strCache>
                <c:ptCount val="1"/>
                <c:pt idx="0">
                  <c:v>       Enabling </c:v>
                </c:pt>
              </c:strCache>
            </c:strRef>
          </c:tx>
          <c:invertIfNegative val="0"/>
          <c:dLbls>
            <c:txPr>
              <a:bodyPr/>
              <a:lstStyle/>
              <a:p>
                <a:pPr>
                  <a:defRPr>
                    <a:solidFill>
                      <a:schemeClr val="accent3">
                        <a:lumMod val="25000"/>
                      </a:schemeClr>
                    </a:solidFill>
                  </a:defRPr>
                </a:pPr>
                <a:endParaRPr lang="en-US"/>
              </a:p>
            </c:txPr>
            <c:dLblPos val="inBase"/>
            <c:showLegendKey val="0"/>
            <c:showVal val="1"/>
            <c:showCatName val="0"/>
            <c:showSerName val="1"/>
            <c:showPercent val="0"/>
            <c:showBubbleSize val="0"/>
            <c:separator>; </c:separator>
            <c:showLeaderLines val="0"/>
          </c:dLbls>
          <c:cat>
            <c:strRef>
              <c:f>Decomposition_graph!$B$28</c:f>
              <c:strCache>
                <c:ptCount val="1"/>
                <c:pt idx="0">
                  <c:v>Total Difference in Reliever Only Use = 15.8% </c:v>
                </c:pt>
              </c:strCache>
            </c:strRef>
          </c:cat>
          <c:val>
            <c:numRef>
              <c:f>Decomposition_graph!$B$33</c:f>
              <c:numCache>
                <c:formatCode>0.0</c:formatCode>
                <c:ptCount val="1"/>
                <c:pt idx="0">
                  <c:v>4.361009999999998</c:v>
                </c:pt>
              </c:numCache>
            </c:numRef>
          </c:val>
        </c:ser>
        <c:ser>
          <c:idx val="3"/>
          <c:order val="3"/>
          <c:tx>
            <c:strRef>
              <c:f>Decomposition_graph!$A$34</c:f>
              <c:strCache>
                <c:ptCount val="1"/>
                <c:pt idx="0">
                  <c:v>       Predisposing</c:v>
                </c:pt>
              </c:strCache>
            </c:strRef>
          </c:tx>
          <c:invertIfNegative val="0"/>
          <c:cat>
            <c:strRef>
              <c:f>Decomposition_graph!$B$28</c:f>
              <c:strCache>
                <c:ptCount val="1"/>
                <c:pt idx="0">
                  <c:v>Total Difference in Reliever Only Use = 15.8% </c:v>
                </c:pt>
              </c:strCache>
            </c:strRef>
          </c:cat>
          <c:val>
            <c:numRef>
              <c:f>Decomposition_graph!$B$34</c:f>
              <c:numCache>
                <c:formatCode>0.00</c:formatCode>
                <c:ptCount val="1"/>
                <c:pt idx="0">
                  <c:v>2.353009999999997</c:v>
                </c:pt>
              </c:numCache>
            </c:numRef>
          </c:val>
        </c:ser>
        <c:dLbls>
          <c:showLegendKey val="0"/>
          <c:showVal val="0"/>
          <c:showCatName val="0"/>
          <c:showSerName val="0"/>
          <c:showPercent val="0"/>
          <c:showBubbleSize val="0"/>
        </c:dLbls>
        <c:gapWidth val="150"/>
        <c:overlap val="100"/>
        <c:axId val="458577688"/>
        <c:axId val="458580856"/>
      </c:barChart>
      <c:catAx>
        <c:axId val="458577688"/>
        <c:scaling>
          <c:orientation val="minMax"/>
        </c:scaling>
        <c:delete val="0"/>
        <c:axPos val="b"/>
        <c:majorTickMark val="out"/>
        <c:minorTickMark val="none"/>
        <c:tickLblPos val="high"/>
        <c:txPr>
          <a:bodyPr/>
          <a:lstStyle/>
          <a:p>
            <a:pPr>
              <a:defRPr b="1"/>
            </a:pPr>
            <a:endParaRPr lang="en-US"/>
          </a:p>
        </c:txPr>
        <c:crossAx val="458580856"/>
        <c:crosses val="autoZero"/>
        <c:auto val="1"/>
        <c:lblAlgn val="ctr"/>
        <c:lblOffset val="100"/>
        <c:noMultiLvlLbl val="0"/>
      </c:catAx>
      <c:valAx>
        <c:axId val="458580856"/>
        <c:scaling>
          <c:orientation val="minMax"/>
        </c:scaling>
        <c:delete val="0"/>
        <c:axPos val="l"/>
        <c:title>
          <c:tx>
            <c:rich>
              <a:bodyPr rot="-5400000" vert="horz"/>
              <a:lstStyle/>
              <a:p>
                <a:pPr>
                  <a:defRPr sz="1200" b="0"/>
                </a:pPr>
                <a:r>
                  <a:rPr lang="en-US" sz="1200" b="0" i="0" baseline="0"/>
                  <a:t>Percent contribution to gap in use</a:t>
                </a:r>
                <a:endParaRPr lang="en-US" sz="1200" b="0"/>
              </a:p>
            </c:rich>
          </c:tx>
          <c:layout/>
          <c:overlay val="0"/>
        </c:title>
        <c:numFmt formatCode="0%" sourceLinked="1"/>
        <c:majorTickMark val="out"/>
        <c:minorTickMark val="none"/>
        <c:tickLblPos val="nextTo"/>
        <c:crossAx val="458577688"/>
        <c:crosses val="autoZero"/>
        <c:crossBetween val="between"/>
      </c:valAx>
    </c:plotArea>
    <c:plotVisOnly val="1"/>
    <c:dispBlanksAs val="gap"/>
    <c:showDLblsOverMax val="0"/>
  </c:chart>
  <c:txPr>
    <a:bodyPr/>
    <a:lstStyle/>
    <a:p>
      <a:pPr>
        <a:defRPr>
          <a:latin typeface="Times New Roman" pitchFamily="18" charset="0"/>
          <a:cs typeface="Times New Roman" pitchFamily="18" charset="0"/>
        </a:defRPr>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551613" y="8905875"/>
            <a:ext cx="396875" cy="306388"/>
          </a:xfrm>
          <a:prstGeom prst="rect">
            <a:avLst/>
          </a:prstGeom>
          <a:noFill/>
          <a:ln w="12700">
            <a:noFill/>
            <a:miter lim="800000"/>
            <a:headEnd/>
            <a:tailEnd/>
          </a:ln>
          <a:effectLst/>
        </p:spPr>
        <p:txBody>
          <a:bodyPr wrap="none" lIns="93839" tIns="46096" rIns="93839" bIns="46096" anchor="ctr">
            <a:spAutoFit/>
          </a:bodyPr>
          <a:lstStyle/>
          <a:p>
            <a:pPr algn="r" defTabSz="949325"/>
            <a:fld id="{C6AE1F02-41F5-D84B-BDDF-0476769BE138}" type="slidenum">
              <a:rPr lang="en-US" sz="1400"/>
              <a:pPr algn="r" defTabSz="949325"/>
              <a:t>‹#›</a:t>
            </a:fld>
            <a:endParaRPr lang="en-US" sz="1400"/>
          </a:p>
        </p:txBody>
      </p:sp>
    </p:spTree>
    <p:extLst>
      <p:ext uri="{BB962C8B-B14F-4D97-AF65-F5344CB8AC3E}">
        <p14:creationId xmlns:p14="http://schemas.microsoft.com/office/powerpoint/2010/main" val="9292394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6625" y="4418013"/>
            <a:ext cx="5146675" cy="4187825"/>
          </a:xfrm>
          <a:prstGeom prst="rect">
            <a:avLst/>
          </a:prstGeom>
          <a:noFill/>
          <a:ln w="12700">
            <a:noFill/>
            <a:miter lim="800000"/>
            <a:headEnd/>
            <a:tailEnd/>
          </a:ln>
          <a:effectLst/>
        </p:spPr>
        <p:txBody>
          <a:bodyPr vert="horz" wrap="square" lIns="93839" tIns="46096" rIns="93839" bIns="46096"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603" name="Rectangle 3"/>
          <p:cNvSpPr>
            <a:spLocks noChangeArrowheads="1" noTextEdit="1"/>
          </p:cNvSpPr>
          <p:nvPr>
            <p:ph type="sldImg" idx="2"/>
          </p:nvPr>
        </p:nvSpPr>
        <p:spPr bwMode="auto">
          <a:xfrm>
            <a:off x="1187450" y="701675"/>
            <a:ext cx="4646613" cy="348456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52" name="Rectangle 4"/>
          <p:cNvSpPr>
            <a:spLocks noChangeArrowheads="1"/>
          </p:cNvSpPr>
          <p:nvPr/>
        </p:nvSpPr>
        <p:spPr bwMode="auto">
          <a:xfrm>
            <a:off x="6554788" y="8905875"/>
            <a:ext cx="393700" cy="304800"/>
          </a:xfrm>
          <a:prstGeom prst="rect">
            <a:avLst/>
          </a:prstGeom>
          <a:noFill/>
          <a:ln w="12700">
            <a:noFill/>
            <a:miter lim="800000"/>
            <a:headEnd/>
            <a:tailEnd/>
          </a:ln>
          <a:effectLst/>
        </p:spPr>
        <p:txBody>
          <a:bodyPr wrap="none" lIns="93839" tIns="46096" rIns="93839" bIns="46096" anchor="ctr">
            <a:spAutoFit/>
          </a:bodyPr>
          <a:lstStyle/>
          <a:p>
            <a:pPr algn="r" defTabSz="949325"/>
            <a:fld id="{C1BDB751-2413-1F4A-A7D8-549F2C10E4D5}" type="slidenum">
              <a:rPr lang="en-US" sz="1400"/>
              <a:pPr algn="r" defTabSz="949325"/>
              <a:t>‹#›</a:t>
            </a:fld>
            <a:endParaRPr lang="en-US" sz="1400"/>
          </a:p>
        </p:txBody>
      </p:sp>
    </p:spTree>
    <p:extLst>
      <p:ext uri="{BB962C8B-B14F-4D97-AF65-F5344CB8AC3E}">
        <p14:creationId xmlns:p14="http://schemas.microsoft.com/office/powerpoint/2010/main" val="41070168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noTextEdit="1"/>
          </p:cNvSpPr>
          <p:nvPr>
            <p:ph type="sldImg"/>
          </p:nvPr>
        </p:nvSpPr>
        <p:spPr>
          <a:ln/>
        </p:spPr>
      </p:sp>
      <p:sp>
        <p:nvSpPr>
          <p:cNvPr id="2662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noTextEdit="1"/>
          </p:cNvSpPr>
          <p:nvPr>
            <p:ph type="sldImg"/>
          </p:nvPr>
        </p:nvSpPr>
        <p:spPr>
          <a:ln/>
        </p:spPr>
      </p:sp>
      <p:sp>
        <p:nvSpPr>
          <p:cNvPr id="399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a:p>
            <a:endParaRPr lang="en-US" dirty="0">
              <a:latin typeface="Times New Roman" charset="0"/>
            </a:endParaRPr>
          </a:p>
          <a:p>
            <a:endParaRPr lang="en-US" dirty="0">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noTextEdit="1"/>
          </p:cNvSpPr>
          <p:nvPr>
            <p:ph type="sldImg"/>
          </p:nvPr>
        </p:nvSpPr>
        <p:spPr>
          <a:ln/>
        </p:spPr>
      </p:sp>
      <p:sp>
        <p:nvSpPr>
          <p:cNvPr id="4096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a:p>
            <a:endParaRPr lang="en-US" dirty="0">
              <a:latin typeface="Times New Roman" charset="0"/>
            </a:endParaRPr>
          </a:p>
          <a:p>
            <a:endParaRPr lang="en-US" dirty="0">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noTextEdit="1"/>
          </p:cNvSpPr>
          <p:nvPr>
            <p:ph type="sldImg"/>
          </p:nvPr>
        </p:nvSpPr>
        <p:spPr>
          <a:ln/>
        </p:spPr>
      </p:sp>
      <p:sp>
        <p:nvSpPr>
          <p:cNvPr id="4198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a:p>
            <a:pPr eaLnBrk="1" hangingPunct="1"/>
            <a:endParaRPr lang="en-US" dirty="0">
              <a:latin typeface="Times New Roman"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noTextEdit="1"/>
          </p:cNvSpPr>
          <p:nvPr>
            <p:ph type="sldImg"/>
          </p:nvPr>
        </p:nvSpPr>
        <p:spPr>
          <a:ln/>
        </p:spPr>
      </p:sp>
      <p:sp>
        <p:nvSpPr>
          <p:cNvPr id="4301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noTextEdit="1"/>
          </p:cNvSpPr>
          <p:nvPr>
            <p:ph type="sldImg"/>
          </p:nvPr>
        </p:nvSpPr>
        <p:spPr>
          <a:ln/>
        </p:spPr>
      </p:sp>
      <p:sp>
        <p:nvSpPr>
          <p:cNvPr id="4403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a:p>
            <a:pPr eaLnBrk="1" hangingPunct="1"/>
            <a:endParaRPr lang="en-US" dirty="0">
              <a:latin typeface="Times New 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noTextEdit="1"/>
          </p:cNvSpPr>
          <p:nvPr>
            <p:ph type="sldImg"/>
          </p:nvPr>
        </p:nvSpPr>
        <p:spPr>
          <a:ln/>
        </p:spPr>
      </p:sp>
      <p:sp>
        <p:nvSpPr>
          <p:cNvPr id="2765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a:p>
            <a:pPr eaLnBrk="1" hangingPunct="1"/>
            <a:endParaRPr lang="en-US" dirty="0">
              <a:latin typeface="Times New Roman" charset="0"/>
            </a:endParaRPr>
          </a:p>
          <a:p>
            <a:pPr eaLnBrk="1" hangingPunct="1"/>
            <a:endParaRPr lang="en-US" dirty="0">
              <a:latin typeface="Times New Roman" charset="0"/>
            </a:endParaRPr>
          </a:p>
          <a:p>
            <a:pPr eaLnBrk="1" hangingPunct="1"/>
            <a:endParaRPr lang="en-US" dirty="0">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noTextEdit="1"/>
          </p:cNvSpPr>
          <p:nvPr>
            <p:ph type="sldImg"/>
          </p:nvPr>
        </p:nvSpPr>
        <p:spPr>
          <a:ln/>
        </p:spPr>
      </p:sp>
      <p:sp>
        <p:nvSpPr>
          <p:cNvPr id="2867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noTextEdit="1"/>
          </p:cNvSpPr>
          <p:nvPr>
            <p:ph type="sldImg"/>
          </p:nvPr>
        </p:nvSpPr>
        <p:spPr>
          <a:ln/>
        </p:spPr>
      </p:sp>
      <p:sp>
        <p:nvSpPr>
          <p:cNvPr id="2969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noTextEdit="1"/>
          </p:cNvSpPr>
          <p:nvPr>
            <p:ph type="sldImg"/>
          </p:nvPr>
        </p:nvSpPr>
        <p:spPr>
          <a:ln/>
        </p:spPr>
      </p:sp>
      <p:sp>
        <p:nvSpPr>
          <p:cNvPr id="3072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a:p>
            <a:pPr eaLnBrk="1" hangingPunct="1"/>
            <a:endParaRPr lang="en-US" dirty="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noTextEdit="1"/>
          </p:cNvSpPr>
          <p:nvPr>
            <p:ph type="sldImg"/>
          </p:nvPr>
        </p:nvSpPr>
        <p:spPr>
          <a:ln/>
        </p:spPr>
      </p:sp>
      <p:sp>
        <p:nvSpPr>
          <p:cNvPr id="3174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noTextEdit="1"/>
          </p:cNvSpPr>
          <p:nvPr>
            <p:ph type="sldImg"/>
          </p:nvPr>
        </p:nvSpPr>
        <p:spPr>
          <a:ln/>
        </p:spPr>
      </p:sp>
      <p:sp>
        <p:nvSpPr>
          <p:cNvPr id="32771"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noTextEdit="1"/>
          </p:cNvSpPr>
          <p:nvPr>
            <p:ph type="sldImg"/>
          </p:nvPr>
        </p:nvSpPr>
        <p:spPr>
          <a:ln/>
        </p:spPr>
      </p:sp>
      <p:sp>
        <p:nvSpPr>
          <p:cNvPr id="3379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noTextEdit="1"/>
          </p:cNvSpPr>
          <p:nvPr>
            <p:ph type="sldImg"/>
          </p:nvPr>
        </p:nvSpPr>
        <p:spPr>
          <a:ln/>
        </p:spPr>
      </p:sp>
      <p:sp>
        <p:nvSpPr>
          <p:cNvPr id="3481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01"/>
          <p:cNvGrpSpPr>
            <a:grpSpLocks/>
          </p:cNvGrpSpPr>
          <p:nvPr userDrawn="1"/>
        </p:nvGrpSpPr>
        <p:grpSpPr bwMode="auto">
          <a:xfrm>
            <a:off x="0" y="3867150"/>
            <a:ext cx="7986713"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latin typeface="Times New Roman" pitchFamily="18" charset="0"/>
                <a:ea typeface="+mn-ea"/>
              </a:endParaRPr>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latin typeface="Times New Roman" pitchFamily="18" charset="0"/>
                <a:ea typeface="+mn-ea"/>
              </a:endParaRPr>
            </a:p>
          </p:txBody>
        </p:sp>
      </p:grpSp>
      <p:graphicFrame>
        <p:nvGraphicFramePr>
          <p:cNvPr id="7" name="Object 111"/>
          <p:cNvGraphicFramePr>
            <a:graphicFrameLocks noChangeAspect="1"/>
          </p:cNvGraphicFramePr>
          <p:nvPr userDrawn="1"/>
        </p:nvGraphicFramePr>
        <p:xfrm>
          <a:off x="990600" y="381000"/>
          <a:ext cx="7162800" cy="1695450"/>
        </p:xfrm>
        <a:graphic>
          <a:graphicData uri="http://schemas.openxmlformats.org/presentationml/2006/ole">
            <mc:AlternateContent xmlns:mc="http://schemas.openxmlformats.org/markup-compatibility/2006">
              <mc:Choice xmlns:v="urn:schemas-microsoft-com:vml" Requires="v">
                <p:oleObj spid="_x0000_s61441" name="Photo Editor Photo" r:id="rId3" imgW="6400000" imgH="1514686" progId="MSPhotoEd.3">
                  <p:embed/>
                </p:oleObj>
              </mc:Choice>
              <mc:Fallback>
                <p:oleObj name="Photo Editor Photo" r:id="rId3" imgW="6400000" imgH="1514686"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1000"/>
                        <a:ext cx="71628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63490"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extLst>
      <p:ext uri="{BB962C8B-B14F-4D97-AF65-F5344CB8AC3E}">
        <p14:creationId xmlns:p14="http://schemas.microsoft.com/office/powerpoint/2010/main" val="679617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01410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7534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7993063" cy="137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0" y="3200400"/>
            <a:ext cx="7993063" cy="137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587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76400"/>
            <a:ext cx="3919538"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1483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7854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31250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0577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1724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49378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359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03242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347986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vmlDrawing" Target="../drawings/vmlDrawing1.vml"/><Relationship Id="rId16" Type="http://schemas.openxmlformats.org/officeDocument/2006/relationships/oleObject" Target="../embeddings/oleObject1.bin"/><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93"/>
          <p:cNvGrpSpPr>
            <a:grpSpLocks/>
          </p:cNvGrpSpPr>
          <p:nvPr userDrawn="1"/>
        </p:nvGrpSpPr>
        <p:grpSpPr bwMode="auto">
          <a:xfrm>
            <a:off x="0" y="1333500"/>
            <a:ext cx="7986713" cy="19050"/>
            <a:chOff x="0" y="840"/>
            <a:chExt cx="5660" cy="12"/>
          </a:xfrm>
        </p:grpSpPr>
        <p:sp>
          <p:nvSpPr>
            <p:cNvPr id="1118" name="Line 94"/>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latin typeface="Times New Roman" pitchFamily="18" charset="0"/>
                <a:ea typeface="+mn-ea"/>
              </a:endParaRPr>
            </a:p>
          </p:txBody>
        </p:sp>
        <p:sp>
          <p:nvSpPr>
            <p:cNvPr id="1119" name="Line 95"/>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latin typeface="Times New Roman" pitchFamily="18" charset="0"/>
                <a:ea typeface="+mn-ea"/>
              </a:endParaRPr>
            </a:p>
          </p:txBody>
        </p:sp>
      </p:grpSp>
      <p:graphicFrame>
        <p:nvGraphicFramePr>
          <p:cNvPr id="1026" name="Object 109"/>
          <p:cNvGraphicFramePr>
            <a:graphicFrameLocks noChangeAspect="1"/>
          </p:cNvGraphicFramePr>
          <p:nvPr userDrawn="1"/>
        </p:nvGraphicFramePr>
        <p:xfrm>
          <a:off x="142875" y="317500"/>
          <a:ext cx="1428750" cy="671513"/>
        </p:xfrm>
        <a:graphic>
          <a:graphicData uri="http://schemas.openxmlformats.org/presentationml/2006/ole">
            <mc:AlternateContent xmlns:mc="http://schemas.openxmlformats.org/markup-compatibility/2006">
              <mc:Choice xmlns:v="urn:schemas-microsoft-com:vml" Requires="v">
                <p:oleObj spid="_x0000_s1033" name="Photo Editor Photo" r:id="rId16" imgW="3486637" imgH="1638529" progId="MSPhotoEd.3">
                  <p:embed/>
                </p:oleObj>
              </mc:Choice>
              <mc:Fallback>
                <p:oleObj name="Photo Editor Photo" r:id="rId16" imgW="3486637" imgH="1638529" progId="MSPhotoEd.3">
                  <p:embed/>
                  <p:pic>
                    <p:nvPicPr>
                      <p:cNvPr id="0" name="Object 10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42875" y="317500"/>
                        <a:ext cx="142875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 bg1="dk2" tx1="lt1" bg2="dk1" tx2="lt2" accent1="accent1" accent2="accent2" accent3="accent3" accent4="accent4" accent5="accent5" accent6="accent6" hlink="hlink" folHlink="folHlink"/>
  <p:sldLayoutIdLst>
    <p:sldLayoutId id="2147483913"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1" r:id="rId12"/>
    <p:sldLayoutId id="2147483912" r:id="rId13"/>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effectLst>
            <a:outerShdw blurRad="38100" dist="38100" dir="2700000" algn="tl">
              <a:srgbClr val="000000"/>
            </a:outerShdw>
          </a:effectLst>
          <a:latin typeface="+mn-lt"/>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49250"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chart" Target="../charts/chart4.xml"/><Relationship Id="rId5" Type="http://schemas.openxmlformats.org/officeDocument/2006/relationships/oleObject" Target="../embeddings/oleObject3.bin"/><Relationship Id="rId6" Type="http://schemas.openxmlformats.org/officeDocument/2006/relationships/image" Target="../media/image3.wmf"/><Relationship Id="rId1" Type="http://schemas.openxmlformats.org/officeDocument/2006/relationships/vmlDrawing" Target="../drawings/vmlDrawing3.vml"/><Relationship Id="rId2"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chart" Target="../charts/chart5.xml"/><Relationship Id="rId5" Type="http://schemas.openxmlformats.org/officeDocument/2006/relationships/oleObject" Target="../embeddings/oleObject4.bin"/><Relationship Id="rId6" Type="http://schemas.openxmlformats.org/officeDocument/2006/relationships/image" Target="../media/image3.wmf"/><Relationship Id="rId1" Type="http://schemas.openxmlformats.org/officeDocument/2006/relationships/vmlDrawing" Target="../drawings/vmlDrawing4.vml"/><Relationship Id="rId2"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chart" Target="../charts/chart6.xml"/><Relationship Id="rId5" Type="http://schemas.openxmlformats.org/officeDocument/2006/relationships/oleObject" Target="../embeddings/oleObject5.bin"/><Relationship Id="rId6" Type="http://schemas.openxmlformats.org/officeDocument/2006/relationships/image" Target="../media/image3.wmf"/><Relationship Id="rId1" Type="http://schemas.openxmlformats.org/officeDocument/2006/relationships/vmlDrawing" Target="../drawings/vmlDrawing5.vml"/><Relationship Id="rId2"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chart" Target="../charts/chart7.xml"/><Relationship Id="rId5" Type="http://schemas.openxmlformats.org/officeDocument/2006/relationships/oleObject" Target="../embeddings/oleObject6.bin"/><Relationship Id="rId6" Type="http://schemas.openxmlformats.org/officeDocument/2006/relationships/image" Target="../media/image3.wmf"/><Relationship Id="rId1" Type="http://schemas.openxmlformats.org/officeDocument/2006/relationships/vmlDrawing" Target="../drawings/vmlDrawing6.vml"/><Relationship Id="rId2"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meps.ahrq.gov/mepsweb/data_files/publications/rf30/rf30.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Grp="1" noChangeArrowheads="1"/>
          </p:cNvSpPr>
          <p:nvPr>
            <p:ph type="ctrTitle"/>
          </p:nvPr>
        </p:nvSpPr>
        <p:spPr>
          <a:xfrm>
            <a:off x="228600" y="2819400"/>
            <a:ext cx="8534400" cy="914400"/>
          </a:xfrm>
        </p:spPr>
        <p:txBody>
          <a:bodyPr/>
          <a:lstStyle/>
          <a:p>
            <a:r>
              <a:rPr lang="en-US" sz="2400" dirty="0">
                <a:latin typeface="Arial" charset="0"/>
              </a:rPr>
              <a:t>Racial-Ethnic Differences in Childhood Asthma Treatment</a:t>
            </a:r>
          </a:p>
        </p:txBody>
      </p:sp>
      <p:sp>
        <p:nvSpPr>
          <p:cNvPr id="418819" name="Rectangle 3"/>
          <p:cNvSpPr>
            <a:spLocks noGrp="1" noChangeArrowheads="1"/>
          </p:cNvSpPr>
          <p:nvPr>
            <p:ph type="subTitle" idx="1"/>
          </p:nvPr>
        </p:nvSpPr>
        <p:spPr>
          <a:xfrm>
            <a:off x="1150938" y="3962400"/>
            <a:ext cx="6773862" cy="2133600"/>
          </a:xfrm>
        </p:spPr>
        <p:txBody>
          <a:bodyPr/>
          <a:lstStyle/>
          <a:p>
            <a:pPr>
              <a:lnSpc>
                <a:spcPct val="80000"/>
              </a:lnSpc>
              <a:defRPr/>
            </a:pPr>
            <a:r>
              <a:rPr lang="en-US" sz="2400" dirty="0" smtClean="0">
                <a:ea typeface="+mn-ea"/>
              </a:rPr>
              <a:t>Eric M. Sarpong and G. Edward Miller </a:t>
            </a:r>
          </a:p>
          <a:p>
            <a:pPr>
              <a:lnSpc>
                <a:spcPct val="80000"/>
              </a:lnSpc>
              <a:defRPr/>
            </a:pPr>
            <a:endParaRPr lang="en-US" sz="2400" dirty="0" smtClean="0">
              <a:ea typeface="+mn-ea"/>
            </a:endParaRPr>
          </a:p>
          <a:p>
            <a:pPr>
              <a:lnSpc>
                <a:spcPct val="80000"/>
              </a:lnSpc>
              <a:defRPr/>
            </a:pPr>
            <a:r>
              <a:rPr lang="en-US" sz="2400" dirty="0" smtClean="0">
                <a:ea typeface="+mn-ea"/>
              </a:rPr>
              <a:t>AHRQ Conference </a:t>
            </a:r>
          </a:p>
          <a:p>
            <a:pPr>
              <a:lnSpc>
                <a:spcPct val="80000"/>
              </a:lnSpc>
              <a:defRPr/>
            </a:pPr>
            <a:r>
              <a:rPr lang="en-US" sz="2400" dirty="0" smtClean="0">
                <a:ea typeface="+mn-ea"/>
              </a:rPr>
              <a:t>September 20, 2011</a:t>
            </a:r>
          </a:p>
          <a:p>
            <a:pPr>
              <a:lnSpc>
                <a:spcPct val="80000"/>
              </a:lnSpc>
              <a:defRPr/>
            </a:pPr>
            <a:endParaRPr lang="en-US" b="1"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2" name="Rectangle 2"/>
          <p:cNvSpPr>
            <a:spLocks noGrp="1" noChangeArrowheads="1"/>
          </p:cNvSpPr>
          <p:nvPr>
            <p:ph type="title"/>
          </p:nvPr>
        </p:nvSpPr>
        <p:spPr>
          <a:xfrm>
            <a:off x="1828800" y="228600"/>
            <a:ext cx="6316663" cy="876300"/>
          </a:xfrm>
        </p:spPr>
        <p:txBody>
          <a:bodyPr/>
          <a:lstStyle/>
          <a:p>
            <a:pPr algn="l"/>
            <a:r>
              <a:rPr lang="en-US" sz="2800" dirty="0">
                <a:latin typeface="Arial" charset="0"/>
              </a:rPr>
              <a:t>Analytic Approach</a:t>
            </a:r>
          </a:p>
        </p:txBody>
      </p:sp>
      <p:sp>
        <p:nvSpPr>
          <p:cNvPr id="675843" name="Rectangle 3"/>
          <p:cNvSpPr>
            <a:spLocks noGrp="1" noChangeArrowheads="1"/>
          </p:cNvSpPr>
          <p:nvPr>
            <p:ph type="body" idx="1"/>
          </p:nvPr>
        </p:nvSpPr>
        <p:spPr>
          <a:xfrm>
            <a:off x="609600" y="1447800"/>
            <a:ext cx="7993063" cy="4800600"/>
          </a:xfrm>
        </p:spPr>
        <p:txBody>
          <a:bodyPr/>
          <a:lstStyle/>
          <a:p>
            <a:pPr>
              <a:lnSpc>
                <a:spcPct val="70000"/>
              </a:lnSpc>
            </a:pPr>
            <a:r>
              <a:rPr lang="en-US" sz="2400">
                <a:latin typeface="Arial" charset="0"/>
              </a:rPr>
              <a:t>Describe differences in controllers and relievers  only use by race-ethnicity</a:t>
            </a:r>
          </a:p>
          <a:p>
            <a:pPr>
              <a:lnSpc>
                <a:spcPct val="70000"/>
              </a:lnSpc>
            </a:pPr>
            <a:r>
              <a:rPr lang="en-US" sz="2400">
                <a:latin typeface="Arial" charset="0"/>
              </a:rPr>
              <a:t>Estimate pooled regression models with binary outcomes (i.e., controllers and relievers only)</a:t>
            </a:r>
          </a:p>
          <a:p>
            <a:pPr lvl="1">
              <a:lnSpc>
                <a:spcPct val="70000"/>
              </a:lnSpc>
            </a:pPr>
            <a:r>
              <a:rPr lang="en-US" sz="2200">
                <a:latin typeface="Arial" charset="0"/>
              </a:rPr>
              <a:t>Explanatory variables</a:t>
            </a:r>
          </a:p>
          <a:p>
            <a:pPr lvl="2">
              <a:lnSpc>
                <a:spcPct val="70000"/>
              </a:lnSpc>
            </a:pPr>
            <a:r>
              <a:rPr lang="en-US" sz="2000">
                <a:latin typeface="Arial" charset="0"/>
              </a:rPr>
              <a:t>Predisposing (e.g., socio-demographics, geographic)</a:t>
            </a:r>
          </a:p>
          <a:p>
            <a:pPr lvl="2">
              <a:lnSpc>
                <a:spcPct val="70000"/>
              </a:lnSpc>
            </a:pPr>
            <a:r>
              <a:rPr lang="en-US" sz="2000">
                <a:latin typeface="Arial" charset="0"/>
              </a:rPr>
              <a:t>Enabling (e.g., health insurance, family income/structure and parental education/employment status)</a:t>
            </a:r>
          </a:p>
          <a:p>
            <a:pPr lvl="2">
              <a:lnSpc>
                <a:spcPct val="70000"/>
              </a:lnSpc>
            </a:pPr>
            <a:r>
              <a:rPr lang="en-US" sz="2000">
                <a:latin typeface="Arial" charset="0"/>
              </a:rPr>
              <a:t>Need (e.g., health status, co-occurring conditions)</a:t>
            </a:r>
          </a:p>
          <a:p>
            <a:pPr>
              <a:lnSpc>
                <a:spcPct val="70000"/>
              </a:lnSpc>
            </a:pPr>
            <a:r>
              <a:rPr lang="en-US" sz="2400">
                <a:latin typeface="Arial" charset="0"/>
              </a:rPr>
              <a:t>Use Oaxaca-Blinder method - decompose differences into:</a:t>
            </a:r>
          </a:p>
          <a:p>
            <a:pPr lvl="1">
              <a:lnSpc>
                <a:spcPct val="70000"/>
              </a:lnSpc>
            </a:pPr>
            <a:r>
              <a:rPr lang="en-US" sz="2200">
                <a:latin typeface="Arial" charset="0"/>
              </a:rPr>
              <a:t>Explained - differences due to mean differences in explanatory variables</a:t>
            </a:r>
          </a:p>
          <a:p>
            <a:pPr lvl="1">
              <a:lnSpc>
                <a:spcPct val="70000"/>
              </a:lnSpc>
            </a:pPr>
            <a:r>
              <a:rPr lang="en-US" sz="2200">
                <a:latin typeface="Arial" charset="0"/>
              </a:rPr>
              <a:t>Unexplained - differences due to differences in estimated coefficients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75843">
                                            <p:txEl>
                                              <p:pRg st="0" end="0"/>
                                            </p:txEl>
                                          </p:spTgt>
                                        </p:tgtEl>
                                        <p:attrNameLst>
                                          <p:attrName>style.visibility</p:attrName>
                                        </p:attrNameLst>
                                      </p:cBhvr>
                                      <p:to>
                                        <p:strVal val="visible"/>
                                      </p:to>
                                    </p:set>
                                    <p:anim calcmode="lin" valueType="num">
                                      <p:cBhvr additive="base">
                                        <p:cTn id="7" dur="500" fill="hold"/>
                                        <p:tgtEl>
                                          <p:spTgt spid="675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758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75843">
                                            <p:txEl>
                                              <p:pRg st="1" end="1"/>
                                            </p:txEl>
                                          </p:spTgt>
                                        </p:tgtEl>
                                        <p:attrNameLst>
                                          <p:attrName>style.visibility</p:attrName>
                                        </p:attrNameLst>
                                      </p:cBhvr>
                                      <p:to>
                                        <p:strVal val="visible"/>
                                      </p:to>
                                    </p:set>
                                    <p:anim calcmode="lin" valueType="num">
                                      <p:cBhvr additive="base">
                                        <p:cTn id="13" dur="500" fill="hold"/>
                                        <p:tgtEl>
                                          <p:spTgt spid="6758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758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75843">
                                            <p:txEl>
                                              <p:pRg st="2" end="2"/>
                                            </p:txEl>
                                          </p:spTgt>
                                        </p:tgtEl>
                                        <p:attrNameLst>
                                          <p:attrName>style.visibility</p:attrName>
                                        </p:attrNameLst>
                                      </p:cBhvr>
                                      <p:to>
                                        <p:strVal val="visible"/>
                                      </p:to>
                                    </p:set>
                                    <p:anim calcmode="lin" valueType="num">
                                      <p:cBhvr additive="base">
                                        <p:cTn id="19" dur="500" fill="hold"/>
                                        <p:tgtEl>
                                          <p:spTgt spid="6758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758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675843">
                                            <p:txEl>
                                              <p:pRg st="3" end="3"/>
                                            </p:txEl>
                                          </p:spTgt>
                                        </p:tgtEl>
                                        <p:attrNameLst>
                                          <p:attrName>style.visibility</p:attrName>
                                        </p:attrNameLst>
                                      </p:cBhvr>
                                      <p:to>
                                        <p:strVal val="visible"/>
                                      </p:to>
                                    </p:set>
                                    <p:anim calcmode="lin" valueType="num">
                                      <p:cBhvr additive="base">
                                        <p:cTn id="25" dur="500" fill="hold"/>
                                        <p:tgtEl>
                                          <p:spTgt spid="67584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758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675843">
                                            <p:txEl>
                                              <p:pRg st="4" end="4"/>
                                            </p:txEl>
                                          </p:spTgt>
                                        </p:tgtEl>
                                        <p:attrNameLst>
                                          <p:attrName>style.visibility</p:attrName>
                                        </p:attrNameLst>
                                      </p:cBhvr>
                                      <p:to>
                                        <p:strVal val="visible"/>
                                      </p:to>
                                    </p:set>
                                    <p:anim calcmode="lin" valueType="num">
                                      <p:cBhvr additive="base">
                                        <p:cTn id="31" dur="500" fill="hold"/>
                                        <p:tgtEl>
                                          <p:spTgt spid="67584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758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675843">
                                            <p:txEl>
                                              <p:pRg st="5" end="5"/>
                                            </p:txEl>
                                          </p:spTgt>
                                        </p:tgtEl>
                                        <p:attrNameLst>
                                          <p:attrName>style.visibility</p:attrName>
                                        </p:attrNameLst>
                                      </p:cBhvr>
                                      <p:to>
                                        <p:strVal val="visible"/>
                                      </p:to>
                                    </p:set>
                                    <p:anim calcmode="lin" valueType="num">
                                      <p:cBhvr additive="base">
                                        <p:cTn id="37" dur="500" fill="hold"/>
                                        <p:tgtEl>
                                          <p:spTgt spid="67584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7584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675843">
                                            <p:txEl>
                                              <p:pRg st="6" end="6"/>
                                            </p:txEl>
                                          </p:spTgt>
                                        </p:tgtEl>
                                        <p:attrNameLst>
                                          <p:attrName>style.visibility</p:attrName>
                                        </p:attrNameLst>
                                      </p:cBhvr>
                                      <p:to>
                                        <p:strVal val="visible"/>
                                      </p:to>
                                    </p:set>
                                    <p:anim calcmode="lin" valueType="num">
                                      <p:cBhvr additive="base">
                                        <p:cTn id="43" dur="500" fill="hold"/>
                                        <p:tgtEl>
                                          <p:spTgt spid="67584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7584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675843">
                                            <p:txEl>
                                              <p:pRg st="7" end="7"/>
                                            </p:txEl>
                                          </p:spTgt>
                                        </p:tgtEl>
                                        <p:attrNameLst>
                                          <p:attrName>style.visibility</p:attrName>
                                        </p:attrNameLst>
                                      </p:cBhvr>
                                      <p:to>
                                        <p:strVal val="visible"/>
                                      </p:to>
                                    </p:set>
                                    <p:anim calcmode="lin" valueType="num">
                                      <p:cBhvr additive="base">
                                        <p:cTn id="49" dur="500" fill="hold"/>
                                        <p:tgtEl>
                                          <p:spTgt spid="67584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7584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nodeType="clickEffect">
                                  <p:stCondLst>
                                    <p:cond delay="0"/>
                                  </p:stCondLst>
                                  <p:childTnLst>
                                    <p:set>
                                      <p:cBhvr>
                                        <p:cTn id="54" dur="1" fill="hold">
                                          <p:stCondLst>
                                            <p:cond delay="0"/>
                                          </p:stCondLst>
                                        </p:cTn>
                                        <p:tgtEl>
                                          <p:spTgt spid="675843">
                                            <p:txEl>
                                              <p:pRg st="8" end="8"/>
                                            </p:txEl>
                                          </p:spTgt>
                                        </p:tgtEl>
                                        <p:attrNameLst>
                                          <p:attrName>style.visibility</p:attrName>
                                        </p:attrNameLst>
                                      </p:cBhvr>
                                      <p:to>
                                        <p:strVal val="visible"/>
                                      </p:to>
                                    </p:set>
                                    <p:anim calcmode="lin" valueType="num">
                                      <p:cBhvr additive="base">
                                        <p:cTn id="55" dur="500" fill="hold"/>
                                        <p:tgtEl>
                                          <p:spTgt spid="67584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7584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2" name="Rectangle 2"/>
          <p:cNvSpPr>
            <a:spLocks noGrp="1" noChangeArrowheads="1"/>
          </p:cNvSpPr>
          <p:nvPr>
            <p:ph type="title"/>
          </p:nvPr>
        </p:nvSpPr>
        <p:spPr>
          <a:xfrm>
            <a:off x="1676400" y="228600"/>
            <a:ext cx="6469063" cy="876300"/>
          </a:xfrm>
        </p:spPr>
        <p:txBody>
          <a:bodyPr/>
          <a:lstStyle/>
          <a:p>
            <a:pPr algn="l"/>
            <a:r>
              <a:rPr lang="en-US" sz="2800" dirty="0">
                <a:latin typeface="Arial" charset="0"/>
              </a:rPr>
              <a:t>Data </a:t>
            </a:r>
          </a:p>
        </p:txBody>
      </p:sp>
      <p:sp>
        <p:nvSpPr>
          <p:cNvPr id="675843" name="Rectangle 3"/>
          <p:cNvSpPr>
            <a:spLocks noGrp="1" noChangeArrowheads="1"/>
          </p:cNvSpPr>
          <p:nvPr>
            <p:ph type="body" idx="1"/>
          </p:nvPr>
        </p:nvSpPr>
        <p:spPr>
          <a:xfrm>
            <a:off x="609600" y="1447800"/>
            <a:ext cx="7993063" cy="4572000"/>
          </a:xfrm>
        </p:spPr>
        <p:txBody>
          <a:bodyPr/>
          <a:lstStyle/>
          <a:p>
            <a:pPr>
              <a:lnSpc>
                <a:spcPct val="70000"/>
              </a:lnSpc>
            </a:pPr>
            <a:r>
              <a:rPr lang="en-US" sz="2400">
                <a:latin typeface="Arial" charset="0"/>
              </a:rPr>
              <a:t>Data</a:t>
            </a:r>
          </a:p>
          <a:p>
            <a:pPr lvl="1">
              <a:lnSpc>
                <a:spcPct val="70000"/>
              </a:lnSpc>
            </a:pPr>
            <a:r>
              <a:rPr lang="en-US" sz="2000">
                <a:latin typeface="Arial" charset="0"/>
              </a:rPr>
              <a:t>2005-2008 Medical Expenditure Panel Survey (MEPS)</a:t>
            </a:r>
          </a:p>
          <a:p>
            <a:pPr>
              <a:lnSpc>
                <a:spcPct val="70000"/>
              </a:lnSpc>
            </a:pPr>
            <a:r>
              <a:rPr lang="en-US" sz="2400">
                <a:latin typeface="Arial" charset="0"/>
              </a:rPr>
              <a:t>Population studied</a:t>
            </a:r>
          </a:p>
          <a:p>
            <a:pPr lvl="1">
              <a:lnSpc>
                <a:spcPct val="70000"/>
              </a:lnSpc>
            </a:pPr>
            <a:r>
              <a:rPr lang="en-US" sz="2000">
                <a:latin typeface="Arial" charset="0"/>
              </a:rPr>
              <a:t>Insured children (ages 0-17) with reported treatment for asthma</a:t>
            </a:r>
          </a:p>
          <a:p>
            <a:pPr lvl="2">
              <a:lnSpc>
                <a:spcPct val="70000"/>
              </a:lnSpc>
            </a:pPr>
            <a:r>
              <a:rPr lang="en-US" sz="1800">
                <a:latin typeface="Arial" charset="0"/>
              </a:rPr>
              <a:t>Treatment = health service use associated with asthma</a:t>
            </a:r>
          </a:p>
          <a:p>
            <a:pPr lvl="1">
              <a:lnSpc>
                <a:spcPct val="70000"/>
              </a:lnSpc>
            </a:pPr>
            <a:r>
              <a:rPr lang="en-US" sz="2000">
                <a:latin typeface="Arial" charset="0"/>
              </a:rPr>
              <a:t>Sample size</a:t>
            </a:r>
          </a:p>
          <a:p>
            <a:pPr lvl="2">
              <a:lnSpc>
                <a:spcPct val="70000"/>
              </a:lnSpc>
            </a:pPr>
            <a:r>
              <a:rPr lang="en-US" sz="1800">
                <a:latin typeface="Arial" charset="0"/>
              </a:rPr>
              <a:t>N = 813 NH White children</a:t>
            </a:r>
          </a:p>
          <a:p>
            <a:pPr lvl="2">
              <a:lnSpc>
                <a:spcPct val="70000"/>
              </a:lnSpc>
            </a:pPr>
            <a:r>
              <a:rPr lang="en-US" sz="1800">
                <a:latin typeface="Arial" charset="0"/>
              </a:rPr>
              <a:t>N = 608 NH Black children</a:t>
            </a:r>
          </a:p>
          <a:p>
            <a:pPr lvl="2">
              <a:lnSpc>
                <a:spcPct val="70000"/>
              </a:lnSpc>
            </a:pPr>
            <a:r>
              <a:rPr lang="en-US" sz="1800">
                <a:latin typeface="Arial" charset="0"/>
              </a:rPr>
              <a:t>N = 644 Hispanic children</a:t>
            </a:r>
          </a:p>
          <a:p>
            <a:pPr>
              <a:lnSpc>
                <a:spcPct val="70000"/>
              </a:lnSpc>
            </a:pPr>
            <a:r>
              <a:rPr lang="en-US" sz="2400">
                <a:latin typeface="Arial" charset="0"/>
              </a:rPr>
              <a:t>Drugs </a:t>
            </a:r>
          </a:p>
          <a:p>
            <a:pPr lvl="1">
              <a:lnSpc>
                <a:spcPct val="70000"/>
              </a:lnSpc>
            </a:pPr>
            <a:r>
              <a:rPr lang="en-US" sz="2000">
                <a:latin typeface="Arial" charset="0"/>
              </a:rPr>
              <a:t>Link MEPS drug data by NDC to the Multum Lexicon</a:t>
            </a:r>
          </a:p>
          <a:p>
            <a:pPr lvl="1">
              <a:lnSpc>
                <a:spcPct val="70000"/>
              </a:lnSpc>
            </a:pPr>
            <a:r>
              <a:rPr lang="en-US" sz="2000">
                <a:latin typeface="Arial" charset="0"/>
              </a:rPr>
              <a:t>Use generic names to categorize drugs as controllers or relievers</a:t>
            </a:r>
            <a:endParaRPr lang="en-US" sz="2000">
              <a:solidFill>
                <a:srgbClr val="FF0000"/>
              </a:solidFill>
              <a:latin typeface="Arial" charset="0"/>
            </a:endParaRPr>
          </a:p>
          <a:p>
            <a:pPr lvl="1">
              <a:lnSpc>
                <a:spcPct val="70000"/>
              </a:lnSpc>
            </a:pPr>
            <a:r>
              <a:rPr lang="en-US" sz="2000">
                <a:latin typeface="Arial" charset="0"/>
              </a:rPr>
              <a:t>Measures: any use of controllers and relievers only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75843">
                                            <p:txEl>
                                              <p:pRg st="0" end="0"/>
                                            </p:txEl>
                                          </p:spTgt>
                                        </p:tgtEl>
                                        <p:attrNameLst>
                                          <p:attrName>style.visibility</p:attrName>
                                        </p:attrNameLst>
                                      </p:cBhvr>
                                      <p:to>
                                        <p:strVal val="visible"/>
                                      </p:to>
                                    </p:set>
                                    <p:anim calcmode="lin" valueType="num">
                                      <p:cBhvr additive="base">
                                        <p:cTn id="7" dur="500" fill="hold"/>
                                        <p:tgtEl>
                                          <p:spTgt spid="675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7584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75843">
                                            <p:txEl>
                                              <p:pRg st="1" end="1"/>
                                            </p:txEl>
                                          </p:spTgt>
                                        </p:tgtEl>
                                        <p:attrNameLst>
                                          <p:attrName>style.visibility</p:attrName>
                                        </p:attrNameLst>
                                      </p:cBhvr>
                                      <p:to>
                                        <p:strVal val="visible"/>
                                      </p:to>
                                    </p:set>
                                    <p:anim calcmode="lin" valueType="num">
                                      <p:cBhvr additive="base">
                                        <p:cTn id="11" dur="500" fill="hold"/>
                                        <p:tgtEl>
                                          <p:spTgt spid="67584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758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675843">
                                            <p:txEl>
                                              <p:pRg st="2" end="2"/>
                                            </p:txEl>
                                          </p:spTgt>
                                        </p:tgtEl>
                                        <p:attrNameLst>
                                          <p:attrName>style.visibility</p:attrName>
                                        </p:attrNameLst>
                                      </p:cBhvr>
                                      <p:to>
                                        <p:strVal val="visible"/>
                                      </p:to>
                                    </p:set>
                                    <p:anim calcmode="lin" valueType="num">
                                      <p:cBhvr additive="base">
                                        <p:cTn id="17" dur="500" fill="hold"/>
                                        <p:tgtEl>
                                          <p:spTgt spid="67584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758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675843">
                                            <p:txEl>
                                              <p:pRg st="3" end="3"/>
                                            </p:txEl>
                                          </p:spTgt>
                                        </p:tgtEl>
                                        <p:attrNameLst>
                                          <p:attrName>style.visibility</p:attrName>
                                        </p:attrNameLst>
                                      </p:cBhvr>
                                      <p:to>
                                        <p:strVal val="visible"/>
                                      </p:to>
                                    </p:set>
                                    <p:anim calcmode="lin" valueType="num">
                                      <p:cBhvr additive="base">
                                        <p:cTn id="23" dur="500" fill="hold"/>
                                        <p:tgtEl>
                                          <p:spTgt spid="67584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7584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75843">
                                            <p:txEl>
                                              <p:pRg st="4" end="4"/>
                                            </p:txEl>
                                          </p:spTgt>
                                        </p:tgtEl>
                                        <p:attrNameLst>
                                          <p:attrName>style.visibility</p:attrName>
                                        </p:attrNameLst>
                                      </p:cBhvr>
                                      <p:to>
                                        <p:strVal val="visible"/>
                                      </p:to>
                                    </p:set>
                                    <p:anim calcmode="lin" valueType="num">
                                      <p:cBhvr additive="base">
                                        <p:cTn id="27" dur="500" fill="hold"/>
                                        <p:tgtEl>
                                          <p:spTgt spid="67584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758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4" fill="hold" nodeType="clickEffect">
                                  <p:stCondLst>
                                    <p:cond delay="0"/>
                                  </p:stCondLst>
                                  <p:childTnLst>
                                    <p:set>
                                      <p:cBhvr>
                                        <p:cTn id="32" dur="1" fill="hold">
                                          <p:stCondLst>
                                            <p:cond delay="0"/>
                                          </p:stCondLst>
                                        </p:cTn>
                                        <p:tgtEl>
                                          <p:spTgt spid="675843">
                                            <p:txEl>
                                              <p:pRg st="5" end="5"/>
                                            </p:txEl>
                                          </p:spTgt>
                                        </p:tgtEl>
                                        <p:attrNameLst>
                                          <p:attrName>style.visibility</p:attrName>
                                        </p:attrNameLst>
                                      </p:cBhvr>
                                      <p:to>
                                        <p:strVal val="visible"/>
                                      </p:to>
                                    </p:set>
                                    <p:anim calcmode="lin" valueType="num">
                                      <p:cBhvr additive="base">
                                        <p:cTn id="33" dur="500" fill="hold"/>
                                        <p:tgtEl>
                                          <p:spTgt spid="67584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7584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675843">
                                            <p:txEl>
                                              <p:pRg st="6" end="6"/>
                                            </p:txEl>
                                          </p:spTgt>
                                        </p:tgtEl>
                                        <p:attrNameLst>
                                          <p:attrName>style.visibility</p:attrName>
                                        </p:attrNameLst>
                                      </p:cBhvr>
                                      <p:to>
                                        <p:strVal val="visible"/>
                                      </p:to>
                                    </p:set>
                                    <p:anim calcmode="lin" valueType="num">
                                      <p:cBhvr additive="base">
                                        <p:cTn id="37" dur="500" fill="hold"/>
                                        <p:tgtEl>
                                          <p:spTgt spid="67584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7584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75843">
                                            <p:txEl>
                                              <p:pRg st="7" end="7"/>
                                            </p:txEl>
                                          </p:spTgt>
                                        </p:tgtEl>
                                        <p:attrNameLst>
                                          <p:attrName>style.visibility</p:attrName>
                                        </p:attrNameLst>
                                      </p:cBhvr>
                                      <p:to>
                                        <p:strVal val="visible"/>
                                      </p:to>
                                    </p:set>
                                    <p:anim calcmode="lin" valueType="num">
                                      <p:cBhvr additive="base">
                                        <p:cTn id="41" dur="500" fill="hold"/>
                                        <p:tgtEl>
                                          <p:spTgt spid="67584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75843">
                                            <p:txEl>
                                              <p:pRg st="7" end="7"/>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75843">
                                            <p:txEl>
                                              <p:pRg st="8" end="8"/>
                                            </p:txEl>
                                          </p:spTgt>
                                        </p:tgtEl>
                                        <p:attrNameLst>
                                          <p:attrName>style.visibility</p:attrName>
                                        </p:attrNameLst>
                                      </p:cBhvr>
                                      <p:to>
                                        <p:strVal val="visible"/>
                                      </p:to>
                                    </p:set>
                                    <p:anim calcmode="lin" valueType="num">
                                      <p:cBhvr additive="base">
                                        <p:cTn id="45" dur="500" fill="hold"/>
                                        <p:tgtEl>
                                          <p:spTgt spid="67584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7584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nodeType="clickEffect">
                                  <p:stCondLst>
                                    <p:cond delay="0"/>
                                  </p:stCondLst>
                                  <p:childTnLst>
                                    <p:set>
                                      <p:cBhvr>
                                        <p:cTn id="50" dur="1" fill="hold">
                                          <p:stCondLst>
                                            <p:cond delay="0"/>
                                          </p:stCondLst>
                                        </p:cTn>
                                        <p:tgtEl>
                                          <p:spTgt spid="675843">
                                            <p:txEl>
                                              <p:pRg st="9" end="9"/>
                                            </p:txEl>
                                          </p:spTgt>
                                        </p:tgtEl>
                                        <p:attrNameLst>
                                          <p:attrName>style.visibility</p:attrName>
                                        </p:attrNameLst>
                                      </p:cBhvr>
                                      <p:to>
                                        <p:strVal val="visible"/>
                                      </p:to>
                                    </p:set>
                                    <p:anim calcmode="lin" valueType="num">
                                      <p:cBhvr additive="base">
                                        <p:cTn id="51" dur="500" fill="hold"/>
                                        <p:tgtEl>
                                          <p:spTgt spid="675843">
                                            <p:txEl>
                                              <p:pRg st="9" end="9"/>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75843">
                                            <p:txEl>
                                              <p:pRg st="9" end="9"/>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675843">
                                            <p:txEl>
                                              <p:pRg st="10" end="10"/>
                                            </p:txEl>
                                          </p:spTgt>
                                        </p:tgtEl>
                                        <p:attrNameLst>
                                          <p:attrName>style.visibility</p:attrName>
                                        </p:attrNameLst>
                                      </p:cBhvr>
                                      <p:to>
                                        <p:strVal val="visible"/>
                                      </p:to>
                                    </p:set>
                                    <p:anim calcmode="lin" valueType="num">
                                      <p:cBhvr additive="base">
                                        <p:cTn id="55" dur="500" fill="hold"/>
                                        <p:tgtEl>
                                          <p:spTgt spid="67584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75843">
                                            <p:txEl>
                                              <p:pRg st="10" end="10"/>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675843">
                                            <p:txEl>
                                              <p:pRg st="11" end="11"/>
                                            </p:txEl>
                                          </p:spTgt>
                                        </p:tgtEl>
                                        <p:attrNameLst>
                                          <p:attrName>style.visibility</p:attrName>
                                        </p:attrNameLst>
                                      </p:cBhvr>
                                      <p:to>
                                        <p:strVal val="visible"/>
                                      </p:to>
                                    </p:set>
                                    <p:anim calcmode="lin" valueType="num">
                                      <p:cBhvr additive="base">
                                        <p:cTn id="59" dur="500" fill="hold"/>
                                        <p:tgtEl>
                                          <p:spTgt spid="675843">
                                            <p:txEl>
                                              <p:pRg st="11" end="1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75843">
                                            <p:txEl>
                                              <p:pRg st="11" end="11"/>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675843">
                                            <p:txEl>
                                              <p:pRg st="12" end="12"/>
                                            </p:txEl>
                                          </p:spTgt>
                                        </p:tgtEl>
                                        <p:attrNameLst>
                                          <p:attrName>style.visibility</p:attrName>
                                        </p:attrNameLst>
                                      </p:cBhvr>
                                      <p:to>
                                        <p:strVal val="visible"/>
                                      </p:to>
                                    </p:set>
                                    <p:anim calcmode="lin" valueType="num">
                                      <p:cBhvr additive="base">
                                        <p:cTn id="63" dur="500" fill="hold"/>
                                        <p:tgtEl>
                                          <p:spTgt spid="675843">
                                            <p:txEl>
                                              <p:pRg st="12" end="1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67584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a:xfrm>
            <a:off x="1676400" y="228600"/>
            <a:ext cx="6469063" cy="876300"/>
          </a:xfrm>
        </p:spPr>
        <p:txBody>
          <a:bodyPr/>
          <a:lstStyle/>
          <a:p>
            <a:pPr algn="l"/>
            <a:r>
              <a:rPr lang="en-US" sz="2600" dirty="0">
                <a:latin typeface="Arial" charset="0"/>
              </a:rPr>
              <a:t>Descriptive Results - Differences in Mean Characteristics</a:t>
            </a:r>
          </a:p>
        </p:txBody>
      </p:sp>
      <p:sp>
        <p:nvSpPr>
          <p:cNvPr id="716803" name="Rectangle 3"/>
          <p:cNvSpPr>
            <a:spLocks noGrp="1" noChangeArrowheads="1"/>
          </p:cNvSpPr>
          <p:nvPr>
            <p:ph type="body" idx="1"/>
          </p:nvPr>
        </p:nvSpPr>
        <p:spPr>
          <a:xfrm>
            <a:off x="609600" y="1447800"/>
            <a:ext cx="7993063" cy="4419600"/>
          </a:xfrm>
        </p:spPr>
        <p:txBody>
          <a:bodyPr/>
          <a:lstStyle/>
          <a:p>
            <a:r>
              <a:rPr lang="en-US" sz="2200">
                <a:latin typeface="Arial" charset="0"/>
              </a:rPr>
              <a:t>NH Black children more likely than NH White children to</a:t>
            </a:r>
          </a:p>
          <a:p>
            <a:pPr lvl="1"/>
            <a:r>
              <a:rPr lang="en-US" sz="1800">
                <a:latin typeface="Arial" charset="0"/>
              </a:rPr>
              <a:t>Be covered by public insurance, live in an MSA and in the south (</a:t>
            </a:r>
            <a:r>
              <a:rPr lang="en-US" sz="1800" i="1">
                <a:latin typeface="Arial" charset="0"/>
              </a:rPr>
              <a:t>predisposing</a:t>
            </a:r>
            <a:r>
              <a:rPr lang="en-US" sz="1800">
                <a:latin typeface="Arial" charset="0"/>
              </a:rPr>
              <a:t>)</a:t>
            </a:r>
          </a:p>
          <a:p>
            <a:pPr lvl="1"/>
            <a:r>
              <a:rPr lang="en-US" sz="1800">
                <a:latin typeface="Arial" charset="0"/>
              </a:rPr>
              <a:t>Live in families with low levels of family income, low parental education, unmarried parent and unemployed parent (</a:t>
            </a:r>
            <a:r>
              <a:rPr lang="en-US" sz="1800" i="1">
                <a:latin typeface="Arial" charset="0"/>
              </a:rPr>
              <a:t>enabling</a:t>
            </a:r>
            <a:r>
              <a:rPr lang="en-US" sz="1800">
                <a:latin typeface="Arial" charset="0"/>
              </a:rPr>
              <a:t>)</a:t>
            </a:r>
          </a:p>
          <a:p>
            <a:pPr lvl="1"/>
            <a:r>
              <a:rPr lang="en-US" sz="1800">
                <a:latin typeface="Arial" charset="0"/>
              </a:rPr>
              <a:t>Be in fair/poor physical health (</a:t>
            </a:r>
            <a:r>
              <a:rPr lang="en-US" sz="1800" i="1">
                <a:latin typeface="Arial" charset="0"/>
              </a:rPr>
              <a:t>need</a:t>
            </a:r>
            <a:r>
              <a:rPr lang="en-US" sz="1800">
                <a:latin typeface="Arial" charset="0"/>
              </a:rPr>
              <a:t>)</a:t>
            </a:r>
          </a:p>
          <a:p>
            <a:r>
              <a:rPr lang="en-US" sz="2200">
                <a:latin typeface="Arial" charset="0"/>
              </a:rPr>
              <a:t>Hispanic children more likely than NH White children to</a:t>
            </a:r>
          </a:p>
          <a:p>
            <a:pPr lvl="1"/>
            <a:r>
              <a:rPr lang="en-US" sz="1800">
                <a:latin typeface="Arial" charset="0"/>
              </a:rPr>
              <a:t>Be covered by public insurance, live in an MSA, in the west, have non-native parents and parents with risky attitudes towards health (</a:t>
            </a:r>
            <a:r>
              <a:rPr lang="en-US" sz="1800" i="1">
                <a:latin typeface="Arial" charset="0"/>
              </a:rPr>
              <a:t>predisposing</a:t>
            </a:r>
            <a:r>
              <a:rPr lang="en-US" sz="1800">
                <a:latin typeface="Arial" charset="0"/>
              </a:rPr>
              <a:t>) </a:t>
            </a:r>
          </a:p>
          <a:p>
            <a:pPr lvl="1"/>
            <a:r>
              <a:rPr lang="en-US" sz="1800">
                <a:latin typeface="Arial" charset="0"/>
              </a:rPr>
              <a:t>Live in families with low levels of family income, low parental education, unmarried parent, unemployed parent and live in a larger family (</a:t>
            </a:r>
            <a:r>
              <a:rPr lang="en-US" sz="1800" i="1">
                <a:latin typeface="Arial" charset="0"/>
              </a:rPr>
              <a:t>enabling</a:t>
            </a:r>
            <a:r>
              <a:rPr lang="en-US" sz="1800">
                <a:latin typeface="Arial" charset="0"/>
              </a:rPr>
              <a:t>)</a:t>
            </a:r>
          </a:p>
          <a:p>
            <a:pPr lvl="1"/>
            <a:r>
              <a:rPr lang="en-US" sz="1800">
                <a:latin typeface="Arial" charset="0"/>
              </a:rPr>
              <a:t>Be in fair/poor physical health (need)</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6803">
                                            <p:txEl>
                                              <p:pRg st="0" end="0"/>
                                            </p:txEl>
                                          </p:spTgt>
                                        </p:tgtEl>
                                        <p:attrNameLst>
                                          <p:attrName>style.visibility</p:attrName>
                                        </p:attrNameLst>
                                      </p:cBhvr>
                                      <p:to>
                                        <p:strVal val="visible"/>
                                      </p:to>
                                    </p:set>
                                    <p:anim calcmode="lin" valueType="num">
                                      <p:cBhvr additive="base">
                                        <p:cTn id="7" dur="500" fill="hold"/>
                                        <p:tgtEl>
                                          <p:spTgt spid="7168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16803">
                                            <p:txEl>
                                              <p:pRg st="1" end="1"/>
                                            </p:txEl>
                                          </p:spTgt>
                                        </p:tgtEl>
                                        <p:attrNameLst>
                                          <p:attrName>style.visibility</p:attrName>
                                        </p:attrNameLst>
                                      </p:cBhvr>
                                      <p:to>
                                        <p:strVal val="visible"/>
                                      </p:to>
                                    </p:set>
                                    <p:anim calcmode="lin" valueType="num">
                                      <p:cBhvr additive="base">
                                        <p:cTn id="13" dur="500" fill="hold"/>
                                        <p:tgtEl>
                                          <p:spTgt spid="7168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16803">
                                            <p:txEl>
                                              <p:pRg st="2" end="2"/>
                                            </p:txEl>
                                          </p:spTgt>
                                        </p:tgtEl>
                                        <p:attrNameLst>
                                          <p:attrName>style.visibility</p:attrName>
                                        </p:attrNameLst>
                                      </p:cBhvr>
                                      <p:to>
                                        <p:strVal val="visible"/>
                                      </p:to>
                                    </p:set>
                                    <p:anim calcmode="lin" valueType="num">
                                      <p:cBhvr additive="base">
                                        <p:cTn id="19" dur="500" fill="hold"/>
                                        <p:tgtEl>
                                          <p:spTgt spid="71680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16803">
                                            <p:txEl>
                                              <p:pRg st="3" end="3"/>
                                            </p:txEl>
                                          </p:spTgt>
                                        </p:tgtEl>
                                        <p:attrNameLst>
                                          <p:attrName>style.visibility</p:attrName>
                                        </p:attrNameLst>
                                      </p:cBhvr>
                                      <p:to>
                                        <p:strVal val="visible"/>
                                      </p:to>
                                    </p:set>
                                    <p:anim calcmode="lin" valueType="num">
                                      <p:cBhvr additive="base">
                                        <p:cTn id="25" dur="500" fill="hold"/>
                                        <p:tgtEl>
                                          <p:spTgt spid="71680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68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716803">
                                            <p:txEl>
                                              <p:pRg st="4" end="4"/>
                                            </p:txEl>
                                          </p:spTgt>
                                        </p:tgtEl>
                                        <p:attrNameLst>
                                          <p:attrName>style.visibility</p:attrName>
                                        </p:attrNameLst>
                                      </p:cBhvr>
                                      <p:to>
                                        <p:strVal val="visible"/>
                                      </p:to>
                                    </p:set>
                                    <p:anim calcmode="lin" valueType="num">
                                      <p:cBhvr additive="base">
                                        <p:cTn id="31" dur="500" fill="hold"/>
                                        <p:tgtEl>
                                          <p:spTgt spid="71680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680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716803">
                                            <p:txEl>
                                              <p:pRg st="5" end="5"/>
                                            </p:txEl>
                                          </p:spTgt>
                                        </p:tgtEl>
                                        <p:attrNameLst>
                                          <p:attrName>style.visibility</p:attrName>
                                        </p:attrNameLst>
                                      </p:cBhvr>
                                      <p:to>
                                        <p:strVal val="visible"/>
                                      </p:to>
                                    </p:set>
                                    <p:anim calcmode="lin" valueType="num">
                                      <p:cBhvr additive="base">
                                        <p:cTn id="37" dur="500" fill="hold"/>
                                        <p:tgtEl>
                                          <p:spTgt spid="71680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680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716803">
                                            <p:txEl>
                                              <p:pRg st="6" end="6"/>
                                            </p:txEl>
                                          </p:spTgt>
                                        </p:tgtEl>
                                        <p:attrNameLst>
                                          <p:attrName>style.visibility</p:attrName>
                                        </p:attrNameLst>
                                      </p:cBhvr>
                                      <p:to>
                                        <p:strVal val="visible"/>
                                      </p:to>
                                    </p:set>
                                    <p:anim calcmode="lin" valueType="num">
                                      <p:cBhvr additive="base">
                                        <p:cTn id="43" dur="500" fill="hold"/>
                                        <p:tgtEl>
                                          <p:spTgt spid="71680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1680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716803">
                                            <p:txEl>
                                              <p:pRg st="7" end="7"/>
                                            </p:txEl>
                                          </p:spTgt>
                                        </p:tgtEl>
                                        <p:attrNameLst>
                                          <p:attrName>style.visibility</p:attrName>
                                        </p:attrNameLst>
                                      </p:cBhvr>
                                      <p:to>
                                        <p:strVal val="visible"/>
                                      </p:to>
                                    </p:set>
                                    <p:anim calcmode="lin" valueType="num">
                                      <p:cBhvr additive="base">
                                        <p:cTn id="49" dur="500" fill="hold"/>
                                        <p:tgtEl>
                                          <p:spTgt spid="71680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1680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a:xfrm>
            <a:off x="1676400" y="228600"/>
            <a:ext cx="6469063" cy="876300"/>
          </a:xfrm>
        </p:spPr>
        <p:txBody>
          <a:bodyPr/>
          <a:lstStyle/>
          <a:p>
            <a:pPr algn="l">
              <a:defRPr/>
            </a:pPr>
            <a:r>
              <a:rPr lang="en-US" sz="2800" dirty="0" smtClean="0">
                <a:ea typeface="+mj-ea"/>
              </a:rPr>
              <a:t>Multivariate Results - Predictors of Controller and Reliever Only Use</a:t>
            </a:r>
            <a:endParaRPr lang="en-US" sz="1400" dirty="0" smtClean="0">
              <a:solidFill>
                <a:srgbClr val="FF0000"/>
              </a:solidFill>
              <a:ea typeface="+mj-ea"/>
            </a:endParaRPr>
          </a:p>
        </p:txBody>
      </p:sp>
      <p:sp>
        <p:nvSpPr>
          <p:cNvPr id="716803" name="Rectangle 3"/>
          <p:cNvSpPr>
            <a:spLocks noGrp="1" noChangeArrowheads="1"/>
          </p:cNvSpPr>
          <p:nvPr>
            <p:ph type="body" idx="1"/>
          </p:nvPr>
        </p:nvSpPr>
        <p:spPr>
          <a:xfrm>
            <a:off x="609600" y="1447800"/>
            <a:ext cx="7993063" cy="4267200"/>
          </a:xfrm>
        </p:spPr>
        <p:txBody>
          <a:bodyPr/>
          <a:lstStyle/>
          <a:p>
            <a:pPr eaLnBrk="1" hangingPunct="1"/>
            <a:r>
              <a:rPr lang="en-US" sz="2400">
                <a:latin typeface="Arial" charset="0"/>
              </a:rPr>
              <a:t>Positive effects on controller use</a:t>
            </a:r>
          </a:p>
          <a:p>
            <a:pPr lvl="1" eaLnBrk="1" hangingPunct="1"/>
            <a:r>
              <a:rPr lang="en-US" sz="2000">
                <a:latin typeface="Arial" charset="0"/>
              </a:rPr>
              <a:t>Age 5-11, native parents, married parent, fair/poor physical health, and having treatment for allergies</a:t>
            </a:r>
          </a:p>
          <a:p>
            <a:pPr eaLnBrk="1" hangingPunct="1"/>
            <a:r>
              <a:rPr lang="en-US" sz="2400">
                <a:latin typeface="Arial" charset="0"/>
              </a:rPr>
              <a:t>Negative effects on controller use</a:t>
            </a:r>
          </a:p>
          <a:p>
            <a:pPr lvl="1" eaLnBrk="1" hangingPunct="1"/>
            <a:r>
              <a:rPr lang="en-US" sz="2000">
                <a:latin typeface="Arial" charset="0"/>
              </a:rPr>
              <a:t>Female, MSA, western region, low family income, parental education, and large family</a:t>
            </a:r>
          </a:p>
          <a:p>
            <a:pPr eaLnBrk="1" hangingPunct="1"/>
            <a:r>
              <a:rPr lang="en-US" sz="2400">
                <a:latin typeface="Arial" charset="0"/>
              </a:rPr>
              <a:t>Positive effects on reliever only use</a:t>
            </a:r>
          </a:p>
          <a:p>
            <a:pPr lvl="1" eaLnBrk="1" hangingPunct="1"/>
            <a:r>
              <a:rPr lang="en-US" sz="2000">
                <a:latin typeface="Arial" charset="0"/>
              </a:rPr>
              <a:t>Female, MSA, western region, native parents, low family income, and large family</a:t>
            </a:r>
          </a:p>
          <a:p>
            <a:pPr eaLnBrk="1" hangingPunct="1"/>
            <a:r>
              <a:rPr lang="en-US" sz="2400">
                <a:latin typeface="Arial" charset="0"/>
              </a:rPr>
              <a:t>Negative effects on reliever only use</a:t>
            </a:r>
          </a:p>
          <a:p>
            <a:pPr lvl="1" eaLnBrk="1" hangingPunct="1"/>
            <a:r>
              <a:rPr lang="en-US" sz="2000">
                <a:latin typeface="Arial" charset="0"/>
              </a:rPr>
              <a:t>Age 5-11, married parent, fair/poor physical health, and having treatment for allergies</a:t>
            </a:r>
          </a:p>
        </p:txBody>
      </p:sp>
      <p:sp>
        <p:nvSpPr>
          <p:cNvPr id="20484" name="Text Box 13"/>
          <p:cNvSpPr txBox="1">
            <a:spLocks noChangeArrowheads="1"/>
          </p:cNvSpPr>
          <p:nvPr/>
        </p:nvSpPr>
        <p:spPr bwMode="auto">
          <a:xfrm>
            <a:off x="762000" y="6019800"/>
            <a:ext cx="7467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4800">
                <a:solidFill>
                  <a:schemeClr val="tx1"/>
                </a:solidFill>
                <a:latin typeface="Times New Roman" charset="0"/>
                <a:ea typeface="ＭＳ Ｐゴシック" charset="0"/>
              </a:defRPr>
            </a:lvl1pPr>
            <a:lvl2pPr marL="742950" indent="-285750">
              <a:defRPr sz="4800">
                <a:solidFill>
                  <a:schemeClr val="tx1"/>
                </a:solidFill>
                <a:latin typeface="Times New Roman" charset="0"/>
                <a:ea typeface="ＭＳ Ｐゴシック" charset="0"/>
              </a:defRPr>
            </a:lvl2pPr>
            <a:lvl3pPr marL="1143000" indent="-228600">
              <a:defRPr sz="4800">
                <a:solidFill>
                  <a:schemeClr val="tx1"/>
                </a:solidFill>
                <a:latin typeface="Times New Roman" charset="0"/>
                <a:ea typeface="ＭＳ Ｐゴシック" charset="0"/>
              </a:defRPr>
            </a:lvl3pPr>
            <a:lvl4pPr marL="1600200" indent="-228600">
              <a:defRPr sz="4800">
                <a:solidFill>
                  <a:schemeClr val="tx1"/>
                </a:solidFill>
                <a:latin typeface="Times New Roman" charset="0"/>
                <a:ea typeface="ＭＳ Ｐゴシック" charset="0"/>
              </a:defRPr>
            </a:lvl4pPr>
            <a:lvl5pPr marL="2057400" indent="-228600">
              <a:defRPr sz="48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48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48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48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4800">
                <a:solidFill>
                  <a:schemeClr val="tx1"/>
                </a:solidFill>
                <a:latin typeface="Times New Roman" charset="0"/>
                <a:ea typeface="ＭＳ Ｐゴシック" charset="0"/>
              </a:defRPr>
            </a:lvl9pPr>
          </a:lstStyle>
          <a:p>
            <a:pPr>
              <a:spcBef>
                <a:spcPct val="50000"/>
              </a:spcBef>
            </a:pPr>
            <a:r>
              <a:rPr lang="en-US" sz="1400"/>
              <a:t>Results are based on coefficient estimates from pooled linear probability models. </a:t>
            </a:r>
            <a:endParaRPr lang="en-US" sz="1400">
              <a:solidFill>
                <a:srgbClr val="FF0000"/>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6803">
                                            <p:txEl>
                                              <p:pRg st="0" end="0"/>
                                            </p:txEl>
                                          </p:spTgt>
                                        </p:tgtEl>
                                        <p:attrNameLst>
                                          <p:attrName>style.visibility</p:attrName>
                                        </p:attrNameLst>
                                      </p:cBhvr>
                                      <p:to>
                                        <p:strVal val="visible"/>
                                      </p:to>
                                    </p:set>
                                    <p:anim calcmode="lin" valueType="num">
                                      <p:cBhvr additive="base">
                                        <p:cTn id="7" dur="500" fill="hold"/>
                                        <p:tgtEl>
                                          <p:spTgt spid="7168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680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6803">
                                            <p:txEl>
                                              <p:pRg st="1" end="1"/>
                                            </p:txEl>
                                          </p:spTgt>
                                        </p:tgtEl>
                                        <p:attrNameLst>
                                          <p:attrName>style.visibility</p:attrName>
                                        </p:attrNameLst>
                                      </p:cBhvr>
                                      <p:to>
                                        <p:strVal val="visible"/>
                                      </p:to>
                                    </p:set>
                                    <p:anim calcmode="lin" valueType="num">
                                      <p:cBhvr additive="base">
                                        <p:cTn id="11" dur="500" fill="hold"/>
                                        <p:tgtEl>
                                          <p:spTgt spid="71680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1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716803">
                                            <p:txEl>
                                              <p:pRg st="2" end="2"/>
                                            </p:txEl>
                                          </p:spTgt>
                                        </p:tgtEl>
                                        <p:attrNameLst>
                                          <p:attrName>style.visibility</p:attrName>
                                        </p:attrNameLst>
                                      </p:cBhvr>
                                      <p:to>
                                        <p:strVal val="visible"/>
                                      </p:to>
                                    </p:set>
                                    <p:anim calcmode="lin" valueType="num">
                                      <p:cBhvr additive="base">
                                        <p:cTn id="17" dur="500" fill="hold"/>
                                        <p:tgtEl>
                                          <p:spTgt spid="71680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1680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16803">
                                            <p:txEl>
                                              <p:pRg st="3" end="3"/>
                                            </p:txEl>
                                          </p:spTgt>
                                        </p:tgtEl>
                                        <p:attrNameLst>
                                          <p:attrName>style.visibility</p:attrName>
                                        </p:attrNameLst>
                                      </p:cBhvr>
                                      <p:to>
                                        <p:strVal val="visible"/>
                                      </p:to>
                                    </p:set>
                                    <p:anim calcmode="lin" valueType="num">
                                      <p:cBhvr additive="base">
                                        <p:cTn id="21" dur="500" fill="hold"/>
                                        <p:tgtEl>
                                          <p:spTgt spid="71680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168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716803">
                                            <p:txEl>
                                              <p:pRg st="4" end="4"/>
                                            </p:txEl>
                                          </p:spTgt>
                                        </p:tgtEl>
                                        <p:attrNameLst>
                                          <p:attrName>style.visibility</p:attrName>
                                        </p:attrNameLst>
                                      </p:cBhvr>
                                      <p:to>
                                        <p:strVal val="visible"/>
                                      </p:to>
                                    </p:set>
                                    <p:anim calcmode="lin" valueType="num">
                                      <p:cBhvr additive="base">
                                        <p:cTn id="27" dur="500" fill="hold"/>
                                        <p:tgtEl>
                                          <p:spTgt spid="71680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1680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16803">
                                            <p:txEl>
                                              <p:pRg st="5" end="5"/>
                                            </p:txEl>
                                          </p:spTgt>
                                        </p:tgtEl>
                                        <p:attrNameLst>
                                          <p:attrName>style.visibility</p:attrName>
                                        </p:attrNameLst>
                                      </p:cBhvr>
                                      <p:to>
                                        <p:strVal val="visible"/>
                                      </p:to>
                                    </p:set>
                                    <p:anim calcmode="lin" valueType="num">
                                      <p:cBhvr additive="base">
                                        <p:cTn id="31" dur="500" fill="hold"/>
                                        <p:tgtEl>
                                          <p:spTgt spid="71680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680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716803">
                                            <p:txEl>
                                              <p:pRg st="6" end="6"/>
                                            </p:txEl>
                                          </p:spTgt>
                                        </p:tgtEl>
                                        <p:attrNameLst>
                                          <p:attrName>style.visibility</p:attrName>
                                        </p:attrNameLst>
                                      </p:cBhvr>
                                      <p:to>
                                        <p:strVal val="visible"/>
                                      </p:to>
                                    </p:set>
                                    <p:anim calcmode="lin" valueType="num">
                                      <p:cBhvr additive="base">
                                        <p:cTn id="37" dur="500" fill="hold"/>
                                        <p:tgtEl>
                                          <p:spTgt spid="71680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680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716803">
                                            <p:txEl>
                                              <p:pRg st="7" end="7"/>
                                            </p:txEl>
                                          </p:spTgt>
                                        </p:tgtEl>
                                        <p:attrNameLst>
                                          <p:attrName>style.visibility</p:attrName>
                                        </p:attrNameLst>
                                      </p:cBhvr>
                                      <p:to>
                                        <p:strVal val="visible"/>
                                      </p:to>
                                    </p:set>
                                    <p:anim calcmode="lin" valueType="num">
                                      <p:cBhvr additive="base">
                                        <p:cTn id="41" dur="500" fill="hold"/>
                                        <p:tgtEl>
                                          <p:spTgt spid="71680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1680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pPr algn="l"/>
            <a:r>
              <a:rPr lang="en-US" sz="2400" dirty="0">
                <a:latin typeface="Arial" charset="0"/>
              </a:rPr>
              <a:t>Oaxaca-Blinder Decomposition - NH Whites vs. NH Blacks, Controllers</a:t>
            </a:r>
          </a:p>
        </p:txBody>
      </p:sp>
      <p:sp>
        <p:nvSpPr>
          <p:cNvPr id="3" name="Content Placeholder 2"/>
          <p:cNvSpPr>
            <a:spLocks noGrp="1"/>
          </p:cNvSpPr>
          <p:nvPr>
            <p:ph sz="half" idx="2"/>
          </p:nvPr>
        </p:nvSpPr>
        <p:spPr>
          <a:xfrm>
            <a:off x="5867400" y="1676400"/>
            <a:ext cx="2735263" cy="2895600"/>
          </a:xfrm>
        </p:spPr>
        <p:txBody>
          <a:bodyPr/>
          <a:lstStyle/>
          <a:p>
            <a:pPr marL="0" indent="0">
              <a:buNone/>
            </a:pPr>
            <a:r>
              <a:rPr lang="en-US" sz="1400" b="1" u="sng" dirty="0">
                <a:cs typeface="Times New Roman" charset="0"/>
              </a:rPr>
              <a:t>Important  variables</a:t>
            </a:r>
          </a:p>
          <a:p>
            <a:pPr marL="0" indent="0">
              <a:buNone/>
            </a:pPr>
            <a:r>
              <a:rPr lang="en-US" sz="1400" b="1" i="1" dirty="0">
                <a:cs typeface="Times New Roman" charset="0"/>
              </a:rPr>
              <a:t>Enabling</a:t>
            </a:r>
          </a:p>
          <a:p>
            <a:pPr marL="0" indent="0">
              <a:buNone/>
            </a:pPr>
            <a:r>
              <a:rPr lang="en-US" sz="1400" dirty="0">
                <a:cs typeface="Times New Roman" charset="0"/>
              </a:rPr>
              <a:t>    Low income </a:t>
            </a:r>
          </a:p>
          <a:p>
            <a:pPr marL="0" indent="0">
              <a:buNone/>
            </a:pPr>
            <a:r>
              <a:rPr lang="en-US" sz="1400" dirty="0">
                <a:cs typeface="Times New Roman" charset="0"/>
              </a:rPr>
              <a:t>    ≤ High school </a:t>
            </a:r>
          </a:p>
          <a:p>
            <a:pPr marL="0" indent="0">
              <a:buNone/>
            </a:pPr>
            <a:r>
              <a:rPr lang="en-US" sz="1400" dirty="0">
                <a:cs typeface="Times New Roman" charset="0"/>
              </a:rPr>
              <a:t>    Family of &gt; 4 </a:t>
            </a:r>
          </a:p>
          <a:p>
            <a:pPr marL="0" indent="0">
              <a:buNone/>
            </a:pPr>
            <a:r>
              <a:rPr lang="en-US" sz="1400" dirty="0">
                <a:cs typeface="Times New Roman" charset="0"/>
              </a:rPr>
              <a:t>    Unmarried</a:t>
            </a:r>
          </a:p>
          <a:p>
            <a:pPr marL="0" indent="0">
              <a:buNone/>
            </a:pPr>
            <a:endParaRPr lang="en-US" dirty="0"/>
          </a:p>
        </p:txBody>
      </p:sp>
      <p:sp>
        <p:nvSpPr>
          <p:cNvPr id="3076" name="Text Box 13"/>
          <p:cNvSpPr txBox="1">
            <a:spLocks noChangeArrowheads="1"/>
          </p:cNvSpPr>
          <p:nvPr/>
        </p:nvSpPr>
        <p:spPr bwMode="auto">
          <a:xfrm>
            <a:off x="762000" y="6019800"/>
            <a:ext cx="746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4800">
                <a:solidFill>
                  <a:schemeClr val="tx1"/>
                </a:solidFill>
                <a:latin typeface="Times New Roman" charset="0"/>
                <a:ea typeface="ＭＳ Ｐゴシック" charset="0"/>
              </a:defRPr>
            </a:lvl1pPr>
            <a:lvl2pPr marL="742950" indent="-285750">
              <a:defRPr sz="4800">
                <a:solidFill>
                  <a:schemeClr val="tx1"/>
                </a:solidFill>
                <a:latin typeface="Times New Roman" charset="0"/>
                <a:ea typeface="ＭＳ Ｐゴシック" charset="0"/>
              </a:defRPr>
            </a:lvl2pPr>
            <a:lvl3pPr marL="1143000" indent="-228600">
              <a:defRPr sz="4800">
                <a:solidFill>
                  <a:schemeClr val="tx1"/>
                </a:solidFill>
                <a:latin typeface="Times New Roman" charset="0"/>
                <a:ea typeface="ＭＳ Ｐゴシック" charset="0"/>
              </a:defRPr>
            </a:lvl3pPr>
            <a:lvl4pPr marL="1600200" indent="-228600">
              <a:defRPr sz="4800">
                <a:solidFill>
                  <a:schemeClr val="tx1"/>
                </a:solidFill>
                <a:latin typeface="Times New Roman" charset="0"/>
                <a:ea typeface="ＭＳ Ｐゴシック" charset="0"/>
              </a:defRPr>
            </a:lvl4pPr>
            <a:lvl5pPr marL="2057400" indent="-228600">
              <a:defRPr sz="48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48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48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48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4800">
                <a:solidFill>
                  <a:schemeClr val="tx1"/>
                </a:solidFill>
                <a:latin typeface="Times New Roman" charset="0"/>
                <a:ea typeface="ＭＳ Ｐゴシック" charset="0"/>
              </a:defRPr>
            </a:lvl9pPr>
          </a:lstStyle>
          <a:p>
            <a:pPr>
              <a:spcBef>
                <a:spcPct val="50000"/>
              </a:spcBef>
            </a:pPr>
            <a:r>
              <a:rPr lang="en-US" sz="1200"/>
              <a:t>Source: MEPS, 2005-2008.  Estimates for insured children with reported treatment for asthma. Differences from NH Whites, significant at p &lt; .10. </a:t>
            </a:r>
            <a:endParaRPr lang="en-US" sz="1200">
              <a:solidFill>
                <a:srgbClr val="FF0000"/>
              </a:solidFill>
            </a:endParaRPr>
          </a:p>
        </p:txBody>
      </p:sp>
      <p:graphicFrame>
        <p:nvGraphicFramePr>
          <p:cNvPr id="7" name="Chart 6" descr="About half (11.7 percentage points) of the 24.5 percentage point difference between NH Whites and NH Blacks in the use of controllers can be explained by differences in observable characteristics between the two groups. &#10;" title="Oaxaca-Blinder Decomposition - NH Whites vs. NH Blacks, Controllers"/>
          <p:cNvGraphicFramePr/>
          <p:nvPr>
            <p:extLst>
              <p:ext uri="{D42A27DB-BD31-4B8C-83A1-F6EECF244321}">
                <p14:modId xmlns:p14="http://schemas.microsoft.com/office/powerpoint/2010/main" val="2183198857"/>
              </p:ext>
            </p:extLst>
          </p:nvPr>
        </p:nvGraphicFramePr>
        <p:xfrm>
          <a:off x="685800" y="1447800"/>
          <a:ext cx="5181600" cy="4419600"/>
        </p:xfrm>
        <a:graphic>
          <a:graphicData uri="http://schemas.openxmlformats.org/drawingml/2006/chart">
            <c:chart xmlns:c="http://schemas.openxmlformats.org/drawingml/2006/chart" xmlns:r="http://schemas.openxmlformats.org/officeDocument/2006/relationships" r:id="rId4"/>
          </a:graphicData>
        </a:graphic>
      </p:graphicFrame>
      <p:sp>
        <p:nvSpPr>
          <p:cNvPr id="3079" name="Rectangle 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p>
            <a:endParaRPr lang="en-US"/>
          </a:p>
        </p:txBody>
      </p:sp>
      <p:graphicFrame>
        <p:nvGraphicFramePr>
          <p:cNvPr id="3074" name="Object 6"/>
          <p:cNvGraphicFramePr>
            <a:graphicFrameLocks noChangeAspect="1"/>
          </p:cNvGraphicFramePr>
          <p:nvPr/>
        </p:nvGraphicFramePr>
        <p:xfrm>
          <a:off x="4419600" y="1828800"/>
          <a:ext cx="330200" cy="2133600"/>
        </p:xfrm>
        <a:graphic>
          <a:graphicData uri="http://schemas.openxmlformats.org/presentationml/2006/ole">
            <mc:AlternateContent xmlns:mc="http://schemas.openxmlformats.org/markup-compatibility/2006">
              <mc:Choice xmlns:v="urn:schemas-microsoft-com:vml" Requires="v">
                <p:oleObj spid="_x0000_s3081" name="Equation" r:id="rId5" imgW="164880" imgH="215640" progId="Equation.3">
                  <p:embed/>
                </p:oleObj>
              </mc:Choice>
              <mc:Fallback>
                <p:oleObj name="Equation" r:id="rId5" imgW="164880" imgH="2156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600" y="1828800"/>
                        <a:ext cx="330200" cy="213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3"/>
          <p:cNvSpPr txBox="1">
            <a:spLocks noChangeArrowheads="1"/>
          </p:cNvSpPr>
          <p:nvPr/>
        </p:nvSpPr>
        <p:spPr bwMode="auto">
          <a:xfrm>
            <a:off x="4648200" y="2667000"/>
            <a:ext cx="1066800" cy="304800"/>
          </a:xfrm>
          <a:prstGeom prst="rect">
            <a:avLst/>
          </a:prstGeom>
          <a:noFill/>
          <a:ln w="12700">
            <a:noFill/>
            <a:miter lim="800000"/>
            <a:headEnd/>
            <a:tailEnd/>
          </a:ln>
          <a:effectLst/>
        </p:spPr>
        <p:txBody>
          <a:bodyPr lIns="90488" tIns="44450" rIns="90488" bIns="44450"/>
          <a:lstStyle/>
          <a:p>
            <a:pPr marL="465138" indent="-465138">
              <a:lnSpc>
                <a:spcPct val="90000"/>
              </a:lnSpc>
              <a:spcBef>
                <a:spcPct val="30000"/>
              </a:spcBef>
              <a:buClr>
                <a:schemeClr val="tx2"/>
              </a:buClr>
              <a:buSzPct val="95000"/>
              <a:defRPr/>
            </a:pPr>
            <a:r>
              <a:rPr lang="en-US" sz="16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rPr>
              <a:t>Explained</a:t>
            </a:r>
          </a:p>
          <a:p>
            <a:pPr marL="465138" indent="-465138">
              <a:lnSpc>
                <a:spcPct val="90000"/>
              </a:lnSpc>
              <a:spcBef>
                <a:spcPct val="30000"/>
              </a:spcBef>
              <a:buClr>
                <a:schemeClr val="tx2"/>
              </a:buClr>
              <a:buSzPct val="95000"/>
              <a:defRPr/>
            </a:pPr>
            <a:endParaRPr lang="en-US" sz="14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endParaRPr>
          </a:p>
          <a:p>
            <a:pPr marL="465138" indent="-465138">
              <a:lnSpc>
                <a:spcPct val="90000"/>
              </a:lnSpc>
              <a:spcBef>
                <a:spcPct val="30000"/>
              </a:spcBef>
              <a:buClr>
                <a:schemeClr val="tx2"/>
              </a:buClr>
              <a:buSzPct val="95000"/>
              <a:defRPr/>
            </a:pPr>
            <a:endParaRPr lang="en-US" sz="14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pPr algn="l"/>
            <a:r>
              <a:rPr lang="en-US" sz="2400" dirty="0">
                <a:latin typeface="Arial" charset="0"/>
              </a:rPr>
              <a:t>Oaxaca-Blinder Decomposition Results - NH Whites vs. NH Blacks, Relievers Only</a:t>
            </a:r>
          </a:p>
        </p:txBody>
      </p:sp>
      <p:sp>
        <p:nvSpPr>
          <p:cNvPr id="3" name="Content Placeholder 2"/>
          <p:cNvSpPr>
            <a:spLocks noGrp="1"/>
          </p:cNvSpPr>
          <p:nvPr>
            <p:ph sz="half" idx="2"/>
          </p:nvPr>
        </p:nvSpPr>
        <p:spPr>
          <a:xfrm>
            <a:off x="6096000" y="1676400"/>
            <a:ext cx="2506663" cy="2895600"/>
          </a:xfrm>
        </p:spPr>
        <p:txBody>
          <a:bodyPr/>
          <a:lstStyle/>
          <a:p>
            <a:pPr marL="0" indent="0">
              <a:buNone/>
            </a:pPr>
            <a:r>
              <a:rPr lang="en-US" sz="1400" b="1" u="sng" dirty="0">
                <a:cs typeface="Times New Roman" charset="0"/>
              </a:rPr>
              <a:t>Important  variables</a:t>
            </a:r>
          </a:p>
          <a:p>
            <a:pPr marL="0" indent="0">
              <a:buNone/>
            </a:pPr>
            <a:r>
              <a:rPr lang="en-US" sz="1400" b="1" i="1" dirty="0">
                <a:cs typeface="Times New Roman" charset="0"/>
              </a:rPr>
              <a:t>Enabling</a:t>
            </a:r>
          </a:p>
          <a:p>
            <a:pPr marL="0" indent="0">
              <a:buNone/>
            </a:pPr>
            <a:r>
              <a:rPr lang="en-US" sz="1400" dirty="0">
                <a:cs typeface="Times New Roman" charset="0"/>
              </a:rPr>
              <a:t>    Low income </a:t>
            </a:r>
          </a:p>
          <a:p>
            <a:pPr marL="0" indent="0">
              <a:buNone/>
            </a:pPr>
            <a:r>
              <a:rPr lang="en-US" sz="1400" dirty="0">
                <a:cs typeface="Times New Roman" charset="0"/>
              </a:rPr>
              <a:t>    Family of &gt; 4 </a:t>
            </a:r>
          </a:p>
          <a:p>
            <a:pPr marL="0" indent="0">
              <a:buNone/>
            </a:pPr>
            <a:r>
              <a:rPr lang="en-US" sz="1400" dirty="0">
                <a:cs typeface="Times New Roman" charset="0"/>
              </a:rPr>
              <a:t>    Unmarried</a:t>
            </a:r>
          </a:p>
          <a:p>
            <a:pPr marL="0" indent="0">
              <a:buNone/>
            </a:pPr>
            <a:endParaRPr lang="en-US" sz="1400" dirty="0"/>
          </a:p>
        </p:txBody>
      </p:sp>
      <p:sp>
        <p:nvSpPr>
          <p:cNvPr id="4100" name="Text Box 13"/>
          <p:cNvSpPr txBox="1">
            <a:spLocks noChangeArrowheads="1"/>
          </p:cNvSpPr>
          <p:nvPr/>
        </p:nvSpPr>
        <p:spPr bwMode="auto">
          <a:xfrm>
            <a:off x="762000" y="6019800"/>
            <a:ext cx="746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4800">
                <a:solidFill>
                  <a:schemeClr val="tx1"/>
                </a:solidFill>
                <a:latin typeface="Times New Roman" charset="0"/>
                <a:ea typeface="ＭＳ Ｐゴシック" charset="0"/>
              </a:defRPr>
            </a:lvl1pPr>
            <a:lvl2pPr marL="742950" indent="-285750">
              <a:defRPr sz="4800">
                <a:solidFill>
                  <a:schemeClr val="tx1"/>
                </a:solidFill>
                <a:latin typeface="Times New Roman" charset="0"/>
                <a:ea typeface="ＭＳ Ｐゴシック" charset="0"/>
              </a:defRPr>
            </a:lvl2pPr>
            <a:lvl3pPr marL="1143000" indent="-228600">
              <a:defRPr sz="4800">
                <a:solidFill>
                  <a:schemeClr val="tx1"/>
                </a:solidFill>
                <a:latin typeface="Times New Roman" charset="0"/>
                <a:ea typeface="ＭＳ Ｐゴシック" charset="0"/>
              </a:defRPr>
            </a:lvl3pPr>
            <a:lvl4pPr marL="1600200" indent="-228600">
              <a:defRPr sz="4800">
                <a:solidFill>
                  <a:schemeClr val="tx1"/>
                </a:solidFill>
                <a:latin typeface="Times New Roman" charset="0"/>
                <a:ea typeface="ＭＳ Ｐゴシック" charset="0"/>
              </a:defRPr>
            </a:lvl4pPr>
            <a:lvl5pPr marL="2057400" indent="-228600">
              <a:defRPr sz="48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48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48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48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4800">
                <a:solidFill>
                  <a:schemeClr val="tx1"/>
                </a:solidFill>
                <a:latin typeface="Times New Roman" charset="0"/>
                <a:ea typeface="ＭＳ Ｐゴシック" charset="0"/>
              </a:defRPr>
            </a:lvl9pPr>
          </a:lstStyle>
          <a:p>
            <a:pPr>
              <a:spcBef>
                <a:spcPct val="50000"/>
              </a:spcBef>
            </a:pPr>
            <a:r>
              <a:rPr lang="en-US" sz="1200"/>
              <a:t>Source: MEPS, 2005-2008.  Estimates for insured children with reported treatment for asthma. Differences from NH Whites, significant at p &lt; .10. </a:t>
            </a:r>
            <a:endParaRPr lang="en-US" sz="1200">
              <a:solidFill>
                <a:srgbClr val="FF0000"/>
              </a:solidFill>
            </a:endParaRPr>
          </a:p>
        </p:txBody>
      </p:sp>
      <p:graphicFrame>
        <p:nvGraphicFramePr>
          <p:cNvPr id="7" name="Chart 6" descr="Only about 7.6 percentage points of the 19.8 percentage point difference between NH Whites and NH Blacks in the use of relievers can be explained by differences in observable characteristics between the two groups.&#10;" title="Oaxaca-Blinder Decomposition Results - NH Whites vs. NH Blacks, Relievers Only"/>
          <p:cNvGraphicFramePr/>
          <p:nvPr>
            <p:extLst>
              <p:ext uri="{D42A27DB-BD31-4B8C-83A1-F6EECF244321}">
                <p14:modId xmlns:p14="http://schemas.microsoft.com/office/powerpoint/2010/main" val="2966336098"/>
              </p:ext>
            </p:extLst>
          </p:nvPr>
        </p:nvGraphicFramePr>
        <p:xfrm>
          <a:off x="762000" y="1524000"/>
          <a:ext cx="5334000" cy="44196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098" name="Object 6"/>
          <p:cNvGraphicFramePr>
            <a:graphicFrameLocks noChangeAspect="1"/>
          </p:cNvGraphicFramePr>
          <p:nvPr/>
        </p:nvGraphicFramePr>
        <p:xfrm>
          <a:off x="4648200" y="1981200"/>
          <a:ext cx="330200" cy="1600200"/>
        </p:xfrm>
        <a:graphic>
          <a:graphicData uri="http://schemas.openxmlformats.org/presentationml/2006/ole">
            <mc:AlternateContent xmlns:mc="http://schemas.openxmlformats.org/markup-compatibility/2006">
              <mc:Choice xmlns:v="urn:schemas-microsoft-com:vml" Requires="v">
                <p:oleObj spid="_x0000_s4104" name="Equation" r:id="rId5" imgW="164880" imgH="215640" progId="Equation.3">
                  <p:embed/>
                </p:oleObj>
              </mc:Choice>
              <mc:Fallback>
                <p:oleObj name="Equation" r:id="rId5" imgW="164880" imgH="2156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1981200"/>
                        <a:ext cx="330200"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3"/>
          <p:cNvSpPr txBox="1">
            <a:spLocks noChangeArrowheads="1"/>
          </p:cNvSpPr>
          <p:nvPr/>
        </p:nvSpPr>
        <p:spPr bwMode="auto">
          <a:xfrm>
            <a:off x="4953000" y="2590800"/>
            <a:ext cx="1066800" cy="304800"/>
          </a:xfrm>
          <a:prstGeom prst="rect">
            <a:avLst/>
          </a:prstGeom>
          <a:noFill/>
          <a:ln w="12700">
            <a:noFill/>
            <a:miter lim="800000"/>
            <a:headEnd/>
            <a:tailEnd/>
          </a:ln>
          <a:effectLst/>
        </p:spPr>
        <p:txBody>
          <a:bodyPr lIns="90488" tIns="44450" rIns="90488" bIns="44450"/>
          <a:lstStyle/>
          <a:p>
            <a:pPr marL="465138" indent="-465138">
              <a:lnSpc>
                <a:spcPct val="90000"/>
              </a:lnSpc>
              <a:spcBef>
                <a:spcPct val="30000"/>
              </a:spcBef>
              <a:buClr>
                <a:schemeClr val="tx2"/>
              </a:buClr>
              <a:buSzPct val="95000"/>
              <a:defRPr/>
            </a:pPr>
            <a:r>
              <a:rPr lang="en-US" sz="16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rPr>
              <a:t>Explained</a:t>
            </a:r>
          </a:p>
          <a:p>
            <a:pPr marL="465138" indent="-465138">
              <a:lnSpc>
                <a:spcPct val="90000"/>
              </a:lnSpc>
              <a:spcBef>
                <a:spcPct val="30000"/>
              </a:spcBef>
              <a:buClr>
                <a:schemeClr val="tx2"/>
              </a:buClr>
              <a:buSzPct val="95000"/>
              <a:defRPr/>
            </a:pPr>
            <a:endParaRPr lang="en-US" sz="14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endParaRPr>
          </a:p>
          <a:p>
            <a:pPr marL="465138" indent="-465138">
              <a:lnSpc>
                <a:spcPct val="90000"/>
              </a:lnSpc>
              <a:spcBef>
                <a:spcPct val="30000"/>
              </a:spcBef>
              <a:buClr>
                <a:schemeClr val="tx2"/>
              </a:buClr>
              <a:buSzPct val="95000"/>
              <a:defRPr/>
            </a:pPr>
            <a:endParaRPr lang="en-US" sz="14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pPr algn="l"/>
            <a:r>
              <a:rPr lang="en-US" sz="2400" dirty="0">
                <a:latin typeface="Arial" charset="0"/>
              </a:rPr>
              <a:t>Oaxaca-Blinder Decomposition Results - NH Whites vs. Hispanics, Controllers</a:t>
            </a:r>
          </a:p>
        </p:txBody>
      </p:sp>
      <p:sp>
        <p:nvSpPr>
          <p:cNvPr id="2" name="Content Placeholder 1"/>
          <p:cNvSpPr>
            <a:spLocks noGrp="1"/>
          </p:cNvSpPr>
          <p:nvPr>
            <p:ph sz="half" idx="1"/>
          </p:nvPr>
        </p:nvSpPr>
        <p:spPr/>
        <p:txBody>
          <a:bodyPr/>
          <a:lstStyle/>
          <a:p>
            <a:endParaRPr lang="en-US"/>
          </a:p>
        </p:txBody>
      </p:sp>
      <p:sp>
        <p:nvSpPr>
          <p:cNvPr id="3" name="Content Placeholder 2"/>
          <p:cNvSpPr>
            <a:spLocks noGrp="1"/>
          </p:cNvSpPr>
          <p:nvPr>
            <p:ph sz="half" idx="2"/>
          </p:nvPr>
        </p:nvSpPr>
        <p:spPr>
          <a:xfrm>
            <a:off x="6172200" y="1676400"/>
            <a:ext cx="2430463" cy="2895600"/>
          </a:xfrm>
        </p:spPr>
        <p:txBody>
          <a:bodyPr/>
          <a:lstStyle/>
          <a:p>
            <a:pPr marL="0" indent="0">
              <a:buNone/>
            </a:pPr>
            <a:r>
              <a:rPr lang="en-US" sz="1400" b="1" u="sng" dirty="0">
                <a:cs typeface="Times New Roman" charset="0"/>
              </a:rPr>
              <a:t>Important  variables</a:t>
            </a:r>
          </a:p>
          <a:p>
            <a:pPr marL="0" indent="0">
              <a:buNone/>
            </a:pPr>
            <a:r>
              <a:rPr lang="en-US" sz="1400" b="1" i="1" dirty="0">
                <a:cs typeface="Times New Roman" charset="0"/>
              </a:rPr>
              <a:t>Predisposing</a:t>
            </a:r>
          </a:p>
          <a:p>
            <a:pPr marL="0" indent="0">
              <a:buNone/>
            </a:pPr>
            <a:r>
              <a:rPr lang="en-US" sz="1400" dirty="0">
                <a:cs typeface="Times New Roman" charset="0"/>
              </a:rPr>
              <a:t>    MSA </a:t>
            </a:r>
          </a:p>
          <a:p>
            <a:pPr marL="0" indent="0">
              <a:buNone/>
            </a:pPr>
            <a:r>
              <a:rPr lang="en-US" sz="1400" dirty="0">
                <a:cs typeface="Times New Roman" charset="0"/>
              </a:rPr>
              <a:t>    West </a:t>
            </a:r>
          </a:p>
          <a:p>
            <a:pPr marL="0" indent="0">
              <a:buNone/>
            </a:pPr>
            <a:r>
              <a:rPr lang="en-US" sz="1400" dirty="0">
                <a:cs typeface="Times New Roman" charset="0"/>
              </a:rPr>
              <a:t>    Non-native parents</a:t>
            </a:r>
          </a:p>
          <a:p>
            <a:pPr marL="0" indent="0">
              <a:buNone/>
            </a:pPr>
            <a:r>
              <a:rPr lang="en-US" sz="1400" b="1" i="1" dirty="0">
                <a:cs typeface="Times New Roman" charset="0"/>
              </a:rPr>
              <a:t>Enabling</a:t>
            </a:r>
          </a:p>
          <a:p>
            <a:pPr marL="0" indent="0">
              <a:buNone/>
            </a:pPr>
            <a:r>
              <a:rPr lang="en-US" sz="1400" dirty="0">
                <a:cs typeface="Times New Roman" charset="0"/>
              </a:rPr>
              <a:t>    Low income </a:t>
            </a:r>
          </a:p>
          <a:p>
            <a:pPr marL="0" indent="0">
              <a:buNone/>
            </a:pPr>
            <a:r>
              <a:rPr lang="en-US" sz="1400" dirty="0">
                <a:cs typeface="Times New Roman" charset="0"/>
              </a:rPr>
              <a:t>    ≤ High school </a:t>
            </a:r>
          </a:p>
          <a:p>
            <a:pPr marL="0" indent="0">
              <a:buNone/>
            </a:pPr>
            <a:r>
              <a:rPr lang="en-US" sz="1400" dirty="0">
                <a:cs typeface="Times New Roman" charset="0"/>
              </a:rPr>
              <a:t>    Family of &gt; 4 </a:t>
            </a:r>
          </a:p>
          <a:p>
            <a:pPr marL="0" indent="0">
              <a:buNone/>
            </a:pPr>
            <a:r>
              <a:rPr lang="en-US" sz="1400" dirty="0">
                <a:cs typeface="Times New Roman" charset="0"/>
              </a:rPr>
              <a:t>    Unmarried</a:t>
            </a:r>
          </a:p>
          <a:p>
            <a:pPr marL="0" indent="0">
              <a:buNone/>
            </a:pPr>
            <a:endParaRPr lang="en-US" sz="1400" dirty="0"/>
          </a:p>
        </p:txBody>
      </p:sp>
      <p:sp>
        <p:nvSpPr>
          <p:cNvPr id="5124" name="Text Box 13"/>
          <p:cNvSpPr txBox="1">
            <a:spLocks noChangeArrowheads="1"/>
          </p:cNvSpPr>
          <p:nvPr/>
        </p:nvSpPr>
        <p:spPr bwMode="auto">
          <a:xfrm>
            <a:off x="762000" y="6019800"/>
            <a:ext cx="746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4800">
                <a:solidFill>
                  <a:schemeClr val="tx1"/>
                </a:solidFill>
                <a:latin typeface="Times New Roman" charset="0"/>
                <a:ea typeface="ＭＳ Ｐゴシック" charset="0"/>
              </a:defRPr>
            </a:lvl1pPr>
            <a:lvl2pPr marL="742950" indent="-285750">
              <a:defRPr sz="4800">
                <a:solidFill>
                  <a:schemeClr val="tx1"/>
                </a:solidFill>
                <a:latin typeface="Times New Roman" charset="0"/>
                <a:ea typeface="ＭＳ Ｐゴシック" charset="0"/>
              </a:defRPr>
            </a:lvl2pPr>
            <a:lvl3pPr marL="1143000" indent="-228600">
              <a:defRPr sz="4800">
                <a:solidFill>
                  <a:schemeClr val="tx1"/>
                </a:solidFill>
                <a:latin typeface="Times New Roman" charset="0"/>
                <a:ea typeface="ＭＳ Ｐゴシック" charset="0"/>
              </a:defRPr>
            </a:lvl3pPr>
            <a:lvl4pPr marL="1600200" indent="-228600">
              <a:defRPr sz="4800">
                <a:solidFill>
                  <a:schemeClr val="tx1"/>
                </a:solidFill>
                <a:latin typeface="Times New Roman" charset="0"/>
                <a:ea typeface="ＭＳ Ｐゴシック" charset="0"/>
              </a:defRPr>
            </a:lvl4pPr>
            <a:lvl5pPr marL="2057400" indent="-228600">
              <a:defRPr sz="48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48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48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48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4800">
                <a:solidFill>
                  <a:schemeClr val="tx1"/>
                </a:solidFill>
                <a:latin typeface="Times New Roman" charset="0"/>
                <a:ea typeface="ＭＳ Ｐゴシック" charset="0"/>
              </a:defRPr>
            </a:lvl9pPr>
          </a:lstStyle>
          <a:p>
            <a:pPr>
              <a:spcBef>
                <a:spcPct val="50000"/>
              </a:spcBef>
            </a:pPr>
            <a:r>
              <a:rPr lang="en-US" sz="1200"/>
              <a:t>Source: MEPS, 2005-2008.  Estimates for insured children with reported treatment for asthma. Differences from NH Whites, significant at p &lt; .10. </a:t>
            </a:r>
            <a:endParaRPr lang="en-US" sz="1200">
              <a:solidFill>
                <a:srgbClr val="FF0000"/>
              </a:solidFill>
            </a:endParaRPr>
          </a:p>
        </p:txBody>
      </p:sp>
      <p:graphicFrame>
        <p:nvGraphicFramePr>
          <p:cNvPr id="8" name="Chart 7" descr="About 14.9 percentage points of the 19.1 percentage point difference between NH Whites and Hispanics in the use of controllers can be explained by differences in observable characteristics between the two groups. &#10;" title="Oaxaca-Blinder Decomposition Results-NH Whites vs. Hispanics, Controllers"/>
          <p:cNvGraphicFramePr/>
          <p:nvPr>
            <p:extLst>
              <p:ext uri="{D42A27DB-BD31-4B8C-83A1-F6EECF244321}">
                <p14:modId xmlns:p14="http://schemas.microsoft.com/office/powerpoint/2010/main" val="3550675897"/>
              </p:ext>
            </p:extLst>
          </p:nvPr>
        </p:nvGraphicFramePr>
        <p:xfrm>
          <a:off x="381000" y="1600200"/>
          <a:ext cx="5791200" cy="44196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122" name="Object 6"/>
          <p:cNvGraphicFramePr>
            <a:graphicFrameLocks noChangeAspect="1"/>
          </p:cNvGraphicFramePr>
          <p:nvPr/>
        </p:nvGraphicFramePr>
        <p:xfrm>
          <a:off x="4495800" y="1905000"/>
          <a:ext cx="330200" cy="3200400"/>
        </p:xfrm>
        <a:graphic>
          <a:graphicData uri="http://schemas.openxmlformats.org/presentationml/2006/ole">
            <mc:AlternateContent xmlns:mc="http://schemas.openxmlformats.org/markup-compatibility/2006">
              <mc:Choice xmlns:v="urn:schemas-microsoft-com:vml" Requires="v">
                <p:oleObj spid="_x0000_s5128" name="Equation" r:id="rId5" imgW="164880" imgH="215640" progId="Equation.3">
                  <p:embed/>
                </p:oleObj>
              </mc:Choice>
              <mc:Fallback>
                <p:oleObj name="Equation" r:id="rId5" imgW="164880" imgH="2156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1905000"/>
                        <a:ext cx="330200" cy="3200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3"/>
          <p:cNvSpPr txBox="1">
            <a:spLocks noChangeArrowheads="1"/>
          </p:cNvSpPr>
          <p:nvPr/>
        </p:nvSpPr>
        <p:spPr bwMode="auto">
          <a:xfrm>
            <a:off x="4800600" y="3276600"/>
            <a:ext cx="1066800" cy="304800"/>
          </a:xfrm>
          <a:prstGeom prst="rect">
            <a:avLst/>
          </a:prstGeom>
          <a:noFill/>
          <a:ln w="12700">
            <a:noFill/>
            <a:miter lim="800000"/>
            <a:headEnd/>
            <a:tailEnd/>
          </a:ln>
          <a:effectLst/>
        </p:spPr>
        <p:txBody>
          <a:bodyPr lIns="90488" tIns="44450" rIns="90488" bIns="44450"/>
          <a:lstStyle/>
          <a:p>
            <a:pPr marL="465138" indent="-465138">
              <a:lnSpc>
                <a:spcPct val="90000"/>
              </a:lnSpc>
              <a:spcBef>
                <a:spcPct val="30000"/>
              </a:spcBef>
              <a:buClr>
                <a:schemeClr val="tx2"/>
              </a:buClr>
              <a:buSzPct val="95000"/>
              <a:defRPr/>
            </a:pPr>
            <a:r>
              <a:rPr lang="en-US" sz="16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rPr>
              <a:t>Explained</a:t>
            </a:r>
          </a:p>
          <a:p>
            <a:pPr marL="465138" indent="-465138">
              <a:lnSpc>
                <a:spcPct val="90000"/>
              </a:lnSpc>
              <a:spcBef>
                <a:spcPct val="30000"/>
              </a:spcBef>
              <a:buClr>
                <a:schemeClr val="tx2"/>
              </a:buClr>
              <a:buSzPct val="95000"/>
              <a:defRPr/>
            </a:pPr>
            <a:endParaRPr lang="en-US" sz="14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endParaRPr>
          </a:p>
          <a:p>
            <a:pPr marL="465138" indent="-465138">
              <a:lnSpc>
                <a:spcPct val="90000"/>
              </a:lnSpc>
              <a:spcBef>
                <a:spcPct val="30000"/>
              </a:spcBef>
              <a:buClr>
                <a:schemeClr val="tx2"/>
              </a:buClr>
              <a:buSzPct val="95000"/>
              <a:defRPr/>
            </a:pPr>
            <a:endParaRPr lang="en-US" sz="14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pPr algn="l"/>
            <a:r>
              <a:rPr lang="en-US" sz="2400" dirty="0">
                <a:latin typeface="Arial" charset="0"/>
              </a:rPr>
              <a:t>Oaxaca-Blinder Decomposition Results - NH Whites vs. Hispanics, Relievers only</a:t>
            </a:r>
          </a:p>
        </p:txBody>
      </p:sp>
      <p:sp>
        <p:nvSpPr>
          <p:cNvPr id="3" name="Content Placeholder 2"/>
          <p:cNvSpPr>
            <a:spLocks noGrp="1"/>
          </p:cNvSpPr>
          <p:nvPr>
            <p:ph sz="half" idx="2"/>
          </p:nvPr>
        </p:nvSpPr>
        <p:spPr>
          <a:xfrm>
            <a:off x="6400800" y="1676400"/>
            <a:ext cx="2201863" cy="2895600"/>
          </a:xfrm>
        </p:spPr>
        <p:txBody>
          <a:bodyPr/>
          <a:lstStyle/>
          <a:p>
            <a:pPr marL="0" indent="0">
              <a:buNone/>
            </a:pPr>
            <a:r>
              <a:rPr lang="en-US" sz="1400" b="1" u="sng" dirty="0">
                <a:cs typeface="Times New Roman" charset="0"/>
              </a:rPr>
              <a:t>Important  variables</a:t>
            </a:r>
          </a:p>
          <a:p>
            <a:pPr marL="0" indent="0">
              <a:buNone/>
            </a:pPr>
            <a:r>
              <a:rPr lang="en-US" sz="1400" b="1" i="1" dirty="0">
                <a:cs typeface="Times New Roman" charset="0"/>
              </a:rPr>
              <a:t>Enabling</a:t>
            </a:r>
          </a:p>
          <a:p>
            <a:pPr marL="0" indent="0">
              <a:buNone/>
            </a:pPr>
            <a:r>
              <a:rPr lang="en-US" sz="1400" dirty="0">
                <a:cs typeface="Times New Roman" charset="0"/>
              </a:rPr>
              <a:t>    Low income </a:t>
            </a:r>
          </a:p>
          <a:p>
            <a:pPr marL="0" indent="0">
              <a:buNone/>
            </a:pPr>
            <a:r>
              <a:rPr lang="en-US" sz="1400" dirty="0">
                <a:cs typeface="Times New Roman" charset="0"/>
              </a:rPr>
              <a:t>   ≤ High school </a:t>
            </a:r>
          </a:p>
          <a:p>
            <a:pPr marL="0" indent="0">
              <a:buNone/>
            </a:pPr>
            <a:r>
              <a:rPr lang="en-US" sz="1400" dirty="0">
                <a:cs typeface="Times New Roman" charset="0"/>
              </a:rPr>
              <a:t>    Family of &gt; 4 </a:t>
            </a:r>
          </a:p>
          <a:p>
            <a:pPr marL="0" indent="0">
              <a:buNone/>
            </a:pPr>
            <a:r>
              <a:rPr lang="en-US" sz="1400" dirty="0">
                <a:cs typeface="Times New Roman" charset="0"/>
              </a:rPr>
              <a:t>    Unmarried</a:t>
            </a:r>
          </a:p>
          <a:p>
            <a:pPr marL="0" indent="0">
              <a:buNone/>
            </a:pPr>
            <a:endParaRPr lang="en-US" sz="1400" dirty="0"/>
          </a:p>
        </p:txBody>
      </p:sp>
      <p:sp>
        <p:nvSpPr>
          <p:cNvPr id="6148" name="Text Box 13"/>
          <p:cNvSpPr txBox="1">
            <a:spLocks noChangeArrowheads="1"/>
          </p:cNvSpPr>
          <p:nvPr/>
        </p:nvSpPr>
        <p:spPr bwMode="auto">
          <a:xfrm>
            <a:off x="762000" y="6019800"/>
            <a:ext cx="746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4800">
                <a:solidFill>
                  <a:schemeClr val="tx1"/>
                </a:solidFill>
                <a:latin typeface="Times New Roman" charset="0"/>
                <a:ea typeface="ＭＳ Ｐゴシック" charset="0"/>
              </a:defRPr>
            </a:lvl1pPr>
            <a:lvl2pPr marL="742950" indent="-285750">
              <a:defRPr sz="4800">
                <a:solidFill>
                  <a:schemeClr val="tx1"/>
                </a:solidFill>
                <a:latin typeface="Times New Roman" charset="0"/>
                <a:ea typeface="ＭＳ Ｐゴシック" charset="0"/>
              </a:defRPr>
            </a:lvl2pPr>
            <a:lvl3pPr marL="1143000" indent="-228600">
              <a:defRPr sz="4800">
                <a:solidFill>
                  <a:schemeClr val="tx1"/>
                </a:solidFill>
                <a:latin typeface="Times New Roman" charset="0"/>
                <a:ea typeface="ＭＳ Ｐゴシック" charset="0"/>
              </a:defRPr>
            </a:lvl3pPr>
            <a:lvl4pPr marL="1600200" indent="-228600">
              <a:defRPr sz="4800">
                <a:solidFill>
                  <a:schemeClr val="tx1"/>
                </a:solidFill>
                <a:latin typeface="Times New Roman" charset="0"/>
                <a:ea typeface="ＭＳ Ｐゴシック" charset="0"/>
              </a:defRPr>
            </a:lvl4pPr>
            <a:lvl5pPr marL="2057400" indent="-228600">
              <a:defRPr sz="48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48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48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48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4800">
                <a:solidFill>
                  <a:schemeClr val="tx1"/>
                </a:solidFill>
                <a:latin typeface="Times New Roman" charset="0"/>
                <a:ea typeface="ＭＳ Ｐゴシック" charset="0"/>
              </a:defRPr>
            </a:lvl9pPr>
          </a:lstStyle>
          <a:p>
            <a:pPr>
              <a:spcBef>
                <a:spcPct val="50000"/>
              </a:spcBef>
            </a:pPr>
            <a:r>
              <a:rPr lang="en-US" sz="1200"/>
              <a:t>Source: MEPS, 2005-2008.  Estimates for insured children with reported treatment for asthma. Differences from NH Whites, significant at p &lt; .10. </a:t>
            </a:r>
            <a:endParaRPr lang="en-US" sz="1200">
              <a:solidFill>
                <a:srgbClr val="FF0000"/>
              </a:solidFill>
            </a:endParaRPr>
          </a:p>
        </p:txBody>
      </p:sp>
      <p:graphicFrame>
        <p:nvGraphicFramePr>
          <p:cNvPr id="8" name="Chart 7" descr="In contrast, about half (8.0 percentage points) of the 15.8 percentage point difference between NH Whites and Hispanics in the use of relievers only can be explained by differences in observable characteristics between the two groups.&#10;" title="Oaxaca-Blinder Decomposition Results - NH Whites vs. Hispanics, Relievers only"/>
          <p:cNvGraphicFramePr/>
          <p:nvPr>
            <p:extLst>
              <p:ext uri="{D42A27DB-BD31-4B8C-83A1-F6EECF244321}">
                <p14:modId xmlns:p14="http://schemas.microsoft.com/office/powerpoint/2010/main" val="2604649899"/>
              </p:ext>
            </p:extLst>
          </p:nvPr>
        </p:nvGraphicFramePr>
        <p:xfrm>
          <a:off x="685800" y="1447800"/>
          <a:ext cx="5562600" cy="4495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146" name="Object 6"/>
          <p:cNvGraphicFramePr>
            <a:graphicFrameLocks noChangeAspect="1"/>
          </p:cNvGraphicFramePr>
          <p:nvPr/>
        </p:nvGraphicFramePr>
        <p:xfrm>
          <a:off x="4648200" y="1752600"/>
          <a:ext cx="406400" cy="2362200"/>
        </p:xfrm>
        <a:graphic>
          <a:graphicData uri="http://schemas.openxmlformats.org/presentationml/2006/ole">
            <mc:AlternateContent xmlns:mc="http://schemas.openxmlformats.org/markup-compatibility/2006">
              <mc:Choice xmlns:v="urn:schemas-microsoft-com:vml" Requires="v">
                <p:oleObj spid="_x0000_s6152" name="Equation" r:id="rId5" imgW="164880" imgH="215640" progId="Equation.3">
                  <p:embed/>
                </p:oleObj>
              </mc:Choice>
              <mc:Fallback>
                <p:oleObj name="Equation" r:id="rId5" imgW="164880" imgH="2156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1752600"/>
                        <a:ext cx="406400" cy="2362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3"/>
          <p:cNvSpPr txBox="1">
            <a:spLocks noChangeArrowheads="1"/>
          </p:cNvSpPr>
          <p:nvPr/>
        </p:nvSpPr>
        <p:spPr bwMode="auto">
          <a:xfrm>
            <a:off x="5029200" y="2743200"/>
            <a:ext cx="1066800" cy="304800"/>
          </a:xfrm>
          <a:prstGeom prst="rect">
            <a:avLst/>
          </a:prstGeom>
          <a:noFill/>
          <a:ln w="12700">
            <a:noFill/>
            <a:miter lim="800000"/>
            <a:headEnd/>
            <a:tailEnd/>
          </a:ln>
          <a:effectLst/>
        </p:spPr>
        <p:txBody>
          <a:bodyPr lIns="90488" tIns="44450" rIns="90488" bIns="44450"/>
          <a:lstStyle/>
          <a:p>
            <a:pPr marL="465138" indent="-465138">
              <a:lnSpc>
                <a:spcPct val="90000"/>
              </a:lnSpc>
              <a:spcBef>
                <a:spcPct val="30000"/>
              </a:spcBef>
              <a:buClr>
                <a:schemeClr val="tx2"/>
              </a:buClr>
              <a:buSzPct val="95000"/>
              <a:defRPr/>
            </a:pPr>
            <a:r>
              <a:rPr lang="en-US" sz="16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rPr>
              <a:t>Explained</a:t>
            </a:r>
          </a:p>
          <a:p>
            <a:pPr marL="465138" indent="-465138">
              <a:lnSpc>
                <a:spcPct val="90000"/>
              </a:lnSpc>
              <a:spcBef>
                <a:spcPct val="30000"/>
              </a:spcBef>
              <a:buClr>
                <a:schemeClr val="tx2"/>
              </a:buClr>
              <a:buSzPct val="95000"/>
              <a:defRPr/>
            </a:pPr>
            <a:endParaRPr lang="en-US" sz="14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endParaRPr>
          </a:p>
          <a:p>
            <a:pPr marL="465138" indent="-465138">
              <a:lnSpc>
                <a:spcPct val="90000"/>
              </a:lnSpc>
              <a:spcBef>
                <a:spcPct val="30000"/>
              </a:spcBef>
              <a:buClr>
                <a:schemeClr val="tx2"/>
              </a:buClr>
              <a:buSzPct val="95000"/>
              <a:defRPr/>
            </a:pPr>
            <a:endParaRPr lang="en-US" sz="1400" kern="0" dirty="0">
              <a:solidFill>
                <a:srgbClr val="FFFFFF"/>
              </a:solidFill>
              <a:effectLst>
                <a:outerShdw blurRad="38100" dist="38100" dir="2700000" algn="tl">
                  <a:srgbClr val="000000"/>
                </a:outerShdw>
              </a:effectLst>
              <a:latin typeface="Times New Roman" pitchFamily="18" charset="0"/>
              <a:ea typeface="+mn-ea"/>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a:xfrm>
            <a:off x="1676400" y="228600"/>
            <a:ext cx="6469063" cy="876300"/>
          </a:xfrm>
        </p:spPr>
        <p:txBody>
          <a:bodyPr/>
          <a:lstStyle/>
          <a:p>
            <a:pPr algn="l"/>
            <a:r>
              <a:rPr lang="en-US" sz="2800" dirty="0">
                <a:latin typeface="Arial" charset="0"/>
              </a:rPr>
              <a:t>Interpretation of Oaxaca-Blinder Decomposition Results</a:t>
            </a:r>
          </a:p>
        </p:txBody>
      </p:sp>
      <p:sp>
        <p:nvSpPr>
          <p:cNvPr id="716803" name="Rectangle 3"/>
          <p:cNvSpPr>
            <a:spLocks noGrp="1" noChangeArrowheads="1"/>
          </p:cNvSpPr>
          <p:nvPr>
            <p:ph type="body" idx="1"/>
          </p:nvPr>
        </p:nvSpPr>
        <p:spPr>
          <a:xfrm>
            <a:off x="609600" y="1524000"/>
            <a:ext cx="7993063" cy="4419600"/>
          </a:xfrm>
        </p:spPr>
        <p:txBody>
          <a:bodyPr/>
          <a:lstStyle/>
          <a:p>
            <a:pPr>
              <a:lnSpc>
                <a:spcPct val="70000"/>
              </a:lnSpc>
            </a:pPr>
            <a:r>
              <a:rPr lang="en-US" sz="2800">
                <a:latin typeface="Arial" charset="0"/>
              </a:rPr>
              <a:t>Several characteristics in the domains of the behavioral model were associated with </a:t>
            </a:r>
          </a:p>
          <a:p>
            <a:pPr lvl="1">
              <a:lnSpc>
                <a:spcPct val="70000"/>
              </a:lnSpc>
            </a:pPr>
            <a:r>
              <a:rPr lang="en-US" sz="2400">
                <a:latin typeface="Arial" charset="0"/>
              </a:rPr>
              <a:t>Controller use </a:t>
            </a:r>
          </a:p>
          <a:p>
            <a:pPr lvl="1">
              <a:lnSpc>
                <a:spcPct val="70000"/>
              </a:lnSpc>
            </a:pPr>
            <a:r>
              <a:rPr lang="en-US" sz="2400">
                <a:latin typeface="Arial" charset="0"/>
              </a:rPr>
              <a:t>Reliever only use</a:t>
            </a:r>
          </a:p>
          <a:p>
            <a:pPr>
              <a:lnSpc>
                <a:spcPct val="70000"/>
              </a:lnSpc>
            </a:pPr>
            <a:r>
              <a:rPr lang="en-US" sz="2800">
                <a:latin typeface="Arial" charset="0"/>
              </a:rPr>
              <a:t>Our model</a:t>
            </a:r>
          </a:p>
          <a:p>
            <a:pPr lvl="1">
              <a:lnSpc>
                <a:spcPct val="70000"/>
              </a:lnSpc>
            </a:pPr>
            <a:r>
              <a:rPr lang="en-US" sz="2400">
                <a:latin typeface="Arial" charset="0"/>
              </a:rPr>
              <a:t>Explained most differences in: </a:t>
            </a:r>
          </a:p>
          <a:p>
            <a:pPr lvl="2">
              <a:lnSpc>
                <a:spcPct val="70000"/>
              </a:lnSpc>
            </a:pPr>
            <a:r>
              <a:rPr lang="en-US" sz="2000">
                <a:latin typeface="Arial" charset="0"/>
              </a:rPr>
              <a:t>Controller use for NH Blacks and Hispanics</a:t>
            </a:r>
          </a:p>
          <a:p>
            <a:pPr lvl="2">
              <a:lnSpc>
                <a:spcPct val="70000"/>
              </a:lnSpc>
            </a:pPr>
            <a:r>
              <a:rPr lang="en-US" sz="2000">
                <a:latin typeface="Arial" charset="0"/>
              </a:rPr>
              <a:t>Reliever only use for Hispanics</a:t>
            </a:r>
          </a:p>
          <a:p>
            <a:pPr lvl="1">
              <a:lnSpc>
                <a:spcPct val="70000"/>
              </a:lnSpc>
            </a:pPr>
            <a:r>
              <a:rPr lang="en-US" sz="2400">
                <a:latin typeface="Arial" charset="0"/>
              </a:rPr>
              <a:t>Differences in reliever only use for NH Blacks, largely unexplained</a:t>
            </a:r>
          </a:p>
          <a:p>
            <a:pPr>
              <a:lnSpc>
                <a:spcPct val="70000"/>
              </a:lnSpc>
            </a:pPr>
            <a:r>
              <a:rPr lang="en-US" sz="2800">
                <a:latin typeface="Arial" charset="0"/>
              </a:rPr>
              <a:t>Unobservable factors - differences in responses to characteristics, may be important</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6803">
                                            <p:txEl>
                                              <p:pRg st="0" end="0"/>
                                            </p:txEl>
                                          </p:spTgt>
                                        </p:tgtEl>
                                        <p:attrNameLst>
                                          <p:attrName>style.visibility</p:attrName>
                                        </p:attrNameLst>
                                      </p:cBhvr>
                                      <p:to>
                                        <p:strVal val="visible"/>
                                      </p:to>
                                    </p:set>
                                    <p:anim calcmode="lin" valueType="num">
                                      <p:cBhvr additive="base">
                                        <p:cTn id="7" dur="500" fill="hold"/>
                                        <p:tgtEl>
                                          <p:spTgt spid="7168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680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6803">
                                            <p:txEl>
                                              <p:pRg st="1" end="1"/>
                                            </p:txEl>
                                          </p:spTgt>
                                        </p:tgtEl>
                                        <p:attrNameLst>
                                          <p:attrName>style.visibility</p:attrName>
                                        </p:attrNameLst>
                                      </p:cBhvr>
                                      <p:to>
                                        <p:strVal val="visible"/>
                                      </p:to>
                                    </p:set>
                                    <p:anim calcmode="lin" valueType="num">
                                      <p:cBhvr additive="base">
                                        <p:cTn id="11" dur="500" fill="hold"/>
                                        <p:tgtEl>
                                          <p:spTgt spid="71680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1680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16803">
                                            <p:txEl>
                                              <p:pRg st="2" end="2"/>
                                            </p:txEl>
                                          </p:spTgt>
                                        </p:tgtEl>
                                        <p:attrNameLst>
                                          <p:attrName>style.visibility</p:attrName>
                                        </p:attrNameLst>
                                      </p:cBhvr>
                                      <p:to>
                                        <p:strVal val="visible"/>
                                      </p:to>
                                    </p:set>
                                    <p:anim calcmode="lin" valueType="num">
                                      <p:cBhvr additive="base">
                                        <p:cTn id="15" dur="500" fill="hold"/>
                                        <p:tgtEl>
                                          <p:spTgt spid="71680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1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 presetClass="entr" presetSubtype="4" fill="hold" nodeType="clickEffect">
                                  <p:stCondLst>
                                    <p:cond delay="0"/>
                                  </p:stCondLst>
                                  <p:childTnLst>
                                    <p:set>
                                      <p:cBhvr>
                                        <p:cTn id="20" dur="1" fill="hold">
                                          <p:stCondLst>
                                            <p:cond delay="0"/>
                                          </p:stCondLst>
                                        </p:cTn>
                                        <p:tgtEl>
                                          <p:spTgt spid="716803">
                                            <p:txEl>
                                              <p:pRg st="3" end="3"/>
                                            </p:txEl>
                                          </p:spTgt>
                                        </p:tgtEl>
                                        <p:attrNameLst>
                                          <p:attrName>style.visibility</p:attrName>
                                        </p:attrNameLst>
                                      </p:cBhvr>
                                      <p:to>
                                        <p:strVal val="visible"/>
                                      </p:to>
                                    </p:set>
                                    <p:anim calcmode="lin" valueType="num">
                                      <p:cBhvr additive="base">
                                        <p:cTn id="21" dur="500" fill="hold"/>
                                        <p:tgtEl>
                                          <p:spTgt spid="71680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1680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16803">
                                            <p:txEl>
                                              <p:pRg st="4" end="4"/>
                                            </p:txEl>
                                          </p:spTgt>
                                        </p:tgtEl>
                                        <p:attrNameLst>
                                          <p:attrName>style.visibility</p:attrName>
                                        </p:attrNameLst>
                                      </p:cBhvr>
                                      <p:to>
                                        <p:strVal val="visible"/>
                                      </p:to>
                                    </p:set>
                                    <p:anim calcmode="lin" valueType="num">
                                      <p:cBhvr additive="base">
                                        <p:cTn id="25" dur="500" fill="hold"/>
                                        <p:tgtEl>
                                          <p:spTgt spid="71680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680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716803">
                                            <p:txEl>
                                              <p:pRg st="5" end="5"/>
                                            </p:txEl>
                                          </p:spTgt>
                                        </p:tgtEl>
                                        <p:attrNameLst>
                                          <p:attrName>style.visibility</p:attrName>
                                        </p:attrNameLst>
                                      </p:cBhvr>
                                      <p:to>
                                        <p:strVal val="visible"/>
                                      </p:to>
                                    </p:set>
                                    <p:anim calcmode="lin" valueType="num">
                                      <p:cBhvr additive="base">
                                        <p:cTn id="31" dur="500" fill="hold"/>
                                        <p:tgtEl>
                                          <p:spTgt spid="71680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680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716803">
                                            <p:txEl>
                                              <p:pRg st="6" end="6"/>
                                            </p:txEl>
                                          </p:spTgt>
                                        </p:tgtEl>
                                        <p:attrNameLst>
                                          <p:attrName>style.visibility</p:attrName>
                                        </p:attrNameLst>
                                      </p:cBhvr>
                                      <p:to>
                                        <p:strVal val="visible"/>
                                      </p:to>
                                    </p:set>
                                    <p:anim calcmode="lin" valueType="num">
                                      <p:cBhvr additive="base">
                                        <p:cTn id="37" dur="500" fill="hold"/>
                                        <p:tgtEl>
                                          <p:spTgt spid="71680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680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716803">
                                            <p:txEl>
                                              <p:pRg st="7" end="7"/>
                                            </p:txEl>
                                          </p:spTgt>
                                        </p:tgtEl>
                                        <p:attrNameLst>
                                          <p:attrName>style.visibility</p:attrName>
                                        </p:attrNameLst>
                                      </p:cBhvr>
                                      <p:to>
                                        <p:strVal val="visible"/>
                                      </p:to>
                                    </p:set>
                                    <p:anim calcmode="lin" valueType="num">
                                      <p:cBhvr additive="base">
                                        <p:cTn id="43" dur="500" fill="hold"/>
                                        <p:tgtEl>
                                          <p:spTgt spid="71680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1680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716803">
                                            <p:txEl>
                                              <p:pRg st="8" end="8"/>
                                            </p:txEl>
                                          </p:spTgt>
                                        </p:tgtEl>
                                        <p:attrNameLst>
                                          <p:attrName>style.visibility</p:attrName>
                                        </p:attrNameLst>
                                      </p:cBhvr>
                                      <p:to>
                                        <p:strVal val="visible"/>
                                      </p:to>
                                    </p:set>
                                    <p:anim calcmode="lin" valueType="num">
                                      <p:cBhvr additive="base">
                                        <p:cTn id="49" dur="500" fill="hold"/>
                                        <p:tgtEl>
                                          <p:spTgt spid="71680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1680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pPr algn="l"/>
            <a:r>
              <a:rPr lang="en-US" sz="2800" dirty="0">
                <a:latin typeface="Arial" charset="0"/>
              </a:rPr>
              <a:t>Limitations and Future Research</a:t>
            </a:r>
          </a:p>
        </p:txBody>
      </p:sp>
      <p:sp>
        <p:nvSpPr>
          <p:cNvPr id="716803" name="Rectangle 3"/>
          <p:cNvSpPr>
            <a:spLocks noGrp="1" noChangeArrowheads="1"/>
          </p:cNvSpPr>
          <p:nvPr>
            <p:ph type="body" idx="1"/>
          </p:nvPr>
        </p:nvSpPr>
        <p:spPr>
          <a:xfrm>
            <a:off x="685800" y="1600200"/>
            <a:ext cx="7848600" cy="4343400"/>
          </a:xfrm>
        </p:spPr>
        <p:txBody>
          <a:bodyPr/>
          <a:lstStyle/>
          <a:p>
            <a:pPr>
              <a:lnSpc>
                <a:spcPct val="70000"/>
              </a:lnSpc>
            </a:pPr>
            <a:r>
              <a:rPr lang="en-US">
                <a:latin typeface="Arial" charset="0"/>
              </a:rPr>
              <a:t>Limitations</a:t>
            </a:r>
          </a:p>
          <a:p>
            <a:pPr lvl="1">
              <a:lnSpc>
                <a:spcPct val="70000"/>
              </a:lnSpc>
            </a:pPr>
            <a:r>
              <a:rPr lang="en-US" sz="2600">
                <a:latin typeface="Arial" charset="0"/>
              </a:rPr>
              <a:t>No measure of asthma severity </a:t>
            </a:r>
          </a:p>
          <a:p>
            <a:pPr lvl="2">
              <a:lnSpc>
                <a:spcPct val="70000"/>
              </a:lnSpc>
            </a:pPr>
            <a:r>
              <a:rPr lang="en-US">
                <a:latin typeface="Arial" charset="0"/>
              </a:rPr>
              <a:t>Results may change if severity differs across groups</a:t>
            </a:r>
            <a:endParaRPr lang="en-US">
              <a:solidFill>
                <a:srgbClr val="FF0000"/>
              </a:solidFill>
              <a:latin typeface="Arial" charset="0"/>
            </a:endParaRPr>
          </a:p>
          <a:p>
            <a:pPr lvl="1">
              <a:lnSpc>
                <a:spcPct val="70000"/>
              </a:lnSpc>
            </a:pPr>
            <a:r>
              <a:rPr lang="en-US" sz="2600">
                <a:latin typeface="Arial" charset="0"/>
              </a:rPr>
              <a:t>Non-causal descriptive model</a:t>
            </a:r>
          </a:p>
          <a:p>
            <a:pPr>
              <a:lnSpc>
                <a:spcPct val="70000"/>
              </a:lnSpc>
            </a:pPr>
            <a:r>
              <a:rPr lang="en-US">
                <a:latin typeface="Arial" charset="0"/>
              </a:rPr>
              <a:t>Future research</a:t>
            </a:r>
          </a:p>
          <a:p>
            <a:pPr lvl="1">
              <a:lnSpc>
                <a:spcPct val="70000"/>
              </a:lnSpc>
            </a:pPr>
            <a:r>
              <a:rPr lang="en-US" sz="2400">
                <a:latin typeface="Arial" charset="0"/>
              </a:rPr>
              <a:t>Depart from linear probability models</a:t>
            </a:r>
          </a:p>
          <a:p>
            <a:pPr lvl="1">
              <a:lnSpc>
                <a:spcPct val="70000"/>
              </a:lnSpc>
            </a:pPr>
            <a:r>
              <a:rPr lang="en-US" sz="2400">
                <a:latin typeface="Arial" charset="0"/>
              </a:rPr>
              <a:t>Use non-parametric approach</a:t>
            </a:r>
          </a:p>
          <a:p>
            <a:pPr lvl="2">
              <a:lnSpc>
                <a:spcPct val="70000"/>
              </a:lnSpc>
            </a:pPr>
            <a:r>
              <a:rPr lang="en-US" sz="2200">
                <a:latin typeface="Arial" charset="0"/>
              </a:rPr>
              <a:t>Raking (Pylypchuk and Selden, 2008, JHE)</a:t>
            </a:r>
          </a:p>
          <a:p>
            <a:pPr lvl="1">
              <a:lnSpc>
                <a:spcPct val="70000"/>
              </a:lnSpc>
            </a:pPr>
            <a:r>
              <a:rPr lang="en-US" sz="2400">
                <a:latin typeface="Arial" charset="0"/>
              </a:rPr>
              <a:t>Follow previous approaches </a:t>
            </a:r>
          </a:p>
          <a:p>
            <a:pPr lvl="2">
              <a:lnSpc>
                <a:spcPct val="70000"/>
              </a:lnSpc>
            </a:pPr>
            <a:r>
              <a:rPr lang="en-US" sz="2200">
                <a:latin typeface="Arial" charset="0"/>
              </a:rPr>
              <a:t>Kirby et al, 2010 MCRR and Hudson et al, 2007</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6803">
                                            <p:txEl>
                                              <p:pRg st="0" end="0"/>
                                            </p:txEl>
                                          </p:spTgt>
                                        </p:tgtEl>
                                        <p:attrNameLst>
                                          <p:attrName>style.visibility</p:attrName>
                                        </p:attrNameLst>
                                      </p:cBhvr>
                                      <p:to>
                                        <p:strVal val="visible"/>
                                      </p:to>
                                    </p:set>
                                    <p:anim calcmode="lin" valueType="num">
                                      <p:cBhvr additive="base">
                                        <p:cTn id="7" dur="500" fill="hold"/>
                                        <p:tgtEl>
                                          <p:spTgt spid="7168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16803">
                                            <p:txEl>
                                              <p:pRg st="1" end="1"/>
                                            </p:txEl>
                                          </p:spTgt>
                                        </p:tgtEl>
                                        <p:attrNameLst>
                                          <p:attrName>style.visibility</p:attrName>
                                        </p:attrNameLst>
                                      </p:cBhvr>
                                      <p:to>
                                        <p:strVal val="visible"/>
                                      </p:to>
                                    </p:set>
                                    <p:anim calcmode="lin" valueType="num">
                                      <p:cBhvr additive="base">
                                        <p:cTn id="13" dur="500" fill="hold"/>
                                        <p:tgtEl>
                                          <p:spTgt spid="7168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680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16803">
                                            <p:txEl>
                                              <p:pRg st="2" end="2"/>
                                            </p:txEl>
                                          </p:spTgt>
                                        </p:tgtEl>
                                        <p:attrNameLst>
                                          <p:attrName>style.visibility</p:attrName>
                                        </p:attrNameLst>
                                      </p:cBhvr>
                                      <p:to>
                                        <p:strVal val="visible"/>
                                      </p:to>
                                    </p:set>
                                    <p:anim calcmode="lin" valueType="num">
                                      <p:cBhvr additive="base">
                                        <p:cTn id="17" dur="500" fill="hold"/>
                                        <p:tgtEl>
                                          <p:spTgt spid="71680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1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nodeType="clickEffect">
                                  <p:stCondLst>
                                    <p:cond delay="0"/>
                                  </p:stCondLst>
                                  <p:childTnLst>
                                    <p:set>
                                      <p:cBhvr>
                                        <p:cTn id="22" dur="1" fill="hold">
                                          <p:stCondLst>
                                            <p:cond delay="0"/>
                                          </p:stCondLst>
                                        </p:cTn>
                                        <p:tgtEl>
                                          <p:spTgt spid="716803">
                                            <p:txEl>
                                              <p:pRg st="3" end="3"/>
                                            </p:txEl>
                                          </p:spTgt>
                                        </p:tgtEl>
                                        <p:attrNameLst>
                                          <p:attrName>style.visibility</p:attrName>
                                        </p:attrNameLst>
                                      </p:cBhvr>
                                      <p:to>
                                        <p:strVal val="visible"/>
                                      </p:to>
                                    </p:set>
                                    <p:anim calcmode="lin" valueType="num">
                                      <p:cBhvr additive="base">
                                        <p:cTn id="23" dur="500" fill="hold"/>
                                        <p:tgtEl>
                                          <p:spTgt spid="71680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168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716803">
                                            <p:txEl>
                                              <p:pRg st="4" end="4"/>
                                            </p:txEl>
                                          </p:spTgt>
                                        </p:tgtEl>
                                        <p:attrNameLst>
                                          <p:attrName>style.visibility</p:attrName>
                                        </p:attrNameLst>
                                      </p:cBhvr>
                                      <p:to>
                                        <p:strVal val="visible"/>
                                      </p:to>
                                    </p:set>
                                    <p:anim calcmode="lin" valueType="num">
                                      <p:cBhvr additive="base">
                                        <p:cTn id="29" dur="500" fill="hold"/>
                                        <p:tgtEl>
                                          <p:spTgt spid="71680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1680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nodeType="clickEffect">
                                  <p:stCondLst>
                                    <p:cond delay="0"/>
                                  </p:stCondLst>
                                  <p:childTnLst>
                                    <p:set>
                                      <p:cBhvr>
                                        <p:cTn id="34" dur="1" fill="hold">
                                          <p:stCondLst>
                                            <p:cond delay="0"/>
                                          </p:stCondLst>
                                        </p:cTn>
                                        <p:tgtEl>
                                          <p:spTgt spid="716803">
                                            <p:txEl>
                                              <p:pRg st="5" end="5"/>
                                            </p:txEl>
                                          </p:spTgt>
                                        </p:tgtEl>
                                        <p:attrNameLst>
                                          <p:attrName>style.visibility</p:attrName>
                                        </p:attrNameLst>
                                      </p:cBhvr>
                                      <p:to>
                                        <p:strVal val="visible"/>
                                      </p:to>
                                    </p:set>
                                    <p:anim calcmode="lin" valueType="num">
                                      <p:cBhvr additive="base">
                                        <p:cTn id="35" dur="500" fill="hold"/>
                                        <p:tgtEl>
                                          <p:spTgt spid="71680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1680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nodeType="clickEffect">
                                  <p:stCondLst>
                                    <p:cond delay="0"/>
                                  </p:stCondLst>
                                  <p:childTnLst>
                                    <p:set>
                                      <p:cBhvr>
                                        <p:cTn id="40" dur="1" fill="hold">
                                          <p:stCondLst>
                                            <p:cond delay="0"/>
                                          </p:stCondLst>
                                        </p:cTn>
                                        <p:tgtEl>
                                          <p:spTgt spid="716803">
                                            <p:txEl>
                                              <p:pRg st="6" end="6"/>
                                            </p:txEl>
                                          </p:spTgt>
                                        </p:tgtEl>
                                        <p:attrNameLst>
                                          <p:attrName>style.visibility</p:attrName>
                                        </p:attrNameLst>
                                      </p:cBhvr>
                                      <p:to>
                                        <p:strVal val="visible"/>
                                      </p:to>
                                    </p:set>
                                    <p:anim calcmode="lin" valueType="num">
                                      <p:cBhvr additive="base">
                                        <p:cTn id="41" dur="500" fill="hold"/>
                                        <p:tgtEl>
                                          <p:spTgt spid="71680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16803">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16803">
                                            <p:txEl>
                                              <p:pRg st="7" end="7"/>
                                            </p:txEl>
                                          </p:spTgt>
                                        </p:tgtEl>
                                        <p:attrNameLst>
                                          <p:attrName>style.visibility</p:attrName>
                                        </p:attrNameLst>
                                      </p:cBhvr>
                                      <p:to>
                                        <p:strVal val="visible"/>
                                      </p:to>
                                    </p:set>
                                    <p:anim calcmode="lin" valueType="num">
                                      <p:cBhvr additive="base">
                                        <p:cTn id="45" dur="500" fill="hold"/>
                                        <p:tgtEl>
                                          <p:spTgt spid="716803">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1680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nodeType="clickEffect">
                                  <p:stCondLst>
                                    <p:cond delay="0"/>
                                  </p:stCondLst>
                                  <p:childTnLst>
                                    <p:set>
                                      <p:cBhvr>
                                        <p:cTn id="50" dur="1" fill="hold">
                                          <p:stCondLst>
                                            <p:cond delay="0"/>
                                          </p:stCondLst>
                                        </p:cTn>
                                        <p:tgtEl>
                                          <p:spTgt spid="716803">
                                            <p:txEl>
                                              <p:pRg st="8" end="8"/>
                                            </p:txEl>
                                          </p:spTgt>
                                        </p:tgtEl>
                                        <p:attrNameLst>
                                          <p:attrName>style.visibility</p:attrName>
                                        </p:attrNameLst>
                                      </p:cBhvr>
                                      <p:to>
                                        <p:strVal val="visible"/>
                                      </p:to>
                                    </p:set>
                                    <p:anim calcmode="lin" valueType="num">
                                      <p:cBhvr additive="base">
                                        <p:cTn id="51" dur="500" fill="hold"/>
                                        <p:tgtEl>
                                          <p:spTgt spid="716803">
                                            <p:txEl>
                                              <p:pRg st="8" end="8"/>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16803">
                                            <p:txEl>
                                              <p:pRg st="8" end="8"/>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716803">
                                            <p:txEl>
                                              <p:pRg st="9" end="9"/>
                                            </p:txEl>
                                          </p:spTgt>
                                        </p:tgtEl>
                                        <p:attrNameLst>
                                          <p:attrName>style.visibility</p:attrName>
                                        </p:attrNameLst>
                                      </p:cBhvr>
                                      <p:to>
                                        <p:strVal val="visible"/>
                                      </p:to>
                                    </p:set>
                                    <p:anim calcmode="lin" valueType="num">
                                      <p:cBhvr additive="base">
                                        <p:cTn id="55" dur="500" fill="hold"/>
                                        <p:tgtEl>
                                          <p:spTgt spid="71680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1680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162" name="Rectangle 2"/>
          <p:cNvSpPr>
            <a:spLocks noGrp="1" noChangeArrowheads="1"/>
          </p:cNvSpPr>
          <p:nvPr>
            <p:ph type="title"/>
          </p:nvPr>
        </p:nvSpPr>
        <p:spPr>
          <a:xfrm>
            <a:off x="1600200" y="228600"/>
            <a:ext cx="6545263" cy="876300"/>
          </a:xfrm>
        </p:spPr>
        <p:txBody>
          <a:bodyPr/>
          <a:lstStyle/>
          <a:p>
            <a:pPr algn="l"/>
            <a:r>
              <a:rPr lang="en-US" sz="2800" dirty="0">
                <a:latin typeface="Arial" charset="0"/>
              </a:rPr>
              <a:t>Introduction</a:t>
            </a:r>
          </a:p>
        </p:txBody>
      </p:sp>
      <p:sp>
        <p:nvSpPr>
          <p:cNvPr id="732163" name="Rectangle 3"/>
          <p:cNvSpPr>
            <a:spLocks noGrp="1" noChangeArrowheads="1"/>
          </p:cNvSpPr>
          <p:nvPr>
            <p:ph type="body" idx="1"/>
          </p:nvPr>
        </p:nvSpPr>
        <p:spPr>
          <a:xfrm>
            <a:off x="609600" y="1447800"/>
            <a:ext cx="8001000" cy="4419600"/>
          </a:xfrm>
        </p:spPr>
        <p:txBody>
          <a:bodyPr/>
          <a:lstStyle/>
          <a:p>
            <a:r>
              <a:rPr lang="en-US" sz="2200">
                <a:latin typeface="Arial" charset="0"/>
              </a:rPr>
              <a:t>Asthma – chronic, complex and costly health condition </a:t>
            </a:r>
          </a:p>
          <a:p>
            <a:pPr lvl="1"/>
            <a:r>
              <a:rPr lang="en-US" sz="1800">
                <a:latin typeface="Arial" charset="0"/>
              </a:rPr>
              <a:t>Estimated costs of asthma in the U.S. - $19.7 billion </a:t>
            </a:r>
            <a:r>
              <a:rPr lang="en-US" sz="1400">
                <a:latin typeface="Arial" charset="0"/>
              </a:rPr>
              <a:t>(NHLBI, 2007)</a:t>
            </a:r>
          </a:p>
          <a:p>
            <a:r>
              <a:rPr lang="en-US" sz="2200">
                <a:latin typeface="Arial" charset="0"/>
              </a:rPr>
              <a:t>Why childhood asthma medication use?</a:t>
            </a:r>
          </a:p>
          <a:p>
            <a:pPr lvl="1"/>
            <a:r>
              <a:rPr lang="en-US" sz="1800">
                <a:latin typeface="Arial" charset="0"/>
              </a:rPr>
              <a:t>Recent significant increases in: </a:t>
            </a:r>
          </a:p>
          <a:p>
            <a:pPr lvl="2"/>
            <a:r>
              <a:rPr lang="en-US" sz="1600">
                <a:latin typeface="Arial" charset="0"/>
              </a:rPr>
              <a:t>Treated prevalence</a:t>
            </a:r>
          </a:p>
          <a:p>
            <a:pPr lvl="2"/>
            <a:r>
              <a:rPr lang="en-US" sz="1600">
                <a:latin typeface="Arial" charset="0"/>
              </a:rPr>
              <a:t>Health care and prescribed asthma drug expenditures  (</a:t>
            </a:r>
            <a:r>
              <a:rPr lang="en-US" sz="1400">
                <a:latin typeface="Arial" charset="0"/>
              </a:rPr>
              <a:t>Miller &amp; Sarpong</a:t>
            </a:r>
            <a:r>
              <a:rPr lang="en-US" sz="1600">
                <a:latin typeface="Arial" charset="0"/>
              </a:rPr>
              <a:t>)</a:t>
            </a:r>
          </a:p>
          <a:p>
            <a:pPr lvl="1"/>
            <a:r>
              <a:rPr lang="en-US" sz="1800">
                <a:latin typeface="Arial" charset="0"/>
              </a:rPr>
              <a:t>Recent changes in asthma care </a:t>
            </a:r>
          </a:p>
          <a:p>
            <a:pPr lvl="2"/>
            <a:r>
              <a:rPr lang="en-US" sz="1600">
                <a:latin typeface="Arial" charset="0"/>
              </a:rPr>
              <a:t>Treatment guidelines </a:t>
            </a:r>
            <a:r>
              <a:rPr lang="en-US" sz="1400">
                <a:latin typeface="Arial" charset="0"/>
              </a:rPr>
              <a:t>(NAEPP-EPR3, 2007) </a:t>
            </a:r>
            <a:r>
              <a:rPr lang="en-US" sz="1600">
                <a:latin typeface="Arial" charset="0"/>
              </a:rPr>
              <a:t>- Inhaled corticosteroid (ICS); preferred first-line therapy for persistent asthma</a:t>
            </a:r>
          </a:p>
          <a:p>
            <a:pPr lvl="1"/>
            <a:r>
              <a:rPr lang="en-US" sz="1800">
                <a:latin typeface="Arial" charset="0"/>
              </a:rPr>
              <a:t>Changes in use and availability of new pharmacotherapies  </a:t>
            </a:r>
          </a:p>
          <a:p>
            <a:pPr lvl="2"/>
            <a:r>
              <a:rPr lang="en-US" sz="1600">
                <a:solidFill>
                  <a:schemeClr val="tx1"/>
                </a:solidFill>
                <a:latin typeface="Arial" charset="0"/>
              </a:rPr>
              <a:t>Increased use of controller medications</a:t>
            </a:r>
          </a:p>
          <a:p>
            <a:pPr lvl="2"/>
            <a:r>
              <a:rPr lang="en-US" sz="1600">
                <a:solidFill>
                  <a:schemeClr val="tx1"/>
                </a:solidFill>
                <a:latin typeface="Arial" charset="0"/>
              </a:rPr>
              <a:t>Decreased use of mono-therapy with relievers</a:t>
            </a:r>
            <a:endParaRPr lang="en-US" sz="1600">
              <a:latin typeface="Arial" charset="0"/>
            </a:endParaRPr>
          </a:p>
          <a:p>
            <a:r>
              <a:rPr lang="en-US" sz="2200">
                <a:latin typeface="Arial" charset="0"/>
              </a:rPr>
              <a:t>Differences in asthma treatment persists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32163">
                                            <p:txEl>
                                              <p:pRg st="0" end="0"/>
                                            </p:txEl>
                                          </p:spTgt>
                                        </p:tgtEl>
                                        <p:attrNameLst>
                                          <p:attrName>style.visibility</p:attrName>
                                        </p:attrNameLst>
                                      </p:cBhvr>
                                      <p:to>
                                        <p:strVal val="visible"/>
                                      </p:to>
                                    </p:set>
                                    <p:anim calcmode="lin" valueType="num">
                                      <p:cBhvr additive="base">
                                        <p:cTn id="7" dur="500" fill="hold"/>
                                        <p:tgtEl>
                                          <p:spTgt spid="7321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321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32163">
                                            <p:txEl>
                                              <p:pRg st="1" end="1"/>
                                            </p:txEl>
                                          </p:spTgt>
                                        </p:tgtEl>
                                        <p:attrNameLst>
                                          <p:attrName>style.visibility</p:attrName>
                                        </p:attrNameLst>
                                      </p:cBhvr>
                                      <p:to>
                                        <p:strVal val="visible"/>
                                      </p:to>
                                    </p:set>
                                    <p:anim calcmode="lin" valueType="num">
                                      <p:cBhvr additive="base">
                                        <p:cTn id="13" dur="500" fill="hold"/>
                                        <p:tgtEl>
                                          <p:spTgt spid="7321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321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32163">
                                            <p:txEl>
                                              <p:pRg st="2" end="2"/>
                                            </p:txEl>
                                          </p:spTgt>
                                        </p:tgtEl>
                                        <p:attrNameLst>
                                          <p:attrName>style.visibility</p:attrName>
                                        </p:attrNameLst>
                                      </p:cBhvr>
                                      <p:to>
                                        <p:strVal val="visible"/>
                                      </p:to>
                                    </p:set>
                                    <p:anim calcmode="lin" valueType="num">
                                      <p:cBhvr additive="base">
                                        <p:cTn id="19" dur="500" fill="hold"/>
                                        <p:tgtEl>
                                          <p:spTgt spid="7321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321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32163">
                                            <p:txEl>
                                              <p:pRg st="3" end="3"/>
                                            </p:txEl>
                                          </p:spTgt>
                                        </p:tgtEl>
                                        <p:attrNameLst>
                                          <p:attrName>style.visibility</p:attrName>
                                        </p:attrNameLst>
                                      </p:cBhvr>
                                      <p:to>
                                        <p:strVal val="visible"/>
                                      </p:to>
                                    </p:set>
                                    <p:anim calcmode="lin" valueType="num">
                                      <p:cBhvr additive="base">
                                        <p:cTn id="25" dur="500" fill="hold"/>
                                        <p:tgtEl>
                                          <p:spTgt spid="73216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3216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32163">
                                            <p:txEl>
                                              <p:pRg st="4" end="4"/>
                                            </p:txEl>
                                          </p:spTgt>
                                        </p:tgtEl>
                                        <p:attrNameLst>
                                          <p:attrName>style.visibility</p:attrName>
                                        </p:attrNameLst>
                                      </p:cBhvr>
                                      <p:to>
                                        <p:strVal val="visible"/>
                                      </p:to>
                                    </p:set>
                                    <p:anim calcmode="lin" valueType="num">
                                      <p:cBhvr additive="base">
                                        <p:cTn id="29" dur="500" fill="hold"/>
                                        <p:tgtEl>
                                          <p:spTgt spid="73216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3216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32163">
                                            <p:txEl>
                                              <p:pRg st="5" end="5"/>
                                            </p:txEl>
                                          </p:spTgt>
                                        </p:tgtEl>
                                        <p:attrNameLst>
                                          <p:attrName>style.visibility</p:attrName>
                                        </p:attrNameLst>
                                      </p:cBhvr>
                                      <p:to>
                                        <p:strVal val="visible"/>
                                      </p:to>
                                    </p:set>
                                    <p:anim calcmode="lin" valueType="num">
                                      <p:cBhvr additive="base">
                                        <p:cTn id="33" dur="500" fill="hold"/>
                                        <p:tgtEl>
                                          <p:spTgt spid="73216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3216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4" fill="hold" nodeType="clickEffect">
                                  <p:stCondLst>
                                    <p:cond delay="0"/>
                                  </p:stCondLst>
                                  <p:childTnLst>
                                    <p:set>
                                      <p:cBhvr>
                                        <p:cTn id="38" dur="1" fill="hold">
                                          <p:stCondLst>
                                            <p:cond delay="0"/>
                                          </p:stCondLst>
                                        </p:cTn>
                                        <p:tgtEl>
                                          <p:spTgt spid="732163">
                                            <p:txEl>
                                              <p:pRg st="6" end="6"/>
                                            </p:txEl>
                                          </p:spTgt>
                                        </p:tgtEl>
                                        <p:attrNameLst>
                                          <p:attrName>style.visibility</p:attrName>
                                        </p:attrNameLst>
                                      </p:cBhvr>
                                      <p:to>
                                        <p:strVal val="visible"/>
                                      </p:to>
                                    </p:set>
                                    <p:anim calcmode="lin" valueType="num">
                                      <p:cBhvr additive="base">
                                        <p:cTn id="39" dur="500" fill="hold"/>
                                        <p:tgtEl>
                                          <p:spTgt spid="73216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32163">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32163">
                                            <p:txEl>
                                              <p:pRg st="7" end="7"/>
                                            </p:txEl>
                                          </p:spTgt>
                                        </p:tgtEl>
                                        <p:attrNameLst>
                                          <p:attrName>style.visibility</p:attrName>
                                        </p:attrNameLst>
                                      </p:cBhvr>
                                      <p:to>
                                        <p:strVal val="visible"/>
                                      </p:to>
                                    </p:set>
                                    <p:anim calcmode="lin" valueType="num">
                                      <p:cBhvr additive="base">
                                        <p:cTn id="43" dur="500" fill="hold"/>
                                        <p:tgtEl>
                                          <p:spTgt spid="73216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3216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732163">
                                            <p:txEl>
                                              <p:pRg st="8" end="8"/>
                                            </p:txEl>
                                          </p:spTgt>
                                        </p:tgtEl>
                                        <p:attrNameLst>
                                          <p:attrName>style.visibility</p:attrName>
                                        </p:attrNameLst>
                                      </p:cBhvr>
                                      <p:to>
                                        <p:strVal val="visible"/>
                                      </p:to>
                                    </p:set>
                                    <p:anim calcmode="lin" valueType="num">
                                      <p:cBhvr additive="base">
                                        <p:cTn id="49" dur="500" fill="hold"/>
                                        <p:tgtEl>
                                          <p:spTgt spid="73216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32163">
                                            <p:txEl>
                                              <p:pRg st="8" end="8"/>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732163">
                                            <p:txEl>
                                              <p:pRg st="9" end="9"/>
                                            </p:txEl>
                                          </p:spTgt>
                                        </p:tgtEl>
                                        <p:attrNameLst>
                                          <p:attrName>style.visibility</p:attrName>
                                        </p:attrNameLst>
                                      </p:cBhvr>
                                      <p:to>
                                        <p:strVal val="visible"/>
                                      </p:to>
                                    </p:set>
                                    <p:anim calcmode="lin" valueType="num">
                                      <p:cBhvr additive="base">
                                        <p:cTn id="53" dur="500" fill="hold"/>
                                        <p:tgtEl>
                                          <p:spTgt spid="732163">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732163">
                                            <p:txEl>
                                              <p:pRg st="9" end="9"/>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32163">
                                            <p:txEl>
                                              <p:pRg st="10" end="10"/>
                                            </p:txEl>
                                          </p:spTgt>
                                        </p:tgtEl>
                                        <p:attrNameLst>
                                          <p:attrName>style.visibility</p:attrName>
                                        </p:attrNameLst>
                                      </p:cBhvr>
                                      <p:to>
                                        <p:strVal val="visible"/>
                                      </p:to>
                                    </p:set>
                                    <p:anim calcmode="lin" valueType="num">
                                      <p:cBhvr additive="base">
                                        <p:cTn id="57" dur="500" fill="hold"/>
                                        <p:tgtEl>
                                          <p:spTgt spid="732163">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73216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2" presetClass="entr" presetSubtype="4" fill="hold" nodeType="clickEffect">
                                  <p:stCondLst>
                                    <p:cond delay="0"/>
                                  </p:stCondLst>
                                  <p:childTnLst>
                                    <p:set>
                                      <p:cBhvr>
                                        <p:cTn id="62" dur="1" fill="hold">
                                          <p:stCondLst>
                                            <p:cond delay="0"/>
                                          </p:stCondLst>
                                        </p:cTn>
                                        <p:tgtEl>
                                          <p:spTgt spid="732163">
                                            <p:txEl>
                                              <p:pRg st="11" end="11"/>
                                            </p:txEl>
                                          </p:spTgt>
                                        </p:tgtEl>
                                        <p:attrNameLst>
                                          <p:attrName>style.visibility</p:attrName>
                                        </p:attrNameLst>
                                      </p:cBhvr>
                                      <p:to>
                                        <p:strVal val="visible"/>
                                      </p:to>
                                    </p:set>
                                    <p:anim calcmode="lin" valueType="num">
                                      <p:cBhvr additive="base">
                                        <p:cTn id="63" dur="500" fill="hold"/>
                                        <p:tgtEl>
                                          <p:spTgt spid="732163">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73216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a:xfrm>
            <a:off x="1600200" y="228600"/>
            <a:ext cx="6545263" cy="876300"/>
          </a:xfrm>
        </p:spPr>
        <p:txBody>
          <a:bodyPr/>
          <a:lstStyle/>
          <a:p>
            <a:pPr algn="l"/>
            <a:r>
              <a:rPr lang="en-US" sz="2800" dirty="0">
                <a:latin typeface="Arial" charset="0"/>
              </a:rPr>
              <a:t>Conclusions</a:t>
            </a:r>
          </a:p>
        </p:txBody>
      </p:sp>
      <p:sp>
        <p:nvSpPr>
          <p:cNvPr id="716803" name="Rectangle 3"/>
          <p:cNvSpPr>
            <a:spLocks noGrp="1" noChangeArrowheads="1"/>
          </p:cNvSpPr>
          <p:nvPr>
            <p:ph type="body" idx="1"/>
          </p:nvPr>
        </p:nvSpPr>
        <p:spPr>
          <a:xfrm>
            <a:off x="304800" y="1524000"/>
            <a:ext cx="7993063" cy="4495800"/>
          </a:xfrm>
        </p:spPr>
        <p:txBody>
          <a:bodyPr/>
          <a:lstStyle/>
          <a:p>
            <a:pPr>
              <a:buFont typeface="Wingdings" pitchFamily="2" charset="2"/>
              <a:buChar char="n"/>
              <a:defRPr/>
            </a:pPr>
            <a:r>
              <a:rPr lang="en-US" sz="2400" kern="1200" dirty="0" smtClean="0">
                <a:solidFill>
                  <a:schemeClr val="tx1"/>
                </a:solidFill>
                <a:ea typeface="+mn-ea"/>
              </a:rPr>
              <a:t>Non-Hispanic whites: low asthma treated prevalence and reliever only use and, higher controller use </a:t>
            </a:r>
          </a:p>
          <a:p>
            <a:pPr>
              <a:buFont typeface="Wingdings" pitchFamily="2" charset="2"/>
              <a:buChar char="n"/>
              <a:defRPr/>
            </a:pPr>
            <a:r>
              <a:rPr lang="en-US" sz="2400" dirty="0" smtClean="0">
                <a:ea typeface="+mn-ea"/>
              </a:rPr>
              <a:t>Enabling factors explained some, not all, of the differences in controller and reliever only use for NH Blacks and Hispanics</a:t>
            </a:r>
          </a:p>
          <a:p>
            <a:pPr>
              <a:buFont typeface="Wingdings" pitchFamily="2" charset="2"/>
              <a:buChar char="n"/>
              <a:defRPr/>
            </a:pPr>
            <a:r>
              <a:rPr lang="en-US" sz="2400" dirty="0" smtClean="0">
                <a:ea typeface="+mn-ea"/>
              </a:rPr>
              <a:t>Predisposing factors explained some of the differences in controller use for Hispanics</a:t>
            </a:r>
          </a:p>
          <a:p>
            <a:pPr>
              <a:buFont typeface="Wingdings" pitchFamily="2" charset="2"/>
              <a:buChar char="n"/>
              <a:defRPr/>
            </a:pPr>
            <a:r>
              <a:rPr lang="en-US" sz="2400" dirty="0" smtClean="0">
                <a:ea typeface="+mn-ea"/>
              </a:rPr>
              <a:t>Some unobservable characteristics may have also played a role</a:t>
            </a:r>
            <a:endParaRPr lang="en-US" sz="2400" kern="1200" dirty="0" smtClean="0">
              <a:solidFill>
                <a:schemeClr val="tx1"/>
              </a:solidFill>
              <a:ea typeface="+mn-ea"/>
            </a:endParaRPr>
          </a:p>
          <a:p>
            <a:pPr>
              <a:buFont typeface="Wingdings" pitchFamily="2" charset="2"/>
              <a:buChar char="n"/>
              <a:defRPr/>
            </a:pPr>
            <a:r>
              <a:rPr lang="en-US" sz="2400" dirty="0" smtClean="0">
                <a:ea typeface="+mn-ea"/>
              </a:rPr>
              <a:t>Results are consistent with studies in other therapeutic classes of drugs and disease areas</a:t>
            </a:r>
          </a:p>
          <a:p>
            <a:pPr>
              <a:lnSpc>
                <a:spcPct val="70000"/>
              </a:lnSpc>
              <a:buFont typeface="Wingdings" pitchFamily="2" charset="2"/>
              <a:buChar char="n"/>
              <a:defRPr/>
            </a:pPr>
            <a:endParaRPr lang="en-US" sz="2400" dirty="0" smtClean="0">
              <a:ea typeface="+mn-ea"/>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6803">
                                            <p:txEl>
                                              <p:pRg st="0" end="0"/>
                                            </p:txEl>
                                          </p:spTgt>
                                        </p:tgtEl>
                                        <p:attrNameLst>
                                          <p:attrName>style.visibility</p:attrName>
                                        </p:attrNameLst>
                                      </p:cBhvr>
                                      <p:to>
                                        <p:strVal val="visible"/>
                                      </p:to>
                                    </p:set>
                                    <p:anim calcmode="lin" valueType="num">
                                      <p:cBhvr additive="base">
                                        <p:cTn id="7" dur="500" fill="hold"/>
                                        <p:tgtEl>
                                          <p:spTgt spid="71680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680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16803">
                                            <p:txEl>
                                              <p:pRg st="1" end="1"/>
                                            </p:txEl>
                                          </p:spTgt>
                                        </p:tgtEl>
                                        <p:attrNameLst>
                                          <p:attrName>style.visibility</p:attrName>
                                        </p:attrNameLst>
                                      </p:cBhvr>
                                      <p:to>
                                        <p:strVal val="visible"/>
                                      </p:to>
                                    </p:set>
                                    <p:anim calcmode="lin" valueType="num">
                                      <p:cBhvr additive="base">
                                        <p:cTn id="13" dur="500" fill="hold"/>
                                        <p:tgtEl>
                                          <p:spTgt spid="71680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680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16803">
                                            <p:txEl>
                                              <p:pRg st="2" end="2"/>
                                            </p:txEl>
                                          </p:spTgt>
                                        </p:tgtEl>
                                        <p:attrNameLst>
                                          <p:attrName>style.visibility</p:attrName>
                                        </p:attrNameLst>
                                      </p:cBhvr>
                                      <p:to>
                                        <p:strVal val="visible"/>
                                      </p:to>
                                    </p:set>
                                    <p:anim calcmode="lin" valueType="num">
                                      <p:cBhvr additive="base">
                                        <p:cTn id="19" dur="500" fill="hold"/>
                                        <p:tgtEl>
                                          <p:spTgt spid="71680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680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16803">
                                            <p:txEl>
                                              <p:pRg st="3" end="3"/>
                                            </p:txEl>
                                          </p:spTgt>
                                        </p:tgtEl>
                                        <p:attrNameLst>
                                          <p:attrName>style.visibility</p:attrName>
                                        </p:attrNameLst>
                                      </p:cBhvr>
                                      <p:to>
                                        <p:strVal val="visible"/>
                                      </p:to>
                                    </p:set>
                                    <p:anim calcmode="lin" valueType="num">
                                      <p:cBhvr additive="base">
                                        <p:cTn id="25" dur="500" fill="hold"/>
                                        <p:tgtEl>
                                          <p:spTgt spid="71680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680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716803">
                                            <p:txEl>
                                              <p:pRg st="4" end="4"/>
                                            </p:txEl>
                                          </p:spTgt>
                                        </p:tgtEl>
                                        <p:attrNameLst>
                                          <p:attrName>style.visibility</p:attrName>
                                        </p:attrNameLst>
                                      </p:cBhvr>
                                      <p:to>
                                        <p:strVal val="visible"/>
                                      </p:to>
                                    </p:set>
                                    <p:anim calcmode="lin" valueType="num">
                                      <p:cBhvr additive="base">
                                        <p:cTn id="31" dur="500" fill="hold"/>
                                        <p:tgtEl>
                                          <p:spTgt spid="71680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680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a:xfrm>
            <a:off x="1600200" y="228600"/>
            <a:ext cx="6545263" cy="876300"/>
          </a:xfrm>
        </p:spPr>
        <p:txBody>
          <a:bodyPr/>
          <a:lstStyle/>
          <a:p>
            <a:pPr algn="l"/>
            <a:r>
              <a:rPr lang="en-US" sz="2800">
                <a:latin typeface="Arial" charset="0"/>
              </a:rPr>
              <a:t>References</a:t>
            </a:r>
          </a:p>
        </p:txBody>
      </p:sp>
      <p:sp>
        <p:nvSpPr>
          <p:cNvPr id="716803" name="Rectangle 3"/>
          <p:cNvSpPr>
            <a:spLocks noGrp="1" noChangeArrowheads="1"/>
          </p:cNvSpPr>
          <p:nvPr>
            <p:ph type="body" idx="1"/>
          </p:nvPr>
        </p:nvSpPr>
        <p:spPr>
          <a:xfrm>
            <a:off x="609600" y="1447800"/>
            <a:ext cx="7993063" cy="4953000"/>
          </a:xfrm>
        </p:spPr>
        <p:txBody>
          <a:bodyPr/>
          <a:lstStyle/>
          <a:p>
            <a:r>
              <a:rPr lang="en-US" sz="1200">
                <a:latin typeface="Times New Roman" charset="0"/>
                <a:cs typeface="Times New Roman" charset="0"/>
              </a:rPr>
              <a:t>Miller G.E. and Sarpong E.M. Trends in the Pharmaceutical Treatment of Children</a:t>
            </a:r>
            <a:r>
              <a:rPr lang="ja-JP" altLang="en-US" sz="1200">
                <a:latin typeface="Times New Roman" charset="0"/>
                <a:cs typeface="Times New Roman" charset="0"/>
              </a:rPr>
              <a:t>’</a:t>
            </a:r>
            <a:r>
              <a:rPr lang="en-US" sz="1200">
                <a:latin typeface="Times New Roman" charset="0"/>
                <a:cs typeface="Times New Roman" charset="0"/>
              </a:rPr>
              <a:t>s Asthma,  1997 to 2008. Research Findings No. 31. September 2011. Agency for Healthcare Research and Quality, Rockville, MD.  </a:t>
            </a:r>
            <a:r>
              <a:rPr lang="en-US" sz="1200" u="sng">
                <a:latin typeface="Times New Roman" charset="0"/>
                <a:cs typeface="Times New Roman" charset="0"/>
                <a:hlinkClick r:id="rId3"/>
              </a:rPr>
              <a:t>http://meps.ahrq.gov/mepsweb/data_files/publications/</a:t>
            </a:r>
            <a:endParaRPr lang="en-US" sz="1200">
              <a:latin typeface="Times New Roman" charset="0"/>
              <a:cs typeface="Times New Roman" charset="0"/>
            </a:endParaRPr>
          </a:p>
          <a:p>
            <a:r>
              <a:rPr lang="en-US" sz="1200">
                <a:latin typeface="Times New Roman" charset="0"/>
                <a:cs typeface="Times New Roman" charset="0"/>
              </a:rPr>
              <a:t>Kirby JB, Hudson J, Miller GE. (2010). Explaining Racial and Ethnic Differences in Antidepressant Use Among Adolescents  Med Care Res Rev, 67: 342-363</a:t>
            </a:r>
          </a:p>
          <a:p>
            <a:r>
              <a:rPr lang="en-US" sz="1200">
                <a:latin typeface="Times New Roman" charset="0"/>
                <a:cs typeface="Times New Roman" charset="0"/>
              </a:rPr>
              <a:t>Crocker D, Brown C, Moolenaar R, Moorman J, Bailey C, Mannino D, Holguin F. (2009). Racial and ethnic disparities in asthma medication usage and health-care utilization: data from the National Asthma Survey. Chest,136(4):1063-71. Epub 2009 Jun 30.</a:t>
            </a:r>
          </a:p>
          <a:p>
            <a:r>
              <a:rPr lang="en-US" sz="1200">
                <a:latin typeface="Times New Roman" charset="0"/>
                <a:cs typeface="Times New Roman" charset="0"/>
              </a:rPr>
              <a:t>Pylypchuk, Y. and T. M. Selden. (2008). A discrete choice decomposition analysis of racial and ethnic differences in children</a:t>
            </a:r>
            <a:r>
              <a:rPr lang="ja-JP" altLang="en-US" sz="1200">
                <a:latin typeface="Times New Roman" charset="0"/>
                <a:cs typeface="Times New Roman" charset="0"/>
              </a:rPr>
              <a:t>’</a:t>
            </a:r>
            <a:r>
              <a:rPr lang="en-US" sz="1200">
                <a:latin typeface="Times New Roman" charset="0"/>
                <a:cs typeface="Times New Roman" charset="0"/>
              </a:rPr>
              <a:t>s health insurance coverage. Journal of Health Economics 27: 1109-1128.</a:t>
            </a:r>
          </a:p>
          <a:p>
            <a:r>
              <a:rPr lang="en-US" sz="1200">
                <a:latin typeface="Times New Roman" charset="0"/>
                <a:cs typeface="Times New Roman" charset="0"/>
              </a:rPr>
              <a:t>Chen AY, Escarce JJ.  (2008). Family Structure and the Treatment of Childhood Asthma.  Medical Care , 46: 174-184</a:t>
            </a:r>
          </a:p>
          <a:p>
            <a:r>
              <a:rPr lang="en-US" sz="1200">
                <a:latin typeface="Times New Roman" charset="0"/>
                <a:cs typeface="Times New Roman" charset="0"/>
              </a:rPr>
              <a:t>Hudson, J. L., Miller, G. E., &amp; Kirby, J. B. (2007). Explaining racial and ethnic differences in children</a:t>
            </a:r>
            <a:r>
              <a:rPr lang="ja-JP" altLang="en-US" sz="1200">
                <a:latin typeface="Times New Roman" charset="0"/>
                <a:cs typeface="Times New Roman" charset="0"/>
              </a:rPr>
              <a:t>’</a:t>
            </a:r>
            <a:r>
              <a:rPr lang="en-US" sz="1200">
                <a:latin typeface="Times New Roman" charset="0"/>
                <a:cs typeface="Times New Roman" charset="0"/>
              </a:rPr>
              <a:t>s use of stimulant medications. Medical Care, 45, 1068-1075.</a:t>
            </a:r>
          </a:p>
          <a:p>
            <a:r>
              <a:rPr lang="en-US" sz="1200">
                <a:latin typeface="Times New Roman" charset="0"/>
                <a:cs typeface="Times New Roman" charset="0"/>
              </a:rPr>
              <a:t>National Asthma Education and Prevention Program. Expert Panel Report 3: Guidelines for the Diagnosis and Management of Asthma: Full Report 2007. Bethesda, MD: National Institutes of Health, US Dept of Health and Human Services, National Heart, Lung, and Blood Institute; 2007.</a:t>
            </a:r>
          </a:p>
          <a:p>
            <a:r>
              <a:rPr lang="en-US" sz="1200">
                <a:latin typeface="Times New Roman" charset="0"/>
                <a:cs typeface="Times New Roman" charset="0"/>
              </a:rPr>
              <a:t>Shields A, Comstock C, Weiss KB. (2004). Variations in asthma care by race/ethnicity among children enrolled in a state Medicaid program. Pediatrics,113:496 –504.</a:t>
            </a:r>
          </a:p>
          <a:p>
            <a:r>
              <a:rPr lang="en-US" sz="1200">
                <a:latin typeface="Times New Roman" charset="0"/>
                <a:cs typeface="Times New Roman" charset="0"/>
              </a:rPr>
              <a:t>Finkelstein JA, Lozano P, Farber HJ, et al. (2002). Underuse of controller medications among Medicaid-insured children with asthma. Arch Pediatr Adolesc Med,56(6):562-7.</a:t>
            </a:r>
          </a:p>
          <a:p>
            <a:r>
              <a:rPr lang="en-US" sz="1200">
                <a:latin typeface="Times New Roman" charset="0"/>
                <a:cs typeface="Times New Roman" charset="0"/>
              </a:rPr>
              <a:t>Lieu TA, Lozano P, Finkelstein J, et al. (2002). Racial/ethnic variation in asthma status and management practices among children in managed Medicaid. Pediatrics,109:857– 865.</a:t>
            </a:r>
          </a:p>
          <a:p>
            <a:r>
              <a:rPr lang="en-US" sz="1200">
                <a:latin typeface="Times New Roman" charset="0"/>
                <a:cs typeface="Times New Roman" charset="0"/>
              </a:rPr>
              <a:t>Blinder, A. (1973). Wage discrimination: Reduced form and structural estimates. Journal of Human Resources, 8, 436-455.</a:t>
            </a:r>
          </a:p>
          <a:p>
            <a:r>
              <a:rPr lang="en-US" sz="1200">
                <a:latin typeface="Times New Roman" charset="0"/>
                <a:cs typeface="Times New Roman" charset="0"/>
              </a:rPr>
              <a:t>Oaxaca, R. L. (1973). Male-female wage differentials in urban labor markets. International Economic Review, 14, 693-709.</a:t>
            </a:r>
          </a:p>
          <a:p>
            <a:endParaRPr lang="en-US" sz="1200">
              <a:latin typeface="Arial" charset="0"/>
            </a:endParaRPr>
          </a:p>
          <a:p>
            <a:pPr>
              <a:lnSpc>
                <a:spcPct val="70000"/>
              </a:lnSpc>
            </a:pPr>
            <a:endParaRPr lang="en-US" sz="20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a:xfrm>
            <a:off x="1676400" y="228600"/>
            <a:ext cx="6469063" cy="876300"/>
          </a:xfrm>
        </p:spPr>
        <p:txBody>
          <a:bodyPr/>
          <a:lstStyle/>
          <a:p>
            <a:pPr algn="l"/>
            <a:r>
              <a:rPr lang="en-US" sz="2800" dirty="0">
                <a:latin typeface="Arial" charset="0"/>
              </a:rPr>
              <a:t>Pharmaceutical Treatment of Asthma</a:t>
            </a:r>
          </a:p>
        </p:txBody>
      </p:sp>
      <p:sp>
        <p:nvSpPr>
          <p:cNvPr id="671747" name="Rectangle 3"/>
          <p:cNvSpPr>
            <a:spLocks noGrp="1" noChangeArrowheads="1"/>
          </p:cNvSpPr>
          <p:nvPr>
            <p:ph type="body" idx="1"/>
          </p:nvPr>
        </p:nvSpPr>
        <p:spPr>
          <a:xfrm>
            <a:off x="990600" y="1524000"/>
            <a:ext cx="7086600" cy="4419600"/>
          </a:xfrm>
        </p:spPr>
        <p:txBody>
          <a:bodyPr/>
          <a:lstStyle/>
          <a:p>
            <a:pPr>
              <a:lnSpc>
                <a:spcPct val="70000"/>
              </a:lnSpc>
            </a:pPr>
            <a:r>
              <a:rPr lang="en-US" sz="2800">
                <a:latin typeface="Arial" charset="0"/>
                <a:sym typeface="Wingdings" charset="0"/>
              </a:rPr>
              <a:t>Recommended treatment depends on asthma severity </a:t>
            </a:r>
            <a:r>
              <a:rPr lang="en-US" sz="1600">
                <a:latin typeface="Arial" charset="0"/>
                <a:sym typeface="Wingdings" charset="0"/>
              </a:rPr>
              <a:t>(</a:t>
            </a:r>
            <a:r>
              <a:rPr lang="en-US" sz="1600">
                <a:latin typeface="Arial" charset="0"/>
              </a:rPr>
              <a:t>NAEPP-EPR3, 2007</a:t>
            </a:r>
            <a:r>
              <a:rPr lang="en-US" sz="1600" b="1">
                <a:latin typeface="Arial" charset="0"/>
              </a:rPr>
              <a:t>)</a:t>
            </a:r>
            <a:endParaRPr lang="en-US" sz="1600">
              <a:latin typeface="Arial" charset="0"/>
              <a:sym typeface="Wingdings" charset="0"/>
            </a:endParaRPr>
          </a:p>
          <a:p>
            <a:pPr lvl="1">
              <a:lnSpc>
                <a:spcPct val="70000"/>
              </a:lnSpc>
            </a:pPr>
            <a:r>
              <a:rPr lang="en-US" sz="2400">
                <a:latin typeface="Arial" charset="0"/>
                <a:sym typeface="Wingdings" charset="0"/>
              </a:rPr>
              <a:t>Controllers (e.g., i</a:t>
            </a:r>
            <a:r>
              <a:rPr lang="en-US" sz="2400">
                <a:latin typeface="Arial" charset="0"/>
              </a:rPr>
              <a:t>nhaled corticosteroid)</a:t>
            </a:r>
            <a:r>
              <a:rPr lang="en-US" sz="2400">
                <a:latin typeface="Arial" charset="0"/>
                <a:sym typeface="Wingdings" charset="0"/>
              </a:rPr>
              <a:t> </a:t>
            </a:r>
          </a:p>
          <a:p>
            <a:pPr lvl="2">
              <a:lnSpc>
                <a:spcPct val="70000"/>
              </a:lnSpc>
            </a:pPr>
            <a:r>
              <a:rPr lang="en-US" sz="2000">
                <a:latin typeface="Arial" charset="0"/>
                <a:sym typeface="Wingdings" charset="0"/>
              </a:rPr>
              <a:t>Used  in managing asthma symptoms, by minimizing inflammation and reducing the risk of serious exacerbations </a:t>
            </a:r>
          </a:p>
          <a:p>
            <a:pPr lvl="2">
              <a:lnSpc>
                <a:spcPct val="70000"/>
              </a:lnSpc>
            </a:pPr>
            <a:r>
              <a:rPr lang="en-US" sz="2000">
                <a:latin typeface="Arial" charset="0"/>
                <a:sym typeface="Wingdings" charset="0"/>
              </a:rPr>
              <a:t>Recommended for all children with persistent asthma</a:t>
            </a:r>
          </a:p>
          <a:p>
            <a:pPr lvl="1">
              <a:lnSpc>
                <a:spcPct val="70000"/>
              </a:lnSpc>
            </a:pPr>
            <a:r>
              <a:rPr lang="en-US" sz="2400">
                <a:latin typeface="Arial" charset="0"/>
                <a:sym typeface="Wingdings" charset="0"/>
              </a:rPr>
              <a:t>Relievers (e.g., </a:t>
            </a:r>
            <a:r>
              <a:rPr lang="en-US" sz="2400">
                <a:latin typeface="Arial" charset="0"/>
              </a:rPr>
              <a:t>inhaled short acting beta agonists)</a:t>
            </a:r>
            <a:r>
              <a:rPr lang="en-US" sz="2400">
                <a:latin typeface="Arial" charset="0"/>
                <a:sym typeface="Wingdings" charset="0"/>
              </a:rPr>
              <a:t> </a:t>
            </a:r>
          </a:p>
          <a:p>
            <a:pPr lvl="2">
              <a:lnSpc>
                <a:spcPct val="70000"/>
              </a:lnSpc>
            </a:pPr>
            <a:r>
              <a:rPr lang="en-US" sz="2000">
                <a:latin typeface="Arial" charset="0"/>
                <a:sym typeface="Wingdings" charset="0"/>
              </a:rPr>
              <a:t>Used  in managing moderate or severe asthma attacks by promptly relaxing airway muscles </a:t>
            </a:r>
          </a:p>
          <a:p>
            <a:pPr lvl="2">
              <a:lnSpc>
                <a:spcPct val="70000"/>
              </a:lnSpc>
            </a:pPr>
            <a:r>
              <a:rPr lang="en-US" sz="2000">
                <a:latin typeface="Arial" charset="0"/>
                <a:sym typeface="Wingdings" charset="0"/>
              </a:rPr>
              <a:t>Recommended for all children with intermittent asthma</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71747">
                                            <p:txEl>
                                              <p:pRg st="0" end="0"/>
                                            </p:txEl>
                                          </p:spTgt>
                                        </p:tgtEl>
                                        <p:attrNameLst>
                                          <p:attrName>style.visibility</p:attrName>
                                        </p:attrNameLst>
                                      </p:cBhvr>
                                      <p:to>
                                        <p:strVal val="visible"/>
                                      </p:to>
                                    </p:set>
                                    <p:anim calcmode="lin" valueType="num">
                                      <p:cBhvr additive="base">
                                        <p:cTn id="7" dur="500" fill="hold"/>
                                        <p:tgtEl>
                                          <p:spTgt spid="6717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717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71747">
                                            <p:txEl>
                                              <p:pRg st="1" end="1"/>
                                            </p:txEl>
                                          </p:spTgt>
                                        </p:tgtEl>
                                        <p:attrNameLst>
                                          <p:attrName>style.visibility</p:attrName>
                                        </p:attrNameLst>
                                      </p:cBhvr>
                                      <p:to>
                                        <p:strVal val="visible"/>
                                      </p:to>
                                    </p:set>
                                    <p:anim calcmode="lin" valueType="num">
                                      <p:cBhvr additive="base">
                                        <p:cTn id="13" dur="500" fill="hold"/>
                                        <p:tgtEl>
                                          <p:spTgt spid="6717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7174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71747">
                                            <p:txEl>
                                              <p:pRg st="2" end="2"/>
                                            </p:txEl>
                                          </p:spTgt>
                                        </p:tgtEl>
                                        <p:attrNameLst>
                                          <p:attrName>style.visibility</p:attrName>
                                        </p:attrNameLst>
                                      </p:cBhvr>
                                      <p:to>
                                        <p:strVal val="visible"/>
                                      </p:to>
                                    </p:set>
                                    <p:anim calcmode="lin" valueType="num">
                                      <p:cBhvr additive="base">
                                        <p:cTn id="17" dur="500" fill="hold"/>
                                        <p:tgtEl>
                                          <p:spTgt spid="67174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7174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71747">
                                            <p:txEl>
                                              <p:pRg st="3" end="3"/>
                                            </p:txEl>
                                          </p:spTgt>
                                        </p:tgtEl>
                                        <p:attrNameLst>
                                          <p:attrName>style.visibility</p:attrName>
                                        </p:attrNameLst>
                                      </p:cBhvr>
                                      <p:to>
                                        <p:strVal val="visible"/>
                                      </p:to>
                                    </p:set>
                                    <p:anim calcmode="lin" valueType="num">
                                      <p:cBhvr additive="base">
                                        <p:cTn id="21" dur="500" fill="hold"/>
                                        <p:tgtEl>
                                          <p:spTgt spid="67174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717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nodeType="clickEffect">
                                  <p:stCondLst>
                                    <p:cond delay="0"/>
                                  </p:stCondLst>
                                  <p:childTnLst>
                                    <p:set>
                                      <p:cBhvr>
                                        <p:cTn id="26" dur="1" fill="hold">
                                          <p:stCondLst>
                                            <p:cond delay="0"/>
                                          </p:stCondLst>
                                        </p:cTn>
                                        <p:tgtEl>
                                          <p:spTgt spid="671747">
                                            <p:txEl>
                                              <p:pRg st="4" end="4"/>
                                            </p:txEl>
                                          </p:spTgt>
                                        </p:tgtEl>
                                        <p:attrNameLst>
                                          <p:attrName>style.visibility</p:attrName>
                                        </p:attrNameLst>
                                      </p:cBhvr>
                                      <p:to>
                                        <p:strVal val="visible"/>
                                      </p:to>
                                    </p:set>
                                    <p:anim calcmode="lin" valueType="num">
                                      <p:cBhvr additive="base">
                                        <p:cTn id="27" dur="500" fill="hold"/>
                                        <p:tgtEl>
                                          <p:spTgt spid="67174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71747">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71747">
                                            <p:txEl>
                                              <p:pRg st="5" end="5"/>
                                            </p:txEl>
                                          </p:spTgt>
                                        </p:tgtEl>
                                        <p:attrNameLst>
                                          <p:attrName>style.visibility</p:attrName>
                                        </p:attrNameLst>
                                      </p:cBhvr>
                                      <p:to>
                                        <p:strVal val="visible"/>
                                      </p:to>
                                    </p:set>
                                    <p:anim calcmode="lin" valueType="num">
                                      <p:cBhvr additive="base">
                                        <p:cTn id="31" dur="500" fill="hold"/>
                                        <p:tgtEl>
                                          <p:spTgt spid="67174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71747">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71747">
                                            <p:txEl>
                                              <p:pRg st="6" end="6"/>
                                            </p:txEl>
                                          </p:spTgt>
                                        </p:tgtEl>
                                        <p:attrNameLst>
                                          <p:attrName>style.visibility</p:attrName>
                                        </p:attrNameLst>
                                      </p:cBhvr>
                                      <p:to>
                                        <p:strVal val="visible"/>
                                      </p:to>
                                    </p:set>
                                    <p:anim calcmode="lin" valueType="num">
                                      <p:cBhvr additive="base">
                                        <p:cTn id="35" dur="500" fill="hold"/>
                                        <p:tgtEl>
                                          <p:spTgt spid="671747">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7174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434" name="Rectangle 2"/>
          <p:cNvSpPr>
            <a:spLocks noGrp="1" noChangeArrowheads="1"/>
          </p:cNvSpPr>
          <p:nvPr>
            <p:ph type="title"/>
          </p:nvPr>
        </p:nvSpPr>
        <p:spPr>
          <a:xfrm>
            <a:off x="1600200" y="228600"/>
            <a:ext cx="6545263" cy="876300"/>
          </a:xfrm>
        </p:spPr>
        <p:txBody>
          <a:bodyPr/>
          <a:lstStyle/>
          <a:p>
            <a:pPr algn="l">
              <a:defRPr/>
            </a:pPr>
            <a:r>
              <a:rPr lang="en-US" sz="2500" dirty="0" smtClean="0">
                <a:ea typeface="+mj-ea"/>
              </a:rPr>
              <a:t>Treated Prevalence of Childhood Asthma by Race-Ethnicity, 2005-2008</a:t>
            </a:r>
            <a:endParaRPr lang="en-US" sz="1200" dirty="0" smtClean="0">
              <a:ea typeface="+mj-ea"/>
            </a:endParaRPr>
          </a:p>
        </p:txBody>
      </p:sp>
      <p:sp>
        <p:nvSpPr>
          <p:cNvPr id="11267" name="Text Box 13"/>
          <p:cNvSpPr txBox="1">
            <a:spLocks noChangeArrowheads="1"/>
          </p:cNvSpPr>
          <p:nvPr/>
        </p:nvSpPr>
        <p:spPr bwMode="auto">
          <a:xfrm>
            <a:off x="762000" y="6019800"/>
            <a:ext cx="746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4800">
                <a:solidFill>
                  <a:schemeClr val="tx1"/>
                </a:solidFill>
                <a:latin typeface="Times New Roman" charset="0"/>
                <a:ea typeface="ＭＳ Ｐゴシック" charset="0"/>
              </a:defRPr>
            </a:lvl1pPr>
            <a:lvl2pPr marL="742950" indent="-285750">
              <a:defRPr sz="4800">
                <a:solidFill>
                  <a:schemeClr val="tx1"/>
                </a:solidFill>
                <a:latin typeface="Times New Roman" charset="0"/>
                <a:ea typeface="ＭＳ Ｐゴシック" charset="0"/>
              </a:defRPr>
            </a:lvl2pPr>
            <a:lvl3pPr marL="1143000" indent="-228600">
              <a:defRPr sz="4800">
                <a:solidFill>
                  <a:schemeClr val="tx1"/>
                </a:solidFill>
                <a:latin typeface="Times New Roman" charset="0"/>
                <a:ea typeface="ＭＳ Ｐゴシック" charset="0"/>
              </a:defRPr>
            </a:lvl3pPr>
            <a:lvl4pPr marL="1600200" indent="-228600">
              <a:defRPr sz="4800">
                <a:solidFill>
                  <a:schemeClr val="tx1"/>
                </a:solidFill>
                <a:latin typeface="Times New Roman" charset="0"/>
                <a:ea typeface="ＭＳ Ｐゴシック" charset="0"/>
              </a:defRPr>
            </a:lvl4pPr>
            <a:lvl5pPr marL="2057400" indent="-228600">
              <a:defRPr sz="48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48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48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48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4800">
                <a:solidFill>
                  <a:schemeClr val="tx1"/>
                </a:solidFill>
                <a:latin typeface="Times New Roman" charset="0"/>
                <a:ea typeface="ＭＳ Ｐゴシック" charset="0"/>
              </a:defRPr>
            </a:lvl9pPr>
          </a:lstStyle>
          <a:p>
            <a:pPr>
              <a:spcBef>
                <a:spcPct val="50000"/>
              </a:spcBef>
            </a:pPr>
            <a:r>
              <a:rPr lang="en-US" sz="1200"/>
              <a:t>Source: MEPS, 2005-2008.  Estimates for insured children with reported treatment for asthma. Differences from NH Whites significant at p &lt; .05. </a:t>
            </a:r>
            <a:endParaRPr lang="en-US" sz="1200">
              <a:solidFill>
                <a:srgbClr val="FF0000"/>
              </a:solidFill>
            </a:endParaRPr>
          </a:p>
        </p:txBody>
      </p:sp>
      <p:graphicFrame>
        <p:nvGraphicFramePr>
          <p:cNvPr id="7" name="Chart 6" descr="More than 6.5 percent of all insured children aged 17 years and younger were reported to have had treatment for asthma. &#10;&#10;Among children aged 17 years and younger, Non-Hispanic blacks were more likely (8.7 percent) than Hispanics (5.8 percent) and non-Hispanic whites (6.2 percent) to be treated for asthma. &#10;" title="Treated Prevalence of Childhood Asthma by Race-Ethnicity, 2005-2008"/>
          <p:cNvGraphicFramePr/>
          <p:nvPr>
            <p:extLst>
              <p:ext uri="{D42A27DB-BD31-4B8C-83A1-F6EECF244321}">
                <p14:modId xmlns:p14="http://schemas.microsoft.com/office/powerpoint/2010/main" val="1835724965"/>
              </p:ext>
            </p:extLst>
          </p:nvPr>
        </p:nvGraphicFramePr>
        <p:xfrm>
          <a:off x="914400" y="1600200"/>
          <a:ext cx="7010400" cy="4267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434" name="Rectangle 2"/>
          <p:cNvSpPr>
            <a:spLocks noGrp="1" noChangeArrowheads="1"/>
          </p:cNvSpPr>
          <p:nvPr>
            <p:ph type="title"/>
          </p:nvPr>
        </p:nvSpPr>
        <p:spPr>
          <a:xfrm>
            <a:off x="1600200" y="228600"/>
            <a:ext cx="6545263" cy="876300"/>
          </a:xfrm>
        </p:spPr>
        <p:txBody>
          <a:bodyPr/>
          <a:lstStyle/>
          <a:p>
            <a:pPr algn="l"/>
            <a:r>
              <a:rPr lang="en-US" sz="2500" dirty="0">
                <a:solidFill>
                  <a:srgbClr val="FFFF00"/>
                </a:solidFill>
                <a:latin typeface="Arial" charset="0"/>
              </a:rPr>
              <a:t>Use of Controllers Among Children With Treatment for Asthma, 2005-2008</a:t>
            </a:r>
          </a:p>
        </p:txBody>
      </p:sp>
      <p:sp>
        <p:nvSpPr>
          <p:cNvPr id="12291" name="Text Box 13"/>
          <p:cNvSpPr txBox="1">
            <a:spLocks noChangeArrowheads="1"/>
          </p:cNvSpPr>
          <p:nvPr/>
        </p:nvSpPr>
        <p:spPr bwMode="auto">
          <a:xfrm>
            <a:off x="762000" y="6019800"/>
            <a:ext cx="746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4800">
                <a:solidFill>
                  <a:schemeClr val="tx1"/>
                </a:solidFill>
                <a:latin typeface="Times New Roman" charset="0"/>
                <a:ea typeface="ＭＳ Ｐゴシック" charset="0"/>
              </a:defRPr>
            </a:lvl1pPr>
            <a:lvl2pPr marL="742950" indent="-285750">
              <a:defRPr sz="4800">
                <a:solidFill>
                  <a:schemeClr val="tx1"/>
                </a:solidFill>
                <a:latin typeface="Times New Roman" charset="0"/>
                <a:ea typeface="ＭＳ Ｐゴシック" charset="0"/>
              </a:defRPr>
            </a:lvl2pPr>
            <a:lvl3pPr marL="1143000" indent="-228600">
              <a:defRPr sz="4800">
                <a:solidFill>
                  <a:schemeClr val="tx1"/>
                </a:solidFill>
                <a:latin typeface="Times New Roman" charset="0"/>
                <a:ea typeface="ＭＳ Ｐゴシック" charset="0"/>
              </a:defRPr>
            </a:lvl3pPr>
            <a:lvl4pPr marL="1600200" indent="-228600">
              <a:defRPr sz="4800">
                <a:solidFill>
                  <a:schemeClr val="tx1"/>
                </a:solidFill>
                <a:latin typeface="Times New Roman" charset="0"/>
                <a:ea typeface="ＭＳ Ｐゴシック" charset="0"/>
              </a:defRPr>
            </a:lvl4pPr>
            <a:lvl5pPr marL="2057400" indent="-228600">
              <a:defRPr sz="48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48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48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48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4800">
                <a:solidFill>
                  <a:schemeClr val="tx1"/>
                </a:solidFill>
                <a:latin typeface="Times New Roman" charset="0"/>
                <a:ea typeface="ＭＳ Ｐゴシック" charset="0"/>
              </a:defRPr>
            </a:lvl9pPr>
          </a:lstStyle>
          <a:p>
            <a:pPr>
              <a:spcBef>
                <a:spcPct val="50000"/>
              </a:spcBef>
            </a:pPr>
            <a:r>
              <a:rPr lang="en-US" sz="1200"/>
              <a:t>Source: MEPS, 2005-2008.  Estimates for insured children with reported treatment for asthma. Differences from NH Whites significant at p &lt; .05. </a:t>
            </a:r>
            <a:endParaRPr lang="en-US" sz="1200">
              <a:solidFill>
                <a:srgbClr val="FF0000"/>
              </a:solidFill>
            </a:endParaRPr>
          </a:p>
        </p:txBody>
      </p:sp>
      <p:graphicFrame>
        <p:nvGraphicFramePr>
          <p:cNvPr id="8" name="Chart 7" descr="Non-Hispanic whites were more likely (68.6) than non-Hispanic blacks (44.2 percent) and Hispanics (49.5 percent) to use at least one controller. &#10;" title="Use of Controllers Among Children with Treatment for Asthma, 2005-2008"/>
          <p:cNvGraphicFramePr/>
          <p:nvPr>
            <p:extLst>
              <p:ext uri="{D42A27DB-BD31-4B8C-83A1-F6EECF244321}">
                <p14:modId xmlns:p14="http://schemas.microsoft.com/office/powerpoint/2010/main" val="391212801"/>
              </p:ext>
            </p:extLst>
          </p:nvPr>
        </p:nvGraphicFramePr>
        <p:xfrm>
          <a:off x="762000" y="1600200"/>
          <a:ext cx="7162800" cy="40386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434" name="Rectangle 2"/>
          <p:cNvSpPr>
            <a:spLocks noGrp="1" noChangeArrowheads="1"/>
          </p:cNvSpPr>
          <p:nvPr>
            <p:ph type="title"/>
          </p:nvPr>
        </p:nvSpPr>
        <p:spPr>
          <a:xfrm>
            <a:off x="1600200" y="228600"/>
            <a:ext cx="6545263" cy="876300"/>
          </a:xfrm>
        </p:spPr>
        <p:txBody>
          <a:bodyPr/>
          <a:lstStyle/>
          <a:p>
            <a:pPr algn="l"/>
            <a:r>
              <a:rPr lang="en-US" sz="2500" dirty="0">
                <a:solidFill>
                  <a:srgbClr val="FFFF00"/>
                </a:solidFill>
                <a:latin typeface="Arial" charset="0"/>
              </a:rPr>
              <a:t>Use of Relievers Only , Among Children with Treatment for Asthma, 2005-2008</a:t>
            </a:r>
          </a:p>
        </p:txBody>
      </p:sp>
      <p:sp>
        <p:nvSpPr>
          <p:cNvPr id="13315" name="Text Box 13"/>
          <p:cNvSpPr txBox="1">
            <a:spLocks noChangeArrowheads="1"/>
          </p:cNvSpPr>
          <p:nvPr/>
        </p:nvSpPr>
        <p:spPr bwMode="auto">
          <a:xfrm>
            <a:off x="762000" y="6019800"/>
            <a:ext cx="746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4800">
                <a:solidFill>
                  <a:schemeClr val="tx1"/>
                </a:solidFill>
                <a:latin typeface="Times New Roman" charset="0"/>
                <a:ea typeface="ＭＳ Ｐゴシック" charset="0"/>
              </a:defRPr>
            </a:lvl1pPr>
            <a:lvl2pPr marL="742950" indent="-285750">
              <a:defRPr sz="4800">
                <a:solidFill>
                  <a:schemeClr val="tx1"/>
                </a:solidFill>
                <a:latin typeface="Times New Roman" charset="0"/>
                <a:ea typeface="ＭＳ Ｐゴシック" charset="0"/>
              </a:defRPr>
            </a:lvl2pPr>
            <a:lvl3pPr marL="1143000" indent="-228600">
              <a:defRPr sz="4800">
                <a:solidFill>
                  <a:schemeClr val="tx1"/>
                </a:solidFill>
                <a:latin typeface="Times New Roman" charset="0"/>
                <a:ea typeface="ＭＳ Ｐゴシック" charset="0"/>
              </a:defRPr>
            </a:lvl3pPr>
            <a:lvl4pPr marL="1600200" indent="-228600">
              <a:defRPr sz="4800">
                <a:solidFill>
                  <a:schemeClr val="tx1"/>
                </a:solidFill>
                <a:latin typeface="Times New Roman" charset="0"/>
                <a:ea typeface="ＭＳ Ｐゴシック" charset="0"/>
              </a:defRPr>
            </a:lvl4pPr>
            <a:lvl5pPr marL="2057400" indent="-228600">
              <a:defRPr sz="48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48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48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48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4800">
                <a:solidFill>
                  <a:schemeClr val="tx1"/>
                </a:solidFill>
                <a:latin typeface="Times New Roman" charset="0"/>
                <a:ea typeface="ＭＳ Ｐゴシック" charset="0"/>
              </a:defRPr>
            </a:lvl9pPr>
          </a:lstStyle>
          <a:p>
            <a:pPr>
              <a:spcBef>
                <a:spcPct val="50000"/>
              </a:spcBef>
            </a:pPr>
            <a:r>
              <a:rPr lang="en-US" sz="1200"/>
              <a:t>Source: MEPS, 2005-2008.  Estimates for insured children with reported treatment for asthma. Differences from NH Whites significant at p &lt; .05. </a:t>
            </a:r>
            <a:endParaRPr lang="en-US" sz="1200">
              <a:solidFill>
                <a:srgbClr val="FF0000"/>
              </a:solidFill>
            </a:endParaRPr>
          </a:p>
        </p:txBody>
      </p:sp>
      <p:graphicFrame>
        <p:nvGraphicFramePr>
          <p:cNvPr id="6" name="Chart 5" descr="Non-Hispanic blacks (42.8 percent) and Hispanics (38.7 percent) were more likely than non-Hispanic whites (22.9) to use reliever only to manage their asthma.&#10;" title="Use of Relievers Only, Among Children with Treatment for Asthma, 2005-2008"/>
          <p:cNvGraphicFramePr/>
          <p:nvPr>
            <p:extLst>
              <p:ext uri="{D42A27DB-BD31-4B8C-83A1-F6EECF244321}">
                <p14:modId xmlns:p14="http://schemas.microsoft.com/office/powerpoint/2010/main" val="2955867265"/>
              </p:ext>
            </p:extLst>
          </p:nvPr>
        </p:nvGraphicFramePr>
        <p:xfrm>
          <a:off x="762000" y="1600200"/>
          <a:ext cx="7162800" cy="4191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8" name="Rectangle 2"/>
          <p:cNvSpPr>
            <a:spLocks noGrp="1" noChangeArrowheads="1"/>
          </p:cNvSpPr>
          <p:nvPr>
            <p:ph type="title"/>
          </p:nvPr>
        </p:nvSpPr>
        <p:spPr>
          <a:xfrm>
            <a:off x="1600200" y="228600"/>
            <a:ext cx="6545263" cy="876300"/>
          </a:xfrm>
        </p:spPr>
        <p:txBody>
          <a:bodyPr/>
          <a:lstStyle/>
          <a:p>
            <a:pPr algn="l"/>
            <a:r>
              <a:rPr lang="en-US" sz="2800" dirty="0">
                <a:latin typeface="Arial" charset="0"/>
              </a:rPr>
              <a:t>Differences in Treated Prevalence and Use of Asthma Medications</a:t>
            </a:r>
          </a:p>
        </p:txBody>
      </p:sp>
      <p:sp>
        <p:nvSpPr>
          <p:cNvPr id="715779" name="Rectangle 3"/>
          <p:cNvSpPr>
            <a:spLocks noGrp="1" noChangeArrowheads="1"/>
          </p:cNvSpPr>
          <p:nvPr>
            <p:ph type="body" idx="1"/>
          </p:nvPr>
        </p:nvSpPr>
        <p:spPr>
          <a:xfrm>
            <a:off x="609600" y="1676400"/>
            <a:ext cx="8153400" cy="4343400"/>
          </a:xfrm>
        </p:spPr>
        <p:txBody>
          <a:bodyPr/>
          <a:lstStyle/>
          <a:p>
            <a:r>
              <a:rPr lang="en-US" sz="2800">
                <a:latin typeface="Arial" charset="0"/>
              </a:rPr>
              <a:t>NH Black children - more likely than NH White and Hispanic children to be treated for asthma</a:t>
            </a:r>
          </a:p>
          <a:p>
            <a:endParaRPr lang="en-US" sz="2800">
              <a:latin typeface="Arial" charset="0"/>
            </a:endParaRPr>
          </a:p>
          <a:p>
            <a:r>
              <a:rPr lang="en-US" sz="2800">
                <a:latin typeface="Arial" charset="0"/>
              </a:rPr>
              <a:t>NH Black and Hispanic children - less likely  than NH White children to use controllers</a:t>
            </a:r>
          </a:p>
          <a:p>
            <a:endParaRPr lang="en-US" sz="2800">
              <a:latin typeface="Arial" charset="0"/>
            </a:endParaRPr>
          </a:p>
          <a:p>
            <a:r>
              <a:rPr lang="en-US" sz="2800">
                <a:latin typeface="Arial" charset="0"/>
              </a:rPr>
              <a:t>NH Black and Hispanic children - more likely  than NH White children to use relievers only</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15779">
                                            <p:txEl>
                                              <p:pRg st="0" end="0"/>
                                            </p:txEl>
                                          </p:spTgt>
                                        </p:tgtEl>
                                        <p:attrNameLst>
                                          <p:attrName>style.visibility</p:attrName>
                                        </p:attrNameLst>
                                      </p:cBhvr>
                                      <p:to>
                                        <p:strVal val="visible"/>
                                      </p:to>
                                    </p:set>
                                    <p:anim calcmode="lin" valueType="num">
                                      <p:cBhvr additive="base">
                                        <p:cTn id="7" dur="500" fill="hold"/>
                                        <p:tgtEl>
                                          <p:spTgt spid="7157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577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15779">
                                            <p:txEl>
                                              <p:pRg st="2" end="2"/>
                                            </p:txEl>
                                          </p:spTgt>
                                        </p:tgtEl>
                                        <p:attrNameLst>
                                          <p:attrName>style.visibility</p:attrName>
                                        </p:attrNameLst>
                                      </p:cBhvr>
                                      <p:to>
                                        <p:strVal val="visible"/>
                                      </p:to>
                                    </p:set>
                                    <p:anim calcmode="lin" valueType="num">
                                      <p:cBhvr additive="base">
                                        <p:cTn id="13" dur="500" fill="hold"/>
                                        <p:tgtEl>
                                          <p:spTgt spid="71577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577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15779">
                                            <p:txEl>
                                              <p:pRg st="4" end="4"/>
                                            </p:txEl>
                                          </p:spTgt>
                                        </p:tgtEl>
                                        <p:attrNameLst>
                                          <p:attrName>style.visibility</p:attrName>
                                        </p:attrNameLst>
                                      </p:cBhvr>
                                      <p:to>
                                        <p:strVal val="visible"/>
                                      </p:to>
                                    </p:set>
                                    <p:anim calcmode="lin" valueType="num">
                                      <p:cBhvr additive="base">
                                        <p:cTn id="19" dur="500" fill="hold"/>
                                        <p:tgtEl>
                                          <p:spTgt spid="71577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577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162" name="Rectangle 2"/>
          <p:cNvSpPr>
            <a:spLocks noGrp="1" noChangeArrowheads="1"/>
          </p:cNvSpPr>
          <p:nvPr>
            <p:ph type="title"/>
          </p:nvPr>
        </p:nvSpPr>
        <p:spPr>
          <a:xfrm>
            <a:off x="1600200" y="228600"/>
            <a:ext cx="6545263" cy="876300"/>
          </a:xfrm>
        </p:spPr>
        <p:txBody>
          <a:bodyPr/>
          <a:lstStyle/>
          <a:p>
            <a:pPr algn="l"/>
            <a:r>
              <a:rPr lang="en-US" sz="2800" dirty="0">
                <a:latin typeface="Arial" charset="0"/>
              </a:rPr>
              <a:t>Previous Research</a:t>
            </a:r>
          </a:p>
        </p:txBody>
      </p:sp>
      <p:sp>
        <p:nvSpPr>
          <p:cNvPr id="732163" name="Rectangle 3"/>
          <p:cNvSpPr>
            <a:spLocks noGrp="1" noChangeArrowheads="1"/>
          </p:cNvSpPr>
          <p:nvPr>
            <p:ph type="body" idx="1"/>
          </p:nvPr>
        </p:nvSpPr>
        <p:spPr>
          <a:xfrm>
            <a:off x="609600" y="1676400"/>
            <a:ext cx="8001000" cy="4191000"/>
          </a:xfrm>
        </p:spPr>
        <p:txBody>
          <a:bodyPr/>
          <a:lstStyle/>
          <a:p>
            <a:r>
              <a:rPr lang="en-US" sz="2400">
                <a:latin typeface="Arial" charset="0"/>
              </a:rPr>
              <a:t>Large body of literature with mixed evidence on differences in children</a:t>
            </a:r>
            <a:r>
              <a:rPr lang="ja-JP" altLang="en-US" sz="2400">
                <a:latin typeface="Arial" charset="0"/>
              </a:rPr>
              <a:t>’</a:t>
            </a:r>
            <a:r>
              <a:rPr lang="en-US" sz="2400">
                <a:latin typeface="Arial" charset="0"/>
              </a:rPr>
              <a:t>s use of asthma medication</a:t>
            </a:r>
          </a:p>
          <a:p>
            <a:r>
              <a:rPr lang="en-US" sz="2400">
                <a:latin typeface="Arial" charset="0"/>
              </a:rPr>
              <a:t>Some studies find no differences by race-ethnicity, others do find a difference </a:t>
            </a:r>
          </a:p>
          <a:p>
            <a:r>
              <a:rPr lang="en-US" sz="2400">
                <a:latin typeface="Arial" charset="0"/>
              </a:rPr>
              <a:t>Studies differ on a number of dimensions</a:t>
            </a:r>
          </a:p>
          <a:p>
            <a:pPr lvl="1"/>
            <a:r>
              <a:rPr lang="en-US" sz="2000">
                <a:latin typeface="Arial" charset="0"/>
              </a:rPr>
              <a:t>Time period</a:t>
            </a:r>
          </a:p>
          <a:p>
            <a:pPr lvl="1"/>
            <a:r>
              <a:rPr lang="en-US" sz="2000">
                <a:latin typeface="Arial" charset="0"/>
              </a:rPr>
              <a:t>Population (e.g., Medicaid, private claims, nationally representative)</a:t>
            </a:r>
          </a:p>
          <a:p>
            <a:pPr lvl="1"/>
            <a:r>
              <a:rPr lang="en-US" sz="2000">
                <a:latin typeface="Arial" charset="0"/>
              </a:rPr>
              <a:t>Degree to which they control for differences in underlying characteristics across groups </a:t>
            </a:r>
          </a:p>
          <a:p>
            <a:pPr>
              <a:lnSpc>
                <a:spcPct val="70000"/>
              </a:lnSpc>
            </a:pPr>
            <a:endParaRPr lang="en-US" sz="2400">
              <a:latin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32163">
                                            <p:txEl>
                                              <p:pRg st="0" end="0"/>
                                            </p:txEl>
                                          </p:spTgt>
                                        </p:tgtEl>
                                        <p:attrNameLst>
                                          <p:attrName>style.visibility</p:attrName>
                                        </p:attrNameLst>
                                      </p:cBhvr>
                                      <p:to>
                                        <p:strVal val="visible"/>
                                      </p:to>
                                    </p:set>
                                    <p:anim calcmode="lin" valueType="num">
                                      <p:cBhvr additive="base">
                                        <p:cTn id="7" dur="500" fill="hold"/>
                                        <p:tgtEl>
                                          <p:spTgt spid="7321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321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32163">
                                            <p:txEl>
                                              <p:pRg st="1" end="1"/>
                                            </p:txEl>
                                          </p:spTgt>
                                        </p:tgtEl>
                                        <p:attrNameLst>
                                          <p:attrName>style.visibility</p:attrName>
                                        </p:attrNameLst>
                                      </p:cBhvr>
                                      <p:to>
                                        <p:strVal val="visible"/>
                                      </p:to>
                                    </p:set>
                                    <p:anim calcmode="lin" valueType="num">
                                      <p:cBhvr additive="base">
                                        <p:cTn id="13" dur="500" fill="hold"/>
                                        <p:tgtEl>
                                          <p:spTgt spid="7321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321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32163">
                                            <p:txEl>
                                              <p:pRg st="2" end="2"/>
                                            </p:txEl>
                                          </p:spTgt>
                                        </p:tgtEl>
                                        <p:attrNameLst>
                                          <p:attrName>style.visibility</p:attrName>
                                        </p:attrNameLst>
                                      </p:cBhvr>
                                      <p:to>
                                        <p:strVal val="visible"/>
                                      </p:to>
                                    </p:set>
                                    <p:anim calcmode="lin" valueType="num">
                                      <p:cBhvr additive="base">
                                        <p:cTn id="19" dur="500" fill="hold"/>
                                        <p:tgtEl>
                                          <p:spTgt spid="7321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3216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32163">
                                            <p:txEl>
                                              <p:pRg st="3" end="3"/>
                                            </p:txEl>
                                          </p:spTgt>
                                        </p:tgtEl>
                                        <p:attrNameLst>
                                          <p:attrName>style.visibility</p:attrName>
                                        </p:attrNameLst>
                                      </p:cBhvr>
                                      <p:to>
                                        <p:strVal val="visible"/>
                                      </p:to>
                                    </p:set>
                                    <p:anim calcmode="lin" valueType="num">
                                      <p:cBhvr additive="base">
                                        <p:cTn id="23" dur="500" fill="hold"/>
                                        <p:tgtEl>
                                          <p:spTgt spid="73216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3216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32163">
                                            <p:txEl>
                                              <p:pRg st="4" end="4"/>
                                            </p:txEl>
                                          </p:spTgt>
                                        </p:tgtEl>
                                        <p:attrNameLst>
                                          <p:attrName>style.visibility</p:attrName>
                                        </p:attrNameLst>
                                      </p:cBhvr>
                                      <p:to>
                                        <p:strVal val="visible"/>
                                      </p:to>
                                    </p:set>
                                    <p:anim calcmode="lin" valueType="num">
                                      <p:cBhvr additive="base">
                                        <p:cTn id="27" dur="500" fill="hold"/>
                                        <p:tgtEl>
                                          <p:spTgt spid="73216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3216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32163">
                                            <p:txEl>
                                              <p:pRg st="5" end="5"/>
                                            </p:txEl>
                                          </p:spTgt>
                                        </p:tgtEl>
                                        <p:attrNameLst>
                                          <p:attrName>style.visibility</p:attrName>
                                        </p:attrNameLst>
                                      </p:cBhvr>
                                      <p:to>
                                        <p:strVal val="visible"/>
                                      </p:to>
                                    </p:set>
                                    <p:anim calcmode="lin" valueType="num">
                                      <p:cBhvr additive="base">
                                        <p:cTn id="31" dur="500" fill="hold"/>
                                        <p:tgtEl>
                                          <p:spTgt spid="73216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3216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162" name="Rectangle 2"/>
          <p:cNvSpPr>
            <a:spLocks noGrp="1" noChangeArrowheads="1"/>
          </p:cNvSpPr>
          <p:nvPr>
            <p:ph type="title"/>
          </p:nvPr>
        </p:nvSpPr>
        <p:spPr>
          <a:xfrm>
            <a:off x="1752600" y="228600"/>
            <a:ext cx="6392863" cy="876300"/>
          </a:xfrm>
        </p:spPr>
        <p:txBody>
          <a:bodyPr/>
          <a:lstStyle/>
          <a:p>
            <a:pPr algn="l"/>
            <a:r>
              <a:rPr lang="en-US" sz="2600" dirty="0">
                <a:latin typeface="Arial" charset="0"/>
              </a:rPr>
              <a:t>Research Objective and Contribution</a:t>
            </a:r>
          </a:p>
        </p:txBody>
      </p:sp>
      <p:sp>
        <p:nvSpPr>
          <p:cNvPr id="732163" name="Rectangle 3"/>
          <p:cNvSpPr>
            <a:spLocks noGrp="1" noChangeArrowheads="1"/>
          </p:cNvSpPr>
          <p:nvPr>
            <p:ph type="body" idx="1"/>
          </p:nvPr>
        </p:nvSpPr>
        <p:spPr>
          <a:xfrm>
            <a:off x="609600" y="1447800"/>
            <a:ext cx="8001000" cy="4800600"/>
          </a:xfrm>
        </p:spPr>
        <p:txBody>
          <a:bodyPr/>
          <a:lstStyle/>
          <a:p>
            <a:r>
              <a:rPr lang="en-US" sz="2400">
                <a:latin typeface="Arial" charset="0"/>
              </a:rPr>
              <a:t>Research Objective </a:t>
            </a:r>
          </a:p>
          <a:p>
            <a:pPr lvl="1"/>
            <a:r>
              <a:rPr lang="en-US" sz="2000">
                <a:latin typeface="Arial" charset="0"/>
              </a:rPr>
              <a:t>Examine differential use of asthma medication by race-ethnicity</a:t>
            </a:r>
          </a:p>
          <a:p>
            <a:pPr lvl="1"/>
            <a:r>
              <a:rPr lang="en-US" sz="2000">
                <a:latin typeface="Arial" charset="0"/>
              </a:rPr>
              <a:t>Examine extent to which differences in mean predisposing, enabling and need characteristics explain differences in use</a:t>
            </a:r>
          </a:p>
          <a:p>
            <a:r>
              <a:rPr lang="en-US" sz="2400">
                <a:latin typeface="Arial" charset="0"/>
              </a:rPr>
              <a:t>New Contribution </a:t>
            </a:r>
          </a:p>
          <a:p>
            <a:pPr lvl="1"/>
            <a:r>
              <a:rPr lang="en-US" sz="2000">
                <a:latin typeface="Arial" charset="0"/>
              </a:rPr>
              <a:t>Previous literature limited - Medicaid data, administrative data or community samples, key variables unavailable</a:t>
            </a:r>
          </a:p>
          <a:p>
            <a:pPr lvl="1"/>
            <a:r>
              <a:rPr lang="en-US" sz="2000">
                <a:latin typeface="Arial" charset="0"/>
              </a:rPr>
              <a:t>Comprehensive look at differences using nationally representative data (MEPS)</a:t>
            </a:r>
          </a:p>
          <a:p>
            <a:pPr lvl="1"/>
            <a:r>
              <a:rPr lang="en-US" sz="2000">
                <a:latin typeface="Arial" charset="0"/>
              </a:rPr>
              <a:t>Provide descriptive information on reasons for differences and possible approaches to addressing  these differences</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732163">
                                            <p:txEl>
                                              <p:pRg st="0" end="0"/>
                                            </p:txEl>
                                          </p:spTgt>
                                        </p:tgtEl>
                                        <p:attrNameLst>
                                          <p:attrName>style.visibility</p:attrName>
                                        </p:attrNameLst>
                                      </p:cBhvr>
                                      <p:to>
                                        <p:strVal val="visible"/>
                                      </p:to>
                                    </p:set>
                                    <p:anim calcmode="lin" valueType="num">
                                      <p:cBhvr additive="base">
                                        <p:cTn id="7" dur="500" fill="hold"/>
                                        <p:tgtEl>
                                          <p:spTgt spid="7321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321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732163">
                                            <p:txEl>
                                              <p:pRg st="1" end="1"/>
                                            </p:txEl>
                                          </p:spTgt>
                                        </p:tgtEl>
                                        <p:attrNameLst>
                                          <p:attrName>style.visibility</p:attrName>
                                        </p:attrNameLst>
                                      </p:cBhvr>
                                      <p:to>
                                        <p:strVal val="visible"/>
                                      </p:to>
                                    </p:set>
                                    <p:anim calcmode="lin" valueType="num">
                                      <p:cBhvr additive="base">
                                        <p:cTn id="13" dur="500" fill="hold"/>
                                        <p:tgtEl>
                                          <p:spTgt spid="7321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321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732163">
                                            <p:txEl>
                                              <p:pRg st="2" end="2"/>
                                            </p:txEl>
                                          </p:spTgt>
                                        </p:tgtEl>
                                        <p:attrNameLst>
                                          <p:attrName>style.visibility</p:attrName>
                                        </p:attrNameLst>
                                      </p:cBhvr>
                                      <p:to>
                                        <p:strVal val="visible"/>
                                      </p:to>
                                    </p:set>
                                    <p:anim calcmode="lin" valueType="num">
                                      <p:cBhvr additive="base">
                                        <p:cTn id="19" dur="500" fill="hold"/>
                                        <p:tgtEl>
                                          <p:spTgt spid="7321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321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32163">
                                            <p:txEl>
                                              <p:pRg st="3" end="3"/>
                                            </p:txEl>
                                          </p:spTgt>
                                        </p:tgtEl>
                                        <p:attrNameLst>
                                          <p:attrName>style.visibility</p:attrName>
                                        </p:attrNameLst>
                                      </p:cBhvr>
                                      <p:to>
                                        <p:strVal val="visible"/>
                                      </p:to>
                                    </p:set>
                                    <p:anim calcmode="lin" valueType="num">
                                      <p:cBhvr additive="base">
                                        <p:cTn id="25" dur="500" fill="hold"/>
                                        <p:tgtEl>
                                          <p:spTgt spid="73216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3216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732163">
                                            <p:txEl>
                                              <p:pRg st="4" end="4"/>
                                            </p:txEl>
                                          </p:spTgt>
                                        </p:tgtEl>
                                        <p:attrNameLst>
                                          <p:attrName>style.visibility</p:attrName>
                                        </p:attrNameLst>
                                      </p:cBhvr>
                                      <p:to>
                                        <p:strVal val="visible"/>
                                      </p:to>
                                    </p:set>
                                    <p:anim calcmode="lin" valueType="num">
                                      <p:cBhvr additive="base">
                                        <p:cTn id="31" dur="500" fill="hold"/>
                                        <p:tgtEl>
                                          <p:spTgt spid="73216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321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732163">
                                            <p:txEl>
                                              <p:pRg st="5" end="5"/>
                                            </p:txEl>
                                          </p:spTgt>
                                        </p:tgtEl>
                                        <p:attrNameLst>
                                          <p:attrName>style.visibility</p:attrName>
                                        </p:attrNameLst>
                                      </p:cBhvr>
                                      <p:to>
                                        <p:strVal val="visible"/>
                                      </p:to>
                                    </p:set>
                                    <p:anim calcmode="lin" valueType="num">
                                      <p:cBhvr additive="base">
                                        <p:cTn id="37" dur="500" fill="hold"/>
                                        <p:tgtEl>
                                          <p:spTgt spid="73216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3216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732163">
                                            <p:txEl>
                                              <p:pRg st="6" end="6"/>
                                            </p:txEl>
                                          </p:spTgt>
                                        </p:tgtEl>
                                        <p:attrNameLst>
                                          <p:attrName>style.visibility</p:attrName>
                                        </p:attrNameLst>
                                      </p:cBhvr>
                                      <p:to>
                                        <p:strVal val="visible"/>
                                      </p:to>
                                    </p:set>
                                    <p:anim calcmode="lin" valueType="num">
                                      <p:cBhvr additive="base">
                                        <p:cTn id="43" dur="500" fill="hold"/>
                                        <p:tgtEl>
                                          <p:spTgt spid="73216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3216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36738</TotalTime>
  <Pages>1</Pages>
  <Words>1969</Words>
  <Application>Microsoft Macintosh PowerPoint</Application>
  <PresentationFormat>On-screen Show (4:3)</PresentationFormat>
  <Paragraphs>188</Paragraphs>
  <Slides>21</Slides>
  <Notes>21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28" baseType="lpstr">
      <vt:lpstr>Times New Roman</vt:lpstr>
      <vt:lpstr>Arial</vt:lpstr>
      <vt:lpstr>Wingdings</vt:lpstr>
      <vt:lpstr>Monotype Sorts</vt:lpstr>
      <vt:lpstr>Default Design</vt:lpstr>
      <vt:lpstr>Microsoft Photo Editor 3.0 Photo</vt:lpstr>
      <vt:lpstr>Microsoft Equation 3.0</vt:lpstr>
      <vt:lpstr>Racial-Ethnic Differences in Childhood Asthma Treatment</vt:lpstr>
      <vt:lpstr>Introduction</vt:lpstr>
      <vt:lpstr>Pharmaceutical Treatment of Asthma</vt:lpstr>
      <vt:lpstr>Treated Prevalence of Childhood Asthma by Race-Ethnicity, 2005-2008</vt:lpstr>
      <vt:lpstr>Use of Controllers Among Children With Treatment for Asthma, 2005-2008</vt:lpstr>
      <vt:lpstr>Use of Relievers Only , Among Children with Treatment for Asthma, 2005-2008</vt:lpstr>
      <vt:lpstr>Differences in Treated Prevalence and Use of Asthma Medications</vt:lpstr>
      <vt:lpstr>Previous Research</vt:lpstr>
      <vt:lpstr>Research Objective and Contribution</vt:lpstr>
      <vt:lpstr>Analytic Approach</vt:lpstr>
      <vt:lpstr>Data </vt:lpstr>
      <vt:lpstr>Descriptive Results - Differences in Mean Characteristics</vt:lpstr>
      <vt:lpstr>Multivariate Results - Predictors of Controller and Reliever Only Use</vt:lpstr>
      <vt:lpstr>Oaxaca-Blinder Decomposition - NH Whites vs. NH Blacks, Controllers</vt:lpstr>
      <vt:lpstr>Oaxaca-Blinder Decomposition Results - NH Whites vs. NH Blacks, Relievers Only</vt:lpstr>
      <vt:lpstr>Oaxaca-Blinder Decomposition Results - NH Whites vs. Hispanics, Controllers</vt:lpstr>
      <vt:lpstr>Oaxaca-Blinder Decomposition Results - NH Whites vs. Hispanics, Relievers only</vt:lpstr>
      <vt:lpstr>Interpretation of Oaxaca-Blinder Decomposition Results</vt:lpstr>
      <vt:lpstr>Limitations and Future Research</vt:lpstr>
      <vt:lpstr>Conclusions</vt:lpstr>
      <vt:lpstr>References</vt:lpstr>
    </vt:vector>
  </TitlesOfParts>
  <Company>AHRQ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Racial and Ethnic Disparities in Childhood Asthma Treatment and Outcomes</dc:title>
  <dc:subject>Asthma</dc:subject>
  <dc:creator>Eric M. Sarpong</dc:creator>
  <cp:keywords>Childhood Asthma, Treatment, Use, Expenditures</cp:keywords>
  <dc:description>9/20/11</dc:description>
  <cp:lastModifiedBy>Vanessa Graham</cp:lastModifiedBy>
  <cp:revision>1504</cp:revision>
  <cp:lastPrinted>2003-01-21T20:19:23Z</cp:lastPrinted>
  <dcterms:created xsi:type="dcterms:W3CDTF">1998-03-10T09:05:00Z</dcterms:created>
  <dcterms:modified xsi:type="dcterms:W3CDTF">2011-10-19T17:05:09Z</dcterms:modified>
  <cp:category>Health Care Costs and Utilization</cp:category>
</cp:coreProperties>
</file>