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22"/>
  </p:notesMasterIdLst>
  <p:handoutMasterIdLst>
    <p:handoutMasterId r:id="rId23"/>
  </p:handoutMasterIdLst>
  <p:sldIdLst>
    <p:sldId id="258" r:id="rId2"/>
    <p:sldId id="304" r:id="rId3"/>
    <p:sldId id="264" r:id="rId4"/>
    <p:sldId id="319" r:id="rId5"/>
    <p:sldId id="305" r:id="rId6"/>
    <p:sldId id="266" r:id="rId7"/>
    <p:sldId id="301" r:id="rId8"/>
    <p:sldId id="269" r:id="rId9"/>
    <p:sldId id="302" r:id="rId10"/>
    <p:sldId id="315" r:id="rId11"/>
    <p:sldId id="316" r:id="rId12"/>
    <p:sldId id="318" r:id="rId13"/>
    <p:sldId id="317" r:id="rId14"/>
    <p:sldId id="306" r:id="rId15"/>
    <p:sldId id="307" r:id="rId16"/>
    <p:sldId id="308" r:id="rId17"/>
    <p:sldId id="310" r:id="rId18"/>
    <p:sldId id="311" r:id="rId19"/>
    <p:sldId id="312" r:id="rId20"/>
    <p:sldId id="313" r:id="rId21"/>
  </p:sldIdLst>
  <p:sldSz cx="9144000" cy="6858000" type="screen4x3"/>
  <p:notesSz cx="7010400" cy="9296400"/>
  <p:defaultTextStyle>
    <a:defPPr>
      <a:defRPr lang="en-US"/>
    </a:defPPr>
    <a:lvl1pPr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1pPr>
    <a:lvl2pPr marL="4572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2pPr>
    <a:lvl3pPr marL="9144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3pPr>
    <a:lvl4pPr marL="13716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4pPr>
    <a:lvl5pPr marL="18288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E7F4F5"/>
    <a:srgbClr val="6600CC"/>
    <a:srgbClr val="0099CC"/>
    <a:srgbClr val="9966FF"/>
    <a:srgbClr val="99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>
        <p:scale>
          <a:sx n="75" d="100"/>
          <a:sy n="75" d="100"/>
        </p:scale>
        <p:origin x="-1712" y="-12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3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67F12C-D889-4CCB-AE16-54AF6427231B}" type="doc">
      <dgm:prSet loTypeId="urn:microsoft.com/office/officeart/2005/8/layout/equati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B3C4AF56-EC4A-4BDA-9AD8-8C34281AAAD3}">
      <dgm:prSet phldrT="[Text]"/>
      <dgm:spPr/>
      <dgm:t>
        <a:bodyPr/>
        <a:lstStyle/>
        <a:p>
          <a:r>
            <a:rPr lang="en-US" dirty="0" smtClean="0"/>
            <a:t>CAHPS Core Questionnaire Items</a:t>
          </a:r>
          <a:endParaRPr lang="en-US" dirty="0"/>
        </a:p>
      </dgm:t>
    </dgm:pt>
    <dgm:pt modelId="{E23FB44D-DF9D-4106-99AC-85B44B74BFC7}" type="parTrans" cxnId="{6F4A8322-DF66-459A-BBBF-05073153CABA}">
      <dgm:prSet/>
      <dgm:spPr/>
      <dgm:t>
        <a:bodyPr/>
        <a:lstStyle/>
        <a:p>
          <a:endParaRPr lang="en-US"/>
        </a:p>
      </dgm:t>
    </dgm:pt>
    <dgm:pt modelId="{B14FEADE-D864-403E-8461-169F62492369}" type="sibTrans" cxnId="{6F4A8322-DF66-459A-BBBF-05073153CABA}">
      <dgm:prSet/>
      <dgm:spPr/>
      <dgm:t>
        <a:bodyPr/>
        <a:lstStyle/>
        <a:p>
          <a:endParaRPr lang="en-US"/>
        </a:p>
      </dgm:t>
    </dgm:pt>
    <dgm:pt modelId="{02E156BE-FBC9-4C92-B63D-3563A46070C6}">
      <dgm:prSet phldrT="[Text]"/>
      <dgm:spPr/>
      <dgm:t>
        <a:bodyPr/>
        <a:lstStyle/>
        <a:p>
          <a:r>
            <a:rPr lang="en-US" dirty="0" smtClean="0"/>
            <a:t>Supplemental Items</a:t>
          </a:r>
          <a:endParaRPr lang="en-US" dirty="0"/>
        </a:p>
      </dgm:t>
    </dgm:pt>
    <dgm:pt modelId="{ECF4C9EF-1CE8-4D72-BF9E-04C76C1DBB5E}" type="parTrans" cxnId="{D4B0080F-0B5A-4FA2-9EAF-68F1A76DB8E3}">
      <dgm:prSet/>
      <dgm:spPr/>
      <dgm:t>
        <a:bodyPr/>
        <a:lstStyle/>
        <a:p>
          <a:endParaRPr lang="en-US"/>
        </a:p>
      </dgm:t>
    </dgm:pt>
    <dgm:pt modelId="{14E4605F-E40E-4C1C-B066-31C55CD07998}" type="sibTrans" cxnId="{D4B0080F-0B5A-4FA2-9EAF-68F1A76DB8E3}">
      <dgm:prSet/>
      <dgm:spPr/>
      <dgm:t>
        <a:bodyPr/>
        <a:lstStyle/>
        <a:p>
          <a:endParaRPr lang="en-US"/>
        </a:p>
      </dgm:t>
    </dgm:pt>
    <dgm:pt modelId="{A429C8BD-13A3-47D4-9374-A8DE360FD7EF}">
      <dgm:prSet phldrT="[Text]"/>
      <dgm:spPr/>
      <dgm:t>
        <a:bodyPr/>
        <a:lstStyle/>
        <a:p>
          <a:r>
            <a:rPr lang="en-US" dirty="0" smtClean="0"/>
            <a:t>CAHPS Survey </a:t>
          </a:r>
          <a:endParaRPr lang="en-US" dirty="0"/>
        </a:p>
      </dgm:t>
    </dgm:pt>
    <dgm:pt modelId="{7962C6C9-146E-4756-8968-16FC8AF7AA08}" type="parTrans" cxnId="{14D511B3-8385-4F53-BB11-ABD05AE8F739}">
      <dgm:prSet/>
      <dgm:spPr/>
      <dgm:t>
        <a:bodyPr/>
        <a:lstStyle/>
        <a:p>
          <a:endParaRPr lang="en-US"/>
        </a:p>
      </dgm:t>
    </dgm:pt>
    <dgm:pt modelId="{56368FD4-0440-4184-9383-0CEC9ADEED46}" type="sibTrans" cxnId="{14D511B3-8385-4F53-BB11-ABD05AE8F739}">
      <dgm:prSet/>
      <dgm:spPr/>
      <dgm:t>
        <a:bodyPr/>
        <a:lstStyle/>
        <a:p>
          <a:endParaRPr lang="en-US"/>
        </a:p>
      </dgm:t>
    </dgm:pt>
    <dgm:pt modelId="{928772FF-D94D-4820-8EFC-E7C683D21629}" type="pres">
      <dgm:prSet presAssocID="{8D67F12C-D889-4CCB-AE16-54AF6427231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1A202EB-B646-4286-8E4B-B8E7335A99F7}" type="pres">
      <dgm:prSet presAssocID="{B3C4AF56-EC4A-4BDA-9AD8-8C34281AAAD3}" presName="node" presStyleLbl="node1" presStyleIdx="0" presStyleCnt="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BD0051FD-A742-4BEE-AD7B-5B3707925D6E}" type="pres">
      <dgm:prSet presAssocID="{B14FEADE-D864-403E-8461-169F62492369}" presName="spacerL" presStyleCnt="0"/>
      <dgm:spPr/>
    </dgm:pt>
    <dgm:pt modelId="{BF6ACBBB-310B-4833-A58A-90A599F2F788}" type="pres">
      <dgm:prSet presAssocID="{B14FEADE-D864-403E-8461-169F62492369}" presName="sibTrans" presStyleLbl="sibTrans2D1" presStyleIdx="0" presStyleCnt="2"/>
      <dgm:spPr/>
      <dgm:t>
        <a:bodyPr/>
        <a:lstStyle/>
        <a:p>
          <a:endParaRPr lang="en-US"/>
        </a:p>
      </dgm:t>
    </dgm:pt>
    <dgm:pt modelId="{C030A7CC-DF31-4DB0-8041-057B33BE4751}" type="pres">
      <dgm:prSet presAssocID="{B14FEADE-D864-403E-8461-169F62492369}" presName="spacerR" presStyleCnt="0"/>
      <dgm:spPr/>
    </dgm:pt>
    <dgm:pt modelId="{4356EB0E-5685-4F0E-BBAB-7F634BF4092E}" type="pres">
      <dgm:prSet presAssocID="{02E156BE-FBC9-4C92-B63D-3563A46070C6}" presName="node" presStyleLbl="node1" presStyleIdx="1" presStyleCnt="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76396E97-A040-4354-AF90-F60FCA3F5EAF}" type="pres">
      <dgm:prSet presAssocID="{14E4605F-E40E-4C1C-B066-31C55CD07998}" presName="spacerL" presStyleCnt="0"/>
      <dgm:spPr/>
    </dgm:pt>
    <dgm:pt modelId="{8890271A-7759-4107-BEC7-ACB1EE51BA48}" type="pres">
      <dgm:prSet presAssocID="{14E4605F-E40E-4C1C-B066-31C55CD07998}" presName="sibTrans" presStyleLbl="sibTrans2D1" presStyleIdx="1" presStyleCnt="2"/>
      <dgm:spPr/>
      <dgm:t>
        <a:bodyPr/>
        <a:lstStyle/>
        <a:p>
          <a:endParaRPr lang="en-US"/>
        </a:p>
      </dgm:t>
    </dgm:pt>
    <dgm:pt modelId="{A4E318D4-EEF8-4FEC-AEA1-B37B68235A49}" type="pres">
      <dgm:prSet presAssocID="{14E4605F-E40E-4C1C-B066-31C55CD07998}" presName="spacerR" presStyleCnt="0"/>
      <dgm:spPr/>
    </dgm:pt>
    <dgm:pt modelId="{75D195F2-2D9E-4E7F-8A9B-B1B46F663658}" type="pres">
      <dgm:prSet presAssocID="{A429C8BD-13A3-47D4-9374-A8DE360FD7EF}" presName="node" presStyleLbl="node1" presStyleIdx="2" presStyleCnt="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</dgm:ptLst>
  <dgm:cxnLst>
    <dgm:cxn modelId="{46EA3E09-2BA2-48B0-8D04-9C9A8DA607B3}" type="presOf" srcId="{02E156BE-FBC9-4C92-B63D-3563A46070C6}" destId="{4356EB0E-5685-4F0E-BBAB-7F634BF4092E}" srcOrd="0" destOrd="0" presId="urn:microsoft.com/office/officeart/2005/8/layout/equation1"/>
    <dgm:cxn modelId="{ED3BDADF-962C-4A26-B5BA-EC469A602BD0}" type="presOf" srcId="{B3C4AF56-EC4A-4BDA-9AD8-8C34281AAAD3}" destId="{71A202EB-B646-4286-8E4B-B8E7335A99F7}" srcOrd="0" destOrd="0" presId="urn:microsoft.com/office/officeart/2005/8/layout/equation1"/>
    <dgm:cxn modelId="{5442FC47-74EE-481B-B3E6-4196A07B1A3D}" type="presOf" srcId="{8D67F12C-D889-4CCB-AE16-54AF6427231B}" destId="{928772FF-D94D-4820-8EFC-E7C683D21629}" srcOrd="0" destOrd="0" presId="urn:microsoft.com/office/officeart/2005/8/layout/equation1"/>
    <dgm:cxn modelId="{14D511B3-8385-4F53-BB11-ABD05AE8F739}" srcId="{8D67F12C-D889-4CCB-AE16-54AF6427231B}" destId="{A429C8BD-13A3-47D4-9374-A8DE360FD7EF}" srcOrd="2" destOrd="0" parTransId="{7962C6C9-146E-4756-8968-16FC8AF7AA08}" sibTransId="{56368FD4-0440-4184-9383-0CEC9ADEED46}"/>
    <dgm:cxn modelId="{061F5D0D-761B-439E-B42C-C31B0A930521}" type="presOf" srcId="{A429C8BD-13A3-47D4-9374-A8DE360FD7EF}" destId="{75D195F2-2D9E-4E7F-8A9B-B1B46F663658}" srcOrd="0" destOrd="0" presId="urn:microsoft.com/office/officeart/2005/8/layout/equation1"/>
    <dgm:cxn modelId="{7D5B78DF-A99A-41DC-AF62-3DCF1F1C44E7}" type="presOf" srcId="{14E4605F-E40E-4C1C-B066-31C55CD07998}" destId="{8890271A-7759-4107-BEC7-ACB1EE51BA48}" srcOrd="0" destOrd="0" presId="urn:microsoft.com/office/officeart/2005/8/layout/equation1"/>
    <dgm:cxn modelId="{893AC608-339C-41B4-98D5-D5C67B5411B9}" type="presOf" srcId="{B14FEADE-D864-403E-8461-169F62492369}" destId="{BF6ACBBB-310B-4833-A58A-90A599F2F788}" srcOrd="0" destOrd="0" presId="urn:microsoft.com/office/officeart/2005/8/layout/equation1"/>
    <dgm:cxn modelId="{D4B0080F-0B5A-4FA2-9EAF-68F1A76DB8E3}" srcId="{8D67F12C-D889-4CCB-AE16-54AF6427231B}" destId="{02E156BE-FBC9-4C92-B63D-3563A46070C6}" srcOrd="1" destOrd="0" parTransId="{ECF4C9EF-1CE8-4D72-BF9E-04C76C1DBB5E}" sibTransId="{14E4605F-E40E-4C1C-B066-31C55CD07998}"/>
    <dgm:cxn modelId="{6F4A8322-DF66-459A-BBBF-05073153CABA}" srcId="{8D67F12C-D889-4CCB-AE16-54AF6427231B}" destId="{B3C4AF56-EC4A-4BDA-9AD8-8C34281AAAD3}" srcOrd="0" destOrd="0" parTransId="{E23FB44D-DF9D-4106-99AC-85B44B74BFC7}" sibTransId="{B14FEADE-D864-403E-8461-169F62492369}"/>
    <dgm:cxn modelId="{F6874D91-97E8-4862-A3DB-A0CD2D6FC5D1}" type="presParOf" srcId="{928772FF-D94D-4820-8EFC-E7C683D21629}" destId="{71A202EB-B646-4286-8E4B-B8E7335A99F7}" srcOrd="0" destOrd="0" presId="urn:microsoft.com/office/officeart/2005/8/layout/equation1"/>
    <dgm:cxn modelId="{8721B473-4898-41DE-BDC7-6A23C7E23BB6}" type="presParOf" srcId="{928772FF-D94D-4820-8EFC-E7C683D21629}" destId="{BD0051FD-A742-4BEE-AD7B-5B3707925D6E}" srcOrd="1" destOrd="0" presId="urn:microsoft.com/office/officeart/2005/8/layout/equation1"/>
    <dgm:cxn modelId="{704C62FE-7998-46D1-AD27-90694AEFB364}" type="presParOf" srcId="{928772FF-D94D-4820-8EFC-E7C683D21629}" destId="{BF6ACBBB-310B-4833-A58A-90A599F2F788}" srcOrd="2" destOrd="0" presId="urn:microsoft.com/office/officeart/2005/8/layout/equation1"/>
    <dgm:cxn modelId="{0B35FAF9-A986-426C-9A0B-714133E6303F}" type="presParOf" srcId="{928772FF-D94D-4820-8EFC-E7C683D21629}" destId="{C030A7CC-DF31-4DB0-8041-057B33BE4751}" srcOrd="3" destOrd="0" presId="urn:microsoft.com/office/officeart/2005/8/layout/equation1"/>
    <dgm:cxn modelId="{BE477ED0-6E89-49DE-B140-2BE50F4D7C77}" type="presParOf" srcId="{928772FF-D94D-4820-8EFC-E7C683D21629}" destId="{4356EB0E-5685-4F0E-BBAB-7F634BF4092E}" srcOrd="4" destOrd="0" presId="urn:microsoft.com/office/officeart/2005/8/layout/equation1"/>
    <dgm:cxn modelId="{8C3AC8B4-B595-4CC4-BDCC-F607828AC75D}" type="presParOf" srcId="{928772FF-D94D-4820-8EFC-E7C683D21629}" destId="{76396E97-A040-4354-AF90-F60FCA3F5EAF}" srcOrd="5" destOrd="0" presId="urn:microsoft.com/office/officeart/2005/8/layout/equation1"/>
    <dgm:cxn modelId="{D7DFEE76-3F87-49B4-9634-9F88C829CDB4}" type="presParOf" srcId="{928772FF-D94D-4820-8EFC-E7C683D21629}" destId="{8890271A-7759-4107-BEC7-ACB1EE51BA48}" srcOrd="6" destOrd="0" presId="urn:microsoft.com/office/officeart/2005/8/layout/equation1"/>
    <dgm:cxn modelId="{3BBE2C70-79BA-4599-90D2-C11A21565419}" type="presParOf" srcId="{928772FF-D94D-4820-8EFC-E7C683D21629}" destId="{A4E318D4-EEF8-4FEC-AEA1-B37B68235A49}" srcOrd="7" destOrd="0" presId="urn:microsoft.com/office/officeart/2005/8/layout/equation1"/>
    <dgm:cxn modelId="{73A76713-ADBA-4D16-BAE0-9DB0E20B0C66}" type="presParOf" srcId="{928772FF-D94D-4820-8EFC-E7C683D21629}" destId="{75D195F2-2D9E-4E7F-8A9B-B1B46F663658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A202EB-B646-4286-8E4B-B8E7335A99F7}">
      <dsp:nvSpPr>
        <dsp:cNvPr id="0" name=""/>
        <dsp:cNvSpPr/>
      </dsp:nvSpPr>
      <dsp:spPr>
        <a:xfrm>
          <a:off x="1396" y="141116"/>
          <a:ext cx="1851366" cy="185136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CAHPS Core Questionnaire Items</a:t>
          </a:r>
          <a:endParaRPr lang="en-US" sz="1800" kern="1200" dirty="0"/>
        </a:p>
      </dsp:txBody>
      <dsp:txXfrm>
        <a:off x="91772" y="231492"/>
        <a:ext cx="1670614" cy="1670614"/>
      </dsp:txXfrm>
    </dsp:sp>
    <dsp:sp modelId="{BF6ACBBB-310B-4833-A58A-90A599F2F788}">
      <dsp:nvSpPr>
        <dsp:cNvPr id="0" name=""/>
        <dsp:cNvSpPr/>
      </dsp:nvSpPr>
      <dsp:spPr>
        <a:xfrm>
          <a:off x="2003093" y="529903"/>
          <a:ext cx="1073792" cy="1073792"/>
        </a:xfrm>
        <a:prstGeom prst="mathPlus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2145424" y="940521"/>
        <a:ext cx="789130" cy="252556"/>
      </dsp:txXfrm>
    </dsp:sp>
    <dsp:sp modelId="{4356EB0E-5685-4F0E-BBAB-7F634BF4092E}">
      <dsp:nvSpPr>
        <dsp:cNvPr id="0" name=""/>
        <dsp:cNvSpPr/>
      </dsp:nvSpPr>
      <dsp:spPr>
        <a:xfrm>
          <a:off x="3227216" y="141116"/>
          <a:ext cx="1851366" cy="185136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Supplemental Items</a:t>
          </a:r>
          <a:endParaRPr lang="en-US" sz="1800" kern="1200" dirty="0"/>
        </a:p>
      </dsp:txBody>
      <dsp:txXfrm>
        <a:off x="3317592" y="231492"/>
        <a:ext cx="1670614" cy="1670614"/>
      </dsp:txXfrm>
    </dsp:sp>
    <dsp:sp modelId="{8890271A-7759-4107-BEC7-ACB1EE51BA48}">
      <dsp:nvSpPr>
        <dsp:cNvPr id="0" name=""/>
        <dsp:cNvSpPr/>
      </dsp:nvSpPr>
      <dsp:spPr>
        <a:xfrm>
          <a:off x="5228913" y="529903"/>
          <a:ext cx="1073792" cy="1073792"/>
        </a:xfrm>
        <a:prstGeom prst="mathEqual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5371244" y="751104"/>
        <a:ext cx="789130" cy="631390"/>
      </dsp:txXfrm>
    </dsp:sp>
    <dsp:sp modelId="{75D195F2-2D9E-4E7F-8A9B-B1B46F663658}">
      <dsp:nvSpPr>
        <dsp:cNvPr id="0" name=""/>
        <dsp:cNvSpPr/>
      </dsp:nvSpPr>
      <dsp:spPr>
        <a:xfrm>
          <a:off x="6453037" y="141116"/>
          <a:ext cx="1851366" cy="185136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CAHPS Survey </a:t>
          </a:r>
          <a:endParaRPr lang="en-US" sz="1800" kern="1200" dirty="0"/>
        </a:p>
      </dsp:txBody>
      <dsp:txXfrm>
        <a:off x="6543413" y="231492"/>
        <a:ext cx="1670614" cy="16706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8B11DC0-0DC3-4A92-B2F5-854FD65D0953}" type="datetimeFigureOut">
              <a:rPr lang="en-US" smtClean="0"/>
              <a:pPr/>
              <a:t>10/20/11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C2184FA-8C86-418D-942B-4B4516CBA4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402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fld id="{636C04DF-B320-463F-93E4-0DF5B8D410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3419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ahrq brandi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5899150"/>
            <a:ext cx="2590800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0" y="1447800"/>
            <a:ext cx="9144000" cy="152400"/>
          </a:xfrm>
          <a:prstGeom prst="rect">
            <a:avLst/>
          </a:prstGeom>
          <a:gradFill rotWithShape="1">
            <a:gsLst>
              <a:gs pos="0">
                <a:srgbClr val="0099CC"/>
              </a:gs>
              <a:gs pos="100000">
                <a:srgbClr val="6600CC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6" name="Picture 9" descr="CAHPS Website logo"/>
          <p:cNvPicPr>
            <a:picLocks noChangeAspect="1" noChangeArrowheads="1"/>
          </p:cNvPicPr>
          <p:nvPr userDrawn="1"/>
        </p:nvPicPr>
        <p:blipFill>
          <a:blip r:embed="rId3" cstate="print"/>
          <a:srcRect r="6044"/>
          <a:stretch>
            <a:fillRect/>
          </a:stretch>
        </p:blipFill>
        <p:spPr bwMode="auto">
          <a:xfrm>
            <a:off x="304800" y="457200"/>
            <a:ext cx="3657600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C6A7D-5815-4AF9-94A6-9A6AF7A39B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410B9-0413-4A67-B3DB-85FB4513C9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F23C5-AC96-4AE5-A78F-E9EE4F89B6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EEE61-4120-4901-906C-CB38E34C09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C2D3A-AA1E-4276-A302-647809EA3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FC247-B6A3-4C7A-864C-6BA6B416E2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A6A5A-A7B7-42DB-8847-98A58F0186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511D8-64B1-4CAC-A20B-EE6C98EEAA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286A4-BEEA-46DE-BFBE-C60FF94D5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D251F-91BB-4607-8C18-7EA5B18CF7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400" b="0" smtClean="0"/>
            </a:lvl1pPr>
          </a:lstStyle>
          <a:p>
            <a:pPr>
              <a:defRPr/>
            </a:pPr>
            <a:fld id="{C1C13562-5FDE-43A5-89A6-40B14D1E2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29" name="Picture 8" descr="CAHPS_LOGOnotag150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772400" y="2286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10" descr="ahrq brandi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57200" y="6118225"/>
            <a:ext cx="21336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0" name="Rectangle 12"/>
          <p:cNvSpPr>
            <a:spLocks noChangeArrowheads="1"/>
          </p:cNvSpPr>
          <p:nvPr userDrawn="1"/>
        </p:nvSpPr>
        <p:spPr bwMode="auto">
          <a:xfrm>
            <a:off x="0" y="1447800"/>
            <a:ext cx="9144000" cy="152400"/>
          </a:xfrm>
          <a:prstGeom prst="rect">
            <a:avLst/>
          </a:prstGeom>
          <a:gradFill rotWithShape="1">
            <a:gsLst>
              <a:gs pos="0">
                <a:srgbClr val="0099CC"/>
              </a:gs>
              <a:gs pos="100000">
                <a:srgbClr val="6600CC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766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400" b="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ahps.ahrq.gov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CAHPS1@ahrq.gov" TargetMode="External"/><Relationship Id="rId4" Type="http://schemas.openxmlformats.org/officeDocument/2006/relationships/hyperlink" Target="mailto:NCBD1@ahrq.gov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cahps.ahrq.gov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ahps.ahrq.gov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Update  on CAHPS</a:t>
            </a:r>
            <a:r>
              <a:rPr lang="en-US" sz="2400" baseline="30000" dirty="0" smtClean="0">
                <a:ea typeface="ＭＳ Ｐゴシック" pitchFamily="34" charset="-128"/>
              </a:rPr>
              <a:t>®</a:t>
            </a:r>
            <a:r>
              <a:rPr lang="en-US" sz="2400" dirty="0" smtClean="0"/>
              <a:t> Surveys </a:t>
            </a:r>
            <a:br>
              <a:rPr lang="en-US" sz="2400" dirty="0" smtClean="0"/>
            </a:br>
            <a:r>
              <a:rPr lang="en-US" sz="2400" dirty="0" smtClean="0"/>
              <a:t>AHRQ ANNUAL MEETING</a:t>
            </a:r>
            <a:br>
              <a:rPr lang="en-US" sz="2400" dirty="0" smtClean="0"/>
            </a:br>
            <a:r>
              <a:rPr lang="en-US" sz="2400" dirty="0" smtClean="0"/>
              <a:t>Lunch and Learn Session #46</a:t>
            </a:r>
            <a:br>
              <a:rPr lang="en-US" sz="2400" dirty="0" smtClean="0"/>
            </a:br>
            <a:r>
              <a:rPr lang="en-US" sz="2400" dirty="0" smtClean="0"/>
              <a:t>SEPTEMBER 20, 2011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400800" cy="1066800"/>
          </a:xfrm>
        </p:spPr>
        <p:txBody>
          <a:bodyPr/>
          <a:lstStyle/>
          <a:p>
            <a:pPr eaLnBrk="1" hangingPunct="1"/>
            <a:r>
              <a:rPr lang="en-US" i="0" dirty="0" smtClean="0">
                <a:latin typeface="Times New Roman" pitchFamily="18" charset="0"/>
                <a:cs typeface="Times New Roman" pitchFamily="18" charset="0"/>
              </a:rPr>
              <a:t>Judith Sangl, ScD</a:t>
            </a:r>
          </a:p>
          <a:p>
            <a:pPr eaLnBrk="1" hangingPunct="1"/>
            <a:r>
              <a:rPr lang="en-US" i="0" dirty="0" smtClean="0">
                <a:latin typeface="Times New Roman" pitchFamily="18" charset="0"/>
                <a:cs typeface="Times New Roman" pitchFamily="18" charset="0"/>
              </a:rPr>
              <a:t>AHRQ CAHPS Project Officer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Patient-Centered Medical Home (PCMH)  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/>
          <a:lstStyle/>
          <a:p>
            <a:pPr marL="514350" indent="-514350"/>
            <a:r>
              <a:rPr lang="en-US" b="0" i="0" dirty="0" smtClean="0"/>
              <a:t>Designed as a supplemental item set for the CAHPS Clinician and Group Survey</a:t>
            </a:r>
          </a:p>
          <a:p>
            <a:pPr marL="514350" indent="-514350">
              <a:buFontTx/>
              <a:buNone/>
            </a:pPr>
            <a:endParaRPr lang="en-US" dirty="0" smtClean="0"/>
          </a:p>
          <a:p>
            <a:pPr marL="514350" indent="-514350"/>
            <a:r>
              <a:rPr lang="en-US" b="0" i="0" dirty="0" smtClean="0"/>
              <a:t>PCMH-specific topic areas covered: </a:t>
            </a:r>
            <a:r>
              <a:rPr lang="en-US" i="0" dirty="0" smtClean="0"/>
              <a:t/>
            </a:r>
            <a:br>
              <a:rPr lang="en-US" i="0" dirty="0" smtClean="0"/>
            </a:br>
            <a:r>
              <a:rPr lang="en-US" i="0" dirty="0" smtClean="0"/>
              <a:t>-</a:t>
            </a:r>
            <a:r>
              <a:rPr lang="en-US" b="0" i="0" dirty="0" smtClean="0"/>
              <a:t>Coordination of Care</a:t>
            </a:r>
            <a:br>
              <a:rPr lang="en-US" b="0" i="0" dirty="0" smtClean="0"/>
            </a:br>
            <a:r>
              <a:rPr lang="en-US" b="0" i="0" dirty="0" smtClean="0"/>
              <a:t>-Comprehensiveness</a:t>
            </a:r>
            <a:br>
              <a:rPr lang="en-US" b="0" i="0" dirty="0" smtClean="0"/>
            </a:br>
            <a:r>
              <a:rPr lang="en-US" b="0" i="0" dirty="0" smtClean="0"/>
              <a:t>-Shared decision-making</a:t>
            </a:r>
            <a:br>
              <a:rPr lang="en-US" b="0" i="0" dirty="0" smtClean="0"/>
            </a:br>
            <a:r>
              <a:rPr lang="en-US" b="0" i="0" dirty="0" smtClean="0"/>
              <a:t>-Whole person orientation</a:t>
            </a:r>
            <a:br>
              <a:rPr lang="en-US" b="0" i="0" dirty="0" smtClean="0"/>
            </a:br>
            <a:r>
              <a:rPr lang="en-US" b="0" i="0" dirty="0" smtClean="0"/>
              <a:t>-Self-management support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1F23C5-AC96-4AE5-A78F-E9EE4F89B6A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Health Literacy 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 smtClean="0"/>
              <a:t>Designed as a supplemental set of 29 items for the CAHPS Clinician &amp; Group Survey</a:t>
            </a:r>
          </a:p>
          <a:p>
            <a:pPr>
              <a:lnSpc>
                <a:spcPct val="90000"/>
              </a:lnSpc>
            </a:pPr>
            <a:endParaRPr lang="en-US" b="0" i="0" dirty="0" smtClean="0"/>
          </a:p>
          <a:p>
            <a:pPr>
              <a:lnSpc>
                <a:spcPct val="90000"/>
              </a:lnSpc>
            </a:pPr>
            <a:r>
              <a:rPr lang="en-US" b="0" i="0" dirty="0" smtClean="0"/>
              <a:t>Six main topic areas covered:</a:t>
            </a:r>
          </a:p>
          <a:p>
            <a:pPr lvl="1">
              <a:lnSpc>
                <a:spcPct val="90000"/>
              </a:lnSpc>
            </a:pPr>
            <a:r>
              <a:rPr lang="en-US" b="0" i="0" dirty="0" smtClean="0"/>
              <a:t>Communication with doctors and nurses</a:t>
            </a:r>
          </a:p>
          <a:p>
            <a:pPr lvl="1">
              <a:lnSpc>
                <a:spcPct val="90000"/>
              </a:lnSpc>
            </a:pPr>
            <a:r>
              <a:rPr lang="en-US" b="0" i="0" dirty="0" smtClean="0"/>
              <a:t>Communication about health problems/concerns </a:t>
            </a:r>
          </a:p>
          <a:p>
            <a:pPr lvl="1">
              <a:lnSpc>
                <a:spcPct val="90000"/>
              </a:lnSpc>
            </a:pPr>
            <a:r>
              <a:rPr lang="en-US" b="0" i="0" dirty="0" smtClean="0"/>
              <a:t>Communication about medicines</a:t>
            </a:r>
          </a:p>
          <a:p>
            <a:pPr lvl="1">
              <a:lnSpc>
                <a:spcPct val="90000"/>
              </a:lnSpc>
            </a:pPr>
            <a:r>
              <a:rPr lang="en-US" b="0" i="0" dirty="0" smtClean="0"/>
              <a:t>Communication about tests</a:t>
            </a:r>
          </a:p>
          <a:p>
            <a:pPr lvl="1">
              <a:lnSpc>
                <a:spcPct val="90000"/>
              </a:lnSpc>
            </a:pPr>
            <a:r>
              <a:rPr lang="en-US" b="0" i="0" dirty="0" smtClean="0"/>
              <a:t>Communication about forms</a:t>
            </a:r>
          </a:p>
          <a:p>
            <a:pPr lvl="1">
              <a:lnSpc>
                <a:spcPct val="90000"/>
              </a:lnSpc>
            </a:pPr>
            <a:r>
              <a:rPr lang="en-US" b="0" i="0" dirty="0" smtClean="0"/>
              <a:t>Disease self-management</a:t>
            </a:r>
          </a:p>
          <a:p>
            <a:endParaRPr lang="en-US" b="0" i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1F23C5-AC96-4AE5-A78F-E9EE4F89B6A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Cultural Competence Domains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/>
          <a:lstStyle/>
          <a:p>
            <a:r>
              <a:rPr lang="en-US" b="0" i="0" dirty="0" smtClean="0"/>
              <a:t>Designed as a supplemental item set for the CAHPS Clinician &amp; Group Survey</a:t>
            </a:r>
          </a:p>
          <a:p>
            <a:pPr eaLnBrk="1" hangingPunct="1"/>
            <a:r>
              <a:rPr lang="en-US" b="0" i="0" dirty="0" smtClean="0"/>
              <a:t>3 reporting composites</a:t>
            </a:r>
          </a:p>
          <a:p>
            <a:pPr lvl="1" eaLnBrk="1" hangingPunct="1">
              <a:buClr>
                <a:schemeClr val="bg2"/>
              </a:buClr>
            </a:pPr>
            <a:r>
              <a:rPr lang="en-US" dirty="0" smtClean="0"/>
              <a:t>Doctors are polite and considerate</a:t>
            </a:r>
          </a:p>
          <a:p>
            <a:pPr lvl="1" eaLnBrk="1" hangingPunct="1">
              <a:buClr>
                <a:schemeClr val="bg2"/>
              </a:buClr>
            </a:pPr>
            <a:r>
              <a:rPr lang="en-US" dirty="0" smtClean="0"/>
              <a:t>Doctors give advice on staying healthy</a:t>
            </a:r>
          </a:p>
          <a:p>
            <a:pPr lvl="1" eaLnBrk="1" hangingPunct="1">
              <a:buClr>
                <a:schemeClr val="bg2"/>
              </a:buClr>
            </a:pPr>
            <a:r>
              <a:rPr lang="en-US" dirty="0" smtClean="0"/>
              <a:t>Doctors are caring and inspire trust</a:t>
            </a:r>
          </a:p>
          <a:p>
            <a:pPr eaLnBrk="1" hangingPunct="1"/>
            <a:r>
              <a:rPr lang="en-US" b="0" i="0" dirty="0" smtClean="0"/>
              <a:t>Examples of other topics include </a:t>
            </a:r>
          </a:p>
          <a:p>
            <a:pPr lvl="1" eaLnBrk="1" hangingPunct="1">
              <a:buClr>
                <a:schemeClr val="bg2"/>
              </a:buClr>
            </a:pPr>
            <a:r>
              <a:rPr lang="en-US" dirty="0" smtClean="0"/>
              <a:t>Equitable treatment</a:t>
            </a:r>
          </a:p>
          <a:p>
            <a:pPr lvl="1" eaLnBrk="1" hangingPunct="1">
              <a:buClr>
                <a:schemeClr val="bg2"/>
              </a:buClr>
            </a:pPr>
            <a:r>
              <a:rPr lang="en-US" dirty="0" smtClean="0"/>
              <a:t>Language access</a:t>
            </a:r>
          </a:p>
          <a:p>
            <a:pPr lvl="1" eaLnBrk="1" hangingPunct="1">
              <a:buClr>
                <a:schemeClr val="bg2"/>
              </a:buClr>
            </a:pPr>
            <a:r>
              <a:rPr lang="en-US" dirty="0" smtClean="0"/>
              <a:t>Overall ratings (trust, interpreter services)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1F23C5-AC96-4AE5-A78F-E9EE4F89B6A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Information Technology Set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dirty="0" smtClean="0"/>
              <a:t>Designed as a supplemental item set for the CAHPS Clinician &amp; Group Survey</a:t>
            </a:r>
          </a:p>
          <a:p>
            <a:pPr>
              <a:buNone/>
            </a:pPr>
            <a:endParaRPr lang="en-US" b="0" i="0" dirty="0" smtClean="0"/>
          </a:p>
          <a:p>
            <a:r>
              <a:rPr lang="en-US" b="0" i="0" dirty="0" smtClean="0"/>
              <a:t>3 reporting composites</a:t>
            </a:r>
          </a:p>
          <a:p>
            <a:pPr lvl="1"/>
            <a:r>
              <a:rPr lang="en-US" dirty="0" smtClean="0">
                <a:cs typeface="Times New Roman" pitchFamily="18" charset="0"/>
              </a:rPr>
              <a:t>Getting timely answers to medical questions by email</a:t>
            </a:r>
          </a:p>
          <a:p>
            <a:pPr lvl="1"/>
            <a:r>
              <a:rPr lang="en-US" dirty="0" smtClean="0">
                <a:cs typeface="Times New Roman" pitchFamily="18" charset="0"/>
              </a:rPr>
              <a:t>Helpfulness of provider’s use of computers during a visit</a:t>
            </a:r>
          </a:p>
          <a:p>
            <a:pPr lvl="1"/>
            <a:r>
              <a:rPr lang="en-US" dirty="0" smtClean="0">
                <a:cs typeface="Times New Roman" pitchFamily="18" charset="0"/>
              </a:rPr>
              <a:t>Helpfulness of provider’s web site in giving you information about your care and tests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1F23C5-AC96-4AE5-A78F-E9EE4F89B6A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a typeface="ＭＳ Ｐゴシック" pitchFamily="34" charset="-128"/>
              </a:rPr>
              <a:t>The CAHPS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n-US" i="0" dirty="0" smtClean="0">
                <a:latin typeface="Book Antiqua" charset="0"/>
              </a:rPr>
              <a:t>National repository of data for selected CAHPS surveys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i="0" dirty="0" smtClean="0">
                <a:latin typeface="Book Antiqua" charset="0"/>
              </a:rPr>
              <a:t>Two major applications</a:t>
            </a:r>
            <a:r>
              <a:rPr lang="en-US" dirty="0" smtClean="0">
                <a:latin typeface="Book Antiqua" charset="0"/>
              </a:rPr>
              <a:t>:</a:t>
            </a:r>
          </a:p>
          <a:p>
            <a:pPr lvl="1">
              <a:buFont typeface="Courier New" pitchFamily="49" charset="0"/>
              <a:buChar char="o"/>
              <a:defRPr/>
            </a:pP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Book Antiqua" charset="0"/>
              </a:rPr>
              <a:t>Benchmarking</a:t>
            </a:r>
            <a:r>
              <a:rPr lang="en-US" dirty="0" smtClean="0">
                <a:latin typeface="Book Antiqua" charset="0"/>
              </a:rPr>
              <a:t> to evaluate health system performance and support quality improvement</a:t>
            </a:r>
          </a:p>
          <a:p>
            <a:pPr lvl="1">
              <a:buFont typeface="Courier New" pitchFamily="49" charset="0"/>
              <a:buChar char="o"/>
              <a:defRPr/>
            </a:pP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Book Antiqua" charset="0"/>
              </a:rPr>
              <a:t>Research</a:t>
            </a:r>
            <a:r>
              <a:rPr lang="en-US" dirty="0" smtClean="0">
                <a:latin typeface="Book Antiqua" charset="0"/>
              </a:rPr>
              <a:t> on consumer assessments of quality</a:t>
            </a:r>
          </a:p>
          <a:p>
            <a:pPr>
              <a:defRPr/>
            </a:pPr>
            <a:r>
              <a:rPr lang="en-US" i="0" dirty="0" smtClean="0">
                <a:latin typeface="Book Antiqua" charset="0"/>
              </a:rPr>
              <a:t>Funded by AHRQ and administered by Westat through the CAHPS User Network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EF6DA3-DC11-4751-A106-D3B8EEE7DFF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a typeface="ＭＳ Ｐゴシック" pitchFamily="34" charset="-128"/>
              </a:rPr>
              <a:t>CAHPS Database Components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EF6DA3-DC11-4751-A106-D3B8EEE7DFF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305800" cy="4373563"/>
          </a:xfrm>
        </p:spPr>
        <p:txBody>
          <a:bodyPr/>
          <a:lstStyle/>
          <a:p>
            <a:pPr>
              <a:defRPr/>
            </a:pPr>
            <a:r>
              <a:rPr lang="en-US" i="0" dirty="0" smtClean="0">
                <a:latin typeface="Book Antiqua" pitchFamily="18" charset="0"/>
                <a:ea typeface="ＭＳ Ｐゴシック" pitchFamily="34" charset="-128"/>
              </a:rPr>
              <a:t>CAHPS </a:t>
            </a:r>
            <a:r>
              <a:rPr lang="en-US" i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ＭＳ Ｐゴシック" pitchFamily="34" charset="-128"/>
              </a:rPr>
              <a:t>Health Plan Survey</a:t>
            </a:r>
            <a:r>
              <a:rPr lang="en-US" i="0" dirty="0" smtClean="0">
                <a:latin typeface="Book Antiqua" pitchFamily="18" charset="0"/>
                <a:ea typeface="ＭＳ Ｐゴシック" pitchFamily="34" charset="-128"/>
              </a:rPr>
              <a:t> Database</a:t>
            </a:r>
          </a:p>
          <a:p>
            <a:pPr lvl="1">
              <a:defRPr/>
            </a:pPr>
            <a:r>
              <a:rPr lang="en-US" dirty="0" smtClean="0">
                <a:latin typeface="Book Antiqua" pitchFamily="18" charset="0"/>
                <a:ea typeface="ＭＳ Ｐゴシック" pitchFamily="34" charset="-128"/>
              </a:rPr>
              <a:t>4.3 million records collected</a:t>
            </a:r>
          </a:p>
          <a:p>
            <a:pPr lvl="1">
              <a:defRPr/>
            </a:pPr>
            <a:r>
              <a:rPr lang="en-US" dirty="0" smtClean="0">
                <a:latin typeface="Book Antiqua" pitchFamily="18" charset="0"/>
                <a:ea typeface="ＭＳ Ｐゴシック" pitchFamily="34" charset="-128"/>
              </a:rPr>
              <a:t>12 Annual </a:t>
            </a:r>
            <a:r>
              <a:rPr lang="en-US" dirty="0" err="1" smtClean="0">
                <a:latin typeface="Book Antiqua" pitchFamily="18" charset="0"/>
                <a:ea typeface="ＭＳ Ｐゴシック" pitchFamily="34" charset="-128"/>
              </a:rPr>
              <a:t>Chartbooks</a:t>
            </a:r>
            <a:r>
              <a:rPr lang="en-US" dirty="0" smtClean="0">
                <a:latin typeface="Book Antiqua" pitchFamily="18" charset="0"/>
                <a:ea typeface="ＭＳ Ｐゴシック" pitchFamily="34" charset="-128"/>
              </a:rPr>
              <a:t> (1998 – present)</a:t>
            </a:r>
          </a:p>
          <a:p>
            <a:pPr>
              <a:defRPr/>
            </a:pPr>
            <a:r>
              <a:rPr lang="en-US" i="0" dirty="0" smtClean="0">
                <a:latin typeface="Book Antiqua" pitchFamily="18" charset="0"/>
                <a:ea typeface="ＭＳ Ｐゴシック" pitchFamily="34" charset="-128"/>
              </a:rPr>
              <a:t>CAHPS </a:t>
            </a:r>
            <a:r>
              <a:rPr lang="en-US" i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ＭＳ Ｐゴシック" pitchFamily="34" charset="-128"/>
              </a:rPr>
              <a:t>Clinician &amp; Group Survey</a:t>
            </a:r>
            <a:r>
              <a:rPr lang="en-US" i="0" dirty="0" smtClean="0">
                <a:latin typeface="Book Antiqua" pitchFamily="18" charset="0"/>
                <a:ea typeface="ＭＳ Ｐゴシック" pitchFamily="34" charset="-128"/>
              </a:rPr>
              <a:t> Database</a:t>
            </a:r>
          </a:p>
          <a:p>
            <a:pPr lvl="1">
              <a:defRPr/>
            </a:pPr>
            <a:r>
              <a:rPr lang="en-US" dirty="0" smtClean="0">
                <a:latin typeface="Book Antiqua" pitchFamily="18" charset="0"/>
                <a:ea typeface="ＭＳ Ｐゴシック" pitchFamily="34" charset="-128"/>
              </a:rPr>
              <a:t>Just launched in May 2011                     </a:t>
            </a:r>
          </a:p>
          <a:p>
            <a:pPr>
              <a:defRPr/>
            </a:pPr>
            <a:r>
              <a:rPr lang="en-US" i="0" dirty="0" smtClean="0">
                <a:latin typeface="Book Antiqua" pitchFamily="18" charset="0"/>
                <a:ea typeface="ＭＳ Ｐゴシック" pitchFamily="34" charset="-128"/>
              </a:rPr>
              <a:t>CAHPS </a:t>
            </a:r>
            <a:r>
              <a:rPr lang="en-US" i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ea typeface="ＭＳ Ｐゴシック" pitchFamily="34" charset="-128"/>
              </a:rPr>
              <a:t>Hospital Survey</a:t>
            </a:r>
            <a:r>
              <a:rPr lang="en-US" i="0" dirty="0" smtClean="0">
                <a:latin typeface="Book Antiqua" pitchFamily="18" charset="0"/>
                <a:ea typeface="ＭＳ Ｐゴシック" pitchFamily="34" charset="-128"/>
              </a:rPr>
              <a:t> Database</a:t>
            </a:r>
          </a:p>
          <a:p>
            <a:pPr lvl="1">
              <a:defRPr/>
            </a:pPr>
            <a:r>
              <a:rPr lang="en-US" dirty="0" smtClean="0">
                <a:latin typeface="Book Antiqua" pitchFamily="18" charset="0"/>
                <a:ea typeface="ＭＳ Ｐゴシック" pitchFamily="34" charset="-128"/>
              </a:rPr>
              <a:t>.8 million records collected</a:t>
            </a:r>
          </a:p>
          <a:p>
            <a:pPr lvl="1">
              <a:defRPr/>
            </a:pPr>
            <a:r>
              <a:rPr lang="en-US" dirty="0" smtClean="0">
                <a:latin typeface="Book Antiqua" pitchFamily="18" charset="0"/>
                <a:ea typeface="ＭＳ Ｐゴシック" pitchFamily="34" charset="-128"/>
              </a:rPr>
              <a:t>3 Annual </a:t>
            </a:r>
            <a:r>
              <a:rPr lang="en-US" dirty="0" err="1" smtClean="0">
                <a:latin typeface="Book Antiqua" pitchFamily="18" charset="0"/>
                <a:ea typeface="ＭＳ Ｐゴシック" pitchFamily="34" charset="-128"/>
              </a:rPr>
              <a:t>Chartbooks</a:t>
            </a:r>
            <a:r>
              <a:rPr lang="en-US" dirty="0" smtClean="0">
                <a:latin typeface="Book Antiqua" pitchFamily="18" charset="0"/>
                <a:ea typeface="ＭＳ Ｐゴシック" pitchFamily="34" charset="-128"/>
              </a:rPr>
              <a:t> (2006 – 2008)</a:t>
            </a:r>
          </a:p>
          <a:p>
            <a:pPr>
              <a:buNone/>
              <a:defRPr/>
            </a:pPr>
            <a:r>
              <a:rPr lang="en-US" dirty="0" smtClean="0">
                <a:latin typeface="Book Antiqua" pitchFamily="18" charset="0"/>
                <a:ea typeface="ＭＳ Ｐゴシック" pitchFamily="34" charset="-128"/>
              </a:rPr>
              <a:t>  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>
              <a:latin typeface="Book Antiqua" pitchFamily="18" charset="0"/>
              <a:ea typeface="ＭＳ Ｐゴシック" pitchFamily="34" charset="-128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867400" y="3352800"/>
            <a:ext cx="2209800" cy="990600"/>
            <a:chOff x="7010400" y="3200399"/>
            <a:chExt cx="1447800" cy="762000"/>
          </a:xfrm>
        </p:grpSpPr>
        <p:sp>
          <p:nvSpPr>
            <p:cNvPr id="8" name="Explosion 1 7"/>
            <p:cNvSpPr/>
            <p:nvPr/>
          </p:nvSpPr>
          <p:spPr bwMode="auto">
            <a:xfrm>
              <a:off x="7010400" y="3200399"/>
              <a:ext cx="1447800" cy="762000"/>
            </a:xfrm>
            <a:prstGeom prst="irregularSeal1">
              <a:avLst/>
            </a:prstGeom>
            <a:solidFill>
              <a:srgbClr val="FFC000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charset="-128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391400" y="3429000"/>
              <a:ext cx="68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New</a:t>
              </a:r>
              <a:endParaRPr lang="en-US" sz="1400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a typeface="ＭＳ Ｐゴシック" pitchFamily="34" charset="-128"/>
              </a:rPr>
              <a:t>CG-CAHPS Database Composition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sz="1600" dirty="0" smtClean="0">
                <a:ea typeface="ＭＳ Ｐゴシック" pitchFamily="34" charset="-128"/>
              </a:rPr>
              <a:t>(as of December 2010)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EF6DA3-DC11-4751-A106-D3B8EEE7DFF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graphicFrame>
        <p:nvGraphicFramePr>
          <p:cNvPr id="5" name="Table 4" title="CG-CAHPS Database Composition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710769"/>
              </p:ext>
            </p:extLst>
          </p:nvPr>
        </p:nvGraphicFramePr>
        <p:xfrm>
          <a:off x="381000" y="1828800"/>
          <a:ext cx="8229600" cy="403860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673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CG-CAHPS Version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N of Practice Sites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N of Respondents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Adult 12-month 4-pt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235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41,834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Adult 12-month 6-pt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339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180,588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Child 12-month 6-pt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4,883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Adult Visit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469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103,442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TOTALS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1,095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330,747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a typeface="ＭＳ Ｐゴシック" pitchFamily="34" charset="-128"/>
              </a:rPr>
              <a:t>CG-CAHPS Online </a:t>
            </a:r>
            <a:r>
              <a:rPr lang="en-US" dirty="0" smtClean="0">
                <a:ea typeface="ＭＳ Ｐゴシック" pitchFamily="34" charset="-128"/>
              </a:rPr>
              <a:t>Reports</a:t>
            </a:r>
            <a:r>
              <a:rPr lang="en-US" sz="1600" dirty="0">
                <a:ea typeface="ＭＳ Ｐゴシック" pitchFamily="34" charset="-128"/>
              </a:rPr>
              <a:t/>
            </a:r>
            <a:br>
              <a:rPr lang="en-US" sz="1600" dirty="0">
                <a:ea typeface="ＭＳ Ｐゴシック" pitchFamily="34" charset="-128"/>
              </a:rPr>
            </a:br>
            <a:r>
              <a:rPr lang="en-US" sz="1600" dirty="0" smtClean="0">
                <a:ea typeface="ＭＳ Ｐゴシック" pitchFamily="34" charset="-128"/>
              </a:rPr>
              <a:t>(</a:t>
            </a:r>
            <a:r>
              <a:rPr lang="en-US" sz="1600" dirty="0" smtClean="0">
                <a:ea typeface="ＭＳ Ｐゴシック" pitchFamily="34" charset="-128"/>
                <a:hlinkClick r:id="rId2"/>
              </a:rPr>
              <a:t>http://www.cahps.ahrq.gov</a:t>
            </a:r>
            <a:r>
              <a:rPr lang="en-US" sz="1600" dirty="0" smtClean="0">
                <a:ea typeface="ＭＳ Ｐゴシック" pitchFamily="34" charset="-128"/>
              </a:rPr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EF6DA3-DC11-4751-A106-D3B8EEE7DFF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5" name="Picture 5" descr="CAHPS Home Page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057400"/>
            <a:ext cx="6172200" cy="3873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477000" y="2438400"/>
            <a:ext cx="2209801" cy="2702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/>
              <a:t>View Comparative Results</a:t>
            </a:r>
          </a:p>
          <a:p>
            <a:pPr algn="l"/>
            <a:endParaRPr lang="en-US" sz="1800" dirty="0" smtClean="0"/>
          </a:p>
          <a:p>
            <a:pPr algn="l"/>
            <a:endParaRPr lang="en-US" sz="1800" dirty="0" smtClean="0"/>
          </a:p>
          <a:p>
            <a:pPr algn="l"/>
            <a:endParaRPr lang="en-US" sz="1800" dirty="0" smtClean="0"/>
          </a:p>
          <a:p>
            <a:pPr algn="l"/>
            <a:endParaRPr lang="en-US" sz="1800" dirty="0" smtClean="0"/>
          </a:p>
          <a:p>
            <a:pPr algn="l"/>
            <a:r>
              <a:rPr lang="en-US" sz="1600" dirty="0" smtClean="0"/>
              <a:t>Download Reports</a:t>
            </a:r>
            <a:endParaRPr lang="en-US" sz="1600" dirty="0"/>
          </a:p>
        </p:txBody>
      </p:sp>
      <p:grpSp>
        <p:nvGrpSpPr>
          <p:cNvPr id="3" name="Group 2" descr="results &amp; reports"/>
          <p:cNvGrpSpPr/>
          <p:nvPr/>
        </p:nvGrpSpPr>
        <p:grpSpPr>
          <a:xfrm>
            <a:off x="7086600" y="3276600"/>
            <a:ext cx="1563162" cy="2880995"/>
            <a:chOff x="7086600" y="3276600"/>
            <a:chExt cx="1563162" cy="2880995"/>
          </a:xfrm>
        </p:grpSpPr>
        <p:pic>
          <p:nvPicPr>
            <p:cNvPr id="7" name="Picture 6" descr="CG_Reports overview.bmp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086600" y="5181600"/>
              <a:ext cx="609600" cy="748584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8" name="Picture 7" descr="CG_Reports Def Region.bmp"/>
            <p:cNvPicPr>
              <a:picLocks noChangeAspect="1"/>
            </p:cNvPicPr>
            <p:nvPr/>
          </p:nvPicPr>
          <p:blipFill>
            <a:blip r:embed="rId5" cstate="print"/>
            <a:srcRect r="6723" b="21263"/>
            <a:stretch>
              <a:fillRect/>
            </a:stretch>
          </p:blipFill>
          <p:spPr>
            <a:xfrm>
              <a:off x="7543800" y="5486400"/>
              <a:ext cx="533400" cy="671195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9" name="Picture 8" descr="CG_Barcharts_3.bmp"/>
            <p:cNvPicPr>
              <a:picLocks noChangeAspect="1"/>
            </p:cNvPicPr>
            <p:nvPr/>
          </p:nvPicPr>
          <p:blipFill>
            <a:blip r:embed="rId6" cstate="print"/>
            <a:srcRect t="37326" r="38272"/>
            <a:stretch>
              <a:fillRect/>
            </a:stretch>
          </p:blipFill>
          <p:spPr>
            <a:xfrm>
              <a:off x="7162800" y="3276600"/>
              <a:ext cx="1486962" cy="1089471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a typeface="ＭＳ Ｐゴシック" pitchFamily="34" charset="-128"/>
              </a:rPr>
              <a:t>CAHPS Improvement Guide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 </a:t>
            </a:r>
            <a:r>
              <a:rPr lang="en-US" sz="2000" dirty="0" smtClean="0">
                <a:ea typeface="ＭＳ Ｐゴシック" pitchFamily="34" charset="-128"/>
              </a:rPr>
              <a:t>(updated Spring 2011)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EF6DA3-DC11-4751-A106-D3B8EEE7DFF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5" name="Picture 4" descr="CAHPS improvement guide screenshot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9460"/>
            <a:ext cx="8001000" cy="448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5"/>
          <p:cNvGrpSpPr/>
          <p:nvPr/>
        </p:nvGrpSpPr>
        <p:grpSpPr>
          <a:xfrm>
            <a:off x="6019800" y="762001"/>
            <a:ext cx="1752600" cy="685799"/>
            <a:chOff x="7010400" y="3200399"/>
            <a:chExt cx="1447800" cy="762000"/>
          </a:xfrm>
        </p:grpSpPr>
        <p:sp>
          <p:nvSpPr>
            <p:cNvPr id="7" name="Explosion 1 6"/>
            <p:cNvSpPr/>
            <p:nvPr/>
          </p:nvSpPr>
          <p:spPr bwMode="auto">
            <a:xfrm>
              <a:off x="7010400" y="3200399"/>
              <a:ext cx="1447800" cy="762000"/>
            </a:xfrm>
            <a:prstGeom prst="irregularSeal1">
              <a:avLst/>
            </a:prstGeom>
            <a:solidFill>
              <a:srgbClr val="FFC000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charset="-128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391400" y="3429000"/>
              <a:ext cx="68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New</a:t>
              </a:r>
              <a:endParaRPr lang="en-US" sz="1400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a typeface="ＭＳ Ｐゴシック" pitchFamily="34" charset="-128"/>
              </a:rPr>
              <a:t>CAHPS User Support Services </a:t>
            </a:r>
            <a:r>
              <a:rPr lang="en-US" dirty="0" smtClean="0">
                <a:solidFill>
                  <a:srgbClr val="FF0000"/>
                </a:solidFill>
                <a:ea typeface="ＭＳ Ｐゴシック" pitchFamily="34" charset="-128"/>
              </a:rPr>
              <a:t>(FREE!)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i="0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Survey Instruments</a:t>
            </a:r>
            <a:r>
              <a:rPr lang="en-US" sz="2800" i="0" dirty="0" smtClean="0">
                <a:solidFill>
                  <a:srgbClr val="34349C"/>
                </a:solidFill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 </a:t>
            </a:r>
            <a:r>
              <a:rPr lang="en-US" sz="2800" i="0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and Instructions</a:t>
            </a:r>
            <a:endParaRPr lang="en-US" i="0" dirty="0" smtClean="0">
              <a:latin typeface="Book Antiqua" pitchFamily="18" charset="0"/>
              <a:ea typeface="ＭＳ Ｐゴシック" pitchFamily="34" charset="-128"/>
              <a:cs typeface="Book Antiqua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0066CC"/>
                </a:solidFill>
                <a:latin typeface="Book Antiqua" pitchFamily="18" charset="0"/>
                <a:ea typeface="ＭＳ Ｐゴシック" pitchFamily="34" charset="-128"/>
                <a:cs typeface="Book Antiqua" pitchFamily="18" charset="0"/>
                <a:hlinkClick r:id="rId2"/>
              </a:rPr>
              <a:t>https://www.cahps.ahrq.gov</a:t>
            </a:r>
            <a:endParaRPr lang="en-US" dirty="0" smtClean="0">
              <a:solidFill>
                <a:srgbClr val="0066CC"/>
              </a:solidFill>
              <a:latin typeface="Book Antiqua" pitchFamily="18" charset="0"/>
              <a:ea typeface="ＭＳ Ｐゴシック" pitchFamily="34" charset="-128"/>
              <a:cs typeface="Book Antiqua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b="1" i="1" dirty="0" smtClean="0">
                <a:solidFill>
                  <a:srgbClr val="FF0000"/>
                </a:solidFill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Redesigned CAHPS</a:t>
            </a:r>
            <a:r>
              <a:rPr lang="en-US" b="1" i="1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web site launched fall 2011 </a:t>
            </a:r>
          </a:p>
          <a:p>
            <a:pPr>
              <a:lnSpc>
                <a:spcPct val="90000"/>
              </a:lnSpc>
            </a:pPr>
            <a:r>
              <a:rPr lang="en-US" sz="2800" i="0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CAHPS Technical support           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34349C"/>
                </a:solidFill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E-mail:  </a:t>
            </a:r>
            <a:r>
              <a:rPr lang="en-US" dirty="0" smtClean="0">
                <a:solidFill>
                  <a:srgbClr val="34349C"/>
                </a:solidFill>
                <a:latin typeface="Book Antiqua" pitchFamily="18" charset="0"/>
                <a:ea typeface="ＭＳ Ｐゴシック" pitchFamily="34" charset="-128"/>
                <a:cs typeface="Book Antiqua" pitchFamily="18" charset="0"/>
                <a:hlinkClick r:id="rId3"/>
              </a:rPr>
              <a:t>CAHPS1@ahrq.gov</a:t>
            </a:r>
            <a:endParaRPr lang="en-US" dirty="0" smtClean="0">
              <a:solidFill>
                <a:srgbClr val="34349C"/>
              </a:solidFill>
              <a:latin typeface="Book Antiqua" pitchFamily="18" charset="0"/>
              <a:ea typeface="ＭＳ Ｐゴシック" pitchFamily="34" charset="-128"/>
              <a:cs typeface="Book Antiqua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34349C"/>
                </a:solidFill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Phone:  800-492-9261</a:t>
            </a:r>
          </a:p>
          <a:p>
            <a:pPr>
              <a:lnSpc>
                <a:spcPct val="90000"/>
              </a:lnSpc>
            </a:pPr>
            <a:r>
              <a:rPr lang="en-US" sz="2800" i="0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CAHPS  Database Technical support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34349C"/>
                </a:solidFill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E-mail:  </a:t>
            </a:r>
            <a:r>
              <a:rPr lang="en-US" dirty="0" smtClean="0">
                <a:solidFill>
                  <a:srgbClr val="34349C"/>
                </a:solidFill>
                <a:latin typeface="Book Antiqua" pitchFamily="18" charset="0"/>
                <a:ea typeface="ＭＳ Ｐゴシック" pitchFamily="34" charset="-128"/>
                <a:cs typeface="Book Antiqua" pitchFamily="18" charset="0"/>
                <a:hlinkClick r:id="rId4"/>
              </a:rPr>
              <a:t>NCBD1@ahrq.gov</a:t>
            </a:r>
            <a:endParaRPr lang="en-US" dirty="0" smtClean="0">
              <a:solidFill>
                <a:srgbClr val="34349C"/>
              </a:solidFill>
              <a:latin typeface="Book Antiqua" pitchFamily="18" charset="0"/>
              <a:ea typeface="ＭＳ Ｐゴシック" pitchFamily="34" charset="-128"/>
              <a:cs typeface="Book Antiqua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rgbClr val="34349C"/>
                </a:solidFill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Phone:  888-808-7108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FF0000"/>
                </a:solidFill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Sign up for CAHPS listserv for latest updates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EF6DA3-DC11-4751-A106-D3B8EEE7DFF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7086600" y="2971800"/>
            <a:ext cx="1524000" cy="990600"/>
            <a:chOff x="7010400" y="3200399"/>
            <a:chExt cx="1447800" cy="762000"/>
          </a:xfrm>
        </p:grpSpPr>
        <p:sp>
          <p:nvSpPr>
            <p:cNvPr id="6" name="Explosion 1 5"/>
            <p:cNvSpPr/>
            <p:nvPr/>
          </p:nvSpPr>
          <p:spPr bwMode="auto">
            <a:xfrm>
              <a:off x="7010400" y="3200399"/>
              <a:ext cx="1447800" cy="762000"/>
            </a:xfrm>
            <a:prstGeom prst="irregularSeal1">
              <a:avLst/>
            </a:prstGeom>
            <a:solidFill>
              <a:srgbClr val="FFC000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charset="-128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391400" y="3429000"/>
              <a:ext cx="68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New</a:t>
              </a:r>
              <a:endParaRPr lang="en-US" sz="1400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a typeface="ＭＳ Ｐゴシック" pitchFamily="34" charset="-128"/>
              </a:rPr>
              <a:t>CAHPS</a:t>
            </a:r>
            <a:r>
              <a:rPr lang="en-US" baseline="30000" dirty="0" smtClean="0">
                <a:ea typeface="ＭＳ Ｐゴシック" pitchFamily="34" charset="-128"/>
              </a:rPr>
              <a:t>®</a:t>
            </a:r>
            <a:r>
              <a:rPr lang="en-US" dirty="0" smtClean="0">
                <a:ea typeface="ＭＳ Ｐゴシック" pitchFamily="34" charset="-128"/>
              </a:rPr>
              <a:t>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CAHPS = Consumer Assessment of Healthcare Providers and Systems</a:t>
            </a:r>
          </a:p>
          <a:p>
            <a:pPr>
              <a:buFontTx/>
              <a:buNone/>
            </a:pPr>
            <a:endParaRPr lang="en-US" sz="1050" dirty="0" smtClean="0">
              <a:latin typeface="Book Antiqua" pitchFamily="18" charset="0"/>
              <a:ea typeface="ＭＳ Ｐゴシック" pitchFamily="34" charset="-128"/>
              <a:cs typeface="Book Antiqua" pitchFamily="18" charset="0"/>
            </a:endParaRPr>
          </a:p>
          <a:p>
            <a:r>
              <a:rPr lang="en-US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Most widely used survey tools for assessing the patient’s experience with care</a:t>
            </a:r>
          </a:p>
          <a:p>
            <a:pPr>
              <a:buFontTx/>
              <a:buNone/>
            </a:pPr>
            <a:endParaRPr lang="en-US" sz="1050" dirty="0" smtClean="0">
              <a:latin typeface="Book Antiqua" pitchFamily="18" charset="0"/>
              <a:ea typeface="ＭＳ Ｐゴシック" pitchFamily="34" charset="-128"/>
              <a:cs typeface="Book Antiqua" pitchFamily="18" charset="0"/>
            </a:endParaRPr>
          </a:p>
          <a:p>
            <a:r>
              <a:rPr lang="en-US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Initiated and funded by AHRQ since 1995</a:t>
            </a:r>
          </a:p>
          <a:p>
            <a:pPr>
              <a:buFontTx/>
              <a:buNone/>
            </a:pPr>
            <a:endParaRPr lang="en-US" sz="1050" dirty="0" smtClean="0">
              <a:latin typeface="Book Antiqua" pitchFamily="18" charset="0"/>
              <a:ea typeface="ＭＳ Ｐゴシック" pitchFamily="34" charset="-128"/>
              <a:cs typeface="Book Antiqua" pitchFamily="18" charset="0"/>
            </a:endParaRPr>
          </a:p>
          <a:p>
            <a:r>
              <a:rPr lang="en-US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Endorsed by National Quality Forum (NQF)</a:t>
            </a:r>
          </a:p>
          <a:p>
            <a:pPr>
              <a:buFontTx/>
              <a:buNone/>
            </a:pPr>
            <a:endParaRPr lang="en-US" sz="1050" dirty="0" smtClean="0">
              <a:latin typeface="Book Antiqua" pitchFamily="18" charset="0"/>
              <a:ea typeface="ＭＳ Ｐゴシック" pitchFamily="34" charset="-128"/>
              <a:cs typeface="Book Antiqua" pitchFamily="18" charset="0"/>
            </a:endParaRPr>
          </a:p>
          <a:p>
            <a:r>
              <a:rPr lang="en-US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Consortium members include:  AHRQ, CMS, RAND, Yale/Harvard, and Westat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EF6DA3-DC11-4751-A106-D3B8EEE7DFF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a typeface="ＭＳ Ｐゴシック" pitchFamily="34" charset="-128"/>
              </a:rPr>
              <a:t>Additional QI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ct val="30000"/>
              </a:spcAft>
            </a:pPr>
            <a:r>
              <a:rPr lang="en-US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CAHPS Improving Quality site:  </a:t>
            </a:r>
            <a:r>
              <a:rPr lang="en-US" dirty="0" smtClean="0">
                <a:solidFill>
                  <a:schemeClr val="accent2"/>
                </a:solidFill>
                <a:latin typeface="Book Antiqua" pitchFamily="18" charset="0"/>
                <a:ea typeface="ＭＳ Ｐゴシック" pitchFamily="34" charset="-128"/>
                <a:cs typeface="Book Antiqua" pitchFamily="18" charset="0"/>
                <a:hlinkClick r:id="rId2"/>
              </a:rPr>
              <a:t>http://www.cahps.ahrq.gov</a:t>
            </a:r>
            <a:endParaRPr lang="en-US" dirty="0" smtClean="0">
              <a:latin typeface="Book Antiqua" pitchFamily="18" charset="0"/>
              <a:ea typeface="ＭＳ Ｐゴシック" pitchFamily="34" charset="-128"/>
              <a:cs typeface="Book Antiqua" pitchFamily="18" charset="0"/>
            </a:endParaRPr>
          </a:p>
          <a:p>
            <a:pPr lvl="1">
              <a:spcAft>
                <a:spcPct val="30000"/>
              </a:spcAft>
            </a:pPr>
            <a:r>
              <a:rPr lang="en-US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Case studies of QI initiatives</a:t>
            </a:r>
          </a:p>
          <a:p>
            <a:pPr lvl="1">
              <a:spcAft>
                <a:spcPct val="30000"/>
              </a:spcAft>
            </a:pPr>
            <a:r>
              <a:rPr lang="en-US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Supplemental survey questions</a:t>
            </a:r>
          </a:p>
          <a:p>
            <a:pPr lvl="1">
              <a:spcAft>
                <a:spcPct val="30000"/>
              </a:spcAft>
            </a:pPr>
            <a:r>
              <a:rPr lang="en-US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Archived Webcasts and presentations</a:t>
            </a:r>
          </a:p>
          <a:p>
            <a:pPr lvl="1">
              <a:spcAft>
                <a:spcPct val="30000"/>
              </a:spcAft>
            </a:pPr>
            <a:r>
              <a:rPr lang="en-US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Links to related resources</a:t>
            </a:r>
          </a:p>
          <a:p>
            <a:pPr lvl="1">
              <a:spcAft>
                <a:spcPct val="30000"/>
              </a:spcAft>
            </a:pPr>
            <a:r>
              <a:rPr lang="en-US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- podcast series on quality improvement – released soon  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EF6DA3-DC11-4751-A106-D3B8EEE7DFF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3810000" y="5257800"/>
            <a:ext cx="2057400" cy="1143000"/>
            <a:chOff x="7010400" y="3200399"/>
            <a:chExt cx="1447800" cy="762000"/>
          </a:xfrm>
        </p:grpSpPr>
        <p:sp>
          <p:nvSpPr>
            <p:cNvPr id="7" name="Explosion 1 6"/>
            <p:cNvSpPr/>
            <p:nvPr/>
          </p:nvSpPr>
          <p:spPr bwMode="auto">
            <a:xfrm>
              <a:off x="7010400" y="3200399"/>
              <a:ext cx="1447800" cy="762000"/>
            </a:xfrm>
            <a:prstGeom prst="irregularSeal1">
              <a:avLst/>
            </a:prstGeom>
            <a:solidFill>
              <a:srgbClr val="FFC000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charset="-128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391400" y="3429000"/>
              <a:ext cx="68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New</a:t>
              </a:r>
              <a:endParaRPr lang="en-US" sz="1400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9F2E99C-0FEF-4045-AA77-0DC3DDB4D703}" type="slidenum">
              <a:rPr lang="en-US"/>
              <a:pPr/>
              <a:t>3</a:t>
            </a:fld>
            <a:endParaRPr lang="en-US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010400" cy="114300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CAHPS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905000"/>
            <a:ext cx="7315200" cy="3886199"/>
          </a:xfrm>
        </p:spPr>
        <p:txBody>
          <a:bodyPr/>
          <a:lstStyle/>
          <a:p>
            <a:pPr eaLnBrk="1" hangingPunct="1">
              <a:buNone/>
            </a:pPr>
            <a:r>
              <a:rPr lang="en-US" b="0" i="0" dirty="0" smtClean="0">
                <a:cs typeface="Times New Roman" pitchFamily="18" charset="0"/>
              </a:rPr>
              <a:t>Obtain assessments from consumers of the quality of care that they receive in different settings which</a:t>
            </a:r>
          </a:p>
          <a:p>
            <a:pPr lvl="1" eaLnBrk="1" hangingPunct="1"/>
            <a:r>
              <a:rPr lang="en-US" b="0" i="0" dirty="0" smtClean="0">
                <a:cs typeface="Times New Roman" pitchFamily="18" charset="0"/>
              </a:rPr>
              <a:t>Inform selection decisions</a:t>
            </a:r>
          </a:p>
          <a:p>
            <a:pPr lvl="1" eaLnBrk="1" hangingPunct="1"/>
            <a:r>
              <a:rPr lang="en-US" b="0" i="0" dirty="0" smtClean="0">
                <a:cs typeface="Times New Roman" pitchFamily="18" charset="0"/>
              </a:rPr>
              <a:t>Identify areas where providers and organizations can improve their services </a:t>
            </a:r>
          </a:p>
          <a:p>
            <a:pPr lvl="1" eaLnBrk="1" hangingPunct="1"/>
            <a:r>
              <a:rPr lang="en-US" b="0" i="0" dirty="0" smtClean="0">
                <a:cs typeface="Times New Roman" pitchFamily="18" charset="0"/>
              </a:rPr>
              <a:t>Provide quality information to care providers and other audiences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CAHPS Design Principles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534400" cy="46482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000" i="0" dirty="0" smtClean="0"/>
              <a:t>Emphasis on patients</a:t>
            </a:r>
          </a:p>
          <a:p>
            <a:pPr lvl="1"/>
            <a:r>
              <a:rPr lang="en-US" sz="2000" dirty="0" smtClean="0"/>
              <a:t>What patients value with respect to the setting of care</a:t>
            </a:r>
          </a:p>
          <a:p>
            <a:pPr lvl="1"/>
            <a:r>
              <a:rPr lang="en-US" sz="2000" dirty="0" smtClean="0"/>
              <a:t>Aspects of care for which patients are the best or only source of information</a:t>
            </a:r>
          </a:p>
          <a:p>
            <a:pPr lvl="1"/>
            <a:r>
              <a:rPr lang="en-US" sz="2000" dirty="0" smtClean="0"/>
              <a:t>Extensive testing with patients and families</a:t>
            </a:r>
          </a:p>
          <a:p>
            <a:pPr>
              <a:buFont typeface="Wingdings" pitchFamily="2" charset="2"/>
              <a:buChar char="Ø"/>
            </a:pPr>
            <a:r>
              <a:rPr lang="en-US" sz="2000" i="0" dirty="0" smtClean="0"/>
              <a:t>Reports and ratings about experiences</a:t>
            </a:r>
          </a:p>
          <a:p>
            <a:pPr>
              <a:buFont typeface="Wingdings" pitchFamily="2" charset="2"/>
              <a:buChar char="Ø"/>
            </a:pPr>
            <a:r>
              <a:rPr lang="en-US" sz="2000" i="0" dirty="0" smtClean="0"/>
              <a:t>Standardization</a:t>
            </a:r>
          </a:p>
          <a:p>
            <a:pPr lvl="1"/>
            <a:r>
              <a:rPr lang="en-US" sz="2000" dirty="0" smtClean="0"/>
              <a:t>Questionnaires, data collection protocols, analysis, reporting</a:t>
            </a:r>
          </a:p>
          <a:p>
            <a:pPr>
              <a:buFont typeface="Wingdings" pitchFamily="2" charset="2"/>
              <a:buChar char="Ø"/>
            </a:pPr>
            <a:r>
              <a:rPr lang="en-US" sz="2000" i="0" dirty="0" smtClean="0"/>
              <a:t>Multiple versions for diverse populations</a:t>
            </a:r>
          </a:p>
          <a:p>
            <a:pPr lvl="1"/>
            <a:r>
              <a:rPr lang="en-US" sz="1600" dirty="0" smtClean="0"/>
              <a:t>Adult; Child; English &amp; Spanish versions</a:t>
            </a:r>
          </a:p>
          <a:p>
            <a:pPr>
              <a:buFont typeface="Wingdings" pitchFamily="2" charset="2"/>
              <a:buChar char="Ø"/>
            </a:pPr>
            <a:r>
              <a:rPr lang="en-US" sz="2000" i="0" dirty="0" smtClean="0"/>
              <a:t>All CAHPS surveys and products are in the public domain.</a:t>
            </a:r>
          </a:p>
        </p:txBody>
      </p:sp>
      <p:sp>
        <p:nvSpPr>
          <p:cNvPr id="7172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3139BC5-9F2D-48E6-8384-0690567FEA1C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a typeface="ＭＳ Ｐゴシック" pitchFamily="34" charset="-128"/>
              </a:rPr>
              <a:t>CAHPS Family of Surveys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724400"/>
          </a:xfrm>
        </p:spPr>
        <p:txBody>
          <a:bodyPr/>
          <a:lstStyle/>
          <a:p>
            <a:r>
              <a:rPr lang="en-US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Integrated system of products and strategies</a:t>
            </a:r>
          </a:p>
          <a:p>
            <a:pPr lvl="1"/>
            <a:r>
              <a:rPr lang="en-US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Ambulatory Care Surveys</a:t>
            </a:r>
          </a:p>
          <a:p>
            <a:pPr lvl="1"/>
            <a:r>
              <a:rPr lang="en-US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Facility Surveys</a:t>
            </a:r>
          </a:p>
          <a:p>
            <a:pPr lvl="1"/>
            <a:r>
              <a:rPr lang="en-US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Supplemental Item Sets</a:t>
            </a:r>
          </a:p>
          <a:p>
            <a:pPr lvl="1"/>
            <a:r>
              <a:rPr lang="en-US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Custom items can be added </a:t>
            </a:r>
          </a:p>
          <a:p>
            <a:pPr>
              <a:buNone/>
            </a:pPr>
            <a:endParaRPr lang="en-US" dirty="0" smtClean="0">
              <a:latin typeface="Book Antiqua" pitchFamily="18" charset="0"/>
              <a:ea typeface="ＭＳ Ｐゴシック" pitchFamily="34" charset="-128"/>
              <a:cs typeface="Book Antiqua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EF6DA3-DC11-4751-A106-D3B8EEE7DFF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5" name="Content Placeholder 5" descr="survey graphic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6953164"/>
              </p:ext>
            </p:extLst>
          </p:nvPr>
        </p:nvGraphicFramePr>
        <p:xfrm>
          <a:off x="457200" y="4114800"/>
          <a:ext cx="8305800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C526D8E-1265-4E1E-A3E6-F4DAC7F101A4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086600" cy="1143000"/>
          </a:xfrm>
        </p:spPr>
        <p:txBody>
          <a:bodyPr/>
          <a:lstStyle/>
          <a:p>
            <a:pPr algn="ctr" eaLnBrk="1" hangingPunct="1"/>
            <a:r>
              <a:rPr lang="en-US" sz="2400" dirty="0" smtClean="0"/>
              <a:t>CAHPS Ambulatory Care Surveys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077200" cy="4419601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i="0" dirty="0" smtClean="0"/>
              <a:t>Health Plan Surveys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Adult and child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Medicare, Medicaid &amp; commercial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Managed care, FFS, PPO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NCQA version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err="1" smtClean="0"/>
              <a:t>Disenrollee</a:t>
            </a:r>
            <a:r>
              <a:rPr lang="en-US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i="0" dirty="0" smtClean="0"/>
              <a:t>Clinician &amp; Group Surveys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Adult and child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Visit-based and past 12 months versions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Survey updates (version 2.0) released soon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  <p:sp>
        <p:nvSpPr>
          <p:cNvPr id="6" name="Explosion 1 5"/>
          <p:cNvSpPr/>
          <p:nvPr/>
        </p:nvSpPr>
        <p:spPr bwMode="auto">
          <a:xfrm>
            <a:off x="6400800" y="5867400"/>
            <a:ext cx="914400" cy="914400"/>
          </a:xfrm>
          <a:prstGeom prst="irregularSeal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charset="-128"/>
            </a:endParaRPr>
          </a:p>
        </p:txBody>
      </p:sp>
      <p:sp>
        <p:nvSpPr>
          <p:cNvPr id="7" name="Explosion 2 6"/>
          <p:cNvSpPr/>
          <p:nvPr/>
        </p:nvSpPr>
        <p:spPr bwMode="auto">
          <a:xfrm>
            <a:off x="6324600" y="5943600"/>
            <a:ext cx="914400" cy="914400"/>
          </a:xfrm>
          <a:prstGeom prst="irregularSeal2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charset="-128"/>
            </a:endParaRPr>
          </a:p>
        </p:txBody>
      </p:sp>
      <p:sp>
        <p:nvSpPr>
          <p:cNvPr id="8" name="Explosion 2 7"/>
          <p:cNvSpPr/>
          <p:nvPr/>
        </p:nvSpPr>
        <p:spPr bwMode="auto">
          <a:xfrm>
            <a:off x="6477000" y="6019800"/>
            <a:ext cx="914400" cy="914400"/>
          </a:xfrm>
          <a:prstGeom prst="irregularSeal2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charset="-128"/>
            </a:endParaRPr>
          </a:p>
        </p:txBody>
      </p:sp>
      <p:sp>
        <p:nvSpPr>
          <p:cNvPr id="10" name="Explosion 2 9"/>
          <p:cNvSpPr/>
          <p:nvPr/>
        </p:nvSpPr>
        <p:spPr bwMode="auto">
          <a:xfrm>
            <a:off x="6629400" y="5257800"/>
            <a:ext cx="1524000" cy="609600"/>
          </a:xfrm>
          <a:prstGeom prst="irregularSeal2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charset="-128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410200" y="5638800"/>
            <a:ext cx="1981200" cy="838200"/>
            <a:chOff x="7010400" y="3200399"/>
            <a:chExt cx="1447800" cy="762000"/>
          </a:xfrm>
        </p:grpSpPr>
        <p:sp>
          <p:nvSpPr>
            <p:cNvPr id="12" name="Explosion 1 11"/>
            <p:cNvSpPr/>
            <p:nvPr/>
          </p:nvSpPr>
          <p:spPr bwMode="auto">
            <a:xfrm>
              <a:off x="7010400" y="3200399"/>
              <a:ext cx="1447800" cy="762000"/>
            </a:xfrm>
            <a:prstGeom prst="irregularSeal1">
              <a:avLst/>
            </a:prstGeom>
            <a:solidFill>
              <a:srgbClr val="FFC000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charset="-128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391400" y="3429000"/>
              <a:ext cx="68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New</a:t>
              </a:r>
              <a:endParaRPr lang="en-US" sz="1400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1DDB287-AF39-4C5E-94A6-BD1CED9721E9}" type="slidenum">
              <a:rPr lang="en-US"/>
              <a:pPr/>
              <a:t>7</a:t>
            </a:fld>
            <a:endParaRPr lang="en-US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2390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CAHPS Ambulatory Surveys, cont’d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1"/>
            <a:ext cx="7620000" cy="4038600"/>
          </a:xfrm>
        </p:spPr>
        <p:txBody>
          <a:bodyPr/>
          <a:lstStyle/>
          <a:p>
            <a:pPr eaLnBrk="1" hangingPunct="1">
              <a:buNone/>
            </a:pPr>
            <a:r>
              <a:rPr lang="en-US" i="0" dirty="0" smtClean="0"/>
              <a:t>Clinician &amp; Group Surveys (cont.)</a:t>
            </a:r>
          </a:p>
          <a:p>
            <a:pPr eaLnBrk="1" hangingPunct="1"/>
            <a:r>
              <a:rPr lang="en-US" b="0" i="0" dirty="0" smtClean="0">
                <a:latin typeface="Verdana" pitchFamily="34" charset="0"/>
              </a:rPr>
              <a:t>American Indian Survey </a:t>
            </a:r>
          </a:p>
          <a:p>
            <a:pPr eaLnBrk="1" hangingPunct="1"/>
            <a:r>
              <a:rPr lang="en-US" b="0" i="0" dirty="0" smtClean="0">
                <a:latin typeface="Verdana" pitchFamily="34" charset="0"/>
              </a:rPr>
              <a:t>Surgical Care Survey</a:t>
            </a:r>
          </a:p>
          <a:p>
            <a:pPr eaLnBrk="1" hangingPunct="1">
              <a:buNone/>
            </a:pPr>
            <a:endParaRPr lang="en-US" b="0" i="0" dirty="0" smtClean="0">
              <a:latin typeface="Verdana" pitchFamily="34" charset="0"/>
            </a:endParaRPr>
          </a:p>
          <a:p>
            <a:pPr eaLnBrk="1" hangingPunct="1">
              <a:buNone/>
            </a:pPr>
            <a:r>
              <a:rPr lang="en-US" i="0" dirty="0" smtClean="0">
                <a:latin typeface="Verdana" pitchFamily="34" charset="0"/>
              </a:rPr>
              <a:t>Other Ambulatory </a:t>
            </a:r>
            <a:r>
              <a:rPr lang="en-US" i="0" dirty="0" smtClean="0"/>
              <a:t>Surveys</a:t>
            </a:r>
            <a:endParaRPr lang="en-US" i="0" dirty="0" smtClean="0">
              <a:latin typeface="Verdana" pitchFamily="34" charset="0"/>
            </a:endParaRPr>
          </a:p>
          <a:p>
            <a:pPr eaLnBrk="1" hangingPunct="1"/>
            <a:r>
              <a:rPr lang="en-US" b="0" i="0" dirty="0" smtClean="0">
                <a:latin typeface="Verdana" pitchFamily="34" charset="0"/>
              </a:rPr>
              <a:t>Home Health Care Survey</a:t>
            </a:r>
          </a:p>
          <a:p>
            <a:pPr eaLnBrk="1" hangingPunct="1"/>
            <a:r>
              <a:rPr lang="en-US" b="0" i="0" dirty="0" smtClean="0">
                <a:latin typeface="Verdana" pitchFamily="34" charset="0"/>
              </a:rPr>
              <a:t>ECHO Survey (Behavioral Health Care)</a:t>
            </a:r>
          </a:p>
          <a:p>
            <a:pPr eaLnBrk="1" hangingPunct="1"/>
            <a:r>
              <a:rPr lang="en-US" b="0" i="0" dirty="0" smtClean="0"/>
              <a:t>Dental Plan Survey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001F5A5-186C-43D1-8002-54C8BD5272EF}" type="slidenum">
              <a:rPr lang="en-US"/>
              <a:pPr/>
              <a:t>8</a:t>
            </a:fld>
            <a:endParaRPr lang="en-US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086600" cy="1143000"/>
          </a:xfrm>
        </p:spPr>
        <p:txBody>
          <a:bodyPr/>
          <a:lstStyle/>
          <a:p>
            <a:pPr algn="ctr" eaLnBrk="1" hangingPunct="1"/>
            <a:r>
              <a:rPr lang="en-US" sz="2400" dirty="0" smtClean="0"/>
              <a:t>CAHPS Facility Surveys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267200"/>
          </a:xfrm>
        </p:spPr>
        <p:txBody>
          <a:bodyPr/>
          <a:lstStyle/>
          <a:p>
            <a:pPr eaLnBrk="1" hangingPunct="1"/>
            <a:r>
              <a:rPr lang="en-US" i="0" dirty="0" smtClean="0"/>
              <a:t>Hospital Survey</a:t>
            </a:r>
          </a:p>
          <a:p>
            <a:pPr eaLnBrk="1" hangingPunct="1"/>
            <a:r>
              <a:rPr lang="en-US" i="0" dirty="0" smtClean="0"/>
              <a:t>In-Center </a:t>
            </a:r>
            <a:r>
              <a:rPr lang="en-US" i="0" dirty="0" err="1" smtClean="0"/>
              <a:t>Hemodialysis</a:t>
            </a:r>
            <a:r>
              <a:rPr lang="en-US" i="0" dirty="0" smtClean="0"/>
              <a:t> Survey</a:t>
            </a:r>
          </a:p>
          <a:p>
            <a:pPr eaLnBrk="1" hangingPunct="1"/>
            <a:r>
              <a:rPr lang="en-US" i="0" dirty="0" smtClean="0"/>
              <a:t>Nursing Home Surveys </a:t>
            </a:r>
            <a:r>
              <a:rPr lang="en-US" b="0" dirty="0" smtClean="0"/>
              <a:t>(endorsed by NQF in March 2011)  </a:t>
            </a:r>
          </a:p>
          <a:p>
            <a:pPr eaLnBrk="1" hangingPunct="1">
              <a:buNone/>
            </a:pPr>
            <a:endParaRPr lang="en-US" dirty="0" smtClean="0"/>
          </a:p>
          <a:p>
            <a:pPr lvl="1" eaLnBrk="1" hangingPunct="1"/>
            <a:r>
              <a:rPr lang="en-US" dirty="0" smtClean="0"/>
              <a:t>In-person interview for long-term residents</a:t>
            </a:r>
          </a:p>
          <a:p>
            <a:pPr lvl="1" eaLnBrk="1" hangingPunct="1"/>
            <a:r>
              <a:rPr lang="en-US" dirty="0" smtClean="0"/>
              <a:t>Recently discharged short-stay residents</a:t>
            </a:r>
          </a:p>
          <a:p>
            <a:pPr lvl="2" eaLnBrk="1" hangingPunct="1"/>
            <a:r>
              <a:rPr lang="en-US" dirty="0" smtClean="0"/>
              <a:t>Time limited endorsement – being finalized</a:t>
            </a:r>
          </a:p>
          <a:p>
            <a:pPr lvl="1" eaLnBrk="1" hangingPunct="1"/>
            <a:r>
              <a:rPr lang="en-US" dirty="0" smtClean="0"/>
              <a:t>Residents’ family members</a:t>
            </a:r>
          </a:p>
          <a:p>
            <a:pPr lvl="1" eaLnBrk="1" hangingPunct="1"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11269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 dirty="0"/>
          </a:p>
          <a:p>
            <a:pPr marL="342900" indent="-342900" algn="l">
              <a:buFontTx/>
              <a:buChar char="•"/>
            </a:pPr>
            <a:endParaRPr lang="en-US" i="1" dirty="0"/>
          </a:p>
        </p:txBody>
      </p:sp>
      <p:grpSp>
        <p:nvGrpSpPr>
          <p:cNvPr id="7" name="Group 6"/>
          <p:cNvGrpSpPr/>
          <p:nvPr/>
        </p:nvGrpSpPr>
        <p:grpSpPr>
          <a:xfrm>
            <a:off x="3810000" y="2971800"/>
            <a:ext cx="2057400" cy="761999"/>
            <a:chOff x="7010400" y="3200399"/>
            <a:chExt cx="1447800" cy="762000"/>
          </a:xfrm>
        </p:grpSpPr>
        <p:sp>
          <p:nvSpPr>
            <p:cNvPr id="8" name="Explosion 1 7"/>
            <p:cNvSpPr/>
            <p:nvPr/>
          </p:nvSpPr>
          <p:spPr bwMode="auto">
            <a:xfrm>
              <a:off x="7010400" y="3200399"/>
              <a:ext cx="1447800" cy="762000"/>
            </a:xfrm>
            <a:prstGeom prst="irregularSeal1">
              <a:avLst/>
            </a:prstGeom>
            <a:solidFill>
              <a:srgbClr val="FFC000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charset="-128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391400" y="3429000"/>
              <a:ext cx="68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New</a:t>
              </a:r>
              <a:endParaRPr lang="en-US" sz="1400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9F2E99C-0FEF-4045-AA77-0DC3DDB4D703}" type="slidenum">
              <a:rPr lang="en-US"/>
              <a:pPr/>
              <a:t>9</a:t>
            </a:fld>
            <a:endParaRPr lang="en-US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010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CAHPS Supplemental Item Sets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229600" cy="4495800"/>
          </a:xfrm>
        </p:spPr>
        <p:txBody>
          <a:bodyPr/>
          <a:lstStyle/>
          <a:p>
            <a:pPr eaLnBrk="1" hangingPunct="1">
              <a:buNone/>
            </a:pPr>
            <a:r>
              <a:rPr lang="en-US" i="0" dirty="0" smtClean="0">
                <a:cs typeface="Times New Roman" pitchFamily="18" charset="0"/>
              </a:rPr>
              <a:t>Clinician &amp; Group Survey Item Sets</a:t>
            </a:r>
          </a:p>
          <a:p>
            <a:pPr eaLnBrk="1" hangingPunct="1"/>
            <a:r>
              <a:rPr lang="en-US" sz="2000" b="0" i="0" dirty="0" smtClean="0">
                <a:cs typeface="Times New Roman" pitchFamily="18" charset="0"/>
              </a:rPr>
              <a:t>Patient-Centered Medical Home        </a:t>
            </a:r>
          </a:p>
          <a:p>
            <a:pPr eaLnBrk="1" hangingPunct="1"/>
            <a:r>
              <a:rPr lang="en-US" sz="2000" b="0" i="0" dirty="0" smtClean="0">
                <a:cs typeface="Times New Roman" pitchFamily="18" charset="0"/>
              </a:rPr>
              <a:t>Health Literacy </a:t>
            </a:r>
          </a:p>
          <a:p>
            <a:pPr eaLnBrk="1" hangingPunct="1"/>
            <a:r>
              <a:rPr lang="en-US" sz="2000" b="0" i="0" dirty="0" smtClean="0">
                <a:cs typeface="Times New Roman" pitchFamily="18" charset="0"/>
              </a:rPr>
              <a:t>Cultural Competence  </a:t>
            </a:r>
          </a:p>
          <a:p>
            <a:pPr eaLnBrk="1" hangingPunct="1"/>
            <a:r>
              <a:rPr lang="en-US" sz="2000" b="0" i="0" dirty="0" smtClean="0">
                <a:cs typeface="Times New Roman" pitchFamily="18" charset="0"/>
              </a:rPr>
              <a:t>Health Information Technology      </a:t>
            </a:r>
          </a:p>
          <a:p>
            <a:pPr eaLnBrk="1" hangingPunct="1">
              <a:buNone/>
            </a:pPr>
            <a:r>
              <a:rPr lang="en-US" i="0" dirty="0" smtClean="0">
                <a:cs typeface="Times New Roman" pitchFamily="18" charset="0"/>
              </a:rPr>
              <a:t>Health Plan Item Sets</a:t>
            </a:r>
          </a:p>
          <a:p>
            <a:pPr eaLnBrk="1" hangingPunct="1"/>
            <a:r>
              <a:rPr lang="en-US" sz="2000" b="0" i="0" dirty="0" smtClean="0">
                <a:cs typeface="Times New Roman" pitchFamily="18" charset="0"/>
              </a:rPr>
              <a:t>Children with Chronic Conditions</a:t>
            </a:r>
          </a:p>
          <a:p>
            <a:pPr eaLnBrk="1" hangingPunct="1"/>
            <a:r>
              <a:rPr lang="en-US" sz="2000" b="0" i="0" dirty="0" smtClean="0">
                <a:cs typeface="Times New Roman" pitchFamily="18" charset="0"/>
              </a:rPr>
              <a:t>People with Mobility Impairments</a:t>
            </a:r>
          </a:p>
          <a:p>
            <a:pPr eaLnBrk="1" hangingPunct="1">
              <a:buNone/>
            </a:pPr>
            <a:r>
              <a:rPr lang="en-US" i="0" dirty="0" smtClean="0">
                <a:cs typeface="Times New Roman" pitchFamily="18" charset="0"/>
              </a:rPr>
              <a:t>Additional supplemental items available for:</a:t>
            </a:r>
          </a:p>
          <a:p>
            <a:pPr eaLnBrk="1" hangingPunct="1"/>
            <a:r>
              <a:rPr lang="en-US" sz="2000" b="0" i="0" dirty="0" smtClean="0">
                <a:cs typeface="Times New Roman" pitchFamily="18" charset="0"/>
              </a:rPr>
              <a:t>Health Plan Survey </a:t>
            </a:r>
          </a:p>
          <a:p>
            <a:pPr eaLnBrk="1" hangingPunct="1"/>
            <a:r>
              <a:rPr lang="en-US" sz="2000" b="0" i="0" dirty="0" smtClean="0">
                <a:cs typeface="Times New Roman" pitchFamily="18" charset="0"/>
              </a:rPr>
              <a:t>Clinician &amp; Group Survey</a:t>
            </a:r>
          </a:p>
          <a:p>
            <a:pPr eaLnBrk="1" hangingPunct="1">
              <a:buNone/>
            </a:pPr>
            <a:endParaRPr lang="en-US" b="0" i="0" dirty="0" smtClean="0">
              <a:cs typeface="Times New Roman" pitchFamily="18" charset="0"/>
            </a:endParaRPr>
          </a:p>
          <a:p>
            <a:pPr eaLnBrk="1" hangingPunct="1"/>
            <a:endParaRPr lang="en-US" b="0" i="0" dirty="0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  <p:sp>
        <p:nvSpPr>
          <p:cNvPr id="10" name="Explosion 1 9"/>
          <p:cNvSpPr/>
          <p:nvPr/>
        </p:nvSpPr>
        <p:spPr bwMode="auto">
          <a:xfrm>
            <a:off x="7010400" y="2209800"/>
            <a:ext cx="914400" cy="914400"/>
          </a:xfrm>
          <a:prstGeom prst="irregularSeal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charset="-128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419600" y="2819400"/>
            <a:ext cx="1447800" cy="685800"/>
            <a:chOff x="7010400" y="3200399"/>
            <a:chExt cx="1447800" cy="762000"/>
          </a:xfrm>
        </p:grpSpPr>
        <p:sp>
          <p:nvSpPr>
            <p:cNvPr id="12" name="Explosion 1 11"/>
            <p:cNvSpPr/>
            <p:nvPr/>
          </p:nvSpPr>
          <p:spPr bwMode="auto">
            <a:xfrm>
              <a:off x="7010400" y="3200399"/>
              <a:ext cx="1447800" cy="762000"/>
            </a:xfrm>
            <a:prstGeom prst="irregularSeal1">
              <a:avLst/>
            </a:prstGeom>
            <a:solidFill>
              <a:srgbClr val="FFC000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charset="-128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391400" y="3429000"/>
              <a:ext cx="68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New</a:t>
              </a:r>
              <a:endParaRPr lang="en-US" sz="14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867400" y="2971800"/>
            <a:ext cx="1524000" cy="838200"/>
            <a:chOff x="7010400" y="3491753"/>
            <a:chExt cx="1447800" cy="470647"/>
          </a:xfrm>
        </p:grpSpPr>
        <p:sp>
          <p:nvSpPr>
            <p:cNvPr id="18" name="Explosion 1 17"/>
            <p:cNvSpPr/>
            <p:nvPr/>
          </p:nvSpPr>
          <p:spPr bwMode="auto">
            <a:xfrm>
              <a:off x="7010400" y="3491753"/>
              <a:ext cx="1447800" cy="470647"/>
            </a:xfrm>
            <a:prstGeom prst="irregularSeal1">
              <a:avLst/>
            </a:prstGeom>
            <a:solidFill>
              <a:srgbClr val="FFC000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charset="-128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391400" y="3620111"/>
              <a:ext cx="685800" cy="172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New</a:t>
              </a:r>
              <a:endParaRPr lang="en-US" sz="14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352800" y="2362200"/>
            <a:ext cx="1447800" cy="609600"/>
            <a:chOff x="7010400" y="3200399"/>
            <a:chExt cx="1447800" cy="762000"/>
          </a:xfrm>
        </p:grpSpPr>
        <p:sp>
          <p:nvSpPr>
            <p:cNvPr id="22" name="Explosion 1 21"/>
            <p:cNvSpPr/>
            <p:nvPr/>
          </p:nvSpPr>
          <p:spPr bwMode="auto">
            <a:xfrm>
              <a:off x="7010400" y="3200399"/>
              <a:ext cx="1447800" cy="762000"/>
            </a:xfrm>
            <a:prstGeom prst="irregularSeal1">
              <a:avLst/>
            </a:prstGeom>
            <a:solidFill>
              <a:srgbClr val="FFC000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charset="-128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391400" y="3429000"/>
              <a:ext cx="68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New</a:t>
              </a:r>
              <a:endParaRPr lang="en-US" sz="1400" dirty="0"/>
            </a:p>
          </p:txBody>
        </p:sp>
      </p:grpSp>
      <p:sp>
        <p:nvSpPr>
          <p:cNvPr id="26" name="Explosion 1 25"/>
          <p:cNvSpPr/>
          <p:nvPr/>
        </p:nvSpPr>
        <p:spPr bwMode="auto">
          <a:xfrm>
            <a:off x="5715000" y="2057400"/>
            <a:ext cx="1600200" cy="762000"/>
          </a:xfrm>
          <a:prstGeom prst="irregularSeal1">
            <a:avLst/>
          </a:prstGeom>
          <a:solidFill>
            <a:srgbClr val="FFC000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ＭＳ Ｐゴシック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248400" y="2285999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New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2544</TotalTime>
  <Words>859</Words>
  <Application>Microsoft Macintosh PowerPoint</Application>
  <PresentationFormat>On-screen Show (4:3)</PresentationFormat>
  <Paragraphs>201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Custom Design</vt:lpstr>
      <vt:lpstr>Update  on CAHPS® Surveys  AHRQ ANNUAL MEETING Lunch and Learn Session #46 SEPTEMBER 20, 2011</vt:lpstr>
      <vt:lpstr>CAHPS® Program</vt:lpstr>
      <vt:lpstr>CAHPS</vt:lpstr>
      <vt:lpstr>CAHPS Design Principles</vt:lpstr>
      <vt:lpstr>CAHPS Family of Surveys</vt:lpstr>
      <vt:lpstr>CAHPS Ambulatory Care Surveys</vt:lpstr>
      <vt:lpstr>CAHPS Ambulatory Surveys, cont’d</vt:lpstr>
      <vt:lpstr>CAHPS Facility Surveys</vt:lpstr>
      <vt:lpstr>CAHPS Supplemental Item Sets</vt:lpstr>
      <vt:lpstr>Patient-Centered Medical Home (PCMH)  Set</vt:lpstr>
      <vt:lpstr>Health Literacy Set</vt:lpstr>
      <vt:lpstr>Cultural Competence Domains</vt:lpstr>
      <vt:lpstr>Health Information Technology Set </vt:lpstr>
      <vt:lpstr>The CAHPS Database</vt:lpstr>
      <vt:lpstr>CAHPS Database Components</vt:lpstr>
      <vt:lpstr>CG-CAHPS Database Composition (as of December 2010)</vt:lpstr>
      <vt:lpstr>CG-CAHPS Online Reports (http://www.cahps.ahrq.gov)</vt:lpstr>
      <vt:lpstr>CAHPS Improvement Guide  (updated Spring 2011) </vt:lpstr>
      <vt:lpstr>CAHPS User Support Services (FREE!)</vt:lpstr>
      <vt:lpstr>Additional QI Resources</vt:lpstr>
    </vt:vector>
  </TitlesOfParts>
  <Company>Westat Westat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Westat Westat</dc:creator>
  <cp:lastModifiedBy>Vanessa Graham</cp:lastModifiedBy>
  <cp:revision>93</cp:revision>
  <dcterms:created xsi:type="dcterms:W3CDTF">2006-02-14T22:15:23Z</dcterms:created>
  <dcterms:modified xsi:type="dcterms:W3CDTF">2011-10-20T15:46:01Z</dcterms:modified>
</cp:coreProperties>
</file>