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2"/>
  </p:notesMasterIdLst>
  <p:sldIdLst>
    <p:sldId id="406" r:id="rId2"/>
    <p:sldId id="408" r:id="rId3"/>
    <p:sldId id="422" r:id="rId4"/>
    <p:sldId id="423" r:id="rId5"/>
    <p:sldId id="428" r:id="rId6"/>
    <p:sldId id="397" r:id="rId7"/>
    <p:sldId id="429" r:id="rId8"/>
    <p:sldId id="424" r:id="rId9"/>
    <p:sldId id="426" r:id="rId10"/>
    <p:sldId id="427" r:id="rId11"/>
  </p:sldIdLst>
  <p:sldSz cx="9144000" cy="6858000" type="screen4x3"/>
  <p:notesSz cx="6858000" cy="9296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E1F4"/>
    <a:srgbClr val="990000"/>
    <a:srgbClr val="9900CC"/>
    <a:srgbClr val="6699FF"/>
    <a:srgbClr val="0033CC"/>
    <a:srgbClr val="000066"/>
    <a:srgbClr val="33993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 autoAdjust="0"/>
    <p:restoredTop sz="86374" autoAdjust="0"/>
  </p:normalViewPr>
  <p:slideViewPr>
    <p:cSldViewPr snapToGrid="0">
      <p:cViewPr>
        <p:scale>
          <a:sx n="66" d="100"/>
          <a:sy n="66" d="100"/>
        </p:scale>
        <p:origin x="-1976" y="-14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B60EEB9-558D-BA4A-993E-394738F499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4465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4648200"/>
            <a:ext cx="9144000" cy="1066800"/>
          </a:xfrm>
          <a:prstGeom prst="rect">
            <a:avLst/>
          </a:prstGeom>
          <a:solidFill>
            <a:schemeClr val="tx1">
              <a:alpha val="1607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/>
            <a:endParaRPr lang="en-US"/>
          </a:p>
        </p:txBody>
      </p:sp>
      <p:pic>
        <p:nvPicPr>
          <p:cNvPr id="5" name="Picture 5" descr="dcri_logo_brand_whit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4743450"/>
            <a:ext cx="61182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667000"/>
            <a:ext cx="7391400" cy="377825"/>
          </a:xfrm>
        </p:spPr>
        <p:txBody>
          <a:bodyPr lIns="0" tIns="0" rIns="0" bIns="0" anchor="t" anchorCtr="0"/>
          <a:lstStyle>
            <a:lvl1pPr marL="0" indent="0">
              <a:buFont typeface="Monotype Sorts" pitchFamily="1" charset="2"/>
              <a:buNone/>
              <a:defRPr>
                <a:solidFill>
                  <a:schemeClr val="folHlink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841500"/>
            <a:ext cx="7375525" cy="493713"/>
          </a:xfrm>
        </p:spPr>
        <p:txBody>
          <a:bodyPr anchor="b">
            <a:sp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29316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95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525" y="227013"/>
            <a:ext cx="2170113" cy="3254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7013" y="227013"/>
            <a:ext cx="6361112" cy="3254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334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23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0142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41775" cy="2262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75" y="1219200"/>
            <a:ext cx="4043363" cy="2262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51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885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326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183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6925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8106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37538" cy="2262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165100" tIns="155575" rIns="165100" bIns="155575" numCol="1" anchor="ctr" anchorCtr="1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7013" y="227013"/>
            <a:ext cx="86836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28" name="Picture 4" descr="dcri_logo_brand_white_noshield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6343650"/>
            <a:ext cx="28956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85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1313" indent="-341313" algn="l" rtl="0" eaLnBrk="0" fontAlgn="base" hangingPunct="0">
        <a:lnSpc>
          <a:spcPct val="95000"/>
        </a:lnSpc>
        <a:spcBef>
          <a:spcPct val="40000"/>
        </a:spcBef>
        <a:spcAft>
          <a:spcPct val="0"/>
        </a:spcAft>
        <a:buClr>
          <a:schemeClr val="hlink"/>
        </a:buClr>
        <a:buSzPct val="68000"/>
        <a:buFont typeface="Monotype Sorts" charset="0"/>
        <a:buChar char="n"/>
        <a:defRPr sz="2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+mn-cs"/>
        </a:defRPr>
      </a:lvl1pPr>
      <a:lvl2pPr marL="795338" indent="-339725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lr>
          <a:schemeClr val="accent2"/>
        </a:buClr>
        <a:buSzPct val="68000"/>
        <a:buFont typeface="Monotype Sorts" charset="0"/>
        <a:buChar char="l"/>
        <a:defRPr sz="2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2pPr>
      <a:lvl3pPr marL="1027113" indent="4763" algn="l" rtl="0" eaLnBrk="0" fontAlgn="base" hangingPunct="0">
        <a:lnSpc>
          <a:spcPct val="95000"/>
        </a:lnSpc>
        <a:spcBef>
          <a:spcPct val="10000"/>
        </a:spcBef>
        <a:spcAft>
          <a:spcPct val="0"/>
        </a:spcAft>
        <a:buClr>
          <a:schemeClr val="tx1"/>
        </a:buClr>
        <a:buSzPct val="44000"/>
        <a:buFont typeface="Monotype Sorts" charset="0"/>
        <a:defRPr sz="2600" i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3pPr>
      <a:lvl4pPr marL="1544638" indent="-171450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00250" indent="-171450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457450" indent="-171450" algn="l" rtl="0" fontAlgn="base">
        <a:lnSpc>
          <a:spcPct val="9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14650" indent="-171450" algn="l" rtl="0" fontAlgn="base">
        <a:lnSpc>
          <a:spcPct val="9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71850" indent="-171450" algn="l" rtl="0" fontAlgn="base">
        <a:lnSpc>
          <a:spcPct val="9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29050" indent="-171450" algn="l" rtl="0" fontAlgn="base">
        <a:lnSpc>
          <a:spcPct val="9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7538" y="1587500"/>
            <a:ext cx="7910512" cy="885825"/>
          </a:xfrm>
        </p:spPr>
        <p:txBody>
          <a:bodyPr/>
          <a:lstStyle/>
          <a:p>
            <a:r>
              <a:rPr lang="en-US" sz="3200" i="1" dirty="0">
                <a:latin typeface="Arial" charset="0"/>
              </a:rPr>
              <a:t>Assembling a Systematic Review Team:</a:t>
            </a:r>
            <a:br>
              <a:rPr lang="en-US" sz="3200" i="1" dirty="0">
                <a:latin typeface="Arial" charset="0"/>
              </a:rPr>
            </a:br>
            <a:r>
              <a:rPr lang="en-US" sz="3200" i="1" dirty="0">
                <a:latin typeface="Arial" charset="0"/>
              </a:rPr>
              <a:t>The Duke Experience</a:t>
            </a:r>
          </a:p>
        </p:txBody>
      </p:sp>
      <p:sp>
        <p:nvSpPr>
          <p:cNvPr id="12482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60388" y="3141663"/>
            <a:ext cx="7959725" cy="1462087"/>
          </a:xfrm>
        </p:spPr>
        <p:txBody>
          <a:bodyPr/>
          <a:lstStyle/>
          <a:p>
            <a:pPr algn="ctr">
              <a:spcBef>
                <a:spcPct val="0"/>
              </a:spcBef>
              <a:buFont typeface="Monotype Sorts" charset="0"/>
              <a:buNone/>
            </a:pPr>
            <a:r>
              <a:rPr lang="en-US" sz="2000" i="1" dirty="0">
                <a:latin typeface="Arial" charset="0"/>
              </a:rPr>
              <a:t>Gillian D Sanders PhD</a:t>
            </a:r>
          </a:p>
          <a:p>
            <a:pPr algn="ctr">
              <a:spcBef>
                <a:spcPct val="0"/>
              </a:spcBef>
              <a:buFont typeface="Monotype Sorts" charset="0"/>
              <a:buNone/>
            </a:pPr>
            <a:r>
              <a:rPr lang="en-US" sz="2000" i="1" dirty="0">
                <a:latin typeface="Arial" charset="0"/>
              </a:rPr>
              <a:t>EPC Director </a:t>
            </a:r>
          </a:p>
          <a:p>
            <a:pPr algn="ctr">
              <a:spcBef>
                <a:spcPct val="0"/>
              </a:spcBef>
              <a:buFont typeface="Monotype Sorts" charset="0"/>
              <a:buNone/>
            </a:pPr>
            <a:r>
              <a:rPr lang="en-US" sz="2000" i="1" dirty="0">
                <a:latin typeface="Arial" charset="0"/>
              </a:rPr>
              <a:t>Associate Professor of Medicine </a:t>
            </a:r>
          </a:p>
          <a:p>
            <a:pPr algn="ctr">
              <a:spcBef>
                <a:spcPct val="0"/>
              </a:spcBef>
              <a:buFont typeface="Monotype Sorts" charset="0"/>
              <a:buNone/>
            </a:pPr>
            <a:r>
              <a:rPr lang="en-US" sz="2000" i="1" dirty="0">
                <a:latin typeface="Arial" charset="0"/>
              </a:rPr>
              <a:t>Duke Clinical Research Institute</a:t>
            </a:r>
          </a:p>
          <a:p>
            <a:pPr algn="ctr">
              <a:spcBef>
                <a:spcPct val="0"/>
              </a:spcBef>
              <a:buFont typeface="Monotype Sorts" charset="0"/>
              <a:buNone/>
            </a:pPr>
            <a:r>
              <a:rPr lang="en-US" sz="2000" i="1" dirty="0">
                <a:latin typeface="Arial" charset="0"/>
              </a:rPr>
              <a:t>Duke University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>
                <a:latin typeface="Arial" charset="0"/>
              </a:rPr>
              <a:t>DISCUSSION/QUESTIONS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47663" y="1836738"/>
            <a:ext cx="3724275" cy="614362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1"/>
            </a:solidFill>
            <a:miter lim="800000"/>
            <a:headEnd/>
            <a:tailEnd/>
          </a:ln>
          <a:effectLst>
            <a:outerShdw blurRad="63500" dist="17961" dir="2700000" algn="ctr" rotWithShape="0">
              <a:schemeClr val="bg2">
                <a:alpha val="74998"/>
              </a:schemeClr>
            </a:outerShdw>
          </a:effec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250307" name="Rectangle 3"/>
          <p:cNvSpPr>
            <a:spLocks noGrp="1" noChangeArrowheads="1"/>
          </p:cNvSpPr>
          <p:nvPr>
            <p:ph type="title"/>
          </p:nvPr>
        </p:nvSpPr>
        <p:spPr>
          <a:xfrm>
            <a:off x="269875" y="152400"/>
            <a:ext cx="8185150" cy="515938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AHRQ Evidence-based Practice Centers (EPCs)</a:t>
            </a:r>
          </a:p>
        </p:txBody>
      </p:sp>
      <p:sp>
        <p:nvSpPr>
          <p:cNvPr id="125030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09563" y="800100"/>
            <a:ext cx="4168775" cy="50720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>
                <a:latin typeface="Arial" charset="0"/>
              </a:rPr>
              <a:t>BCBS Technology Evaluation Center (TEC)</a:t>
            </a:r>
          </a:p>
          <a:p>
            <a:pPr lvl="1">
              <a:lnSpc>
                <a:spcPct val="90000"/>
              </a:lnSpc>
            </a:pPr>
            <a:r>
              <a:rPr lang="en-US" sz="1800">
                <a:latin typeface="Arial" charset="0"/>
              </a:rPr>
              <a:t>Naomi Aronson, PhD</a:t>
            </a:r>
          </a:p>
          <a:p>
            <a:pPr>
              <a:lnSpc>
                <a:spcPct val="90000"/>
              </a:lnSpc>
            </a:pPr>
            <a:r>
              <a:rPr lang="en-US" sz="1800">
                <a:latin typeface="Arial" charset="0"/>
              </a:rPr>
              <a:t>Duke University</a:t>
            </a:r>
          </a:p>
          <a:p>
            <a:pPr lvl="1">
              <a:lnSpc>
                <a:spcPct val="90000"/>
              </a:lnSpc>
            </a:pPr>
            <a:r>
              <a:rPr lang="en-US" sz="1800">
                <a:latin typeface="Arial" charset="0"/>
              </a:rPr>
              <a:t>Gillian Sanders PhD</a:t>
            </a:r>
          </a:p>
          <a:p>
            <a:pPr>
              <a:lnSpc>
                <a:spcPct val="90000"/>
              </a:lnSpc>
            </a:pPr>
            <a:r>
              <a:rPr lang="en-US" sz="1800">
                <a:latin typeface="Arial" charset="0"/>
              </a:rPr>
              <a:t>ECRI Institute</a:t>
            </a:r>
          </a:p>
          <a:p>
            <a:pPr lvl="1">
              <a:lnSpc>
                <a:spcPct val="90000"/>
              </a:lnSpc>
            </a:pPr>
            <a:r>
              <a:rPr lang="en-US" sz="1800">
                <a:latin typeface="Arial" charset="0"/>
              </a:rPr>
              <a:t>Karen Schoelles, MD, SM</a:t>
            </a:r>
          </a:p>
          <a:p>
            <a:pPr>
              <a:lnSpc>
                <a:spcPct val="90000"/>
              </a:lnSpc>
            </a:pPr>
            <a:r>
              <a:rPr lang="en-US" sz="1800">
                <a:latin typeface="Arial" charset="0"/>
              </a:rPr>
              <a:t>Johns Hopkins University</a:t>
            </a:r>
          </a:p>
          <a:p>
            <a:pPr lvl="1">
              <a:lnSpc>
                <a:spcPct val="90000"/>
              </a:lnSpc>
            </a:pPr>
            <a:r>
              <a:rPr lang="en-US" sz="1800">
                <a:latin typeface="Arial" charset="0"/>
              </a:rPr>
              <a:t>Eric B. Bass, MD, MPH</a:t>
            </a:r>
          </a:p>
          <a:p>
            <a:pPr>
              <a:lnSpc>
                <a:spcPct val="90000"/>
              </a:lnSpc>
            </a:pPr>
            <a:r>
              <a:rPr lang="en-US" sz="1800">
                <a:latin typeface="Arial" charset="0"/>
              </a:rPr>
              <a:t>McMaster University</a:t>
            </a:r>
          </a:p>
          <a:p>
            <a:pPr lvl="1">
              <a:lnSpc>
                <a:spcPct val="90000"/>
              </a:lnSpc>
            </a:pPr>
            <a:r>
              <a:rPr lang="en-US" sz="1800">
                <a:latin typeface="Arial" charset="0"/>
              </a:rPr>
              <a:t>Parminder Raina, PhD </a:t>
            </a:r>
          </a:p>
          <a:p>
            <a:pPr>
              <a:lnSpc>
                <a:spcPct val="90000"/>
              </a:lnSpc>
            </a:pPr>
            <a:r>
              <a:rPr lang="en-US" sz="1800">
                <a:latin typeface="Arial" charset="0"/>
              </a:rPr>
              <a:t>Oregon Health &amp; Science Univ.</a:t>
            </a:r>
          </a:p>
          <a:p>
            <a:pPr lvl="1">
              <a:lnSpc>
                <a:spcPct val="90000"/>
              </a:lnSpc>
            </a:pPr>
            <a:r>
              <a:rPr lang="en-US" sz="1800">
                <a:latin typeface="Arial" charset="0"/>
              </a:rPr>
              <a:t>Mark Helfand, MD, MPH</a:t>
            </a:r>
          </a:p>
          <a:p>
            <a:pPr>
              <a:lnSpc>
                <a:spcPct val="90000"/>
              </a:lnSpc>
            </a:pPr>
            <a:r>
              <a:rPr lang="en-US" sz="1800">
                <a:latin typeface="Arial" charset="0"/>
              </a:rPr>
              <a:t>RTI International/ UNC</a:t>
            </a:r>
          </a:p>
          <a:p>
            <a:pPr lvl="1">
              <a:lnSpc>
                <a:spcPct val="90000"/>
              </a:lnSpc>
            </a:pPr>
            <a:r>
              <a:rPr lang="en-US" sz="1800">
                <a:latin typeface="Arial" charset="0"/>
              </a:rPr>
              <a:t>Meera Viswanathan, PhD</a:t>
            </a:r>
          </a:p>
        </p:txBody>
      </p:sp>
      <p:sp>
        <p:nvSpPr>
          <p:cNvPr id="125030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246563" y="800100"/>
            <a:ext cx="4703762" cy="54308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>
                <a:latin typeface="Arial" charset="0"/>
              </a:rPr>
              <a:t>Southern California RAND</a:t>
            </a:r>
          </a:p>
          <a:p>
            <a:pPr lvl="1">
              <a:lnSpc>
                <a:spcPct val="90000"/>
              </a:lnSpc>
            </a:pPr>
            <a:r>
              <a:rPr lang="en-US" sz="1800">
                <a:latin typeface="Arial" charset="0"/>
              </a:rPr>
              <a:t>Paul Shekelle, MD, PhD </a:t>
            </a:r>
          </a:p>
          <a:p>
            <a:pPr>
              <a:lnSpc>
                <a:spcPct val="90000"/>
              </a:lnSpc>
            </a:pPr>
            <a:r>
              <a:rPr lang="en-US" sz="1800">
                <a:latin typeface="Arial" charset="0"/>
              </a:rPr>
              <a:t>Tufts University--NEMC</a:t>
            </a:r>
          </a:p>
          <a:p>
            <a:pPr lvl="1">
              <a:lnSpc>
                <a:spcPct val="90000"/>
              </a:lnSpc>
            </a:pPr>
            <a:r>
              <a:rPr lang="en-US" sz="1800">
                <a:latin typeface="Arial" charset="0"/>
              </a:rPr>
              <a:t>Joseph Lau, MD </a:t>
            </a:r>
          </a:p>
          <a:p>
            <a:pPr>
              <a:lnSpc>
                <a:spcPct val="90000"/>
              </a:lnSpc>
            </a:pPr>
            <a:r>
              <a:rPr lang="en-US" sz="1800">
                <a:latin typeface="Arial" charset="0"/>
              </a:rPr>
              <a:t>University of Alberta</a:t>
            </a:r>
          </a:p>
          <a:p>
            <a:pPr lvl="1">
              <a:lnSpc>
                <a:spcPct val="90000"/>
              </a:lnSpc>
            </a:pPr>
            <a:r>
              <a:rPr lang="en-US" sz="1800">
                <a:latin typeface="Arial" charset="0"/>
              </a:rPr>
              <a:t>Terry P. Klassen, MD, MSc</a:t>
            </a:r>
          </a:p>
          <a:p>
            <a:pPr lvl="1">
              <a:lnSpc>
                <a:spcPct val="90000"/>
              </a:lnSpc>
            </a:pPr>
            <a:r>
              <a:rPr lang="en-US" sz="1800">
                <a:latin typeface="Arial" charset="0"/>
              </a:rPr>
              <a:t>Brian H. Rowe, MD, MSc </a:t>
            </a:r>
          </a:p>
          <a:p>
            <a:pPr>
              <a:lnSpc>
                <a:spcPct val="90000"/>
              </a:lnSpc>
            </a:pPr>
            <a:r>
              <a:rPr lang="en-US" sz="1800">
                <a:latin typeface="Arial" charset="0"/>
              </a:rPr>
              <a:t>University of Connecticut</a:t>
            </a:r>
          </a:p>
          <a:p>
            <a:pPr lvl="1">
              <a:lnSpc>
                <a:spcPct val="90000"/>
              </a:lnSpc>
            </a:pPr>
            <a:r>
              <a:rPr lang="en-US" sz="1800">
                <a:latin typeface="Arial" charset="0"/>
              </a:rPr>
              <a:t>C. Michael White, PharmD </a:t>
            </a:r>
          </a:p>
          <a:p>
            <a:pPr>
              <a:lnSpc>
                <a:spcPct val="90000"/>
              </a:lnSpc>
            </a:pPr>
            <a:r>
              <a:rPr lang="en-US" sz="1800">
                <a:latin typeface="Arial" charset="0"/>
              </a:rPr>
              <a:t>Minnesota</a:t>
            </a:r>
          </a:p>
          <a:p>
            <a:pPr lvl="1">
              <a:lnSpc>
                <a:spcPct val="90000"/>
              </a:lnSpc>
            </a:pPr>
            <a:r>
              <a:rPr lang="en-US" sz="1800">
                <a:latin typeface="Arial" charset="0"/>
              </a:rPr>
              <a:t>Robert L. Kane, M.D.</a:t>
            </a:r>
          </a:p>
          <a:p>
            <a:pPr lvl="1">
              <a:lnSpc>
                <a:spcPct val="90000"/>
              </a:lnSpc>
            </a:pPr>
            <a:r>
              <a:rPr lang="en-US" sz="1800">
                <a:latin typeface="Arial" charset="0"/>
              </a:rPr>
              <a:t>Timothy J. Wilt, MD, MPH </a:t>
            </a:r>
          </a:p>
          <a:p>
            <a:pPr>
              <a:lnSpc>
                <a:spcPct val="90000"/>
              </a:lnSpc>
            </a:pPr>
            <a:r>
              <a:rPr lang="en-US" sz="1800">
                <a:latin typeface="Arial" charset="0"/>
              </a:rPr>
              <a:t>University of Ottawa</a:t>
            </a:r>
          </a:p>
          <a:p>
            <a:pPr lvl="1">
              <a:lnSpc>
                <a:spcPct val="90000"/>
              </a:lnSpc>
            </a:pPr>
            <a:r>
              <a:rPr lang="en-US" sz="1800">
                <a:latin typeface="Arial" charset="0"/>
              </a:rPr>
              <a:t>David Moher, PhD</a:t>
            </a:r>
          </a:p>
          <a:p>
            <a:pPr>
              <a:lnSpc>
                <a:spcPct val="90000"/>
              </a:lnSpc>
            </a:pPr>
            <a:r>
              <a:rPr lang="en-US" sz="1800">
                <a:latin typeface="Arial" charset="0"/>
              </a:rPr>
              <a:t>Vanderbilt University</a:t>
            </a:r>
          </a:p>
          <a:p>
            <a:pPr lvl="1">
              <a:lnSpc>
                <a:spcPct val="90000"/>
              </a:lnSpc>
            </a:pPr>
            <a:r>
              <a:rPr lang="en-US" sz="1800">
                <a:latin typeface="Arial" charset="0"/>
              </a:rPr>
              <a:t>Katherine Hartman, MD, PhD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Duke EPC Project Portfolio</a:t>
            </a:r>
          </a:p>
        </p:txBody>
      </p:sp>
      <p:graphicFrame>
        <p:nvGraphicFramePr>
          <p:cNvPr id="7" name="Content Placeholder 6" title="Duke EPC Project Portfoli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5025850"/>
              </p:ext>
            </p:extLst>
          </p:nvPr>
        </p:nvGraphicFramePr>
        <p:xfrm>
          <a:off x="268288" y="754063"/>
          <a:ext cx="8629650" cy="586263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314825"/>
                <a:gridCol w="4314825"/>
              </a:tblGrid>
              <a:tr h="579151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1. Cardiovascular</a:t>
                      </a:r>
                      <a:r>
                        <a:rPr lang="en-US" sz="1600" b="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600" baseline="0" dirty="0" smtClean="0"/>
                        <a:t>disease topic identification</a:t>
                      </a:r>
                      <a:endParaRPr lang="en-US" sz="1600" dirty="0"/>
                    </a:p>
                  </a:txBody>
                  <a:tcPr marL="91450" marR="91450" marT="45722" marB="45722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11. Noninvasive positive pressure ventilation for acute respiratory failure</a:t>
                      </a:r>
                    </a:p>
                  </a:txBody>
                  <a:tcPr marL="91450" marR="91450" marT="45722" marB="45722"/>
                </a:tc>
              </a:tr>
              <a:tr h="57915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 Atrial fibrillation:</a:t>
                      </a:r>
                      <a:r>
                        <a:rPr lang="en-US" sz="1600" baseline="0" dirty="0" smtClean="0"/>
                        <a:t> Treatment</a:t>
                      </a:r>
                      <a:endParaRPr lang="en-US" sz="1600" dirty="0"/>
                    </a:p>
                  </a:txBody>
                  <a:tcPr marL="91450" marR="91450" marT="45722" marB="45722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12. Diagnosis and management of chronic</a:t>
                      </a:r>
                      <a:r>
                        <a:rPr lang="en-US" sz="1600" baseline="0" dirty="0" smtClean="0"/>
                        <a:t> cough</a:t>
                      </a:r>
                      <a:endParaRPr lang="en-US" sz="1600" dirty="0"/>
                    </a:p>
                  </a:txBody>
                  <a:tcPr marL="91450" marR="91450" marT="45722" marB="45722"/>
                </a:tc>
              </a:tr>
              <a:tr h="3708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 Atrial fibrillation: Stroke prevention</a:t>
                      </a:r>
                      <a:endParaRPr lang="en-US" sz="1600" dirty="0"/>
                    </a:p>
                  </a:txBody>
                  <a:tcPr marL="91450" marR="91450" marT="45722" marB="45722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13. Pulmonary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aterial</a:t>
                      </a:r>
                      <a:r>
                        <a:rPr lang="en-US" sz="1600" baseline="0" dirty="0" smtClean="0"/>
                        <a:t> hypertension</a:t>
                      </a:r>
                      <a:endParaRPr lang="en-US" sz="1600" dirty="0"/>
                    </a:p>
                  </a:txBody>
                  <a:tcPr marL="91450" marR="91450" marT="45722" marB="45722"/>
                </a:tc>
              </a:tr>
              <a:tr h="5791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4. Future research needs:</a:t>
                      </a:r>
                      <a:r>
                        <a:rPr lang="en-US" sz="1600" baseline="0" dirty="0" smtClean="0"/>
                        <a:t> ACEIs and ARBs in essential hypertension</a:t>
                      </a:r>
                      <a:endParaRPr lang="en-US" sz="1600" dirty="0" smtClean="0"/>
                    </a:p>
                  </a:txBody>
                  <a:tcPr marL="91450" marR="91450" marT="45722" marB="4572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14. Methods</a:t>
                      </a:r>
                      <a:r>
                        <a:rPr lang="en-US" sz="1600" baseline="0" dirty="0" smtClean="0"/>
                        <a:t> modules for diagnostic test evaluation</a:t>
                      </a:r>
                      <a:endParaRPr lang="en-US" sz="1600" dirty="0" smtClean="0"/>
                    </a:p>
                  </a:txBody>
                  <a:tcPr marL="91450" marR="91450" marT="45722" marB="45722"/>
                </a:tc>
              </a:tr>
              <a:tr h="57915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 Non invasive testing for coronary artery disease in women</a:t>
                      </a:r>
                      <a:endParaRPr lang="en-US" sz="1600" dirty="0"/>
                    </a:p>
                  </a:txBody>
                  <a:tcPr marL="91450" marR="91450" marT="45722" marB="45722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15. Oral contraceptive use for the Primary Prevention of Ovarian Cancer</a:t>
                      </a:r>
                    </a:p>
                  </a:txBody>
                  <a:tcPr marL="91450" marR="91450" marT="45722" marB="45722"/>
                </a:tc>
              </a:tr>
              <a:tr h="57915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6. Treatment of coronary artery</a:t>
                      </a:r>
                      <a:r>
                        <a:rPr lang="en-US" sz="1600" baseline="0" dirty="0" smtClean="0"/>
                        <a:t> disease in women</a:t>
                      </a:r>
                      <a:endParaRPr lang="en-US" sz="1600" dirty="0"/>
                    </a:p>
                  </a:txBody>
                  <a:tcPr marL="91450" marR="91450" marT="45722" marB="45722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16. Screening for postpartum depression</a:t>
                      </a:r>
                      <a:endParaRPr lang="en-US" sz="1600" dirty="0"/>
                    </a:p>
                  </a:txBody>
                  <a:tcPr marL="91450" marR="91450" marT="45722" marB="45722"/>
                </a:tc>
              </a:tr>
              <a:tr h="8230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7. Treatment</a:t>
                      </a:r>
                      <a:r>
                        <a:rPr lang="en-US" sz="1600" baseline="0" dirty="0" smtClean="0"/>
                        <a:t> strategies for p</a:t>
                      </a:r>
                      <a:r>
                        <a:rPr lang="en-US" sz="1600" dirty="0" smtClean="0"/>
                        <a:t>eripheral artery</a:t>
                      </a:r>
                      <a:r>
                        <a:rPr lang="en-US" sz="1600" baseline="0" dirty="0" smtClean="0"/>
                        <a:t> disease</a:t>
                      </a:r>
                      <a:endParaRPr lang="en-US" sz="1600" dirty="0"/>
                    </a:p>
                  </a:txBody>
                  <a:tcPr marL="91450" marR="91450" marT="45722" marB="45722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17. Disease-modifying anti-rheumatic drugs (DMARDS) in children with Juvenile Idiopathic Arthritis</a:t>
                      </a:r>
                      <a:endParaRPr lang="en-US" sz="1600" dirty="0"/>
                    </a:p>
                  </a:txBody>
                  <a:tcPr marL="91450" marR="91450" marT="45722" marB="45722"/>
                </a:tc>
              </a:tr>
              <a:tr h="8230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8. Antiplatelet and anticoagulant treatments for unstable angina for UA/NSTEMI</a:t>
                      </a:r>
                      <a:endParaRPr lang="en-US" sz="1600" dirty="0"/>
                    </a:p>
                  </a:txBody>
                  <a:tcPr marL="91450" marR="91450" marT="45722" marB="45722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18. Enabling healthcare decision making through clinical decision support and knowledge management</a:t>
                      </a:r>
                    </a:p>
                  </a:txBody>
                  <a:tcPr marL="91450" marR="91450" marT="45722" marB="45722"/>
                </a:tc>
              </a:tr>
              <a:tr h="5791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9. Transitions of care for stroke</a:t>
                      </a:r>
                      <a:r>
                        <a:rPr lang="en-US" sz="1600" baseline="0" dirty="0" smtClean="0"/>
                        <a:t> and MI</a:t>
                      </a:r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 marL="91450" marR="91450" marT="45722" marB="45722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19.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Closing the quality gap series:  The medical home</a:t>
                      </a:r>
                    </a:p>
                  </a:txBody>
                  <a:tcPr marL="91450" marR="91450" marT="45722" marB="45722"/>
                </a:tc>
              </a:tr>
              <a:tr h="3708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10. ECG</a:t>
                      </a:r>
                      <a:r>
                        <a:rPr lang="en-US" sz="1600" baseline="0" dirty="0" smtClean="0"/>
                        <a:t> signal-based analysis</a:t>
                      </a:r>
                      <a:endParaRPr lang="en-US" sz="1600" dirty="0" smtClean="0"/>
                    </a:p>
                  </a:txBody>
                  <a:tcPr marL="91450" marR="91450" marT="45722" marB="45722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20. Treatment of serious</a:t>
                      </a:r>
                      <a:r>
                        <a:rPr lang="en-US" sz="1600" baseline="0" dirty="0" smtClean="0"/>
                        <a:t> mental illness</a:t>
                      </a:r>
                      <a:endParaRPr lang="en-US" sz="1600" dirty="0"/>
                    </a:p>
                  </a:txBody>
                  <a:tcPr marL="91450" marR="91450" marT="45722" marB="45722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Composition of Project Teams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282575" y="663575"/>
            <a:ext cx="8237538" cy="5375275"/>
          </a:xfrm>
        </p:spPr>
        <p:txBody>
          <a:bodyPr/>
          <a:lstStyle/>
          <a:p>
            <a:r>
              <a:rPr lang="en-US">
                <a:latin typeface="Arial" charset="0"/>
              </a:rPr>
              <a:t>Staff</a:t>
            </a:r>
          </a:p>
          <a:p>
            <a:pPr lvl="1"/>
            <a:r>
              <a:rPr lang="en-US">
                <a:latin typeface="Arial" charset="0"/>
              </a:rPr>
              <a:t>Project Leader</a:t>
            </a:r>
          </a:p>
          <a:p>
            <a:pPr lvl="1"/>
            <a:r>
              <a:rPr lang="en-US">
                <a:latin typeface="Arial" charset="0"/>
              </a:rPr>
              <a:t>Project Coordinator</a:t>
            </a:r>
          </a:p>
          <a:p>
            <a:pPr lvl="1"/>
            <a:r>
              <a:rPr lang="en-US">
                <a:latin typeface="Arial" charset="0"/>
              </a:rPr>
              <a:t>Editor</a:t>
            </a:r>
          </a:p>
          <a:p>
            <a:pPr lvl="1"/>
            <a:r>
              <a:rPr lang="en-US">
                <a:latin typeface="Arial" charset="0"/>
              </a:rPr>
              <a:t>Medical Librarian</a:t>
            </a:r>
          </a:p>
          <a:p>
            <a:r>
              <a:rPr lang="en-US">
                <a:latin typeface="Arial" charset="0"/>
              </a:rPr>
              <a:t>Investigators (4-8)</a:t>
            </a:r>
          </a:p>
          <a:p>
            <a:pPr lvl="1"/>
            <a:r>
              <a:rPr lang="en-US">
                <a:latin typeface="Arial" charset="0"/>
              </a:rPr>
              <a:t>EPC Oversight</a:t>
            </a:r>
          </a:p>
          <a:p>
            <a:pPr lvl="1"/>
            <a:r>
              <a:rPr lang="en-US">
                <a:latin typeface="Arial" charset="0"/>
              </a:rPr>
              <a:t>Principal Investigator</a:t>
            </a:r>
          </a:p>
          <a:p>
            <a:pPr lvl="1"/>
            <a:r>
              <a:rPr lang="en-US">
                <a:latin typeface="Arial" charset="0"/>
              </a:rPr>
              <a:t>Co-investigators (clinical)</a:t>
            </a:r>
          </a:p>
          <a:p>
            <a:pPr lvl="1"/>
            <a:r>
              <a:rPr lang="en-US">
                <a:latin typeface="Arial" charset="0"/>
              </a:rPr>
              <a:t>Co-investigators (methodological)</a:t>
            </a:r>
          </a:p>
          <a:p>
            <a:pPr lvl="1"/>
            <a:r>
              <a:rPr lang="en-US">
                <a:latin typeface="Arial" charset="0"/>
              </a:rPr>
              <a:t>Statistical investigator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Other Potential Roles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Key informants</a:t>
            </a:r>
          </a:p>
          <a:p>
            <a:r>
              <a:rPr lang="en-US">
                <a:latin typeface="Arial" charset="0"/>
              </a:rPr>
              <a:t>Technical expert panel</a:t>
            </a:r>
          </a:p>
          <a:p>
            <a:r>
              <a:rPr lang="en-US">
                <a:latin typeface="Arial" charset="0"/>
              </a:rPr>
              <a:t>Peer reviewer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Duke University: EPC Organizational Chart&#10;"/>
          <p:cNvGrpSpPr/>
          <p:nvPr/>
        </p:nvGrpSpPr>
        <p:grpSpPr>
          <a:xfrm>
            <a:off x="107950" y="179388"/>
            <a:ext cx="8890000" cy="6530975"/>
            <a:chOff x="107950" y="179388"/>
            <a:chExt cx="8890000" cy="6530975"/>
          </a:xfrm>
        </p:grpSpPr>
        <p:sp>
          <p:nvSpPr>
            <p:cNvPr id="8195" name="AutoShape 4"/>
            <p:cNvSpPr>
              <a:spLocks noChangeArrowheads="1"/>
            </p:cNvSpPr>
            <p:nvPr/>
          </p:nvSpPr>
          <p:spPr bwMode="auto">
            <a:xfrm>
              <a:off x="2889250" y="666750"/>
              <a:ext cx="3497263" cy="1152525"/>
            </a:xfrm>
            <a:prstGeom prst="roundRect">
              <a:avLst>
                <a:gd name="adj" fmla="val 16667"/>
              </a:avLst>
            </a:prstGeom>
            <a:solidFill>
              <a:srgbClr val="D0E1F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Gillian D Sanders, PhD</a:t>
              </a:r>
            </a:p>
            <a:p>
              <a:r>
                <a:rPr lang="en-US" sz="1400" i="1">
                  <a:solidFill>
                    <a:schemeClr val="bg1"/>
                  </a:solidFill>
                  <a:latin typeface="Garamond" charset="0"/>
                </a:rPr>
                <a:t>EPC Director</a:t>
              </a:r>
            </a:p>
            <a:p>
              <a:endParaRPr lang="en-US" sz="1400">
                <a:solidFill>
                  <a:schemeClr val="bg1"/>
                </a:solidFill>
                <a:latin typeface="Garamond" charset="0"/>
              </a:endParaRPr>
            </a:p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Rowena J Dolor MD, MHS</a:t>
              </a:r>
            </a:p>
            <a:p>
              <a:r>
                <a:rPr lang="en-US" sz="1400" i="1">
                  <a:solidFill>
                    <a:schemeClr val="bg1"/>
                  </a:solidFill>
                  <a:latin typeface="Garamond" charset="0"/>
                </a:rPr>
                <a:t>EPC Associate Director</a:t>
              </a:r>
            </a:p>
          </p:txBody>
        </p:sp>
        <p:sp>
          <p:nvSpPr>
            <p:cNvPr id="8196" name="AutoShape 5"/>
            <p:cNvSpPr>
              <a:spLocks noChangeArrowheads="1"/>
            </p:cNvSpPr>
            <p:nvPr/>
          </p:nvSpPr>
          <p:spPr bwMode="auto">
            <a:xfrm>
              <a:off x="107950" y="2573338"/>
              <a:ext cx="1746250" cy="898525"/>
            </a:xfrm>
            <a:prstGeom prst="roundRect">
              <a:avLst>
                <a:gd name="adj" fmla="val 16667"/>
              </a:avLst>
            </a:prstGeom>
            <a:solidFill>
              <a:srgbClr val="D0E1F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Rebecca Gray, DPhil</a:t>
              </a:r>
            </a:p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Liz Wing, BS, MA</a:t>
              </a:r>
            </a:p>
            <a:p>
              <a:r>
                <a:rPr lang="en-US" sz="1400" i="1">
                  <a:solidFill>
                    <a:schemeClr val="bg1"/>
                  </a:solidFill>
                  <a:latin typeface="Garamond" charset="0"/>
                </a:rPr>
                <a:t>EPC Editors</a:t>
              </a:r>
            </a:p>
          </p:txBody>
        </p:sp>
        <p:sp>
          <p:nvSpPr>
            <p:cNvPr id="8197" name="AutoShape 6"/>
            <p:cNvSpPr>
              <a:spLocks noChangeArrowheads="1"/>
            </p:cNvSpPr>
            <p:nvPr/>
          </p:nvSpPr>
          <p:spPr bwMode="auto">
            <a:xfrm>
              <a:off x="5834063" y="4860925"/>
              <a:ext cx="1739900" cy="754063"/>
            </a:xfrm>
            <a:prstGeom prst="roundRect">
              <a:avLst>
                <a:gd name="adj" fmla="val 16667"/>
              </a:avLst>
            </a:prstGeom>
            <a:solidFill>
              <a:srgbClr val="D0E1F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Rachael Posey, MSLS</a:t>
              </a:r>
            </a:p>
            <a:p>
              <a:r>
                <a:rPr lang="en-US" sz="1400" i="1">
                  <a:solidFill>
                    <a:schemeClr val="bg1"/>
                  </a:solidFill>
                  <a:latin typeface="Garamond" charset="0"/>
                </a:rPr>
                <a:t>Senior Data Tech</a:t>
              </a:r>
            </a:p>
          </p:txBody>
        </p:sp>
        <p:sp>
          <p:nvSpPr>
            <p:cNvPr id="8198" name="AutoShape 7"/>
            <p:cNvSpPr>
              <a:spLocks noChangeArrowheads="1"/>
            </p:cNvSpPr>
            <p:nvPr/>
          </p:nvSpPr>
          <p:spPr bwMode="auto">
            <a:xfrm>
              <a:off x="3692525" y="4860925"/>
              <a:ext cx="1908175" cy="754063"/>
            </a:xfrm>
            <a:prstGeom prst="roundRect">
              <a:avLst>
                <a:gd name="adj" fmla="val 16667"/>
              </a:avLst>
            </a:prstGeom>
            <a:solidFill>
              <a:srgbClr val="D0E1F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Mike Musty, BA</a:t>
              </a:r>
            </a:p>
            <a:p>
              <a:r>
                <a:rPr lang="en-US" sz="1400" i="1">
                  <a:solidFill>
                    <a:schemeClr val="bg1"/>
                  </a:solidFill>
                  <a:latin typeface="Garamond" charset="0"/>
                </a:rPr>
                <a:t>Research Analyst</a:t>
              </a:r>
            </a:p>
          </p:txBody>
        </p:sp>
        <p:sp>
          <p:nvSpPr>
            <p:cNvPr id="8199" name="AutoShape 8"/>
            <p:cNvSpPr>
              <a:spLocks noChangeArrowheads="1"/>
            </p:cNvSpPr>
            <p:nvPr/>
          </p:nvSpPr>
          <p:spPr bwMode="auto">
            <a:xfrm>
              <a:off x="1803400" y="4860925"/>
              <a:ext cx="1724025" cy="754063"/>
            </a:xfrm>
            <a:prstGeom prst="roundRect">
              <a:avLst>
                <a:gd name="adj" fmla="val 16667"/>
              </a:avLst>
            </a:prstGeom>
            <a:solidFill>
              <a:srgbClr val="D0E1F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Julian Irvine, MCM</a:t>
              </a:r>
            </a:p>
            <a:p>
              <a:r>
                <a:rPr lang="en-US" sz="1400" i="1">
                  <a:solidFill>
                    <a:schemeClr val="bg1"/>
                  </a:solidFill>
                  <a:latin typeface="Garamond" charset="0"/>
                </a:rPr>
                <a:t>Research Analyst</a:t>
              </a:r>
            </a:p>
          </p:txBody>
        </p:sp>
        <p:sp>
          <p:nvSpPr>
            <p:cNvPr id="8200" name="AutoShape 9"/>
            <p:cNvSpPr>
              <a:spLocks noChangeArrowheads="1"/>
            </p:cNvSpPr>
            <p:nvPr/>
          </p:nvSpPr>
          <p:spPr bwMode="auto">
            <a:xfrm>
              <a:off x="3233738" y="2076450"/>
              <a:ext cx="2825750" cy="496888"/>
            </a:xfrm>
            <a:prstGeom prst="roundRect">
              <a:avLst>
                <a:gd name="adj" fmla="val 16667"/>
              </a:avLst>
            </a:prstGeom>
            <a:solidFill>
              <a:srgbClr val="D0E1F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Amy Kendrick RN, MSN, MS-CRM </a:t>
              </a:r>
            </a:p>
            <a:p>
              <a:r>
                <a:rPr lang="en-US" sz="1400" i="1">
                  <a:solidFill>
                    <a:schemeClr val="bg1"/>
                  </a:solidFill>
                  <a:latin typeface="Garamond" charset="0"/>
                </a:rPr>
                <a:t>EPC Manager</a:t>
              </a:r>
            </a:p>
          </p:txBody>
        </p:sp>
        <p:sp>
          <p:nvSpPr>
            <p:cNvPr id="8201" name="AutoShape 11"/>
            <p:cNvSpPr>
              <a:spLocks noChangeArrowheads="1"/>
            </p:cNvSpPr>
            <p:nvPr/>
          </p:nvSpPr>
          <p:spPr bwMode="auto">
            <a:xfrm>
              <a:off x="107950" y="179388"/>
              <a:ext cx="2000250" cy="1123950"/>
            </a:xfrm>
            <a:prstGeom prst="roundRect">
              <a:avLst>
                <a:gd name="adj" fmla="val 16667"/>
              </a:avLst>
            </a:prstGeom>
            <a:solidFill>
              <a:srgbClr val="D0E1F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 b="1" dirty="0" err="1">
                  <a:solidFill>
                    <a:schemeClr val="bg1"/>
                  </a:solidFill>
                  <a:latin typeface="Garamond" charset="0"/>
                </a:rPr>
                <a:t>RhaShawn</a:t>
              </a:r>
              <a:r>
                <a:rPr lang="en-US" sz="1400" b="1" dirty="0">
                  <a:solidFill>
                    <a:schemeClr val="bg1"/>
                  </a:solidFill>
                  <a:latin typeface="Garamond" charset="0"/>
                </a:rPr>
                <a:t> Wells</a:t>
              </a:r>
            </a:p>
            <a:p>
              <a:r>
                <a:rPr lang="en-US" sz="1400" i="1" dirty="0">
                  <a:solidFill>
                    <a:schemeClr val="bg1"/>
                  </a:solidFill>
                  <a:latin typeface="Garamond" charset="0"/>
                </a:rPr>
                <a:t>Business Development Associate</a:t>
              </a:r>
            </a:p>
            <a:p>
              <a:endParaRPr lang="en-US" sz="1400" dirty="0">
                <a:solidFill>
                  <a:schemeClr val="bg1"/>
                </a:solidFill>
                <a:latin typeface="Garamond" charset="0"/>
              </a:endParaRPr>
            </a:p>
            <a:p>
              <a:r>
                <a:rPr lang="en-US" sz="1400" b="1" dirty="0">
                  <a:solidFill>
                    <a:schemeClr val="bg1"/>
                  </a:solidFill>
                  <a:latin typeface="Garamond" charset="0"/>
                </a:rPr>
                <a:t>Juanita Daniels</a:t>
              </a:r>
            </a:p>
            <a:p>
              <a:r>
                <a:rPr lang="en-US" sz="1400" i="1" dirty="0">
                  <a:solidFill>
                    <a:schemeClr val="bg1"/>
                  </a:solidFill>
                  <a:latin typeface="Garamond" charset="0"/>
                </a:rPr>
                <a:t>Financial Analyst</a:t>
              </a:r>
            </a:p>
          </p:txBody>
        </p:sp>
        <p:cxnSp>
          <p:nvCxnSpPr>
            <p:cNvPr id="8202" name="AutoShape 13"/>
            <p:cNvCxnSpPr>
              <a:cxnSpLocks noChangeShapeType="1"/>
              <a:stCxn id="8195" idx="2"/>
              <a:endCxn id="8200" idx="0"/>
            </p:cNvCxnSpPr>
            <p:nvPr/>
          </p:nvCxnSpPr>
          <p:spPr bwMode="auto">
            <a:xfrm>
              <a:off x="4638675" y="1819275"/>
              <a:ext cx="7938" cy="25717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03" name="AutoShape 15"/>
            <p:cNvCxnSpPr>
              <a:cxnSpLocks noChangeShapeType="1"/>
              <a:stCxn id="8195" idx="1"/>
              <a:endCxn id="8201" idx="3"/>
            </p:cNvCxnSpPr>
            <p:nvPr/>
          </p:nvCxnSpPr>
          <p:spPr bwMode="auto">
            <a:xfrm flipH="1" flipV="1">
              <a:off x="2108200" y="741363"/>
              <a:ext cx="781050" cy="50165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04" name="AutoShape 19"/>
            <p:cNvCxnSpPr>
              <a:cxnSpLocks noChangeShapeType="1"/>
              <a:stCxn id="8240" idx="2"/>
              <a:endCxn id="8199" idx="0"/>
            </p:cNvCxnSpPr>
            <p:nvPr/>
          </p:nvCxnSpPr>
          <p:spPr bwMode="auto">
            <a:xfrm flipH="1">
              <a:off x="2665413" y="4465638"/>
              <a:ext cx="184150" cy="3952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05" name="AutoShape 20"/>
            <p:cNvCxnSpPr>
              <a:cxnSpLocks noChangeShapeType="1"/>
              <a:stCxn id="8240" idx="2"/>
              <a:endCxn id="8198" idx="0"/>
            </p:cNvCxnSpPr>
            <p:nvPr/>
          </p:nvCxnSpPr>
          <p:spPr bwMode="auto">
            <a:xfrm>
              <a:off x="2849563" y="4465638"/>
              <a:ext cx="1797050" cy="3952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06" name="AutoShape 21"/>
            <p:cNvCxnSpPr>
              <a:cxnSpLocks noChangeShapeType="1"/>
              <a:stCxn id="8240" idx="2"/>
              <a:endCxn id="8197" idx="0"/>
            </p:cNvCxnSpPr>
            <p:nvPr/>
          </p:nvCxnSpPr>
          <p:spPr bwMode="auto">
            <a:xfrm>
              <a:off x="2849563" y="4465638"/>
              <a:ext cx="3854450" cy="3952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8207" name="AutoShape 23"/>
            <p:cNvSpPr>
              <a:spLocks noChangeArrowheads="1"/>
            </p:cNvSpPr>
            <p:nvPr/>
          </p:nvSpPr>
          <p:spPr bwMode="auto">
            <a:xfrm>
              <a:off x="107950" y="1446213"/>
              <a:ext cx="2190750" cy="971550"/>
            </a:xfrm>
            <a:prstGeom prst="roundRect">
              <a:avLst>
                <a:gd name="adj" fmla="val 16667"/>
              </a:avLst>
            </a:prstGeom>
            <a:solidFill>
              <a:srgbClr val="D0E1F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Connie Schardt, MLS</a:t>
              </a:r>
            </a:p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Megan Von Isenburg, MLS</a:t>
              </a:r>
            </a:p>
            <a:p>
              <a:r>
                <a:rPr lang="en-US" sz="1400" i="1">
                  <a:solidFill>
                    <a:schemeClr val="bg1"/>
                  </a:solidFill>
                  <a:latin typeface="Garamond" charset="0"/>
                </a:rPr>
                <a:t>Scientific Librarians</a:t>
              </a:r>
            </a:p>
          </p:txBody>
        </p:sp>
        <p:cxnSp>
          <p:nvCxnSpPr>
            <p:cNvPr id="8208" name="AutoShape 24"/>
            <p:cNvCxnSpPr>
              <a:cxnSpLocks noChangeShapeType="1"/>
              <a:stCxn id="8200" idx="1"/>
              <a:endCxn id="8207" idx="3"/>
            </p:cNvCxnSpPr>
            <p:nvPr/>
          </p:nvCxnSpPr>
          <p:spPr bwMode="auto">
            <a:xfrm flipH="1" flipV="1">
              <a:off x="2298700" y="1931988"/>
              <a:ext cx="935038" cy="3937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8209" name="AutoShape 31"/>
            <p:cNvSpPr>
              <a:spLocks noChangeArrowheads="1"/>
            </p:cNvSpPr>
            <p:nvPr/>
          </p:nvSpPr>
          <p:spPr bwMode="auto">
            <a:xfrm>
              <a:off x="2703513" y="6080125"/>
              <a:ext cx="1647825" cy="630238"/>
            </a:xfrm>
            <a:prstGeom prst="roundRect">
              <a:avLst>
                <a:gd name="adj" fmla="val 16667"/>
              </a:avLst>
            </a:prstGeom>
            <a:solidFill>
              <a:srgbClr val="D0E1F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Alice Thacher, MBA</a:t>
              </a:r>
            </a:p>
            <a:p>
              <a:r>
                <a:rPr lang="en-US" sz="1400" i="1">
                  <a:solidFill>
                    <a:schemeClr val="bg1"/>
                  </a:solidFill>
                  <a:latin typeface="Garamond" charset="0"/>
                </a:rPr>
                <a:t>Research Aide</a:t>
              </a:r>
            </a:p>
          </p:txBody>
        </p:sp>
        <p:sp>
          <p:nvSpPr>
            <p:cNvPr id="8210" name="AutoShape 35"/>
            <p:cNvSpPr>
              <a:spLocks noChangeArrowheads="1"/>
            </p:cNvSpPr>
            <p:nvPr/>
          </p:nvSpPr>
          <p:spPr bwMode="auto">
            <a:xfrm>
              <a:off x="3992563" y="3308350"/>
              <a:ext cx="1289050" cy="771525"/>
            </a:xfrm>
            <a:prstGeom prst="roundRect">
              <a:avLst>
                <a:gd name="adj" fmla="val 16667"/>
              </a:avLst>
            </a:prstGeom>
            <a:solidFill>
              <a:srgbClr val="D0E1F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Amanda </a:t>
              </a:r>
            </a:p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McBroom, PhD</a:t>
              </a:r>
            </a:p>
            <a:p>
              <a:r>
                <a:rPr lang="en-US" sz="1400" i="1">
                  <a:solidFill>
                    <a:schemeClr val="bg1"/>
                  </a:solidFill>
                  <a:latin typeface="Garamond" charset="0"/>
                </a:rPr>
                <a:t>Project Leader II</a:t>
              </a:r>
            </a:p>
          </p:txBody>
        </p:sp>
        <p:sp>
          <p:nvSpPr>
            <p:cNvPr id="8211" name="AutoShape 36"/>
            <p:cNvSpPr>
              <a:spLocks noChangeArrowheads="1"/>
            </p:cNvSpPr>
            <p:nvPr/>
          </p:nvSpPr>
          <p:spPr bwMode="auto">
            <a:xfrm>
              <a:off x="7296150" y="979488"/>
              <a:ext cx="1701800" cy="655637"/>
            </a:xfrm>
            <a:prstGeom prst="roundRect">
              <a:avLst>
                <a:gd name="adj" fmla="val 16667"/>
              </a:avLst>
            </a:prstGeom>
            <a:solidFill>
              <a:srgbClr val="D0E1F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Beverly Perkins, AD</a:t>
              </a:r>
            </a:p>
            <a:p>
              <a:r>
                <a:rPr lang="en-US" sz="1400" i="1">
                  <a:solidFill>
                    <a:schemeClr val="bg1"/>
                  </a:solidFill>
                  <a:latin typeface="Garamond" charset="0"/>
                </a:rPr>
                <a:t>Administrative</a:t>
              </a:r>
            </a:p>
            <a:p>
              <a:r>
                <a:rPr lang="en-US" sz="1400" i="1">
                  <a:solidFill>
                    <a:schemeClr val="bg1"/>
                  </a:solidFill>
                  <a:latin typeface="Garamond" charset="0"/>
                </a:rPr>
                <a:t>Assistant</a:t>
              </a:r>
            </a:p>
          </p:txBody>
        </p:sp>
        <p:cxnSp>
          <p:nvCxnSpPr>
            <p:cNvPr id="8212" name="AutoShape 37"/>
            <p:cNvCxnSpPr>
              <a:cxnSpLocks noChangeShapeType="1"/>
              <a:stCxn id="8200" idx="1"/>
              <a:endCxn id="8196" idx="3"/>
            </p:cNvCxnSpPr>
            <p:nvPr/>
          </p:nvCxnSpPr>
          <p:spPr bwMode="auto">
            <a:xfrm flipH="1">
              <a:off x="1854200" y="2325688"/>
              <a:ext cx="1379538" cy="6969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13" name="AutoShape 38"/>
            <p:cNvCxnSpPr>
              <a:cxnSpLocks noChangeShapeType="1"/>
              <a:stCxn id="8195" idx="3"/>
              <a:endCxn id="8211" idx="1"/>
            </p:cNvCxnSpPr>
            <p:nvPr/>
          </p:nvCxnSpPr>
          <p:spPr bwMode="auto">
            <a:xfrm>
              <a:off x="6386513" y="1243013"/>
              <a:ext cx="909637" cy="650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14" name="AutoShape 39"/>
            <p:cNvCxnSpPr>
              <a:cxnSpLocks noChangeShapeType="1"/>
              <a:stCxn id="8200" idx="2"/>
              <a:endCxn id="8210" idx="0"/>
            </p:cNvCxnSpPr>
            <p:nvPr/>
          </p:nvCxnSpPr>
          <p:spPr bwMode="auto">
            <a:xfrm flipH="1">
              <a:off x="4637088" y="2573338"/>
              <a:ext cx="9525" cy="7350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15" name="AutoShape 40"/>
            <p:cNvCxnSpPr>
              <a:cxnSpLocks noChangeShapeType="1"/>
              <a:stCxn id="8200" idx="2"/>
              <a:endCxn id="8233" idx="0"/>
            </p:cNvCxnSpPr>
            <p:nvPr/>
          </p:nvCxnSpPr>
          <p:spPr bwMode="auto">
            <a:xfrm>
              <a:off x="4646613" y="2573338"/>
              <a:ext cx="1800225" cy="112077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16" name="AutoShape 41"/>
            <p:cNvCxnSpPr>
              <a:cxnSpLocks noChangeShapeType="1"/>
              <a:stCxn id="8200" idx="2"/>
              <a:endCxn id="8240" idx="0"/>
            </p:cNvCxnSpPr>
            <p:nvPr/>
          </p:nvCxnSpPr>
          <p:spPr bwMode="auto">
            <a:xfrm flipH="1">
              <a:off x="2849563" y="2573338"/>
              <a:ext cx="1797050" cy="112077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17" name="AutoShape 42"/>
            <p:cNvCxnSpPr>
              <a:cxnSpLocks noChangeShapeType="1"/>
              <a:stCxn id="8210" idx="2"/>
              <a:endCxn id="8199" idx="0"/>
            </p:cNvCxnSpPr>
            <p:nvPr/>
          </p:nvCxnSpPr>
          <p:spPr bwMode="auto">
            <a:xfrm flipH="1">
              <a:off x="2665413" y="4079875"/>
              <a:ext cx="1971675" cy="78105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18" name="AutoShape 43"/>
            <p:cNvCxnSpPr>
              <a:cxnSpLocks noChangeShapeType="1"/>
              <a:stCxn id="8210" idx="2"/>
              <a:endCxn id="8197" idx="0"/>
            </p:cNvCxnSpPr>
            <p:nvPr/>
          </p:nvCxnSpPr>
          <p:spPr bwMode="auto">
            <a:xfrm>
              <a:off x="4637088" y="4079875"/>
              <a:ext cx="2066925" cy="78105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19" name="AutoShape 44"/>
            <p:cNvCxnSpPr>
              <a:cxnSpLocks noChangeShapeType="1"/>
              <a:stCxn id="8210" idx="2"/>
              <a:endCxn id="8198" idx="0"/>
            </p:cNvCxnSpPr>
            <p:nvPr/>
          </p:nvCxnSpPr>
          <p:spPr bwMode="auto">
            <a:xfrm>
              <a:off x="4637088" y="4079875"/>
              <a:ext cx="9525" cy="78105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20" name="AutoShape 45"/>
            <p:cNvCxnSpPr>
              <a:cxnSpLocks noChangeShapeType="1"/>
              <a:stCxn id="8233" idx="2"/>
              <a:endCxn id="8199" idx="0"/>
            </p:cNvCxnSpPr>
            <p:nvPr/>
          </p:nvCxnSpPr>
          <p:spPr bwMode="auto">
            <a:xfrm flipH="1">
              <a:off x="2665413" y="4465638"/>
              <a:ext cx="3781425" cy="3952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21" name="AutoShape 46"/>
            <p:cNvCxnSpPr>
              <a:cxnSpLocks noChangeShapeType="1"/>
              <a:stCxn id="8233" idx="2"/>
              <a:endCxn id="8198" idx="0"/>
            </p:cNvCxnSpPr>
            <p:nvPr/>
          </p:nvCxnSpPr>
          <p:spPr bwMode="auto">
            <a:xfrm flipH="1">
              <a:off x="4646613" y="4465638"/>
              <a:ext cx="1800225" cy="3952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22" name="AutoShape 47"/>
            <p:cNvCxnSpPr>
              <a:cxnSpLocks noChangeShapeType="1"/>
              <a:stCxn id="8233" idx="2"/>
              <a:endCxn id="8197" idx="0"/>
            </p:cNvCxnSpPr>
            <p:nvPr/>
          </p:nvCxnSpPr>
          <p:spPr bwMode="auto">
            <a:xfrm>
              <a:off x="6446838" y="4465638"/>
              <a:ext cx="257175" cy="3952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23" name="AutoShape 49"/>
            <p:cNvCxnSpPr>
              <a:cxnSpLocks noChangeShapeType="1"/>
              <a:stCxn id="8199" idx="2"/>
              <a:endCxn id="8209" idx="0"/>
            </p:cNvCxnSpPr>
            <p:nvPr/>
          </p:nvCxnSpPr>
          <p:spPr bwMode="auto">
            <a:xfrm>
              <a:off x="2665413" y="5614988"/>
              <a:ext cx="862012" cy="465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24" name="AutoShape 50"/>
            <p:cNvCxnSpPr>
              <a:cxnSpLocks noChangeShapeType="1"/>
              <a:stCxn id="8198" idx="2"/>
              <a:endCxn id="8209" idx="0"/>
            </p:cNvCxnSpPr>
            <p:nvPr/>
          </p:nvCxnSpPr>
          <p:spPr bwMode="auto">
            <a:xfrm flipH="1">
              <a:off x="3527425" y="5614988"/>
              <a:ext cx="1119188" cy="465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25" name="AutoShape 51"/>
            <p:cNvCxnSpPr>
              <a:cxnSpLocks noChangeShapeType="1"/>
              <a:stCxn id="8197" idx="2"/>
              <a:endCxn id="8209" idx="0"/>
            </p:cNvCxnSpPr>
            <p:nvPr/>
          </p:nvCxnSpPr>
          <p:spPr bwMode="auto">
            <a:xfrm flipH="1">
              <a:off x="3527425" y="5614988"/>
              <a:ext cx="3176588" cy="465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8226" name="AutoShape 53"/>
            <p:cNvSpPr>
              <a:spLocks noChangeArrowheads="1"/>
            </p:cNvSpPr>
            <p:nvPr/>
          </p:nvSpPr>
          <p:spPr bwMode="auto">
            <a:xfrm>
              <a:off x="7248525" y="1827213"/>
              <a:ext cx="1749425" cy="644525"/>
            </a:xfrm>
            <a:prstGeom prst="roundRect">
              <a:avLst>
                <a:gd name="adj" fmla="val 16667"/>
              </a:avLst>
            </a:prstGeom>
            <a:solidFill>
              <a:srgbClr val="D0E1F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>
                  <a:solidFill>
                    <a:schemeClr val="bg1"/>
                  </a:solidFill>
                  <a:latin typeface="Garamond" charset="0"/>
                </a:rPr>
                <a:t>Project</a:t>
              </a:r>
            </a:p>
            <a:p>
              <a:r>
                <a:rPr lang="en-US" sz="1400">
                  <a:solidFill>
                    <a:schemeClr val="bg1"/>
                  </a:solidFill>
                  <a:latin typeface="Garamond" charset="0"/>
                </a:rPr>
                <a:t>Principal Investigators</a:t>
              </a:r>
            </a:p>
          </p:txBody>
        </p:sp>
        <p:sp>
          <p:nvSpPr>
            <p:cNvPr id="8227" name="AutoShape 54"/>
            <p:cNvSpPr>
              <a:spLocks noChangeArrowheads="1"/>
            </p:cNvSpPr>
            <p:nvPr/>
          </p:nvSpPr>
          <p:spPr bwMode="auto">
            <a:xfrm>
              <a:off x="7354888" y="2789238"/>
              <a:ext cx="1565275" cy="644525"/>
            </a:xfrm>
            <a:prstGeom prst="roundRect">
              <a:avLst>
                <a:gd name="adj" fmla="val 16667"/>
              </a:avLst>
            </a:prstGeom>
            <a:solidFill>
              <a:srgbClr val="D0E1F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>
                  <a:solidFill>
                    <a:schemeClr val="bg1"/>
                  </a:solidFill>
                  <a:latin typeface="Garamond" charset="0"/>
                </a:rPr>
                <a:t>Project</a:t>
              </a:r>
            </a:p>
            <a:p>
              <a:r>
                <a:rPr lang="en-US" sz="1400">
                  <a:solidFill>
                    <a:schemeClr val="bg1"/>
                  </a:solidFill>
                  <a:latin typeface="Garamond" charset="0"/>
                </a:rPr>
                <a:t>Co-Investigators</a:t>
              </a:r>
            </a:p>
          </p:txBody>
        </p:sp>
        <p:cxnSp>
          <p:nvCxnSpPr>
            <p:cNvPr id="8228" name="AutoShape 55"/>
            <p:cNvCxnSpPr>
              <a:cxnSpLocks noChangeShapeType="1"/>
              <a:stCxn id="8226" idx="2"/>
              <a:endCxn id="8227" idx="0"/>
            </p:cNvCxnSpPr>
            <p:nvPr/>
          </p:nvCxnSpPr>
          <p:spPr bwMode="auto">
            <a:xfrm>
              <a:off x="8123238" y="2471738"/>
              <a:ext cx="14287" cy="3175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29" name="AutoShape 56"/>
            <p:cNvCxnSpPr>
              <a:cxnSpLocks noChangeShapeType="1"/>
              <a:stCxn id="8226" idx="1"/>
              <a:endCxn id="8240" idx="0"/>
            </p:cNvCxnSpPr>
            <p:nvPr/>
          </p:nvCxnSpPr>
          <p:spPr bwMode="auto">
            <a:xfrm flipH="1">
              <a:off x="2849563" y="2149475"/>
              <a:ext cx="4398962" cy="154463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30" name="AutoShape 57"/>
            <p:cNvCxnSpPr>
              <a:cxnSpLocks noChangeShapeType="1"/>
              <a:stCxn id="8226" idx="1"/>
              <a:endCxn id="8210" idx="0"/>
            </p:cNvCxnSpPr>
            <p:nvPr/>
          </p:nvCxnSpPr>
          <p:spPr bwMode="auto">
            <a:xfrm flipH="1">
              <a:off x="4637088" y="2149475"/>
              <a:ext cx="2611437" cy="115887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31" name="AutoShape 58"/>
            <p:cNvCxnSpPr>
              <a:cxnSpLocks noChangeShapeType="1"/>
              <a:stCxn id="8226" idx="1"/>
              <a:endCxn id="8233" idx="0"/>
            </p:cNvCxnSpPr>
            <p:nvPr/>
          </p:nvCxnSpPr>
          <p:spPr bwMode="auto">
            <a:xfrm flipH="1">
              <a:off x="6446838" y="2149475"/>
              <a:ext cx="801687" cy="154463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32" name="AutoShape 59"/>
            <p:cNvCxnSpPr>
              <a:cxnSpLocks noChangeShapeType="1"/>
              <a:stCxn id="8195" idx="2"/>
              <a:endCxn id="8226" idx="1"/>
            </p:cNvCxnSpPr>
            <p:nvPr/>
          </p:nvCxnSpPr>
          <p:spPr bwMode="auto">
            <a:xfrm>
              <a:off x="4638675" y="1819275"/>
              <a:ext cx="2609850" cy="3302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8233" name="AutoShape 10"/>
            <p:cNvSpPr>
              <a:spLocks noChangeArrowheads="1"/>
            </p:cNvSpPr>
            <p:nvPr/>
          </p:nvSpPr>
          <p:spPr bwMode="auto">
            <a:xfrm>
              <a:off x="5643563" y="3694113"/>
              <a:ext cx="1604962" cy="771525"/>
            </a:xfrm>
            <a:prstGeom prst="roundRect">
              <a:avLst>
                <a:gd name="adj" fmla="val 16667"/>
              </a:avLst>
            </a:prstGeom>
            <a:solidFill>
              <a:srgbClr val="D0E1F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Karen</a:t>
              </a:r>
            </a:p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Pendergast, MPH</a:t>
              </a:r>
            </a:p>
            <a:p>
              <a:r>
                <a:rPr lang="en-US" sz="1400" i="1">
                  <a:solidFill>
                    <a:schemeClr val="bg1"/>
                  </a:solidFill>
                  <a:latin typeface="Garamond" charset="0"/>
                </a:rPr>
                <a:t>Project Leader I</a:t>
              </a:r>
            </a:p>
          </p:txBody>
        </p:sp>
        <p:sp>
          <p:nvSpPr>
            <p:cNvPr id="8234" name="AutoShape 31"/>
            <p:cNvSpPr>
              <a:spLocks noChangeArrowheads="1"/>
            </p:cNvSpPr>
            <p:nvPr/>
          </p:nvSpPr>
          <p:spPr bwMode="auto">
            <a:xfrm>
              <a:off x="4879975" y="6080125"/>
              <a:ext cx="1646238" cy="630238"/>
            </a:xfrm>
            <a:prstGeom prst="roundRect">
              <a:avLst>
                <a:gd name="adj" fmla="val 16667"/>
              </a:avLst>
            </a:prstGeom>
            <a:solidFill>
              <a:srgbClr val="D0E1F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TBD</a:t>
              </a:r>
            </a:p>
            <a:p>
              <a:r>
                <a:rPr lang="en-US" sz="1400" i="1">
                  <a:solidFill>
                    <a:schemeClr val="bg1"/>
                  </a:solidFill>
                  <a:latin typeface="Garamond" charset="0"/>
                </a:rPr>
                <a:t>Research Aide</a:t>
              </a:r>
            </a:p>
          </p:txBody>
        </p:sp>
        <p:cxnSp>
          <p:nvCxnSpPr>
            <p:cNvPr id="83" name="Straight Arrow Connector 82"/>
            <p:cNvCxnSpPr>
              <a:stCxn id="8199" idx="2"/>
              <a:endCxn id="8234" idx="0"/>
            </p:cNvCxnSpPr>
            <p:nvPr/>
          </p:nvCxnSpPr>
          <p:spPr bwMode="auto">
            <a:xfrm>
              <a:off x="2665413" y="5614988"/>
              <a:ext cx="3036887" cy="46513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>
              <a:stCxn id="8198" idx="2"/>
              <a:endCxn id="8234" idx="0"/>
            </p:cNvCxnSpPr>
            <p:nvPr/>
          </p:nvCxnSpPr>
          <p:spPr bwMode="auto">
            <a:xfrm>
              <a:off x="4646613" y="5614988"/>
              <a:ext cx="1055687" cy="46513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>
              <a:stCxn id="8197" idx="2"/>
              <a:endCxn id="8234" idx="0"/>
            </p:cNvCxnSpPr>
            <p:nvPr/>
          </p:nvCxnSpPr>
          <p:spPr bwMode="auto">
            <a:xfrm flipH="1">
              <a:off x="5702300" y="5614988"/>
              <a:ext cx="1001713" cy="46513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38" name="AutoShape 5"/>
            <p:cNvSpPr>
              <a:spLocks noChangeArrowheads="1"/>
            </p:cNvSpPr>
            <p:nvPr/>
          </p:nvSpPr>
          <p:spPr bwMode="auto">
            <a:xfrm>
              <a:off x="107950" y="3643313"/>
              <a:ext cx="1566863" cy="898525"/>
            </a:xfrm>
            <a:prstGeom prst="roundRect">
              <a:avLst>
                <a:gd name="adj" fmla="val 16667"/>
              </a:avLst>
            </a:prstGeom>
            <a:solidFill>
              <a:srgbClr val="D0E1F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Corey Hadley, MM</a:t>
              </a:r>
            </a:p>
            <a:p>
              <a:r>
                <a:rPr lang="en-US" sz="1400" i="1">
                  <a:solidFill>
                    <a:schemeClr val="bg1"/>
                  </a:solidFill>
                  <a:latin typeface="Garamond" charset="0"/>
                </a:rPr>
                <a:t>Statistician</a:t>
              </a:r>
            </a:p>
          </p:txBody>
        </p:sp>
        <p:cxnSp>
          <p:nvCxnSpPr>
            <p:cNvPr id="8239" name="AutoShape 37"/>
            <p:cNvCxnSpPr>
              <a:cxnSpLocks noChangeShapeType="1"/>
              <a:stCxn id="8200" idx="1"/>
              <a:endCxn id="8238" idx="3"/>
            </p:cNvCxnSpPr>
            <p:nvPr/>
          </p:nvCxnSpPr>
          <p:spPr bwMode="auto">
            <a:xfrm flipH="1">
              <a:off x="1674813" y="2325688"/>
              <a:ext cx="1558925" cy="17668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8240" name="AutoShape 10"/>
            <p:cNvSpPr>
              <a:spLocks noChangeArrowheads="1"/>
            </p:cNvSpPr>
            <p:nvPr/>
          </p:nvSpPr>
          <p:spPr bwMode="auto">
            <a:xfrm>
              <a:off x="2093913" y="3694113"/>
              <a:ext cx="1511300" cy="771525"/>
            </a:xfrm>
            <a:prstGeom prst="roundRect">
              <a:avLst>
                <a:gd name="adj" fmla="val 16667"/>
              </a:avLst>
            </a:prstGeom>
            <a:solidFill>
              <a:srgbClr val="D0E1F4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Brooke</a:t>
              </a:r>
            </a:p>
            <a:p>
              <a:r>
                <a:rPr lang="en-US" sz="1400" b="1">
                  <a:solidFill>
                    <a:schemeClr val="bg1"/>
                  </a:solidFill>
                  <a:latin typeface="Garamond" charset="0"/>
                </a:rPr>
                <a:t>Heidenfelder, PhD</a:t>
              </a:r>
            </a:p>
            <a:p>
              <a:r>
                <a:rPr lang="en-US" sz="1400" i="1">
                  <a:solidFill>
                    <a:schemeClr val="bg1"/>
                  </a:solidFill>
                  <a:latin typeface="Garamond" charset="0"/>
                </a:rPr>
                <a:t>Project Leader I</a:t>
              </a:r>
            </a:p>
          </p:txBody>
        </p:sp>
        <p:cxnSp>
          <p:nvCxnSpPr>
            <p:cNvPr id="89" name="Straight Arrow Connector 88"/>
            <p:cNvCxnSpPr>
              <a:stCxn id="8210" idx="3"/>
              <a:endCxn id="8233" idx="1"/>
            </p:cNvCxnSpPr>
            <p:nvPr/>
          </p:nvCxnSpPr>
          <p:spPr>
            <a:xfrm>
              <a:off x="5281613" y="3694113"/>
              <a:ext cx="361950" cy="385762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>
              <a:stCxn id="8210" idx="1"/>
              <a:endCxn id="8240" idx="3"/>
            </p:cNvCxnSpPr>
            <p:nvPr/>
          </p:nvCxnSpPr>
          <p:spPr>
            <a:xfrm flipH="1">
              <a:off x="3605213" y="3694113"/>
              <a:ext cx="387350" cy="385762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r" rtl="0" eaLnBrk="1" fontAlgn="base" hangingPunct="1"/>
            <a:r>
              <a:rPr lang="en-US" sz="2400" b="1" kern="1200" dirty="0" smtClean="0">
                <a:solidFill>
                  <a:srgbClr val="FFC000"/>
                </a:solidFill>
                <a:effectLst/>
                <a:latin typeface="Arial"/>
                <a:ea typeface="ＭＳ Ｐゴシック"/>
                <a:cs typeface="+mn-cs"/>
              </a:rPr>
              <a:t>Duke University: EPC Organizational Chart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Investigators on Current EPC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54288"/>
            <a:ext cx="8237538" cy="6042544"/>
          </a:xfrm>
        </p:spPr>
        <p:txBody>
          <a:bodyPr numCol="3">
            <a:normAutofit fontScale="40000" lnSpcReduction="20000"/>
          </a:bodyPr>
          <a:lstStyle/>
          <a:p>
            <a:pPr>
              <a:defRPr/>
            </a:pPr>
            <a:r>
              <a:rPr lang="en-US" sz="2800" dirty="0"/>
              <a:t>Cardiology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Adrian Hernandez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 err="1"/>
              <a:t>Bimal</a:t>
            </a:r>
            <a:r>
              <a:rPr lang="en-US" sz="2800" dirty="0"/>
              <a:t> Shah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Chiara </a:t>
            </a:r>
            <a:r>
              <a:rPr lang="en-US" sz="2800" dirty="0" err="1"/>
              <a:t>Melloni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Galen Wagner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Jeffrey </a:t>
            </a:r>
            <a:r>
              <a:rPr lang="en-US" sz="2800" dirty="0" err="1"/>
              <a:t>Washam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Judson Williams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Karen Alexander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 err="1"/>
              <a:t>Manesh</a:t>
            </a:r>
            <a:r>
              <a:rPr lang="en-US" sz="2800" dirty="0"/>
              <a:t> Patel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Matthew Brennan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Monique Anderson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Renato Lopes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Sana Al-</a:t>
            </a:r>
            <a:r>
              <a:rPr lang="en-US" sz="2800" dirty="0" err="1"/>
              <a:t>Khatib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 err="1"/>
              <a:t>Sreekanth</a:t>
            </a:r>
            <a:r>
              <a:rPr lang="en-US" sz="2800" dirty="0"/>
              <a:t> </a:t>
            </a:r>
            <a:r>
              <a:rPr lang="en-US" sz="2800" dirty="0" err="1"/>
              <a:t>Vemulapalli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 err="1"/>
              <a:t>Sumeet</a:t>
            </a:r>
            <a:r>
              <a:rPr lang="en-US" sz="2800" dirty="0"/>
              <a:t> </a:t>
            </a:r>
            <a:r>
              <a:rPr lang="en-US" sz="2800" dirty="0" err="1"/>
              <a:t>Subherwal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William Schuyler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 err="1"/>
              <a:t>Zubin</a:t>
            </a:r>
            <a:r>
              <a:rPr lang="en-US" sz="2800" dirty="0"/>
              <a:t> </a:t>
            </a:r>
            <a:r>
              <a:rPr lang="en-US" sz="2800" dirty="0" err="1"/>
              <a:t>Eapen</a:t>
            </a:r>
            <a:endParaRPr lang="en-US" sz="2800" dirty="0"/>
          </a:p>
          <a:p>
            <a:pPr>
              <a:defRPr/>
            </a:pPr>
            <a:endParaRPr lang="en-US" sz="1100" dirty="0"/>
          </a:p>
          <a:p>
            <a:pPr>
              <a:defRPr/>
            </a:pPr>
            <a:r>
              <a:rPr lang="en-US" sz="2800" dirty="0"/>
              <a:t>Pulmonary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Bill </a:t>
            </a:r>
            <a:r>
              <a:rPr lang="en-US" sz="2800" dirty="0" err="1"/>
              <a:t>Hargett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Chris Cox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Chris Castillo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Daniel </a:t>
            </a:r>
            <a:r>
              <a:rPr lang="en-US" sz="2800" dirty="0" err="1"/>
              <a:t>Grilstrap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Joe </a:t>
            </a:r>
            <a:r>
              <a:rPr lang="en-US" sz="2800" dirty="0" err="1"/>
              <a:t>Govert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 err="1"/>
              <a:t>Njira</a:t>
            </a:r>
            <a:r>
              <a:rPr lang="en-US" sz="2800" dirty="0"/>
              <a:t> </a:t>
            </a:r>
            <a:r>
              <a:rPr lang="en-US" sz="2800" dirty="0" err="1"/>
              <a:t>Ludugo</a:t>
            </a:r>
            <a:endParaRPr lang="en-US" sz="2800" dirty="0"/>
          </a:p>
          <a:p>
            <a:pPr>
              <a:defRPr/>
            </a:pPr>
            <a:endParaRPr lang="en-US" sz="1100" dirty="0"/>
          </a:p>
          <a:p>
            <a:pPr>
              <a:defRPr/>
            </a:pPr>
            <a:endParaRPr lang="en-US" sz="2800" dirty="0"/>
          </a:p>
          <a:p>
            <a:pPr>
              <a:defRPr/>
            </a:pPr>
            <a:r>
              <a:rPr lang="en-US" sz="2800" dirty="0"/>
              <a:t>General Internal Medicine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Rowena Dolor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 err="1"/>
              <a:t>Adia</a:t>
            </a:r>
            <a:r>
              <a:rPr lang="en-US" sz="2800" dirty="0"/>
              <a:t> Ross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Benjamin Power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David </a:t>
            </a:r>
            <a:r>
              <a:rPr lang="en-US" sz="2800" dirty="0" err="1"/>
              <a:t>Matchar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Doug </a:t>
            </a:r>
            <a:r>
              <a:rPr lang="en-US" sz="2800" dirty="0" err="1"/>
              <a:t>McCrory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George Jackson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John Williams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Karen Alexander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Kristine Schmidt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Lori Bastian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Matt Crowley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 err="1"/>
              <a:t>Ranee</a:t>
            </a:r>
            <a:r>
              <a:rPr lang="en-US" sz="2800" dirty="0"/>
              <a:t> </a:t>
            </a:r>
            <a:r>
              <a:rPr lang="en-US" sz="2800" dirty="0" err="1"/>
              <a:t>Chatterjee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Will </a:t>
            </a:r>
            <a:r>
              <a:rPr lang="en-US" sz="2800" dirty="0" err="1"/>
              <a:t>Yancy</a:t>
            </a:r>
            <a:endParaRPr lang="en-US" sz="2800" dirty="0"/>
          </a:p>
          <a:p>
            <a:pPr>
              <a:defRPr/>
            </a:pPr>
            <a:endParaRPr lang="en-US" sz="1100" dirty="0"/>
          </a:p>
          <a:p>
            <a:pPr>
              <a:defRPr/>
            </a:pPr>
            <a:r>
              <a:rPr lang="en-US" sz="2800" dirty="0"/>
              <a:t>Neurology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Carmelo </a:t>
            </a:r>
            <a:r>
              <a:rPr lang="en-US" sz="2800" dirty="0" err="1"/>
              <a:t>Graffignino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Dai </a:t>
            </a:r>
            <a:r>
              <a:rPr lang="en-US" sz="2800" dirty="0" err="1"/>
              <a:t>Wai</a:t>
            </a:r>
            <a:r>
              <a:rPr lang="en-US" sz="2800" dirty="0"/>
              <a:t> Olson</a:t>
            </a:r>
          </a:p>
          <a:p>
            <a:pPr>
              <a:defRPr/>
            </a:pPr>
            <a:endParaRPr lang="en-US" sz="1100" dirty="0"/>
          </a:p>
          <a:p>
            <a:pPr>
              <a:defRPr/>
            </a:pPr>
            <a:r>
              <a:rPr lang="en-US" sz="2800" dirty="0"/>
              <a:t>Pediatrics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Alex Kemper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Heather </a:t>
            </a:r>
            <a:r>
              <a:rPr lang="en-US" sz="2800" dirty="0" err="1"/>
              <a:t>VanMater</a:t>
            </a:r>
            <a:endParaRPr lang="en-US" sz="2800" dirty="0"/>
          </a:p>
          <a:p>
            <a:pPr>
              <a:defRPr/>
            </a:pPr>
            <a:endParaRPr lang="en-US" sz="1100" dirty="0"/>
          </a:p>
          <a:p>
            <a:pPr>
              <a:defRPr/>
            </a:pPr>
            <a:r>
              <a:rPr lang="en-US" sz="2800" dirty="0"/>
              <a:t>Family Medicine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David </a:t>
            </a:r>
            <a:r>
              <a:rPr lang="en-US" sz="2800" dirty="0" err="1"/>
              <a:t>Lobach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Remy </a:t>
            </a:r>
            <a:r>
              <a:rPr lang="en-US" sz="2800" dirty="0" err="1"/>
              <a:t>Coeytaux</a:t>
            </a:r>
            <a:endParaRPr lang="en-US" sz="2800" dirty="0"/>
          </a:p>
          <a:p>
            <a:pPr>
              <a:defRPr/>
            </a:pPr>
            <a:endParaRPr lang="en-US" sz="1100" dirty="0"/>
          </a:p>
          <a:p>
            <a:pPr>
              <a:defRPr/>
            </a:pPr>
            <a:endParaRPr lang="en-US" sz="1100" dirty="0"/>
          </a:p>
          <a:p>
            <a:pPr>
              <a:defRPr/>
            </a:pPr>
            <a:endParaRPr lang="en-US" sz="1100" dirty="0"/>
          </a:p>
          <a:p>
            <a:pPr>
              <a:defRPr/>
            </a:pPr>
            <a:endParaRPr lang="en-US" sz="1100" dirty="0"/>
          </a:p>
          <a:p>
            <a:pPr>
              <a:defRPr/>
            </a:pPr>
            <a:r>
              <a:rPr lang="en-US" sz="2800" dirty="0"/>
              <a:t>Nursing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Janet </a:t>
            </a:r>
            <a:r>
              <a:rPr lang="en-US" sz="2800" dirty="0" err="1"/>
              <a:t>Prvu</a:t>
            </a:r>
            <a:r>
              <a:rPr lang="en-US" sz="2800" dirty="0"/>
              <a:t> </a:t>
            </a:r>
            <a:r>
              <a:rPr lang="en-US" sz="2800" dirty="0" err="1"/>
              <a:t>Bettger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Kathy Wood</a:t>
            </a:r>
          </a:p>
          <a:p>
            <a:pPr>
              <a:defRPr/>
            </a:pPr>
            <a:endParaRPr lang="en-US" sz="1100" dirty="0"/>
          </a:p>
          <a:p>
            <a:pPr>
              <a:defRPr/>
            </a:pPr>
            <a:r>
              <a:rPr lang="en-US" sz="2800" dirty="0"/>
              <a:t>OBGYN/</a:t>
            </a:r>
            <a:r>
              <a:rPr lang="en-US" sz="2800" dirty="0" err="1"/>
              <a:t>Gyn</a:t>
            </a:r>
            <a:r>
              <a:rPr lang="en-US" sz="2800" dirty="0"/>
              <a:t> Oncology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Evan Myers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 err="1"/>
              <a:t>Geeta</a:t>
            </a:r>
            <a:r>
              <a:rPr lang="en-US" sz="2800" dirty="0"/>
              <a:t> </a:t>
            </a:r>
            <a:r>
              <a:rPr lang="en-US" sz="2800" dirty="0" err="1"/>
              <a:t>Swamy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Laura </a:t>
            </a:r>
            <a:r>
              <a:rPr lang="en-US" sz="2800" dirty="0" err="1"/>
              <a:t>Havrilesky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Jeff Lowery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Rachel </a:t>
            </a:r>
            <a:r>
              <a:rPr lang="en-US" sz="2800" dirty="0" err="1"/>
              <a:t>Pergallo</a:t>
            </a:r>
            <a:endParaRPr lang="en-US" sz="2800" dirty="0"/>
          </a:p>
          <a:p>
            <a:pPr>
              <a:defRPr/>
            </a:pPr>
            <a:endParaRPr lang="en-US" sz="1100" dirty="0"/>
          </a:p>
          <a:p>
            <a:pPr>
              <a:defRPr/>
            </a:pPr>
            <a:r>
              <a:rPr lang="en-US" sz="2800" dirty="0"/>
              <a:t>Psychiatry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Marla Wald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Bill Meyers</a:t>
            </a:r>
          </a:p>
          <a:p>
            <a:pPr>
              <a:defRPr/>
            </a:pPr>
            <a:endParaRPr lang="en-US" sz="1100" dirty="0"/>
          </a:p>
          <a:p>
            <a:pPr>
              <a:defRPr/>
            </a:pPr>
            <a:r>
              <a:rPr lang="en-US" sz="2800" dirty="0"/>
              <a:t>Biostatistics/HSR/</a:t>
            </a:r>
            <a:r>
              <a:rPr lang="en-US" sz="2800" dirty="0" err="1"/>
              <a:t>PharmD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Gillian Sanders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 err="1"/>
              <a:t>Andrzej</a:t>
            </a:r>
            <a:r>
              <a:rPr lang="en-US" sz="2800" dirty="0"/>
              <a:t> </a:t>
            </a:r>
            <a:r>
              <a:rPr lang="en-US" sz="2800" dirty="0" err="1"/>
              <a:t>Kosinski</a:t>
            </a:r>
            <a:r>
              <a:rPr lang="en-US" sz="2800" dirty="0"/>
              <a:t>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Cindy Green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Gregory </a:t>
            </a:r>
            <a:r>
              <a:rPr lang="en-US" sz="2800" dirty="0" err="1"/>
              <a:t>Samsa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Jennifer </a:t>
            </a:r>
            <a:r>
              <a:rPr lang="en-US" sz="2800" dirty="0" err="1"/>
              <a:t>Gierisch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Nancy Allen </a:t>
            </a:r>
            <a:r>
              <a:rPr lang="en-US" sz="2800" dirty="0" err="1"/>
              <a:t>Lapointe</a:t>
            </a:r>
            <a:endParaRPr lang="en-US" sz="2800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Trish Moorman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2800" dirty="0"/>
              <a:t>Vic Hasselblad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Managing Conflicts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8625" y="677863"/>
            <a:ext cx="8237538" cy="4535487"/>
          </a:xfrm>
        </p:spPr>
        <p:txBody>
          <a:bodyPr/>
          <a:lstStyle/>
          <a:p>
            <a:r>
              <a:rPr lang="en-US">
                <a:latin typeface="Arial" charset="0"/>
              </a:rPr>
              <a:t>Make clear up front potential conflicts – financial and intellectual</a:t>
            </a:r>
          </a:p>
          <a:p>
            <a:r>
              <a:rPr lang="en-US">
                <a:latin typeface="Arial" charset="0"/>
              </a:rPr>
              <a:t>Delve down in to possible conflicts</a:t>
            </a:r>
          </a:p>
          <a:p>
            <a:r>
              <a:rPr lang="en-US">
                <a:latin typeface="Arial" charset="0"/>
              </a:rPr>
              <a:t>Discuss with AHRQ/Task Order Officers</a:t>
            </a:r>
          </a:p>
          <a:p>
            <a:r>
              <a:rPr lang="en-US">
                <a:latin typeface="Arial" charset="0"/>
              </a:rPr>
              <a:t>Understand that a conflict on one project doesn</a:t>
            </a:r>
            <a:r>
              <a:rPr lang="ja-JP" altLang="en-US">
                <a:latin typeface="Arial" charset="0"/>
              </a:rPr>
              <a:t>’</a:t>
            </a:r>
            <a:r>
              <a:rPr lang="en-US">
                <a:latin typeface="Arial" charset="0"/>
              </a:rPr>
              <a:t>t mean the investigators will be conflicted on all projects</a:t>
            </a:r>
          </a:p>
          <a:p>
            <a:r>
              <a:rPr lang="en-US">
                <a:latin typeface="Arial" charset="0"/>
              </a:rPr>
              <a:t>Discuss other potential roles within projects/EPC</a:t>
            </a:r>
          </a:p>
          <a:p>
            <a:r>
              <a:rPr lang="en-US">
                <a:latin typeface="Arial" charset="0"/>
              </a:rPr>
              <a:t>Understand incentives for/against participating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Building a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513" y="417513"/>
            <a:ext cx="8562975" cy="6216650"/>
          </a:xfrm>
        </p:spPr>
        <p:txBody>
          <a:bodyPr/>
          <a:lstStyle/>
          <a:p>
            <a:r>
              <a:rPr lang="en-US">
                <a:latin typeface="Arial" charset="0"/>
              </a:rPr>
              <a:t>Use of fellows, housestaff, junior investigators</a:t>
            </a:r>
          </a:p>
          <a:p>
            <a:r>
              <a:rPr lang="en-US">
                <a:latin typeface="Arial" charset="0"/>
              </a:rPr>
              <a:t>Building investigator relationships beyond one project</a:t>
            </a:r>
          </a:p>
          <a:p>
            <a:r>
              <a:rPr lang="en-US">
                <a:latin typeface="Arial" charset="0"/>
              </a:rPr>
              <a:t>Having high-level staff to ensure positive EPC experience</a:t>
            </a:r>
          </a:p>
          <a:p>
            <a:r>
              <a:rPr lang="en-US">
                <a:latin typeface="Arial" charset="0"/>
              </a:rPr>
              <a:t>Development of methodological abilities in general internists</a:t>
            </a:r>
          </a:p>
          <a:p>
            <a:r>
              <a:rPr lang="en-US">
                <a:latin typeface="Arial" charset="0"/>
              </a:rPr>
              <a:t>Working with Division Chiefs to identify investigators</a:t>
            </a:r>
          </a:p>
          <a:p>
            <a:r>
              <a:rPr lang="en-US">
                <a:latin typeface="Arial" charset="0"/>
              </a:rPr>
              <a:t>Establishing potential of comparative effectiveness research/systematic reviews as area of research focus</a:t>
            </a:r>
          </a:p>
          <a:p>
            <a:r>
              <a:rPr lang="en-US">
                <a:latin typeface="Arial" charset="0"/>
              </a:rPr>
              <a:t>Availability of sustained funding (short term/ long term)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cri_template">
  <a:themeElements>
    <a:clrScheme name="dcri_template 10">
      <a:dk1>
        <a:srgbClr val="000000"/>
      </a:dk1>
      <a:lt1>
        <a:srgbClr val="FFFFFF"/>
      </a:lt1>
      <a:dk2>
        <a:srgbClr val="003366"/>
      </a:dk2>
      <a:lt2>
        <a:srgbClr val="FCAF17"/>
      </a:lt2>
      <a:accent1>
        <a:srgbClr val="7DA9DA"/>
      </a:accent1>
      <a:accent2>
        <a:srgbClr val="6B6BCE"/>
      </a:accent2>
      <a:accent3>
        <a:srgbClr val="AAADB8"/>
      </a:accent3>
      <a:accent4>
        <a:srgbClr val="DADADA"/>
      </a:accent4>
      <a:accent5>
        <a:srgbClr val="BFD1EA"/>
      </a:accent5>
      <a:accent6>
        <a:srgbClr val="6060BA"/>
      </a:accent6>
      <a:hlink>
        <a:srgbClr val="8CC63F"/>
      </a:hlink>
      <a:folHlink>
        <a:srgbClr val="F8E6C6"/>
      </a:folHlink>
    </a:clrScheme>
    <a:fontScheme name="dcri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cri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ri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cri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ri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ri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ri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ri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ri_template 8">
        <a:dk1>
          <a:srgbClr val="000000"/>
        </a:dk1>
        <a:lt1>
          <a:srgbClr val="FFFFFF"/>
        </a:lt1>
        <a:dk2>
          <a:srgbClr val="00529B"/>
        </a:dk2>
        <a:lt2>
          <a:srgbClr val="FFBA3E"/>
        </a:lt2>
        <a:accent1>
          <a:srgbClr val="3365FB"/>
        </a:accent1>
        <a:accent2>
          <a:srgbClr val="6B6BCE"/>
        </a:accent2>
        <a:accent3>
          <a:srgbClr val="AAB3CB"/>
        </a:accent3>
        <a:accent4>
          <a:srgbClr val="DADADA"/>
        </a:accent4>
        <a:accent5>
          <a:srgbClr val="ADB8FD"/>
        </a:accent5>
        <a:accent6>
          <a:srgbClr val="6060BA"/>
        </a:accent6>
        <a:hlink>
          <a:srgbClr val="00B7A5"/>
        </a:hlink>
        <a:folHlink>
          <a:srgbClr val="F8E6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cri_template 9">
        <a:dk1>
          <a:srgbClr val="000000"/>
        </a:dk1>
        <a:lt1>
          <a:srgbClr val="FFFFFF"/>
        </a:lt1>
        <a:dk2>
          <a:srgbClr val="00529B"/>
        </a:dk2>
        <a:lt2>
          <a:srgbClr val="FCAF17"/>
        </a:lt2>
        <a:accent1>
          <a:srgbClr val="7DA9DA"/>
        </a:accent1>
        <a:accent2>
          <a:srgbClr val="6B6BCE"/>
        </a:accent2>
        <a:accent3>
          <a:srgbClr val="AAB3CB"/>
        </a:accent3>
        <a:accent4>
          <a:srgbClr val="DADADA"/>
        </a:accent4>
        <a:accent5>
          <a:srgbClr val="BFD1EA"/>
        </a:accent5>
        <a:accent6>
          <a:srgbClr val="6060BA"/>
        </a:accent6>
        <a:hlink>
          <a:srgbClr val="8CC63F"/>
        </a:hlink>
        <a:folHlink>
          <a:srgbClr val="F8E6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cri_template 10">
        <a:dk1>
          <a:srgbClr val="000000"/>
        </a:dk1>
        <a:lt1>
          <a:srgbClr val="FFFFFF"/>
        </a:lt1>
        <a:dk2>
          <a:srgbClr val="003366"/>
        </a:dk2>
        <a:lt2>
          <a:srgbClr val="FCAF17"/>
        </a:lt2>
        <a:accent1>
          <a:srgbClr val="7DA9DA"/>
        </a:accent1>
        <a:accent2>
          <a:srgbClr val="6B6BCE"/>
        </a:accent2>
        <a:accent3>
          <a:srgbClr val="AAADB8"/>
        </a:accent3>
        <a:accent4>
          <a:srgbClr val="DADADA"/>
        </a:accent4>
        <a:accent5>
          <a:srgbClr val="BFD1EA"/>
        </a:accent5>
        <a:accent6>
          <a:srgbClr val="6060BA"/>
        </a:accent6>
        <a:hlink>
          <a:srgbClr val="8CC63F"/>
        </a:hlink>
        <a:folHlink>
          <a:srgbClr val="F8E6C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7385</TotalTime>
  <Words>808</Words>
  <Application>Microsoft Macintosh PowerPoint</Application>
  <PresentationFormat>On-screen Show (4:3)</PresentationFormat>
  <Paragraphs>219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Monotype Sorts</vt:lpstr>
      <vt:lpstr>Garamond</vt:lpstr>
      <vt:lpstr>dcri_template</vt:lpstr>
      <vt:lpstr>Assembling a Systematic Review Team: The Duke Experience</vt:lpstr>
      <vt:lpstr>AHRQ Evidence-based Practice Centers (EPCs)</vt:lpstr>
      <vt:lpstr>Duke EPC Project Portfolio</vt:lpstr>
      <vt:lpstr>Composition of Project Teams</vt:lpstr>
      <vt:lpstr>Other Potential Roles</vt:lpstr>
      <vt:lpstr>Duke University: EPC Organizational Chart </vt:lpstr>
      <vt:lpstr>Investigators on Current EPC Projects</vt:lpstr>
      <vt:lpstr>Managing Conflicts</vt:lpstr>
      <vt:lpstr>Building a Team</vt:lpstr>
      <vt:lpstr>DISCUSSION/QUESTIONS</vt:lpstr>
    </vt:vector>
  </TitlesOfParts>
  <Company>HSR&amp;D, VAMC, Durham, 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price of a cough? An econonic analysis of ACE inhibitors compared to ARBs for blood pressure.</dc:title>
  <dc:creator>power017</dc:creator>
  <cp:lastModifiedBy>Vanessa Graham</cp:lastModifiedBy>
  <cp:revision>173</cp:revision>
  <dcterms:created xsi:type="dcterms:W3CDTF">2008-09-16T19:37:36Z</dcterms:created>
  <dcterms:modified xsi:type="dcterms:W3CDTF">2011-10-20T21:22:08Z</dcterms:modified>
</cp:coreProperties>
</file>