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2" r:id="rId1"/>
  </p:sldMasterIdLst>
  <p:notesMasterIdLst>
    <p:notesMasterId r:id="rId22"/>
  </p:notesMasterIdLst>
  <p:handoutMasterIdLst>
    <p:handoutMasterId r:id="rId23"/>
  </p:handoutMasterIdLst>
  <p:sldIdLst>
    <p:sldId id="508" r:id="rId2"/>
    <p:sldId id="510" r:id="rId3"/>
    <p:sldId id="480" r:id="rId4"/>
    <p:sldId id="481" r:id="rId5"/>
    <p:sldId id="482" r:id="rId6"/>
    <p:sldId id="483" r:id="rId7"/>
    <p:sldId id="484" r:id="rId8"/>
    <p:sldId id="487" r:id="rId9"/>
    <p:sldId id="488" r:id="rId10"/>
    <p:sldId id="489" r:id="rId11"/>
    <p:sldId id="490" r:id="rId12"/>
    <p:sldId id="491" r:id="rId13"/>
    <p:sldId id="492" r:id="rId14"/>
    <p:sldId id="493" r:id="rId15"/>
    <p:sldId id="494" r:id="rId16"/>
    <p:sldId id="495" r:id="rId17"/>
    <p:sldId id="496" r:id="rId18"/>
    <p:sldId id="497" r:id="rId19"/>
    <p:sldId id="501" r:id="rId20"/>
    <p:sldId id="511" r:id="rId21"/>
  </p:sldIdLst>
  <p:sldSz cx="9144000" cy="6858000" type="screen4x3"/>
  <p:notesSz cx="6858000" cy="9144000"/>
  <p:defaultTextStyle>
    <a:defPPr>
      <a:defRPr lang="en-US"/>
    </a:defPPr>
    <a:lvl1pPr algn="l" rtl="0" eaLnBrk="0" fontAlgn="base" hangingPunct="0">
      <a:spcBef>
        <a:spcPct val="50000"/>
      </a:spcBef>
      <a:spcAft>
        <a:spcPct val="0"/>
      </a:spcAft>
      <a:buFont typeface="Monotype Sorts" charset="0"/>
      <a:buChar char="4"/>
      <a:defRPr kumimoji="1" sz="2800" kern="1200">
        <a:solidFill>
          <a:schemeClr val="bg1"/>
        </a:solidFill>
        <a:latin typeface="Times New Roman" charset="0"/>
        <a:ea typeface="ＭＳ Ｐゴシック" charset="0"/>
        <a:cs typeface="+mn-cs"/>
      </a:defRPr>
    </a:lvl1pPr>
    <a:lvl2pPr marL="457200" algn="l" rtl="0" eaLnBrk="0" fontAlgn="base" hangingPunct="0">
      <a:spcBef>
        <a:spcPct val="50000"/>
      </a:spcBef>
      <a:spcAft>
        <a:spcPct val="0"/>
      </a:spcAft>
      <a:buFont typeface="Monotype Sorts" charset="0"/>
      <a:buChar char="4"/>
      <a:defRPr kumimoji="1" sz="2800" kern="1200">
        <a:solidFill>
          <a:schemeClr val="bg1"/>
        </a:solidFill>
        <a:latin typeface="Times New Roman" charset="0"/>
        <a:ea typeface="ＭＳ Ｐゴシック" charset="0"/>
        <a:cs typeface="+mn-cs"/>
      </a:defRPr>
    </a:lvl2pPr>
    <a:lvl3pPr marL="914400" algn="l" rtl="0" eaLnBrk="0" fontAlgn="base" hangingPunct="0">
      <a:spcBef>
        <a:spcPct val="50000"/>
      </a:spcBef>
      <a:spcAft>
        <a:spcPct val="0"/>
      </a:spcAft>
      <a:buFont typeface="Monotype Sorts" charset="0"/>
      <a:buChar char="4"/>
      <a:defRPr kumimoji="1" sz="2800" kern="1200">
        <a:solidFill>
          <a:schemeClr val="bg1"/>
        </a:solidFill>
        <a:latin typeface="Times New Roman" charset="0"/>
        <a:ea typeface="ＭＳ Ｐゴシック" charset="0"/>
        <a:cs typeface="+mn-cs"/>
      </a:defRPr>
    </a:lvl3pPr>
    <a:lvl4pPr marL="1371600" algn="l" rtl="0" eaLnBrk="0" fontAlgn="base" hangingPunct="0">
      <a:spcBef>
        <a:spcPct val="50000"/>
      </a:spcBef>
      <a:spcAft>
        <a:spcPct val="0"/>
      </a:spcAft>
      <a:buFont typeface="Monotype Sorts" charset="0"/>
      <a:buChar char="4"/>
      <a:defRPr kumimoji="1" sz="2800" kern="1200">
        <a:solidFill>
          <a:schemeClr val="bg1"/>
        </a:solidFill>
        <a:latin typeface="Times New Roman" charset="0"/>
        <a:ea typeface="ＭＳ Ｐゴシック" charset="0"/>
        <a:cs typeface="+mn-cs"/>
      </a:defRPr>
    </a:lvl4pPr>
    <a:lvl5pPr marL="1828800" algn="l" rtl="0" eaLnBrk="0" fontAlgn="base" hangingPunct="0">
      <a:spcBef>
        <a:spcPct val="50000"/>
      </a:spcBef>
      <a:spcAft>
        <a:spcPct val="0"/>
      </a:spcAft>
      <a:buFont typeface="Monotype Sorts" charset="0"/>
      <a:buChar char="4"/>
      <a:defRPr kumimoji="1" sz="2800" kern="1200">
        <a:solidFill>
          <a:schemeClr val="bg1"/>
        </a:solidFill>
        <a:latin typeface="Times New Roman" charset="0"/>
        <a:ea typeface="ＭＳ Ｐゴシック" charset="0"/>
        <a:cs typeface="+mn-cs"/>
      </a:defRPr>
    </a:lvl5pPr>
    <a:lvl6pPr marL="2286000" algn="l" defTabSz="457200" rtl="0" eaLnBrk="1" latinLnBrk="0" hangingPunct="1">
      <a:defRPr kumimoji="1" sz="2800" kern="1200">
        <a:solidFill>
          <a:schemeClr val="bg1"/>
        </a:solidFill>
        <a:latin typeface="Times New Roman" charset="0"/>
        <a:ea typeface="ＭＳ Ｐゴシック" charset="0"/>
        <a:cs typeface="+mn-cs"/>
      </a:defRPr>
    </a:lvl6pPr>
    <a:lvl7pPr marL="2743200" algn="l" defTabSz="457200" rtl="0" eaLnBrk="1" latinLnBrk="0" hangingPunct="1">
      <a:defRPr kumimoji="1" sz="2800" kern="1200">
        <a:solidFill>
          <a:schemeClr val="bg1"/>
        </a:solidFill>
        <a:latin typeface="Times New Roman" charset="0"/>
        <a:ea typeface="ＭＳ Ｐゴシック" charset="0"/>
        <a:cs typeface="+mn-cs"/>
      </a:defRPr>
    </a:lvl7pPr>
    <a:lvl8pPr marL="3200400" algn="l" defTabSz="457200" rtl="0" eaLnBrk="1" latinLnBrk="0" hangingPunct="1">
      <a:defRPr kumimoji="1" sz="2800" kern="1200">
        <a:solidFill>
          <a:schemeClr val="bg1"/>
        </a:solidFill>
        <a:latin typeface="Times New Roman" charset="0"/>
        <a:ea typeface="ＭＳ Ｐゴシック" charset="0"/>
        <a:cs typeface="+mn-cs"/>
      </a:defRPr>
    </a:lvl8pPr>
    <a:lvl9pPr marL="3657600" algn="l" defTabSz="457200" rtl="0" eaLnBrk="1" latinLnBrk="0" hangingPunct="1">
      <a:defRPr kumimoji="1" sz="2800" kern="1200">
        <a:solidFill>
          <a:schemeClr val="bg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77777"/>
    <a:srgbClr val="CC0000"/>
    <a:srgbClr val="9966FF"/>
    <a:srgbClr val="FFFF00"/>
    <a:srgbClr val="FF3399"/>
    <a:srgbClr val="9900CC"/>
    <a:srgbClr val="800080"/>
    <a:srgbClr val="99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27" d="100"/>
          <a:sy n="127" d="100"/>
        </p:scale>
        <p:origin x="-216" y="-112"/>
      </p:cViewPr>
      <p:guideLst>
        <p:guide orient="horz" pos="3648"/>
        <p:guide orient="horz" pos="2016"/>
        <p:guide pos="288"/>
      </p:guideLst>
    </p:cSldViewPr>
  </p:slideViewPr>
  <p:outlineViewPr>
    <p:cViewPr>
      <p:scale>
        <a:sx n="33" d="100"/>
        <a:sy n="33" d="100"/>
      </p:scale>
      <p:origin x="0" y="7592"/>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52" d="100"/>
          <a:sy n="52" d="100"/>
        </p:scale>
        <p:origin x="-1860" y="-90"/>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2.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bwMode="auto">
          <a:xfrm>
            <a:off x="0" y="0"/>
            <a:ext cx="2971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buFont typeface="Monotype Sorts" pitchFamily="2" charset="2"/>
              <a:buChar char="4"/>
              <a:defRPr kumimoji="0" sz="1200" smtClean="0">
                <a:latin typeface="Times New Roman" pitchFamily="18" charset="0"/>
                <a:ea typeface="+mn-ea"/>
              </a:defRPr>
            </a:lvl1pPr>
          </a:lstStyle>
          <a:p>
            <a:pPr>
              <a:defRPr/>
            </a:pPr>
            <a:endParaRPr lang="en-US"/>
          </a:p>
        </p:txBody>
      </p:sp>
      <p:sp>
        <p:nvSpPr>
          <p:cNvPr id="91139" name="Rectangle 3"/>
          <p:cNvSpPr>
            <a:spLocks noGrp="1" noChangeArrowheads="1"/>
          </p:cNvSpPr>
          <p:nvPr>
            <p:ph type="dt" sz="quarter" idx="1"/>
          </p:nvPr>
        </p:nvSpPr>
        <p:spPr bwMode="auto">
          <a:xfrm>
            <a:off x="3886200" y="0"/>
            <a:ext cx="29718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r">
              <a:buFont typeface="Monotype Sorts" pitchFamily="2" charset="2"/>
              <a:buChar char="4"/>
              <a:defRPr kumimoji="0" sz="1200" smtClean="0">
                <a:latin typeface="Times New Roman" pitchFamily="18" charset="0"/>
                <a:ea typeface="+mn-ea"/>
              </a:defRPr>
            </a:lvl1pPr>
          </a:lstStyle>
          <a:p>
            <a:pPr>
              <a:defRPr/>
            </a:pPr>
            <a:endParaRPr lang="en-US"/>
          </a:p>
        </p:txBody>
      </p:sp>
      <p:sp>
        <p:nvSpPr>
          <p:cNvPr id="91143" name="Rectangle 7"/>
          <p:cNvSpPr>
            <a:spLocks noGrp="1" noChangeArrowheads="1"/>
          </p:cNvSpPr>
          <p:nvPr>
            <p:ph type="ftr" sz="quarter" idx="2"/>
          </p:nvPr>
        </p:nvSpPr>
        <p:spPr bwMode="auto">
          <a:xfrm>
            <a:off x="0" y="8869363"/>
            <a:ext cx="68580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spAutoFit/>
          </a:bodyPr>
          <a:lstStyle>
            <a:lvl1pPr algn="ctr">
              <a:buFont typeface="Monotype Sorts" charset="0"/>
              <a:buNone/>
              <a:defRPr kumimoji="0" sz="1200">
                <a:latin typeface="Arial" charset="0"/>
              </a:defRPr>
            </a:lvl1pPr>
          </a:lstStyle>
          <a:p>
            <a:fld id="{AF68402E-D087-8447-BBC5-291B8DAA94B9}" type="slidenum">
              <a:rPr lang="en-US"/>
              <a:pPr/>
              <a:t>‹#›</a:t>
            </a:fld>
            <a:endParaRPr lang="en-US"/>
          </a:p>
        </p:txBody>
      </p:sp>
      <p:pic>
        <p:nvPicPr>
          <p:cNvPr id="41989" name="Picture 10" descr="dcri_logo_black_170d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8375" y="8462963"/>
            <a:ext cx="238125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983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1026"/>
          <p:cNvSpPr>
            <a:spLocks noGrp="1" noChangeArrowheads="1"/>
          </p:cNvSpPr>
          <p:nvPr>
            <p:ph type="hdr" sz="quarter"/>
          </p:nvPr>
        </p:nvSpPr>
        <p:spPr bwMode="auto">
          <a:xfrm>
            <a:off x="0" y="0"/>
            <a:ext cx="2971800" cy="27463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50800">
                <a:solidFill>
                  <a:srgbClr val="3365FB"/>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buFont typeface="Monotype Sorts" pitchFamily="2" charset="2"/>
              <a:buChar char="4"/>
              <a:defRPr kumimoji="0" sz="1200" smtClean="0">
                <a:latin typeface="Times New Roman" pitchFamily="18" charset="0"/>
                <a:ea typeface="+mn-ea"/>
              </a:defRPr>
            </a:lvl1pPr>
          </a:lstStyle>
          <a:p>
            <a:pPr>
              <a:defRPr/>
            </a:pPr>
            <a:endParaRPr lang="en-US"/>
          </a:p>
        </p:txBody>
      </p:sp>
      <p:sp>
        <p:nvSpPr>
          <p:cNvPr id="159747" name="Rectangle 1027"/>
          <p:cNvSpPr>
            <a:spLocks noGrp="1" noChangeArrowheads="1"/>
          </p:cNvSpPr>
          <p:nvPr>
            <p:ph type="dt" idx="1"/>
          </p:nvPr>
        </p:nvSpPr>
        <p:spPr bwMode="auto">
          <a:xfrm>
            <a:off x="3886200" y="0"/>
            <a:ext cx="2971800" cy="27463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50800">
                <a:solidFill>
                  <a:srgbClr val="3365FB"/>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r">
              <a:buFont typeface="Monotype Sorts" pitchFamily="2" charset="2"/>
              <a:buChar char="4"/>
              <a:defRPr kumimoji="0" sz="1200" smtClean="0">
                <a:latin typeface="Times New Roman" pitchFamily="18" charset="0"/>
                <a:ea typeface="+mn-ea"/>
              </a:defRPr>
            </a:lvl1pPr>
          </a:lstStyle>
          <a:p>
            <a:pPr>
              <a:defRPr/>
            </a:pPr>
            <a:endParaRPr lang="en-US"/>
          </a:p>
        </p:txBody>
      </p:sp>
      <p:sp>
        <p:nvSpPr>
          <p:cNvPr id="23556"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sp>
      <p:sp>
        <p:nvSpPr>
          <p:cNvPr id="159749" name="Rectangle 1029"/>
          <p:cNvSpPr>
            <a:spLocks noGrp="1" noChangeArrowheads="1"/>
          </p:cNvSpPr>
          <p:nvPr>
            <p:ph type="body" sz="quarter" idx="3"/>
          </p:nvPr>
        </p:nvSpPr>
        <p:spPr bwMode="auto">
          <a:xfrm>
            <a:off x="914400" y="4343400"/>
            <a:ext cx="5029200" cy="1227138"/>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50800">
                <a:solidFill>
                  <a:srgbClr val="3365FB"/>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9750" name="Rectangle 1030"/>
          <p:cNvSpPr>
            <a:spLocks noGrp="1" noChangeArrowheads="1"/>
          </p:cNvSpPr>
          <p:nvPr>
            <p:ph type="ftr" sz="quarter" idx="4"/>
          </p:nvPr>
        </p:nvSpPr>
        <p:spPr bwMode="auto">
          <a:xfrm>
            <a:off x="0" y="8869363"/>
            <a:ext cx="2971800" cy="274637"/>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50800">
                <a:solidFill>
                  <a:srgbClr val="3365FB"/>
                </a:solidFill>
                <a:miter lim="800000"/>
                <a:headEnd/>
                <a:tailEnd/>
              </a14:hiddenLine>
            </a:ext>
          </a:extLst>
        </p:spPr>
        <p:txBody>
          <a:bodyPr vert="horz" wrap="square" lIns="91440" tIns="45720" rIns="91440" bIns="45720" numCol="1" anchor="b" anchorCtr="0" compatLnSpc="1">
            <a:prstTxWarp prst="textNoShape">
              <a:avLst/>
            </a:prstTxWarp>
            <a:spAutoFit/>
          </a:bodyPr>
          <a:lstStyle>
            <a:lvl1pPr>
              <a:buFont typeface="Monotype Sorts" pitchFamily="2" charset="2"/>
              <a:buChar char="4"/>
              <a:defRPr kumimoji="0" sz="1200" smtClean="0">
                <a:latin typeface="Times New Roman" pitchFamily="18" charset="0"/>
                <a:ea typeface="+mn-ea"/>
              </a:defRPr>
            </a:lvl1pPr>
          </a:lstStyle>
          <a:p>
            <a:pPr>
              <a:defRPr/>
            </a:pPr>
            <a:endParaRPr lang="en-US"/>
          </a:p>
        </p:txBody>
      </p:sp>
      <p:sp>
        <p:nvSpPr>
          <p:cNvPr id="159751" name="Rectangle 1031"/>
          <p:cNvSpPr>
            <a:spLocks noGrp="1" noChangeArrowheads="1"/>
          </p:cNvSpPr>
          <p:nvPr>
            <p:ph type="sldNum" sz="quarter" idx="5"/>
          </p:nvPr>
        </p:nvSpPr>
        <p:spPr bwMode="auto">
          <a:xfrm>
            <a:off x="3886200" y="8869363"/>
            <a:ext cx="2971800" cy="274637"/>
          </a:xfrm>
          <a:prstGeom prst="rect">
            <a:avLst/>
          </a:prstGeom>
          <a:noFill/>
          <a:ln>
            <a:noFill/>
          </a:ln>
          <a:effectLst>
            <a:outerShdw dist="17961" dir="2700000" algn="ctr" rotWithShape="0">
              <a:schemeClr val="bg2"/>
            </a:outerShdw>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50800">
                <a:solidFill>
                  <a:srgbClr val="3365FB"/>
                </a:solidFill>
                <a:miter lim="800000"/>
                <a:headEnd/>
                <a:tailEnd/>
              </a14:hiddenLine>
            </a:ext>
          </a:extLst>
        </p:spPr>
        <p:txBody>
          <a:bodyPr vert="horz" wrap="square" lIns="91440" tIns="45720" rIns="91440" bIns="45720" numCol="1" anchor="b" anchorCtr="0" compatLnSpc="1">
            <a:prstTxWarp prst="textNoShape">
              <a:avLst/>
            </a:prstTxWarp>
            <a:spAutoFit/>
          </a:bodyPr>
          <a:lstStyle>
            <a:lvl1pPr algn="r">
              <a:defRPr kumimoji="0" sz="1200"/>
            </a:lvl1pPr>
          </a:lstStyle>
          <a:p>
            <a:fld id="{1E033774-09E3-344F-82CF-48839449BD9B}" type="slidenum">
              <a:rPr lang="en-US"/>
              <a:pPr/>
              <a:t>‹#›</a:t>
            </a:fld>
            <a:endParaRPr lang="en-US"/>
          </a:p>
        </p:txBody>
      </p:sp>
    </p:spTree>
    <p:extLst>
      <p:ext uri="{BB962C8B-B14F-4D97-AF65-F5344CB8AC3E}">
        <p14:creationId xmlns:p14="http://schemas.microsoft.com/office/powerpoint/2010/main" val="87129258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effectLst>
            <a:outerShdw blurRad="63500" dist="17961" dir="2700000" algn="ctr" rotWithShape="0">
              <a:schemeClr val="bg2">
                <a:alpha val="74998"/>
              </a:schemeClr>
            </a:outerShdw>
          </a:effectLst>
          <a:extLs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24580" name="Header Placeholder 3"/>
          <p:cNvSpPr>
            <a:spLocks noGrp="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4581" name="Date Placeholder 4"/>
          <p:cNvSpPr>
            <a:spLocks noGrp="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4582" name="Footer Placeholder 5"/>
          <p:cNvSpPr>
            <a:spLocks noGrp="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4583" name="Slide Number Placeholder 6"/>
          <p:cNvSpPr>
            <a:spLocks noGrp="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A2E00A02-703C-654A-BAA9-DD7AE8C72552}" type="slidenum">
              <a:rPr kumimoji="0" lang="en-US" sz="1200"/>
              <a:pPr/>
              <a:t>2</a:t>
            </a:fld>
            <a:endParaRPr kumimoji="0"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3795"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3796"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3797"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A4BD8CD1-E77F-814C-86BD-2B292F838383}" type="slidenum">
              <a:rPr kumimoji="0" lang="en-US" sz="1200"/>
              <a:pPr/>
              <a:t>11</a:t>
            </a:fld>
            <a:endParaRPr kumimoji="0" lang="en-US" sz="1200"/>
          </a:p>
        </p:txBody>
      </p:sp>
      <p:sp>
        <p:nvSpPr>
          <p:cNvPr id="33798"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3799"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3800"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3801"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E24F2E69-DF02-7242-842F-25C4EA415EB7}" type="slidenum">
              <a:rPr kumimoji="0" lang="en-US" sz="1200"/>
              <a:pPr algn="r"/>
              <a:t>11</a:t>
            </a:fld>
            <a:endParaRPr kumimoji="0" lang="en-US" sz="1200"/>
          </a:p>
        </p:txBody>
      </p:sp>
      <p:sp>
        <p:nvSpPr>
          <p:cNvPr id="33802" name="Rectangle 2"/>
          <p:cNvSpPr>
            <a:spLocks noChangeArrowheads="1" noTextEdit="1"/>
          </p:cNvSpPr>
          <p:nvPr>
            <p:ph type="sldImg"/>
          </p:nvPr>
        </p:nvSpPr>
        <p:spPr>
          <a:ln/>
        </p:spPr>
      </p:sp>
      <p:sp>
        <p:nvSpPr>
          <p:cNvPr id="33803"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4819"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4820"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4821"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5FD6A7A7-61EC-A74F-A435-74532033D09D}" type="slidenum">
              <a:rPr kumimoji="0" lang="en-US" sz="1200"/>
              <a:pPr/>
              <a:t>12</a:t>
            </a:fld>
            <a:endParaRPr kumimoji="0" lang="en-US" sz="1200"/>
          </a:p>
        </p:txBody>
      </p:sp>
      <p:sp>
        <p:nvSpPr>
          <p:cNvPr id="34822"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4823"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4824"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4825"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E2CEED2D-06EE-0840-8780-A6379B58CE03}" type="slidenum">
              <a:rPr kumimoji="0" lang="en-US" sz="1200"/>
              <a:pPr algn="r"/>
              <a:t>12</a:t>
            </a:fld>
            <a:endParaRPr kumimoji="0" lang="en-US" sz="1200"/>
          </a:p>
        </p:txBody>
      </p:sp>
      <p:sp>
        <p:nvSpPr>
          <p:cNvPr id="34826" name="Rectangle 2"/>
          <p:cNvSpPr>
            <a:spLocks noChangeArrowheads="1" noTextEdit="1"/>
          </p:cNvSpPr>
          <p:nvPr>
            <p:ph type="sldImg"/>
          </p:nvPr>
        </p:nvSpPr>
        <p:spPr>
          <a:ln/>
        </p:spPr>
      </p:sp>
      <p:sp>
        <p:nvSpPr>
          <p:cNvPr id="34827"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5843"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5844"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5845"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FC993B00-AF20-404B-9E9C-1CE1FEA03AAB}" type="slidenum">
              <a:rPr kumimoji="0" lang="en-US" sz="1200"/>
              <a:pPr/>
              <a:t>13</a:t>
            </a:fld>
            <a:endParaRPr kumimoji="0" lang="en-US" sz="1200"/>
          </a:p>
        </p:txBody>
      </p:sp>
      <p:sp>
        <p:nvSpPr>
          <p:cNvPr id="35846"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5847"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5848"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5849"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FEFA8038-294D-E74B-81B0-89D501A0D3F7}" type="slidenum">
              <a:rPr kumimoji="0" lang="en-US" sz="1200"/>
              <a:pPr algn="r"/>
              <a:t>13</a:t>
            </a:fld>
            <a:endParaRPr kumimoji="0" lang="en-US" sz="1200"/>
          </a:p>
        </p:txBody>
      </p:sp>
      <p:sp>
        <p:nvSpPr>
          <p:cNvPr id="35850" name="Rectangle 2"/>
          <p:cNvSpPr>
            <a:spLocks noChangeArrowheads="1" noTextEdit="1"/>
          </p:cNvSpPr>
          <p:nvPr>
            <p:ph type="sldImg"/>
          </p:nvPr>
        </p:nvSpPr>
        <p:spPr>
          <a:ln/>
        </p:spPr>
      </p:sp>
      <p:sp>
        <p:nvSpPr>
          <p:cNvPr id="35851"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6867"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6868"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6869"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3B1109C2-62DD-5F4B-B88C-8E9AB7C4ED90}" type="slidenum">
              <a:rPr kumimoji="0" lang="en-US" sz="1200"/>
              <a:pPr/>
              <a:t>14</a:t>
            </a:fld>
            <a:endParaRPr kumimoji="0" lang="en-US" sz="1200"/>
          </a:p>
        </p:txBody>
      </p:sp>
      <p:sp>
        <p:nvSpPr>
          <p:cNvPr id="36870"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6871"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6872"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6873"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E31B91AF-EA6D-4C41-9D7C-065379D73342}" type="slidenum">
              <a:rPr kumimoji="0" lang="en-US" sz="1200"/>
              <a:pPr algn="r"/>
              <a:t>14</a:t>
            </a:fld>
            <a:endParaRPr kumimoji="0" lang="en-US" sz="1200"/>
          </a:p>
        </p:txBody>
      </p:sp>
      <p:sp>
        <p:nvSpPr>
          <p:cNvPr id="36874" name="Rectangle 2"/>
          <p:cNvSpPr>
            <a:spLocks noChangeArrowheads="1" noTextEdit="1"/>
          </p:cNvSpPr>
          <p:nvPr>
            <p:ph type="sldImg"/>
          </p:nvPr>
        </p:nvSpPr>
        <p:spPr>
          <a:ln/>
        </p:spPr>
      </p:sp>
      <p:sp>
        <p:nvSpPr>
          <p:cNvPr id="36875"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7891"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7892"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7893"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ABF36C47-470C-4149-A0D2-411099A73CAF}" type="slidenum">
              <a:rPr kumimoji="0" lang="en-US" sz="1200"/>
              <a:pPr/>
              <a:t>15</a:t>
            </a:fld>
            <a:endParaRPr kumimoji="0" lang="en-US" sz="1200"/>
          </a:p>
        </p:txBody>
      </p:sp>
      <p:sp>
        <p:nvSpPr>
          <p:cNvPr id="37894" name="Slide Image Placeholder 1"/>
          <p:cNvSpPr>
            <a:spLocks noGrp="1" noRot="1" noChangeAspect="1" noTextEdit="1"/>
          </p:cNvSpPr>
          <p:nvPr>
            <p:ph type="sldImg"/>
          </p:nvPr>
        </p:nvSpPr>
        <p:spPr>
          <a:ln/>
        </p:spPr>
      </p:sp>
      <p:sp>
        <p:nvSpPr>
          <p:cNvPr id="37895" name="Notes Placeholder 2"/>
          <p:cNvSpPr>
            <a:spLocks noGrp="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This slide is again showing the hazard ratio and credible intervals but this time for ICD treatment and class IV patients. </a:t>
            </a:r>
          </a:p>
          <a:p>
            <a:endParaRPr lang="en-US">
              <a:latin typeface="Times New Roman" charset="0"/>
            </a:endParaRPr>
          </a:p>
          <a:p>
            <a:r>
              <a:rPr lang="en-US">
                <a:latin typeface="Times New Roman" charset="0"/>
              </a:rPr>
              <a:t>Not only is there is no evidence of a significant interaction, but that there is only a 49 percent probability that the hazard ratio is 0.80 or less.</a:t>
            </a:r>
          </a:p>
          <a:p>
            <a:endParaRPr lang="en-US">
              <a:latin typeface="Times New Roman" charset="0"/>
            </a:endParaRPr>
          </a:p>
          <a:p>
            <a:endParaRPr lang="en-US">
              <a:latin typeface="Times New Roman" charset="0"/>
            </a:endParaRPr>
          </a:p>
        </p:txBody>
      </p:sp>
      <p:sp>
        <p:nvSpPr>
          <p:cNvPr id="37896" name="Header Placeholder 3"/>
          <p:cNvSpPr txBox="1">
            <a:spLocks noGrp="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7897" name="Date Placeholder 4"/>
          <p:cNvSpPr txBox="1">
            <a:spLocks noGrp="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7898" name="Footer Placeholder 5"/>
          <p:cNvSpPr txBox="1">
            <a:spLocks noGrp="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7899" name="Slide Number Placeholder 6"/>
          <p:cNvSpPr txBox="1">
            <a:spLocks noGrp="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E7DC6108-6ABC-1D4E-ABC3-2C778A36D01C}" type="slidenum">
              <a:rPr kumimoji="0" lang="en-US" sz="1200"/>
              <a:pPr algn="r"/>
              <a:t>15</a:t>
            </a:fld>
            <a:endParaRPr kumimoji="0"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8915"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8916"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8917"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2B2E3828-E18A-384E-A4B2-F3FD8D152836}" type="slidenum">
              <a:rPr kumimoji="0" lang="en-US" sz="1200"/>
              <a:pPr/>
              <a:t>16</a:t>
            </a:fld>
            <a:endParaRPr kumimoji="0" lang="en-US" sz="1200"/>
          </a:p>
        </p:txBody>
      </p:sp>
      <p:sp>
        <p:nvSpPr>
          <p:cNvPr id="38918"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8919"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8920"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8921"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241B1BEF-A184-6747-B3C3-FC3E5711CB16}" type="slidenum">
              <a:rPr kumimoji="0" lang="en-US" sz="1200"/>
              <a:pPr algn="r"/>
              <a:t>16</a:t>
            </a:fld>
            <a:endParaRPr kumimoji="0" lang="en-US" sz="1200"/>
          </a:p>
        </p:txBody>
      </p:sp>
      <p:sp>
        <p:nvSpPr>
          <p:cNvPr id="38922" name="Rectangle 2"/>
          <p:cNvSpPr>
            <a:spLocks noChangeArrowheads="1" noTextEdit="1"/>
          </p:cNvSpPr>
          <p:nvPr>
            <p:ph type="sldImg"/>
          </p:nvPr>
        </p:nvSpPr>
        <p:spPr>
          <a:ln/>
        </p:spPr>
      </p:sp>
      <p:sp>
        <p:nvSpPr>
          <p:cNvPr id="38923"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a:p>
            <a:endParaRPr lang="en-US" dirty="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9939"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9940"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9941"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76BEEBF6-3CD5-7E47-B2AF-8A26396FAF49}" type="slidenum">
              <a:rPr kumimoji="0" lang="en-US" sz="1200"/>
              <a:pPr/>
              <a:t>17</a:t>
            </a:fld>
            <a:endParaRPr kumimoji="0" lang="en-US" sz="1200"/>
          </a:p>
        </p:txBody>
      </p:sp>
      <p:sp>
        <p:nvSpPr>
          <p:cNvPr id="39942"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9943"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9944"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9945"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F06DBCB3-FF82-C341-9C5B-46C24DAF5905}" type="slidenum">
              <a:rPr kumimoji="0" lang="en-US" sz="1200"/>
              <a:pPr algn="r"/>
              <a:t>17</a:t>
            </a:fld>
            <a:endParaRPr kumimoji="0" lang="en-US" sz="1200"/>
          </a:p>
        </p:txBody>
      </p:sp>
      <p:sp>
        <p:nvSpPr>
          <p:cNvPr id="39946" name="Rectangle 2"/>
          <p:cNvSpPr>
            <a:spLocks noChangeArrowheads="1" noTextEdit="1"/>
          </p:cNvSpPr>
          <p:nvPr>
            <p:ph type="sldImg"/>
          </p:nvPr>
        </p:nvSpPr>
        <p:spPr>
          <a:ln/>
        </p:spPr>
      </p:sp>
      <p:sp>
        <p:nvSpPr>
          <p:cNvPr id="39947"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40963"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40964"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40965"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0DFFEBC4-2BE4-8644-B2EB-8364E20CEBA5}" type="slidenum">
              <a:rPr kumimoji="0" lang="en-US" sz="1200"/>
              <a:pPr/>
              <a:t>18</a:t>
            </a:fld>
            <a:endParaRPr kumimoji="0" lang="en-US" sz="1200"/>
          </a:p>
        </p:txBody>
      </p:sp>
      <p:sp>
        <p:nvSpPr>
          <p:cNvPr id="40966" name="Slide Image Placeholder 1"/>
          <p:cNvSpPr>
            <a:spLocks noGrp="1" noRot="1" noChangeAspect="1" noTextEdit="1"/>
          </p:cNvSpPr>
          <p:nvPr>
            <p:ph type="sldImg"/>
          </p:nvPr>
        </p:nvSpPr>
        <p:spPr>
          <a:ln/>
        </p:spPr>
      </p:sp>
      <p:sp>
        <p:nvSpPr>
          <p:cNvPr id="40967" name="Notes Placeholder 2"/>
          <p:cNvSpPr>
            <a:spLocks noGrp="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Here we wanted to see if there were specific patient subgroups in which the ICD was particularly ineffective or effective. </a:t>
            </a:r>
          </a:p>
          <a:p>
            <a:endParaRPr lang="en-US">
              <a:latin typeface="Times New Roman" charset="0"/>
            </a:endParaRPr>
          </a:p>
          <a:p>
            <a:r>
              <a:rPr lang="en-US">
                <a:latin typeface="Times New Roman" charset="0"/>
              </a:rPr>
              <a:t>From our analyses there was no evidence for differential treatment effect in the individual subgroups. Though here we present 5 subgroups where the posterior probability that the hazard ratio for mortality was &lt;= 0.80 was greater than 75%</a:t>
            </a:r>
          </a:p>
          <a:p>
            <a:endParaRPr lang="en-US">
              <a:latin typeface="Times New Roman" charset="0"/>
            </a:endParaRPr>
          </a:p>
          <a:p>
            <a:r>
              <a:rPr lang="en-US">
                <a:latin typeface="Times New Roman" charset="0"/>
              </a:rPr>
              <a:t>Note, in all subgroups which included heart failure class IV patients, the probability that the hazard ratio was &lt;=0.80 was 50% or less.</a:t>
            </a:r>
          </a:p>
          <a:p>
            <a:endParaRPr lang="en-US">
              <a:latin typeface="Times New Roman" charset="0"/>
            </a:endParaRPr>
          </a:p>
        </p:txBody>
      </p:sp>
      <p:sp>
        <p:nvSpPr>
          <p:cNvPr id="40968" name="Header Placeholder 3"/>
          <p:cNvSpPr txBox="1">
            <a:spLocks noGrp="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40969" name="Date Placeholder 4"/>
          <p:cNvSpPr txBox="1">
            <a:spLocks noGrp="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40970" name="Footer Placeholder 5"/>
          <p:cNvSpPr txBox="1">
            <a:spLocks noGrp="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40971" name="Slide Number Placeholder 6"/>
          <p:cNvSpPr txBox="1">
            <a:spLocks noGrp="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B99778FD-D942-A845-8875-67875D6DEE6C}" type="slidenum">
              <a:rPr kumimoji="0" lang="en-US" sz="1200"/>
              <a:pPr algn="r"/>
              <a:t>18</a:t>
            </a:fld>
            <a:endParaRPr kumimoji="0"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5603"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5604"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5605"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00F588B3-87CD-E64D-B5F7-36ACF82F83E3}" type="slidenum">
              <a:rPr kumimoji="0" lang="en-US" sz="1200"/>
              <a:pPr/>
              <a:t>3</a:t>
            </a:fld>
            <a:endParaRPr kumimoji="0" lang="en-US" sz="1200"/>
          </a:p>
        </p:txBody>
      </p:sp>
      <p:sp>
        <p:nvSpPr>
          <p:cNvPr id="25606"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5607"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25608"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5609"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03B2B0FD-1B21-9547-BEED-FABF413A442F}" type="slidenum">
              <a:rPr kumimoji="0" lang="en-US" sz="1200"/>
              <a:pPr algn="r"/>
              <a:t>3</a:t>
            </a:fld>
            <a:endParaRPr kumimoji="0" lang="en-US" sz="1200"/>
          </a:p>
        </p:txBody>
      </p:sp>
      <p:sp>
        <p:nvSpPr>
          <p:cNvPr id="25610" name="Rectangle 2"/>
          <p:cNvSpPr>
            <a:spLocks noChangeArrowheads="1" noTextEdit="1"/>
          </p:cNvSpPr>
          <p:nvPr>
            <p:ph type="sldImg"/>
          </p:nvPr>
        </p:nvSpPr>
        <p:spPr>
          <a:ln/>
        </p:spPr>
      </p:sp>
      <p:sp>
        <p:nvSpPr>
          <p:cNvPr id="25611" name="Rectangle 3"/>
          <p:cNvSpPr>
            <a:spLocks noGrp="1" noChangeArrowheads="1"/>
          </p:cNvSpPr>
          <p:nvPr>
            <p:ph type="body" idx="1"/>
          </p:nvPr>
        </p:nvSpPr>
        <p:spPr>
          <a:xfrm>
            <a:off x="914400" y="4343400"/>
            <a:ext cx="5029200" cy="512763"/>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This table shows the major ICD RCTs and their timing. Each trial is listed in a row, and then years are shown in the columns with the shaded area showing when the trial was ongoing.</a:t>
            </a:r>
          </a:p>
          <a:p>
            <a:endParaRPr lang="en-US">
              <a:latin typeface="Times New Roman" charset="0"/>
            </a:endParaRPr>
          </a:p>
          <a:p>
            <a:r>
              <a:rPr lang="en-US">
                <a:latin typeface="Times New Roman" charset="0"/>
              </a:rPr>
              <a:t>Those in green are considered </a:t>
            </a:r>
            <a:r>
              <a:rPr lang="ja-JP" altLang="en-US">
                <a:latin typeface="Times New Roman" charset="0"/>
              </a:rPr>
              <a:t>“</a:t>
            </a:r>
            <a:r>
              <a:rPr lang="en-US">
                <a:latin typeface="Times New Roman" charset="0"/>
              </a:rPr>
              <a:t>secondary prevention trials</a:t>
            </a:r>
            <a:r>
              <a:rPr lang="ja-JP" altLang="en-US">
                <a:latin typeface="Times New Roman" charset="0"/>
              </a:rPr>
              <a:t>”</a:t>
            </a:r>
            <a:r>
              <a:rPr lang="en-US">
                <a:latin typeface="Times New Roman" charset="0"/>
              </a:rPr>
              <a:t> – that is trials in patients who have previously experienced a sudden cardiac arrest and therefore are at high risk for a recurrent event</a:t>
            </a:r>
          </a:p>
          <a:p>
            <a:endParaRPr lang="en-US">
              <a:latin typeface="Times New Roman" charset="0"/>
            </a:endParaRPr>
          </a:p>
          <a:p>
            <a:r>
              <a:rPr lang="en-US">
                <a:latin typeface="Times New Roman" charset="0"/>
              </a:rPr>
              <a:t>In blue are the </a:t>
            </a:r>
            <a:r>
              <a:rPr lang="ja-JP" altLang="en-US">
                <a:latin typeface="Times New Roman" charset="0"/>
              </a:rPr>
              <a:t>“</a:t>
            </a:r>
            <a:r>
              <a:rPr lang="en-US">
                <a:latin typeface="Times New Roman" charset="0"/>
              </a:rPr>
              <a:t>primary prevention</a:t>
            </a:r>
            <a:r>
              <a:rPr lang="ja-JP" altLang="en-US">
                <a:latin typeface="Times New Roman" charset="0"/>
              </a:rPr>
              <a:t>”</a:t>
            </a:r>
            <a:r>
              <a:rPr lang="en-US">
                <a:latin typeface="Times New Roman" charset="0"/>
              </a:rPr>
              <a:t> trials – those that look at prophylactically implanting an ICD in patients who are at increased risk compared to the general population – but who haven</a:t>
            </a:r>
            <a:r>
              <a:rPr lang="ja-JP" altLang="en-US">
                <a:latin typeface="Times New Roman" charset="0"/>
              </a:rPr>
              <a:t>’</a:t>
            </a:r>
            <a:r>
              <a:rPr lang="en-US">
                <a:latin typeface="Times New Roman" charset="0"/>
              </a:rPr>
              <a:t>t had a previous ventricular event</a:t>
            </a:r>
          </a:p>
          <a:p>
            <a:endParaRPr lang="en-US">
              <a:latin typeface="Times New Roman" charset="0"/>
            </a:endParaRPr>
          </a:p>
          <a:p>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6627"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6628"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6629"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65523B3B-156A-DB42-9FC3-5AF0DEF70D15}" type="slidenum">
              <a:rPr kumimoji="0" lang="en-US" sz="1200"/>
              <a:pPr/>
              <a:t>4</a:t>
            </a:fld>
            <a:endParaRPr kumimoji="0" lang="en-US" sz="1200"/>
          </a:p>
        </p:txBody>
      </p:sp>
      <p:sp>
        <p:nvSpPr>
          <p:cNvPr id="26630"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6631"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26632"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6633"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F5548B80-17B5-CD44-976B-16B4EC883CBA}" type="slidenum">
              <a:rPr kumimoji="0" lang="en-US" sz="1200"/>
              <a:pPr algn="r"/>
              <a:t>4</a:t>
            </a:fld>
            <a:endParaRPr kumimoji="0" lang="en-US" sz="1200"/>
          </a:p>
        </p:txBody>
      </p:sp>
      <p:sp>
        <p:nvSpPr>
          <p:cNvPr id="26634" name="Rectangle 2"/>
          <p:cNvSpPr>
            <a:spLocks noChangeArrowheads="1" noTextEdit="1"/>
          </p:cNvSpPr>
          <p:nvPr>
            <p:ph type="sldImg"/>
          </p:nvPr>
        </p:nvSpPr>
        <p:spPr>
          <a:ln/>
        </p:spPr>
      </p:sp>
      <p:sp>
        <p:nvSpPr>
          <p:cNvPr id="26635" name="Rectangle 3"/>
          <p:cNvSpPr>
            <a:spLocks noGrp="1" noChangeArrowheads="1"/>
          </p:cNvSpPr>
          <p:nvPr>
            <p:ph type="body" idx="1"/>
          </p:nvPr>
        </p:nvSpPr>
        <p:spPr>
          <a:xfrm>
            <a:off x="914400" y="4343400"/>
            <a:ext cx="5029200" cy="512763"/>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Here we see when the findings from these different trials were published in the clinical literature – making their findings publicly available and potentially able to be used for subsequent trial design </a:t>
            </a:r>
          </a:p>
          <a:p>
            <a:endParaRPr lang="en-US">
              <a:latin typeface="Times New Roman" charset="0"/>
            </a:endParaRPr>
          </a:p>
          <a:p>
            <a:r>
              <a:rPr lang="en-US">
                <a:latin typeface="Times New Roman" charset="0"/>
              </a:rPr>
              <a:t>For the analysis I</a:t>
            </a:r>
            <a:r>
              <a:rPr lang="ja-JP" altLang="en-US">
                <a:latin typeface="Times New Roman" charset="0"/>
              </a:rPr>
              <a:t>’</a:t>
            </a:r>
            <a:r>
              <a:rPr lang="en-US">
                <a:latin typeface="Times New Roman" charset="0"/>
              </a:rPr>
              <a:t>ll be discussing today we received access to the patient-level data for 8 of these trials – namely all of them except the CIDS and DINAMIT trials. For our ongoing work we have since received the data for the DINAMIT trial as well</a:t>
            </a:r>
          </a:p>
          <a:p>
            <a:endParaRPr lang="en-US">
              <a:latin typeface="Times New Roman" charset="0"/>
            </a:endParaRPr>
          </a:p>
          <a:p>
            <a:endParaRPr lang="en-US">
              <a:latin typeface="Times New Roman" charset="0"/>
            </a:endParaRPr>
          </a:p>
          <a:p>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7651"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7652"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7653"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5A5134D1-98D8-234A-A26E-44D268BF09CD}" type="slidenum">
              <a:rPr kumimoji="0" lang="en-US" sz="1200"/>
              <a:pPr/>
              <a:t>5</a:t>
            </a:fld>
            <a:endParaRPr kumimoji="0" lang="en-US" sz="1200"/>
          </a:p>
        </p:txBody>
      </p:sp>
      <p:sp>
        <p:nvSpPr>
          <p:cNvPr id="27654"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7655"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27656"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7657"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C5B3F017-4F8A-1A45-BBA6-21693E52D52E}" type="slidenum">
              <a:rPr kumimoji="0" lang="en-US" sz="1200"/>
              <a:pPr algn="r"/>
              <a:t>5</a:t>
            </a:fld>
            <a:endParaRPr kumimoji="0" lang="en-US" sz="1200"/>
          </a:p>
        </p:txBody>
      </p:sp>
      <p:sp>
        <p:nvSpPr>
          <p:cNvPr id="27658" name="Rectangle 2"/>
          <p:cNvSpPr>
            <a:spLocks noChangeArrowheads="1" noTextEdit="1"/>
          </p:cNvSpPr>
          <p:nvPr>
            <p:ph type="sldImg"/>
          </p:nvPr>
        </p:nvSpPr>
        <p:spPr>
          <a:ln/>
        </p:spPr>
      </p:sp>
      <p:sp>
        <p:nvSpPr>
          <p:cNvPr id="27659"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The table shows the clinical characteristics of the trial participants for the 8 trials considered in our analysis. </a:t>
            </a:r>
          </a:p>
          <a:p>
            <a:endParaRPr lang="en-US">
              <a:latin typeface="Times New Roman" charset="0"/>
            </a:endParaRPr>
          </a:p>
          <a:p>
            <a:r>
              <a:rPr lang="en-US">
                <a:latin typeface="Times New Roman" charset="0"/>
              </a:rPr>
              <a:t>There is a lot of information here so I will just highlight a few things. </a:t>
            </a:r>
          </a:p>
          <a:p>
            <a:endParaRPr lang="en-US">
              <a:latin typeface="Times New Roman" charset="0"/>
            </a:endParaRPr>
          </a:p>
          <a:p>
            <a:r>
              <a:rPr lang="en-US">
                <a:latin typeface="Times New Roman" charset="0"/>
              </a:rPr>
              <a:t>First note that the trials considered in this case study differ in sample size with the smallest trial (MADIT1) having 196 patients and the largest (SCD-HEFT) with 1676 patients randomized to ICD and control. </a:t>
            </a:r>
          </a:p>
          <a:p>
            <a:endParaRPr lang="en-US">
              <a:latin typeface="Times New Roman" charset="0"/>
            </a:endParaRPr>
          </a:p>
          <a:p>
            <a:r>
              <a:rPr lang="en-US">
                <a:latin typeface="Times New Roman" charset="0"/>
              </a:rPr>
              <a:t>Moreover, participants have different compositions across trials. For example, some trials such as CABG, MADIT1, MADIT2 and MUSTT had only ischemic patients while the DEFINITE trial only included non-ischemic </a:t>
            </a:r>
          </a:p>
          <a:p>
            <a:endParaRPr lang="en-US">
              <a:latin typeface="Times New Roman" charset="0"/>
            </a:endParaRPr>
          </a:p>
          <a:p>
            <a:r>
              <a:rPr lang="en-US">
                <a:latin typeface="Times New Roman" charset="0"/>
              </a:rPr>
              <a:t>The mean age ranged from 57 years up to 65 years of age, the mean EF ranged from 20% in the DEFINITE trial up to 45% in CASH – and as you can see the distribution of patients in the heart failure classes varied widely – but overall class 4 patients are very poorly represented</a:t>
            </a:r>
          </a:p>
          <a:p>
            <a:endParaRPr lang="en-US">
              <a:latin typeface="Times New Roman" charset="0"/>
            </a:endParaRPr>
          </a:p>
          <a:p>
            <a:endParaRPr lang="en-US">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8675"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8676"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8677"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43F7E803-1E04-B44B-BE42-A65FEC8E6A8B}" type="slidenum">
              <a:rPr kumimoji="0" lang="en-US" sz="1200"/>
              <a:pPr/>
              <a:t>6</a:t>
            </a:fld>
            <a:endParaRPr kumimoji="0" lang="en-US" sz="1200"/>
          </a:p>
        </p:txBody>
      </p:sp>
      <p:sp>
        <p:nvSpPr>
          <p:cNvPr id="28678"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8679"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28680"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8681"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710DECC9-6B36-2A42-A937-22889A743232}" type="slidenum">
              <a:rPr kumimoji="0" lang="en-US" sz="1200"/>
              <a:pPr algn="r"/>
              <a:t>6</a:t>
            </a:fld>
            <a:endParaRPr kumimoji="0" lang="en-US" sz="1200"/>
          </a:p>
        </p:txBody>
      </p:sp>
      <p:sp>
        <p:nvSpPr>
          <p:cNvPr id="28682" name="Rectangle 2"/>
          <p:cNvSpPr>
            <a:spLocks noChangeArrowheads="1" noTextEdit="1"/>
          </p:cNvSpPr>
          <p:nvPr>
            <p:ph type="sldImg"/>
          </p:nvPr>
        </p:nvSpPr>
        <p:spPr>
          <a:ln/>
        </p:spPr>
      </p:sp>
      <p:sp>
        <p:nvSpPr>
          <p:cNvPr id="28683"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Even with the existing RCT evidence however there are several clinical and policy questions which remain unanswered</a:t>
            </a:r>
          </a:p>
          <a:p>
            <a:endParaRPr lang="en-US">
              <a:latin typeface="Times New Roman" charset="0"/>
            </a:endParaRPr>
          </a:p>
          <a:p>
            <a:r>
              <a:rPr lang="en-US">
                <a:latin typeface="Times New Roman" charset="0"/>
              </a:rPr>
              <a:t>I list here some of the questions that we explored in our analysis –Namely:</a:t>
            </a:r>
          </a:p>
          <a:p>
            <a:pPr>
              <a:buFontTx/>
              <a:buChar char="-"/>
            </a:pPr>
            <a:r>
              <a:rPr lang="en-US">
                <a:latin typeface="Times New Roman" charset="0"/>
              </a:rPr>
              <a:t>are the patients within the trials similar?</a:t>
            </a:r>
          </a:p>
          <a:p>
            <a:pPr>
              <a:buFontTx/>
              <a:buChar char="-"/>
            </a:pPr>
            <a:r>
              <a:rPr lang="en-US">
                <a:latin typeface="Times New Roman" charset="0"/>
              </a:rPr>
              <a:t>Is there evidence that the devices used in the different trials differ in terms of their efficacies?</a:t>
            </a:r>
          </a:p>
          <a:p>
            <a:pPr>
              <a:buFontTx/>
              <a:buChar char="-"/>
            </a:pPr>
            <a:r>
              <a:rPr lang="en-US">
                <a:latin typeface="Times New Roman" charset="0"/>
              </a:rPr>
              <a:t>Is there evidence that the ICD is effective in particular patient subgroups</a:t>
            </a:r>
          </a:p>
          <a:p>
            <a:endParaRPr lang="en-US">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9699"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9700"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29701"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937126D5-557C-8B4F-A693-828FAF931C23}" type="slidenum">
              <a:rPr kumimoji="0" lang="en-US" sz="1200"/>
              <a:pPr/>
              <a:t>7</a:t>
            </a:fld>
            <a:endParaRPr kumimoji="0" lang="en-US" sz="1200"/>
          </a:p>
        </p:txBody>
      </p:sp>
      <p:sp>
        <p:nvSpPr>
          <p:cNvPr id="29702"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9703"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29704"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29705"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9885AEF4-836E-2E4C-B788-D0B19E0BEFE1}" type="slidenum">
              <a:rPr kumimoji="0" lang="en-US" sz="1200"/>
              <a:pPr algn="r"/>
              <a:t>7</a:t>
            </a:fld>
            <a:endParaRPr kumimoji="0" lang="en-US" sz="1200"/>
          </a:p>
        </p:txBody>
      </p:sp>
      <p:sp>
        <p:nvSpPr>
          <p:cNvPr id="29706" name="Rectangle 2"/>
          <p:cNvSpPr>
            <a:spLocks noChangeArrowheads="1" noTextEdit="1"/>
          </p:cNvSpPr>
          <p:nvPr>
            <p:ph type="sldImg"/>
          </p:nvPr>
        </p:nvSpPr>
        <p:spPr>
          <a:ln/>
        </p:spPr>
      </p:sp>
      <p:sp>
        <p:nvSpPr>
          <p:cNvPr id="29707"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We considered patient-level data from 8 trials and used overall survival as the primary outcome with either ICD or control therapy</a:t>
            </a:r>
          </a:p>
          <a:p>
            <a:endParaRPr lang="en-US">
              <a:latin typeface="Times New Roman" charset="0"/>
            </a:endParaRPr>
          </a:p>
          <a:p>
            <a:r>
              <a:rPr lang="en-US">
                <a:latin typeface="Times New Roman" charset="0"/>
              </a:rPr>
              <a:t>In our analyses, we focused on four prognostic variables: age, ejection fraction, NYHA class, and presence of ischemic disease. </a:t>
            </a:r>
          </a:p>
          <a:p>
            <a:endParaRPr lang="en-US">
              <a:latin typeface="Times New Roman" charset="0"/>
            </a:endParaRPr>
          </a:p>
          <a:p>
            <a:r>
              <a:rPr lang="en-US">
                <a:latin typeface="Times New Roman" charset="0"/>
              </a:rPr>
              <a:t>Note that there are certainly other prognostic variables that may be clinically important (for example QRS interval, time from MI) and we are exploring these additional factors in ongoing research</a:t>
            </a:r>
          </a:p>
          <a:p>
            <a:endParaRPr lang="en-US">
              <a:latin typeface="Times New Roman" charset="0"/>
            </a:endParaRPr>
          </a:p>
          <a:p>
            <a:r>
              <a:rPr lang="en-US">
                <a:latin typeface="Times New Roman" charset="0"/>
              </a:rPr>
              <a:t>We used Bayesian hierarchical modeling to explore data from the 8 trials and specific subgroups of interest</a:t>
            </a:r>
          </a:p>
          <a:p>
            <a:endParaRPr lang="en-US">
              <a:latin typeface="Times New Roman" charset="0"/>
            </a:endParaRPr>
          </a:p>
          <a:p>
            <a:endParaRPr lang="en-US">
              <a:latin typeface="Times New Roman" charset="0"/>
            </a:endParaRPr>
          </a:p>
          <a:p>
            <a:endParaRPr lang="en-US">
              <a:latin typeface="Times New Roman" charset="0"/>
            </a:endParaRPr>
          </a:p>
          <a:p>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0723"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0724"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0725"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ADC0E176-FD88-684A-92C3-A2E58EA20498}" type="slidenum">
              <a:rPr kumimoji="0" lang="en-US" sz="1200"/>
              <a:pPr/>
              <a:t>8</a:t>
            </a:fld>
            <a:endParaRPr kumimoji="0" lang="en-US" sz="1200"/>
          </a:p>
        </p:txBody>
      </p:sp>
      <p:sp>
        <p:nvSpPr>
          <p:cNvPr id="30726"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0727"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0728"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0729"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27ECF084-E6EC-0F41-B472-67324620EC20}" type="slidenum">
              <a:rPr kumimoji="0" lang="en-US" sz="1200"/>
              <a:pPr algn="r"/>
              <a:t>8</a:t>
            </a:fld>
            <a:endParaRPr kumimoji="0" lang="en-US" sz="1200"/>
          </a:p>
        </p:txBody>
      </p:sp>
      <p:sp>
        <p:nvSpPr>
          <p:cNvPr id="30730" name="Rectangle 2"/>
          <p:cNvSpPr>
            <a:spLocks noChangeArrowheads="1" noTextEdit="1"/>
          </p:cNvSpPr>
          <p:nvPr>
            <p:ph type="sldImg"/>
          </p:nvPr>
        </p:nvSpPr>
        <p:spPr>
          <a:ln/>
        </p:spPr>
      </p:sp>
      <p:sp>
        <p:nvSpPr>
          <p:cNvPr id="30731" name="Rectangle 3"/>
          <p:cNvSpPr>
            <a:spLocks noGrp="1" noChangeArrowheads="1"/>
          </p:cNvSpPr>
          <p:nvPr>
            <p:ph type="body" idx="1"/>
          </p:nvPr>
        </p:nvSpPr>
        <p:spPr>
          <a:xfrm>
            <a:off x="914400" y="4343400"/>
            <a:ext cx="5029200" cy="476250"/>
          </a:xfrm>
          <a:noFill/>
          <a:effectLst>
            <a:outerShdw blurRad="63500" dist="17961" dir="2700000" algn="ctr" rotWithShape="0">
              <a:schemeClr val="bg2">
                <a:alpha val="74998"/>
              </a:schemeClr>
            </a:outerShdw>
          </a:effectLst>
        </p:spPr>
        <p:txBody>
          <a:bodyPr lIns="91460" tIns="45731" rIns="91460" bIns="45731"/>
          <a:lstStyle/>
          <a:p>
            <a:pPr>
              <a:lnSpc>
                <a:spcPct val="80000"/>
              </a:lnSpc>
            </a:pPr>
            <a:endParaRPr lang="en-US" dirty="0">
              <a:latin typeface="Times New Roman" charset="0"/>
            </a:endParaRPr>
          </a:p>
          <a:p>
            <a:endParaRPr lang="en-US" dirty="0">
              <a:latin typeface="Times New Roman" charset="0"/>
            </a:endParaRPr>
          </a:p>
          <a:p>
            <a:pPr>
              <a:lnSpc>
                <a:spcPct val="80000"/>
              </a:lnSpc>
            </a:pPr>
            <a:endParaRPr lang="en-US" dirty="0">
              <a:latin typeface="Times New Roman" charset="0"/>
            </a:endParaRPr>
          </a:p>
          <a:p>
            <a:endParaRPr lang="en-US" dirty="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1747"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1748"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1749"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A2805BDB-0548-D74A-9687-1A88F7A4B359}" type="slidenum">
              <a:rPr kumimoji="0" lang="en-US" sz="1200"/>
              <a:pPr/>
              <a:t>9</a:t>
            </a:fld>
            <a:endParaRPr kumimoji="0" lang="en-US" sz="1200"/>
          </a:p>
        </p:txBody>
      </p:sp>
      <p:sp>
        <p:nvSpPr>
          <p:cNvPr id="31750" name="Slide Image Placeholder 1"/>
          <p:cNvSpPr>
            <a:spLocks noGrp="1" noRot="1" noChangeAspect="1" noTextEdit="1"/>
          </p:cNvSpPr>
          <p:nvPr>
            <p:ph type="sldImg"/>
          </p:nvPr>
        </p:nvSpPr>
        <p:spPr>
          <a:ln/>
        </p:spPr>
      </p:sp>
      <p:sp>
        <p:nvSpPr>
          <p:cNvPr id="31751" name="Notes Placeholder 2"/>
          <p:cNvSpPr>
            <a:spLocks noGrp="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r>
              <a:rPr lang="en-US">
                <a:latin typeface="Times New Roman" charset="0"/>
              </a:rPr>
              <a:t>To show this data in another format, we show here the median hazard ratio and 95% credible interval for the effect of ICD treatment in the individual trials and then for the entire population of trials. </a:t>
            </a:r>
          </a:p>
          <a:p>
            <a:endParaRPr lang="en-US">
              <a:latin typeface="Times New Roman" charset="0"/>
            </a:endParaRPr>
          </a:p>
          <a:p>
            <a:r>
              <a:rPr lang="en-US">
                <a:latin typeface="Times New Roman" charset="0"/>
              </a:rPr>
              <a:t>We also provide the posterior probability that the hazard ratio for ICD mortality reduction would be 0.80 or less -- as this was considered a clinically important reduction in mortality by our technical expert panel.  </a:t>
            </a:r>
          </a:p>
          <a:p>
            <a:endParaRPr lang="en-US">
              <a:latin typeface="Times New Roman" charset="0"/>
            </a:endParaRPr>
          </a:p>
          <a:p>
            <a:r>
              <a:rPr lang="en-US">
                <a:latin typeface="Times New Roman" charset="0"/>
              </a:rPr>
              <a:t>So, for example, although the 95 percent credible interval for the overall hazard ratio includes the value of no treatment efficacy (that is, a hazard ratio equal to 1), with 82 percent probability the hazard ratio is 0.80 or less indicating a clinically important reduction. </a:t>
            </a:r>
          </a:p>
          <a:p>
            <a:endParaRPr lang="en-US">
              <a:latin typeface="Times New Roman" charset="0"/>
            </a:endParaRPr>
          </a:p>
          <a:p>
            <a:endParaRPr lang="en-US">
              <a:latin typeface="Times New Roman" charset="0"/>
            </a:endParaRPr>
          </a:p>
        </p:txBody>
      </p:sp>
      <p:sp>
        <p:nvSpPr>
          <p:cNvPr id="31752" name="Header Placeholder 3"/>
          <p:cNvSpPr txBox="1">
            <a:spLocks noGrp="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1753" name="Date Placeholder 4"/>
          <p:cNvSpPr txBox="1">
            <a:spLocks noGrp="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1754" name="Footer Placeholder 5"/>
          <p:cNvSpPr txBox="1">
            <a:spLocks noGrp="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1755" name="Slide Number Placeholder 6"/>
          <p:cNvSpPr txBox="1">
            <a:spLocks noGrp="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6020DCC7-E17D-3246-AA07-9EAFCB33DC84}" type="slidenum">
              <a:rPr kumimoji="0" lang="en-US" sz="1200"/>
              <a:pPr algn="r"/>
              <a:t>9</a:t>
            </a:fld>
            <a:endParaRPr kumimoji="0"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hdr" sz="quarter"/>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2771" name="Rectangle 1027"/>
          <p:cNvSpPr>
            <a:spLocks noGrp="1" noChangeArrowheads="1"/>
          </p:cNvSpPr>
          <p:nvPr>
            <p:ph type="dt" sz="quarter" idx="1"/>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2772" name="Rectangle 1030"/>
          <p:cNvSpPr>
            <a:spLocks noGrp="1" noChangeArrowheads="1"/>
          </p:cNvSpPr>
          <p:nvPr>
            <p:ph type="ftr" sz="quarter" idx="4"/>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buFont typeface="Monotype Sorts" charset="0"/>
              <a:buChar char="4"/>
            </a:pPr>
            <a:endParaRPr kumimoji="0" lang="en-US" sz="1200"/>
          </a:p>
        </p:txBody>
      </p:sp>
      <p:sp>
        <p:nvSpPr>
          <p:cNvPr id="32773" name="Rectangle 1031"/>
          <p:cNvSpPr>
            <a:spLocks noGrp="1" noChangeArrowheads="1"/>
          </p:cNvSpPr>
          <p:nvPr>
            <p:ph type="sldNum" sz="quarter" idx="5"/>
          </p:nvPr>
        </p:nvSpPr>
        <p:spPr>
          <a:noFill/>
          <a:effectLst>
            <a:outerShdw blurRad="63500" dist="17961" dir="2700000" algn="ctr" rotWithShape="0">
              <a:schemeClr val="bg2">
                <a:alpha val="74998"/>
              </a:schemeClr>
            </a:outerShdw>
          </a:effectLst>
        </p:spPr>
        <p:txBody>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fld id="{B7ABF840-0AC0-C442-8486-8087F0E0CAAE}" type="slidenum">
              <a:rPr kumimoji="0" lang="en-US" sz="1200"/>
              <a:pPr/>
              <a:t>10</a:t>
            </a:fld>
            <a:endParaRPr kumimoji="0" lang="en-US" sz="1200"/>
          </a:p>
        </p:txBody>
      </p:sp>
      <p:sp>
        <p:nvSpPr>
          <p:cNvPr id="32774" name="Rectangle 1026"/>
          <p:cNvSpPr txBox="1">
            <a:spLocks noGrp="1" noChangeArrowheads="1"/>
          </p:cNvSpPr>
          <p:nvPr/>
        </p:nvSpPr>
        <p:spPr bwMode="auto">
          <a:xfrm>
            <a:off x="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2775" name="Rectangle 1027"/>
          <p:cNvSpPr txBox="1">
            <a:spLocks noGrp="1" noChangeArrowheads="1"/>
          </p:cNvSpPr>
          <p:nvPr/>
        </p:nvSpPr>
        <p:spPr bwMode="auto">
          <a:xfrm>
            <a:off x="3886200" y="0"/>
            <a:ext cx="2971800" cy="271463"/>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endParaRPr kumimoji="0" lang="en-US" sz="1200"/>
          </a:p>
        </p:txBody>
      </p:sp>
      <p:sp>
        <p:nvSpPr>
          <p:cNvPr id="32776" name="Rectangle 1030"/>
          <p:cNvSpPr txBox="1">
            <a:spLocks noGrp="1" noChangeArrowheads="1"/>
          </p:cNvSpPr>
          <p:nvPr/>
        </p:nvSpPr>
        <p:spPr bwMode="auto">
          <a:xfrm>
            <a:off x="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endParaRPr kumimoji="0" lang="en-US" sz="1200"/>
          </a:p>
        </p:txBody>
      </p:sp>
      <p:sp>
        <p:nvSpPr>
          <p:cNvPr id="32777" name="Rectangle 1031"/>
          <p:cNvSpPr txBox="1">
            <a:spLocks noGrp="1" noChangeArrowheads="1"/>
          </p:cNvSpPr>
          <p:nvPr/>
        </p:nvSpPr>
        <p:spPr bwMode="auto">
          <a:xfrm>
            <a:off x="3886200" y="8872538"/>
            <a:ext cx="2971800" cy="271462"/>
          </a:xfrm>
          <a:prstGeom prst="rect">
            <a:avLst/>
          </a:prstGeom>
          <a:noFill/>
          <a:ln>
            <a:noFill/>
          </a:ln>
          <a:effectLst>
            <a:outerShdw blurRad="63500" dist="17961" dir="2700000" algn="ctr" rotWithShape="0">
              <a:schemeClr val="bg2">
                <a:alpha val="74998"/>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lIns="91460" tIns="45731" rIns="91460" bIns="45731" anchor="b">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lgn="r"/>
            <a:fld id="{002DF380-F5E9-7F41-8AEE-335CC0F594A7}" type="slidenum">
              <a:rPr kumimoji="0" lang="en-US" sz="1200"/>
              <a:pPr algn="r"/>
              <a:t>10</a:t>
            </a:fld>
            <a:endParaRPr kumimoji="0" lang="en-US" sz="1200"/>
          </a:p>
        </p:txBody>
      </p:sp>
      <p:sp>
        <p:nvSpPr>
          <p:cNvPr id="32778" name="Rectangle 2"/>
          <p:cNvSpPr>
            <a:spLocks noChangeArrowheads="1" noTextEdit="1"/>
          </p:cNvSpPr>
          <p:nvPr>
            <p:ph type="sldImg"/>
          </p:nvPr>
        </p:nvSpPr>
        <p:spPr>
          <a:ln/>
        </p:spPr>
      </p:sp>
      <p:sp>
        <p:nvSpPr>
          <p:cNvPr id="32779" name="Rectangle 3"/>
          <p:cNvSpPr>
            <a:spLocks noGrp="1" noChangeArrowheads="1"/>
          </p:cNvSpPr>
          <p:nvPr>
            <p:ph type="body" idx="1"/>
          </p:nvPr>
        </p:nvSpPr>
        <p:spPr>
          <a:xfrm>
            <a:off x="914400" y="4343400"/>
            <a:ext cx="5029200" cy="274638"/>
          </a:xfrm>
          <a:noFill/>
          <a:effectLst>
            <a:outerShdw blurRad="63500" dist="17961" dir="2700000" algn="ctr" rotWithShape="0">
              <a:schemeClr val="bg2">
                <a:alpha val="74998"/>
              </a:schemeClr>
            </a:outerShdw>
          </a:effectLst>
        </p:spPr>
        <p:txBody>
          <a:bodyPr lIns="91460" tIns="45731" rIns="91460" bIns="45731"/>
          <a:lstStyle/>
          <a:p>
            <a:endParaRPr lang="en-US" dirty="0">
              <a:latin typeface="Times New Roman" charset="0"/>
            </a:endParaRPr>
          </a:p>
          <a:p>
            <a:endParaRPr lang="en-US" dirty="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6"/>
          <p:cNvSpPr>
            <a:spLocks noChangeShapeType="1"/>
          </p:cNvSpPr>
          <p:nvPr/>
        </p:nvSpPr>
        <p:spPr bwMode="auto">
          <a:xfrm>
            <a:off x="328613" y="6040438"/>
            <a:ext cx="8486775"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17961" dir="2700000" algn="ctr" rotWithShape="0">
                    <a:schemeClr val="bg2">
                      <a:alpha val="74998"/>
                    </a:schemeClr>
                  </a:outerShdw>
                </a:effectLst>
              </a14:hiddenEffects>
            </a:ext>
          </a:extLst>
        </p:spPr>
        <p:txBody>
          <a:bodyPr anchor="ctr">
            <a:spAutoFit/>
          </a:bodyPr>
          <a:lstStyle/>
          <a:p>
            <a:endParaRPr lang="en-US"/>
          </a:p>
        </p:txBody>
      </p:sp>
      <p:sp>
        <p:nvSpPr>
          <p:cNvPr id="1137667" name="Rectangle 3"/>
          <p:cNvSpPr>
            <a:spLocks noGrp="1" noChangeArrowheads="1"/>
          </p:cNvSpPr>
          <p:nvPr>
            <p:ph type="subTitle" idx="1"/>
          </p:nvPr>
        </p:nvSpPr>
        <p:spPr>
          <a:xfrm>
            <a:off x="1371600" y="3886200"/>
            <a:ext cx="6400800" cy="708025"/>
          </a:xfrm>
        </p:spPr>
        <p:txBody>
          <a:bodyPr anchor="ctr" anchorCtr="1"/>
          <a:lstStyle>
            <a:lvl1pPr marL="0" indent="0" algn="ctr">
              <a:buFont typeface="Monotype Sorts" pitchFamily="2" charset="2"/>
              <a:buNone/>
              <a:defRPr b="1" i="1"/>
            </a:lvl1pPr>
          </a:lstStyle>
          <a:p>
            <a:pPr lvl="0"/>
            <a:r>
              <a:rPr lang="en-US" noProof="0" smtClean="0"/>
              <a:t>Click to edit Master subtitle style</a:t>
            </a:r>
          </a:p>
        </p:txBody>
      </p:sp>
      <p:sp>
        <p:nvSpPr>
          <p:cNvPr id="1137668" name="Rectangle 4"/>
          <p:cNvSpPr>
            <a:spLocks noGrp="1" noChangeArrowheads="1"/>
          </p:cNvSpPr>
          <p:nvPr>
            <p:ph type="ctrTitle"/>
          </p:nvPr>
        </p:nvSpPr>
        <p:spPr>
          <a:xfrm>
            <a:off x="685800" y="2286000"/>
            <a:ext cx="7772400" cy="646113"/>
          </a:xfrm>
        </p:spPr>
        <p:txBody>
          <a:bodyPr/>
          <a:lstStyle>
            <a:lvl1pPr algn="ctr">
              <a:defRPr sz="4000">
                <a:solidFill>
                  <a:srgbClr val="00CC99"/>
                </a:solidFill>
              </a:defRPr>
            </a:lvl1pPr>
          </a:lstStyle>
          <a:p>
            <a:pPr lvl="0"/>
            <a:r>
              <a:rPr lang="en-US" noProof="0" smtClean="0"/>
              <a:t>Click to edit Master title style</a:t>
            </a:r>
          </a:p>
        </p:txBody>
      </p:sp>
    </p:spTree>
    <p:extLst>
      <p:ext uri="{BB962C8B-B14F-4D97-AF65-F5344CB8AC3E}">
        <p14:creationId xmlns:p14="http://schemas.microsoft.com/office/powerpoint/2010/main" val="2580259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22069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8738" y="241300"/>
            <a:ext cx="2046287" cy="27352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875" y="241300"/>
            <a:ext cx="5986463" cy="27352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8263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69875" y="241300"/>
            <a:ext cx="8185150" cy="5159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93738" y="1355725"/>
            <a:ext cx="7721600" cy="1620838"/>
          </a:xfrm>
        </p:spPr>
        <p:txBody>
          <a:bodyPr/>
          <a:lstStyle/>
          <a:p>
            <a:pPr lvl="0"/>
            <a:endParaRPr lang="en-US" noProof="0" smtClean="0"/>
          </a:p>
        </p:txBody>
      </p:sp>
    </p:spTree>
    <p:extLst>
      <p:ext uri="{BB962C8B-B14F-4D97-AF65-F5344CB8AC3E}">
        <p14:creationId xmlns:p14="http://schemas.microsoft.com/office/powerpoint/2010/main" val="3357126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69875" y="241300"/>
            <a:ext cx="8185150" cy="515938"/>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93738" y="1355725"/>
            <a:ext cx="7721600" cy="1620838"/>
          </a:xfrm>
        </p:spPr>
        <p:txBody>
          <a:bodyPr/>
          <a:lstStyle/>
          <a:p>
            <a:pPr lvl="0"/>
            <a:endParaRPr lang="en-US" noProof="0" smtClean="0"/>
          </a:p>
        </p:txBody>
      </p:sp>
    </p:spTree>
    <p:extLst>
      <p:ext uri="{BB962C8B-B14F-4D97-AF65-F5344CB8AC3E}">
        <p14:creationId xmlns:p14="http://schemas.microsoft.com/office/powerpoint/2010/main" val="577909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4774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8400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3738" y="1355725"/>
            <a:ext cx="3784600" cy="1620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0738" y="1355725"/>
            <a:ext cx="3784600" cy="1620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3625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57156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63346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706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776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553390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93738" y="1355725"/>
            <a:ext cx="7721600" cy="1620838"/>
          </a:xfrm>
          <a:prstGeom prst="rect">
            <a:avLst/>
          </a:prstGeom>
          <a:noFill/>
          <a:ln>
            <a:noFill/>
          </a:ln>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12700">
                <a:solidFill>
                  <a:srgbClr val="3365FB"/>
                </a:solidFill>
                <a:miter lim="800000"/>
                <a:headEnd/>
                <a:tailEnd/>
              </a14:hiddenLine>
            </a:ext>
            <a:ext uri="{AF507438-7753-43e0-B8FC-AC1667EBCBE1}">
              <a14:hiddenEffects xmlns:a14="http://schemas.microsoft.com/office/drawing/2010/main">
                <a:effectLst>
                  <a:outerShdw blurRad="63500" dist="53882"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65100" tIns="155575" rIns="165100" bIns="155575" numCol="1" anchor="t" anchorCtr="0" compatLnSpc="1">
            <a:prstTxWarp prst="textNoShape">
              <a:avLst/>
            </a:prstTxWarp>
            <a:spAutoFit/>
          </a:bodyPr>
          <a:lstStyle/>
          <a:p>
            <a:pPr lvl="0"/>
            <a:r>
              <a:rPr lang="en-US"/>
              <a:t>Body Text</a:t>
            </a:r>
          </a:p>
          <a:p>
            <a:pPr lvl="1"/>
            <a:r>
              <a:rPr lang="en-US"/>
              <a:t>Second Level</a:t>
            </a:r>
          </a:p>
          <a:p>
            <a:pPr lvl="2"/>
            <a:r>
              <a:rPr lang="en-US"/>
              <a:t>Third Level</a:t>
            </a:r>
          </a:p>
        </p:txBody>
      </p:sp>
      <p:sp>
        <p:nvSpPr>
          <p:cNvPr id="153603" name="Rectangle 3"/>
          <p:cNvSpPr>
            <a:spLocks noGrp="1" noChangeArrowheads="1"/>
          </p:cNvSpPr>
          <p:nvPr>
            <p:ph type="title"/>
          </p:nvPr>
        </p:nvSpPr>
        <p:spPr bwMode="auto">
          <a:xfrm>
            <a:off x="269875" y="241300"/>
            <a:ext cx="8185150" cy="515938"/>
          </a:xfrm>
          <a:prstGeom prst="rect">
            <a:avLst/>
          </a:prstGeom>
          <a:noFill/>
          <a:ln>
            <a:noFill/>
          </a:ln>
          <a:effectLst/>
          <a:extLst>
            <a:ext uri="{909E8E84-426E-40dd-AFC4-6F175D3DCCD1}">
              <a14:hiddenFill xmlns:a14="http://schemas.microsoft.com/office/drawing/2010/main">
                <a:solidFill>
                  <a:srgbClr val="FE9C09"/>
                </a:solidFill>
              </a14:hiddenFill>
            </a:ext>
            <a:ext uri="{91240B29-F687-4f45-9708-019B960494DF}">
              <a14:hiddenLine xmlns:a14="http://schemas.microsoft.com/office/drawing/2010/main" w="12700">
                <a:solidFill>
                  <a:srgbClr val="3365FB"/>
                </a:solidFill>
                <a:miter lim="800000"/>
                <a:headEnd/>
                <a:tailEnd/>
              </a14:hiddenLine>
            </a:ext>
            <a:ext uri="{AF507438-7753-43e0-B8FC-AC1667EBCBE1}">
              <a14:hiddenEffects xmlns:a14="http://schemas.microsoft.com/office/drawing/2010/main">
                <a:effectLst>
                  <a:outerShdw dist="53882"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US" smtClean="0"/>
              <a:t>Slide Title</a:t>
            </a:r>
          </a:p>
        </p:txBody>
      </p:sp>
      <p:sp>
        <p:nvSpPr>
          <p:cNvPr id="1028" name="Line 10"/>
          <p:cNvSpPr>
            <a:spLocks noChangeShapeType="1"/>
          </p:cNvSpPr>
          <p:nvPr/>
        </p:nvSpPr>
        <p:spPr bwMode="auto">
          <a:xfrm>
            <a:off x="328613" y="6040438"/>
            <a:ext cx="8486775"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17961" dir="2700000" algn="ctr" rotWithShape="0">
                    <a:schemeClr val="bg2">
                      <a:alpha val="74998"/>
                    </a:schemeClr>
                  </a:outerShdw>
                </a:effectLst>
              </a14:hiddenEffects>
            </a:ext>
          </a:extLst>
        </p:spPr>
        <p:txBody>
          <a:bodyPr anchor="ctr">
            <a:spAutoFit/>
          </a:bodyPr>
          <a:lstStyle/>
          <a:p>
            <a:endParaRPr lang="en-US"/>
          </a:p>
        </p:txBody>
      </p:sp>
    </p:spTree>
  </p:cSld>
  <p:clrMap bg1="dk2" tx1="lt1" bg2="dk1" tx2="lt2" accent1="accent1" accent2="accent2" accent3="accent3" accent4="accent4" accent5="accent5" accent6="accent6" hlink="hlink" folHlink="folHlink"/>
  <p:sldLayoutIdLst>
    <p:sldLayoutId id="2147483679"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xStyles>
    <p:titleStyle>
      <a:lvl1pPr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mj-lt"/>
          <a:ea typeface="ＭＳ Ｐゴシック" charset="0"/>
          <a:cs typeface="+mj-cs"/>
        </a:defRPr>
      </a:lvl1pPr>
      <a:lvl2pPr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ea typeface="ＭＳ Ｐゴシック" charset="0"/>
        </a:defRPr>
      </a:lvl2pPr>
      <a:lvl3pPr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ea typeface="ＭＳ Ｐゴシック" charset="0"/>
        </a:defRPr>
      </a:lvl3pPr>
      <a:lvl4pPr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ea typeface="ＭＳ Ｐゴシック" charset="0"/>
        </a:defRPr>
      </a:lvl4pPr>
      <a:lvl5pPr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ea typeface="ＭＳ Ｐゴシック" charset="0"/>
        </a:defRPr>
      </a:lvl5pPr>
      <a:lvl6pPr marL="457200"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defRPr>
      </a:lvl6pPr>
      <a:lvl7pPr marL="914400"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defRPr>
      </a:lvl7pPr>
      <a:lvl8pPr marL="1371600"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defRPr>
      </a:lvl8pPr>
      <a:lvl9pPr marL="1828800" algn="l" rtl="0" eaLnBrk="0" fontAlgn="base" hangingPunct="0">
        <a:lnSpc>
          <a:spcPct val="106000"/>
        </a:lnSpc>
        <a:spcBef>
          <a:spcPct val="0"/>
        </a:spcBef>
        <a:spcAft>
          <a:spcPct val="0"/>
        </a:spcAft>
        <a:defRPr sz="3200" b="1">
          <a:solidFill>
            <a:schemeClr val="tx2"/>
          </a:solidFill>
          <a:effectLst>
            <a:outerShdw blurRad="38100" dist="38100" dir="2700000" algn="tl">
              <a:srgbClr val="000000"/>
            </a:outerShdw>
          </a:effectLst>
          <a:latin typeface="Garamond" pitchFamily="18" charset="0"/>
        </a:defRPr>
      </a:lvl9pPr>
    </p:titleStyle>
    <p:bodyStyle>
      <a:lvl1pPr marL="341313" indent="-341313" algn="l" rtl="0" eaLnBrk="0" fontAlgn="base" hangingPunct="0">
        <a:spcBef>
          <a:spcPct val="40000"/>
        </a:spcBef>
        <a:spcAft>
          <a:spcPct val="0"/>
        </a:spcAft>
        <a:buClr>
          <a:schemeClr val="hlink"/>
        </a:buClr>
        <a:buSzPct val="68000"/>
        <a:buFont typeface="Monotype Sorts" charset="0"/>
        <a:buChar char="n"/>
        <a:defRPr sz="2600">
          <a:solidFill>
            <a:schemeClr val="tx1"/>
          </a:solidFill>
          <a:latin typeface="+mn-lt"/>
          <a:ea typeface="ＭＳ Ｐゴシック" charset="0"/>
          <a:cs typeface="+mn-cs"/>
        </a:defRPr>
      </a:lvl1pPr>
      <a:lvl2pPr marL="795338" indent="-339725" algn="l" rtl="0" eaLnBrk="0" fontAlgn="base" hangingPunct="0">
        <a:spcBef>
          <a:spcPct val="20000"/>
        </a:spcBef>
        <a:spcAft>
          <a:spcPct val="0"/>
        </a:spcAft>
        <a:buClr>
          <a:schemeClr val="accent2"/>
        </a:buClr>
        <a:buSzPct val="68000"/>
        <a:buFont typeface="Monotype Sorts" charset="0"/>
        <a:buChar char="l"/>
        <a:defRPr sz="2600">
          <a:solidFill>
            <a:schemeClr val="tx1"/>
          </a:solidFill>
          <a:latin typeface="+mn-lt"/>
          <a:ea typeface="ＭＳ Ｐゴシック" charset="0"/>
        </a:defRPr>
      </a:lvl2pPr>
      <a:lvl3pPr marL="1027113" indent="4763" algn="l" rtl="0" eaLnBrk="0" fontAlgn="base" hangingPunct="0">
        <a:spcBef>
          <a:spcPct val="10000"/>
        </a:spcBef>
        <a:spcAft>
          <a:spcPct val="0"/>
        </a:spcAft>
        <a:buClr>
          <a:schemeClr val="tx1"/>
        </a:buClr>
        <a:buSzPct val="44000"/>
        <a:buFont typeface="Monotype Sorts" charset="0"/>
        <a:defRPr sz="2600" i="1">
          <a:solidFill>
            <a:schemeClr val="tx1"/>
          </a:solidFill>
          <a:latin typeface="+mn-lt"/>
          <a:ea typeface="ＭＳ Ｐゴシック" charset="0"/>
        </a:defRPr>
      </a:lvl3pPr>
      <a:lvl4pPr marL="1544638" indent="-171450" algn="l" rtl="0" eaLnBrk="0" fontAlgn="base" hangingPunct="0">
        <a:spcBef>
          <a:spcPct val="20000"/>
        </a:spcBef>
        <a:spcAft>
          <a:spcPct val="0"/>
        </a:spcAft>
        <a:buChar char="–"/>
        <a:defRPr sz="2000">
          <a:solidFill>
            <a:schemeClr val="tx1"/>
          </a:solidFill>
          <a:latin typeface="Times New Roman" pitchFamily="18" charset="0"/>
          <a:ea typeface="ＭＳ Ｐゴシック" charset="0"/>
        </a:defRPr>
      </a:lvl4pPr>
      <a:lvl5pPr marL="2000250" indent="-171450" algn="l" rtl="0" eaLnBrk="0" fontAlgn="base" hangingPunct="0">
        <a:spcBef>
          <a:spcPct val="20000"/>
        </a:spcBef>
        <a:spcAft>
          <a:spcPct val="0"/>
        </a:spcAft>
        <a:buChar char="»"/>
        <a:defRPr sz="2000">
          <a:solidFill>
            <a:schemeClr val="tx1"/>
          </a:solidFill>
          <a:latin typeface="Times New Roman" pitchFamily="18" charset="0"/>
          <a:ea typeface="ＭＳ Ｐゴシック" charset="0"/>
        </a:defRPr>
      </a:lvl5pPr>
      <a:lvl6pPr marL="2457450" indent="-171450" algn="l" rtl="0" eaLnBrk="0" fontAlgn="base" hangingPunct="0">
        <a:spcBef>
          <a:spcPct val="20000"/>
        </a:spcBef>
        <a:spcAft>
          <a:spcPct val="0"/>
        </a:spcAft>
        <a:buChar char="»"/>
        <a:defRPr sz="2000">
          <a:solidFill>
            <a:schemeClr val="tx1"/>
          </a:solidFill>
          <a:latin typeface="Times New Roman" pitchFamily="18" charset="0"/>
        </a:defRPr>
      </a:lvl6pPr>
      <a:lvl7pPr marL="2914650" indent="-171450" algn="l" rtl="0" eaLnBrk="0" fontAlgn="base" hangingPunct="0">
        <a:spcBef>
          <a:spcPct val="20000"/>
        </a:spcBef>
        <a:spcAft>
          <a:spcPct val="0"/>
        </a:spcAft>
        <a:buChar char="»"/>
        <a:defRPr sz="2000">
          <a:solidFill>
            <a:schemeClr val="tx1"/>
          </a:solidFill>
          <a:latin typeface="Times New Roman" pitchFamily="18" charset="0"/>
        </a:defRPr>
      </a:lvl7pPr>
      <a:lvl8pPr marL="3371850" indent="-171450" algn="l" rtl="0" eaLnBrk="0" fontAlgn="base" hangingPunct="0">
        <a:spcBef>
          <a:spcPct val="20000"/>
        </a:spcBef>
        <a:spcAft>
          <a:spcPct val="0"/>
        </a:spcAft>
        <a:buChar char="»"/>
        <a:defRPr sz="2000">
          <a:solidFill>
            <a:schemeClr val="tx1"/>
          </a:solidFill>
          <a:latin typeface="Times New Roman" pitchFamily="18" charset="0"/>
        </a:defRPr>
      </a:lvl8pPr>
      <a:lvl9pPr marL="3829050" indent="-17145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5.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6.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7.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9.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4"/>
          <p:cNvSpPr>
            <a:spLocks noGrp="1"/>
          </p:cNvSpPr>
          <p:nvPr>
            <p:ph type="subTitle" idx="1"/>
          </p:nvPr>
        </p:nvSpPr>
        <p:spPr>
          <a:xfrm>
            <a:off x="231775" y="3415630"/>
            <a:ext cx="8872538" cy="3684342"/>
          </a:xfrm>
        </p:spPr>
        <p:txBody>
          <a:bodyPr/>
          <a:lstStyle/>
          <a:p>
            <a:pPr algn="l">
              <a:buFont typeface="Monotype Sorts" charset="0"/>
              <a:buNone/>
            </a:pPr>
            <a:r>
              <a:rPr lang="en-US" sz="2700" i="0" dirty="0">
                <a:latin typeface="Garamond" charset="0"/>
              </a:rPr>
              <a:t>Gillian D Sanders Ph.D.		</a:t>
            </a:r>
            <a:r>
              <a:rPr lang="en-US" sz="2700" i="0" dirty="0" err="1">
                <a:latin typeface="Garamond" charset="0"/>
              </a:rPr>
              <a:t>Lurdes</a:t>
            </a:r>
            <a:r>
              <a:rPr lang="en-US" sz="2700" i="0" dirty="0">
                <a:latin typeface="Garamond" charset="0"/>
              </a:rPr>
              <a:t> Y Inoue Ph.D.</a:t>
            </a:r>
          </a:p>
          <a:p>
            <a:pPr algn="l">
              <a:spcBef>
                <a:spcPct val="0"/>
              </a:spcBef>
              <a:buFont typeface="Monotype Sorts" charset="0"/>
              <a:buNone/>
            </a:pPr>
            <a:r>
              <a:rPr lang="en-US" sz="2100" dirty="0">
                <a:latin typeface="Garamond" charset="0"/>
              </a:rPr>
              <a:t>Associate Professor of Medicine		Associate Professor of Biostatistics</a:t>
            </a:r>
          </a:p>
          <a:p>
            <a:pPr algn="l">
              <a:spcBef>
                <a:spcPct val="0"/>
              </a:spcBef>
              <a:buFont typeface="Monotype Sorts" charset="0"/>
              <a:buNone/>
            </a:pPr>
            <a:r>
              <a:rPr lang="en-US" sz="2100" dirty="0">
                <a:latin typeface="Garamond" charset="0"/>
              </a:rPr>
              <a:t>Duke University			University of </a:t>
            </a:r>
            <a:r>
              <a:rPr lang="en-US" sz="2100" dirty="0" smtClean="0">
                <a:latin typeface="Garamond" charset="0"/>
              </a:rPr>
              <a:t>Washington</a:t>
            </a:r>
          </a:p>
          <a:p>
            <a:pPr algn="l">
              <a:spcBef>
                <a:spcPct val="0"/>
              </a:spcBef>
              <a:buFont typeface="Monotype Sorts" charset="0"/>
              <a:buNone/>
            </a:pPr>
            <a:endParaRPr lang="en-US" sz="2100" dirty="0" smtClean="0">
              <a:latin typeface="Garamond" charset="0"/>
            </a:endParaRPr>
          </a:p>
          <a:p>
            <a:pPr algn="l">
              <a:spcBef>
                <a:spcPct val="0"/>
              </a:spcBef>
              <a:buFont typeface="Monotype Sorts" charset="0"/>
              <a:buNone/>
            </a:pPr>
            <a:endParaRPr lang="en-US" sz="2100" dirty="0">
              <a:latin typeface="Garamond" charset="0"/>
            </a:endParaRPr>
          </a:p>
          <a:p>
            <a:pPr algn="l">
              <a:spcBef>
                <a:spcPct val="0"/>
              </a:spcBef>
              <a:buFont typeface="Monotype Sorts" charset="0"/>
              <a:buNone/>
            </a:pPr>
            <a:endParaRPr lang="en-US" sz="2100" dirty="0">
              <a:latin typeface="Garamond" charset="0"/>
            </a:endParaRPr>
          </a:p>
          <a:p>
            <a:pPr algn="r">
              <a:spcBef>
                <a:spcPct val="0"/>
              </a:spcBef>
              <a:buFont typeface="Monotype Sorts" charset="0"/>
              <a:buNone/>
            </a:pPr>
            <a:endParaRPr lang="en-US" sz="2100" dirty="0" smtClean="0">
              <a:latin typeface="Garamond" charset="0"/>
            </a:endParaRPr>
          </a:p>
          <a:p>
            <a:pPr algn="r">
              <a:spcBef>
                <a:spcPct val="0"/>
              </a:spcBef>
            </a:pPr>
            <a:r>
              <a:rPr lang="en-US" sz="2400" dirty="0">
                <a:solidFill>
                  <a:schemeClr val="tx2"/>
                </a:solidFill>
              </a:rPr>
              <a:t>Funded by AHRQ R01-HS018505</a:t>
            </a:r>
          </a:p>
          <a:p>
            <a:pPr algn="l">
              <a:spcBef>
                <a:spcPct val="0"/>
              </a:spcBef>
              <a:buFont typeface="Monotype Sorts" charset="0"/>
              <a:buNone/>
            </a:pPr>
            <a:endParaRPr lang="en-US" sz="2100" dirty="0">
              <a:latin typeface="Garamond" charset="0"/>
            </a:endParaRPr>
          </a:p>
        </p:txBody>
      </p:sp>
      <p:sp>
        <p:nvSpPr>
          <p:cNvPr id="4" name="Title 3"/>
          <p:cNvSpPr>
            <a:spLocks noGrp="1"/>
          </p:cNvSpPr>
          <p:nvPr>
            <p:ph type="ctrTitle"/>
          </p:nvPr>
        </p:nvSpPr>
        <p:spPr>
          <a:xfrm>
            <a:off x="654050" y="587375"/>
            <a:ext cx="7772400" cy="2609850"/>
          </a:xfrm>
        </p:spPr>
        <p:txBody>
          <a:bodyPr/>
          <a:lstStyle/>
          <a:p>
            <a:r>
              <a:rPr lang="en-US" dirty="0">
                <a:latin typeface="Garamond" charset="0"/>
              </a:rPr>
              <a:t>Preventing Sudden Cardiac Death: Harnessing the Power of Decision Analysis, Bayesian Techniques, and Clinical Trials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5668" name="Rectangle 4"/>
          <p:cNvSpPr>
            <a:spLocks noGrp="1" noChangeArrowheads="1"/>
          </p:cNvSpPr>
          <p:nvPr>
            <p:ph type="title" idx="4294967295"/>
          </p:nvPr>
        </p:nvSpPr>
        <p:spPr>
          <a:xfrm>
            <a:off x="269875" y="241300"/>
            <a:ext cx="8185150" cy="484188"/>
          </a:xfrm>
        </p:spPr>
        <p:txBody>
          <a:bodyPr/>
          <a:lstStyle/>
          <a:p>
            <a:r>
              <a:rPr lang="en-US" dirty="0">
                <a:latin typeface="Garamond" charset="0"/>
              </a:rPr>
              <a:t>Is the ICD Effective in Patients over 65?</a:t>
            </a:r>
          </a:p>
        </p:txBody>
      </p:sp>
      <p:pic>
        <p:nvPicPr>
          <p:cNvPr id="12291" name="Picture 7" descr="We then wanted to explore whether there was evidence that the ICD was effective in patients with different clinical characteristics. &#10;&#10;These analyses were performed using the Bayesian hierarchical model that allows for interactions [with differential effects across trials]. &#10;&#10;This slide looks at the evidence of ICD efficacy in patients over age 65 and less than 75.&#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79488"/>
            <a:ext cx="9142413" cy="5867400"/>
          </a:xfrm>
          <a:prstGeom prst="rect">
            <a:avLst/>
          </a:prstGeom>
          <a:solidFill>
            <a:schemeClr val="tx1"/>
          </a:solidFill>
          <a:ln>
            <a:noFill/>
          </a:ln>
          <a:extLst>
            <a:ext uri="{91240B29-F687-4f45-9708-019B960494DF}">
              <a14:hiddenLine xmlns:a14="http://schemas.microsoft.com/office/drawing/2010/main" w="50800">
                <a:solidFill>
                  <a:srgbClr val="000000"/>
                </a:solidFill>
                <a:miter lim="800000"/>
                <a:headEnd/>
                <a:tailEnd/>
              </a14:hiddenLine>
            </a:ext>
          </a:extLst>
        </p:spPr>
      </p:pic>
      <p:sp>
        <p:nvSpPr>
          <p:cNvPr id="12292" name="Text Box 3"/>
          <p:cNvSpPr txBox="1">
            <a:spLocks noChangeArrowheads="1"/>
          </p:cNvSpPr>
          <p:nvPr/>
        </p:nvSpPr>
        <p:spPr bwMode="auto">
          <a:xfrm>
            <a:off x="7124700" y="1066800"/>
            <a:ext cx="1811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800">
                <a:solidFill>
                  <a:schemeClr val="bg1"/>
                </a:solidFill>
                <a:latin typeface="Times New Roman" charset="0"/>
                <a:ea typeface="ＭＳ Ｐゴシック" charset="0"/>
              </a:defRPr>
            </a:lvl1pPr>
            <a:lvl2pPr marL="742950" indent="-285750">
              <a:defRPr kumimoji="1" sz="2800">
                <a:solidFill>
                  <a:schemeClr val="bg1"/>
                </a:solidFill>
                <a:latin typeface="Times New Roman" charset="0"/>
                <a:ea typeface="ＭＳ Ｐゴシック" charset="0"/>
              </a:defRPr>
            </a:lvl2pPr>
            <a:lvl3pPr marL="1143000" indent="-228600">
              <a:defRPr kumimoji="1" sz="2800">
                <a:solidFill>
                  <a:schemeClr val="bg1"/>
                </a:solidFill>
                <a:latin typeface="Times New Roman" charset="0"/>
                <a:ea typeface="ＭＳ Ｐゴシック" charset="0"/>
              </a:defRPr>
            </a:lvl3pPr>
            <a:lvl4pPr marL="1600200" indent="-228600">
              <a:defRPr kumimoji="1" sz="2800">
                <a:solidFill>
                  <a:schemeClr val="bg1"/>
                </a:solidFill>
                <a:latin typeface="Times New Roman" charset="0"/>
                <a:ea typeface="ＭＳ Ｐゴシック" charset="0"/>
              </a:defRPr>
            </a:lvl4pPr>
            <a:lvl5pPr marL="2057400" indent="-228600">
              <a:defRPr kumimoji="1" sz="2800">
                <a:solidFill>
                  <a:schemeClr val="bg1"/>
                </a:solidFill>
                <a:latin typeface="Times New Roman" charset="0"/>
                <a:ea typeface="ＭＳ Ｐゴシック" charset="0"/>
              </a:defRPr>
            </a:lvl5pPr>
            <a:lvl6pPr marL="25146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6pPr>
            <a:lvl7pPr marL="29718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7pPr>
            <a:lvl8pPr marL="34290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8pPr>
            <a:lvl9pPr marL="3886200" indent="-228600" eaLnBrk="0" fontAlgn="base" hangingPunct="0">
              <a:spcBef>
                <a:spcPct val="50000"/>
              </a:spcBef>
              <a:spcAft>
                <a:spcPct val="0"/>
              </a:spcAft>
              <a:buFont typeface="Monotype Sorts" charset="0"/>
              <a:buChar char="4"/>
              <a:defRPr kumimoji="1" sz="2800">
                <a:solidFill>
                  <a:schemeClr val="bg1"/>
                </a:solidFill>
                <a:latin typeface="Times New Roman" charset="0"/>
                <a:ea typeface="ＭＳ Ｐゴシック" charset="0"/>
              </a:defRPr>
            </a:lvl9pPr>
          </a:lstStyle>
          <a:p>
            <a:pPr>
              <a:spcBef>
                <a:spcPct val="0"/>
              </a:spcBef>
              <a:buFontTx/>
              <a:buNone/>
            </a:pPr>
            <a:r>
              <a:rPr kumimoji="0" lang="en-US" sz="2400" b="1">
                <a:solidFill>
                  <a:schemeClr val="bg2"/>
                </a:solidFill>
                <a:latin typeface="Arial" charset="0"/>
              </a:rPr>
              <a:t>Age [65,75)</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8738" name="Rectangle 2"/>
          <p:cNvSpPr>
            <a:spLocks noGrp="1" noChangeArrowheads="1"/>
          </p:cNvSpPr>
          <p:nvPr>
            <p:ph type="title" idx="4294967295"/>
          </p:nvPr>
        </p:nvSpPr>
        <p:spPr>
          <a:xfrm>
            <a:off x="114300" y="250825"/>
            <a:ext cx="8874125" cy="1044575"/>
          </a:xfrm>
        </p:spPr>
        <p:txBody>
          <a:bodyPr/>
          <a:lstStyle/>
          <a:p>
            <a:r>
              <a:rPr lang="en-US" dirty="0">
                <a:latin typeface="Garamond" charset="0"/>
              </a:rPr>
              <a:t>Is the ICD Effective in Patients with EF &gt; 30%</a:t>
            </a:r>
          </a:p>
        </p:txBody>
      </p:sp>
      <p:pic>
        <p:nvPicPr>
          <p:cNvPr id="13315" name="Picture 5" descr="Patient with an ejection fraction greater than 3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25525"/>
            <a:ext cx="9142413" cy="5865813"/>
          </a:xfrm>
          <a:prstGeom prst="rect">
            <a:avLst/>
          </a:prstGeom>
          <a:solidFill>
            <a:schemeClr val="tx1"/>
          </a:solidFill>
          <a:ln>
            <a:noFill/>
          </a:ln>
          <a:extLst>
            <a:ext uri="{91240B29-F687-4f45-9708-019B960494DF}">
              <a14:hiddenLine xmlns:a14="http://schemas.microsoft.com/office/drawing/2010/main" w="50800">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62" name="Rectangle 2"/>
          <p:cNvSpPr>
            <a:spLocks noGrp="1" noChangeArrowheads="1"/>
          </p:cNvSpPr>
          <p:nvPr>
            <p:ph type="title" idx="4294967295"/>
          </p:nvPr>
        </p:nvSpPr>
        <p:spPr>
          <a:xfrm>
            <a:off x="114300" y="288925"/>
            <a:ext cx="9029700" cy="522288"/>
          </a:xfrm>
        </p:spPr>
        <p:txBody>
          <a:bodyPr/>
          <a:lstStyle/>
          <a:p>
            <a:r>
              <a:rPr lang="en-US" dirty="0">
                <a:latin typeface="Garamond" charset="0"/>
              </a:rPr>
              <a:t>Is the ICD Effective in NYHA II Patients?</a:t>
            </a:r>
          </a:p>
        </p:txBody>
      </p:sp>
      <p:pic>
        <p:nvPicPr>
          <p:cNvPr id="14339" name="Picture 3" descr="NYHA Class II&#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9144000" cy="5867400"/>
          </a:xfrm>
          <a:prstGeom prst="rect">
            <a:avLst/>
          </a:prstGeom>
          <a:solidFill>
            <a:schemeClr val="tx1"/>
          </a:solidFill>
          <a:ln>
            <a:noFill/>
          </a:ln>
          <a:extLst>
            <a:ext uri="{91240B29-F687-4f45-9708-019B960494DF}">
              <a14:hiddenLine xmlns:a14="http://schemas.microsoft.com/office/drawing/2010/main" w="50800">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lass III&#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9144000" cy="5867400"/>
          </a:xfrm>
          <a:prstGeom prst="rect">
            <a:avLst/>
          </a:prstGeom>
          <a:solidFill>
            <a:schemeClr val="tx1"/>
          </a:solidFill>
          <a:ln>
            <a:noFill/>
          </a:ln>
          <a:extLst>
            <a:ext uri="{91240B29-F687-4f45-9708-019B960494DF}">
              <a14:hiddenLine xmlns:a14="http://schemas.microsoft.com/office/drawing/2010/main" w="50800">
                <a:solidFill>
                  <a:srgbClr val="000000"/>
                </a:solidFill>
                <a:miter lim="800000"/>
                <a:headEnd/>
                <a:tailEnd/>
              </a14:hiddenLine>
            </a:ext>
          </a:extLst>
        </p:spPr>
      </p:pic>
      <p:sp>
        <p:nvSpPr>
          <p:cNvPr id="6" name="Rectangle 2"/>
          <p:cNvSpPr>
            <a:spLocks noGrp="1" noChangeArrowheads="1"/>
          </p:cNvSpPr>
          <p:nvPr>
            <p:ph type="title" idx="4294967295"/>
          </p:nvPr>
        </p:nvSpPr>
        <p:spPr>
          <a:xfrm>
            <a:off x="114300" y="288925"/>
            <a:ext cx="9029700" cy="522288"/>
          </a:xfrm>
        </p:spPr>
        <p:txBody>
          <a:bodyPr/>
          <a:lstStyle/>
          <a:p>
            <a:r>
              <a:rPr lang="en-US" dirty="0">
                <a:latin typeface="Garamond" charset="0"/>
              </a:rPr>
              <a:t>Is the ICD Effective in NYHA III Patients?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And Class IV&#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1030288"/>
            <a:ext cx="9142412" cy="5865812"/>
          </a:xfrm>
          <a:prstGeom prst="rect">
            <a:avLst/>
          </a:prstGeom>
          <a:solidFill>
            <a:schemeClr val="tx1"/>
          </a:solidFill>
          <a:ln>
            <a:noFill/>
          </a:ln>
          <a:extLst>
            <a:ext uri="{91240B29-F687-4f45-9708-019B960494DF}">
              <a14:hiddenLine xmlns:a14="http://schemas.microsoft.com/office/drawing/2010/main" w="50800">
                <a:solidFill>
                  <a:srgbClr val="000000"/>
                </a:solidFill>
                <a:miter lim="800000"/>
                <a:headEnd/>
                <a:tailEnd/>
              </a14:hiddenLine>
            </a:ext>
          </a:extLst>
        </p:spPr>
      </p:pic>
      <p:sp>
        <p:nvSpPr>
          <p:cNvPr id="5" name="Rectangle 2"/>
          <p:cNvSpPr>
            <a:spLocks noGrp="1" noChangeArrowheads="1"/>
          </p:cNvSpPr>
          <p:nvPr>
            <p:ph type="title" idx="4294967295"/>
          </p:nvPr>
        </p:nvSpPr>
        <p:spPr>
          <a:xfrm>
            <a:off x="152400" y="266700"/>
            <a:ext cx="9144000" cy="522288"/>
          </a:xfrm>
        </p:spPr>
        <p:txBody>
          <a:bodyPr/>
          <a:lstStyle/>
          <a:p>
            <a:r>
              <a:rPr lang="en-US" dirty="0">
                <a:latin typeface="Garamond" charset="0"/>
              </a:rPr>
              <a:t>Is the ICD Effective in NYHA IV Patients?</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22" name="Rectangle 2"/>
          <p:cNvSpPr>
            <a:spLocks noGrp="1" noChangeArrowheads="1"/>
          </p:cNvSpPr>
          <p:nvPr>
            <p:ph type="title" idx="4294967295"/>
          </p:nvPr>
        </p:nvSpPr>
        <p:spPr/>
        <p:txBody>
          <a:bodyPr/>
          <a:lstStyle/>
          <a:p>
            <a:r>
              <a:rPr lang="en-US" dirty="0">
                <a:latin typeface="Garamond" charset="0"/>
              </a:rPr>
              <a:t>Is the ICD Effective in NYHA IV Patients?</a:t>
            </a:r>
          </a:p>
        </p:txBody>
      </p:sp>
      <p:graphicFrame>
        <p:nvGraphicFramePr>
          <p:cNvPr id="1999875" name="Group 3" title="Is the ICD Effective in NYHA IV Patients?"/>
          <p:cNvGraphicFramePr>
            <a:graphicFrameLocks noGrp="1"/>
          </p:cNvGraphicFramePr>
          <p:nvPr>
            <p:ph type="tbl" idx="4294967295"/>
            <p:extLst>
              <p:ext uri="{D42A27DB-BD31-4B8C-83A1-F6EECF244321}">
                <p14:modId xmlns:p14="http://schemas.microsoft.com/office/powerpoint/2010/main" val="3285743641"/>
              </p:ext>
            </p:extLst>
          </p:nvPr>
        </p:nvGraphicFramePr>
        <p:xfrm>
          <a:off x="498475" y="1201738"/>
          <a:ext cx="8029575" cy="4358640"/>
        </p:xfrm>
        <a:graphic>
          <a:graphicData uri="http://schemas.openxmlformats.org/drawingml/2006/table">
            <a:tbl>
              <a:tblPr/>
              <a:tblGrid>
                <a:gridCol w="1852613"/>
                <a:gridCol w="1544637"/>
                <a:gridCol w="1543050"/>
                <a:gridCol w="1544638"/>
                <a:gridCol w="1544637"/>
              </a:tblGrid>
              <a:tr h="161925">
                <a:tc row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Trial</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dirty="0">
                          <a:ln>
                            <a:noFill/>
                          </a:ln>
                          <a:solidFill>
                            <a:schemeClr val="tx1"/>
                          </a:solidFill>
                          <a:effectLst/>
                          <a:latin typeface="Garamond" charset="0"/>
                          <a:ea typeface="ＭＳ Ｐゴシック" charset="0"/>
                        </a:rPr>
                        <a:t>Hazard Ratio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Probability </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HR ≤ 0.80</a:t>
                      </a:r>
                      <a:endParaRPr kumimoji="0" lang="en-US" sz="2000" b="1"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61925">
                <a:tc vMerge="1">
                  <a:txBody>
                    <a:bodyPr/>
                    <a:lstStyle/>
                    <a:p>
                      <a:endParaRPr lang="en-US"/>
                    </a:p>
                  </a:txBody>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2.5%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50%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97.5%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vMerge="1">
                  <a:txBody>
                    <a:bodyPr/>
                    <a:lstStyle/>
                    <a:p>
                      <a:endParaRPr lang="en-US"/>
                    </a:p>
                  </a:txBody>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AVID</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0.03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0.84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18.64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0.48</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CABG-PATCH</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0.34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3.07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0.35</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CASH</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0.03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0.57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11.70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0.61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DEFINITE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0.04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0.75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14.64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0.53</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MADIT-I</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0.03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0.67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12.22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0.56</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MADIT-II</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0.37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1.63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5.37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0.16</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MUSTT</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0.04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0.86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19.27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0.47</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SCD-HeFT</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0.02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0.77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13.96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0.51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Overall</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0.20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0.84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3.43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dirty="0">
                          <a:ln>
                            <a:noFill/>
                          </a:ln>
                          <a:solidFill>
                            <a:schemeClr val="tx1"/>
                          </a:solidFill>
                          <a:effectLst/>
                          <a:latin typeface="Garamond" charset="0"/>
                          <a:ea typeface="ＭＳ Ｐゴシック" charset="0"/>
                        </a:rPr>
                        <a:t>0.49</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Finally we evaluated the evidence supporting ICD effectiveness in patients with ischemic disease. &#10;&#10;Note that for example in the DEFINITE trial – where no ischemic patients were studied – although we are able to borrow from other trials and subgroups to provide an estimate -- the credible interval is very broad.&#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90600"/>
            <a:ext cx="9144000" cy="5867400"/>
          </a:xfrm>
          <a:prstGeom prst="rect">
            <a:avLst/>
          </a:prstGeom>
          <a:solidFill>
            <a:schemeClr val="tx1"/>
          </a:solidFill>
          <a:ln>
            <a:noFill/>
          </a:ln>
          <a:extLst>
            <a:ext uri="{91240B29-F687-4f45-9708-019B960494DF}">
              <a14:hiddenLine xmlns:a14="http://schemas.microsoft.com/office/drawing/2010/main" w="50800">
                <a:solidFill>
                  <a:srgbClr val="000000"/>
                </a:solidFill>
                <a:miter lim="800000"/>
                <a:headEnd/>
                <a:tailEnd/>
              </a14:hiddenLine>
            </a:ext>
          </a:extLst>
        </p:spPr>
      </p:pic>
      <p:sp>
        <p:nvSpPr>
          <p:cNvPr id="5" name="Rectangle 2"/>
          <p:cNvSpPr>
            <a:spLocks noGrp="1" noChangeArrowheads="1"/>
          </p:cNvSpPr>
          <p:nvPr>
            <p:ph type="title" idx="4294967295"/>
          </p:nvPr>
        </p:nvSpPr>
        <p:spPr>
          <a:xfrm>
            <a:off x="114300" y="288925"/>
            <a:ext cx="9029700" cy="522288"/>
          </a:xfrm>
        </p:spPr>
        <p:txBody>
          <a:bodyPr/>
          <a:lstStyle/>
          <a:p>
            <a:r>
              <a:rPr lang="en-US" dirty="0">
                <a:latin typeface="Garamond" charset="0"/>
              </a:rPr>
              <a:t>Is the ICD Effective in Ischemic Patients?</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9"/>
          <p:cNvSpPr>
            <a:spLocks noChangeArrowheads="1"/>
          </p:cNvSpPr>
          <p:nvPr/>
        </p:nvSpPr>
        <p:spPr bwMode="auto">
          <a:xfrm>
            <a:off x="0" y="0"/>
            <a:ext cx="9144000" cy="6858000"/>
          </a:xfrm>
          <a:prstGeom prst="rect">
            <a:avLst/>
          </a:prstGeom>
          <a:solidFill>
            <a:srgbClr val="000066"/>
          </a:solidFill>
          <a:ln w="50800">
            <a:solidFill>
              <a:srgbClr val="000066"/>
            </a:solidFill>
            <a:miter lim="800000"/>
            <a:headEnd/>
            <a:tailEnd/>
          </a:ln>
          <a:effectLst>
            <a:outerShdw blurRad="63500" dist="17961" dir="2700000" algn="ctr" rotWithShape="0">
              <a:schemeClr val="bg2">
                <a:alpha val="74998"/>
              </a:schemeClr>
            </a:outerShdw>
          </a:effectLst>
        </p:spPr>
        <p:txBody>
          <a:bodyPr wrap="none" anchor="ctr">
            <a:spAutoFit/>
          </a:bodyPr>
          <a:lstStyle/>
          <a:p>
            <a:endParaRPr lang="en-US"/>
          </a:p>
        </p:txBody>
      </p:sp>
      <p:pic>
        <p:nvPicPr>
          <p:cNvPr id="19459" name="Picture 7" descr="Another feature of our Bayesian hierarchical model is that it allows for the baseline survival functions to vary from trial-to-trial.  &#10;&#10;This figure shows the estimated posterior baseline survival functions under each trial and over all trials.  &#10;&#10;Even controlling for the four prognostic variables the figure indicates that patients’ (baseline) survival differ across available trials.  &#10;&#10;Patients in the SCD-HeFT trial (seen in purple) seem to have the best survival prognosis.  Patients in CABG-PATCH, AVID and MUSTT have poorer survival prognosis.  &#10;&#10;Again, there are several potential explanations for this difference.  The variation across trials could be due to differences in the implanted devices, in the underlying medical care of the patient populations, or in patient characteristics that are currently not included in our analysis&#10;"/>
          <p:cNvPicPr>
            <a:picLocks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1460500" y="434975"/>
            <a:ext cx="6257925" cy="6257925"/>
          </a:xfrm>
          <a:solidFill>
            <a:schemeClr val="tx1"/>
          </a:solidFill>
        </p:spPr>
      </p:pic>
      <p:sp>
        <p:nvSpPr>
          <p:cNvPr id="2473986" name="Rectangle 2"/>
          <p:cNvSpPr>
            <a:spLocks noGrp="1" noChangeArrowheads="1"/>
          </p:cNvSpPr>
          <p:nvPr>
            <p:ph type="title" idx="4294967295"/>
          </p:nvPr>
        </p:nvSpPr>
        <p:spPr>
          <a:xfrm>
            <a:off x="269875" y="49213"/>
            <a:ext cx="8185150" cy="515937"/>
          </a:xfrm>
          <a:solidFill>
            <a:srgbClr val="000066"/>
          </a:solidFill>
        </p:spPr>
        <p:txBody>
          <a:bodyPr/>
          <a:lstStyle/>
          <a:p>
            <a:r>
              <a:rPr lang="en-US" dirty="0">
                <a:latin typeface="Garamond" charset="0"/>
              </a:rPr>
              <a:t>Are Patients Within The Trials Similar?</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0548" name="Rectangle 4"/>
          <p:cNvSpPr>
            <a:spLocks noGrp="1" noChangeArrowheads="1"/>
          </p:cNvSpPr>
          <p:nvPr>
            <p:ph type="title" idx="4294967295"/>
          </p:nvPr>
        </p:nvSpPr>
        <p:spPr/>
        <p:txBody>
          <a:bodyPr/>
          <a:lstStyle/>
          <a:p>
            <a:r>
              <a:rPr lang="en-US" dirty="0">
                <a:latin typeface="Garamond" charset="0"/>
              </a:rPr>
              <a:t>ICD Effect in Specific Patient Subgroups</a:t>
            </a:r>
          </a:p>
        </p:txBody>
      </p:sp>
      <p:graphicFrame>
        <p:nvGraphicFramePr>
          <p:cNvPr id="2006019" name="Group 3" title="ICD Effect in Specific Patient Subgroups"/>
          <p:cNvGraphicFramePr>
            <a:graphicFrameLocks noGrp="1"/>
          </p:cNvGraphicFramePr>
          <p:nvPr>
            <p:ph type="tbl" idx="4294967295"/>
            <p:extLst>
              <p:ext uri="{D42A27DB-BD31-4B8C-83A1-F6EECF244321}">
                <p14:modId xmlns:p14="http://schemas.microsoft.com/office/powerpoint/2010/main" val="2481952747"/>
              </p:ext>
            </p:extLst>
          </p:nvPr>
        </p:nvGraphicFramePr>
        <p:xfrm>
          <a:off x="300038" y="1585913"/>
          <a:ext cx="8650287" cy="2773680"/>
        </p:xfrm>
        <a:graphic>
          <a:graphicData uri="http://schemas.openxmlformats.org/drawingml/2006/table">
            <a:tbl>
              <a:tblPr/>
              <a:tblGrid>
                <a:gridCol w="965200"/>
                <a:gridCol w="965200"/>
                <a:gridCol w="965200"/>
                <a:gridCol w="1270000"/>
                <a:gridCol w="965200"/>
                <a:gridCol w="1058862"/>
                <a:gridCol w="965200"/>
                <a:gridCol w="1495425"/>
              </a:tblGrid>
              <a:tr h="231775">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Age</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Group</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EF</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NYHA</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Ischemia</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Hazard Ratio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Probability</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HR ≤ 0.80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23177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Lower</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Median</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Upper</a:t>
                      </a:r>
                      <a:endParaRPr kumimoji="1" lang="en-US" sz="2000" b="0"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vMerge="1">
                  <a:txBody>
                    <a:bodyPr/>
                    <a:lstStyle/>
                    <a:p>
                      <a:endParaRPr lang="en-US"/>
                    </a:p>
                  </a:txBody>
                  <a:tcPr/>
                </a:tc>
              </a:tr>
              <a:tr h="2317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&lt; 65</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&lt; 30%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I</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No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0.29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0.59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1.09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0.84</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17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&lt; 65</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&lt; 30%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I</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Yes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0.24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0.57</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1.21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17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&lt; 65</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&lt; 30%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II</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No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0.26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1.29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0.77</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1775">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75+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&lt; 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0.78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1775">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75+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dirty="0">
                          <a:ln>
                            <a:noFill/>
                          </a:ln>
                          <a:solidFill>
                            <a:schemeClr val="tx1"/>
                          </a:solidFill>
                          <a:effectLst/>
                          <a:latin typeface="Garamond" charset="0"/>
                          <a:ea typeface="ＭＳ Ｐゴシック" charset="0"/>
                        </a:rPr>
                        <a:t>&lt; 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0.56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a:ln>
                            <a:noFill/>
                          </a:ln>
                          <a:solidFill>
                            <a:schemeClr val="tx1"/>
                          </a:solidFill>
                          <a:effectLst/>
                          <a:latin typeface="Garamond" charset="0"/>
                          <a:ea typeface="ＭＳ Ｐゴシック" charset="0"/>
                        </a:rPr>
                        <a:t>1.52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0" i="0" u="none" strike="noStrike" cap="none" normalizeH="0" baseline="0" dirty="0">
                          <a:ln>
                            <a:noFill/>
                          </a:ln>
                          <a:solidFill>
                            <a:schemeClr val="tx1"/>
                          </a:solidFill>
                          <a:effectLst/>
                          <a:latin typeface="Garamond" charset="0"/>
                          <a:ea typeface="ＭＳ Ｐゴシック" charset="0"/>
                        </a:rPr>
                        <a:t>0.77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ChangeArrowheads="1"/>
          </p:cNvSpPr>
          <p:nvPr/>
        </p:nvSpPr>
        <p:spPr bwMode="auto">
          <a:xfrm>
            <a:off x="0" y="0"/>
            <a:ext cx="9144000" cy="6858000"/>
          </a:xfrm>
          <a:prstGeom prst="rect">
            <a:avLst/>
          </a:prstGeom>
          <a:solidFill>
            <a:srgbClr val="00005E"/>
          </a:solidFill>
          <a:ln w="50800">
            <a:solidFill>
              <a:srgbClr val="00005E"/>
            </a:solidFill>
            <a:miter lim="800000"/>
            <a:headEnd/>
            <a:tailEnd/>
          </a:ln>
          <a:effectLst>
            <a:outerShdw blurRad="63500" dist="17961" dir="2700000" algn="ctr" rotWithShape="0">
              <a:schemeClr val="bg2">
                <a:alpha val="74998"/>
              </a:schemeClr>
            </a:outerShdw>
          </a:effectLst>
        </p:spPr>
        <p:txBody>
          <a:bodyPr wrap="none" anchor="ctr">
            <a:spAutoFit/>
          </a:bodyPr>
          <a:lstStyle/>
          <a:p>
            <a:endParaRPr lang="en-US"/>
          </a:p>
        </p:txBody>
      </p:sp>
      <p:sp>
        <p:nvSpPr>
          <p:cNvPr id="2014210" name="Rectangle 2"/>
          <p:cNvSpPr>
            <a:spLocks noGrp="1" noChangeArrowheads="1"/>
          </p:cNvSpPr>
          <p:nvPr>
            <p:ph type="title"/>
          </p:nvPr>
        </p:nvSpPr>
        <p:spPr>
          <a:xfrm>
            <a:off x="155575" y="87313"/>
            <a:ext cx="8185150" cy="515937"/>
          </a:xfrm>
        </p:spPr>
        <p:txBody>
          <a:bodyPr/>
          <a:lstStyle/>
          <a:p>
            <a:r>
              <a:rPr lang="en-US" dirty="0">
                <a:latin typeface="Garamond" charset="0"/>
              </a:rPr>
              <a:t>Clinical and Policy Research Priorities</a:t>
            </a:r>
          </a:p>
        </p:txBody>
      </p:sp>
      <p:sp>
        <p:nvSpPr>
          <p:cNvPr id="21508" name="Rectangle 4"/>
          <p:cNvSpPr>
            <a:spLocks noGrp="1" noChangeArrowheads="1"/>
          </p:cNvSpPr>
          <p:nvPr>
            <p:ph type="body" idx="1"/>
          </p:nvPr>
        </p:nvSpPr>
        <p:spPr>
          <a:xfrm>
            <a:off x="195263" y="587375"/>
            <a:ext cx="8640762" cy="6300788"/>
          </a:xfrm>
        </p:spPr>
        <p:txBody>
          <a:bodyPr/>
          <a:lstStyle/>
          <a:p>
            <a:pPr>
              <a:lnSpc>
                <a:spcPct val="80000"/>
              </a:lnSpc>
            </a:pPr>
            <a:r>
              <a:rPr lang="en-US" sz="2000">
                <a:latin typeface="Garamond" charset="0"/>
              </a:rPr>
              <a:t>Are there specific patient subgroups for which policy makers might benefit from additional clinical trial data and how best can such trials be designed given the available prior information from the existing clinical trials?</a:t>
            </a:r>
          </a:p>
          <a:p>
            <a:pPr>
              <a:lnSpc>
                <a:spcPct val="80000"/>
              </a:lnSpc>
            </a:pPr>
            <a:r>
              <a:rPr lang="en-US" sz="2000">
                <a:latin typeface="Garamond" charset="0"/>
              </a:rPr>
              <a:t>Are there clinical subgroups within the population at risk for SCD where the ICD appears to be particularly effective? Cost effective? Futile?</a:t>
            </a:r>
          </a:p>
          <a:p>
            <a:pPr>
              <a:lnSpc>
                <a:spcPct val="80000"/>
              </a:lnSpc>
            </a:pPr>
            <a:r>
              <a:rPr lang="en-US" sz="2000">
                <a:latin typeface="Garamond" charset="0"/>
              </a:rPr>
              <a:t>How best can we use current (and novel) risk stratification techniques to either rule in </a:t>
            </a:r>
            <a:r>
              <a:rPr lang="ja-JP" altLang="en-US" sz="2000">
                <a:latin typeface="Garamond" charset="0"/>
              </a:rPr>
              <a:t>“</a:t>
            </a:r>
            <a:r>
              <a:rPr lang="en-US" sz="2000">
                <a:latin typeface="Garamond" charset="0"/>
              </a:rPr>
              <a:t>low-risk</a:t>
            </a:r>
            <a:r>
              <a:rPr lang="ja-JP" altLang="en-US" sz="2000">
                <a:latin typeface="Garamond" charset="0"/>
              </a:rPr>
              <a:t>”</a:t>
            </a:r>
            <a:r>
              <a:rPr lang="en-US" sz="2000">
                <a:latin typeface="Garamond" charset="0"/>
              </a:rPr>
              <a:t> patients who are currently ineligible for ICD therapy, or rule out current </a:t>
            </a:r>
            <a:r>
              <a:rPr lang="ja-JP" altLang="en-US" sz="2000">
                <a:latin typeface="Garamond" charset="0"/>
              </a:rPr>
              <a:t>“</a:t>
            </a:r>
            <a:r>
              <a:rPr lang="en-US" sz="2000">
                <a:latin typeface="Garamond" charset="0"/>
              </a:rPr>
              <a:t>high-risk</a:t>
            </a:r>
            <a:r>
              <a:rPr lang="ja-JP" altLang="en-US" sz="2000">
                <a:latin typeface="Garamond" charset="0"/>
              </a:rPr>
              <a:t>”</a:t>
            </a:r>
            <a:r>
              <a:rPr lang="en-US" sz="2000">
                <a:latin typeface="Garamond" charset="0"/>
              </a:rPr>
              <a:t> patients who are currently recommended ICD implantation?</a:t>
            </a:r>
          </a:p>
          <a:p>
            <a:pPr>
              <a:lnSpc>
                <a:spcPct val="80000"/>
              </a:lnSpc>
            </a:pPr>
            <a:r>
              <a:rPr lang="en-US" sz="2000">
                <a:latin typeface="Garamond" charset="0"/>
              </a:rPr>
              <a:t>What are effects of comorbid diseases on the effectiveness and cost effectiveness of ICD use in the elderly population for primary or secondary prevention of SCD?</a:t>
            </a:r>
          </a:p>
          <a:p>
            <a:pPr>
              <a:lnSpc>
                <a:spcPct val="80000"/>
              </a:lnSpc>
            </a:pPr>
            <a:r>
              <a:rPr lang="en-US" sz="2000">
                <a:latin typeface="Garamond" charset="0"/>
              </a:rPr>
              <a:t>Are the outcomes observed in the community predicted by the available clinical trial evidence?</a:t>
            </a:r>
          </a:p>
          <a:p>
            <a:pPr>
              <a:lnSpc>
                <a:spcPct val="80000"/>
              </a:lnSpc>
            </a:pPr>
            <a:r>
              <a:rPr lang="en-US" sz="2000">
                <a:latin typeface="Garamond" charset="0"/>
              </a:rPr>
              <a:t>What is the cumulative survival benefit from SCD prevention therapies in the US?</a:t>
            </a:r>
          </a:p>
          <a:p>
            <a:pPr>
              <a:lnSpc>
                <a:spcPct val="80000"/>
              </a:lnSpc>
            </a:pPr>
            <a:r>
              <a:rPr lang="en-US" sz="2000">
                <a:latin typeface="Garamond" charset="0"/>
              </a:rPr>
              <a:t>How can the clinical trial data be best used to predict the prognosis of patients within the CMS ICD registry and as longitudinal data becomes available for the registry participants – how does our modeling framework predict the patients</a:t>
            </a:r>
            <a:r>
              <a:rPr lang="ja-JP" altLang="en-US" sz="2000">
                <a:latin typeface="Garamond" charset="0"/>
              </a:rPr>
              <a:t>’</a:t>
            </a:r>
            <a:r>
              <a:rPr lang="en-US" sz="2000">
                <a:latin typeface="Garamond" charset="0"/>
              </a:rPr>
              <a:t> outcomes?</a:t>
            </a:r>
          </a:p>
          <a:p>
            <a:pPr>
              <a:lnSpc>
                <a:spcPct val="80000"/>
              </a:lnSpc>
            </a:pPr>
            <a:endParaRPr lang="en-US" sz="2000">
              <a:latin typeface="Garamond"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423863" y="1700213"/>
            <a:ext cx="8104187" cy="1152525"/>
          </a:xfrm>
          <a:prstGeom prst="rect">
            <a:avLst/>
          </a:prstGeom>
          <a:solidFill>
            <a:schemeClr val="accent1">
              <a:lumMod val="60000"/>
              <a:lumOff val="40000"/>
            </a:schemeClr>
          </a:solidFill>
          <a:ln w="50800" cap="flat" cmpd="sng" algn="ctr">
            <a:solidFill>
              <a:schemeClr val="accent1">
                <a:lumMod val="60000"/>
                <a:lumOff val="40000"/>
              </a:schemeClr>
            </a:solidFill>
            <a:prstDash val="solid"/>
            <a:round/>
            <a:headEnd type="none" w="med" len="med"/>
            <a:tailEnd type="triangle" w="med" len="med"/>
          </a:ln>
          <a:effectLst>
            <a:outerShdw dist="17961" dir="2700000" algn="ctr" rotWithShape="0">
              <a:schemeClr val="bg2"/>
            </a:outerShdw>
          </a:effectLst>
        </p:spPr>
        <p:txBody>
          <a:bodyPr>
            <a:spAutoFit/>
          </a:bodyPr>
          <a:lstStyle/>
          <a:p>
            <a:pPr>
              <a:buFont typeface="Monotype Sorts" pitchFamily="2" charset="2"/>
              <a:buChar char="4"/>
              <a:defRPr/>
            </a:pPr>
            <a:endParaRPr lang="en-US">
              <a:latin typeface="Times New Roman" pitchFamily="18" charset="0"/>
              <a:ea typeface="+mn-ea"/>
            </a:endParaRPr>
          </a:p>
        </p:txBody>
      </p:sp>
      <p:sp>
        <p:nvSpPr>
          <p:cNvPr id="2" name="Title 1"/>
          <p:cNvSpPr>
            <a:spLocks noGrp="1"/>
          </p:cNvSpPr>
          <p:nvPr>
            <p:ph type="title"/>
          </p:nvPr>
        </p:nvSpPr>
        <p:spPr>
          <a:xfrm>
            <a:off x="269875" y="165100"/>
            <a:ext cx="8185150" cy="515938"/>
          </a:xfrm>
        </p:spPr>
        <p:txBody>
          <a:bodyPr/>
          <a:lstStyle/>
          <a:p>
            <a:r>
              <a:rPr lang="en-US" dirty="0">
                <a:latin typeface="Garamond" charset="0"/>
              </a:rPr>
              <a:t>Specific Aims</a:t>
            </a:r>
          </a:p>
        </p:txBody>
      </p:sp>
      <p:sp>
        <p:nvSpPr>
          <p:cNvPr id="4100" name="Content Placeholder 2"/>
          <p:cNvSpPr>
            <a:spLocks noGrp="1"/>
          </p:cNvSpPr>
          <p:nvPr>
            <p:ph idx="1"/>
          </p:nvPr>
        </p:nvSpPr>
        <p:spPr>
          <a:xfrm>
            <a:off x="461963" y="701675"/>
            <a:ext cx="8334375" cy="5178425"/>
          </a:xfrm>
        </p:spPr>
        <p:txBody>
          <a:bodyPr/>
          <a:lstStyle/>
          <a:p>
            <a:pPr marL="495300" indent="-495300">
              <a:buSzTx/>
              <a:buFont typeface="Monotype Sorts" charset="0"/>
              <a:buAutoNum type="arabicPeriod"/>
            </a:pPr>
            <a:r>
              <a:rPr lang="en-US" sz="2400">
                <a:latin typeface="Garamond" charset="0"/>
              </a:rPr>
              <a:t>To develop a generalizable decision modeling framework for the prevention of SCD </a:t>
            </a:r>
          </a:p>
          <a:p>
            <a:pPr marL="495300" indent="-495300">
              <a:buSzTx/>
              <a:buFont typeface="Monotype Sorts" charset="0"/>
              <a:buAutoNum type="arabicPeriod"/>
            </a:pPr>
            <a:r>
              <a:rPr lang="en-US" sz="2400">
                <a:latin typeface="Garamond" charset="0"/>
              </a:rPr>
              <a:t>To use Bayesian statistical techniques to devise a model for predicting patient and population health and economic outcomes</a:t>
            </a:r>
          </a:p>
          <a:p>
            <a:pPr marL="495300" indent="-495300">
              <a:buSzTx/>
              <a:buFont typeface="Monotype Sorts" charset="0"/>
              <a:buAutoNum type="arabicPeriod"/>
            </a:pPr>
            <a:r>
              <a:rPr lang="en-US" sz="2400">
                <a:latin typeface="Garamond" charset="0"/>
              </a:rPr>
              <a:t>To use the framework and Bayesian model from Specific Aims 1-2, and patient level data from existing clinical trials, to explore timely clinical and policy questions</a:t>
            </a:r>
          </a:p>
          <a:p>
            <a:pPr marL="495300" indent="-495300">
              <a:buSzTx/>
              <a:buFont typeface="Monotype Sorts" charset="0"/>
              <a:buAutoNum type="arabicPeriod"/>
            </a:pPr>
            <a:r>
              <a:rPr lang="en-US" sz="2400">
                <a:latin typeface="Garamond" charset="0"/>
              </a:rPr>
              <a:t>To develop a web-based dissemination system to allow providers and policy makers to interact with the decision modeling framework and to explore clinical and policy questions as evidence evolves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9875" y="49213"/>
            <a:ext cx="8185150" cy="515937"/>
          </a:xfrm>
        </p:spPr>
        <p:txBody>
          <a:bodyPr/>
          <a:lstStyle/>
          <a:p>
            <a:r>
              <a:rPr lang="en-US">
                <a:latin typeface="Garamond" charset="0"/>
              </a:rPr>
              <a:t>Next Steps</a:t>
            </a:r>
          </a:p>
        </p:txBody>
      </p:sp>
      <p:sp>
        <p:nvSpPr>
          <p:cNvPr id="22531" name="Content Placeholder 2"/>
          <p:cNvSpPr>
            <a:spLocks noGrp="1"/>
          </p:cNvSpPr>
          <p:nvPr>
            <p:ph idx="1"/>
          </p:nvPr>
        </p:nvSpPr>
        <p:spPr>
          <a:xfrm>
            <a:off x="269875" y="433388"/>
            <a:ext cx="8718550" cy="5632450"/>
          </a:xfrm>
        </p:spPr>
        <p:txBody>
          <a:bodyPr/>
          <a:lstStyle/>
          <a:p>
            <a:r>
              <a:rPr lang="en-US" sz="2400">
                <a:latin typeface="Garamond" charset="0"/>
              </a:rPr>
              <a:t>Incorporate data from DINAMIT trial</a:t>
            </a:r>
          </a:p>
          <a:p>
            <a:r>
              <a:rPr lang="en-US" sz="2400">
                <a:latin typeface="Garamond" charset="0"/>
              </a:rPr>
              <a:t>Combine full patient level data sets</a:t>
            </a:r>
          </a:p>
          <a:p>
            <a:r>
              <a:rPr lang="en-US" sz="2400">
                <a:latin typeface="Garamond" charset="0"/>
              </a:rPr>
              <a:t>Further develop underlying Bayesian models</a:t>
            </a:r>
          </a:p>
          <a:p>
            <a:r>
              <a:rPr lang="en-US" sz="2400">
                <a:latin typeface="Garamond" charset="0"/>
              </a:rPr>
              <a:t>Explore main prognostic variables of: sex, age, NYHA class, LVEF, prior MI, and QRS duration</a:t>
            </a:r>
          </a:p>
          <a:p>
            <a:r>
              <a:rPr lang="en-US" sz="2400">
                <a:latin typeface="Garamond" charset="0"/>
              </a:rPr>
              <a:t>Look at additional endpoints of sudden cardiac death, rehospitalizations, quality of life, appropriate/ inappropriate shocks</a:t>
            </a:r>
          </a:p>
          <a:p>
            <a:r>
              <a:rPr lang="en-US" sz="2400">
                <a:latin typeface="Garamond" charset="0"/>
              </a:rPr>
              <a:t>Explore other potential prognostic variables including race, time from MI /CABG, renal disease, and ICD programming and types</a:t>
            </a:r>
          </a:p>
          <a:p>
            <a:r>
              <a:rPr lang="en-US" sz="2400">
                <a:latin typeface="Garamond" charset="0"/>
              </a:rPr>
              <a:t>Combine with decision analytic framework in a format that clinical providers and policymakers can use to explore the underlying evidence, our models, and the findings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8386" name="Rectangle 2"/>
          <p:cNvSpPr>
            <a:spLocks noGrp="1" noChangeArrowheads="1"/>
          </p:cNvSpPr>
          <p:nvPr>
            <p:ph type="title" idx="4294967295"/>
          </p:nvPr>
        </p:nvSpPr>
        <p:spPr/>
        <p:txBody>
          <a:bodyPr/>
          <a:lstStyle/>
          <a:p>
            <a:r>
              <a:rPr lang="en-US" dirty="0">
                <a:latin typeface="Garamond" charset="0"/>
              </a:rPr>
              <a:t>Timing of ICD Clinical Trials</a:t>
            </a:r>
          </a:p>
        </p:txBody>
      </p:sp>
      <p:graphicFrame>
        <p:nvGraphicFramePr>
          <p:cNvPr id="1971203" name="Group 3" title="Timing of ICD Clinical Trials"/>
          <p:cNvGraphicFramePr>
            <a:graphicFrameLocks noGrp="1"/>
          </p:cNvGraphicFramePr>
          <p:nvPr>
            <p:ph idx="4294967295"/>
            <p:extLst>
              <p:ext uri="{D42A27DB-BD31-4B8C-83A1-F6EECF244321}">
                <p14:modId xmlns:p14="http://schemas.microsoft.com/office/powerpoint/2010/main" val="1375173758"/>
              </p:ext>
            </p:extLst>
          </p:nvPr>
        </p:nvGraphicFramePr>
        <p:xfrm>
          <a:off x="53975" y="1238250"/>
          <a:ext cx="8972550" cy="3879850"/>
        </p:xfrm>
        <a:graphic>
          <a:graphicData uri="http://schemas.openxmlformats.org/drawingml/2006/table">
            <a:tbl>
              <a:tblPr/>
              <a:tblGrid>
                <a:gridCol w="1528763"/>
                <a:gridCol w="636587"/>
                <a:gridCol w="425450"/>
                <a:gridCol w="425450"/>
                <a:gridCol w="425450"/>
                <a:gridCol w="425450"/>
                <a:gridCol w="425450"/>
                <a:gridCol w="425450"/>
                <a:gridCol w="425450"/>
                <a:gridCol w="425450"/>
                <a:gridCol w="425450"/>
                <a:gridCol w="425450"/>
                <a:gridCol w="425450"/>
                <a:gridCol w="425450"/>
                <a:gridCol w="425450"/>
                <a:gridCol w="425450"/>
                <a:gridCol w="425450"/>
                <a:gridCol w="425450"/>
              </a:tblGrid>
              <a:tr h="184150">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TRIAL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87</a:t>
                      </a:r>
                      <a:r>
                        <a:rPr kumimoji="0" lang="en-US" sz="1700" b="0" i="0" u="none" strike="noStrike" cap="none" normalizeH="0" baseline="0" smtClean="0">
                          <a:ln>
                            <a:noFill/>
                          </a:ln>
                          <a:solidFill>
                            <a:schemeClr val="tx1"/>
                          </a:solidFill>
                          <a:effectLst/>
                          <a:latin typeface="Garamond" pitchFamily="18" charset="0"/>
                          <a:sym typeface="Wingdings" pitchFamily="2" charset="2"/>
                        </a:rPr>
                        <a:t></a:t>
                      </a: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dirty="0" smtClean="0">
                          <a:ln>
                            <a:noFill/>
                          </a:ln>
                          <a:solidFill>
                            <a:schemeClr val="tx1"/>
                          </a:solidFill>
                          <a:effectLst/>
                          <a:latin typeface="Garamond" pitchFamily="18"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MADIT-I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AVID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CABGPATCH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MUSTT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CIDS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CASH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MADIT-II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DEFINITE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DINAMIT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SCD-HEFT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dirty="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0434" name="Rectangle 2"/>
          <p:cNvSpPr>
            <a:spLocks noGrp="1" noChangeArrowheads="1"/>
          </p:cNvSpPr>
          <p:nvPr>
            <p:ph type="title" idx="4294967295"/>
          </p:nvPr>
        </p:nvSpPr>
        <p:spPr/>
        <p:txBody>
          <a:bodyPr/>
          <a:lstStyle/>
          <a:p>
            <a:r>
              <a:rPr lang="en-US" dirty="0">
                <a:latin typeface="Garamond" charset="0"/>
              </a:rPr>
              <a:t>Timing of ICD Clinical Trials</a:t>
            </a:r>
          </a:p>
        </p:txBody>
      </p:sp>
      <p:graphicFrame>
        <p:nvGraphicFramePr>
          <p:cNvPr id="1973251" name="Group 3" title="Timing of ICD Clinical Trials"/>
          <p:cNvGraphicFramePr>
            <a:graphicFrameLocks noGrp="1"/>
          </p:cNvGraphicFramePr>
          <p:nvPr>
            <p:ph idx="4294967295"/>
            <p:extLst>
              <p:ext uri="{D42A27DB-BD31-4B8C-83A1-F6EECF244321}">
                <p14:modId xmlns:p14="http://schemas.microsoft.com/office/powerpoint/2010/main" val="2249543817"/>
              </p:ext>
            </p:extLst>
          </p:nvPr>
        </p:nvGraphicFramePr>
        <p:xfrm>
          <a:off x="53975" y="1238250"/>
          <a:ext cx="8972550" cy="3879850"/>
        </p:xfrm>
        <a:graphic>
          <a:graphicData uri="http://schemas.openxmlformats.org/drawingml/2006/table">
            <a:tbl>
              <a:tblPr/>
              <a:tblGrid>
                <a:gridCol w="1528763"/>
                <a:gridCol w="636587"/>
                <a:gridCol w="425450"/>
                <a:gridCol w="425450"/>
                <a:gridCol w="425450"/>
                <a:gridCol w="425450"/>
                <a:gridCol w="425450"/>
                <a:gridCol w="425450"/>
                <a:gridCol w="425450"/>
                <a:gridCol w="425450"/>
                <a:gridCol w="425450"/>
                <a:gridCol w="425450"/>
                <a:gridCol w="425450"/>
                <a:gridCol w="425450"/>
                <a:gridCol w="425450"/>
                <a:gridCol w="425450"/>
                <a:gridCol w="425450"/>
                <a:gridCol w="425450"/>
              </a:tblGrid>
              <a:tr h="184150">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TRIAL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87</a:t>
                      </a:r>
                      <a:r>
                        <a:rPr kumimoji="0" lang="en-US" sz="1700" b="0" i="0" u="none" strike="noStrike" cap="none" normalizeH="0" baseline="0" smtClean="0">
                          <a:ln>
                            <a:noFill/>
                          </a:ln>
                          <a:solidFill>
                            <a:schemeClr val="tx1"/>
                          </a:solidFill>
                          <a:effectLst/>
                          <a:latin typeface="Garamond" pitchFamily="18" charset="0"/>
                          <a:sym typeface="Wingdings" pitchFamily="2" charset="2"/>
                        </a:rPr>
                        <a:t></a:t>
                      </a: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MADIT-I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AVID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CABGPATCH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MUSTT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CIDS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CASH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MADIT-II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DEFINITE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DINAMIT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2563">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700" b="0" i="0" u="none" strike="noStrike" cap="none" normalizeH="0" baseline="0" smtClean="0">
                          <a:ln>
                            <a:noFill/>
                          </a:ln>
                          <a:solidFill>
                            <a:schemeClr val="tx1"/>
                          </a:solidFill>
                          <a:effectLst/>
                          <a:latin typeface="Garamond" pitchFamily="18" charset="0"/>
                        </a:rPr>
                        <a:t>SCD-HEFT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dirty="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endParaRPr kumimoji="0" lang="en-US" sz="1700" b="0" i="0" u="none" strike="noStrike" cap="none" normalizeH="0" baseline="0" dirty="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2482" name="Rectangle 2"/>
          <p:cNvSpPr>
            <a:spLocks noGrp="1" noChangeArrowheads="1"/>
          </p:cNvSpPr>
          <p:nvPr>
            <p:ph type="title" idx="4294967295"/>
          </p:nvPr>
        </p:nvSpPr>
        <p:spPr>
          <a:xfrm>
            <a:off x="193675" y="49213"/>
            <a:ext cx="8756650" cy="515937"/>
          </a:xfrm>
        </p:spPr>
        <p:txBody>
          <a:bodyPr/>
          <a:lstStyle/>
          <a:p>
            <a:r>
              <a:rPr lang="en-US" dirty="0">
                <a:latin typeface="Garamond" charset="0"/>
              </a:rPr>
              <a:t>Clinical Characteristics of Trial Patients</a:t>
            </a:r>
          </a:p>
        </p:txBody>
      </p:sp>
      <p:graphicFrame>
        <p:nvGraphicFramePr>
          <p:cNvPr id="1975533" name="Group 237" title="Clinical Characteristics of Trial Patients"/>
          <p:cNvGraphicFramePr>
            <a:graphicFrameLocks noGrp="1"/>
          </p:cNvGraphicFramePr>
          <p:nvPr>
            <p:ph idx="4294967295"/>
            <p:extLst>
              <p:ext uri="{D42A27DB-BD31-4B8C-83A1-F6EECF244321}">
                <p14:modId xmlns:p14="http://schemas.microsoft.com/office/powerpoint/2010/main" val="2734001575"/>
              </p:ext>
            </p:extLst>
          </p:nvPr>
        </p:nvGraphicFramePr>
        <p:xfrm>
          <a:off x="117475" y="625475"/>
          <a:ext cx="8963025" cy="6075998"/>
        </p:xfrm>
        <a:graphic>
          <a:graphicData uri="http://schemas.openxmlformats.org/drawingml/2006/table">
            <a:tbl>
              <a:tblPr/>
              <a:tblGrid>
                <a:gridCol w="1147763"/>
                <a:gridCol w="541337"/>
                <a:gridCol w="612775"/>
                <a:gridCol w="692150"/>
                <a:gridCol w="803275"/>
                <a:gridCol w="692150"/>
                <a:gridCol w="701675"/>
                <a:gridCol w="985838"/>
                <a:gridCol w="692150"/>
                <a:gridCol w="692150"/>
                <a:gridCol w="692150"/>
                <a:gridCol w="709612"/>
              </a:tblGrid>
              <a:tr h="0">
                <a:tc row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Trial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row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row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Num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grid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hMerge="1">
                  <a:txBody>
                    <a:bodyPr/>
                    <a:lstStyle/>
                    <a:p>
                      <a:endParaRPr lang="en-US"/>
                    </a:p>
                  </a:txBody>
                  <a:tcPr/>
                </a:tc>
                <a:tc grid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LVEF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hMerge="1">
                  <a:txBody>
                    <a:bodyPr/>
                    <a:lstStyle/>
                    <a:p>
                      <a:endParaRPr lang="en-US"/>
                    </a:p>
                  </a:txBody>
                  <a:tcPr/>
                </a:tc>
                <a:tc row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a:t>
                      </a:r>
                    </a:p>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Ischemic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gridSpan="4">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 NYHA Class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7623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Mean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cs typeface="Arial" charset="0"/>
                        </a:rPr>
                        <a:t>%≥65y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Mean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a:t>
                      </a:r>
                      <a:r>
                        <a:rPr kumimoji="0" lang="en-US" sz="1600" b="0" i="0" u="none" strike="noStrike" cap="none" normalizeH="0" baseline="0">
                          <a:ln>
                            <a:noFill/>
                          </a:ln>
                          <a:solidFill>
                            <a:schemeClr val="tx1"/>
                          </a:solidFill>
                          <a:effectLst/>
                          <a:latin typeface="Garamond" charset="0"/>
                          <a:ea typeface="ＭＳ Ｐゴシック" charset="0"/>
                          <a:cs typeface="Arial"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vMerge="1">
                  <a:txBody>
                    <a:bodyPr/>
                    <a:lstStyle/>
                    <a:p>
                      <a:endParaRPr lang="en-US"/>
                    </a:p>
                  </a:txBody>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IV</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AVID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65.33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57.76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30.82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58.22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85.07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61.49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26.72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11.79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54.83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32.15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54.17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85.80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28.40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6.71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CABG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27.05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71.15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56.95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18.76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17.88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27.13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71.08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55.88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19.68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16.52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7.92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CASH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57.83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23.28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45.18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20.47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88.83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29.35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57.61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13.04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57.46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27.27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45.89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24.21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88.89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24.49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57.14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18.37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DEFINITE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58.11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33.19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21.84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93.89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17.90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60.70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21.40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58.41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35.37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20.88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95.63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25.33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54.15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20.52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MADIT-I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51.49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24.57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83.17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32.67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49.50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17.82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62.12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44.21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26.66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69.47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37.89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46.32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15.79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MADIT-II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53.47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23.16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99.59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38.80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34.23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22.82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742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53.50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23.17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34.83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25.34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25.44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4.49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MUSTT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54.11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27.65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64.87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36.41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38.46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25.13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167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65.42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56.89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27.72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65.27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34.55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39.09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29.36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3366"/>
                    </a:solidFill>
                  </a:tcPr>
                </a:tc>
              </a:tr>
              <a:tr h="0">
                <a:tc rowSpan="2">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SCDHEFT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Ctrl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58.58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33.53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25.71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60.57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53.48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70.13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29.87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33CC"/>
                    </a:solidFill>
                  </a:tcPr>
                </a:tc>
              </a:tr>
              <a:tr h="0">
                <a:tc vMerge="1">
                  <a:txBody>
                    <a:bodyPr/>
                    <a:lstStyle/>
                    <a:p>
                      <a:endParaRPr lang="en-US"/>
                    </a:p>
                  </a:txBody>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ICD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l"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829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59.41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35.46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24.96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61.40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51.99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68.28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a:ln>
                            <a:noFill/>
                          </a:ln>
                          <a:solidFill>
                            <a:schemeClr val="tx1"/>
                          </a:solidFill>
                          <a:effectLst/>
                          <a:latin typeface="Garamond" charset="0"/>
                          <a:ea typeface="ＭＳ Ｐゴシック" charset="0"/>
                        </a:rPr>
                        <a:t>31.72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1600" b="0" i="0" u="none" strike="noStrike" cap="none" normalizeH="0" baseline="0" dirty="0">
                          <a:ln>
                            <a:noFill/>
                          </a:ln>
                          <a:solidFill>
                            <a:schemeClr val="tx1"/>
                          </a:solidFill>
                          <a:effectLst/>
                          <a:latin typeface="Garamond" charset="0"/>
                          <a:ea typeface="ＭＳ Ｐゴシック" charset="0"/>
                        </a:rPr>
                        <a:t>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33CC"/>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02" name="Rectangle 2"/>
          <p:cNvSpPr>
            <a:spLocks noGrp="1" noChangeArrowheads="1"/>
          </p:cNvSpPr>
          <p:nvPr>
            <p:ph type="title" idx="4294967295"/>
          </p:nvPr>
        </p:nvSpPr>
        <p:spPr>
          <a:xfrm>
            <a:off x="150813" y="71438"/>
            <a:ext cx="8185150" cy="515937"/>
          </a:xfrm>
        </p:spPr>
        <p:txBody>
          <a:bodyPr/>
          <a:lstStyle/>
          <a:p>
            <a:r>
              <a:rPr lang="en-US" dirty="0">
                <a:latin typeface="Garamond" charset="0"/>
              </a:rPr>
              <a:t>Clinical and Policy Questions</a:t>
            </a:r>
          </a:p>
        </p:txBody>
      </p:sp>
      <p:sp>
        <p:nvSpPr>
          <p:cNvPr id="8195" name="Rectangle 3"/>
          <p:cNvSpPr>
            <a:spLocks noGrp="1" noChangeArrowheads="1"/>
          </p:cNvSpPr>
          <p:nvPr>
            <p:ph type="body" idx="4294967295"/>
          </p:nvPr>
        </p:nvSpPr>
        <p:spPr>
          <a:xfrm>
            <a:off x="157163" y="506413"/>
            <a:ext cx="8910637" cy="5359400"/>
          </a:xfrm>
        </p:spPr>
        <p:txBody>
          <a:bodyPr/>
          <a:lstStyle/>
          <a:p>
            <a:r>
              <a:rPr lang="en-US">
                <a:latin typeface="Garamond" charset="0"/>
              </a:rPr>
              <a:t>Controlling for EF, ischemia, age, and NYHA class – are the patients within the available trials similar? </a:t>
            </a:r>
          </a:p>
          <a:p>
            <a:r>
              <a:rPr lang="en-US">
                <a:latin typeface="Garamond" charset="0"/>
              </a:rPr>
              <a:t>Is there evidence that the devices used during the different trials differ in terms of their efficacies?</a:t>
            </a:r>
          </a:p>
          <a:p>
            <a:r>
              <a:rPr lang="en-US">
                <a:latin typeface="Garamond" charset="0"/>
              </a:rPr>
              <a:t>Is there evidence that the ICD is effective in patients:</a:t>
            </a:r>
          </a:p>
          <a:p>
            <a:pPr lvl="1">
              <a:spcBef>
                <a:spcPct val="0"/>
              </a:spcBef>
            </a:pPr>
            <a:r>
              <a:rPr lang="en-US" sz="2400">
                <a:latin typeface="Garamond" charset="0"/>
              </a:rPr>
              <a:t>Over 65 years of age? Over 75?</a:t>
            </a:r>
          </a:p>
          <a:p>
            <a:pPr lvl="1">
              <a:spcBef>
                <a:spcPct val="0"/>
              </a:spcBef>
            </a:pPr>
            <a:r>
              <a:rPr lang="en-US" sz="2400">
                <a:latin typeface="Garamond" charset="0"/>
              </a:rPr>
              <a:t>With EF &gt; 30%</a:t>
            </a:r>
          </a:p>
          <a:p>
            <a:pPr lvl="1">
              <a:spcBef>
                <a:spcPct val="0"/>
              </a:spcBef>
            </a:pPr>
            <a:r>
              <a:rPr lang="en-US" sz="2400">
                <a:latin typeface="Garamond" charset="0"/>
              </a:rPr>
              <a:t>With non-ischemic disease</a:t>
            </a:r>
          </a:p>
          <a:p>
            <a:pPr lvl="1">
              <a:spcBef>
                <a:spcPct val="0"/>
              </a:spcBef>
            </a:pPr>
            <a:r>
              <a:rPr lang="en-US" sz="2400">
                <a:latin typeface="Garamond" charset="0"/>
              </a:rPr>
              <a:t>With NYHA class I? II? III? IV?</a:t>
            </a:r>
          </a:p>
          <a:p>
            <a:r>
              <a:rPr lang="en-US">
                <a:latin typeface="Garamond" charset="0"/>
              </a:rPr>
              <a:t>Are there specific patient subgroups for which</a:t>
            </a:r>
          </a:p>
          <a:p>
            <a:pPr lvl="1">
              <a:spcBef>
                <a:spcPct val="0"/>
              </a:spcBef>
            </a:pPr>
            <a:r>
              <a:rPr lang="en-US" sz="2400">
                <a:latin typeface="Garamond" charset="0"/>
              </a:rPr>
              <a:t>The ICD is particularly ineffective or effective?</a:t>
            </a:r>
          </a:p>
          <a:p>
            <a:pPr lvl="1">
              <a:spcBef>
                <a:spcPct val="0"/>
              </a:spcBef>
            </a:pPr>
            <a:r>
              <a:rPr lang="en-US" sz="2400">
                <a:latin typeface="Garamond" charset="0"/>
              </a:rPr>
              <a:t>Decision makers might benefit from additional trial data?</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9650" name="Rectangle 2"/>
          <p:cNvSpPr>
            <a:spLocks noGrp="1" noChangeArrowheads="1"/>
          </p:cNvSpPr>
          <p:nvPr>
            <p:ph type="title" idx="4294967295"/>
          </p:nvPr>
        </p:nvSpPr>
        <p:spPr>
          <a:xfrm>
            <a:off x="188913" y="109538"/>
            <a:ext cx="8185150" cy="515937"/>
          </a:xfrm>
        </p:spPr>
        <p:txBody>
          <a:bodyPr/>
          <a:lstStyle/>
          <a:p>
            <a:r>
              <a:rPr lang="en-US" dirty="0">
                <a:latin typeface="Garamond" charset="0"/>
              </a:rPr>
              <a:t>Methods</a:t>
            </a:r>
          </a:p>
        </p:txBody>
      </p:sp>
      <p:sp>
        <p:nvSpPr>
          <p:cNvPr id="9219" name="Rectangle 3"/>
          <p:cNvSpPr>
            <a:spLocks noGrp="1" noChangeArrowheads="1"/>
          </p:cNvSpPr>
          <p:nvPr>
            <p:ph type="body" idx="4294967295"/>
          </p:nvPr>
        </p:nvSpPr>
        <p:spPr>
          <a:xfrm>
            <a:off x="193675" y="625475"/>
            <a:ext cx="8680450" cy="5114925"/>
          </a:xfrm>
        </p:spPr>
        <p:txBody>
          <a:bodyPr/>
          <a:lstStyle/>
          <a:p>
            <a:r>
              <a:rPr lang="en-US" sz="2400">
                <a:latin typeface="Garamond" charset="0"/>
              </a:rPr>
              <a:t>Considered patient-level data from 8 trials (MADIT-I, -II, MUSTT, DEFINITE, SCDHeFT, AVID, CASH, CABG)</a:t>
            </a:r>
          </a:p>
          <a:p>
            <a:r>
              <a:rPr lang="en-US" sz="2400">
                <a:latin typeface="Garamond" charset="0"/>
              </a:rPr>
              <a:t>Primary outcome is overall survival</a:t>
            </a:r>
          </a:p>
          <a:p>
            <a:r>
              <a:rPr lang="en-US" sz="2400">
                <a:latin typeface="Garamond" charset="0"/>
              </a:rPr>
              <a:t>Treatment: ICD versus control</a:t>
            </a:r>
          </a:p>
          <a:p>
            <a:r>
              <a:rPr lang="en-US" sz="2400">
                <a:latin typeface="Garamond" charset="0"/>
              </a:rPr>
              <a:t>Prognostic variables</a:t>
            </a:r>
          </a:p>
          <a:p>
            <a:pPr lvl="1"/>
            <a:r>
              <a:rPr lang="en-US" sz="2200">
                <a:latin typeface="Garamond" charset="0"/>
              </a:rPr>
              <a:t>Age  (years)</a:t>
            </a:r>
          </a:p>
          <a:p>
            <a:pPr lvl="1"/>
            <a:r>
              <a:rPr lang="en-US" sz="2200">
                <a:latin typeface="Garamond" charset="0"/>
              </a:rPr>
              <a:t>Ejection fraction (%)</a:t>
            </a:r>
          </a:p>
          <a:p>
            <a:pPr lvl="1"/>
            <a:r>
              <a:rPr lang="en-US" sz="2200">
                <a:latin typeface="Garamond" charset="0"/>
              </a:rPr>
              <a:t>NYHA class (I, II, III, IV)</a:t>
            </a:r>
          </a:p>
          <a:p>
            <a:pPr lvl="1"/>
            <a:r>
              <a:rPr lang="en-US" sz="2200">
                <a:latin typeface="Garamond" charset="0"/>
              </a:rPr>
              <a:t>Presence of ischemic disease (yes/no)</a:t>
            </a:r>
          </a:p>
          <a:p>
            <a:r>
              <a:rPr lang="en-US" sz="2400">
                <a:latin typeface="Garamond" charset="0"/>
              </a:rPr>
              <a:t>Used Bayesian hierarchical model to explore data from trials and specific subgroups of interest</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This figure demonstrates several things. The different trials are shown going up the y axis – with the overall findings combining data from all trials at the top in black. &#10;&#10;The x-axis indicates the treatment effect with the vertical dashed line at 0 indicating where no effect was demonstrated from ICD therapy. &#10;&#10;For each trial there are two lines showing how different priors within our Bayesian modeling affect the findings. Prior two is more informative and has the effect of reducing the uncertainty (that is the intervals are narrower)&#10;&#10;Looking at this figure we can explore two related questions. #1 is there evidence that the devices used in the different trials differ in terms of their efficacies? And #2 Controlling for EF, ischemia, age, and heart failure class – are the patients within the available trials similar?&#10;&#10;Note that device type is confounded with trial.  &#10;&#10;Considering a Bayesian hierarchical model with main effects only [differential effects across trials] we see that the ICD efficacy varies across trials. &#10;&#10;Why this is however is uncertain – this could be due to differences in the devices, but it could also be due to the patient population being different - even after controlling  for age, ejection fraction, ischemic disease, heart failure class. &#10;&#10;&#10;&#10;&#10;"/>
          <p:cNvPicPr>
            <a:picLocks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214313" y="962025"/>
            <a:ext cx="8929687" cy="5730875"/>
          </a:xfrm>
          <a:solidFill>
            <a:schemeClr val="tx1"/>
          </a:solidFill>
        </p:spPr>
      </p:pic>
      <p:sp>
        <p:nvSpPr>
          <p:cNvPr id="2468877" name="Rectangle 13"/>
          <p:cNvSpPr>
            <a:spLocks noGrp="1" noChangeArrowheads="1"/>
          </p:cNvSpPr>
          <p:nvPr>
            <p:ph type="title" idx="4294967295"/>
          </p:nvPr>
        </p:nvSpPr>
        <p:spPr/>
        <p:txBody>
          <a:bodyPr/>
          <a:lstStyle/>
          <a:p>
            <a:r>
              <a:rPr lang="en-US" dirty="0">
                <a:latin typeface="Garamond" charset="0"/>
              </a:rPr>
              <a:t>Does ICD Efficacy Differ Among Trials?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4404" name="Rectangle 4"/>
          <p:cNvSpPr>
            <a:spLocks noGrp="1" noChangeArrowheads="1"/>
          </p:cNvSpPr>
          <p:nvPr>
            <p:ph type="title" idx="4294967295"/>
          </p:nvPr>
        </p:nvSpPr>
        <p:spPr/>
        <p:txBody>
          <a:bodyPr/>
          <a:lstStyle/>
          <a:p>
            <a:r>
              <a:rPr lang="en-US" dirty="0">
                <a:latin typeface="Garamond" charset="0"/>
              </a:rPr>
              <a:t>Is the ICD Effective?</a:t>
            </a:r>
          </a:p>
        </p:txBody>
      </p:sp>
      <p:graphicFrame>
        <p:nvGraphicFramePr>
          <p:cNvPr id="1987587" name="Group 3" title="Is the ICD Effective?"/>
          <p:cNvGraphicFramePr>
            <a:graphicFrameLocks noGrp="1"/>
          </p:cNvGraphicFramePr>
          <p:nvPr>
            <p:ph type="tbl" idx="4294967295"/>
            <p:extLst>
              <p:ext uri="{D42A27DB-BD31-4B8C-83A1-F6EECF244321}">
                <p14:modId xmlns:p14="http://schemas.microsoft.com/office/powerpoint/2010/main" val="3813698474"/>
              </p:ext>
            </p:extLst>
          </p:nvPr>
        </p:nvGraphicFramePr>
        <p:xfrm>
          <a:off x="498475" y="1201738"/>
          <a:ext cx="8029575" cy="4358640"/>
        </p:xfrm>
        <a:graphic>
          <a:graphicData uri="http://schemas.openxmlformats.org/drawingml/2006/table">
            <a:tbl>
              <a:tblPr/>
              <a:tblGrid>
                <a:gridCol w="1852613"/>
                <a:gridCol w="1544637"/>
                <a:gridCol w="1543050"/>
                <a:gridCol w="1544638"/>
                <a:gridCol w="1544637"/>
              </a:tblGrid>
              <a:tr h="161925">
                <a:tc rowSpan="2">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Trial</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Hazard Ratio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Probability </a:t>
                      </a:r>
                    </a:p>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1" i="0" u="none" strike="noStrike" cap="none" normalizeH="0" baseline="0">
                          <a:ln>
                            <a:noFill/>
                          </a:ln>
                          <a:solidFill>
                            <a:schemeClr val="tx1"/>
                          </a:solidFill>
                          <a:effectLst/>
                          <a:latin typeface="Garamond" charset="0"/>
                          <a:ea typeface="Times New Roman" charset="0"/>
                          <a:cs typeface="Arial" charset="0"/>
                        </a:rPr>
                        <a:t>HR ≤ 0.80</a:t>
                      </a:r>
                      <a:endParaRPr kumimoji="0" lang="en-US" sz="2000" b="1" i="0" u="none" strike="noStrike" cap="none" normalizeH="0" baseline="0">
                        <a:ln>
                          <a:noFill/>
                        </a:ln>
                        <a:solidFill>
                          <a:schemeClr val="tx1"/>
                        </a:solidFill>
                        <a:effectLst/>
                        <a:latin typeface="Garamond" charset="0"/>
                        <a:ea typeface="Times New Roman" charset="0"/>
                        <a:cs typeface="Arial" charset="0"/>
                      </a:endParaRP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61925">
                <a:tc vMerge="1">
                  <a:txBody>
                    <a:bodyPr/>
                    <a:lstStyle/>
                    <a:p>
                      <a:endParaRPr lang="en-US"/>
                    </a:p>
                  </a:txBody>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2.5%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50%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40000"/>
                        </a:spcBef>
                        <a:spcAft>
                          <a:spcPct val="0"/>
                        </a:spcAft>
                        <a:buClr>
                          <a:schemeClr val="hlink"/>
                        </a:buClr>
                        <a:buSzPct val="68000"/>
                        <a:buFontTx/>
                        <a:buNone/>
                        <a:tabLst/>
                      </a:pPr>
                      <a:r>
                        <a:rPr kumimoji="0" lang="en-US" sz="2000" b="1" i="0" u="none" strike="noStrike" cap="none" normalizeH="0" baseline="0">
                          <a:ln>
                            <a:noFill/>
                          </a:ln>
                          <a:solidFill>
                            <a:schemeClr val="tx1"/>
                          </a:solidFill>
                          <a:effectLst/>
                          <a:latin typeface="Garamond" charset="0"/>
                          <a:ea typeface="ＭＳ Ｐゴシック" charset="0"/>
                        </a:rPr>
                        <a:t>97.5%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vMerge="1">
                  <a:txBody>
                    <a:bodyPr/>
                    <a:lstStyle/>
                    <a:p>
                      <a:endParaRPr lang="en-US"/>
                    </a:p>
                  </a:txBody>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AVID</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0.50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0.92</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CABG-PATCH</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1.04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1.41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0.02</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CASH</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0.56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1.25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0.43</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DEFINITE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0.39</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0.95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0.87</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MADIT-I</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0.26</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0.45</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0.71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0.99</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MADIT-II</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0.48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0.95</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MUSTT</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0.28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0.43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0.64</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1.00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SCD-HeFT</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0.73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0.91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0.82</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dirty="0">
                          <a:ln>
                            <a:noFill/>
                          </a:ln>
                          <a:solidFill>
                            <a:schemeClr val="tx1"/>
                          </a:solidFill>
                          <a:effectLst/>
                          <a:latin typeface="Garamond" charset="0"/>
                          <a:ea typeface="Times New Roman" charset="0"/>
                          <a:cs typeface="Arial" charset="0"/>
                        </a:rPr>
                        <a:t>Overall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0.65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a:ln>
                            <a:noFill/>
                          </a:ln>
                          <a:solidFill>
                            <a:schemeClr val="tx1"/>
                          </a:solidFill>
                          <a:effectLst/>
                          <a:latin typeface="Garamond" charset="0"/>
                          <a:ea typeface="Times New Roman" charset="0"/>
                          <a:cs typeface="Arial" charset="0"/>
                        </a:rPr>
                        <a:t>1.03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1" lang="en-US" sz="2000" b="0" i="0" u="none" strike="noStrike" cap="none" normalizeH="0" baseline="0" dirty="0">
                          <a:ln>
                            <a:noFill/>
                          </a:ln>
                          <a:solidFill>
                            <a:schemeClr val="tx1"/>
                          </a:solidFill>
                          <a:effectLst/>
                          <a:latin typeface="Garamond" charset="0"/>
                          <a:ea typeface="Times New Roman" charset="0"/>
                          <a:cs typeface="Arial" charset="0"/>
                        </a:rPr>
                        <a:t>0.82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9902rc08">
  <a:themeElements>
    <a:clrScheme name="">
      <a:dk1>
        <a:srgbClr val="000000"/>
      </a:dk1>
      <a:lt1>
        <a:srgbClr val="FFFFFF"/>
      </a:lt1>
      <a:dk2>
        <a:srgbClr val="00009C"/>
      </a:dk2>
      <a:lt2>
        <a:srgbClr val="FFBA3E"/>
      </a:lt2>
      <a:accent1>
        <a:srgbClr val="3365FB"/>
      </a:accent1>
      <a:accent2>
        <a:srgbClr val="6B6BCE"/>
      </a:accent2>
      <a:accent3>
        <a:srgbClr val="AAAACB"/>
      </a:accent3>
      <a:accent4>
        <a:srgbClr val="DADADA"/>
      </a:accent4>
      <a:accent5>
        <a:srgbClr val="ADB8FD"/>
      </a:accent5>
      <a:accent6>
        <a:srgbClr val="6060BA"/>
      </a:accent6>
      <a:hlink>
        <a:srgbClr val="00B7A5"/>
      </a:hlink>
      <a:folHlink>
        <a:srgbClr val="F8E6C6"/>
      </a:folHlink>
    </a:clrScheme>
    <a:fontScheme name="9902rc08.ppt">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E9C09"/>
        </a:solidFill>
        <a:ln w="50800" cap="flat" cmpd="sng" algn="ctr">
          <a:solidFill>
            <a:srgbClr val="3365FB"/>
          </a:solidFill>
          <a:prstDash val="solid"/>
          <a:round/>
          <a:headEnd type="none" w="med" len="med"/>
          <a:tailEnd type="triangle" w="med" len="med"/>
        </a:ln>
        <a:effectLst>
          <a:outerShdw dist="17961" dir="2700000" algn="ctr" rotWithShape="0">
            <a:schemeClr val="bg2"/>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 typeface="Monotype Sorts" pitchFamily="2" charset="2"/>
          <a:buChar char="4"/>
          <a:tabLst/>
          <a:defRPr kumimoji="1" lang="en-US" sz="28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rgbClr val="FE9C09"/>
        </a:solidFill>
        <a:ln w="50800" cap="flat" cmpd="sng" algn="ctr">
          <a:solidFill>
            <a:srgbClr val="3365FB"/>
          </a:solidFill>
          <a:prstDash val="solid"/>
          <a:round/>
          <a:headEnd type="none" w="med" len="med"/>
          <a:tailEnd type="triangle" w="med" len="med"/>
        </a:ln>
        <a:effectLst>
          <a:outerShdw dist="17961" dir="2700000" algn="ctr" rotWithShape="0">
            <a:schemeClr val="bg2"/>
          </a:outerShdw>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 typeface="Monotype Sorts" pitchFamily="2" charset="2"/>
          <a:buChar char="4"/>
          <a:tabLst/>
          <a:defRPr kumimoji="1" lang="en-US" sz="28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9902rc08.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9902rc08.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9902rc08.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9902rc08.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9902rc08.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9902rc08.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9902rc08.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K:\editor\99slides\califf\9902rc08.ppt</Template>
  <TotalTime>19004</TotalTime>
  <Words>2050</Words>
  <Application>Microsoft Macintosh PowerPoint</Application>
  <PresentationFormat>On-screen Show (4:3)</PresentationFormat>
  <Paragraphs>558</Paragraphs>
  <Slides>20</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Times New Roman</vt:lpstr>
      <vt:lpstr>Monotype Sorts</vt:lpstr>
      <vt:lpstr>Garamond</vt:lpstr>
      <vt:lpstr>Arial</vt:lpstr>
      <vt:lpstr>Wingdings</vt:lpstr>
      <vt:lpstr>9902rc08</vt:lpstr>
      <vt:lpstr>Preventing Sudden Cardiac Death: Harnessing the Power of Decision Analysis, Bayesian Techniques, and Clinical Trials</vt:lpstr>
      <vt:lpstr>Specific Aims</vt:lpstr>
      <vt:lpstr>Timing of ICD Clinical Trials</vt:lpstr>
      <vt:lpstr>Timing of ICD Clinical Trials</vt:lpstr>
      <vt:lpstr>Clinical Characteristics of Trial Patients</vt:lpstr>
      <vt:lpstr>Clinical and Policy Questions</vt:lpstr>
      <vt:lpstr>Methods</vt:lpstr>
      <vt:lpstr>Does ICD Efficacy Differ Among Trials?</vt:lpstr>
      <vt:lpstr>Is the ICD Effective?</vt:lpstr>
      <vt:lpstr>Is the ICD Effective in Patients over 65?</vt:lpstr>
      <vt:lpstr>Is the ICD Effective in Patients with EF &gt; 30%</vt:lpstr>
      <vt:lpstr>Is the ICD Effective in NYHA II Patients?</vt:lpstr>
      <vt:lpstr>Is the ICD Effective in NYHA III Patients?</vt:lpstr>
      <vt:lpstr>Is the ICD Effective in NYHA IV Patients?</vt:lpstr>
      <vt:lpstr>Is the ICD Effective in NYHA IV Patients?</vt:lpstr>
      <vt:lpstr>Is the ICD Effective in Ischemic Patients?</vt:lpstr>
      <vt:lpstr>Are Patients Within The Trials Similar?</vt:lpstr>
      <vt:lpstr>ICD Effect in Specific Patient Subgroups</vt:lpstr>
      <vt:lpstr>Clinical and Policy Research Priorities</vt:lpstr>
      <vt:lpstr>Next Steps</vt:lpstr>
    </vt:vector>
  </TitlesOfParts>
  <Company>Duke Medical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Duke Clinical Research Institute</dc:title>
  <dc:creator>frazi019</dc:creator>
  <cp:lastModifiedBy>Vanessa Graham</cp:lastModifiedBy>
  <cp:revision>412</cp:revision>
  <cp:lastPrinted>2000-01-31T17:38:40Z</cp:lastPrinted>
  <dcterms:created xsi:type="dcterms:W3CDTF">1999-12-13T15:18:18Z</dcterms:created>
  <dcterms:modified xsi:type="dcterms:W3CDTF">2011-10-21T15:19:32Z</dcterms:modified>
</cp:coreProperties>
</file>