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5" r:id="rId5"/>
    <p:sldId id="259" r:id="rId6"/>
    <p:sldId id="266" r:id="rId7"/>
    <p:sldId id="260" r:id="rId8"/>
    <p:sldId id="268" r:id="rId9"/>
    <p:sldId id="267" r:id="rId10"/>
    <p:sldId id="269" r:id="rId11"/>
    <p:sldId id="261" r:id="rId12"/>
    <p:sldId id="270" r:id="rId13"/>
    <p:sldId id="271" r:id="rId14"/>
    <p:sldId id="262" r:id="rId15"/>
    <p:sldId id="263" r:id="rId16"/>
    <p:sldId id="264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59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5017C5F-974A-40C2-B49A-48ED4F8278A7}" type="datetimeFigureOut">
              <a:rPr lang="en-US" smtClean="0"/>
              <a:pPr/>
              <a:t>10/17/11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725E6F8-31BC-4A8C-9590-7B16FF895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US" sz="2800" dirty="0" smtClean="0"/>
              <a:t>Using RE-AIM to Evaluate Encourage-2: </a:t>
            </a:r>
            <a:br>
              <a:rPr lang="en-US" sz="2800" dirty="0" smtClean="0"/>
            </a:br>
            <a:r>
              <a:rPr lang="en-US" sz="2400" dirty="0" smtClean="0"/>
              <a:t>A cluster-randomized trial in rural Alabama </a:t>
            </a:r>
            <a:br>
              <a:rPr lang="en-US" sz="2400" dirty="0" smtClean="0"/>
            </a:br>
            <a:r>
              <a:rPr lang="en-US" sz="2400" dirty="0" smtClean="0"/>
              <a:t>funded under the </a:t>
            </a:r>
            <a:r>
              <a:rPr lang="en-US" sz="2400" dirty="0" err="1" smtClean="0"/>
              <a:t>iADAPT</a:t>
            </a:r>
            <a:r>
              <a:rPr lang="en-US" sz="2400" dirty="0" smtClean="0"/>
              <a:t> </a:t>
            </a:r>
            <a:r>
              <a:rPr lang="en-US" sz="2400" dirty="0" smtClean="0"/>
              <a:t>opportunity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000" b="0" dirty="0">
                <a:solidFill>
                  <a:srgbClr val="FFFFFF"/>
                </a:solidFill>
              </a:rPr>
              <a:t>September 19, 2011</a:t>
            </a:r>
            <a:br>
              <a:rPr lang="en-US" sz="2000" b="0" dirty="0">
                <a:solidFill>
                  <a:srgbClr val="FFFFFF"/>
                </a:solidFill>
              </a:rPr>
            </a:br>
            <a:r>
              <a:rPr lang="en-US" sz="2000" b="0" dirty="0">
                <a:solidFill>
                  <a:srgbClr val="FFFFFF"/>
                </a:solidFill>
              </a:rPr>
              <a:t>AHRQ Annual Conference, 2011</a:t>
            </a:r>
            <a:br>
              <a:rPr lang="en-US" sz="2000" b="0" dirty="0">
                <a:solidFill>
                  <a:srgbClr val="FFFFFF"/>
                </a:solidFill>
              </a:rPr>
            </a:br>
            <a:r>
              <a:rPr lang="en-US" sz="2000" dirty="0" err="1">
                <a:solidFill>
                  <a:srgbClr val="FFFFFF"/>
                </a:solidFill>
              </a:rPr>
              <a:t>iADAPT</a:t>
            </a:r>
            <a:r>
              <a:rPr lang="en-US" sz="2000" dirty="0">
                <a:solidFill>
                  <a:srgbClr val="FFFFFF"/>
                </a:solidFill>
              </a:rPr>
              <a:t> Grantee Session</a:t>
            </a:r>
            <a:r>
              <a:rPr lang="en-US" sz="2000" b="0" dirty="0">
                <a:solidFill>
                  <a:srgbClr val="FFFFFF"/>
                </a:solidFill>
              </a:rPr>
              <a:t/>
            </a:r>
            <a:br>
              <a:rPr lang="en-US" sz="2000" b="0" dirty="0">
                <a:solidFill>
                  <a:srgbClr val="FFFFFF"/>
                </a:solidFill>
              </a:rPr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Monika M. Safford, MD</a:t>
            </a:r>
          </a:p>
          <a:p>
            <a:r>
              <a:rPr lang="en-US" dirty="0" smtClean="0"/>
              <a:t>University of Alabama at Birmingham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Implementation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LOW (MED?)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Maintenance</a:t>
            </a:r>
          </a:p>
          <a:p>
            <a:pPr lvl="1"/>
            <a:r>
              <a:rPr lang="en-US" b="1" dirty="0" smtClean="0"/>
              <a:t>Individual: </a:t>
            </a:r>
          </a:p>
          <a:p>
            <a:pPr lvl="2"/>
            <a:r>
              <a:rPr lang="en-US" b="1" dirty="0" smtClean="0"/>
              <a:t>What is f/u? </a:t>
            </a:r>
          </a:p>
          <a:p>
            <a:pPr lvl="2"/>
            <a:r>
              <a:rPr lang="en-US" b="1" dirty="0" smtClean="0"/>
              <a:t>Do social networks form?</a:t>
            </a:r>
          </a:p>
          <a:p>
            <a:pPr lvl="2"/>
            <a:r>
              <a:rPr lang="en-US" b="1" dirty="0" smtClean="0"/>
              <a:t>Is tailoring required?</a:t>
            </a:r>
          </a:p>
          <a:p>
            <a:pPr lvl="1"/>
            <a:r>
              <a:rPr lang="en-US" b="1" dirty="0" smtClean="0"/>
              <a:t>System: </a:t>
            </a:r>
          </a:p>
          <a:p>
            <a:pPr lvl="2"/>
            <a:r>
              <a:rPr lang="en-US" b="1" dirty="0" smtClean="0"/>
              <a:t>Does motivation for intervention reside in community-based organization?</a:t>
            </a:r>
          </a:p>
          <a:p>
            <a:pPr lvl="2"/>
            <a:r>
              <a:rPr lang="en-US" b="1" dirty="0" smtClean="0"/>
              <a:t>Outreach via telephone: low cost, flexible (reimbursement?)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Maintenance</a:t>
            </a:r>
          </a:p>
          <a:p>
            <a:pPr lvl="1"/>
            <a:r>
              <a:rPr lang="en-US" b="1" dirty="0" smtClean="0"/>
              <a:t>Strengths:</a:t>
            </a:r>
          </a:p>
          <a:p>
            <a:pPr lvl="2"/>
            <a:r>
              <a:rPr lang="en-US" b="1" dirty="0" smtClean="0"/>
              <a:t>Social networks?</a:t>
            </a:r>
          </a:p>
          <a:p>
            <a:pPr lvl="2"/>
            <a:r>
              <a:rPr lang="en-US" b="1" dirty="0" smtClean="0"/>
              <a:t>Telephone delivery</a:t>
            </a:r>
          </a:p>
          <a:p>
            <a:pPr lvl="1"/>
            <a:r>
              <a:rPr lang="en-US" b="1" dirty="0" smtClean="0"/>
              <a:t>Challenges:</a:t>
            </a:r>
          </a:p>
          <a:p>
            <a:pPr lvl="2"/>
            <a:r>
              <a:rPr lang="en-US" b="1" dirty="0" smtClean="0"/>
              <a:t>No structure for sustained f/u (Healthcare Reform?)</a:t>
            </a:r>
          </a:p>
          <a:p>
            <a:pPr lvl="2"/>
            <a:r>
              <a:rPr lang="en-US" b="1" dirty="0" smtClean="0"/>
              <a:t>Motivation for intervention does not reside in community-based organization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RE-AIM for </a:t>
            </a:r>
            <a:r>
              <a:rPr lang="en-US" sz="4000" dirty="0" err="1" smtClean="0"/>
              <a:t>iADAPT</a:t>
            </a:r>
            <a:r>
              <a:rPr lang="en-US" sz="4000" dirty="0" smtClean="0"/>
              <a:t> in Rural Alabama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Reach – Effectiveness – Adoption – Implementation - Maintenance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Maintenance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MED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3" title="RE_AIM for iADAPT?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515729"/>
              </p:ext>
            </p:extLst>
          </p:nvPr>
        </p:nvGraphicFramePr>
        <p:xfrm>
          <a:off x="381001" y="1386841"/>
          <a:ext cx="8458199" cy="4955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9"/>
                <a:gridCol w="697523"/>
                <a:gridCol w="674077"/>
                <a:gridCol w="685800"/>
                <a:gridCol w="685800"/>
                <a:gridCol w="762000"/>
                <a:gridCol w="1447800"/>
                <a:gridCol w="1600200"/>
              </a:tblGrid>
              <a:tr h="3451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Audience(s)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Clinical</a:t>
                      </a:r>
                      <a:r>
                        <a:rPr lang="en-US" baseline="0" dirty="0" smtClean="0"/>
                        <a:t> Area(s)</a:t>
                      </a:r>
                      <a:endParaRPr lang="en-US" dirty="0"/>
                    </a:p>
                  </a:txBody>
                  <a:tcPr/>
                </a:tc>
              </a:tr>
              <a:tr h="877300">
                <a:tc>
                  <a:txBody>
                    <a:bodyPr/>
                    <a:lstStyle/>
                    <a:p>
                      <a:r>
                        <a:rPr lang="en-US" b="1" i="0" baseline="0" dirty="0" smtClean="0"/>
                        <a:t>In Person</a:t>
                      </a:r>
                    </a:p>
                    <a:p>
                      <a:pPr marL="231775" indent="0"/>
                      <a:r>
                        <a:rPr lang="en-US" i="1" baseline="0" dirty="0" smtClean="0"/>
                        <a:t>CHW Outreach</a:t>
                      </a:r>
                    </a:p>
                    <a:p>
                      <a:pPr marL="231775" indent="0"/>
                      <a:r>
                        <a:rPr lang="en-US" i="1" baseline="0" dirty="0" smtClean="0"/>
                        <a:t>Acad. Detailing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Diabetes</a:t>
                      </a:r>
                    </a:p>
                    <a:p>
                      <a:r>
                        <a:rPr lang="en-US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1121794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Group</a:t>
                      </a:r>
                    </a:p>
                    <a:p>
                      <a:pPr marL="231775" indent="0"/>
                      <a:r>
                        <a:rPr lang="en-US" i="1" dirty="0" smtClean="0"/>
                        <a:t>CER Training</a:t>
                      </a:r>
                    </a:p>
                    <a:p>
                      <a:pPr marL="231775" indent="0"/>
                      <a:r>
                        <a:rPr lang="en-US" i="1" dirty="0" smtClean="0"/>
                        <a:t>School</a:t>
                      </a:r>
                    </a:p>
                    <a:p>
                      <a:pPr marL="231775" indent="0"/>
                      <a:r>
                        <a:rPr lang="en-US" i="1" dirty="0" smtClean="0"/>
                        <a:t>Group 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High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Policy</a:t>
                      </a:r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Multiple</a:t>
                      </a:r>
                    </a:p>
                    <a:p>
                      <a:r>
                        <a:rPr lang="en-US" dirty="0" smtClean="0"/>
                        <a:t>Heart Disease</a:t>
                      </a:r>
                    </a:p>
                    <a:p>
                      <a:r>
                        <a:rPr lang="en-US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1380669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eHealth</a:t>
                      </a:r>
                    </a:p>
                    <a:p>
                      <a:pPr marL="231775" indent="0"/>
                      <a:r>
                        <a:rPr lang="en-US" i="1" dirty="0" smtClean="0"/>
                        <a:t>Clinic Kiosk</a:t>
                      </a:r>
                    </a:p>
                    <a:p>
                      <a:pPr marL="231775" indent="0"/>
                      <a:r>
                        <a:rPr lang="en-US" i="1" dirty="0" smtClean="0"/>
                        <a:t>Web Patient Portal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High</a:t>
                      </a:r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Patient</a:t>
                      </a:r>
                      <a:r>
                        <a:rPr lang="en-US" baseline="0" dirty="0" smtClean="0"/>
                        <a:t> &amp;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Diabetes</a:t>
                      </a:r>
                    </a:p>
                    <a:p>
                      <a:r>
                        <a:rPr lang="en-US" baseline="0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831830">
                <a:tc>
                  <a:txBody>
                    <a:bodyPr/>
                    <a:lstStyle/>
                    <a:p>
                      <a:pPr marL="0" indent="0"/>
                      <a:r>
                        <a:rPr lang="en-US" b="1" i="0" dirty="0" smtClean="0"/>
                        <a:t>Print/Media</a:t>
                      </a:r>
                    </a:p>
                    <a:p>
                      <a:pPr marL="231775" indent="0"/>
                      <a:r>
                        <a:rPr lang="en-US" i="1" dirty="0" smtClean="0"/>
                        <a:t>Targeted Video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Heart Disease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RE-AIM for </a:t>
            </a:r>
            <a:r>
              <a:rPr lang="en-US" dirty="0" err="1" smtClean="0"/>
              <a:t>iADAPT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/>
          <a:lstStyle/>
          <a:p>
            <a:endParaRPr lang="en-US"/>
          </a:p>
        </p:txBody>
      </p:sp>
      <p:graphicFrame>
        <p:nvGraphicFramePr>
          <p:cNvPr id="6" name="Content Placeholder 3" title="RE-AIM for iADAPT?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7145392"/>
              </p:ext>
            </p:extLst>
          </p:nvPr>
        </p:nvGraphicFramePr>
        <p:xfrm>
          <a:off x="381001" y="1386841"/>
          <a:ext cx="8458199" cy="4955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9"/>
                <a:gridCol w="697523"/>
                <a:gridCol w="674077"/>
                <a:gridCol w="685800"/>
                <a:gridCol w="685800"/>
                <a:gridCol w="762000"/>
                <a:gridCol w="1447800"/>
                <a:gridCol w="1600200"/>
              </a:tblGrid>
              <a:tr h="3451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Audience(s)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Clinical</a:t>
                      </a:r>
                      <a:r>
                        <a:rPr lang="en-US" baseline="0" dirty="0" smtClean="0"/>
                        <a:t> Area(s)</a:t>
                      </a:r>
                      <a:endParaRPr lang="en-US" dirty="0"/>
                    </a:p>
                  </a:txBody>
                  <a:tcPr/>
                </a:tc>
              </a:tr>
              <a:tr h="877300">
                <a:tc>
                  <a:txBody>
                    <a:bodyPr/>
                    <a:lstStyle/>
                    <a:p>
                      <a:r>
                        <a:rPr lang="en-US" b="1" i="0" baseline="0" dirty="0" smtClean="0"/>
                        <a:t>In Person</a:t>
                      </a:r>
                    </a:p>
                    <a:p>
                      <a:pPr marL="231775" indent="0"/>
                      <a:r>
                        <a:rPr lang="en-US" b="1" i="1" baseline="0" dirty="0" smtClean="0"/>
                        <a:t>CHW Outreach</a:t>
                      </a:r>
                    </a:p>
                    <a:p>
                      <a:pPr marL="231775" indent="0"/>
                      <a:r>
                        <a:rPr lang="en-US" i="1" baseline="0" dirty="0" smtClean="0"/>
                        <a:t>Acad. Detailing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Diabetes</a:t>
                      </a:r>
                    </a:p>
                    <a:p>
                      <a:r>
                        <a:rPr lang="en-US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1121794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Group</a:t>
                      </a:r>
                    </a:p>
                    <a:p>
                      <a:pPr marL="231775" indent="0"/>
                      <a:r>
                        <a:rPr lang="en-US" i="1" dirty="0" smtClean="0"/>
                        <a:t>CER Training</a:t>
                      </a:r>
                    </a:p>
                    <a:p>
                      <a:pPr marL="231775" indent="0"/>
                      <a:r>
                        <a:rPr lang="en-US" i="1" dirty="0" smtClean="0"/>
                        <a:t>School</a:t>
                      </a:r>
                    </a:p>
                    <a:p>
                      <a:pPr marL="231775" indent="0"/>
                      <a:r>
                        <a:rPr lang="en-US" i="1" dirty="0" smtClean="0"/>
                        <a:t>Group 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High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Policy</a:t>
                      </a:r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Multiple</a:t>
                      </a:r>
                    </a:p>
                    <a:p>
                      <a:r>
                        <a:rPr lang="en-US" dirty="0" smtClean="0"/>
                        <a:t>Heart Disease</a:t>
                      </a:r>
                    </a:p>
                    <a:p>
                      <a:r>
                        <a:rPr lang="en-US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1380669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eHealth</a:t>
                      </a:r>
                    </a:p>
                    <a:p>
                      <a:pPr marL="231775" indent="0"/>
                      <a:r>
                        <a:rPr lang="en-US" i="1" dirty="0" smtClean="0"/>
                        <a:t>Clinic Kiosk</a:t>
                      </a:r>
                    </a:p>
                    <a:p>
                      <a:pPr marL="231775" indent="0"/>
                      <a:r>
                        <a:rPr lang="en-US" i="1" dirty="0" smtClean="0"/>
                        <a:t>Web Patient Portal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High</a:t>
                      </a:r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Patient</a:t>
                      </a:r>
                      <a:r>
                        <a:rPr lang="en-US" baseline="0" dirty="0" smtClean="0"/>
                        <a:t> &amp;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Diabetes</a:t>
                      </a:r>
                    </a:p>
                    <a:p>
                      <a:r>
                        <a:rPr lang="en-US" baseline="0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831830">
                <a:tc>
                  <a:txBody>
                    <a:bodyPr/>
                    <a:lstStyle/>
                    <a:p>
                      <a:pPr marL="0" indent="0"/>
                      <a:r>
                        <a:rPr lang="en-US" b="1" i="0" dirty="0" smtClean="0"/>
                        <a:t>Print/Media</a:t>
                      </a:r>
                    </a:p>
                    <a:p>
                      <a:pPr marL="231775" indent="0"/>
                      <a:r>
                        <a:rPr lang="en-US" i="1" dirty="0" smtClean="0"/>
                        <a:t>Targeted Video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Heart Disease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" y="2286000"/>
            <a:ext cx="8382000" cy="381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RE-AIM for </a:t>
            </a:r>
            <a:r>
              <a:rPr lang="en-US" dirty="0" err="1" smtClean="0"/>
              <a:t>iADAPT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3" title="RE-AIM for iADAPT?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1942203"/>
              </p:ext>
            </p:extLst>
          </p:nvPr>
        </p:nvGraphicFramePr>
        <p:xfrm>
          <a:off x="381001" y="1935481"/>
          <a:ext cx="6934199" cy="2103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1618"/>
                <a:gridCol w="894008"/>
                <a:gridCol w="919448"/>
                <a:gridCol w="945573"/>
                <a:gridCol w="895352"/>
                <a:gridCol w="838200"/>
              </a:tblGrid>
              <a:tr h="36271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</a:tr>
              <a:tr h="1450847">
                <a:tc>
                  <a:txBody>
                    <a:bodyPr/>
                    <a:lstStyle/>
                    <a:p>
                      <a:r>
                        <a:rPr lang="en-US" b="1" i="0" baseline="0" dirty="0" smtClean="0"/>
                        <a:t>In Person</a:t>
                      </a:r>
                    </a:p>
                    <a:p>
                      <a:pPr marL="231775" indent="0"/>
                      <a:r>
                        <a:rPr lang="en-US" b="1" i="1" baseline="0" dirty="0" smtClean="0"/>
                        <a:t>CHW Outreach</a:t>
                      </a:r>
                    </a:p>
                    <a:p>
                      <a:pPr marL="231775" indent="0"/>
                      <a:endParaRPr lang="en-US" i="1" baseline="0" dirty="0" smtClean="0"/>
                    </a:p>
                    <a:p>
                      <a:pPr marL="231775" indent="0"/>
                      <a:endParaRPr lang="en-US" i="1" baseline="0" dirty="0" smtClean="0"/>
                    </a:p>
                    <a:p>
                      <a:pPr marL="231775" indent="0"/>
                      <a:r>
                        <a:rPr lang="en-US" i="1" baseline="0" dirty="0" smtClean="0"/>
                        <a:t>CHW Telephonic Outreach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Med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Med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</a:t>
                      </a:r>
                    </a:p>
                    <a:p>
                      <a:pPr algn="ctr"/>
                      <a:r>
                        <a:rPr lang="en-US" dirty="0" smtClean="0"/>
                        <a:t>(High?)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Low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Low</a:t>
                      </a:r>
                    </a:p>
                    <a:p>
                      <a:pPr algn="ctr"/>
                      <a:r>
                        <a:rPr lang="en-US" dirty="0" smtClean="0"/>
                        <a:t>(Med?)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Low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Low (Med?)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b="1" dirty="0" smtClean="0"/>
                        <a:t>Low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6072"/>
            <a:ext cx="8229600" cy="795528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RE-AIM for </a:t>
            </a:r>
            <a:r>
              <a:rPr lang="en-US" dirty="0" err="1" smtClean="0"/>
              <a:t>iADAPT</a:t>
            </a:r>
            <a:r>
              <a:rPr lang="en-US" dirty="0" smtClean="0"/>
              <a:t>?</a:t>
            </a:r>
            <a:r>
              <a:rPr lang="en-US" sz="4800" dirty="0" smtClean="0">
                <a:solidFill>
                  <a:schemeClr val="accent1"/>
                </a:solidFill>
              </a:rPr>
              <a:t/>
            </a:r>
            <a:br>
              <a:rPr lang="en-US" sz="4800" dirty="0" smtClean="0">
                <a:solidFill>
                  <a:schemeClr val="accent1"/>
                </a:solidFill>
              </a:rPr>
            </a:br>
            <a:r>
              <a:rPr lang="en-US" sz="2000" dirty="0" smtClean="0">
                <a:solidFill>
                  <a:schemeClr val="accent1"/>
                </a:solidFill>
              </a:rPr>
              <a:t>Reach </a:t>
            </a:r>
            <a:r>
              <a:rPr lang="en-US" sz="2000" dirty="0">
                <a:solidFill>
                  <a:schemeClr val="accent1"/>
                </a:solidFill>
              </a:rPr>
              <a:t>– </a:t>
            </a:r>
            <a:r>
              <a:rPr lang="en-US" sz="2000" dirty="0" smtClean="0">
                <a:solidFill>
                  <a:schemeClr val="accent1"/>
                </a:solidFill>
              </a:rPr>
              <a:t>Effectiveness </a:t>
            </a:r>
            <a:r>
              <a:rPr lang="en-US" sz="2000" dirty="0">
                <a:solidFill>
                  <a:schemeClr val="accent1"/>
                </a:solidFill>
              </a:rPr>
              <a:t>– Adoption – Implementation - Maintenance</a:t>
            </a:r>
            <a:r>
              <a:rPr lang="en-US" sz="4800" dirty="0">
                <a:solidFill>
                  <a:schemeClr val="accent1"/>
                </a:solidFill>
              </a:rPr>
              <a:t/>
            </a:r>
            <a:br>
              <a:rPr lang="en-US" sz="4800" dirty="0">
                <a:solidFill>
                  <a:schemeClr val="accent1"/>
                </a:solidFill>
              </a:rPr>
            </a:b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RE-AIM for </a:t>
            </a:r>
            <a:r>
              <a:rPr lang="en-US" dirty="0" err="1" smtClean="0"/>
              <a:t>iADAPT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CER’s</a:t>
            </a:r>
          </a:p>
          <a:p>
            <a:r>
              <a:rPr lang="en-US" dirty="0" smtClean="0"/>
              <a:t>“Arm chair quarterbacking”</a:t>
            </a:r>
          </a:p>
          <a:p>
            <a:r>
              <a:rPr lang="en-US" dirty="0" smtClean="0"/>
              <a:t>Comparison framework</a:t>
            </a:r>
          </a:p>
          <a:p>
            <a:pPr lvl="1"/>
            <a:r>
              <a:rPr lang="en-US" dirty="0" smtClean="0"/>
              <a:t>e-VALUE-</a:t>
            </a:r>
            <a:r>
              <a:rPr lang="en-US" dirty="0" err="1" smtClean="0"/>
              <a:t>ation</a:t>
            </a:r>
            <a:endParaRPr lang="en-US" dirty="0" smtClean="0"/>
          </a:p>
          <a:p>
            <a:r>
              <a:rPr lang="en-US" dirty="0" smtClean="0"/>
              <a:t>QALYs?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Community Health Workers to improve functioning in diabetes + chronic pain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Pain is common in diabetes</a:t>
            </a:r>
          </a:p>
          <a:p>
            <a:pPr lvl="1"/>
            <a:r>
              <a:rPr lang="en-US" dirty="0" smtClean="0"/>
              <a:t>60-80% persons with diabetes report chronic pain</a:t>
            </a:r>
          </a:p>
          <a:p>
            <a:pPr lvl="1"/>
            <a:r>
              <a:rPr lang="en-US" dirty="0" smtClean="0"/>
              <a:t>Osteoarthritis (OA) most common cause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Pain is a barrier to self-care</a:t>
            </a:r>
          </a:p>
          <a:p>
            <a:endParaRPr lang="en-US" dirty="0" smtClean="0"/>
          </a:p>
          <a:p>
            <a:r>
              <a:rPr lang="en-US" dirty="0" smtClean="0"/>
              <a:t>Cluster-randomized RCT, rural Alabama</a:t>
            </a:r>
          </a:p>
          <a:p>
            <a:pPr lvl="1"/>
            <a:r>
              <a:rPr lang="en-US" dirty="0" smtClean="0"/>
              <a:t>Participants: adults w. diabetes + chronic pain</a:t>
            </a:r>
          </a:p>
          <a:p>
            <a:pPr lvl="1"/>
            <a:r>
              <a:rPr lang="en-US" dirty="0" smtClean="0"/>
              <a:t>Intervention: </a:t>
            </a:r>
          </a:p>
          <a:p>
            <a:pPr lvl="2"/>
            <a:r>
              <a:rPr lang="en-US" dirty="0" smtClean="0"/>
              <a:t>CHW-delivered telephone + DVD</a:t>
            </a:r>
          </a:p>
          <a:p>
            <a:pPr lvl="2"/>
            <a:r>
              <a:rPr lang="en-US" dirty="0" smtClean="0"/>
              <a:t>Cognitive behavior training to maximize functioning despite pain</a:t>
            </a:r>
          </a:p>
          <a:p>
            <a:pPr lvl="2"/>
            <a:r>
              <a:rPr lang="en-US" dirty="0" smtClean="0"/>
              <a:t>Diabetes self –care</a:t>
            </a:r>
          </a:p>
          <a:p>
            <a:pPr lvl="2"/>
            <a:r>
              <a:rPr lang="en-US" dirty="0" smtClean="0"/>
              <a:t>CERs: OA, diabetes; integrated into education/training program content</a:t>
            </a:r>
          </a:p>
          <a:p>
            <a:pPr lvl="1"/>
            <a:r>
              <a:rPr lang="en-US" dirty="0" smtClean="0"/>
              <a:t>Outcomes: risk factors (A1c, BP, </a:t>
            </a:r>
            <a:r>
              <a:rPr lang="en-US" dirty="0" err="1" smtClean="0"/>
              <a:t>chol</a:t>
            </a:r>
            <a:r>
              <a:rPr lang="en-US" dirty="0" smtClean="0"/>
              <a:t>), functional status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Reach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Participation rates </a:t>
            </a:r>
          </a:p>
          <a:p>
            <a:r>
              <a:rPr lang="en-US" dirty="0" smtClean="0"/>
              <a:t>Representativeness among the sampling frame of patients with diabetes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u="sng" dirty="0" smtClean="0"/>
              <a:t>Strengths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Telephonic delivery</a:t>
            </a:r>
          </a:p>
          <a:p>
            <a:pPr>
              <a:buNone/>
            </a:pPr>
            <a:r>
              <a:rPr lang="en-US" sz="2800" u="sng" dirty="0" smtClean="0"/>
              <a:t>Challenges</a:t>
            </a:r>
            <a:r>
              <a:rPr lang="en-US" sz="2800" dirty="0" smtClean="0"/>
              <a:t>: </a:t>
            </a:r>
          </a:p>
          <a:p>
            <a:r>
              <a:rPr lang="en-US" sz="2800" dirty="0" smtClean="0"/>
              <a:t>Community realities - “bring a neighbor”</a:t>
            </a:r>
          </a:p>
          <a:p>
            <a:r>
              <a:rPr lang="en-US" sz="2800" dirty="0" smtClean="0"/>
              <a:t>Denominators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Reach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HIGH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Efficacy/Effectiveness </a:t>
            </a:r>
          </a:p>
          <a:p>
            <a:pPr lvl="1"/>
            <a:r>
              <a:rPr lang="en-US" b="1" dirty="0" smtClean="0"/>
              <a:t>Design: RCT</a:t>
            </a:r>
          </a:p>
          <a:p>
            <a:pPr lvl="1"/>
            <a:r>
              <a:rPr lang="en-US" b="1" dirty="0" smtClean="0"/>
              <a:t>Outcomes:</a:t>
            </a:r>
          </a:p>
          <a:p>
            <a:pPr lvl="2"/>
            <a:r>
              <a:rPr lang="en-US" b="1" u="sng" dirty="0" smtClean="0"/>
              <a:t>Primary</a:t>
            </a:r>
          </a:p>
          <a:p>
            <a:pPr lvl="2">
              <a:buNone/>
            </a:pPr>
            <a:r>
              <a:rPr lang="en-US" dirty="0" smtClean="0"/>
              <a:t>    Metabolic control (A1c, BP, </a:t>
            </a:r>
            <a:r>
              <a:rPr lang="en-US" dirty="0" err="1" smtClean="0"/>
              <a:t>chol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smtClean="0"/>
              <a:t>    Functional status</a:t>
            </a:r>
          </a:p>
          <a:p>
            <a:pPr lvl="2"/>
            <a:r>
              <a:rPr lang="en-US" b="1" u="sng" dirty="0" smtClean="0"/>
              <a:t>Secondary</a:t>
            </a:r>
          </a:p>
          <a:p>
            <a:pPr lvl="2">
              <a:buNone/>
            </a:pPr>
            <a:r>
              <a:rPr lang="en-US" dirty="0" smtClean="0"/>
              <a:t>    Self-care behaviors </a:t>
            </a:r>
          </a:p>
          <a:p>
            <a:pPr lvl="2">
              <a:buNone/>
            </a:pPr>
            <a:r>
              <a:rPr lang="en-US" dirty="0" smtClean="0"/>
              <a:t>    Cost 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Strengths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Community setting – representativeness/effectiveness</a:t>
            </a:r>
          </a:p>
          <a:p>
            <a:pPr lvl="1"/>
            <a:r>
              <a:rPr lang="en-US" dirty="0" smtClean="0"/>
              <a:t>One-on-one, potent intervention</a:t>
            </a:r>
          </a:p>
          <a:p>
            <a:pPr lvl="1"/>
            <a:r>
              <a:rPr lang="en-US" dirty="0" smtClean="0"/>
              <a:t>DVD component</a:t>
            </a:r>
          </a:p>
          <a:p>
            <a:pPr>
              <a:buNone/>
            </a:pPr>
            <a:r>
              <a:rPr lang="en-US" u="sng" dirty="0" smtClean="0"/>
              <a:t>Challenges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Community-member delivered – intervention fidelity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Effectiveness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MED-HIGH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Adoption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More speculative (!) </a:t>
            </a:r>
          </a:p>
          <a:p>
            <a:pPr lvl="1"/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Requires new resources?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b="1" dirty="0" smtClean="0"/>
          </a:p>
          <a:p>
            <a:pPr>
              <a:buNone/>
            </a:pPr>
            <a:r>
              <a:rPr lang="en-US" u="sng" dirty="0" smtClean="0"/>
              <a:t>Strengths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Low-cost</a:t>
            </a:r>
          </a:p>
          <a:p>
            <a:pPr>
              <a:buNone/>
            </a:pPr>
            <a:r>
              <a:rPr lang="en-US" u="sng" dirty="0" smtClean="0"/>
              <a:t>Challenges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No infrastructure to sustain program (Healthcare Reform?)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Adoption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/>
              <a:t>LOW (MED?)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RE-AIM for </a:t>
            </a:r>
            <a:r>
              <a:rPr lang="en-US" sz="4400" dirty="0" err="1" smtClean="0"/>
              <a:t>iADAPT</a:t>
            </a:r>
            <a:r>
              <a:rPr lang="en-US" sz="4400" dirty="0" smtClean="0"/>
              <a:t> in Rural Alabama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Reach – Effectiveness – Adoption – Implementation - Maintenance</a:t>
            </a:r>
            <a:endParaRPr lang="en-US" sz="13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Implementation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Low complexity: high </a:t>
            </a:r>
          </a:p>
          <a:p>
            <a:pPr lvl="1"/>
            <a:r>
              <a:rPr lang="en-US" dirty="0" smtClean="0"/>
              <a:t>Sustainable intervention fidelity: high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Strengths</a:t>
            </a:r>
            <a:r>
              <a:rPr lang="en-US" dirty="0" smtClean="0"/>
              <a:t>:</a:t>
            </a:r>
          </a:p>
          <a:p>
            <a:r>
              <a:rPr lang="en-US" sz="2600" dirty="0" smtClean="0"/>
              <a:t>Cultural concordance lowers complexity</a:t>
            </a:r>
          </a:p>
          <a:p>
            <a:r>
              <a:rPr lang="en-US" sz="2600" dirty="0" smtClean="0"/>
              <a:t>Telephone </a:t>
            </a:r>
          </a:p>
          <a:p>
            <a:pPr>
              <a:buNone/>
            </a:pPr>
            <a:r>
              <a:rPr lang="en-US" u="sng" dirty="0" smtClean="0"/>
              <a:t>Challenges</a:t>
            </a:r>
            <a:r>
              <a:rPr lang="en-US" dirty="0" smtClean="0"/>
              <a:t>:</a:t>
            </a:r>
          </a:p>
          <a:p>
            <a:r>
              <a:rPr lang="en-US" sz="2600" dirty="0" smtClean="0"/>
              <a:t>Community interventionists increase complexity</a:t>
            </a:r>
          </a:p>
          <a:p>
            <a:r>
              <a:rPr lang="en-US" sz="2600" dirty="0" smtClean="0"/>
              <a:t>Training needs</a:t>
            </a:r>
          </a:p>
          <a:p>
            <a:r>
              <a:rPr lang="en-US" sz="2600" dirty="0" smtClean="0"/>
              <a:t>Reliance on tenuous infrastructure (Healthcare Reform?)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1199</TotalTime>
  <Words>690</Words>
  <Application>Microsoft Macintosh PowerPoint</Application>
  <PresentationFormat>On-screen Show (4:3)</PresentationFormat>
  <Paragraphs>356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Using RE-AIM to Evaluate Encourage-2:  A cluster-randomized trial in rural Alabama  funded under the iADAPT opportunity    September 19, 2011 AHRQ Annual Conference, 2011 iADAPT Grantee Session </vt:lpstr>
      <vt:lpstr>Community Health Workers to improve functioning in diabetes + chronic pain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 in Rural Alabama Reach – Effectiveness – Adoption – Implementation - Maintenance</vt:lpstr>
      <vt:lpstr>RE-AIM for iADAPT?</vt:lpstr>
      <vt:lpstr>RE-AIM for iADAPT?</vt:lpstr>
      <vt:lpstr>RE-AIM for iADAPT? Reach – Effectiveness – Adoption – Implementation - Maintenance </vt:lpstr>
      <vt:lpstr>RE-AIM for iADAPT?</vt:lpstr>
    </vt:vector>
  </TitlesOfParts>
  <Company>UAB DOPM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RE-AIM to Evaluate Encourage-2:  A cluster-randomized trial in rural Alabama</dc:title>
  <dc:creator>msafford</dc:creator>
  <cp:lastModifiedBy>Vanessa Graham</cp:lastModifiedBy>
  <cp:revision>20</cp:revision>
  <dcterms:created xsi:type="dcterms:W3CDTF">2011-09-15T21:21:53Z</dcterms:created>
  <dcterms:modified xsi:type="dcterms:W3CDTF">2011-10-17T21:19:27Z</dcterms:modified>
</cp:coreProperties>
</file>